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58" r:id="rId5"/>
    <p:sldId id="259" r:id="rId6"/>
    <p:sldId id="263" r:id="rId7"/>
    <p:sldId id="264" r:id="rId8"/>
    <p:sldId id="265" r:id="rId9"/>
    <p:sldId id="266" r:id="rId10"/>
    <p:sldId id="267" r:id="rId11"/>
    <p:sldId id="268" r:id="rId12"/>
    <p:sldId id="260" r:id="rId13"/>
    <p:sldId id="269" r:id="rId14"/>
    <p:sldId id="270" r:id="rId15"/>
    <p:sldId id="271" r:id="rId16"/>
    <p:sldId id="272" r:id="rId17"/>
    <p:sldId id="273" r:id="rId18"/>
    <p:sldId id="274" r:id="rId19"/>
    <p:sldId id="261" r:id="rId20"/>
    <p:sldId id="275" r:id="rId21"/>
    <p:sldId id="276" r:id="rId22"/>
    <p:sldId id="277" r:id="rId23"/>
    <p:sldId id="279" r:id="rId24"/>
    <p:sldId id="278" r:id="rId25"/>
    <p:sldId id="280" r:id="rId26"/>
    <p:sldId id="262" r:id="rId27"/>
    <p:sldId id="281" r:id="rId28"/>
    <p:sldId id="282" r:id="rId29"/>
    <p:sldId id="288" r:id="rId30"/>
    <p:sldId id="284" r:id="rId31"/>
    <p:sldId id="285" r:id="rId32"/>
    <p:sldId id="289" r:id="rId33"/>
    <p:sldId id="287" r:id="rId34"/>
    <p:sldId id="290" r:id="rId3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75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6314" autoAdjust="0"/>
  </p:normalViewPr>
  <p:slideViewPr>
    <p:cSldViewPr showGuides="1">
      <p:cViewPr varScale="1">
        <p:scale>
          <a:sx n="110" d="100"/>
          <a:sy n="110" d="100"/>
        </p:scale>
        <p:origin x="-570" y="-84"/>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t>2020/11/21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t>‹#›</a:t>
            </a:fld>
            <a:endParaRPr lang="zh-CN" altLang="en-US"/>
          </a:p>
        </p:txBody>
      </p:sp>
    </p:spTree>
    <p:extLst>
      <p:ext uri="{BB962C8B-B14F-4D97-AF65-F5344CB8AC3E}">
        <p14:creationId xmlns:p14="http://schemas.microsoft.com/office/powerpoint/2010/main" val="3770062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a:t>
            </a:fld>
            <a:endParaRPr lang="zh-CN" altLang="en-US"/>
          </a:p>
        </p:txBody>
      </p:sp>
    </p:spTree>
    <p:extLst>
      <p:ext uri="{BB962C8B-B14F-4D97-AF65-F5344CB8AC3E}">
        <p14:creationId xmlns:p14="http://schemas.microsoft.com/office/powerpoint/2010/main" val="3349611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extLst>
      <p:ext uri="{BB962C8B-B14F-4D97-AF65-F5344CB8AC3E}">
        <p14:creationId xmlns:p14="http://schemas.microsoft.com/office/powerpoint/2010/main" val="768445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extLst>
      <p:ext uri="{BB962C8B-B14F-4D97-AF65-F5344CB8AC3E}">
        <p14:creationId xmlns:p14="http://schemas.microsoft.com/office/powerpoint/2010/main" val="378140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extLst>
      <p:ext uri="{BB962C8B-B14F-4D97-AF65-F5344CB8AC3E}">
        <p14:creationId xmlns:p14="http://schemas.microsoft.com/office/powerpoint/2010/main" val="3937585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13</a:t>
            </a:fld>
            <a:endParaRPr lang="zh-CN" altLang="en-US"/>
          </a:p>
        </p:txBody>
      </p:sp>
    </p:spTree>
    <p:extLst>
      <p:ext uri="{BB962C8B-B14F-4D97-AF65-F5344CB8AC3E}">
        <p14:creationId xmlns:p14="http://schemas.microsoft.com/office/powerpoint/2010/main" val="68691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14</a:t>
            </a:fld>
            <a:endParaRPr lang="zh-CN" altLang="en-US"/>
          </a:p>
        </p:txBody>
      </p:sp>
    </p:spTree>
    <p:extLst>
      <p:ext uri="{BB962C8B-B14F-4D97-AF65-F5344CB8AC3E}">
        <p14:creationId xmlns:p14="http://schemas.microsoft.com/office/powerpoint/2010/main" val="1262093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15</a:t>
            </a:fld>
            <a:endParaRPr lang="zh-CN" altLang="en-US"/>
          </a:p>
        </p:txBody>
      </p:sp>
    </p:spTree>
    <p:extLst>
      <p:ext uri="{BB962C8B-B14F-4D97-AF65-F5344CB8AC3E}">
        <p14:creationId xmlns:p14="http://schemas.microsoft.com/office/powerpoint/2010/main" val="603421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16</a:t>
            </a:fld>
            <a:endParaRPr lang="zh-CN" altLang="en-US"/>
          </a:p>
        </p:txBody>
      </p:sp>
    </p:spTree>
    <p:extLst>
      <p:ext uri="{BB962C8B-B14F-4D97-AF65-F5344CB8AC3E}">
        <p14:creationId xmlns:p14="http://schemas.microsoft.com/office/powerpoint/2010/main" val="111883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17</a:t>
            </a:fld>
            <a:endParaRPr lang="zh-CN" altLang="en-US"/>
          </a:p>
        </p:txBody>
      </p:sp>
    </p:spTree>
    <p:extLst>
      <p:ext uri="{BB962C8B-B14F-4D97-AF65-F5344CB8AC3E}">
        <p14:creationId xmlns:p14="http://schemas.microsoft.com/office/powerpoint/2010/main" val="2860519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18</a:t>
            </a:fld>
            <a:endParaRPr lang="zh-CN" altLang="en-US"/>
          </a:p>
        </p:txBody>
      </p:sp>
    </p:spTree>
    <p:extLst>
      <p:ext uri="{BB962C8B-B14F-4D97-AF65-F5344CB8AC3E}">
        <p14:creationId xmlns:p14="http://schemas.microsoft.com/office/powerpoint/2010/main" val="2485810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19</a:t>
            </a:fld>
            <a:endParaRPr lang="zh-CN" altLang="en-US"/>
          </a:p>
        </p:txBody>
      </p:sp>
    </p:spTree>
    <p:extLst>
      <p:ext uri="{BB962C8B-B14F-4D97-AF65-F5344CB8AC3E}">
        <p14:creationId xmlns:p14="http://schemas.microsoft.com/office/powerpoint/2010/main" val="3022810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extLst>
      <p:ext uri="{BB962C8B-B14F-4D97-AF65-F5344CB8AC3E}">
        <p14:creationId xmlns:p14="http://schemas.microsoft.com/office/powerpoint/2010/main" val="3940075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20</a:t>
            </a:fld>
            <a:endParaRPr lang="zh-CN" altLang="en-US"/>
          </a:p>
        </p:txBody>
      </p:sp>
    </p:spTree>
    <p:extLst>
      <p:ext uri="{BB962C8B-B14F-4D97-AF65-F5344CB8AC3E}">
        <p14:creationId xmlns:p14="http://schemas.microsoft.com/office/powerpoint/2010/main" val="1917068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21</a:t>
            </a:fld>
            <a:endParaRPr lang="zh-CN" altLang="en-US"/>
          </a:p>
        </p:txBody>
      </p:sp>
    </p:spTree>
    <p:extLst>
      <p:ext uri="{BB962C8B-B14F-4D97-AF65-F5344CB8AC3E}">
        <p14:creationId xmlns:p14="http://schemas.microsoft.com/office/powerpoint/2010/main" val="1216671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22</a:t>
            </a:fld>
            <a:endParaRPr lang="zh-CN" altLang="en-US"/>
          </a:p>
        </p:txBody>
      </p:sp>
    </p:spTree>
    <p:extLst>
      <p:ext uri="{BB962C8B-B14F-4D97-AF65-F5344CB8AC3E}">
        <p14:creationId xmlns:p14="http://schemas.microsoft.com/office/powerpoint/2010/main" val="1032971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23</a:t>
            </a:fld>
            <a:endParaRPr lang="zh-CN" altLang="en-US"/>
          </a:p>
        </p:txBody>
      </p:sp>
    </p:spTree>
    <p:extLst>
      <p:ext uri="{BB962C8B-B14F-4D97-AF65-F5344CB8AC3E}">
        <p14:creationId xmlns:p14="http://schemas.microsoft.com/office/powerpoint/2010/main" val="1723344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24</a:t>
            </a:fld>
            <a:endParaRPr lang="zh-CN" altLang="en-US"/>
          </a:p>
        </p:txBody>
      </p:sp>
    </p:spTree>
    <p:extLst>
      <p:ext uri="{BB962C8B-B14F-4D97-AF65-F5344CB8AC3E}">
        <p14:creationId xmlns:p14="http://schemas.microsoft.com/office/powerpoint/2010/main" val="3727924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25</a:t>
            </a:fld>
            <a:endParaRPr lang="zh-CN" altLang="en-US"/>
          </a:p>
        </p:txBody>
      </p:sp>
    </p:spTree>
    <p:extLst>
      <p:ext uri="{BB962C8B-B14F-4D97-AF65-F5344CB8AC3E}">
        <p14:creationId xmlns:p14="http://schemas.microsoft.com/office/powerpoint/2010/main" val="3487857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26</a:t>
            </a:fld>
            <a:endParaRPr lang="zh-CN" altLang="en-US"/>
          </a:p>
        </p:txBody>
      </p:sp>
    </p:spTree>
    <p:extLst>
      <p:ext uri="{BB962C8B-B14F-4D97-AF65-F5344CB8AC3E}">
        <p14:creationId xmlns:p14="http://schemas.microsoft.com/office/powerpoint/2010/main" val="1332262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27</a:t>
            </a:fld>
            <a:endParaRPr lang="zh-CN" altLang="en-US"/>
          </a:p>
        </p:txBody>
      </p:sp>
    </p:spTree>
    <p:extLst>
      <p:ext uri="{BB962C8B-B14F-4D97-AF65-F5344CB8AC3E}">
        <p14:creationId xmlns:p14="http://schemas.microsoft.com/office/powerpoint/2010/main" val="34847603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28</a:t>
            </a:fld>
            <a:endParaRPr lang="zh-CN" altLang="en-US"/>
          </a:p>
        </p:txBody>
      </p:sp>
    </p:spTree>
    <p:extLst>
      <p:ext uri="{BB962C8B-B14F-4D97-AF65-F5344CB8AC3E}">
        <p14:creationId xmlns:p14="http://schemas.microsoft.com/office/powerpoint/2010/main" val="14946493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29</a:t>
            </a:fld>
            <a:endParaRPr lang="zh-CN" altLang="en-US"/>
          </a:p>
        </p:txBody>
      </p:sp>
    </p:spTree>
    <p:extLst>
      <p:ext uri="{BB962C8B-B14F-4D97-AF65-F5344CB8AC3E}">
        <p14:creationId xmlns:p14="http://schemas.microsoft.com/office/powerpoint/2010/main" val="1503505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extLst>
      <p:ext uri="{BB962C8B-B14F-4D97-AF65-F5344CB8AC3E}">
        <p14:creationId xmlns:p14="http://schemas.microsoft.com/office/powerpoint/2010/main" val="1518692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30</a:t>
            </a:fld>
            <a:endParaRPr lang="zh-CN" altLang="en-US"/>
          </a:p>
        </p:txBody>
      </p:sp>
    </p:spTree>
    <p:extLst>
      <p:ext uri="{BB962C8B-B14F-4D97-AF65-F5344CB8AC3E}">
        <p14:creationId xmlns:p14="http://schemas.microsoft.com/office/powerpoint/2010/main" val="8794815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31</a:t>
            </a:fld>
            <a:endParaRPr lang="zh-CN" altLang="en-US"/>
          </a:p>
        </p:txBody>
      </p:sp>
    </p:spTree>
    <p:extLst>
      <p:ext uri="{BB962C8B-B14F-4D97-AF65-F5344CB8AC3E}">
        <p14:creationId xmlns:p14="http://schemas.microsoft.com/office/powerpoint/2010/main" val="41436190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32</a:t>
            </a:fld>
            <a:endParaRPr lang="zh-CN" altLang="en-US"/>
          </a:p>
        </p:txBody>
      </p:sp>
    </p:spTree>
    <p:extLst>
      <p:ext uri="{BB962C8B-B14F-4D97-AF65-F5344CB8AC3E}">
        <p14:creationId xmlns:p14="http://schemas.microsoft.com/office/powerpoint/2010/main" val="2919235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extLst>
      <p:ext uri="{BB962C8B-B14F-4D97-AF65-F5344CB8AC3E}">
        <p14:creationId xmlns:p14="http://schemas.microsoft.com/office/powerpoint/2010/main" val="4002614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extLst>
      <p:ext uri="{BB962C8B-B14F-4D97-AF65-F5344CB8AC3E}">
        <p14:creationId xmlns:p14="http://schemas.microsoft.com/office/powerpoint/2010/main" val="1423357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extLst>
      <p:ext uri="{BB962C8B-B14F-4D97-AF65-F5344CB8AC3E}">
        <p14:creationId xmlns:p14="http://schemas.microsoft.com/office/powerpoint/2010/main" val="2240164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extLst>
      <p:ext uri="{BB962C8B-B14F-4D97-AF65-F5344CB8AC3E}">
        <p14:creationId xmlns:p14="http://schemas.microsoft.com/office/powerpoint/2010/main" val="2902398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extLst>
      <p:ext uri="{BB962C8B-B14F-4D97-AF65-F5344CB8AC3E}">
        <p14:creationId xmlns:p14="http://schemas.microsoft.com/office/powerpoint/2010/main" val="263609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extLst>
      <p:ext uri="{BB962C8B-B14F-4D97-AF65-F5344CB8AC3E}">
        <p14:creationId xmlns:p14="http://schemas.microsoft.com/office/powerpoint/2010/main" val="4147185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66230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633614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957687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E3AAC11-D570-4EA9-AFC0-30FB72BA45EB}" type="datetimeFigureOut">
              <a:rPr lang="zh-CN" altLang="en-US" smtClean="0">
                <a:solidFill>
                  <a:prstClr val="black"/>
                </a:solidFill>
              </a:rPr>
              <a:pPr/>
              <a:t>2020/11/21</a:t>
            </a:fld>
            <a:endParaRPr lang="zh-CN" altLang="en-US">
              <a:solidFill>
                <a:prstClr val="black"/>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599114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E3AAC11-D570-4EA9-AFC0-30FB72BA45EB}" type="datetimeFigureOut">
              <a:rPr lang="zh-CN" altLang="en-US" smtClean="0">
                <a:solidFill>
                  <a:prstClr val="black"/>
                </a:solidFill>
              </a:rPr>
              <a:pPr/>
              <a:t>2020/11/21</a:t>
            </a:fld>
            <a:endParaRPr lang="zh-CN" altLang="en-US">
              <a:solidFill>
                <a:prstClr val="black"/>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965106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2586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904408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898200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71433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t>‹#›</a:t>
            </a:fld>
            <a:endParaRPr lang="zh-CN" altLang="en-US"/>
          </a:p>
        </p:txBody>
      </p:sp>
      <p:sp>
        <p:nvSpPr>
          <p:cNvPr id="11" name="TextBox 10"/>
          <p:cNvSpPr txBox="1"/>
          <p:nvPr userDrawn="1"/>
        </p:nvSpPr>
        <p:spPr>
          <a:xfrm>
            <a:off x="1907704" y="6453336"/>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1784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593325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598979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2461645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2020/11/21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11326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t>2020/11/21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2056929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6088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7463358" y="799717"/>
            <a:ext cx="3219665" cy="5428944"/>
            <a:chOff x="2560" y="2"/>
            <a:chExt cx="2562" cy="4320"/>
          </a:xfrm>
        </p:grpSpPr>
        <p:sp>
          <p:nvSpPr>
            <p:cNvPr id="6" name="Freeform 5"/>
            <p:cNvSpPr>
              <a:spLocks/>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p:cNvSpPr>
              <a:spLocks/>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9"/>
            <p:cNvSpPr>
              <a:spLocks/>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1"/>
            <p:cNvSpPr>
              <a:spLocks/>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2"/>
            <p:cNvSpPr>
              <a:spLocks/>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3"/>
            <p:cNvSpPr>
              <a:spLocks/>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4"/>
            <p:cNvSpPr>
              <a:spLocks/>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5"/>
            <p:cNvSpPr>
              <a:spLocks/>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7"/>
            <p:cNvSpPr>
              <a:spLocks/>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a:spLocks/>
          </p:cNvSpPr>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a:solidFill>
                  <a:schemeClr val="bg1"/>
                </a:solidFill>
                <a:latin typeface="微软雅黑" panose="020B0503020204020204" pitchFamily="34" charset="-122"/>
                <a:ea typeface="微软雅黑" panose="020B0503020204020204" pitchFamily="34" charset="-122"/>
              </a:rPr>
              <a:t>College Students' Career  Planning</a:t>
            </a:r>
          </a:p>
        </p:txBody>
      </p:sp>
      <p:sp>
        <p:nvSpPr>
          <p:cNvPr id="41" name="TextBox 40"/>
          <p:cNvSpPr txBox="1"/>
          <p:nvPr/>
        </p:nvSpPr>
        <p:spPr>
          <a:xfrm>
            <a:off x="563666" y="2793702"/>
            <a:ext cx="7445127" cy="923330"/>
          </a:xfrm>
          <a:prstGeom prst="rect">
            <a:avLst/>
          </a:prstGeom>
          <a:noFill/>
        </p:spPr>
        <p:txBody>
          <a:bodyPr wrap="squar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大学生职业生涯规划</a:t>
            </a:r>
          </a:p>
        </p:txBody>
      </p:sp>
      <p:sp>
        <p:nvSpPr>
          <p:cNvPr id="42" name="标题 4"/>
          <p:cNvSpPr txBox="1">
            <a:spLocks/>
          </p:cNvSpPr>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43"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52187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1000" fill="hold"/>
                                        <p:tgtEl>
                                          <p:spTgt spid="39"/>
                                        </p:tgtEl>
                                        <p:attrNameLst>
                                          <p:attrName>ppt_x</p:attrName>
                                        </p:attrNameLst>
                                      </p:cBhvr>
                                      <p:tavLst>
                                        <p:tav tm="0">
                                          <p:val>
                                            <p:strVal val="0-#ppt_w/2"/>
                                          </p:val>
                                        </p:tav>
                                        <p:tav tm="100000">
                                          <p:val>
                                            <p:strVal val="#ppt_x"/>
                                          </p:val>
                                        </p:tav>
                                      </p:tavLst>
                                    </p:anim>
                                    <p:anim calcmode="lin" valueType="num">
                                      <p:cBhvr additive="base">
                                        <p:cTn id="14" dur="10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0"/>
                                        </p:tgtEl>
                                        <p:attrNameLst>
                                          <p:attrName>ppt_y</p:attrName>
                                        </p:attrNameLst>
                                      </p:cBhvr>
                                      <p:tavLst>
                                        <p:tav tm="0">
                                          <p:val>
                                            <p:strVal val="#ppt_y"/>
                                          </p:val>
                                        </p:tav>
                                        <p:tav tm="100000">
                                          <p:val>
                                            <p:strVal val="#ppt_y"/>
                                          </p:val>
                                        </p:tav>
                                      </p:tavLst>
                                    </p:anim>
                                    <p:anim calcmode="lin" valueType="num">
                                      <p:cBhvr>
                                        <p:cTn id="20"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0"/>
                                        </p:tgtEl>
                                      </p:cBhvr>
                                    </p:animEffect>
                                  </p:childTnLst>
                                </p:cTn>
                              </p:par>
                            </p:childTnLst>
                          </p:cTn>
                        </p:par>
                        <p:par>
                          <p:cTn id="23" fill="hold">
                            <p:stCondLst>
                              <p:cond delay="39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1"/>
                                        </p:tgtEl>
                                        <p:attrNameLst>
                                          <p:attrName>ppt_y</p:attrName>
                                        </p:attrNameLst>
                                      </p:cBhvr>
                                      <p:tavLst>
                                        <p:tav tm="0">
                                          <p:val>
                                            <p:strVal val="#ppt_y"/>
                                          </p:val>
                                        </p:tav>
                                        <p:tav tm="100000">
                                          <p:val>
                                            <p:strVal val="#ppt_y"/>
                                          </p:val>
                                        </p:tav>
                                      </p:tavLst>
                                    </p:anim>
                                    <p:anim calcmode="lin" valueType="num">
                                      <p:cBhvr>
                                        <p:cTn id="2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1"/>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自我分析小结</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7107" y="461713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a:solidFill>
                  <a:schemeClr val="accent1">
                    <a:lumMod val="75000"/>
                  </a:schemeClr>
                </a:solidFill>
                <a:latin typeface="Impact MT Std" pitchFamily="34" charset="0"/>
                <a:ea typeface="微软雅黑" panose="020B0503020204020204" pitchFamily="34" charset="-122"/>
                <a:sym typeface="Arial" pitchFamily="34" charset="0"/>
              </a:rPr>
              <a:t>60%</a:t>
            </a:r>
            <a:endParaRPr lang="zh-CN" altLang="en-US" sz="8000" b="1" dirty="0">
              <a:solidFill>
                <a:schemeClr val="accent1">
                  <a:lumMod val="75000"/>
                </a:schemeClr>
              </a:solidFill>
              <a:latin typeface="Impact MT Std" pitchFamily="34" charset="0"/>
              <a:ea typeface="微软雅黑" panose="020B0503020204020204" pitchFamily="34" charset="-122"/>
              <a:sym typeface="Arial" pitchFamily="34" charset="0"/>
            </a:endParaRPr>
          </a:p>
        </p:txBody>
      </p:sp>
      <p:sp>
        <p:nvSpPr>
          <p:cNvPr id="15"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a:solidFill>
                  <a:schemeClr val="accent1">
                    <a:lumMod val="75000"/>
                  </a:schemeClr>
                </a:solidFill>
                <a:latin typeface="Impact MT Std" pitchFamily="34" charset="0"/>
                <a:ea typeface="微软雅黑" panose="020B0503020204020204" pitchFamily="34" charset="-122"/>
                <a:sym typeface="Arial" pitchFamily="34" charset="0"/>
              </a:rPr>
              <a:t>40%</a:t>
            </a:r>
            <a:endParaRPr lang="zh-CN" altLang="en-US" sz="8000" b="1" dirty="0">
              <a:solidFill>
                <a:schemeClr val="accent1">
                  <a:lumMod val="75000"/>
                </a:schemeClr>
              </a:solidFill>
              <a:latin typeface="Impact MT Std" pitchFamily="34" charset="0"/>
              <a:ea typeface="微软雅黑" panose="020B0503020204020204" pitchFamily="34" charset="-122"/>
              <a:sym typeface="Arial" pitchFamily="34" charset="0"/>
            </a:endParaRPr>
          </a:p>
        </p:txBody>
      </p:sp>
      <p:sp>
        <p:nvSpPr>
          <p:cNvPr id="16" name="TextBox 15"/>
          <p:cNvSpPr txBox="1"/>
          <p:nvPr/>
        </p:nvSpPr>
        <p:spPr>
          <a:xfrm>
            <a:off x="1273051" y="2495798"/>
            <a:ext cx="4176464" cy="1077218"/>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1273051" y="2011544"/>
            <a:ext cx="2059343" cy="307777"/>
          </a:xfrm>
          <a:prstGeom prst="rect">
            <a:avLst/>
          </a:prstGeom>
          <a:noFill/>
        </p:spPr>
        <p:txBody>
          <a:bodyPr wrap="square" lIns="0" tIns="0" rIns="0" bIns="0" rtlCol="0">
            <a:spAutoFit/>
          </a:bodyPr>
          <a:lstStyle/>
          <a:p>
            <a:r>
              <a:rPr lang="zh-CN" altLang="en-US" sz="2000" dirty="0">
                <a:solidFill>
                  <a:schemeClr val="tx1">
                    <a:lumMod val="50000"/>
                    <a:lumOff val="50000"/>
                  </a:schemeClr>
                </a:solidFill>
                <a:latin typeface="Impact MT Std" pitchFamily="34" charset="0"/>
                <a:ea typeface="微软雅黑" pitchFamily="34" charset="-122"/>
              </a:rPr>
              <a:t>自身兴趣因素</a:t>
            </a:r>
          </a:p>
        </p:txBody>
      </p:sp>
      <p:sp>
        <p:nvSpPr>
          <p:cNvPr id="18" name="TextBox 17"/>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507488"/>
            <a:ext cx="2059343" cy="307777"/>
          </a:xfrm>
          <a:prstGeom prst="rect">
            <a:avLst/>
          </a:prstGeom>
          <a:noFill/>
        </p:spPr>
        <p:txBody>
          <a:bodyPr wrap="square" lIns="0" tIns="0" rIns="0" bIns="0" rtlCol="0">
            <a:spAutoFit/>
          </a:bodyPr>
          <a:lstStyle/>
          <a:p>
            <a:r>
              <a:rPr lang="zh-CN" altLang="en-US" sz="2000" dirty="0">
                <a:solidFill>
                  <a:schemeClr val="tx1">
                    <a:lumMod val="50000"/>
                    <a:lumOff val="50000"/>
                  </a:schemeClr>
                </a:solidFill>
                <a:latin typeface="Impact MT Std" pitchFamily="34" charset="0"/>
                <a:ea typeface="微软雅黑" pitchFamily="34" charset="-122"/>
              </a:rPr>
              <a:t>职业发展因素</a:t>
            </a:r>
          </a:p>
        </p:txBody>
      </p:sp>
    </p:spTree>
    <p:extLst>
      <p:ext uri="{BB962C8B-B14F-4D97-AF65-F5344CB8AC3E}">
        <p14:creationId xmlns:p14="http://schemas.microsoft.com/office/powerpoint/2010/main" val="40023501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300" fill="hold"/>
                                        <p:tgtEl>
                                          <p:spTgt spid="16"/>
                                        </p:tgtEl>
                                        <p:attrNameLst>
                                          <p:attrName>ppt_x</p:attrName>
                                        </p:attrNameLst>
                                      </p:cBhvr>
                                      <p:tavLst>
                                        <p:tav tm="0">
                                          <p:val>
                                            <p:strVal val="1+#ppt_w/2"/>
                                          </p:val>
                                        </p:tav>
                                        <p:tav tm="100000">
                                          <p:val>
                                            <p:strVal val="#ppt_x"/>
                                          </p:val>
                                        </p:tav>
                                      </p:tavLst>
                                    </p:anim>
                                    <p:anim calcmode="lin" valueType="num">
                                      <p:cBhvr additive="base">
                                        <p:cTn id="30" dur="3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300" fill="hold"/>
                                        <p:tgtEl>
                                          <p:spTgt spid="19"/>
                                        </p:tgtEl>
                                        <p:attrNameLst>
                                          <p:attrName>ppt_x</p:attrName>
                                        </p:attrNameLst>
                                      </p:cBhvr>
                                      <p:tavLst>
                                        <p:tav tm="0">
                                          <p:val>
                                            <p:strVal val="1+#ppt_w/2"/>
                                          </p:val>
                                        </p:tav>
                                        <p:tav tm="100000">
                                          <p:val>
                                            <p:strVal val="#ppt_x"/>
                                          </p:val>
                                        </p:tav>
                                      </p:tavLst>
                                    </p:anim>
                                    <p:anim calcmode="lin" valueType="num">
                                      <p:cBhvr additive="base">
                                        <p:cTn id="35" dur="3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 fill="hold"/>
                                        <p:tgtEl>
                                          <p:spTgt spid="18"/>
                                        </p:tgtEl>
                                        <p:attrNameLst>
                                          <p:attrName>ppt_x</p:attrName>
                                        </p:attrNameLst>
                                      </p:cBhvr>
                                      <p:tavLst>
                                        <p:tav tm="0">
                                          <p:val>
                                            <p:strVal val="1+#ppt_w/2"/>
                                          </p:val>
                                        </p:tav>
                                        <p:tav tm="100000">
                                          <p:val>
                                            <p:strVal val="#ppt_x"/>
                                          </p:val>
                                        </p:tav>
                                      </p:tavLst>
                                    </p:anim>
                                    <p:anim calcmode="lin" valueType="num">
                                      <p:cBhvr additive="base">
                                        <p:cTn id="40"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第二章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外在环境因素</a:t>
            </a: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40002705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家庭环境因素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30"/>
          <p:cNvGrpSpPr/>
          <p:nvPr/>
        </p:nvGrpSpPr>
        <p:grpSpPr>
          <a:xfrm>
            <a:off x="5912732" y="1644188"/>
            <a:ext cx="4245516" cy="713984"/>
            <a:chOff x="1315498" y="866086"/>
            <a:chExt cx="3741460" cy="713984"/>
          </a:xfrm>
        </p:grpSpPr>
        <p:sp>
          <p:nvSpPr>
            <p:cNvPr id="21" name="Text Placeholder 3"/>
            <p:cNvSpPr txBox="1">
              <a:spLocks/>
            </p:cNvSpPr>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noProof="0" dirty="0">
                  <a:solidFill>
                    <a:schemeClr val="accent1">
                      <a:lumMod val="75000"/>
                    </a:schemeClr>
                  </a:solidFill>
                  <a:latin typeface="微软雅黑" panose="020B0503020204020204" pitchFamily="34" charset="-122"/>
                  <a:ea typeface="微软雅黑" panose="020B0503020204020204" pitchFamily="34" charset="-122"/>
                </a:rPr>
                <a:t>父母寄托厚望</a:t>
              </a:r>
              <a:endParaRPr kumimoji="0" lang="en-US" sz="2000" i="0" u="none" strike="noStrike" kern="1200" cap="none" spc="0" normalizeH="0" baseline="0" noProof="0" dirty="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1315498" y="1210738"/>
              <a:ext cx="374146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a:spLocks/>
          </p:cNvSpPr>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01</a:t>
            </a:r>
          </a:p>
        </p:txBody>
      </p:sp>
      <p:grpSp>
        <p:nvGrpSpPr>
          <p:cNvPr id="24" name="Group 31"/>
          <p:cNvGrpSpPr/>
          <p:nvPr/>
        </p:nvGrpSpPr>
        <p:grpSpPr>
          <a:xfrm>
            <a:off x="5921979" y="2652300"/>
            <a:ext cx="4235023" cy="713984"/>
            <a:chOff x="1324745" y="1929884"/>
            <a:chExt cx="3732213" cy="713984"/>
          </a:xfrm>
        </p:grpSpPr>
        <p:sp>
          <p:nvSpPr>
            <p:cNvPr id="25" name="Text Placeholder 3"/>
            <p:cNvSpPr txBox="1">
              <a:spLocks/>
            </p:cNvSpPr>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传统家风浓厚</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1324745" y="2274536"/>
              <a:ext cx="3732213"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a:spLocks/>
          </p:cNvSpPr>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02</a:t>
            </a:r>
          </a:p>
        </p:txBody>
      </p:sp>
      <p:grpSp>
        <p:nvGrpSpPr>
          <p:cNvPr id="28" name="Group 32"/>
          <p:cNvGrpSpPr/>
          <p:nvPr/>
        </p:nvGrpSpPr>
        <p:grpSpPr>
          <a:xfrm>
            <a:off x="5911063" y="3588182"/>
            <a:ext cx="4247409" cy="714206"/>
            <a:chOff x="1313830" y="2645657"/>
            <a:chExt cx="3743128" cy="714206"/>
          </a:xfrm>
        </p:grpSpPr>
        <p:sp>
          <p:nvSpPr>
            <p:cNvPr id="29" name="Text Placeholder 3"/>
            <p:cNvSpPr txBox="1">
              <a:spLocks/>
            </p:cNvSpPr>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家庭职业帮助</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Text Placeholder 3"/>
            <p:cNvSpPr txBox="1">
              <a:spLocks/>
            </p:cNvSpPr>
            <p:nvPr/>
          </p:nvSpPr>
          <p:spPr>
            <a:xfrm>
              <a:off x="1313830" y="2990531"/>
              <a:ext cx="3743128"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a:spLocks/>
          </p:cNvSpPr>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03</a:t>
            </a:r>
          </a:p>
        </p:txBody>
      </p:sp>
      <p:grpSp>
        <p:nvGrpSpPr>
          <p:cNvPr id="32" name="Group 33"/>
          <p:cNvGrpSpPr/>
          <p:nvPr/>
        </p:nvGrpSpPr>
        <p:grpSpPr>
          <a:xfrm>
            <a:off x="5912733" y="4573403"/>
            <a:ext cx="4245515" cy="727805"/>
            <a:chOff x="1315499" y="3569414"/>
            <a:chExt cx="3741459" cy="727805"/>
          </a:xfrm>
        </p:grpSpPr>
        <p:sp>
          <p:nvSpPr>
            <p:cNvPr id="33" name="Text Placeholder 3"/>
            <p:cNvSpPr txBox="1">
              <a:spLocks/>
            </p:cNvSpPr>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添加文字标题</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1315499" y="3927887"/>
              <a:ext cx="3741459"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a:spLocks/>
          </p:cNvSpPr>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04</a:t>
            </a:r>
          </a:p>
        </p:txBody>
      </p:sp>
    </p:spTree>
    <p:extLst>
      <p:ext uri="{BB962C8B-B14F-4D97-AF65-F5344CB8AC3E}">
        <p14:creationId xmlns:p14="http://schemas.microsoft.com/office/powerpoint/2010/main" val="10947268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0-#ppt_w/2"/>
                                          </p:val>
                                        </p:tav>
                                        <p:tav tm="100000">
                                          <p:val>
                                            <p:strVal val="#ppt_x"/>
                                          </p:val>
                                        </p:tav>
                                      </p:tavLst>
                                    </p:anim>
                                    <p:anim calcmode="lin" valueType="num">
                                      <p:cBhvr additive="base">
                                        <p:cTn id="41" dur="10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大学专业因素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774726" y="1754841"/>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dirty="0">
                <a:solidFill>
                  <a:schemeClr val="bg1"/>
                </a:solidFill>
                <a:latin typeface="微软雅黑" pitchFamily="34" charset="-122"/>
                <a:ea typeface="微软雅黑" pitchFamily="34" charset="-122"/>
              </a:rPr>
              <a:t>硬件教学设施分析</a:t>
            </a:r>
            <a:endParaRPr lang="zh-CN" altLang="en-US" sz="2400" dirty="0">
              <a:solidFill>
                <a:schemeClr val="bg1"/>
              </a:solidFill>
              <a:latin typeface="微软雅黑" pitchFamily="34" charset="-122"/>
              <a:ea typeface="微软雅黑" pitchFamily="34" charset="-122"/>
            </a:endParaRPr>
          </a:p>
        </p:txBody>
      </p:sp>
      <p:sp>
        <p:nvSpPr>
          <p:cNvPr id="12"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3" name="Group 58"/>
          <p:cNvGrpSpPr/>
          <p:nvPr/>
        </p:nvGrpSpPr>
        <p:grpSpPr>
          <a:xfrm>
            <a:off x="1915473" y="2656172"/>
            <a:ext cx="3747685" cy="768675"/>
            <a:chOff x="7174424" y="1256132"/>
            <a:chExt cx="3747685" cy="768675"/>
          </a:xfrm>
        </p:grpSpPr>
        <p:sp>
          <p:nvSpPr>
            <p:cNvPr id="14" name="TextBox 1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1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16"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7" name="Group 58"/>
          <p:cNvGrpSpPr/>
          <p:nvPr/>
        </p:nvGrpSpPr>
        <p:grpSpPr>
          <a:xfrm>
            <a:off x="1915473" y="3706792"/>
            <a:ext cx="3747685" cy="1655071"/>
            <a:chOff x="7174424" y="1256132"/>
            <a:chExt cx="3747685" cy="1655071"/>
          </a:xfrm>
        </p:grpSpPr>
        <p:sp>
          <p:nvSpPr>
            <p:cNvPr id="18" name="TextBox 17"/>
            <p:cNvSpPr txBox="1"/>
            <p:nvPr/>
          </p:nvSpPr>
          <p:spPr>
            <a:xfrm>
              <a:off x="7174424" y="1600395"/>
              <a:ext cx="3747685" cy="1310808"/>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此录入上述图表的。在此录入上述在此录在此录在此录在此录图表的综合描述说明。</a:t>
              </a:r>
            </a:p>
          </p:txBody>
        </p:sp>
        <p:sp>
          <p:nvSpPr>
            <p:cNvPr id="19"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0" name="六边形 19"/>
          <p:cNvSpPr/>
          <p:nvPr/>
        </p:nvSpPr>
        <p:spPr>
          <a:xfrm>
            <a:off x="6455246" y="1754841"/>
            <a:ext cx="3888432" cy="666047"/>
          </a:xfrm>
          <a:prstGeom prst="hexagon">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dirty="0">
                <a:solidFill>
                  <a:schemeClr val="bg1"/>
                </a:solidFill>
                <a:latin typeface="微软雅黑" pitchFamily="34" charset="-122"/>
                <a:ea typeface="微软雅黑" pitchFamily="34" charset="-122"/>
              </a:rPr>
              <a:t>学校师资力量分析</a:t>
            </a:r>
            <a:endParaRPr lang="zh-CN" altLang="en-US" sz="2400" dirty="0">
              <a:solidFill>
                <a:schemeClr val="bg1"/>
              </a:solidFill>
              <a:latin typeface="微软雅黑" pitchFamily="34" charset="-122"/>
              <a:ea typeface="微软雅黑" pitchFamily="34" charset="-122"/>
            </a:endParaRPr>
          </a:p>
        </p:txBody>
      </p:sp>
      <p:sp>
        <p:nvSpPr>
          <p:cNvPr id="22"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740009" y="2636912"/>
            <a:ext cx="3747685" cy="768675"/>
            <a:chOff x="7174424" y="1256132"/>
            <a:chExt cx="3747685" cy="768675"/>
          </a:xfrm>
        </p:grpSpPr>
        <p:sp>
          <p:nvSpPr>
            <p:cNvPr id="24" name="TextBox 2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2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6"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7" name="Group 58"/>
          <p:cNvGrpSpPr/>
          <p:nvPr/>
        </p:nvGrpSpPr>
        <p:grpSpPr>
          <a:xfrm>
            <a:off x="6743278" y="3647792"/>
            <a:ext cx="3747685" cy="768675"/>
            <a:chOff x="7174424" y="1256132"/>
            <a:chExt cx="3747685" cy="768675"/>
          </a:xfrm>
        </p:grpSpPr>
        <p:sp>
          <p:nvSpPr>
            <p:cNvPr id="28" name="TextBox 27"/>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29"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30"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1" name="Group 58"/>
          <p:cNvGrpSpPr/>
          <p:nvPr/>
        </p:nvGrpSpPr>
        <p:grpSpPr>
          <a:xfrm>
            <a:off x="6743278" y="4655904"/>
            <a:ext cx="3747685" cy="768675"/>
            <a:chOff x="7174424" y="1256132"/>
            <a:chExt cx="3747685" cy="768675"/>
          </a:xfrm>
        </p:grpSpPr>
        <p:sp>
          <p:nvSpPr>
            <p:cNvPr id="32" name="TextBox 31"/>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33"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185332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750"/>
                            </p:stCondLst>
                            <p:childTnLst>
                              <p:par>
                                <p:cTn id="21" presetID="53"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53"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4000"/>
                            </p:stCondLst>
                            <p:childTnLst>
                              <p:par>
                                <p:cTn id="52" presetID="53"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1+#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53"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53"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1+#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6" grpId="0" animBg="1"/>
      <p:bldP spid="20" grpId="0" animBg="1"/>
      <p:bldP spid="21" grpId="0"/>
      <p:bldP spid="22" grpId="0" animBg="1"/>
      <p:bldP spid="26"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社会环境因素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
          <p:cNvGrpSpPr/>
          <p:nvPr/>
        </p:nvGrpSpPr>
        <p:grpSpPr>
          <a:xfrm>
            <a:off x="3900467" y="2189750"/>
            <a:ext cx="3177509" cy="2883156"/>
            <a:chOff x="859362" y="1276350"/>
            <a:chExt cx="3179238" cy="2884724"/>
          </a:xfrm>
        </p:grpSpPr>
        <p:pic>
          <p:nvPicPr>
            <p:cNvPr id="21"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22134" t="10550" r="21733" b="13050"/>
            <a:stretch/>
          </p:blipFill>
          <p:spPr>
            <a:xfrm>
              <a:off x="859362" y="1276350"/>
              <a:ext cx="3179238" cy="2884724"/>
            </a:xfrm>
            <a:prstGeom prst="rect">
              <a:avLst/>
            </a:prstGeom>
          </p:spPr>
        </p:pic>
        <p:sp>
          <p:nvSpPr>
            <p:cNvPr id="22"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 Placeholder 11"/>
          <p:cNvSpPr txBox="1">
            <a:spLocks/>
          </p:cNvSpPr>
          <p:nvPr/>
        </p:nvSpPr>
        <p:spPr>
          <a:xfrm>
            <a:off x="694606" y="242359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4" name="Text Placeholder 12"/>
          <p:cNvSpPr txBox="1">
            <a:spLocks/>
          </p:cNvSpPr>
          <p:nvPr/>
        </p:nvSpPr>
        <p:spPr>
          <a:xfrm>
            <a:off x="694606" y="2910437"/>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a:p>
            <a:endParaRPr lang="en-US" altLang="zh-CN" sz="1200" dirty="0">
              <a:solidFill>
                <a:schemeClr val="tx1">
                  <a:lumMod val="50000"/>
                  <a:lumOff val="50000"/>
                </a:schemeClr>
              </a:solidFill>
              <a:latin typeface="微软雅黑"/>
              <a:ea typeface="微软雅黑"/>
              <a:sym typeface="Gill Sans" charset="0"/>
            </a:endParaRPr>
          </a:p>
          <a:p>
            <a:r>
              <a:rPr lang="zh-CN" altLang="en-US" sz="1200" dirty="0">
                <a:solidFill>
                  <a:schemeClr val="tx1">
                    <a:lumMod val="50000"/>
                    <a:lumOff val="50000"/>
                  </a:schemeClr>
                </a:solidFill>
                <a:latin typeface="微软雅黑"/>
                <a:ea typeface="微软雅黑"/>
                <a:sym typeface="Gill Sans" charset="0"/>
              </a:rPr>
              <a:t>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Group 23"/>
          <p:cNvGrpSpPr/>
          <p:nvPr/>
        </p:nvGrpSpPr>
        <p:grpSpPr>
          <a:xfrm>
            <a:off x="8513124" y="1472941"/>
            <a:ext cx="462882" cy="462882"/>
            <a:chOff x="8876381" y="3510900"/>
            <a:chExt cx="720966" cy="720966"/>
          </a:xfrm>
        </p:grpSpPr>
        <p:sp>
          <p:nvSpPr>
            <p:cNvPr id="26" name="Rounded Rectangle 24"/>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8513124" y="3161777"/>
            <a:ext cx="462882" cy="462882"/>
            <a:chOff x="8876381" y="3510900"/>
            <a:chExt cx="720966" cy="720966"/>
          </a:xfrm>
        </p:grpSpPr>
        <p:sp>
          <p:nvSpPr>
            <p:cNvPr id="30" name="Rounded Rectangle 28"/>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Group 31"/>
          <p:cNvGrpSpPr/>
          <p:nvPr/>
        </p:nvGrpSpPr>
        <p:grpSpPr>
          <a:xfrm>
            <a:off x="8495088" y="4769861"/>
            <a:ext cx="462882" cy="462882"/>
            <a:chOff x="8876381" y="3510900"/>
            <a:chExt cx="720966" cy="720966"/>
          </a:xfrm>
        </p:grpSpPr>
        <p:sp>
          <p:nvSpPr>
            <p:cNvPr id="34" name="Rounded Rectangle 32"/>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6993029" y="1704382"/>
            <a:ext cx="1502060" cy="3298319"/>
            <a:chOff x="4191000" y="1860815"/>
            <a:chExt cx="1126545" cy="2473739"/>
          </a:xfrm>
        </p:grpSpPr>
        <p:cxnSp>
          <p:nvCxnSpPr>
            <p:cNvPr id="38"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39"/>
          <p:cNvGrpSpPr/>
          <p:nvPr/>
        </p:nvGrpSpPr>
        <p:grpSpPr>
          <a:xfrm>
            <a:off x="6486931" y="2888193"/>
            <a:ext cx="950647" cy="956613"/>
            <a:chOff x="1524000" y="1777501"/>
            <a:chExt cx="712985" cy="717460"/>
          </a:xfrm>
        </p:grpSpPr>
        <p:sp>
          <p:nvSpPr>
            <p:cNvPr id="42"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3">
                <a:solidFill>
                  <a:schemeClr val="bg1"/>
                </a:solidFill>
              </a:endParaRPr>
            </a:p>
          </p:txBody>
        </p:sp>
        <p:grpSp>
          <p:nvGrpSpPr>
            <p:cNvPr id="43" name="Group 41"/>
            <p:cNvGrpSpPr/>
            <p:nvPr/>
          </p:nvGrpSpPr>
          <p:grpSpPr>
            <a:xfrm>
              <a:off x="1658190" y="1956445"/>
              <a:ext cx="444604" cy="359572"/>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5"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47" name="Text Placeholder 12"/>
          <p:cNvSpPr txBox="1">
            <a:spLocks/>
          </p:cNvSpPr>
          <p:nvPr/>
        </p:nvSpPr>
        <p:spPr>
          <a:xfrm>
            <a:off x="8993400" y="1412776"/>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48" name="Text Placeholder 12"/>
          <p:cNvSpPr txBox="1">
            <a:spLocks/>
          </p:cNvSpPr>
          <p:nvPr/>
        </p:nvSpPr>
        <p:spPr>
          <a:xfrm>
            <a:off x="8993400" y="3114911"/>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49" name="Text Placeholder 12"/>
          <p:cNvSpPr txBox="1">
            <a:spLocks/>
          </p:cNvSpPr>
          <p:nvPr/>
        </p:nvSpPr>
        <p:spPr>
          <a:xfrm>
            <a:off x="8975526" y="4726319"/>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9258213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42" presetClass="entr" presetSubtype="0" fill="hold" nodeType="withEffect">
                                  <p:stCondLst>
                                    <p:cond delay="5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2903" y="3630216"/>
            <a:ext cx="3004021" cy="185957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4489" y="1456184"/>
            <a:ext cx="3004021" cy="185957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1630710" y="1340768"/>
            <a:ext cx="453970" cy="230832"/>
          </a:xfrm>
          <a:prstGeom prst="rect">
            <a:avLst/>
          </a:prstGeom>
          <a:solidFill>
            <a:schemeClr val="accent1">
              <a:lumMod val="75000"/>
            </a:schemeClr>
          </a:solidFill>
        </p:spPr>
        <p:txBody>
          <a:bodyPr wrap="none" rtlCol="0">
            <a:spAutoFit/>
          </a:bodyPr>
          <a:lstStyle/>
          <a:p>
            <a:r>
              <a:rPr lang="en-US" sz="900" dirty="0">
                <a:solidFill>
                  <a:schemeClr val="bg1"/>
                </a:solidFill>
                <a:latin typeface="微软雅黑" panose="020B0503020204020204" pitchFamily="34" charset="-122"/>
                <a:ea typeface="微软雅黑" panose="020B0503020204020204" pitchFamily="34" charset="-122"/>
              </a:rPr>
              <a:t>2011</a:t>
            </a:r>
          </a:p>
        </p:txBody>
      </p:sp>
      <p:sp>
        <p:nvSpPr>
          <p:cNvPr id="13" name="TextBox 12"/>
          <p:cNvSpPr txBox="1"/>
          <p:nvPr/>
        </p:nvSpPr>
        <p:spPr>
          <a:xfrm>
            <a:off x="1788401" y="3315762"/>
            <a:ext cx="787395" cy="230832"/>
          </a:xfrm>
          <a:prstGeom prst="rect">
            <a:avLst/>
          </a:prstGeom>
          <a:solidFill>
            <a:schemeClr val="accent1">
              <a:lumMod val="75000"/>
            </a:schemeClr>
          </a:solidFill>
        </p:spPr>
        <p:txBody>
          <a:bodyPr wrap="none" rtlCol="0">
            <a:spAutoFit/>
          </a:bodyPr>
          <a:lstStyle/>
          <a:p>
            <a:r>
              <a:rPr lang="en-US" sz="900" dirty="0">
                <a:solidFill>
                  <a:schemeClr val="bg1"/>
                </a:solidFill>
                <a:latin typeface="微软雅黑" panose="020B0503020204020204" pitchFamily="34" charset="-122"/>
                <a:ea typeface="微软雅黑" panose="020B0503020204020204" pitchFamily="34" charset="-122"/>
              </a:rPr>
              <a:t>We started</a:t>
            </a:r>
          </a:p>
        </p:txBody>
      </p:sp>
      <p:sp>
        <p:nvSpPr>
          <p:cNvPr id="14" name="TextBox 13"/>
          <p:cNvSpPr txBox="1"/>
          <p:nvPr/>
        </p:nvSpPr>
        <p:spPr>
          <a:xfrm>
            <a:off x="7306011" y="3540538"/>
            <a:ext cx="453970" cy="230832"/>
          </a:xfrm>
          <a:prstGeom prst="rect">
            <a:avLst/>
          </a:prstGeom>
          <a:solidFill>
            <a:schemeClr val="accent1">
              <a:lumMod val="75000"/>
            </a:schemeClr>
          </a:solidFill>
        </p:spPr>
        <p:txBody>
          <a:bodyPr wrap="none" rtlCol="0">
            <a:spAutoFit/>
          </a:bodyPr>
          <a:lstStyle/>
          <a:p>
            <a:r>
              <a:rPr lang="en-US" sz="900" dirty="0">
                <a:solidFill>
                  <a:schemeClr val="bg1"/>
                </a:solidFill>
                <a:latin typeface="微软雅黑" panose="020B0503020204020204" pitchFamily="34" charset="-122"/>
                <a:ea typeface="微软雅黑" panose="020B0503020204020204" pitchFamily="34" charset="-122"/>
              </a:rPr>
              <a:t>2012</a:t>
            </a:r>
          </a:p>
        </p:txBody>
      </p:sp>
      <p:sp>
        <p:nvSpPr>
          <p:cNvPr id="15" name="TextBox 14"/>
          <p:cNvSpPr txBox="1"/>
          <p:nvPr/>
        </p:nvSpPr>
        <p:spPr>
          <a:xfrm>
            <a:off x="7031310" y="5430416"/>
            <a:ext cx="1119217" cy="230832"/>
          </a:xfrm>
          <a:prstGeom prst="rect">
            <a:avLst/>
          </a:prstGeom>
          <a:solidFill>
            <a:schemeClr val="accent1">
              <a:lumMod val="75000"/>
            </a:schemeClr>
          </a:solidFill>
        </p:spPr>
        <p:txBody>
          <a:bodyPr wrap="none" rtlCol="0">
            <a:spAutoFit/>
          </a:bodyPr>
          <a:lstStyle/>
          <a:p>
            <a:r>
              <a:rPr lang="en-US" sz="900">
                <a:solidFill>
                  <a:schemeClr val="bg1"/>
                </a:solidFill>
                <a:latin typeface="微软雅黑" panose="020B0503020204020204" pitchFamily="34" charset="-122"/>
                <a:ea typeface="微软雅黑" panose="020B0503020204020204" pitchFamily="34" charset="-122"/>
              </a:rPr>
              <a:t>Business Product</a:t>
            </a:r>
          </a:p>
        </p:txBody>
      </p:sp>
      <p:sp>
        <p:nvSpPr>
          <p:cNvPr id="16" name="TextBox 15"/>
          <p:cNvSpPr txBox="1"/>
          <p:nvPr/>
        </p:nvSpPr>
        <p:spPr>
          <a:xfrm>
            <a:off x="5002526" y="2186280"/>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5002526" y="1790885"/>
            <a:ext cx="2059343" cy="307777"/>
          </a:xfrm>
          <a:prstGeom prst="rect">
            <a:avLst/>
          </a:prstGeom>
          <a:noFill/>
        </p:spPr>
        <p:txBody>
          <a:bodyPr wrap="square" lIns="0" tIns="0" rIns="0" bIns="0" rtlCol="0">
            <a:spAutoFit/>
          </a:bodyPr>
          <a:lstStyle/>
          <a:p>
            <a:r>
              <a:rPr lang="zh-CN" altLang="en-US" sz="2000" dirty="0">
                <a:solidFill>
                  <a:schemeClr val="accent1">
                    <a:lumMod val="75000"/>
                  </a:schemeClr>
                </a:solidFill>
                <a:latin typeface="Impact MT Std" pitchFamily="34" charset="0"/>
                <a:ea typeface="微软雅黑" pitchFamily="34" charset="-122"/>
              </a:rPr>
              <a:t>点击输入标题文本</a:t>
            </a:r>
          </a:p>
        </p:txBody>
      </p:sp>
      <p:sp>
        <p:nvSpPr>
          <p:cNvPr id="18" name="TextBox 17"/>
          <p:cNvSpPr txBox="1"/>
          <p:nvPr/>
        </p:nvSpPr>
        <p:spPr>
          <a:xfrm>
            <a:off x="3214886" y="4418528"/>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3214886" y="4023133"/>
            <a:ext cx="2059343" cy="307777"/>
          </a:xfrm>
          <a:prstGeom prst="rect">
            <a:avLst/>
          </a:prstGeom>
          <a:noFill/>
        </p:spPr>
        <p:txBody>
          <a:bodyPr wrap="square" lIns="0" tIns="0" rIns="0" bIns="0" rtlCol="0">
            <a:spAutoFit/>
          </a:bodyPr>
          <a:lstStyle/>
          <a:p>
            <a:r>
              <a:rPr lang="zh-CN" altLang="en-US" sz="2000" dirty="0">
                <a:solidFill>
                  <a:schemeClr val="accent1">
                    <a:lumMod val="75000"/>
                  </a:schemeClr>
                </a:solidFill>
                <a:latin typeface="Impact MT Std" pitchFamily="34" charset="0"/>
                <a:ea typeface="微软雅黑" pitchFamily="34" charset="-122"/>
              </a:rPr>
              <a:t>点击输入标题文本</a:t>
            </a:r>
          </a:p>
        </p:txBody>
      </p:sp>
    </p:spTree>
    <p:extLst>
      <p:ext uri="{BB962C8B-B14F-4D97-AF65-F5344CB8AC3E}">
        <p14:creationId xmlns:p14="http://schemas.microsoft.com/office/powerpoint/2010/main" val="32185335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1+#ppt_w/2"/>
                                          </p:val>
                                        </p:tav>
                                        <p:tav tm="100000">
                                          <p:val>
                                            <p:strVal val="#ppt_x"/>
                                          </p:val>
                                        </p:tav>
                                      </p:tavLst>
                                    </p:anim>
                                    <p:anim calcmode="lin" valueType="num">
                                      <p:cBhvr additive="base">
                                        <p:cTn id="28" dur="3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1+#ppt_w/2"/>
                                          </p:val>
                                        </p:tav>
                                        <p:tav tm="100000">
                                          <p:val>
                                            <p:strVal val="#ppt_x"/>
                                          </p:val>
                                        </p:tav>
                                      </p:tavLst>
                                    </p:anim>
                                    <p:anim calcmode="lin" valueType="num">
                                      <p:cBhvr additive="base">
                                        <p:cTn id="33" dur="300" fill="hold"/>
                                        <p:tgtEl>
                                          <p:spTgt spid="16"/>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38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300" fill="hold"/>
                                        <p:tgtEl>
                                          <p:spTgt spid="19"/>
                                        </p:tgtEl>
                                        <p:attrNameLst>
                                          <p:attrName>ppt_x</p:attrName>
                                        </p:attrNameLst>
                                      </p:cBhvr>
                                      <p:tavLst>
                                        <p:tav tm="0">
                                          <p:val>
                                            <p:strVal val="1+#ppt_w/2"/>
                                          </p:val>
                                        </p:tav>
                                        <p:tav tm="100000">
                                          <p:val>
                                            <p:strVal val="#ppt_x"/>
                                          </p:val>
                                        </p:tav>
                                      </p:tavLst>
                                    </p:anim>
                                    <p:anim calcmode="lin" valueType="num">
                                      <p:cBhvr additive="base">
                                        <p:cTn id="53" dur="3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41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300" fill="hold"/>
                                        <p:tgtEl>
                                          <p:spTgt spid="18"/>
                                        </p:tgtEl>
                                        <p:attrNameLst>
                                          <p:attrName>ppt_x</p:attrName>
                                        </p:attrNameLst>
                                      </p:cBhvr>
                                      <p:tavLst>
                                        <p:tav tm="0">
                                          <p:val>
                                            <p:strVal val="1+#ppt_w/2"/>
                                          </p:val>
                                        </p:tav>
                                        <p:tav tm="100000">
                                          <p:val>
                                            <p:strVal val="#ppt_x"/>
                                          </p:val>
                                        </p:tav>
                                      </p:tavLst>
                                    </p:anim>
                                    <p:anim calcmode="lin" valueType="num">
                                      <p:cBhvr additive="base">
                                        <p:cTn id="5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8891" y="1700808"/>
            <a:ext cx="5828643" cy="3292136"/>
          </a:xfrm>
          <a:prstGeom prst="rect">
            <a:avLst/>
          </a:prstGeom>
          <a:effectLst>
            <a:reflection stA="14000" endPos="12000" dist="63500" dir="5400000" sy="-100000" algn="bl" rotWithShape="0"/>
          </a:effectLst>
        </p:spPr>
      </p:pic>
      <p:sp>
        <p:nvSpPr>
          <p:cNvPr id="11" name="矩形 10"/>
          <p:cNvSpPr/>
          <p:nvPr/>
        </p:nvSpPr>
        <p:spPr>
          <a:xfrm>
            <a:off x="3960544" y="1920295"/>
            <a:ext cx="4345315" cy="282143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5"/>
          <p:cNvSpPr>
            <a:spLocks/>
          </p:cNvSpPr>
          <p:nvPr/>
        </p:nvSpPr>
        <p:spPr bwMode="auto">
          <a:xfrm>
            <a:off x="3189622" y="2119153"/>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TextBox 7"/>
          <p:cNvSpPr>
            <a:spLocks noChangeArrowheads="1"/>
          </p:cNvSpPr>
          <p:nvPr/>
        </p:nvSpPr>
        <p:spPr bwMode="auto">
          <a:xfrm>
            <a:off x="3160999" y="2262806"/>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a:spLocks noChangeArrowheads="1"/>
          </p:cNvSpPr>
          <p:nvPr/>
        </p:nvSpPr>
        <p:spPr bwMode="auto">
          <a:xfrm>
            <a:off x="1154702" y="235184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15" name="Freeform 5"/>
          <p:cNvSpPr>
            <a:spLocks/>
          </p:cNvSpPr>
          <p:nvPr/>
        </p:nvSpPr>
        <p:spPr bwMode="auto">
          <a:xfrm>
            <a:off x="3161574"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Box 7"/>
          <p:cNvSpPr>
            <a:spLocks noChangeArrowheads="1"/>
          </p:cNvSpPr>
          <p:nvPr/>
        </p:nvSpPr>
        <p:spPr bwMode="auto">
          <a:xfrm>
            <a:off x="3132951"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7"/>
          <p:cNvSpPr>
            <a:spLocks noChangeArrowheads="1"/>
          </p:cNvSpPr>
          <p:nvPr/>
        </p:nvSpPr>
        <p:spPr bwMode="auto">
          <a:xfrm>
            <a:off x="1126654" y="3734067"/>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18" name="Freeform 5"/>
          <p:cNvSpPr>
            <a:spLocks/>
          </p:cNvSpPr>
          <p:nvPr/>
        </p:nvSpPr>
        <p:spPr bwMode="auto">
          <a:xfrm>
            <a:off x="7798134" y="2133219"/>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7"/>
          <p:cNvSpPr>
            <a:spLocks noChangeArrowheads="1"/>
          </p:cNvSpPr>
          <p:nvPr/>
        </p:nvSpPr>
        <p:spPr bwMode="auto">
          <a:xfrm>
            <a:off x="7769511" y="2276872"/>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矩形 47"/>
          <p:cNvSpPr>
            <a:spLocks noChangeArrowheads="1"/>
          </p:cNvSpPr>
          <p:nvPr/>
        </p:nvSpPr>
        <p:spPr bwMode="auto">
          <a:xfrm>
            <a:off x="9191550" y="2348880"/>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21" name="Freeform 5"/>
          <p:cNvSpPr>
            <a:spLocks/>
          </p:cNvSpPr>
          <p:nvPr/>
        </p:nvSpPr>
        <p:spPr bwMode="auto">
          <a:xfrm>
            <a:off x="7780013"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7"/>
          <p:cNvSpPr>
            <a:spLocks noChangeArrowheads="1"/>
          </p:cNvSpPr>
          <p:nvPr/>
        </p:nvSpPr>
        <p:spPr bwMode="auto">
          <a:xfrm>
            <a:off x="7751390"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矩形 47"/>
          <p:cNvSpPr>
            <a:spLocks noChangeArrowheads="1"/>
          </p:cNvSpPr>
          <p:nvPr/>
        </p:nvSpPr>
        <p:spPr bwMode="auto">
          <a:xfrm>
            <a:off x="9173429" y="3717032"/>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1711620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53" presetClass="entr" presetSubtype="52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000"/>
                            </p:stCondLst>
                            <p:childTnLst>
                              <p:par>
                                <p:cTn id="50" presetID="53" presetClass="entr" presetSubtype="52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0"/>
                            </p:stCondLst>
                            <p:childTnLst>
                              <p:par>
                                <p:cTn id="65" presetID="53" presetClass="entr" presetSubtype="52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fltVal val="0.5"/>
                                          </p:val>
                                        </p:tav>
                                        <p:tav tm="100000">
                                          <p:val>
                                            <p:strVal val="#ppt_y"/>
                                          </p:val>
                                        </p:tav>
                                      </p:tavLst>
                                    </p:anim>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内外因素占比</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865012" y="1850664"/>
            <a:ext cx="2444677" cy="2436655"/>
            <a:chOff x="1440917" y="1548121"/>
            <a:chExt cx="2027143" cy="2020491"/>
          </a:xfrm>
          <a:solidFill>
            <a:schemeClr val="accent5">
              <a:lumMod val="50000"/>
            </a:schemeClr>
          </a:solidFill>
        </p:grpSpPr>
        <p:sp>
          <p:nvSpPr>
            <p:cNvPr id="11"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2" name="TextBox 11"/>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a:solidFill>
                    <a:schemeClr val="bg1"/>
                  </a:solidFill>
                  <a:latin typeface="Impact MT Std" pitchFamily="34" charset="0"/>
                  <a:ea typeface="微软雅黑" pitchFamily="34" charset="-122"/>
                </a:rPr>
                <a:t>自身因素</a:t>
              </a:r>
            </a:p>
          </p:txBody>
        </p:sp>
        <p:sp>
          <p:nvSpPr>
            <p:cNvPr id="13" name="TextBox 12"/>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bg1"/>
                  </a:solidFill>
                  <a:latin typeface="Impact MT Std" pitchFamily="34" charset="0"/>
                  <a:ea typeface="微软雅黑" pitchFamily="34" charset="-122"/>
                </a:rPr>
                <a:t>40</a:t>
              </a:r>
              <a:r>
                <a:rPr lang="en-US" altLang="zh-CN" sz="2000" dirty="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14" name="组合 13"/>
          <p:cNvGrpSpPr/>
          <p:nvPr/>
        </p:nvGrpSpPr>
        <p:grpSpPr>
          <a:xfrm>
            <a:off x="4823975" y="3573012"/>
            <a:ext cx="1978373" cy="1971881"/>
            <a:chOff x="3111668" y="2944827"/>
            <a:chExt cx="1640481" cy="1635098"/>
          </a:xfrm>
          <a:solidFill>
            <a:schemeClr val="accent5">
              <a:lumMod val="75000"/>
            </a:schemeClr>
          </a:solidFill>
        </p:grpSpPr>
        <p:sp>
          <p:nvSpPr>
            <p:cNvPr id="15"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6" name="TextBox 15"/>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a:solidFill>
                    <a:schemeClr val="bg1"/>
                  </a:solidFill>
                  <a:latin typeface="Impact MT Std" pitchFamily="34" charset="0"/>
                  <a:ea typeface="微软雅黑" pitchFamily="34" charset="-122"/>
                </a:rPr>
                <a:t>职业因素</a:t>
              </a:r>
            </a:p>
          </p:txBody>
        </p:sp>
        <p:sp>
          <p:nvSpPr>
            <p:cNvPr id="1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bg1"/>
                  </a:solidFill>
                  <a:latin typeface="Impact MT Std" pitchFamily="34" charset="0"/>
                  <a:ea typeface="微软雅黑" pitchFamily="34" charset="-122"/>
                </a:rPr>
                <a:t>30</a:t>
              </a:r>
              <a:r>
                <a:rPr lang="en-US" altLang="zh-CN" sz="2000" dirty="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18" name="组合 17"/>
          <p:cNvGrpSpPr/>
          <p:nvPr/>
        </p:nvGrpSpPr>
        <p:grpSpPr>
          <a:xfrm>
            <a:off x="6148731" y="2287533"/>
            <a:ext cx="1567951" cy="1562915"/>
            <a:chOff x="4254365" y="1910376"/>
            <a:chExt cx="1300156" cy="1295980"/>
          </a:xfrm>
          <a:solidFill>
            <a:srgbClr val="2DD3C2"/>
          </a:solidFill>
        </p:grpSpPr>
        <p:sp>
          <p:nvSpPr>
            <p:cNvPr id="19"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0" name="TextBox 19"/>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a:solidFill>
                    <a:schemeClr val="bg1"/>
                  </a:solidFill>
                  <a:latin typeface="Impact MT Std" pitchFamily="34" charset="0"/>
                  <a:ea typeface="微软雅黑" pitchFamily="34" charset="-122"/>
                </a:rPr>
                <a:t>家庭因素</a:t>
              </a:r>
            </a:p>
          </p:txBody>
        </p:sp>
        <p:sp>
          <p:nvSpPr>
            <p:cNvPr id="2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bg1"/>
                  </a:solidFill>
                  <a:latin typeface="Impact MT Std" pitchFamily="34" charset="0"/>
                  <a:ea typeface="微软雅黑" pitchFamily="34" charset="-122"/>
                </a:rPr>
                <a:t>20</a:t>
              </a:r>
              <a:r>
                <a:rPr lang="en-US" altLang="zh-CN" sz="2000" dirty="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22" name="组合 21"/>
          <p:cNvGrpSpPr/>
          <p:nvPr/>
        </p:nvGrpSpPr>
        <p:grpSpPr>
          <a:xfrm>
            <a:off x="5178594" y="1407064"/>
            <a:ext cx="1294367" cy="1290210"/>
            <a:chOff x="3395261" y="1209491"/>
            <a:chExt cx="1073298" cy="1069851"/>
          </a:xfrm>
          <a:solidFill>
            <a:srgbClr val="92D050"/>
          </a:solidFill>
        </p:grpSpPr>
        <p:sp>
          <p:nvSpPr>
            <p:cNvPr id="23"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4" name="TextBox 23"/>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a:solidFill>
                    <a:schemeClr val="bg1"/>
                  </a:solidFill>
                  <a:latin typeface="Impact MT Std" pitchFamily="34" charset="0"/>
                  <a:ea typeface="微软雅黑" pitchFamily="34" charset="-122"/>
                </a:rPr>
                <a:t>其他因素</a:t>
              </a:r>
            </a:p>
          </p:txBody>
        </p:sp>
        <p:sp>
          <p:nvSpPr>
            <p:cNvPr id="25"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dirty="0">
                  <a:solidFill>
                    <a:schemeClr val="bg1"/>
                  </a:solidFill>
                  <a:latin typeface="Impact MT Std" pitchFamily="34" charset="0"/>
                  <a:ea typeface="微软雅黑" pitchFamily="34" charset="-122"/>
                </a:rPr>
                <a:t>10</a:t>
              </a:r>
              <a:r>
                <a:rPr lang="en-US" altLang="zh-CN" sz="1600" dirty="0">
                  <a:solidFill>
                    <a:schemeClr val="bg1"/>
                  </a:solidFill>
                  <a:latin typeface="Impact MT Std" pitchFamily="34" charset="0"/>
                  <a:ea typeface="微软雅黑" pitchFamily="34" charset="-122"/>
                </a:rPr>
                <a:t>%</a:t>
              </a:r>
              <a:endParaRPr lang="zh-CN" altLang="en-US" sz="1600" dirty="0">
                <a:solidFill>
                  <a:schemeClr val="bg1"/>
                </a:solidFill>
                <a:latin typeface="Impact MT Std" pitchFamily="34" charset="0"/>
                <a:ea typeface="微软雅黑" pitchFamily="34" charset="-122"/>
              </a:endParaRPr>
            </a:p>
          </p:txBody>
        </p:sp>
      </p:grpSp>
      <p:sp>
        <p:nvSpPr>
          <p:cNvPr id="26" name="TextBox 25"/>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7" name="TextBox 26"/>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8" name="TextBox 27"/>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9" name="TextBox 28"/>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extLst>
      <p:ext uri="{BB962C8B-B14F-4D97-AF65-F5344CB8AC3E}">
        <p14:creationId xmlns:p14="http://schemas.microsoft.com/office/powerpoint/2010/main" val="161402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2" presetClass="entr" presetSubtype="2"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第三章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职业生涯规划</a:t>
            </a: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14974484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职业发展前景</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1"/>
          <p:cNvSpPr>
            <a:spLocks/>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headEnd/>
            <a:tailEnd/>
          </a:ln>
          <a:extLst/>
        </p:spPr>
        <p:txBody>
          <a:bodyPr/>
          <a:lstStyle/>
          <a:p>
            <a:pPr eaLnBrk="1" fontAlgn="auto" hangingPunct="1">
              <a:spcBef>
                <a:spcPts val="0"/>
              </a:spcBef>
              <a:spcAft>
                <a:spcPts val="0"/>
              </a:spcAft>
              <a:defRPr/>
            </a:pPr>
            <a:endParaRPr 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a:grpSpLocks/>
          </p:cNvGrpSpPr>
          <p:nvPr/>
        </p:nvGrpSpPr>
        <p:grpSpPr bwMode="auto">
          <a:xfrm>
            <a:off x="9655175" y="1768475"/>
            <a:ext cx="1316038" cy="790575"/>
            <a:chOff x="9654540" y="1768263"/>
            <a:chExt cx="1316691" cy="790008"/>
          </a:xfrm>
        </p:grpSpPr>
        <p:sp>
          <p:nvSpPr>
            <p:cNvPr id="12" name="Freeform 22"/>
            <p:cNvSpPr>
              <a:spLocks/>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3"/>
            <p:cNvSpPr>
              <a:spLocks/>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a:spLocks/>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5"/>
          <p:cNvSpPr>
            <a:spLocks/>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sym typeface="方正兰亭黑_GBK" pitchFamily="2" charset="-122"/>
              </a:rPr>
              <a:t>1</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Rectangle 17"/>
          <p:cNvSpPr>
            <a:spLocks/>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18" name="Freeform 5"/>
          <p:cNvSpPr>
            <a:spLocks/>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sym typeface="方正兰亭黑_GBK" pitchFamily="2" charset="-122"/>
              </a:rPr>
              <a:t>2</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17"/>
          <p:cNvSpPr>
            <a:spLocks/>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21" name="Freeform 5"/>
          <p:cNvSpPr>
            <a:spLocks/>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sym typeface="方正兰亭黑_GBK" pitchFamily="2" charset="-122"/>
              </a:rPr>
              <a:t>3</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Rectangle 17"/>
          <p:cNvSpPr>
            <a:spLocks/>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24" name="TextBox 23"/>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a:solidFill>
                  <a:schemeClr val="accent1">
                    <a:lumMod val="75000"/>
                  </a:schemeClr>
                </a:solidFill>
                <a:latin typeface="Impact MT Std" pitchFamily="34" charset="0"/>
                <a:ea typeface="微软雅黑" pitchFamily="34" charset="-122"/>
              </a:rPr>
              <a:t>点击输入标题文本</a:t>
            </a:r>
          </a:p>
        </p:txBody>
      </p:sp>
    </p:spTree>
    <p:extLst>
      <p:ext uri="{BB962C8B-B14F-4D97-AF65-F5344CB8AC3E}">
        <p14:creationId xmlns:p14="http://schemas.microsoft.com/office/powerpoint/2010/main" val="15928780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250"/>
                                        <p:tgtEl>
                                          <p:spTgt spid="10"/>
                                        </p:tgtEl>
                                      </p:cBhvr>
                                    </p:animEffect>
                                  </p:childTnLst>
                                </p:cTn>
                              </p:par>
                            </p:childTnLst>
                          </p:cTn>
                        </p:par>
                        <p:par>
                          <p:cTn id="13" fill="hold">
                            <p:stCondLst>
                              <p:cond delay="1750"/>
                            </p:stCondLst>
                            <p:childTnLst>
                              <p:par>
                                <p:cTn id="14" presetID="2" presetClass="entr" presetSubtype="1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250" fill="hold"/>
                                        <p:tgtEl>
                                          <p:spTgt spid="11"/>
                                        </p:tgtEl>
                                        <p:attrNameLst>
                                          <p:attrName>ppt_x</p:attrName>
                                        </p:attrNameLst>
                                      </p:cBhvr>
                                      <p:tavLst>
                                        <p:tav tm="0">
                                          <p:val>
                                            <p:strVal val="0-#ppt_w/2"/>
                                          </p:val>
                                        </p:tav>
                                        <p:tav tm="100000">
                                          <p:val>
                                            <p:strVal val="#ppt_x"/>
                                          </p:val>
                                        </p:tav>
                                      </p:tavLst>
                                    </p:anim>
                                    <p:anim calcmode="lin" valueType="num">
                                      <p:cBhvr additive="base">
                                        <p:cTn id="17" dur="1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5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500"/>
                            </p:stCondLst>
                            <p:childTnLst>
                              <p:par>
                                <p:cTn id="35" presetID="53" presetClass="entr" presetSubtype="52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000"/>
                            </p:stCondLst>
                            <p:childTnLst>
                              <p:par>
                                <p:cTn id="51" presetID="53" presetClass="entr" presetSubtype="52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fltVal val="0.5"/>
                                          </p:val>
                                        </p:tav>
                                        <p:tav tm="100000">
                                          <p:val>
                                            <p:strVal val="#ppt_x"/>
                                          </p:val>
                                        </p:tav>
                                      </p:tavLst>
                                    </p:anim>
                                    <p:anim calcmode="lin" valueType="num">
                                      <p:cBhvr>
                                        <p:cTn id="57" dur="500" fill="hold"/>
                                        <p:tgtEl>
                                          <p:spTgt spid="21"/>
                                        </p:tgtEl>
                                        <p:attrNameLst>
                                          <p:attrName>ppt_y</p:attrName>
                                        </p:attrNameLst>
                                      </p:cBhvr>
                                      <p:tavLst>
                                        <p:tav tm="0">
                                          <p:val>
                                            <p:fltVal val="0.5"/>
                                          </p:val>
                                        </p:tav>
                                        <p:tav tm="100000">
                                          <p:val>
                                            <p:strVal val="#ppt_y"/>
                                          </p:val>
                                        </p:tav>
                                      </p:tavLst>
                                    </p:anim>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75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7800"/>
                            </p:stCondLst>
                            <p:childTnLst>
                              <p:par>
                                <p:cTn id="72" presetID="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300" fill="hold"/>
                                        <p:tgtEl>
                                          <p:spTgt spid="24"/>
                                        </p:tgtEl>
                                        <p:attrNameLst>
                                          <p:attrName>ppt_x</p:attrName>
                                        </p:attrNameLst>
                                      </p:cBhvr>
                                      <p:tavLst>
                                        <p:tav tm="0">
                                          <p:val>
                                            <p:strVal val="1+#ppt_w/2"/>
                                          </p:val>
                                        </p:tav>
                                        <p:tav tm="100000">
                                          <p:val>
                                            <p:strVal val="#ppt_x"/>
                                          </p:val>
                                        </p:tav>
                                      </p:tavLst>
                                    </p:anim>
                                    <p:anim calcmode="lin" valueType="num">
                                      <p:cBhvr additive="base">
                                        <p:cTn id="75"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7" grpId="0"/>
      <p:bldP spid="18" grpId="0" animBg="1"/>
      <p:bldP spid="19" grpId="0"/>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5246"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2" y="2772217"/>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目录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rPr>
              <a:t>CONTENTS</a:t>
            </a:r>
          </a:p>
        </p:txBody>
      </p:sp>
      <p:sp>
        <p:nvSpPr>
          <p:cNvPr id="4" name="矩形 3"/>
          <p:cNvSpPr/>
          <p:nvPr/>
        </p:nvSpPr>
        <p:spPr>
          <a:xfrm flipH="1">
            <a:off x="1630710" y="183607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486694" y="177281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01</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 name="TextBox 5"/>
          <p:cNvSpPr txBox="1"/>
          <p:nvPr/>
        </p:nvSpPr>
        <p:spPr>
          <a:xfrm>
            <a:off x="2582738" y="182566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分析自身因素</a:t>
            </a:r>
          </a:p>
        </p:txBody>
      </p:sp>
      <p:sp>
        <p:nvSpPr>
          <p:cNvPr id="7" name="矩形 3"/>
          <p:cNvSpPr/>
          <p:nvPr/>
        </p:nvSpPr>
        <p:spPr>
          <a:xfrm flipH="1">
            <a:off x="1846734" y="255615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1702718" y="249289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TextBox 8"/>
          <p:cNvSpPr txBox="1"/>
          <p:nvPr/>
        </p:nvSpPr>
        <p:spPr>
          <a:xfrm>
            <a:off x="2798762" y="254574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外在环境因素</a:t>
            </a:r>
          </a:p>
        </p:txBody>
      </p:sp>
      <p:sp>
        <p:nvSpPr>
          <p:cNvPr id="10" name="矩形 3"/>
          <p:cNvSpPr/>
          <p:nvPr/>
        </p:nvSpPr>
        <p:spPr>
          <a:xfrm flipH="1">
            <a:off x="2062758" y="3212941"/>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59"/>
          <p:cNvSpPr>
            <a:spLocks noChangeArrowheads="1"/>
          </p:cNvSpPr>
          <p:nvPr/>
        </p:nvSpPr>
        <p:spPr bwMode="auto">
          <a:xfrm flipH="1">
            <a:off x="1918742" y="3149679"/>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03</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11"/>
          <p:cNvSpPr txBox="1"/>
          <p:nvPr/>
        </p:nvSpPr>
        <p:spPr>
          <a:xfrm>
            <a:off x="3014786" y="3202523"/>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职业生涯规划</a:t>
            </a:r>
          </a:p>
        </p:txBody>
      </p:sp>
      <p:sp>
        <p:nvSpPr>
          <p:cNvPr id="13" name="矩形 3"/>
          <p:cNvSpPr/>
          <p:nvPr/>
        </p:nvSpPr>
        <p:spPr>
          <a:xfrm flipH="1">
            <a:off x="2278782" y="3861013"/>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9"/>
          <p:cNvSpPr>
            <a:spLocks noChangeArrowheads="1"/>
          </p:cNvSpPr>
          <p:nvPr/>
        </p:nvSpPr>
        <p:spPr bwMode="auto">
          <a:xfrm flipH="1">
            <a:off x="2134766" y="3797751"/>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04</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14"/>
          <p:cNvSpPr txBox="1"/>
          <p:nvPr/>
        </p:nvSpPr>
        <p:spPr>
          <a:xfrm>
            <a:off x="3230810" y="3850595"/>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如何执行计划</a:t>
            </a:r>
          </a:p>
        </p:txBody>
      </p:sp>
      <p:sp>
        <p:nvSpPr>
          <p:cNvPr id="16" name="矩形 1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4813759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250" autoRev="1" fill="hold">
                                          <p:stCondLst>
                                            <p:cond delay="0"/>
                                          </p:stCondLst>
                                        </p:cTn>
                                        <p:tgtEl>
                                          <p:spTgt spid="6"/>
                                        </p:tgtEl>
                                        <p:attrNameLst>
                                          <p:attrName>ppt_w</p:attrName>
                                        </p:attrNameLst>
                                      </p:cBhvr>
                                    </p:anim>
                                    <p:anim by="(#ppt_w*0.50)" calcmode="lin" valueType="num">
                                      <p:cBhvr>
                                        <p:cTn id="26" dur="250" decel="50000" autoRev="1" fill="hold">
                                          <p:stCondLst>
                                            <p:cond delay="0"/>
                                          </p:stCondLst>
                                        </p:cTn>
                                        <p:tgtEl>
                                          <p:spTgt spid="6"/>
                                        </p:tgtEl>
                                        <p:attrNameLst>
                                          <p:attrName>ppt_x</p:attrName>
                                        </p:attrNameLst>
                                      </p:cBhvr>
                                    </p:anim>
                                    <p:anim from="(-#ppt_h/2)" to="(#ppt_y)" calcmode="lin" valueType="num">
                                      <p:cBhvr>
                                        <p:cTn id="27" dur="500" fill="hold">
                                          <p:stCondLst>
                                            <p:cond delay="0"/>
                                          </p:stCondLst>
                                        </p:cTn>
                                        <p:tgtEl>
                                          <p:spTgt spid="6"/>
                                        </p:tgtEl>
                                        <p:attrNameLst>
                                          <p:attrName>ppt_y</p:attrName>
                                        </p:attrNameLst>
                                      </p:cBhvr>
                                    </p:anim>
                                    <p:animRot by="21600000">
                                      <p:cBhvr>
                                        <p:cTn id="28" dur="500" fill="hold">
                                          <p:stCondLst>
                                            <p:cond delay="0"/>
                                          </p:stCondLst>
                                        </p:cTn>
                                        <p:tgtEl>
                                          <p:spTgt spid="6"/>
                                        </p:tgtEl>
                                        <p:attrNameLst>
                                          <p:attrName>r</p:attrName>
                                        </p:attrNameLst>
                                      </p:cBhvr>
                                    </p:animRot>
                                  </p:childTnLst>
                                </p:cTn>
                              </p:par>
                            </p:childTnLst>
                          </p:cTn>
                        </p:par>
                        <p:par>
                          <p:cTn id="29" fill="hold">
                            <p:stCondLst>
                              <p:cond delay="32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250" autoRev="1" fill="hold">
                                          <p:stCondLst>
                                            <p:cond delay="0"/>
                                          </p:stCondLst>
                                        </p:cTn>
                                        <p:tgtEl>
                                          <p:spTgt spid="9"/>
                                        </p:tgtEl>
                                        <p:attrNameLst>
                                          <p:attrName>ppt_w</p:attrName>
                                        </p:attrNameLst>
                                      </p:cBhvr>
                                    </p:anim>
                                    <p:anim by="(#ppt_w*0.50)" calcmode="lin" valueType="num">
                                      <p:cBhvr>
                                        <p:cTn id="45" dur="250" decel="50000" autoRev="1" fill="hold">
                                          <p:stCondLst>
                                            <p:cond delay="0"/>
                                          </p:stCondLst>
                                        </p:cTn>
                                        <p:tgtEl>
                                          <p:spTgt spid="9"/>
                                        </p:tgtEl>
                                        <p:attrNameLst>
                                          <p:attrName>ppt_x</p:attrName>
                                        </p:attrNameLst>
                                      </p:cBhvr>
                                    </p:anim>
                                    <p:anim from="(-#ppt_h/2)" to="(#ppt_y)" calcmode="lin" valueType="num">
                                      <p:cBhvr>
                                        <p:cTn id="46" dur="500" fill="hold">
                                          <p:stCondLst>
                                            <p:cond delay="0"/>
                                          </p:stCondLst>
                                        </p:cTn>
                                        <p:tgtEl>
                                          <p:spTgt spid="9"/>
                                        </p:tgtEl>
                                        <p:attrNameLst>
                                          <p:attrName>ppt_y</p:attrName>
                                        </p:attrNameLst>
                                      </p:cBhvr>
                                    </p:anim>
                                    <p:animRot by="21600000">
                                      <p:cBhvr>
                                        <p:cTn id="47" dur="500" fill="hold">
                                          <p:stCondLst>
                                            <p:cond delay="0"/>
                                          </p:stCondLst>
                                        </p:cTn>
                                        <p:tgtEl>
                                          <p:spTgt spid="9"/>
                                        </p:tgtEl>
                                        <p:attrNameLst>
                                          <p:attrName>r</p:attrName>
                                        </p:attrNameLst>
                                      </p:cBhvr>
                                    </p:animRo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by="(-#ppt_w*2)" calcmode="lin" valueType="num">
                                      <p:cBhvr rctx="PPT">
                                        <p:cTn id="63" dur="250" autoRev="1" fill="hold">
                                          <p:stCondLst>
                                            <p:cond delay="0"/>
                                          </p:stCondLst>
                                        </p:cTn>
                                        <p:tgtEl>
                                          <p:spTgt spid="12"/>
                                        </p:tgtEl>
                                        <p:attrNameLst>
                                          <p:attrName>ppt_w</p:attrName>
                                        </p:attrNameLst>
                                      </p:cBhvr>
                                    </p:anim>
                                    <p:anim by="(#ppt_w*0.50)" calcmode="lin" valueType="num">
                                      <p:cBhvr>
                                        <p:cTn id="64" dur="250" decel="50000" autoRev="1" fill="hold">
                                          <p:stCondLst>
                                            <p:cond delay="0"/>
                                          </p:stCondLst>
                                        </p:cTn>
                                        <p:tgtEl>
                                          <p:spTgt spid="12"/>
                                        </p:tgtEl>
                                        <p:attrNameLst>
                                          <p:attrName>ppt_x</p:attrName>
                                        </p:attrNameLst>
                                      </p:cBhvr>
                                    </p:anim>
                                    <p:anim from="(-#ppt_h/2)" to="(#ppt_y)" calcmode="lin" valueType="num">
                                      <p:cBhvr>
                                        <p:cTn id="65" dur="500" fill="hold">
                                          <p:stCondLst>
                                            <p:cond delay="0"/>
                                          </p:stCondLst>
                                        </p:cTn>
                                        <p:tgtEl>
                                          <p:spTgt spid="12"/>
                                        </p:tgtEl>
                                        <p:attrNameLst>
                                          <p:attrName>ppt_y</p:attrName>
                                        </p:attrNameLst>
                                      </p:cBhvr>
                                    </p:anim>
                                    <p:animRot by="21600000">
                                      <p:cBhvr>
                                        <p:cTn id="66" dur="500" fill="hold">
                                          <p:stCondLst>
                                            <p:cond delay="0"/>
                                          </p:stCondLst>
                                        </p:cTn>
                                        <p:tgtEl>
                                          <p:spTgt spid="12"/>
                                        </p:tgtEl>
                                        <p:attrNameLst>
                                          <p:attrName>r</p:attrName>
                                        </p:attrNameLst>
                                      </p:cBhvr>
                                    </p:animRot>
                                  </p:childTnLst>
                                </p:cTn>
                              </p:par>
                            </p:childTnLst>
                          </p:cTn>
                        </p:par>
                        <p:par>
                          <p:cTn id="67" fill="hold">
                            <p:stCondLst>
                              <p:cond delay="775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825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92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5"/>
                                        </p:tgtEl>
                                        <p:attrNameLst>
                                          <p:attrName>style.visibility</p:attrName>
                                        </p:attrNameLst>
                                      </p:cBhvr>
                                      <p:to>
                                        <p:strVal val="visible"/>
                                      </p:to>
                                    </p:set>
                                    <p:anim by="(-#ppt_w*2)" calcmode="lin" valueType="num">
                                      <p:cBhvr rctx="PPT">
                                        <p:cTn id="82" dur="250" autoRev="1" fill="hold">
                                          <p:stCondLst>
                                            <p:cond delay="0"/>
                                          </p:stCondLst>
                                        </p:cTn>
                                        <p:tgtEl>
                                          <p:spTgt spid="15"/>
                                        </p:tgtEl>
                                        <p:attrNameLst>
                                          <p:attrName>ppt_w</p:attrName>
                                        </p:attrNameLst>
                                      </p:cBhvr>
                                    </p:anim>
                                    <p:anim by="(#ppt_w*0.50)" calcmode="lin" valueType="num">
                                      <p:cBhvr>
                                        <p:cTn id="83" dur="250" decel="50000" autoRev="1" fill="hold">
                                          <p:stCondLst>
                                            <p:cond delay="0"/>
                                          </p:stCondLst>
                                        </p:cTn>
                                        <p:tgtEl>
                                          <p:spTgt spid="15"/>
                                        </p:tgtEl>
                                        <p:attrNameLst>
                                          <p:attrName>ppt_x</p:attrName>
                                        </p:attrNameLst>
                                      </p:cBhvr>
                                    </p:anim>
                                    <p:anim from="(-#ppt_h/2)" to="(#ppt_y)" calcmode="lin" valueType="num">
                                      <p:cBhvr>
                                        <p:cTn id="84" dur="500" fill="hold">
                                          <p:stCondLst>
                                            <p:cond delay="0"/>
                                          </p:stCondLst>
                                        </p:cTn>
                                        <p:tgtEl>
                                          <p:spTgt spid="15"/>
                                        </p:tgtEl>
                                        <p:attrNameLst>
                                          <p:attrName>ppt_y</p:attrName>
                                        </p:attrNameLst>
                                      </p:cBhvr>
                                    </p:anim>
                                    <p:animRot by="21600000">
                                      <p:cBhvr>
                                        <p:cTn id="85"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职业晋升空间</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Bent Arrow 21"/>
          <p:cNvSpPr/>
          <p:nvPr/>
        </p:nvSpPr>
        <p:spPr>
          <a:xfrm>
            <a:off x="8490850" y="2570845"/>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64" name="Bent Arrow 18"/>
          <p:cNvSpPr/>
          <p:nvPr/>
        </p:nvSpPr>
        <p:spPr>
          <a:xfrm>
            <a:off x="1204174" y="4121762"/>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65" name="Bent Arrow 20"/>
          <p:cNvSpPr/>
          <p:nvPr/>
        </p:nvSpPr>
        <p:spPr>
          <a:xfrm>
            <a:off x="6061956" y="3173978"/>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66" name="Bent Arrow 19"/>
          <p:cNvSpPr/>
          <p:nvPr/>
        </p:nvSpPr>
        <p:spPr>
          <a:xfrm>
            <a:off x="3633064" y="3604790"/>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67" name="组合 66"/>
          <p:cNvGrpSpPr/>
          <p:nvPr/>
        </p:nvGrpSpPr>
        <p:grpSpPr>
          <a:xfrm>
            <a:off x="9452634" y="1345515"/>
            <a:ext cx="887355" cy="1291435"/>
            <a:chOff x="8516938" y="5619750"/>
            <a:chExt cx="693738" cy="1009650"/>
          </a:xfrm>
          <a:solidFill>
            <a:schemeClr val="accent1">
              <a:lumMod val="75000"/>
            </a:schemeClr>
          </a:solidFill>
        </p:grpSpPr>
        <p:sp>
          <p:nvSpPr>
            <p:cNvPr id="68"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69"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0"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1"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2"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3"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4"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75" name="Freeform 368"/>
          <p:cNvSpPr>
            <a:spLocks/>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0"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81"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3"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84"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6"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87"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90" name="TextBox 89"/>
          <p:cNvSpPr txBox="1"/>
          <p:nvPr/>
        </p:nvSpPr>
        <p:spPr>
          <a:xfrm>
            <a:off x="1276182" y="1703710"/>
            <a:ext cx="5695950" cy="1077218"/>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dirty="0">
                <a:solidFill>
                  <a:schemeClr val="accent1">
                    <a:lumMod val="75000"/>
                  </a:schemeClr>
                </a:solidFill>
                <a:latin typeface="微软雅黑" panose="020B0503020204020204" pitchFamily="34" charset="-122"/>
                <a:ea typeface="微软雅黑" panose="020B0503020204020204" pitchFamily="34" charset="-122"/>
              </a:rPr>
              <a:t>未来发展职业规划</a:t>
            </a:r>
            <a:endParaRPr lang="id-ID" altLang="zh-CN"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3652918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down)">
                                      <p:cBhvr>
                                        <p:cTn id="24" dur="500"/>
                                        <p:tgtEl>
                                          <p:spTgt spid="7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1000"/>
                                        <p:tgtEl>
                                          <p:spTgt spid="80"/>
                                        </p:tgtEl>
                                      </p:cBhvr>
                                    </p:animEffect>
                                    <p:anim calcmode="lin" valueType="num">
                                      <p:cBhvr>
                                        <p:cTn id="35" dur="1000" fill="hold"/>
                                        <p:tgtEl>
                                          <p:spTgt spid="80"/>
                                        </p:tgtEl>
                                        <p:attrNameLst>
                                          <p:attrName>ppt_x</p:attrName>
                                        </p:attrNameLst>
                                      </p:cBhvr>
                                      <p:tavLst>
                                        <p:tav tm="0">
                                          <p:val>
                                            <p:strVal val="#ppt_x"/>
                                          </p:val>
                                        </p:tav>
                                        <p:tav tm="100000">
                                          <p:val>
                                            <p:strVal val="#ppt_x"/>
                                          </p:val>
                                        </p:tav>
                                      </p:tavLst>
                                    </p:anim>
                                    <p:anim calcmode="lin" valueType="num">
                                      <p:cBhvr>
                                        <p:cTn id="36" dur="1000" fill="hold"/>
                                        <p:tgtEl>
                                          <p:spTgt spid="8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1000"/>
                                        <p:tgtEl>
                                          <p:spTgt spid="66"/>
                                        </p:tgtEl>
                                      </p:cBhvr>
                                    </p:animEffect>
                                    <p:anim calcmode="lin" valueType="num">
                                      <p:cBhvr>
                                        <p:cTn id="47" dur="1000" fill="hold"/>
                                        <p:tgtEl>
                                          <p:spTgt spid="66"/>
                                        </p:tgtEl>
                                        <p:attrNameLst>
                                          <p:attrName>ppt_x</p:attrName>
                                        </p:attrNameLst>
                                      </p:cBhvr>
                                      <p:tavLst>
                                        <p:tav tm="0">
                                          <p:val>
                                            <p:strVal val="#ppt_x"/>
                                          </p:val>
                                        </p:tav>
                                        <p:tav tm="100000">
                                          <p:val>
                                            <p:strVal val="#ppt_x"/>
                                          </p:val>
                                        </p:tav>
                                      </p:tavLst>
                                    </p:anim>
                                    <p:anim calcmode="lin" valueType="num">
                                      <p:cBhvr>
                                        <p:cTn id="48" dur="1000" fill="hold"/>
                                        <p:tgtEl>
                                          <p:spTgt spid="66"/>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down)">
                                      <p:cBhvr>
                                        <p:cTn id="80" dur="500"/>
                                        <p:tgtEl>
                                          <p:spTgt spid="85"/>
                                        </p:tgtEl>
                                      </p:cBhvr>
                                    </p:animEffect>
                                  </p:childTnLst>
                                </p:cTn>
                              </p:par>
                            </p:childTnLst>
                          </p:cTn>
                        </p:par>
                        <p:par>
                          <p:cTn id="81" fill="hold">
                            <p:stCondLst>
                              <p:cond delay="9500"/>
                            </p:stCondLst>
                            <p:childTnLst>
                              <p:par>
                                <p:cTn id="82" presetID="53" presetClass="entr" presetSubtype="1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Effect transition="in" filter="fade">
                                      <p:cBhvr>
                                        <p:cTn id="86" dur="500"/>
                                        <p:tgtEl>
                                          <p:spTgt spid="84"/>
                                        </p:tgtEl>
                                      </p:cBhvr>
                                    </p:animEffect>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p:cTn id="96" dur="500" fill="hold"/>
                                        <p:tgtEl>
                                          <p:spTgt spid="67"/>
                                        </p:tgtEl>
                                        <p:attrNameLst>
                                          <p:attrName>ppt_w</p:attrName>
                                        </p:attrNameLst>
                                      </p:cBhvr>
                                      <p:tavLst>
                                        <p:tav tm="0">
                                          <p:val>
                                            <p:fltVal val="0"/>
                                          </p:val>
                                        </p:tav>
                                        <p:tav tm="100000">
                                          <p:val>
                                            <p:strVal val="#ppt_w"/>
                                          </p:val>
                                        </p:tav>
                                      </p:tavLst>
                                    </p:anim>
                                    <p:anim calcmode="lin" valueType="num">
                                      <p:cBhvr>
                                        <p:cTn id="97" dur="500" fill="hold"/>
                                        <p:tgtEl>
                                          <p:spTgt spid="67"/>
                                        </p:tgtEl>
                                        <p:attrNameLst>
                                          <p:attrName>ppt_h</p:attrName>
                                        </p:attrNameLst>
                                      </p:cBhvr>
                                      <p:tavLst>
                                        <p:tav tm="0">
                                          <p:val>
                                            <p:fltVal val="0"/>
                                          </p:val>
                                        </p:tav>
                                        <p:tav tm="100000">
                                          <p:val>
                                            <p:strVal val="#ppt_h"/>
                                          </p:val>
                                        </p:tav>
                                      </p:tavLst>
                                    </p:anim>
                                    <p:animEffect transition="in" filter="fade">
                                      <p:cBhvr>
                                        <p:cTn id="98" dur="500"/>
                                        <p:tgtEl>
                                          <p:spTgt spid="67"/>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1000"/>
                                        <p:tgtEl>
                                          <p:spTgt spid="63"/>
                                        </p:tgtEl>
                                      </p:cBhvr>
                                    </p:animEffect>
                                    <p:anim calcmode="lin" valueType="num">
                                      <p:cBhvr>
                                        <p:cTn id="103" dur="1000" fill="hold"/>
                                        <p:tgtEl>
                                          <p:spTgt spid="63"/>
                                        </p:tgtEl>
                                        <p:attrNameLst>
                                          <p:attrName>ppt_x</p:attrName>
                                        </p:attrNameLst>
                                      </p:cBhvr>
                                      <p:tavLst>
                                        <p:tav tm="0">
                                          <p:val>
                                            <p:strVal val="#ppt_x"/>
                                          </p:val>
                                        </p:tav>
                                        <p:tav tm="100000">
                                          <p:val>
                                            <p:strVal val="#ppt_x"/>
                                          </p:val>
                                        </p:tav>
                                      </p:tavLst>
                                    </p:anim>
                                    <p:anim calcmode="lin" valueType="num">
                                      <p:cBhvr>
                                        <p:cTn id="104" dur="1000" fill="hold"/>
                                        <p:tgtEl>
                                          <p:spTgt spid="63"/>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wipe(down)">
                                      <p:cBhvr>
                                        <p:cTn id="108" dur="500"/>
                                        <p:tgtEl>
                                          <p:spTgt spid="88"/>
                                        </p:tgtEl>
                                      </p:cBhvr>
                                    </p:animEffect>
                                  </p:childTnLst>
                                </p:cTn>
                              </p:par>
                            </p:childTnLst>
                          </p:cTn>
                        </p:par>
                        <p:par>
                          <p:cTn id="109" fill="hold">
                            <p:stCondLst>
                              <p:cond delay="13000"/>
                            </p:stCondLst>
                            <p:childTnLst>
                              <p:par>
                                <p:cTn id="110" presetID="53" presetClass="entr" presetSubtype="16"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p:cTn id="112" dur="500" fill="hold"/>
                                        <p:tgtEl>
                                          <p:spTgt spid="87"/>
                                        </p:tgtEl>
                                        <p:attrNameLst>
                                          <p:attrName>ppt_w</p:attrName>
                                        </p:attrNameLst>
                                      </p:cBhvr>
                                      <p:tavLst>
                                        <p:tav tm="0">
                                          <p:val>
                                            <p:fltVal val="0"/>
                                          </p:val>
                                        </p:tav>
                                        <p:tav tm="100000">
                                          <p:val>
                                            <p:strVal val="#ppt_w"/>
                                          </p:val>
                                        </p:tav>
                                      </p:tavLst>
                                    </p:anim>
                                    <p:anim calcmode="lin" valueType="num">
                                      <p:cBhvr>
                                        <p:cTn id="113" dur="500" fill="hold"/>
                                        <p:tgtEl>
                                          <p:spTgt spid="87"/>
                                        </p:tgtEl>
                                        <p:attrNameLst>
                                          <p:attrName>ppt_h</p:attrName>
                                        </p:attrNameLst>
                                      </p:cBhvr>
                                      <p:tavLst>
                                        <p:tav tm="0">
                                          <p:val>
                                            <p:fltVal val="0"/>
                                          </p:val>
                                        </p:tav>
                                        <p:tav tm="100000">
                                          <p:val>
                                            <p:strVal val="#ppt_h"/>
                                          </p:val>
                                        </p:tav>
                                      </p:tavLst>
                                    </p:anim>
                                    <p:animEffect transition="in" filter="fade">
                                      <p:cBhvr>
                                        <p:cTn id="114" dur="500"/>
                                        <p:tgtEl>
                                          <p:spTgt spid="87"/>
                                        </p:tgtEl>
                                      </p:cBhvr>
                                    </p:animEffect>
                                  </p:childTnLst>
                                </p:cTn>
                              </p:par>
                            </p:childTnLst>
                          </p:cTn>
                        </p:par>
                        <p:par>
                          <p:cTn id="115" fill="hold">
                            <p:stCondLst>
                              <p:cond delay="135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1000"/>
                                        <p:tgtEl>
                                          <p:spTgt spid="89"/>
                                        </p:tgtEl>
                                      </p:cBhvr>
                                    </p:animEffect>
                                    <p:anim calcmode="lin" valueType="num">
                                      <p:cBhvr>
                                        <p:cTn id="119" dur="1000" fill="hold"/>
                                        <p:tgtEl>
                                          <p:spTgt spid="89"/>
                                        </p:tgtEl>
                                        <p:attrNameLst>
                                          <p:attrName>ppt_x</p:attrName>
                                        </p:attrNameLst>
                                      </p:cBhvr>
                                      <p:tavLst>
                                        <p:tav tm="0">
                                          <p:val>
                                            <p:strVal val="#ppt_x"/>
                                          </p:val>
                                        </p:tav>
                                        <p:tav tm="100000">
                                          <p:val>
                                            <p:strVal val="#ppt_x"/>
                                          </p:val>
                                        </p:tav>
                                      </p:tavLst>
                                    </p:anim>
                                    <p:anim calcmode="lin" valueType="num">
                                      <p:cBhvr>
                                        <p:cTn id="120" dur="10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450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animBg="1"/>
      <p:bldP spid="64" grpId="0" animBg="1"/>
      <p:bldP spid="65" grpId="0" animBg="1"/>
      <p:bldP spid="66" grpId="0" animBg="1"/>
      <p:bldP spid="75" grpId="0" animBg="1"/>
      <p:bldP spid="76" grpId="0" animBg="1"/>
      <p:bldP spid="77" grpId="0" animBg="1"/>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职业优势劣势</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a:spLocks/>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1" name="Freeform 3"/>
          <p:cNvSpPr>
            <a:spLocks/>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2" name="Freeform 3"/>
          <p:cNvSpPr>
            <a:spLocks/>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w="9525" cmpd="sng">
            <a:solidFill>
              <a:srgbClr val="FFFFFF"/>
            </a:solidFill>
            <a:round/>
            <a:headEnd/>
            <a:tailEnd/>
          </a:ln>
        </p:spPr>
        <p:txBody>
          <a:bodyPr wrap="none" anchor="ctr"/>
          <a:lstStyle/>
          <a:p>
            <a:endParaRPr lang="zh-CN" altLang="en-US"/>
          </a:p>
        </p:txBody>
      </p:sp>
      <p:sp>
        <p:nvSpPr>
          <p:cNvPr id="13" name="Freeform 3"/>
          <p:cNvSpPr>
            <a:spLocks/>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4"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S</a:t>
            </a:r>
            <a:endParaRPr lang="ru-RU" altLang="en-US" sz="5400" b="1">
              <a:solidFill>
                <a:srgbClr val="FFFFFF"/>
              </a:solidFill>
              <a:latin typeface="Arial" pitchFamily="34" charset="0"/>
              <a:ea typeface="微软雅黑" pitchFamily="34" charset="-122"/>
              <a:sym typeface="Arial" pitchFamily="34" charset="0"/>
            </a:endParaRPr>
          </a:p>
        </p:txBody>
      </p:sp>
      <p:sp>
        <p:nvSpPr>
          <p:cNvPr id="15"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id-ID" altLang="en-US" sz="5400" b="1">
                <a:solidFill>
                  <a:srgbClr val="FFFFFF"/>
                </a:solidFill>
                <a:latin typeface="Arial" pitchFamily="34" charset="0"/>
                <a:ea typeface="微软雅黑" pitchFamily="34" charset="-122"/>
                <a:sym typeface="Arial" pitchFamily="34" charset="0"/>
              </a:rPr>
              <a:t>O</a:t>
            </a:r>
            <a:endParaRPr lang="ru-RU" altLang="en-US" sz="5400" b="1">
              <a:solidFill>
                <a:srgbClr val="FFFFFF"/>
              </a:solidFill>
              <a:latin typeface="Arial" pitchFamily="34" charset="0"/>
              <a:ea typeface="微软雅黑" pitchFamily="34" charset="-122"/>
              <a:sym typeface="Arial" pitchFamily="34" charset="0"/>
            </a:endParaRPr>
          </a:p>
        </p:txBody>
      </p:sp>
      <p:sp>
        <p:nvSpPr>
          <p:cNvPr id="16"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T</a:t>
            </a:r>
            <a:endParaRPr lang="ru-RU" altLang="en-US" sz="5400" b="1">
              <a:solidFill>
                <a:srgbClr val="FFFFFF"/>
              </a:solidFill>
              <a:latin typeface="Arial" pitchFamily="34" charset="0"/>
              <a:ea typeface="微软雅黑" pitchFamily="34" charset="-122"/>
              <a:sym typeface="Arial" pitchFamily="34" charset="0"/>
            </a:endParaRPr>
          </a:p>
        </p:txBody>
      </p:sp>
      <p:sp>
        <p:nvSpPr>
          <p:cNvPr id="17"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W</a:t>
            </a:r>
            <a:endParaRPr lang="ru-RU" altLang="en-US" sz="5400" b="1">
              <a:solidFill>
                <a:srgbClr val="FFFFFF"/>
              </a:solidFill>
              <a:latin typeface="Arial" pitchFamily="34" charset="0"/>
              <a:ea typeface="微软雅黑" pitchFamily="34" charset="-122"/>
              <a:sym typeface="Arial" pitchFamily="34" charset="0"/>
            </a:endParaRPr>
          </a:p>
        </p:txBody>
      </p:sp>
      <p:pic>
        <p:nvPicPr>
          <p:cNvPr id="18" name="Group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9" name="Group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0" name="Group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 name="Group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机遇</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3"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4"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dirty="0">
                <a:solidFill>
                  <a:schemeClr val="accent1">
                    <a:lumMod val="75000"/>
                  </a:schemeClr>
                </a:solidFill>
                <a:latin typeface="Arial" pitchFamily="34" charset="0"/>
                <a:ea typeface="微软雅黑" pitchFamily="34" charset="-122"/>
                <a:sym typeface="Arial" pitchFamily="34" charset="0"/>
              </a:rPr>
              <a:t>优势</a:t>
            </a:r>
            <a:endParaRPr lang="en-US" altLang="zh-CN" sz="1800" dirty="0">
              <a:solidFill>
                <a:schemeClr val="accent1">
                  <a:lumMod val="75000"/>
                </a:schemeClr>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dirty="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Arial" pitchFamily="34" charset="0"/>
              <a:ea typeface="微软雅黑" pitchFamily="34" charset="-122"/>
              <a:sym typeface="Arial" pitchFamily="34" charset="0"/>
            </a:endParaRPr>
          </a:p>
        </p:txBody>
      </p:sp>
      <p:sp>
        <p:nvSpPr>
          <p:cNvPr id="26"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竞争</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7"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弱势</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29422804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style.rotation</p:attrName>
                                        </p:attrNameLst>
                                      </p:cBhvr>
                                      <p:tavLst>
                                        <p:tav tm="0">
                                          <p:val>
                                            <p:fltVal val="90"/>
                                          </p:val>
                                        </p:tav>
                                        <p:tav tm="100000">
                                          <p:val>
                                            <p:fltVal val="0"/>
                                          </p:val>
                                        </p:tav>
                                      </p:tavLst>
                                    </p:anim>
                                    <p:animEffect transition="in" filter="fade">
                                      <p:cBhvr>
                                        <p:cTn id="14" dur="1000"/>
                                        <p:tgtEl>
                                          <p:spTgt spid="10"/>
                                        </p:tgtEl>
                                      </p:cBhvr>
                                    </p:animEffect>
                                  </p:childTnLst>
                                </p:cTn>
                              </p:par>
                              <p:par>
                                <p:cTn id="15" presetID="31"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par>
                                <p:cTn id="21" presetID="31" presetClass="entr" presetSubtype="0" fill="hold" grpId="0" nodeType="withEffect">
                                  <p:stCondLst>
                                    <p:cond delay="7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style.rotation</p:attrName>
                                        </p:attrNameLst>
                                      </p:cBhvr>
                                      <p:tavLst>
                                        <p:tav tm="0">
                                          <p:val>
                                            <p:fltVal val="90"/>
                                          </p:val>
                                        </p:tav>
                                        <p:tav tm="100000">
                                          <p:val>
                                            <p:fltVal val="0"/>
                                          </p:val>
                                        </p:tav>
                                      </p:tavLst>
                                    </p:anim>
                                    <p:animEffect transition="in" filter="fade">
                                      <p:cBhvr>
                                        <p:cTn id="26" dur="1000"/>
                                        <p:tgtEl>
                                          <p:spTgt spid="14"/>
                                        </p:tgtEl>
                                      </p:cBhvr>
                                    </p:animEffect>
                                  </p:childTnLst>
                                </p:cTn>
                              </p:par>
                              <p:par>
                                <p:cTn id="27" presetID="31" presetClass="entr" presetSubtype="0" fill="hold" grpId="0"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par>
                                <p:cTn id="39" presetID="31" presetClass="entr" presetSubtype="0" fill="hold" grpId="0" nodeType="withEffect">
                                  <p:stCondLst>
                                    <p:cond delay="7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par>
                                <p:cTn id="45" presetID="31" presetClass="entr" presetSubtype="0"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par>
                                <p:cTn id="57" presetID="42" presetClass="entr" presetSubtype="0" fill="hold" nodeType="withEffect">
                                  <p:stCondLst>
                                    <p:cond delay="125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5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par>
                                <p:cTn id="80" presetID="22" presetClass="entr" presetSubtype="4" fill="hold" grpId="0" nodeType="withEffect">
                                  <p:stCondLst>
                                    <p:cond delay="200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200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par>
                                <p:cTn id="86" presetID="22" presetClass="entr" presetSubtype="4"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22"/>
                                        </p:tgtEl>
                                        <p:attrNameLst>
                                          <p:attrName>style.visibility</p:attrName>
                                        </p:attrNameLst>
                                      </p:cBhvr>
                                      <p:to>
                                        <p:strVal val="visible"/>
                                      </p:to>
                                    </p:set>
                                    <p:animEffect transition="in" filter="wipe(down)">
                                      <p:cBhvr>
                                        <p:cTn id="91" dur="500"/>
                                        <p:tgtEl>
                                          <p:spTgt spid="22"/>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00"/>
                                        <p:tgtEl>
                                          <p:spTgt spid="23"/>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par>
                                <p:cTn id="98" presetID="22" presetClass="entr" presetSubtype="4" fill="hold" grpId="0" nodeType="withEffect">
                                  <p:stCondLst>
                                    <p:cond delay="2000"/>
                                  </p:stCondLst>
                                  <p:childTnLst>
                                    <p:set>
                                      <p:cBhvr>
                                        <p:cTn id="99" dur="1" fill="hold">
                                          <p:stCondLst>
                                            <p:cond delay="0"/>
                                          </p:stCondLst>
                                        </p:cTn>
                                        <p:tgtEl>
                                          <p:spTgt spid="27"/>
                                        </p:tgtEl>
                                        <p:attrNameLst>
                                          <p:attrName>style.visibility</p:attrName>
                                        </p:attrNameLst>
                                      </p:cBhvr>
                                      <p:to>
                                        <p:strVal val="visible"/>
                                      </p:to>
                                    </p:set>
                                    <p:animEffect transition="in" filter="wipe(down)">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p:bldP spid="15" grpId="0"/>
      <p:bldP spid="16" grpId="0"/>
      <p:bldP spid="17"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职业优势劣势</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Freeform 5"/>
          <p:cNvSpPr>
            <a:spLocks/>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5"/>
          <p:cNvSpPr>
            <a:spLocks/>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47"/>
          <p:cNvSpPr>
            <a:spLocks noChangeArrowheads="1"/>
          </p:cNvSpPr>
          <p:nvPr/>
        </p:nvSpPr>
        <p:spPr bwMode="auto">
          <a:xfrm>
            <a:off x="1630710"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19" name="矩形 47"/>
          <p:cNvSpPr>
            <a:spLocks noChangeArrowheads="1"/>
          </p:cNvSpPr>
          <p:nvPr/>
        </p:nvSpPr>
        <p:spPr bwMode="auto">
          <a:xfrm>
            <a:off x="3862958"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20" name="矩形 47"/>
          <p:cNvSpPr>
            <a:spLocks noChangeArrowheads="1"/>
          </p:cNvSpPr>
          <p:nvPr/>
        </p:nvSpPr>
        <p:spPr bwMode="auto">
          <a:xfrm>
            <a:off x="616721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21" name="矩形 47"/>
          <p:cNvSpPr>
            <a:spLocks noChangeArrowheads="1"/>
          </p:cNvSpPr>
          <p:nvPr/>
        </p:nvSpPr>
        <p:spPr bwMode="auto">
          <a:xfrm>
            <a:off x="832745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22" name="Text Placeholder 11"/>
          <p:cNvSpPr txBox="1">
            <a:spLocks/>
          </p:cNvSpPr>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7065015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53" presetClass="entr" presetSubtype="52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fltVal val="0.5"/>
                                          </p:val>
                                        </p:tav>
                                        <p:tav tm="100000">
                                          <p:val>
                                            <p:strVal val="#ppt_y"/>
                                          </p:val>
                                        </p:tav>
                                      </p:tavLst>
                                    </p:anim>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职业生涯定位</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a:t>
            </a:r>
          </a:p>
        </p:txBody>
      </p:sp>
      <p:sp>
        <p:nvSpPr>
          <p:cNvPr id="13" name="Freeform 5"/>
          <p:cNvSpPr>
            <a:spLocks/>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a:t>
            </a:r>
          </a:p>
        </p:txBody>
      </p:sp>
      <p:sp>
        <p:nvSpPr>
          <p:cNvPr id="16" name="Freeform 5"/>
          <p:cNvSpPr>
            <a:spLocks/>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a:t>
            </a:r>
          </a:p>
        </p:txBody>
      </p:sp>
      <p:pic>
        <p:nvPicPr>
          <p:cNvPr id="19" name="Picture 3"/>
          <p:cNvPicPr>
            <a:picLocks noChangeAspect="1"/>
          </p:cNvPicPr>
          <p:nvPr/>
        </p:nvPicPr>
        <p:blipFill rotWithShape="1">
          <a:blip r:embed="rId5" cstate="print">
            <a:extLst>
              <a:ext uri="{28A0092B-C50C-407E-A947-70E740481C1C}">
                <a14:useLocalDpi xmlns:a14="http://schemas.microsoft.com/office/drawing/2010/main" val="0"/>
              </a:ext>
            </a:extLst>
          </a:blip>
          <a:srcRect b="886"/>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20" name="矩形 19"/>
          <p:cNvSpPr/>
          <p:nvPr/>
        </p:nvSpPr>
        <p:spPr>
          <a:xfrm rot="1064888">
            <a:off x="6346589" y="102094"/>
            <a:ext cx="5040560" cy="6696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Placeholder 11"/>
          <p:cNvSpPr txBox="1">
            <a:spLocks/>
          </p:cNvSpPr>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a:solidFill>
                  <a:schemeClr val="bg1"/>
                </a:solidFill>
                <a:latin typeface="微软雅黑" panose="020B0503020204020204" pitchFamily="34" charset="-122"/>
                <a:ea typeface="微软雅黑" panose="020B0503020204020204" pitchFamily="34" charset="-122"/>
              </a:rPr>
              <a:t>职业生涯</a:t>
            </a:r>
            <a:endParaRPr lang="en-US" altLang="zh-CN" sz="4800" dirty="0">
              <a:solidFill>
                <a:schemeClr val="bg1"/>
              </a:solidFill>
              <a:latin typeface="微软雅黑" panose="020B0503020204020204" pitchFamily="34" charset="-122"/>
              <a:ea typeface="微软雅黑" panose="020B0503020204020204" pitchFamily="34" charset="-122"/>
            </a:endParaRPr>
          </a:p>
          <a:p>
            <a:pPr algn="ctr"/>
            <a:r>
              <a:rPr lang="zh-CN" altLang="en-US" sz="4800" dirty="0">
                <a:solidFill>
                  <a:schemeClr val="bg1"/>
                </a:solidFill>
                <a:latin typeface="微软雅黑" panose="020B0503020204020204" pitchFamily="34" charset="-122"/>
                <a:ea typeface="微软雅黑" panose="020B0503020204020204" pitchFamily="34" charset="-122"/>
              </a:rPr>
              <a:t>定位</a:t>
            </a:r>
            <a:endParaRPr lang="en-AU" sz="4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5926672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26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53" presetClass="entr" presetSubtype="528"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fltVal val="0.5"/>
                                          </p:val>
                                        </p:tav>
                                        <p:tav tm="100000">
                                          <p:val>
                                            <p:strVal val="#ppt_x"/>
                                          </p:val>
                                        </p:tav>
                                      </p:tavLst>
                                    </p:anim>
                                    <p:anim calcmode="lin" valueType="num">
                                      <p:cBhvr>
                                        <p:cTn id="50" dur="500" fill="hold"/>
                                        <p:tgtEl>
                                          <p:spTgt spid="16"/>
                                        </p:tgtEl>
                                        <p:attrNameLst>
                                          <p:attrName>ppt_y</p:attrName>
                                        </p:attrNameLst>
                                      </p:cBhvr>
                                      <p:tavLst>
                                        <p:tav tm="0">
                                          <p:val>
                                            <p:fltVal val="0.5"/>
                                          </p:val>
                                        </p:tav>
                                        <p:tav tm="100000">
                                          <p:val>
                                            <p:strVal val="#ppt_y"/>
                                          </p:val>
                                        </p:tav>
                                      </p:tavLst>
                                    </p:anim>
                                  </p:childTnLst>
                                </p:cTn>
                              </p:par>
                            </p:childTnLst>
                          </p:cTn>
                        </p:par>
                        <p:par>
                          <p:cTn id="51" fill="hold">
                            <p:stCondLst>
                              <p:cond delay="4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7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2" presetClass="entr" presetSubtype="3"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0-#ppt_h/2"/>
                                          </p:val>
                                        </p:tav>
                                        <p:tav tm="100000">
                                          <p:val>
                                            <p:strVal val="#ppt_y"/>
                                          </p:val>
                                        </p:tav>
                                      </p:tavLst>
                                    </p:anim>
                                  </p:childTnLst>
                                </p:cTn>
                              </p:par>
                            </p:childTnLst>
                          </p:cTn>
                        </p:par>
                        <p:par>
                          <p:cTn id="66" fill="hold">
                            <p:stCondLst>
                              <p:cond delay="670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72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animBg="1"/>
      <p:bldP spid="14" grpId="0"/>
      <p:bldP spid="15" grpId="0"/>
      <p:bldP spid="16" grpId="0" animBg="1"/>
      <p:bldP spid="17" grpId="0"/>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职业生涯规划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5"/>
          <p:cNvGrpSpPr/>
          <p:nvPr/>
        </p:nvGrpSpPr>
        <p:grpSpPr>
          <a:xfrm>
            <a:off x="694606" y="1935064"/>
            <a:ext cx="2680873" cy="879826"/>
            <a:chOff x="1017255" y="1684159"/>
            <a:chExt cx="2680873" cy="879826"/>
          </a:xfrm>
        </p:grpSpPr>
        <p:sp>
          <p:nvSpPr>
            <p:cNvPr id="11" name="TextBox 10"/>
            <p:cNvSpPr txBox="1"/>
            <p:nvPr/>
          </p:nvSpPr>
          <p:spPr>
            <a:xfrm>
              <a:off x="2481128"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3" name="Group 8"/>
          <p:cNvGrpSpPr/>
          <p:nvPr/>
        </p:nvGrpSpPr>
        <p:grpSpPr>
          <a:xfrm>
            <a:off x="694606" y="3452154"/>
            <a:ext cx="2680873" cy="879826"/>
            <a:chOff x="1017255" y="1684159"/>
            <a:chExt cx="2680873" cy="879826"/>
          </a:xfrm>
        </p:grpSpPr>
        <p:sp>
          <p:nvSpPr>
            <p:cNvPr id="14" name="TextBox 13"/>
            <p:cNvSpPr txBox="1"/>
            <p:nvPr/>
          </p:nvSpPr>
          <p:spPr>
            <a:xfrm>
              <a:off x="2481128"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Rectangle 10"/>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6" name="Group 25"/>
          <p:cNvGrpSpPr/>
          <p:nvPr/>
        </p:nvGrpSpPr>
        <p:grpSpPr>
          <a:xfrm>
            <a:off x="9551590" y="2737090"/>
            <a:ext cx="2438848" cy="879826"/>
            <a:chOff x="304430" y="1684159"/>
            <a:chExt cx="2438848" cy="879826"/>
          </a:xfrm>
        </p:grpSpPr>
        <p:sp>
          <p:nvSpPr>
            <p:cNvPr id="17" name="TextBox 16"/>
            <p:cNvSpPr txBox="1"/>
            <p:nvPr/>
          </p:nvSpPr>
          <p:spPr>
            <a:xfrm>
              <a:off x="304430"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Rectangle 27"/>
            <p:cNvSpPr/>
            <p:nvPr/>
          </p:nvSpPr>
          <p:spPr>
            <a:xfrm>
              <a:off x="314706" y="2009987"/>
              <a:ext cx="2428572" cy="553998"/>
            </a:xfrm>
            <a:prstGeom prst="rect">
              <a:avLst/>
            </a:prstGeom>
          </p:spPr>
          <p:txBody>
            <a:bodyPr wrap="square">
              <a:spAutoFit/>
            </a:bodyPr>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9" name="Group 28"/>
          <p:cNvGrpSpPr/>
          <p:nvPr/>
        </p:nvGrpSpPr>
        <p:grpSpPr>
          <a:xfrm>
            <a:off x="9643232" y="4253081"/>
            <a:ext cx="2428638" cy="858731"/>
            <a:chOff x="379723" y="1684159"/>
            <a:chExt cx="2428638" cy="858731"/>
          </a:xfrm>
        </p:grpSpPr>
        <p:sp>
          <p:nvSpPr>
            <p:cNvPr id="20" name="TextBox 19"/>
            <p:cNvSpPr txBox="1"/>
            <p:nvPr/>
          </p:nvSpPr>
          <p:spPr>
            <a:xfrm>
              <a:off x="379723"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1" name="Rectangle 30"/>
            <p:cNvSpPr/>
            <p:nvPr/>
          </p:nvSpPr>
          <p:spPr>
            <a:xfrm>
              <a:off x="379789" y="2009987"/>
              <a:ext cx="2428572" cy="532903"/>
            </a:xfrm>
            <a:prstGeom prst="rect">
              <a:avLst/>
            </a:prstGeom>
          </p:spPr>
          <p:txBody>
            <a:bodyPr wrap="square">
              <a:spAutoFit/>
            </a:bodyPr>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sp>
        <p:nvSpPr>
          <p:cNvPr id="22" name="Freeform 63"/>
          <p:cNvSpPr>
            <a:spLocks noEditPoints="1"/>
          </p:cNvSpPr>
          <p:nvPr/>
        </p:nvSpPr>
        <p:spPr bwMode="auto">
          <a:xfrm>
            <a:off x="11009741" y="1764641"/>
            <a:ext cx="708425" cy="72426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3" name="Group 17"/>
          <p:cNvGrpSpPr/>
          <p:nvPr/>
        </p:nvGrpSpPr>
        <p:grpSpPr>
          <a:xfrm>
            <a:off x="0" y="1752743"/>
            <a:ext cx="10727586" cy="3764489"/>
            <a:chOff x="0" y="1412054"/>
            <a:chExt cx="10727586" cy="3764489"/>
          </a:xfrm>
          <a:solidFill>
            <a:schemeClr val="accent1">
              <a:lumMod val="75000"/>
            </a:schemeClr>
          </a:solidFill>
        </p:grpSpPr>
        <p:sp>
          <p:nvSpPr>
            <p:cNvPr id="24"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16"/>
            <p:cNvGrpSpPr/>
            <p:nvPr/>
          </p:nvGrpSpPr>
          <p:grpSpPr>
            <a:xfrm>
              <a:off x="0" y="1412054"/>
              <a:ext cx="10727586" cy="3764489"/>
              <a:chOff x="0" y="1412054"/>
              <a:chExt cx="10727586" cy="3764489"/>
            </a:xfrm>
            <a:grpFill/>
          </p:grpSpPr>
          <p:grpSp>
            <p:nvGrpSpPr>
              <p:cNvPr id="29" name="Group 11"/>
              <p:cNvGrpSpPr/>
              <p:nvPr/>
            </p:nvGrpSpPr>
            <p:grpSpPr>
              <a:xfrm>
                <a:off x="3996395" y="1453806"/>
                <a:ext cx="6731191" cy="1290795"/>
                <a:chOff x="3996395" y="1453806"/>
                <a:chExt cx="6731191" cy="1290795"/>
              </a:xfrm>
              <a:grpFill/>
            </p:grpSpPr>
            <p:grpSp>
              <p:nvGrpSpPr>
                <p:cNvPr id="57" name="Group 12"/>
                <p:cNvGrpSpPr/>
                <p:nvPr/>
              </p:nvGrpSpPr>
              <p:grpSpPr>
                <a:xfrm flipH="1">
                  <a:off x="3996395" y="1453806"/>
                  <a:ext cx="6731191" cy="1290795"/>
                  <a:chOff x="2251867" y="3768352"/>
                  <a:chExt cx="8959212" cy="1718048"/>
                </a:xfrm>
                <a:grpFill/>
              </p:grpSpPr>
              <p:sp>
                <p:nvSpPr>
                  <p:cNvPr id="59"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Rectangle 23"/>
                  <p:cNvSpPr/>
                  <p:nvPr/>
                </p:nvSpPr>
                <p:spPr>
                  <a:xfrm>
                    <a:off x="2898984" y="3955451"/>
                    <a:ext cx="7710406"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24"/>
                  <p:cNvSpPr/>
                  <p:nvPr/>
                </p:nvSpPr>
                <p:spPr>
                  <a:xfrm rot="16200000" flipH="1">
                    <a:off x="2128073" y="3892146"/>
                    <a:ext cx="894704" cy="647115"/>
                  </a:xfrm>
                  <a:prstGeom prst="triangle">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TextBox 57"/>
                <p:cNvSpPr txBox="1"/>
                <p:nvPr/>
              </p:nvSpPr>
              <p:spPr>
                <a:xfrm>
                  <a:off x="9373476" y="1608081"/>
                  <a:ext cx="780983" cy="400110"/>
                </a:xfrm>
                <a:prstGeom prst="rect">
                  <a:avLst/>
                </a:prstGeom>
                <a:noFill/>
              </p:spPr>
              <p:txBody>
                <a:bodyPr wrap="none" rtlCol="0">
                  <a:spAutoFit/>
                </a:bodyPr>
                <a:lstStyle/>
                <a:p>
                  <a:r>
                    <a:rPr lang="en-US" sz="2000" b="1" dirty="0">
                      <a:solidFill>
                        <a:schemeClr val="bg1"/>
                      </a:solidFill>
                    </a:rPr>
                    <a:t>Finish</a:t>
                  </a:r>
                  <a:endParaRPr lang="en-GB" sz="2000" b="1" dirty="0">
                    <a:solidFill>
                      <a:schemeClr val="bg1"/>
                    </a:solidFill>
                  </a:endParaRPr>
                </a:p>
              </p:txBody>
            </p:sp>
          </p:grpSp>
          <p:grpSp>
            <p:nvGrpSpPr>
              <p:cNvPr id="30" name="Group 34"/>
              <p:cNvGrpSpPr/>
              <p:nvPr/>
            </p:nvGrpSpPr>
            <p:grpSpPr>
              <a:xfrm>
                <a:off x="5900354" y="2212965"/>
                <a:ext cx="3277689" cy="1290795"/>
                <a:chOff x="6868106" y="3768351"/>
                <a:chExt cx="4362603" cy="1718048"/>
              </a:xfrm>
              <a:grpFill/>
            </p:grpSpPr>
            <p:sp>
              <p:nvSpPr>
                <p:cNvPr id="53" name="Rectangle 36"/>
                <p:cNvSpPr/>
                <p:nvPr/>
              </p:nvSpPr>
              <p:spPr>
                <a:xfrm>
                  <a:off x="6868106" y="4965896"/>
                  <a:ext cx="3758422"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Block Arc 37"/>
                <p:cNvSpPr/>
                <p:nvPr/>
              </p:nvSpPr>
              <p:spPr>
                <a:xfrm rot="5400000">
                  <a:off x="9843913" y="4099603"/>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5" name="Rectangle 38"/>
                <p:cNvSpPr/>
                <p:nvPr/>
              </p:nvSpPr>
              <p:spPr>
                <a:xfrm>
                  <a:off x="8711198" y="3955451"/>
                  <a:ext cx="1915330"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Isosceles Triangle 39"/>
                <p:cNvSpPr/>
                <p:nvPr/>
              </p:nvSpPr>
              <p:spPr>
                <a:xfrm rot="16200000" flipH="1">
                  <a:off x="7940290" y="3892145"/>
                  <a:ext cx="894703" cy="647115"/>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43"/>
              <p:cNvGrpSpPr/>
              <p:nvPr/>
            </p:nvGrpSpPr>
            <p:grpSpPr>
              <a:xfrm flipH="1">
                <a:off x="3996165" y="2972127"/>
                <a:ext cx="3276053" cy="1290795"/>
                <a:chOff x="6850964" y="3768351"/>
                <a:chExt cx="4360426" cy="1718048"/>
              </a:xfrm>
              <a:grpFill/>
            </p:grpSpPr>
            <p:sp>
              <p:nvSpPr>
                <p:cNvPr id="49"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52"/>
              <p:cNvGrpSpPr/>
              <p:nvPr/>
            </p:nvGrpSpPr>
            <p:grpSpPr>
              <a:xfrm>
                <a:off x="5900354" y="3731289"/>
                <a:ext cx="3277689" cy="1290796"/>
                <a:chOff x="6868106" y="3768350"/>
                <a:chExt cx="4362601" cy="1718050"/>
              </a:xfrm>
              <a:grpFill/>
            </p:grpSpPr>
            <p:sp>
              <p:nvSpPr>
                <p:cNvPr id="45" name="Rectangle 54"/>
                <p:cNvSpPr/>
                <p:nvPr/>
              </p:nvSpPr>
              <p:spPr>
                <a:xfrm>
                  <a:off x="6868106" y="4965895"/>
                  <a:ext cx="3758423"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Block Arc 55"/>
                <p:cNvSpPr/>
                <p:nvPr/>
              </p:nvSpPr>
              <p:spPr>
                <a:xfrm rot="5400000">
                  <a:off x="9843911" y="4099604"/>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Rectangle 56"/>
                <p:cNvSpPr/>
                <p:nvPr/>
              </p:nvSpPr>
              <p:spPr>
                <a:xfrm>
                  <a:off x="8711199" y="3955451"/>
                  <a:ext cx="1915330"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57"/>
                <p:cNvSpPr/>
                <p:nvPr/>
              </p:nvSpPr>
              <p:spPr>
                <a:xfrm rot="16200000" flipH="1">
                  <a:off x="7940290" y="3892145"/>
                  <a:ext cx="894704" cy="647114"/>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58"/>
              <p:cNvGrpSpPr/>
              <p:nvPr/>
            </p:nvGrpSpPr>
            <p:grpSpPr>
              <a:xfrm>
                <a:off x="0" y="4504339"/>
                <a:ext cx="6339092" cy="672204"/>
                <a:chOff x="0" y="4504339"/>
                <a:chExt cx="6339092" cy="672204"/>
              </a:xfrm>
              <a:grpFill/>
            </p:grpSpPr>
            <p:grpSp>
              <p:nvGrpSpPr>
                <p:cNvPr id="41" name="Group 59"/>
                <p:cNvGrpSpPr/>
                <p:nvPr/>
              </p:nvGrpSpPr>
              <p:grpSpPr>
                <a:xfrm>
                  <a:off x="0" y="4504339"/>
                  <a:ext cx="6339092" cy="672204"/>
                  <a:chOff x="-1537419" y="5137684"/>
                  <a:chExt cx="8437331" cy="894704"/>
                </a:xfrm>
                <a:grpFill/>
              </p:grpSpPr>
              <p:sp>
                <p:nvSpPr>
                  <p:cNvPr id="43" name="Rectangle 61"/>
                  <p:cNvSpPr/>
                  <p:nvPr/>
                </p:nvSpPr>
                <p:spPr>
                  <a:xfrm>
                    <a:off x="-1537419" y="5306299"/>
                    <a:ext cx="779021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TextBox 41"/>
                <p:cNvSpPr txBox="1"/>
                <p:nvPr/>
              </p:nvSpPr>
              <p:spPr>
                <a:xfrm>
                  <a:off x="868379" y="4640385"/>
                  <a:ext cx="803618" cy="400110"/>
                </a:xfrm>
                <a:prstGeom prst="rect">
                  <a:avLst/>
                </a:prstGeom>
                <a:noFill/>
              </p:spPr>
              <p:txBody>
                <a:bodyPr wrap="none" rtlCol="0">
                  <a:spAutoFit/>
                </a:bodyPr>
                <a:lstStyle/>
                <a:p>
                  <a:r>
                    <a:rPr lang="en-US" sz="2000" b="1" dirty="0">
                      <a:solidFill>
                        <a:schemeClr val="bg1"/>
                      </a:solidFill>
                    </a:rPr>
                    <a:t>START</a:t>
                  </a:r>
                  <a:endParaRPr lang="en-GB" sz="2000" b="1" dirty="0">
                    <a:solidFill>
                      <a:schemeClr val="bg1"/>
                    </a:solidFill>
                  </a:endParaRPr>
                </a:p>
              </p:txBody>
            </p:sp>
          </p:grpSp>
          <p:sp>
            <p:nvSpPr>
              <p:cNvPr id="34"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70"/>
              <p:cNvSpPr>
                <a:spLocks/>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Rectangle 14"/>
              <p:cNvSpPr/>
              <p:nvPr/>
            </p:nvSpPr>
            <p:spPr>
              <a:xfrm>
                <a:off x="4649336" y="1622513"/>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dirty="0">
                  <a:solidFill>
                    <a:schemeClr val="bg1"/>
                  </a:solidFill>
                  <a:latin typeface="微软雅黑" panose="020B0503020204020204" pitchFamily="34" charset="-122"/>
                  <a:ea typeface="微软雅黑" panose="020B0503020204020204" pitchFamily="34" charset="-122"/>
                </a:endParaRPr>
              </a:p>
            </p:txBody>
          </p:sp>
          <p:sp>
            <p:nvSpPr>
              <p:cNvPr id="38" name="Rectangle 71"/>
              <p:cNvSpPr/>
              <p:nvPr/>
            </p:nvSpPr>
            <p:spPr>
              <a:xfrm>
                <a:off x="6623309" y="4655016"/>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39" name="Rectangle 72"/>
              <p:cNvSpPr/>
              <p:nvPr/>
            </p:nvSpPr>
            <p:spPr>
              <a:xfrm>
                <a:off x="6757485" y="3139561"/>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40" name="Rectangle 73"/>
              <p:cNvSpPr/>
              <p:nvPr/>
            </p:nvSpPr>
            <p:spPr>
              <a:xfrm>
                <a:off x="4659835" y="3887529"/>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159579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5"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vertical)">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left)">
                                      <p:cBhvr>
                                        <p:cTn id="23" dur="500"/>
                                        <p:tgtEl>
                                          <p:spTgt spid="10"/>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第四章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如何执行计划</a:t>
            </a: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68320082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执行计划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580068" y="398372"/>
            <a:ext cx="7053992" cy="470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0" y="4909791"/>
            <a:ext cx="12190412" cy="1033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8822" y="3068960"/>
            <a:ext cx="6912768" cy="2736304"/>
          </a:xfrm>
          <a:prstGeom prst="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926854" y="3462099"/>
            <a:ext cx="6264696" cy="461665"/>
            <a:chOff x="8500376" y="1930863"/>
            <a:chExt cx="6264696" cy="461665"/>
          </a:xfrm>
        </p:grpSpPr>
        <p:sp>
          <p:nvSpPr>
            <p:cNvPr id="14" name="TextBox 13"/>
            <p:cNvSpPr txBox="1"/>
            <p:nvPr/>
          </p:nvSpPr>
          <p:spPr>
            <a:xfrm>
              <a:off x="8500376" y="1966408"/>
              <a:ext cx="449294" cy="408623"/>
            </a:xfrm>
            <a:prstGeom prst="roundRect">
              <a:avLst/>
            </a:prstGeom>
            <a:solidFill>
              <a:schemeClr val="bg1"/>
            </a:solidFill>
          </p:spPr>
          <p:txBody>
            <a:bodyPr wrap="none" rtlCol="0">
              <a:spAutoFit/>
            </a:bodyPr>
            <a:lstStyle/>
            <a:p>
              <a:r>
                <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15" name="TextBox 14"/>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组合 15"/>
          <p:cNvGrpSpPr/>
          <p:nvPr/>
        </p:nvGrpSpPr>
        <p:grpSpPr>
          <a:xfrm>
            <a:off x="2926854" y="4119463"/>
            <a:ext cx="6264696" cy="461665"/>
            <a:chOff x="8500376" y="1930863"/>
            <a:chExt cx="6264696" cy="461665"/>
          </a:xfrm>
        </p:grpSpPr>
        <p:sp>
          <p:nvSpPr>
            <p:cNvPr id="17" name="TextBox 16"/>
            <p:cNvSpPr txBox="1"/>
            <p:nvPr/>
          </p:nvSpPr>
          <p:spPr>
            <a:xfrm>
              <a:off x="8500376" y="1966408"/>
              <a:ext cx="458634" cy="408623"/>
            </a:xfrm>
            <a:prstGeom prst="roundRect">
              <a:avLst/>
            </a:prstGeom>
            <a:solidFill>
              <a:schemeClr val="bg1"/>
            </a:solidFill>
          </p:spPr>
          <p:txBody>
            <a:bodyPr wrap="none" rtlCol="0">
              <a:spAutoFit/>
            </a:bodyPr>
            <a:lstStyle/>
            <a:p>
              <a:r>
                <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18" name="TextBox 17"/>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组合 18"/>
          <p:cNvGrpSpPr/>
          <p:nvPr/>
        </p:nvGrpSpPr>
        <p:grpSpPr>
          <a:xfrm>
            <a:off x="2926854" y="4839543"/>
            <a:ext cx="6264696" cy="461665"/>
            <a:chOff x="8500376" y="1930863"/>
            <a:chExt cx="6264696" cy="461665"/>
          </a:xfrm>
        </p:grpSpPr>
        <p:sp>
          <p:nvSpPr>
            <p:cNvPr id="20" name="TextBox 19"/>
            <p:cNvSpPr txBox="1"/>
            <p:nvPr/>
          </p:nvSpPr>
          <p:spPr>
            <a:xfrm>
              <a:off x="8500376" y="1966408"/>
              <a:ext cx="458634" cy="408623"/>
            </a:xfrm>
            <a:prstGeom prst="roundRect">
              <a:avLst/>
            </a:prstGeom>
            <a:solidFill>
              <a:schemeClr val="bg1"/>
            </a:solidFill>
          </p:spPr>
          <p:txBody>
            <a:bodyPr wrap="none" rtlCol="0">
              <a:spAutoFit/>
            </a:bodyPr>
            <a:lstStyle/>
            <a:p>
              <a:r>
                <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21" name="TextBox 20"/>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41910692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五年计划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Straight Connector 32"/>
          <p:cNvCxnSpPr>
            <a:stCxn id="16"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a:stCxn id="13" idx="2"/>
            <a:endCxn id="15"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27"/>
          <p:cNvCxnSpPr>
            <a:stCxn id="15" idx="2"/>
            <a:endCxn id="16"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13" name="Teardrop 9"/>
          <p:cNvSpPr/>
          <p:nvPr/>
        </p:nvSpPr>
        <p:spPr>
          <a:xfrm>
            <a:off x="3032125" y="1774825"/>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p>
        </p:txBody>
      </p:sp>
      <p:sp>
        <p:nvSpPr>
          <p:cNvPr id="14" name="TextBox 13"/>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 name="Teardrop 15"/>
          <p:cNvSpPr/>
          <p:nvPr/>
        </p:nvSpPr>
        <p:spPr>
          <a:xfrm>
            <a:off x="5541963" y="3406775"/>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2018</a:t>
            </a:r>
          </a:p>
        </p:txBody>
      </p:sp>
      <p:sp>
        <p:nvSpPr>
          <p:cNvPr id="16" name="Teardrop 17"/>
          <p:cNvSpPr/>
          <p:nvPr/>
        </p:nvSpPr>
        <p:spPr>
          <a:xfrm>
            <a:off x="3679825" y="5114925"/>
            <a:ext cx="919163" cy="919163"/>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2019</a:t>
            </a:r>
          </a:p>
        </p:txBody>
      </p:sp>
      <p:sp>
        <p:nvSpPr>
          <p:cNvPr id="17" name="TextBox 16"/>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8" name="TextBox 17"/>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495708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animBg="1"/>
      <p:bldP spid="16" grpId="0" animBg="1"/>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五年计划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32"/>
          <p:cNvCxnSpPr>
            <a:endCxn id="21"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a:stCxn id="21" idx="2"/>
            <a:endCxn id="22"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a:off x="5162550" y="914400"/>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p>
        </p:txBody>
      </p:sp>
      <p:sp>
        <p:nvSpPr>
          <p:cNvPr id="22" name="Teardrop 8"/>
          <p:cNvSpPr/>
          <p:nvPr/>
        </p:nvSpPr>
        <p:spPr>
          <a:xfrm>
            <a:off x="3317875" y="3284538"/>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p>
        </p:txBody>
      </p:sp>
      <p:sp>
        <p:nvSpPr>
          <p:cNvPr id="23" name="TextBox 22"/>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1973899" y="5302949"/>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6" name="TextBox 25"/>
          <p:cNvSpPr txBox="1"/>
          <p:nvPr/>
        </p:nvSpPr>
        <p:spPr>
          <a:xfrm>
            <a:off x="5063128" y="4867999"/>
            <a:ext cx="2059343" cy="307777"/>
          </a:xfrm>
          <a:prstGeom prst="rect">
            <a:avLst/>
          </a:prstGeom>
          <a:noFill/>
        </p:spPr>
        <p:txBody>
          <a:bodyPr wrap="square" lIns="0" tIns="0" rIns="0" bIns="0" rtlCol="0">
            <a:spAutoFit/>
          </a:bodyPr>
          <a:lstStyle/>
          <a:p>
            <a:r>
              <a:rPr lang="zh-CN" altLang="en-US" sz="2000" dirty="0">
                <a:solidFill>
                  <a:schemeClr val="tx1">
                    <a:lumMod val="50000"/>
                    <a:lumOff val="50000"/>
                  </a:schemeClr>
                </a:solidFill>
                <a:latin typeface="Impact MT Std" pitchFamily="34" charset="0"/>
                <a:ea typeface="微软雅黑" pitchFamily="34" charset="-122"/>
              </a:rPr>
              <a:t>点击输入标题文本</a:t>
            </a:r>
          </a:p>
        </p:txBody>
      </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33290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48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执行步骤</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384063" y="1402768"/>
            <a:ext cx="4338475" cy="967058"/>
            <a:chOff x="5879462" y="287200"/>
            <a:chExt cx="3545784" cy="790365"/>
          </a:xfrm>
        </p:grpSpPr>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p:cNvGrpSpPr/>
            <p:nvPr/>
          </p:nvGrpSpPr>
          <p:grpSpPr>
            <a:xfrm flipH="1">
              <a:off x="5879462" y="287200"/>
              <a:ext cx="3545784" cy="558112"/>
              <a:chOff x="7995986" y="760883"/>
              <a:chExt cx="3436053" cy="540840"/>
            </a:xfrm>
          </p:grpSpPr>
          <p:sp>
            <p:nvSpPr>
              <p:cNvPr id="13"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6" name="文本框 8"/>
          <p:cNvSpPr txBox="1"/>
          <p:nvPr/>
        </p:nvSpPr>
        <p:spPr>
          <a:xfrm>
            <a:off x="5415085" y="1506093"/>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7" name="组合 16"/>
          <p:cNvGrpSpPr/>
          <p:nvPr/>
        </p:nvGrpSpPr>
        <p:grpSpPr>
          <a:xfrm>
            <a:off x="2388784" y="3810898"/>
            <a:ext cx="4338475" cy="967058"/>
            <a:chOff x="5879462" y="287200"/>
            <a:chExt cx="3545784" cy="790365"/>
          </a:xfrm>
        </p:grpSpPr>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15"/>
          <p:cNvSpPr txBox="1"/>
          <p:nvPr/>
        </p:nvSpPr>
        <p:spPr>
          <a:xfrm>
            <a:off x="5415085" y="3887777"/>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p>
        </p:txBody>
      </p:sp>
      <p:grpSp>
        <p:nvGrpSpPr>
          <p:cNvPr id="24" name="组合 23"/>
          <p:cNvGrpSpPr/>
          <p:nvPr/>
        </p:nvGrpSpPr>
        <p:grpSpPr>
          <a:xfrm flipH="1">
            <a:off x="5538453" y="2636912"/>
            <a:ext cx="4338475" cy="967058"/>
            <a:chOff x="5879462" y="287200"/>
            <a:chExt cx="3545784" cy="790365"/>
          </a:xfrm>
        </p:grpSpPr>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0" name="文本框 22"/>
          <p:cNvSpPr txBox="1"/>
          <p:nvPr/>
        </p:nvSpPr>
        <p:spPr>
          <a:xfrm>
            <a:off x="5415085" y="2728028"/>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p>
        </p:txBody>
      </p:sp>
      <p:sp>
        <p:nvSpPr>
          <p:cNvPr id="31" name="文本框 23"/>
          <p:cNvSpPr txBox="1"/>
          <p:nvPr/>
        </p:nvSpPr>
        <p:spPr>
          <a:xfrm>
            <a:off x="2963662" y="1506093"/>
            <a:ext cx="197941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p>
        </p:txBody>
      </p:sp>
      <p:sp>
        <p:nvSpPr>
          <p:cNvPr id="32" name="文本框 24"/>
          <p:cNvSpPr txBox="1"/>
          <p:nvPr/>
        </p:nvSpPr>
        <p:spPr>
          <a:xfrm>
            <a:off x="2987707" y="3892939"/>
            <a:ext cx="192057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p>
        </p:txBody>
      </p:sp>
      <p:sp>
        <p:nvSpPr>
          <p:cNvPr id="33" name="文本框 25"/>
          <p:cNvSpPr txBox="1"/>
          <p:nvPr/>
        </p:nvSpPr>
        <p:spPr>
          <a:xfrm>
            <a:off x="7414992" y="2733190"/>
            <a:ext cx="192057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p>
        </p:txBody>
      </p:sp>
      <p:sp>
        <p:nvSpPr>
          <p:cNvPr id="34"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35"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36"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grpSp>
        <p:nvGrpSpPr>
          <p:cNvPr id="37" name="组合 36"/>
          <p:cNvGrpSpPr/>
          <p:nvPr/>
        </p:nvGrpSpPr>
        <p:grpSpPr>
          <a:xfrm flipH="1">
            <a:off x="5536072" y="4927761"/>
            <a:ext cx="4338475" cy="967058"/>
            <a:chOff x="5879462" y="287200"/>
            <a:chExt cx="3545784" cy="790365"/>
          </a:xfrm>
        </p:grpSpPr>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9" name="组合 38"/>
            <p:cNvGrpSpPr/>
            <p:nvPr/>
          </p:nvGrpSpPr>
          <p:grpSpPr>
            <a:xfrm flipH="1">
              <a:off x="5879462" y="287200"/>
              <a:ext cx="3545784" cy="558112"/>
              <a:chOff x="7995986" y="760883"/>
              <a:chExt cx="3436053" cy="540840"/>
            </a:xfrm>
          </p:grpSpPr>
          <p:sp>
            <p:nvSpPr>
              <p:cNvPr id="4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43" name="文本框 22"/>
          <p:cNvSpPr txBox="1"/>
          <p:nvPr/>
        </p:nvSpPr>
        <p:spPr>
          <a:xfrm>
            <a:off x="5412704" y="5018877"/>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p>
        </p:txBody>
      </p:sp>
      <p:sp>
        <p:nvSpPr>
          <p:cNvPr id="44" name="文本框 25"/>
          <p:cNvSpPr txBox="1"/>
          <p:nvPr/>
        </p:nvSpPr>
        <p:spPr>
          <a:xfrm>
            <a:off x="7412611" y="5024039"/>
            <a:ext cx="192057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p>
        </p:txBody>
      </p:sp>
      <p:sp>
        <p:nvSpPr>
          <p:cNvPr id="45"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0829616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000"/>
                            </p:stCondLst>
                            <p:childTnLst>
                              <p:par>
                                <p:cTn id="44" presetID="9"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ssolve">
                                      <p:cBhvr>
                                        <p:cTn id="46" dur="500"/>
                                        <p:tgtEl>
                                          <p:spTgt spid="2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500"/>
                            </p:stCondLst>
                            <p:childTnLst>
                              <p:par>
                                <p:cTn id="59" presetID="9"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dissolve">
                                      <p:cBhvr>
                                        <p:cTn id="61" dur="500"/>
                                        <p:tgtEl>
                                          <p:spTgt spid="4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dissolve">
                                      <p:cBhvr>
                                        <p:cTn id="64" dur="500"/>
                                        <p:tgtEl>
                                          <p:spTgt spid="4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30" grpId="0"/>
      <p:bldP spid="31" grpId="0"/>
      <p:bldP spid="32" grpId="0"/>
      <p:bldP spid="33" grpId="0"/>
      <p:bldP spid="34" grpId="0"/>
      <p:bldP spid="35" grpId="0"/>
      <p:bldP spid="36"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第一章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分析自身因素</a:t>
            </a: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8039142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职业优化</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stretch>
            <a:fillRect/>
          </a:stretch>
        </p:blipFill>
        <p:spPr>
          <a:xfrm>
            <a:off x="1567140" y="1412776"/>
            <a:ext cx="3806423" cy="5246420"/>
          </a:xfrm>
          <a:prstGeom prst="rect">
            <a:avLst/>
          </a:prstGeom>
        </p:spPr>
      </p:pic>
      <p:sp>
        <p:nvSpPr>
          <p:cNvPr id="11"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六边形 11"/>
          <p:cNvSpPr/>
          <p:nvPr/>
        </p:nvSpPr>
        <p:spPr>
          <a:xfrm>
            <a:off x="5954459" y="1556037"/>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dirty="0">
                <a:solidFill>
                  <a:schemeClr val="bg1"/>
                </a:solidFill>
                <a:latin typeface="微软雅黑" pitchFamily="34" charset="-122"/>
                <a:ea typeface="微软雅黑" pitchFamily="34" charset="-122"/>
              </a:rPr>
              <a:t>职业规划优化方法</a:t>
            </a:r>
            <a:endParaRPr lang="zh-CN" altLang="en-US" sz="2400" dirty="0">
              <a:solidFill>
                <a:schemeClr val="bg1"/>
              </a:solidFill>
              <a:latin typeface="微软雅黑" pitchFamily="34" charset="-122"/>
              <a:ea typeface="微软雅黑" pitchFamily="34" charset="-122"/>
            </a:endParaRPr>
          </a:p>
        </p:txBody>
      </p:sp>
      <p:sp>
        <p:nvSpPr>
          <p:cNvPr id="14"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438108"/>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448988"/>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457100"/>
            <a:ext cx="3747685" cy="861328"/>
            <a:chOff x="7174424" y="1256132"/>
            <a:chExt cx="3747685" cy="861328"/>
          </a:xfrm>
        </p:grpSpPr>
        <p:sp>
          <p:nvSpPr>
            <p:cNvPr id="24" name="TextBox 23"/>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764255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1+#ppt_w/2"/>
                                          </p:val>
                                        </p:tav>
                                        <p:tav tm="100000">
                                          <p:val>
                                            <p:strVal val="#ppt_x"/>
                                          </p:val>
                                        </p:tav>
                                      </p:tavLst>
                                    </p:anim>
                                    <p:anim calcmode="lin" valueType="num">
                                      <p:cBhvr additive="base">
                                        <p:cTn id="25" dur="75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250"/>
                            </p:stCondLst>
                            <p:childTnLst>
                              <p:par>
                                <p:cTn id="33" presetID="53"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2"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3750"/>
                            </p:stCondLst>
                            <p:childTnLst>
                              <p:par>
                                <p:cTn id="43" presetID="53"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4250"/>
                            </p:stCondLst>
                            <p:childTnLst>
                              <p:par>
                                <p:cTn id="53" presetID="53"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 presetClass="entr" presetSubtype="2" accel="50000" decel="5000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p:bldP spid="14" grpId="0" animBg="1"/>
      <p:bldP spid="18"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243662"/>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结束语</a:t>
            </a: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a:spLocks noChangeArrowheads="1"/>
          </p:cNvSpPr>
          <p:nvPr/>
        </p:nvSpPr>
        <p:spPr bwMode="auto">
          <a:xfrm>
            <a:off x="0" y="4072285"/>
            <a:ext cx="4792663" cy="1560512"/>
          </a:xfrm>
          <a:prstGeom prst="rect">
            <a:avLst/>
          </a:prstGeom>
          <a:solidFill>
            <a:schemeClr val="accent1">
              <a:lumMod val="75000"/>
            </a:schemeClr>
          </a:solidFill>
          <a:ln>
            <a:noFill/>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11" name="图片 21"/>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792663" y="4193709"/>
            <a:ext cx="2582862" cy="13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689267" y="4194363"/>
            <a:ext cx="2125241" cy="129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0128250" y="4222525"/>
            <a:ext cx="2063750" cy="13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4"/>
          <p:cNvSpPr>
            <a:spLocks/>
          </p:cNvSpPr>
          <p:nvPr/>
        </p:nvSpPr>
        <p:spPr bwMode="auto">
          <a:xfrm>
            <a:off x="0" y="5782022"/>
            <a:ext cx="7502525" cy="95250"/>
          </a:xfrm>
          <a:custGeom>
            <a:avLst/>
            <a:gdLst>
              <a:gd name="T0" fmla="*/ 0 w 7501732"/>
              <a:gd name="T1" fmla="*/ 0 h 94593"/>
              <a:gd name="T2" fmla="*/ 7458720 w 7501732"/>
              <a:gd name="T3" fmla="*/ 6350 h 94593"/>
              <a:gd name="T4" fmla="*/ 7501732 w 7501732"/>
              <a:gd name="T5" fmla="*/ 94593 h 94593"/>
              <a:gd name="T6" fmla="*/ 0 w 7501732"/>
              <a:gd name="T7" fmla="*/ 94593 h 94593"/>
              <a:gd name="T8" fmla="*/ 0 w 7501732"/>
              <a:gd name="T9" fmla="*/ 0 h 94593"/>
            </a:gdLst>
            <a:ahLst/>
            <a:cxnLst>
              <a:cxn ang="0">
                <a:pos x="T0" y="T1"/>
              </a:cxn>
              <a:cxn ang="0">
                <a:pos x="T2" y="T3"/>
              </a:cxn>
              <a:cxn ang="0">
                <a:pos x="T4" y="T5"/>
              </a:cxn>
              <a:cxn ang="0">
                <a:pos x="T6" y="T7"/>
              </a:cxn>
              <a:cxn ang="0">
                <a:pos x="T8" y="T9"/>
              </a:cxn>
            </a:cxnLst>
            <a:rect l="0" t="0" r="r" b="b"/>
            <a:pathLst>
              <a:path w="7501732" h="94593">
                <a:moveTo>
                  <a:pt x="0" y="0"/>
                </a:moveTo>
                <a:lnTo>
                  <a:pt x="7458720" y="6350"/>
                </a:lnTo>
                <a:lnTo>
                  <a:pt x="7501732" y="94593"/>
                </a:lnTo>
                <a:lnTo>
                  <a:pt x="0" y="94593"/>
                </a:lnTo>
                <a:lnTo>
                  <a:pt x="0" y="0"/>
                </a:lnTo>
                <a:close/>
              </a:path>
            </a:pathLst>
          </a:custGeom>
          <a:solidFill>
            <a:schemeClr val="accent1">
              <a:lumMod val="75000"/>
            </a:schemeClr>
          </a:solidFill>
          <a:ln>
            <a:noFill/>
          </a:ln>
          <a:extLst/>
        </p:spPr>
        <p:txBody>
          <a:bodyPr anchor="ctr"/>
          <a:lstStyle/>
          <a:p>
            <a:endParaRPr lang="zh-CN" altLang="en-US"/>
          </a:p>
        </p:txBody>
      </p:sp>
      <p:sp>
        <p:nvSpPr>
          <p:cNvPr id="15" name="矩形 25"/>
          <p:cNvSpPr>
            <a:spLocks/>
          </p:cNvSpPr>
          <p:nvPr/>
        </p:nvSpPr>
        <p:spPr bwMode="auto">
          <a:xfrm>
            <a:off x="7515225" y="5782022"/>
            <a:ext cx="4676775" cy="95250"/>
          </a:xfrm>
          <a:custGeom>
            <a:avLst/>
            <a:gdLst>
              <a:gd name="T0" fmla="*/ 0 w 4676187"/>
              <a:gd name="T1" fmla="*/ 0 h 94594"/>
              <a:gd name="T2" fmla="*/ 4676187 w 4676187"/>
              <a:gd name="T3" fmla="*/ 0 h 94594"/>
              <a:gd name="T4" fmla="*/ 4676187 w 4676187"/>
              <a:gd name="T5" fmla="*/ 94594 h 94594"/>
              <a:gd name="T6" fmla="*/ 57510 w 4676187"/>
              <a:gd name="T7" fmla="*/ 94594 h 94594"/>
              <a:gd name="T8" fmla="*/ 0 w 4676187"/>
              <a:gd name="T9" fmla="*/ 0 h 94594"/>
            </a:gdLst>
            <a:ahLst/>
            <a:cxnLst>
              <a:cxn ang="0">
                <a:pos x="T0" y="T1"/>
              </a:cxn>
              <a:cxn ang="0">
                <a:pos x="T2" y="T3"/>
              </a:cxn>
              <a:cxn ang="0">
                <a:pos x="T4" y="T5"/>
              </a:cxn>
              <a:cxn ang="0">
                <a:pos x="T6" y="T7"/>
              </a:cxn>
              <a:cxn ang="0">
                <a:pos x="T8" y="T9"/>
              </a:cxn>
            </a:cxnLst>
            <a:rect l="0" t="0" r="r" b="b"/>
            <a:pathLst>
              <a:path w="4676187" h="94594">
                <a:moveTo>
                  <a:pt x="0" y="0"/>
                </a:moveTo>
                <a:lnTo>
                  <a:pt x="4676187" y="0"/>
                </a:lnTo>
                <a:lnTo>
                  <a:pt x="4676187" y="94594"/>
                </a:lnTo>
                <a:lnTo>
                  <a:pt x="57510" y="94594"/>
                </a:lnTo>
                <a:lnTo>
                  <a:pt x="0" y="0"/>
                </a:lnTo>
                <a:close/>
              </a:path>
            </a:pathLst>
          </a:custGeom>
          <a:solidFill>
            <a:schemeClr val="accent1">
              <a:lumMod val="75000"/>
            </a:schemeClr>
          </a:solidFill>
          <a:ln>
            <a:noFill/>
          </a:ln>
          <a:extLst/>
        </p:spPr>
        <p:txBody>
          <a:bodyPr anchor="ctr"/>
          <a:lstStyle/>
          <a:p>
            <a:endParaRPr lang="zh-CN" altLang="en-US"/>
          </a:p>
        </p:txBody>
      </p:sp>
      <p:sp>
        <p:nvSpPr>
          <p:cNvPr id="16" name="Text Placeholder 11"/>
          <p:cNvSpPr txBox="1">
            <a:spLocks/>
          </p:cNvSpPr>
          <p:nvPr/>
        </p:nvSpPr>
        <p:spPr>
          <a:xfrm>
            <a:off x="838622" y="1268760"/>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170552" y="1700808"/>
            <a:ext cx="10253246" cy="2492990"/>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单击此处编辑您要的内容，建议您在展示时采用微软雅黑字体，本模版所有图形线条及其相应素材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3376388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Effect transition="in" filter="fade">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4"/>
          <p:cNvGrpSpPr>
            <a:grpSpLocks noChangeAspect="1"/>
          </p:cNvGrpSpPr>
          <p:nvPr/>
        </p:nvGrpSpPr>
        <p:grpSpPr bwMode="auto">
          <a:xfrm>
            <a:off x="7463358" y="799717"/>
            <a:ext cx="3219665" cy="5428944"/>
            <a:chOff x="2560" y="2"/>
            <a:chExt cx="2562" cy="4320"/>
          </a:xfrm>
        </p:grpSpPr>
        <p:sp>
          <p:nvSpPr>
            <p:cNvPr id="11" name="Freeform 5"/>
            <p:cNvSpPr>
              <a:spLocks/>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p:cNvSpPr>
              <a:spLocks/>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
            <p:cNvSpPr>
              <a:spLocks/>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
            <p:cNvSpPr>
              <a:spLocks/>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2"/>
            <p:cNvSpPr>
              <a:spLocks/>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3"/>
            <p:cNvSpPr>
              <a:spLocks/>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4"/>
            <p:cNvSpPr>
              <a:spLocks/>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6"/>
            <p:cNvSpPr>
              <a:spLocks/>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8"/>
            <p:cNvSpPr>
              <a:spLocks/>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2"/>
            <p:cNvSpPr>
              <a:spLocks/>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3"/>
            <p:cNvSpPr>
              <a:spLocks/>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4"/>
            <p:cNvSpPr>
              <a:spLocks/>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5"/>
            <p:cNvSpPr>
              <a:spLocks/>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7"/>
            <p:cNvSpPr>
              <a:spLocks/>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a:solidFill>
                  <a:schemeClr val="bg1"/>
                </a:solidFill>
                <a:latin typeface="微软雅黑" panose="020B0503020204020204" pitchFamily="34" charset="-122"/>
                <a:ea typeface="微软雅黑" panose="020B0503020204020204" pitchFamily="34" charset="-122"/>
              </a:rPr>
              <a:t>College Students' Career  Planning</a:t>
            </a:r>
          </a:p>
        </p:txBody>
      </p:sp>
      <p:sp>
        <p:nvSpPr>
          <p:cNvPr id="46" name="TextBox 45"/>
          <p:cNvSpPr txBox="1"/>
          <p:nvPr/>
        </p:nvSpPr>
        <p:spPr>
          <a:xfrm>
            <a:off x="563666" y="2793702"/>
            <a:ext cx="7445127" cy="923330"/>
          </a:xfrm>
          <a:prstGeom prst="rect">
            <a:avLst/>
          </a:prstGeom>
          <a:noFill/>
        </p:spPr>
        <p:txBody>
          <a:bodyPr wrap="squar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谢谢大家的聆听</a:t>
            </a:r>
          </a:p>
        </p:txBody>
      </p:sp>
      <p:sp>
        <p:nvSpPr>
          <p:cNvPr id="47" name="标题 4"/>
          <p:cNvSpPr txBox="1">
            <a:spLocks/>
          </p:cNvSpPr>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48"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40770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39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3" y="4437112"/>
            <a:ext cx="9023828"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0413"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528340" y="3097348"/>
            <a:ext cx="5470870"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7348"/>
            <a:ext cx="5470872"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7115" y="356248"/>
            <a:ext cx="7892022"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505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个人信息</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3938" y="2005855"/>
            <a:ext cx="2133600" cy="2332891"/>
            <a:chOff x="1407408" y="1556794"/>
            <a:chExt cx="2133600" cy="2332891"/>
          </a:xfrm>
          <a:blipFill dpi="0" rotWithShape="1">
            <a:blip r:embed="rId5">
              <a:extLst>
                <a:ext uri="{28A0092B-C50C-407E-A947-70E740481C1C}">
                  <a14:useLocalDpi xmlns:a14="http://schemas.microsoft.com/office/drawing/2010/main" val="0"/>
                </a:ext>
              </a:extLst>
            </a:blip>
            <a:srcRect/>
            <a:stretch>
              <a:fillRect/>
            </a:stretch>
          </a:blipFill>
        </p:grpSpPr>
        <p:sp>
          <p:nvSpPr>
            <p:cNvPr id="11" name="矩形 10"/>
            <p:cNvSpPr/>
            <p:nvPr/>
          </p:nvSpPr>
          <p:spPr>
            <a:xfrm>
              <a:off x="1407408" y="1756085"/>
              <a:ext cx="2133600" cy="2133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407408" y="1556794"/>
              <a:ext cx="2133600" cy="93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文本框 13"/>
          <p:cNvSpPr txBox="1"/>
          <p:nvPr/>
        </p:nvSpPr>
        <p:spPr>
          <a:xfrm>
            <a:off x="2249017" y="4510861"/>
            <a:ext cx="1337824" cy="369332"/>
          </a:xfrm>
          <a:prstGeom prst="rect">
            <a:avLst/>
          </a:prstGeom>
          <a:noFill/>
        </p:spPr>
        <p:txBody>
          <a:bodyPr wrap="square" rtlCol="0">
            <a:spAutoFit/>
          </a:bodyPr>
          <a:lstStyle/>
          <a:p>
            <a:pPr algn="ctr"/>
            <a:r>
              <a:rPr lang="zh-CN" altLang="en-US" dirty="0" smtClean="0">
                <a:solidFill>
                  <a:schemeClr val="accent1">
                    <a:lumMod val="75000"/>
                  </a:schemeClr>
                </a:solidFill>
                <a:latin typeface="微软雅黑" pitchFamily="34" charset="-122"/>
                <a:ea typeface="微软雅黑" pitchFamily="34" charset="-122"/>
              </a:rPr>
              <a:t>第一</a:t>
            </a:r>
            <a:r>
              <a:rPr lang="en-US" altLang="zh-CN" dirty="0" smtClean="0">
                <a:solidFill>
                  <a:schemeClr val="accent1">
                    <a:lumMod val="75000"/>
                  </a:schemeClr>
                </a:solidFill>
                <a:latin typeface="微软雅黑" pitchFamily="34" charset="-122"/>
                <a:ea typeface="微软雅黑" pitchFamily="34" charset="-122"/>
              </a:rPr>
              <a:t>PPT</a:t>
            </a:r>
            <a:endParaRPr lang="en-US" altLang="zh-CN" dirty="0">
              <a:solidFill>
                <a:schemeClr val="accent1">
                  <a:lumMod val="75000"/>
                </a:schemeClr>
              </a:solidFill>
              <a:latin typeface="微软雅黑" pitchFamily="34" charset="-122"/>
              <a:ea typeface="微软雅黑" pitchFamily="34" charset="-122"/>
            </a:endParaRPr>
          </a:p>
        </p:txBody>
      </p:sp>
      <p:sp>
        <p:nvSpPr>
          <p:cNvPr id="14"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accent1">
                    <a:lumMod val="75000"/>
                  </a:schemeClr>
                </a:solidFill>
                <a:latin typeface="微软雅黑" pitchFamily="34" charset="-122"/>
              </a:rPr>
              <a:t>个人简介</a:t>
            </a:r>
            <a:endParaRPr lang="en-US" altLang="zh-CN" sz="2000" dirty="0">
              <a:solidFill>
                <a:schemeClr val="accent1">
                  <a:lumMod val="75000"/>
                </a:schemeClr>
              </a:solidFill>
              <a:latin typeface="微软雅黑" pitchFamily="34" charset="-122"/>
            </a:endParaRPr>
          </a:p>
          <a:p>
            <a:pPr>
              <a:lnSpc>
                <a:spcPct val="150000"/>
              </a:lnSpc>
              <a:spcBef>
                <a:spcPts val="300"/>
              </a:spcBef>
            </a:pPr>
            <a:r>
              <a:rPr lang="zh-CN" altLang="en-US" sz="1200" dirty="0">
                <a:solidFill>
                  <a:schemeClr val="tx1">
                    <a:lumMod val="50000"/>
                    <a:lumOff val="50000"/>
                  </a:schemeClr>
                </a:solidFill>
                <a:latin typeface="微软雅黑" pitchFamily="34" charset="-122"/>
              </a:rPr>
              <a:t>单击此处添加对图片的说明文字单击此处添加对图片的说明文字单击此处添加对图片的说明文字单击此处添加对图片的说明文字</a:t>
            </a:r>
          </a:p>
          <a:p>
            <a:pPr>
              <a:lnSpc>
                <a:spcPct val="150000"/>
              </a:lnSpc>
              <a:spcBef>
                <a:spcPts val="300"/>
              </a:spcBef>
            </a:pPr>
            <a:endParaRPr lang="zh-CN" altLang="en-US" sz="1200" dirty="0">
              <a:solidFill>
                <a:schemeClr val="tx1">
                  <a:lumMod val="50000"/>
                  <a:lumOff val="50000"/>
                </a:schemeClr>
              </a:solidFill>
              <a:latin typeface="微软雅黑" pitchFamily="34" charset="-122"/>
            </a:endParaRPr>
          </a:p>
        </p:txBody>
      </p:sp>
      <p:grpSp>
        <p:nvGrpSpPr>
          <p:cNvPr id="15" name="组合 14"/>
          <p:cNvGrpSpPr/>
          <p:nvPr/>
        </p:nvGrpSpPr>
        <p:grpSpPr>
          <a:xfrm>
            <a:off x="4488782" y="3531711"/>
            <a:ext cx="2304259" cy="1449549"/>
            <a:chOff x="2702415" y="2850393"/>
            <a:chExt cx="2304259" cy="1449549"/>
          </a:xfrm>
        </p:grpSpPr>
        <p:grpSp>
          <p:nvGrpSpPr>
            <p:cNvPr id="16" name="组合 15"/>
            <p:cNvGrpSpPr>
              <a:grpSpLocks noChangeAspect="1"/>
            </p:cNvGrpSpPr>
            <p:nvPr/>
          </p:nvGrpSpPr>
          <p:grpSpPr>
            <a:xfrm>
              <a:off x="2702415" y="3666497"/>
              <a:ext cx="223475" cy="180000"/>
              <a:chOff x="3304457" y="-231998"/>
              <a:chExt cx="576064" cy="463996"/>
            </a:xfrm>
          </p:grpSpPr>
          <p:sp>
            <p:nvSpPr>
              <p:cNvPr id="30" name="圆角矩形 29"/>
              <p:cNvSpPr/>
              <p:nvPr/>
            </p:nvSpPr>
            <p:spPr>
              <a:xfrm>
                <a:off x="3304457" y="-231998"/>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a:off x="2702415" y="3294449"/>
              <a:ext cx="223475" cy="180000"/>
              <a:chOff x="2350396" y="383407"/>
              <a:chExt cx="576064" cy="463996"/>
            </a:xfrm>
          </p:grpSpPr>
          <p:sp>
            <p:nvSpPr>
              <p:cNvPr id="28" name="圆角矩形 27"/>
              <p:cNvSpPr/>
              <p:nvPr/>
            </p:nvSpPr>
            <p:spPr>
              <a:xfrm>
                <a:off x="2350396" y="383407"/>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a:grpSpLocks noChangeAspect="1"/>
            </p:cNvGrpSpPr>
            <p:nvPr/>
          </p:nvGrpSpPr>
          <p:grpSpPr>
            <a:xfrm>
              <a:off x="2702415" y="2922401"/>
              <a:ext cx="223475" cy="180000"/>
              <a:chOff x="971600" y="107504"/>
              <a:chExt cx="576064" cy="463996"/>
            </a:xfrm>
          </p:grpSpPr>
          <p:sp>
            <p:nvSpPr>
              <p:cNvPr id="26" name="圆角矩形 25"/>
              <p:cNvSpPr/>
              <p:nvPr/>
            </p:nvSpPr>
            <p:spPr>
              <a:xfrm>
                <a:off x="971600" y="107504"/>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a:grpSpLocks noChangeAspect="1"/>
            </p:cNvGrpSpPr>
            <p:nvPr/>
          </p:nvGrpSpPr>
          <p:grpSpPr>
            <a:xfrm>
              <a:off x="2702415" y="4038545"/>
              <a:ext cx="223475" cy="180000"/>
              <a:chOff x="5180856" y="-282649"/>
              <a:chExt cx="576064" cy="463996"/>
            </a:xfrm>
          </p:grpSpPr>
          <p:sp>
            <p:nvSpPr>
              <p:cNvPr id="24" name="圆角矩形 23"/>
              <p:cNvSpPr/>
              <p:nvPr/>
            </p:nvSpPr>
            <p:spPr>
              <a:xfrm>
                <a:off x="5180856" y="-282649"/>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2990450" y="2850393"/>
              <a:ext cx="1728192"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18212345678</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2990450" y="3243709"/>
              <a:ext cx="2017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wms123@163.com</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2990450" y="3602608"/>
              <a:ext cx="2017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wumingshi</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3" name="TextBox 22"/>
            <p:cNvSpPr txBox="1"/>
            <p:nvPr/>
          </p:nvSpPr>
          <p:spPr>
            <a:xfrm>
              <a:off x="2990202" y="3992165"/>
              <a:ext cx="2017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wms123</a:t>
              </a:r>
              <a:endParaRPr lang="zh-CN" altLang="en-US" sz="1400" dirty="0">
                <a:solidFill>
                  <a:schemeClr val="tx1">
                    <a:lumMod val="50000"/>
                    <a:lumOff val="50000"/>
                  </a:schemeClr>
                </a:solidFill>
                <a:latin typeface="微软雅黑" pitchFamily="34" charset="-122"/>
                <a:ea typeface="微软雅黑" pitchFamily="34" charset="-122"/>
              </a:endParaRPr>
            </a:p>
          </p:txBody>
        </p:sp>
      </p:grpSp>
      <p:sp>
        <p:nvSpPr>
          <p:cNvPr id="32" name="圆角矩形 31"/>
          <p:cNvSpPr/>
          <p:nvPr/>
        </p:nvSpPr>
        <p:spPr>
          <a:xfrm>
            <a:off x="7499430" y="2655485"/>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7499430" y="3963943"/>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7499430" y="4606009"/>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7499430" y="3321876"/>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7499430" y="2655485"/>
            <a:ext cx="2052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7499430" y="3321876"/>
            <a:ext cx="1836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7499430" y="3963943"/>
            <a:ext cx="118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499430" y="4606009"/>
            <a:ext cx="190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947702" y="2560819"/>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1" name="TextBox 40"/>
          <p:cNvSpPr txBox="1"/>
          <p:nvPr/>
        </p:nvSpPr>
        <p:spPr>
          <a:xfrm>
            <a:off x="9947702" y="3227210"/>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2" name="TextBox 41"/>
          <p:cNvSpPr txBox="1"/>
          <p:nvPr/>
        </p:nvSpPr>
        <p:spPr>
          <a:xfrm>
            <a:off x="9947702" y="3869277"/>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55%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3" name="TextBox 42"/>
          <p:cNvSpPr txBox="1"/>
          <p:nvPr/>
        </p:nvSpPr>
        <p:spPr>
          <a:xfrm>
            <a:off x="9947702" y="4511343"/>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4" name="TextBox 43"/>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学习能力</a:t>
            </a:r>
          </a:p>
        </p:txBody>
      </p:sp>
      <p:sp>
        <p:nvSpPr>
          <p:cNvPr id="45" name="TextBox 44"/>
          <p:cNvSpPr txBox="1"/>
          <p:nvPr/>
        </p:nvSpPr>
        <p:spPr>
          <a:xfrm>
            <a:off x="7499430" y="3027655"/>
            <a:ext cx="1224136"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团队协作</a:t>
            </a:r>
          </a:p>
        </p:txBody>
      </p:sp>
      <p:sp>
        <p:nvSpPr>
          <p:cNvPr id="46" name="TextBox 45"/>
          <p:cNvSpPr txBox="1"/>
          <p:nvPr/>
        </p:nvSpPr>
        <p:spPr>
          <a:xfrm>
            <a:off x="7499430" y="3676283"/>
            <a:ext cx="1368152"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软件操作</a:t>
            </a:r>
          </a:p>
        </p:txBody>
      </p:sp>
      <p:sp>
        <p:nvSpPr>
          <p:cNvPr id="47" name="TextBox 46"/>
          <p:cNvSpPr txBox="1"/>
          <p:nvPr/>
        </p:nvSpPr>
        <p:spPr>
          <a:xfrm>
            <a:off x="7499430" y="4324355"/>
            <a:ext cx="1224136"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运营实践</a:t>
            </a:r>
          </a:p>
        </p:txBody>
      </p:sp>
      <p:sp>
        <p:nvSpPr>
          <p:cNvPr id="48"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accent1">
                    <a:lumMod val="75000"/>
                  </a:schemeClr>
                </a:solidFill>
                <a:latin typeface="微软雅黑" pitchFamily="34" charset="-122"/>
              </a:rPr>
              <a:t>个人能力</a:t>
            </a:r>
            <a:endParaRPr lang="en-US" altLang="zh-CN" sz="2000" dirty="0">
              <a:solidFill>
                <a:schemeClr val="accent1">
                  <a:lumMod val="75000"/>
                </a:schemeClr>
              </a:solidFill>
              <a:latin typeface="微软雅黑" pitchFamily="34" charset="-122"/>
            </a:endParaRPr>
          </a:p>
        </p:txBody>
      </p:sp>
    </p:spTree>
    <p:extLst>
      <p:ext uri="{BB962C8B-B14F-4D97-AF65-F5344CB8AC3E}">
        <p14:creationId xmlns:p14="http://schemas.microsoft.com/office/powerpoint/2010/main" val="35288442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25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525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6750"/>
                            </p:stCondLst>
                            <p:childTnLst>
                              <p:par>
                                <p:cTn id="67" presetID="2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par>
                                <p:cTn id="77" presetID="22" presetClass="entr" presetSubtype="8" fill="hold" grpId="0" nodeType="withEffect">
                                  <p:stCondLst>
                                    <p:cond delay="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825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职业兴趣</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肘形连接符 9"/>
          <p:cNvCxnSpPr/>
          <p:nvPr/>
        </p:nvCxnSpPr>
        <p:spPr>
          <a:xfrm rot="10800000">
            <a:off x="6000290" y="4221089"/>
            <a:ext cx="1303411" cy="228836"/>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34" idx="10"/>
          </p:cNvCxnSpPr>
          <p:nvPr/>
        </p:nvCxnSpPr>
        <p:spPr>
          <a:xfrm flipH="1" flipV="1">
            <a:off x="4128081" y="1340768"/>
            <a:ext cx="1228196" cy="464122"/>
          </a:xfrm>
          <a:prstGeom prst="bentConnector3">
            <a:avLst>
              <a:gd name="adj1" fmla="val -151107"/>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Freeform 5"/>
          <p:cNvSpPr>
            <a:spLocks/>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2941933" y="3116505"/>
            <a:ext cx="749281" cy="667593"/>
            <a:chOff x="2753619" y="3769519"/>
            <a:chExt cx="422275" cy="376238"/>
          </a:xfrm>
          <a:solidFill>
            <a:schemeClr val="bg1"/>
          </a:solidFill>
        </p:grpSpPr>
        <p:sp>
          <p:nvSpPr>
            <p:cNvPr id="14" name="AutoShape 20"/>
            <p:cNvSpPr>
              <a:spLocks/>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5" name="AutoShape 21"/>
            <p:cNvSpPr>
              <a:spLocks/>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16" name="Freeform 5"/>
          <p:cNvSpPr>
            <a:spLocks/>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Group 26"/>
          <p:cNvGrpSpPr>
            <a:grpSpLocks/>
          </p:cNvGrpSpPr>
          <p:nvPr/>
        </p:nvGrpSpPr>
        <p:grpSpPr bwMode="auto">
          <a:xfrm>
            <a:off x="4297088" y="4048921"/>
            <a:ext cx="702769" cy="690662"/>
            <a:chOff x="0" y="0"/>
            <a:chExt cx="391587" cy="385335"/>
          </a:xfrm>
          <a:solidFill>
            <a:schemeClr val="bg1"/>
          </a:solidFill>
        </p:grpSpPr>
        <p:sp>
          <p:nvSpPr>
            <p:cNvPr id="18" name="AutoShape 27"/>
            <p:cNvSpPr>
              <a:spLocks/>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9" name="AutoShape 28"/>
            <p:cNvSpPr>
              <a:spLocks/>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0" name="AutoShape 29"/>
            <p:cNvSpPr>
              <a:spLocks/>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70"/>
                    <a:pt x="8100" y="20170"/>
                  </a:cubicBezTo>
                  <a:cubicBezTo>
                    <a:pt x="8100" y="20170"/>
                    <a:pt x="8775" y="20170"/>
                    <a:pt x="8775" y="20170"/>
                  </a:cubicBezTo>
                  <a:cubicBezTo>
                    <a:pt x="9450" y="2017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70"/>
                  </a:cubicBezTo>
                  <a:cubicBezTo>
                    <a:pt x="17550" y="2017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1" name="AutoShape 30"/>
            <p:cNvSpPr>
              <a:spLocks/>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70"/>
                    <a:pt x="3375" y="2017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70"/>
                    <a:pt x="12150" y="20170"/>
                  </a:cubicBezTo>
                  <a:cubicBezTo>
                    <a:pt x="12150" y="20170"/>
                    <a:pt x="12825" y="20170"/>
                    <a:pt x="12825" y="20170"/>
                  </a:cubicBezTo>
                  <a:cubicBezTo>
                    <a:pt x="14175" y="2017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2" name="AutoShape 31"/>
            <p:cNvSpPr>
              <a:spLocks/>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3" name="AutoShape 32"/>
            <p:cNvSpPr>
              <a:spLocks/>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4" name="AutoShape 33"/>
            <p:cNvSpPr>
              <a:spLocks/>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5" name="AutoShape 34"/>
            <p:cNvSpPr>
              <a:spLocks/>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6" name="AutoShape 35"/>
            <p:cNvSpPr>
              <a:spLocks/>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7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7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7" name="AutoShape 36"/>
            <p:cNvSpPr>
              <a:spLocks/>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70"/>
                    <a:pt x="20250" y="21600"/>
                    <a:pt x="18900" y="21600"/>
                  </a:cubicBezTo>
                  <a:cubicBezTo>
                    <a:pt x="2700" y="21600"/>
                    <a:pt x="2700" y="21600"/>
                    <a:pt x="2700" y="21600"/>
                  </a:cubicBezTo>
                  <a:cubicBezTo>
                    <a:pt x="2025" y="21600"/>
                    <a:pt x="675" y="20879"/>
                    <a:pt x="675" y="20879"/>
                  </a:cubicBezTo>
                  <a:cubicBezTo>
                    <a:pt x="0" y="2017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8" name="AutoShape 37"/>
            <p:cNvSpPr>
              <a:spLocks/>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9" name="AutoShape 38"/>
            <p:cNvSpPr>
              <a:spLocks/>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0" name="AutoShape 39"/>
            <p:cNvSpPr>
              <a:spLocks/>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1" name="AutoShape 40"/>
            <p:cNvSpPr>
              <a:spLocks/>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2" name="AutoShape 41"/>
            <p:cNvSpPr>
              <a:spLocks/>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3" name="AutoShape 42"/>
            <p:cNvSpPr>
              <a:spLocks/>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34" name="Freeform 5"/>
          <p:cNvSpPr>
            <a:spLocks/>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35" name="Group 48"/>
          <p:cNvGrpSpPr>
            <a:grpSpLocks/>
          </p:cNvGrpSpPr>
          <p:nvPr/>
        </p:nvGrpSpPr>
        <p:grpSpPr bwMode="auto">
          <a:xfrm>
            <a:off x="5329983" y="2248026"/>
            <a:ext cx="1137447" cy="919960"/>
            <a:chOff x="0" y="-1"/>
            <a:chExt cx="363539" cy="293690"/>
          </a:xfrm>
          <a:solidFill>
            <a:schemeClr val="bg1"/>
          </a:solidFill>
        </p:grpSpPr>
        <p:sp>
          <p:nvSpPr>
            <p:cNvPr id="36" name="AutoShape 49"/>
            <p:cNvSpPr>
              <a:spLocks/>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7" name="AutoShape 50"/>
            <p:cNvSpPr>
              <a:spLocks/>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8" name="AutoShape 51"/>
            <p:cNvSpPr>
              <a:spLocks/>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9" name="AutoShape 52"/>
            <p:cNvSpPr>
              <a:spLocks/>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40" name="Freeform 5"/>
          <p:cNvSpPr>
            <a:spLocks/>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Group 57"/>
          <p:cNvGrpSpPr>
            <a:grpSpLocks/>
          </p:cNvGrpSpPr>
          <p:nvPr/>
        </p:nvGrpSpPr>
        <p:grpSpPr bwMode="auto">
          <a:xfrm>
            <a:off x="7139533" y="3480057"/>
            <a:ext cx="786582" cy="669023"/>
            <a:chOff x="-1" y="0"/>
            <a:chExt cx="378673" cy="322264"/>
          </a:xfrm>
          <a:solidFill>
            <a:schemeClr val="bg1"/>
          </a:solidFill>
        </p:grpSpPr>
        <p:sp>
          <p:nvSpPr>
            <p:cNvPr id="42" name="AutoShape 58"/>
            <p:cNvSpPr>
              <a:spLocks/>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79" y="2618"/>
                    <a:pt x="20179" y="3272"/>
                  </a:cubicBezTo>
                  <a:cubicBezTo>
                    <a:pt x="20179" y="18327"/>
                    <a:pt x="20179" y="18327"/>
                    <a:pt x="20179" y="18327"/>
                  </a:cubicBezTo>
                  <a:cubicBezTo>
                    <a:pt x="2017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3" name="AutoShape 59"/>
            <p:cNvSpPr>
              <a:spLocks/>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44" name="Freeform 5"/>
          <p:cNvSpPr>
            <a:spLocks/>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5" name="Group 64"/>
          <p:cNvGrpSpPr>
            <a:grpSpLocks/>
          </p:cNvGrpSpPr>
          <p:nvPr/>
        </p:nvGrpSpPr>
        <p:grpSpPr bwMode="auto">
          <a:xfrm>
            <a:off x="8434048" y="2585508"/>
            <a:ext cx="434883" cy="369778"/>
            <a:chOff x="-1" y="0"/>
            <a:chExt cx="434976" cy="369889"/>
          </a:xfrm>
          <a:solidFill>
            <a:schemeClr val="bg1"/>
          </a:solidFill>
        </p:grpSpPr>
        <p:sp>
          <p:nvSpPr>
            <p:cNvPr id="46" name="AutoShape 65"/>
            <p:cNvSpPr>
              <a:spLocks/>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7" name="AutoShape 66"/>
            <p:cNvSpPr>
              <a:spLocks/>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8" name="AutoShape 67"/>
            <p:cNvSpPr>
              <a:spLocks/>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9" name="AutoShape 68"/>
            <p:cNvSpPr>
              <a:spLocks/>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50" name="AutoShape 69"/>
            <p:cNvSpPr>
              <a:spLocks/>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51" name="Freeform 5"/>
          <p:cNvSpPr>
            <a:spLocks/>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 name="AutoShape 12"/>
          <p:cNvSpPr>
            <a:spLocks/>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cxnSp>
        <p:nvCxnSpPr>
          <p:cNvPr id="53" name="肘形连接符 52"/>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94606" y="3429000"/>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5" name="矩形 47"/>
          <p:cNvSpPr>
            <a:spLocks noChangeArrowheads="1"/>
          </p:cNvSpPr>
          <p:nvPr/>
        </p:nvSpPr>
        <p:spPr bwMode="auto">
          <a:xfrm>
            <a:off x="694606" y="3779198"/>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cxnSp>
        <p:nvCxnSpPr>
          <p:cNvPr id="56" name="肘形连接符 55"/>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67841" y="4665947"/>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8" name="矩形 47"/>
          <p:cNvSpPr>
            <a:spLocks noChangeArrowheads="1"/>
          </p:cNvSpPr>
          <p:nvPr/>
        </p:nvSpPr>
        <p:spPr bwMode="auto">
          <a:xfrm>
            <a:off x="1967841" y="501614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59" name="矩形 58"/>
          <p:cNvSpPr/>
          <p:nvPr/>
        </p:nvSpPr>
        <p:spPr>
          <a:xfrm>
            <a:off x="3047961" y="1412776"/>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0" name="矩形 47"/>
          <p:cNvSpPr>
            <a:spLocks noChangeArrowheads="1"/>
          </p:cNvSpPr>
          <p:nvPr/>
        </p:nvSpPr>
        <p:spPr bwMode="auto">
          <a:xfrm>
            <a:off x="3047961" y="1762974"/>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61" name="矩形 60"/>
          <p:cNvSpPr/>
          <p:nvPr/>
        </p:nvSpPr>
        <p:spPr>
          <a:xfrm>
            <a:off x="5496233" y="4449923"/>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2" name="矩形 47"/>
          <p:cNvSpPr>
            <a:spLocks noChangeArrowheads="1"/>
          </p:cNvSpPr>
          <p:nvPr/>
        </p:nvSpPr>
        <p:spPr bwMode="auto">
          <a:xfrm>
            <a:off x="5496233" y="4800121"/>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cxnSp>
        <p:nvCxnSpPr>
          <p:cNvPr id="63" name="肘形连接符 62"/>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096633" y="4161891"/>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5" name="矩形 47"/>
          <p:cNvSpPr>
            <a:spLocks noChangeArrowheads="1"/>
          </p:cNvSpPr>
          <p:nvPr/>
        </p:nvSpPr>
        <p:spPr bwMode="auto">
          <a:xfrm>
            <a:off x="9096633" y="451208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cxnSp>
        <p:nvCxnSpPr>
          <p:cNvPr id="66" name="肘形连接符 65"/>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9456673" y="2505707"/>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8" name="矩形 47"/>
          <p:cNvSpPr>
            <a:spLocks noChangeArrowheads="1"/>
          </p:cNvSpPr>
          <p:nvPr/>
        </p:nvSpPr>
        <p:spPr bwMode="auto">
          <a:xfrm>
            <a:off x="9456673" y="285590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1096272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fltVal val="0"/>
                                          </p:val>
                                        </p:tav>
                                        <p:tav tm="100000">
                                          <p:val>
                                            <p:strVal val="#ppt_w"/>
                                          </p:val>
                                        </p:tav>
                                      </p:tavLst>
                                    </p:anim>
                                    <p:anim calcmode="lin" valueType="num">
                                      <p:cBhvr>
                                        <p:cTn id="36" dur="1000" fill="hold"/>
                                        <p:tgtEl>
                                          <p:spTgt spid="44"/>
                                        </p:tgtEl>
                                        <p:attrNameLst>
                                          <p:attrName>ppt_h</p:attrName>
                                        </p:attrNameLst>
                                      </p:cBhvr>
                                      <p:tavLst>
                                        <p:tav tm="0">
                                          <p:val>
                                            <p:fltVal val="0"/>
                                          </p:val>
                                        </p:tav>
                                        <p:tav tm="100000">
                                          <p:val>
                                            <p:strVal val="#ppt_h"/>
                                          </p:val>
                                        </p:tav>
                                      </p:tavLst>
                                    </p:anim>
                                    <p:anim calcmode="lin" valueType="num">
                                      <p:cBhvr>
                                        <p:cTn id="37" dur="1000" fill="hold"/>
                                        <p:tgtEl>
                                          <p:spTgt spid="44"/>
                                        </p:tgtEl>
                                        <p:attrNameLst>
                                          <p:attrName>style.rotation</p:attrName>
                                        </p:attrNameLst>
                                      </p:cBhvr>
                                      <p:tavLst>
                                        <p:tav tm="0">
                                          <p:val>
                                            <p:fltVal val="90"/>
                                          </p:val>
                                        </p:tav>
                                        <p:tav tm="100000">
                                          <p:val>
                                            <p:fltVal val="0"/>
                                          </p:val>
                                        </p:tav>
                                      </p:tavLst>
                                    </p:anim>
                                    <p:animEffect transition="in" filter="fade">
                                      <p:cBhvr>
                                        <p:cTn id="38" dur="1000"/>
                                        <p:tgtEl>
                                          <p:spTgt spid="44"/>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childTnLst>
                          </p:cTn>
                        </p:par>
                        <p:par>
                          <p:cTn id="75" fill="hold">
                            <p:stCondLst>
                              <p:cond delay="2000"/>
                            </p:stCondLst>
                            <p:childTnLst>
                              <p:par>
                                <p:cTn id="76" presetID="22" presetClass="entr" presetSubtype="2"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right)">
                                      <p:cBhvr>
                                        <p:cTn id="78" dur="500"/>
                                        <p:tgtEl>
                                          <p:spTgt spid="53"/>
                                        </p:tgtEl>
                                      </p:cBhvr>
                                    </p:animEffect>
                                  </p:childTnLst>
                                </p:cTn>
                              </p:par>
                            </p:childTnLst>
                          </p:cTn>
                        </p:par>
                        <p:par>
                          <p:cTn id="79" fill="hold">
                            <p:stCondLst>
                              <p:cond delay="2500"/>
                            </p:stCondLst>
                            <p:childTnLst>
                              <p:par>
                                <p:cTn id="80" presetID="22" presetClass="entr" presetSubtype="8"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3000"/>
                            </p:stCondLst>
                            <p:childTnLst>
                              <p:par>
                                <p:cTn id="87" presetID="22" presetClass="entr" presetSubtype="2"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par>
                          <p:cTn id="90" fill="hold">
                            <p:stCondLst>
                              <p:cond delay="3500"/>
                            </p:stCondLst>
                            <p:childTnLst>
                              <p:par>
                                <p:cTn id="91" presetID="22" presetClass="entr" presetSubtype="8"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left)">
                                      <p:cBhvr>
                                        <p:cTn id="93" dur="500"/>
                                        <p:tgtEl>
                                          <p:spTgt spid="5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wipe(left)">
                                      <p:cBhvr>
                                        <p:cTn id="96" dur="500"/>
                                        <p:tgtEl>
                                          <p:spTgt spid="58"/>
                                        </p:tgtEl>
                                      </p:cBhvr>
                                    </p:animEffect>
                                  </p:childTnLst>
                                </p:cTn>
                              </p:par>
                            </p:childTnLst>
                          </p:cTn>
                        </p:par>
                        <p:par>
                          <p:cTn id="97" fill="hold">
                            <p:stCondLst>
                              <p:cond delay="4000"/>
                            </p:stCondLst>
                            <p:childTnLst>
                              <p:par>
                                <p:cTn id="98" presetID="22" presetClass="entr" presetSubtype="2"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right)">
                                      <p:cBhvr>
                                        <p:cTn id="100" dur="500"/>
                                        <p:tgtEl>
                                          <p:spTgt spid="11"/>
                                        </p:tgtEl>
                                      </p:cBhvr>
                                    </p:animEffect>
                                  </p:childTnLst>
                                </p:cTn>
                              </p:par>
                            </p:childTnLst>
                          </p:cTn>
                        </p:par>
                        <p:par>
                          <p:cTn id="101" fill="hold">
                            <p:stCondLst>
                              <p:cond delay="450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wipe(left)">
                                      <p:cBhvr>
                                        <p:cTn id="107" dur="500"/>
                                        <p:tgtEl>
                                          <p:spTgt spid="60"/>
                                        </p:tgtEl>
                                      </p:cBhvr>
                                    </p:animEffect>
                                  </p:childTnLst>
                                </p:cTn>
                              </p:par>
                            </p:childTnLst>
                          </p:cTn>
                        </p:par>
                        <p:par>
                          <p:cTn id="108" fill="hold">
                            <p:stCondLst>
                              <p:cond delay="5000"/>
                            </p:stCondLst>
                            <p:childTnLst>
                              <p:par>
                                <p:cTn id="109" presetID="22" presetClass="entr" presetSubtype="2"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right)">
                                      <p:cBhvr>
                                        <p:cTn id="111" dur="500"/>
                                        <p:tgtEl>
                                          <p:spTgt spid="10"/>
                                        </p:tgtEl>
                                      </p:cBhvr>
                                    </p:animEffect>
                                  </p:childTnLst>
                                </p:cTn>
                              </p:par>
                            </p:childTnLst>
                          </p:cTn>
                        </p:par>
                        <p:par>
                          <p:cTn id="112" fill="hold">
                            <p:stCondLst>
                              <p:cond delay="5500"/>
                            </p:stCondLst>
                            <p:childTnLst>
                              <p:par>
                                <p:cTn id="113" presetID="22" presetClass="entr" presetSubtype="8"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wipe(left)">
                                      <p:cBhvr>
                                        <p:cTn id="118" dur="500"/>
                                        <p:tgtEl>
                                          <p:spTgt spid="62"/>
                                        </p:tgtEl>
                                      </p:cBhvr>
                                    </p:animEffect>
                                  </p:childTnLst>
                                </p:cTn>
                              </p:par>
                            </p:childTnLst>
                          </p:cTn>
                        </p:par>
                        <p:par>
                          <p:cTn id="119" fill="hold">
                            <p:stCondLst>
                              <p:cond delay="6000"/>
                            </p:stCondLst>
                            <p:childTnLst>
                              <p:par>
                                <p:cTn id="120" presetID="22" presetClass="entr" presetSubtype="8" fill="hold" nodeType="after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childTnLst>
                          </p:cTn>
                        </p:par>
                        <p:par>
                          <p:cTn id="123" fill="hold">
                            <p:stCondLst>
                              <p:cond delay="6500"/>
                            </p:stCondLst>
                            <p:childTnLst>
                              <p:par>
                                <p:cTn id="124" presetID="22" presetClass="entr" presetSubtype="8" fill="hold" grpId="0"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wipe(left)">
                                      <p:cBhvr>
                                        <p:cTn id="126" dur="500"/>
                                        <p:tgtEl>
                                          <p:spTgt spid="64"/>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wipe(left)">
                                      <p:cBhvr>
                                        <p:cTn id="129" dur="500"/>
                                        <p:tgtEl>
                                          <p:spTgt spid="65"/>
                                        </p:tgtEl>
                                      </p:cBhvr>
                                    </p:animEffect>
                                  </p:childTnLst>
                                </p:cTn>
                              </p:par>
                            </p:childTnLst>
                          </p:cTn>
                        </p:par>
                        <p:par>
                          <p:cTn id="130" fill="hold">
                            <p:stCondLst>
                              <p:cond delay="7000"/>
                            </p:stCondLst>
                            <p:childTnLst>
                              <p:par>
                                <p:cTn id="131" presetID="22" presetClass="entr" presetSubtype="8"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7500"/>
                            </p:stCondLst>
                            <p:childTnLst>
                              <p:par>
                                <p:cTn id="135" presetID="22" presetClass="entr" presetSubtype="8"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left)">
                                      <p:cBhvr>
                                        <p:cTn id="137" dur="500"/>
                                        <p:tgtEl>
                                          <p:spTgt spid="6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animBg="1"/>
      <p:bldP spid="34" grpId="0" animBg="1"/>
      <p:bldP spid="40" grpId="0" animBg="1"/>
      <p:bldP spid="44" grpId="0" animBg="1"/>
      <p:bldP spid="51" grpId="0" animBg="1"/>
      <p:bldP spid="52" grpId="0" animBg="1"/>
      <p:bldP spid="54" grpId="0"/>
      <p:bldP spid="55" grpId="0"/>
      <p:bldP spid="57" grpId="0"/>
      <p:bldP spid="58" grpId="0"/>
      <p:bldP spid="59" grpId="0"/>
      <p:bldP spid="60" grpId="0"/>
      <p:bldP spid="61" grpId="0"/>
      <p:bldP spid="62" grpId="0"/>
      <p:bldP spid="64" grpId="0"/>
      <p:bldP spid="65"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职业能力</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1200" y="1916832"/>
            <a:ext cx="6120680" cy="3682533"/>
            <a:chOff x="3022028" y="1587732"/>
            <a:chExt cx="6120680" cy="3682533"/>
          </a:xfrm>
        </p:grpSpPr>
        <p:pic>
          <p:nvPicPr>
            <p:cNvPr id="11" name="Picture 2" descr="C:\Users\Administrator\Desktop\ppt展示模板-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937348" y="2060861"/>
              <a:ext cx="4320480" cy="237625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Freeform 5"/>
          <p:cNvSpPr>
            <a:spLocks/>
          </p:cNvSpPr>
          <p:nvPr/>
        </p:nvSpPr>
        <p:spPr bwMode="auto">
          <a:xfrm>
            <a:off x="5331741" y="1485147"/>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7"/>
          <p:cNvSpPr>
            <a:spLocks noChangeArrowheads="1"/>
          </p:cNvSpPr>
          <p:nvPr/>
        </p:nvSpPr>
        <p:spPr bwMode="auto">
          <a:xfrm>
            <a:off x="5303118" y="1628800"/>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6815286" y="1826240"/>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Freeform 5"/>
          <p:cNvSpPr>
            <a:spLocks/>
          </p:cNvSpPr>
          <p:nvPr/>
        </p:nvSpPr>
        <p:spPr bwMode="auto">
          <a:xfrm>
            <a:off x="5331741" y="2997315"/>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5303118" y="3140968"/>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6815286" y="3338408"/>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Freeform 5"/>
          <p:cNvSpPr>
            <a:spLocks/>
          </p:cNvSpPr>
          <p:nvPr/>
        </p:nvSpPr>
        <p:spPr bwMode="auto">
          <a:xfrm>
            <a:off x="5331741" y="4509120"/>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7"/>
          <p:cNvSpPr>
            <a:spLocks noChangeArrowheads="1"/>
          </p:cNvSpPr>
          <p:nvPr/>
        </p:nvSpPr>
        <p:spPr bwMode="auto">
          <a:xfrm>
            <a:off x="5303118" y="4652773"/>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TextBox 7"/>
          <p:cNvSpPr>
            <a:spLocks noChangeArrowheads="1"/>
          </p:cNvSpPr>
          <p:nvPr/>
        </p:nvSpPr>
        <p:spPr bwMode="auto">
          <a:xfrm>
            <a:off x="6815286" y="4850213"/>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0613214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6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1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32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37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anim calcmode="lin" valueType="num">
                                      <p:cBhvr>
                                        <p:cTn id="54" dur="500" fill="hold"/>
                                        <p:tgtEl>
                                          <p:spTgt spid="19"/>
                                        </p:tgtEl>
                                        <p:attrNameLst>
                                          <p:attrName>ppt_x</p:attrName>
                                        </p:attrNameLst>
                                      </p:cBhvr>
                                      <p:tavLst>
                                        <p:tav tm="0">
                                          <p:val>
                                            <p:fltVal val="0.5"/>
                                          </p:val>
                                        </p:tav>
                                        <p:tav tm="100000">
                                          <p:val>
                                            <p:strVal val="#ppt_x"/>
                                          </p:val>
                                        </p:tav>
                                      </p:tavLst>
                                    </p:anim>
                                    <p:anim calcmode="lin" valueType="num">
                                      <p:cBhvr>
                                        <p:cTn id="55" dur="500" fill="hold"/>
                                        <p:tgtEl>
                                          <p:spTgt spid="19"/>
                                        </p:tgtEl>
                                        <p:attrNameLst>
                                          <p:attrName>ppt_y</p:attrName>
                                        </p:attrNameLst>
                                      </p:cBhvr>
                                      <p:tavLst>
                                        <p:tav tm="0">
                                          <p:val>
                                            <p:fltVal val="0.5"/>
                                          </p:val>
                                        </p:tav>
                                        <p:tav tm="100000">
                                          <p:val>
                                            <p:strVal val="#ppt_y"/>
                                          </p:val>
                                        </p:tav>
                                      </p:tavLst>
                                    </p:anim>
                                  </p:childTnLst>
                                </p:cTn>
                              </p:par>
                            </p:childTnLst>
                          </p:cTn>
                        </p:par>
                        <p:par>
                          <p:cTn id="56" fill="hold">
                            <p:stCondLst>
                              <p:cond delay="48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53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p:bldP spid="16" grpId="0" animBg="1"/>
      <p:bldP spid="17" grpId="0"/>
      <p:bldP spid="18" grpId="0"/>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职业价值观</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4"/>
          <p:cNvSpPr/>
          <p:nvPr/>
        </p:nvSpPr>
        <p:spPr>
          <a:xfrm>
            <a:off x="6156141" y="1660493"/>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Arc 5"/>
          <p:cNvSpPr/>
          <p:nvPr/>
        </p:nvSpPr>
        <p:spPr>
          <a:xfrm>
            <a:off x="6096000" y="1597800"/>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6"/>
          <p:cNvSpPr/>
          <p:nvPr/>
        </p:nvSpPr>
        <p:spPr>
          <a:xfrm>
            <a:off x="7208875" y="331987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3" name="Oval 7"/>
          <p:cNvSpPr/>
          <p:nvPr/>
        </p:nvSpPr>
        <p:spPr>
          <a:xfrm>
            <a:off x="2456123" y="2708499"/>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4" name="Oval 8"/>
          <p:cNvSpPr/>
          <p:nvPr/>
        </p:nvSpPr>
        <p:spPr>
          <a:xfrm>
            <a:off x="1219200" y="441901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5" name="Arc 11"/>
          <p:cNvSpPr/>
          <p:nvPr/>
        </p:nvSpPr>
        <p:spPr>
          <a:xfrm>
            <a:off x="2394560" y="2646936"/>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3"/>
          <p:cNvSpPr/>
          <p:nvPr/>
        </p:nvSpPr>
        <p:spPr>
          <a:xfrm>
            <a:off x="8187070" y="5083499"/>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7" name="Arc 14"/>
          <p:cNvSpPr/>
          <p:nvPr/>
        </p:nvSpPr>
        <p:spPr>
          <a:xfrm>
            <a:off x="8126929" y="5020806"/>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2155025" y="4393760"/>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17"/>
          <p:cNvSpPr/>
          <p:nvPr/>
        </p:nvSpPr>
        <p:spPr>
          <a:xfrm>
            <a:off x="2155025" y="4730237"/>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p>
        </p:txBody>
      </p:sp>
      <p:sp>
        <p:nvSpPr>
          <p:cNvPr id="20" name="TextBox 19"/>
          <p:cNvSpPr txBox="1"/>
          <p:nvPr/>
        </p:nvSpPr>
        <p:spPr>
          <a:xfrm>
            <a:off x="3425691" y="2683247"/>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Rectangle 20"/>
          <p:cNvSpPr/>
          <p:nvPr/>
        </p:nvSpPr>
        <p:spPr>
          <a:xfrm>
            <a:off x="3425691" y="3019724"/>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p>
        </p:txBody>
      </p:sp>
      <p:sp>
        <p:nvSpPr>
          <p:cNvPr id="22" name="TextBox 21"/>
          <p:cNvSpPr txBox="1"/>
          <p:nvPr/>
        </p:nvSpPr>
        <p:spPr>
          <a:xfrm>
            <a:off x="6892037" y="1340768"/>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Rectangle 23"/>
          <p:cNvSpPr/>
          <p:nvPr/>
        </p:nvSpPr>
        <p:spPr>
          <a:xfrm>
            <a:off x="6892037" y="1677245"/>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p>
        </p:txBody>
      </p:sp>
      <p:sp>
        <p:nvSpPr>
          <p:cNvPr id="24" name="TextBox 23"/>
          <p:cNvSpPr txBox="1"/>
          <p:nvPr/>
        </p:nvSpPr>
        <p:spPr>
          <a:xfrm>
            <a:off x="8122904" y="3294619"/>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6"/>
          <p:cNvSpPr/>
          <p:nvPr/>
        </p:nvSpPr>
        <p:spPr>
          <a:xfrm>
            <a:off x="8122904" y="3631096"/>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p>
        </p:txBody>
      </p:sp>
      <p:sp>
        <p:nvSpPr>
          <p:cNvPr id="26" name="TextBox 25"/>
          <p:cNvSpPr txBox="1"/>
          <p:nvPr/>
        </p:nvSpPr>
        <p:spPr>
          <a:xfrm>
            <a:off x="8838979" y="4915423"/>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Rectangle 29"/>
          <p:cNvSpPr/>
          <p:nvPr/>
        </p:nvSpPr>
        <p:spPr>
          <a:xfrm>
            <a:off x="8838979" y="5251900"/>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p>
        </p:txBody>
      </p:sp>
      <p:cxnSp>
        <p:nvCxnSpPr>
          <p:cNvPr id="28" name="Curved Connector 30"/>
          <p:cNvCxnSpPr>
            <a:stCxn id="14" idx="0"/>
          </p:cNvCxnSpPr>
          <p:nvPr/>
        </p:nvCxnSpPr>
        <p:spPr>
          <a:xfrm rot="5400000" flipH="1" flipV="1">
            <a:off x="1508717" y="3471606"/>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31"/>
          <p:cNvSpPr/>
          <p:nvPr/>
        </p:nvSpPr>
        <p:spPr>
          <a:xfrm>
            <a:off x="3221665" y="1927203"/>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urved Connector 32"/>
          <p:cNvCxnSpPr>
            <a:stCxn id="11" idx="2"/>
            <a:endCxn id="12" idx="0"/>
          </p:cNvCxnSpPr>
          <p:nvPr/>
        </p:nvCxnSpPr>
        <p:spPr>
          <a:xfrm rot="10800000" flipH="1" flipV="1">
            <a:off x="6632071" y="2172947"/>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Curved Connector 33"/>
          <p:cNvCxnSpPr>
            <a:stCxn id="12" idx="4"/>
          </p:cNvCxnSpPr>
          <p:nvPr/>
        </p:nvCxnSpPr>
        <p:spPr>
          <a:xfrm rot="16200000" flipH="1">
            <a:off x="7607065" y="4149742"/>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2077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par>
                          <p:cTn id="73" fill="hold">
                            <p:stCondLst>
                              <p:cond delay="7000"/>
                            </p:stCondLst>
                            <p:childTnLst>
                              <p:par>
                                <p:cTn id="74" presetID="22" presetClass="entr" presetSubtype="1"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500"/>
                                        <p:tgtEl>
                                          <p:spTgt spid="30"/>
                                        </p:tgtEl>
                                      </p:cBhvr>
                                    </p:animEffect>
                                  </p:childTnLst>
                                </p:cTn>
                              </p:par>
                            </p:childTnLst>
                          </p:cTn>
                        </p:par>
                        <p:par>
                          <p:cTn id="77" fill="hold">
                            <p:stCondLst>
                              <p:cond delay="7500"/>
                            </p:stCondLst>
                            <p:childTnLst>
                              <p:par>
                                <p:cTn id="78" presetID="42"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9000"/>
                            </p:stCondLst>
                            <p:childTnLst>
                              <p:par>
                                <p:cTn id="94" presetID="22" presetClass="entr" presetSubtype="1"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95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cTn>
                              </p:par>
                            </p:childTnLst>
                          </p:cTn>
                        </p:par>
                        <p:par>
                          <p:cTn id="101" fill="hold">
                            <p:stCondLst>
                              <p:cond delay="100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000"/>
                                        <p:tgtEl>
                                          <p:spTgt spid="27"/>
                                        </p:tgtEl>
                                      </p:cBhvr>
                                    </p:animEffect>
                                    <p:anim calcmode="lin" valueType="num">
                                      <p:cBhvr>
                                        <p:cTn id="115" dur="1000" fill="hold"/>
                                        <p:tgtEl>
                                          <p:spTgt spid="27"/>
                                        </p:tgtEl>
                                        <p:attrNameLst>
                                          <p:attrName>ppt_x</p:attrName>
                                        </p:attrNameLst>
                                      </p:cBhvr>
                                      <p:tavLst>
                                        <p:tav tm="0">
                                          <p:val>
                                            <p:strVal val="#ppt_x"/>
                                          </p:val>
                                        </p:tav>
                                        <p:tav tm="100000">
                                          <p:val>
                                            <p:strVal val="#ppt_x"/>
                                          </p:val>
                                        </p:tav>
                                      </p:tavLst>
                                    </p:anim>
                                    <p:anim calcmode="lin" valueType="num">
                                      <p:cBhvr>
                                        <p:cTn id="1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胜任能力</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7"/>
          <p:cNvSpPr/>
          <p:nvPr/>
        </p:nvSpPr>
        <p:spPr>
          <a:xfrm>
            <a:off x="6680776" y="1134635"/>
            <a:ext cx="5535110" cy="4952841"/>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25"/>
          <p:cNvSpPr/>
          <p:nvPr/>
        </p:nvSpPr>
        <p:spPr>
          <a:xfrm>
            <a:off x="2102559" y="240058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01</a:t>
            </a:r>
            <a:endParaRPr lang="en-GB" sz="2000"/>
          </a:p>
        </p:txBody>
      </p:sp>
      <p:sp>
        <p:nvSpPr>
          <p:cNvPr id="12" name="Rectangle 26"/>
          <p:cNvSpPr/>
          <p:nvPr/>
        </p:nvSpPr>
        <p:spPr>
          <a:xfrm>
            <a:off x="2763061" y="2321030"/>
            <a:ext cx="4849483"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3" name="Pentagon 33"/>
          <p:cNvSpPr/>
          <p:nvPr/>
        </p:nvSpPr>
        <p:spPr>
          <a:xfrm>
            <a:off x="2102559" y="324694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02</a:t>
            </a:r>
            <a:endParaRPr lang="en-GB" sz="2000"/>
          </a:p>
        </p:txBody>
      </p:sp>
      <p:sp>
        <p:nvSpPr>
          <p:cNvPr id="14" name="Rectangle 34"/>
          <p:cNvSpPr/>
          <p:nvPr/>
        </p:nvSpPr>
        <p:spPr>
          <a:xfrm>
            <a:off x="2763062" y="3167390"/>
            <a:ext cx="4393886"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5" name="Pentagon 36"/>
          <p:cNvSpPr/>
          <p:nvPr/>
        </p:nvSpPr>
        <p:spPr>
          <a:xfrm>
            <a:off x="2102559" y="412483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03</a:t>
            </a:r>
            <a:endParaRPr lang="en-GB" sz="2000"/>
          </a:p>
        </p:txBody>
      </p:sp>
      <p:sp>
        <p:nvSpPr>
          <p:cNvPr id="16" name="Rectangle 37"/>
          <p:cNvSpPr/>
          <p:nvPr/>
        </p:nvSpPr>
        <p:spPr>
          <a:xfrm>
            <a:off x="2763062" y="4045280"/>
            <a:ext cx="3921234"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7" name="Pentagon 39"/>
          <p:cNvSpPr/>
          <p:nvPr/>
        </p:nvSpPr>
        <p:spPr>
          <a:xfrm>
            <a:off x="2102559" y="5032395"/>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04</a:t>
            </a:r>
            <a:endParaRPr lang="en-GB" sz="2000"/>
          </a:p>
        </p:txBody>
      </p:sp>
      <p:sp>
        <p:nvSpPr>
          <p:cNvPr id="18" name="Rectangle 40"/>
          <p:cNvSpPr/>
          <p:nvPr/>
        </p:nvSpPr>
        <p:spPr>
          <a:xfrm>
            <a:off x="2763061" y="4952841"/>
            <a:ext cx="3309136" cy="646331"/>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Group 3"/>
          <p:cNvGrpSpPr/>
          <p:nvPr/>
        </p:nvGrpSpPr>
        <p:grpSpPr>
          <a:xfrm>
            <a:off x="7263359" y="2514600"/>
            <a:ext cx="2107496" cy="914400"/>
            <a:chOff x="5621315" y="2514600"/>
            <a:chExt cx="2107496" cy="914400"/>
          </a:xfrm>
        </p:grpSpPr>
        <p:sp>
          <p:nvSpPr>
            <p:cNvPr id="20" name="Parallelogram 14"/>
            <p:cNvSpPr/>
            <p:nvPr/>
          </p:nvSpPr>
          <p:spPr>
            <a:xfrm>
              <a:off x="5621315" y="251460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2" name="Group 1"/>
          <p:cNvGrpSpPr/>
          <p:nvPr/>
        </p:nvGrpSpPr>
        <p:grpSpPr>
          <a:xfrm>
            <a:off x="7804134" y="1310315"/>
            <a:ext cx="2107496" cy="914400"/>
            <a:chOff x="6162090" y="1310315"/>
            <a:chExt cx="2107496" cy="914400"/>
          </a:xfrm>
        </p:grpSpPr>
        <p:sp>
          <p:nvSpPr>
            <p:cNvPr id="23" name="Parallelogram 13"/>
            <p:cNvSpPr/>
            <p:nvPr/>
          </p:nvSpPr>
          <p:spPr>
            <a:xfrm>
              <a:off x="6162090" y="131031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2"/>
            <p:cNvGrpSpPr/>
            <p:nvPr/>
          </p:nvGrpSpPr>
          <p:grpSpPr>
            <a:xfrm>
              <a:off x="6983269" y="1549630"/>
              <a:ext cx="465138" cy="435769"/>
              <a:chOff x="5368132" y="3540125"/>
              <a:chExt cx="465138" cy="435769"/>
            </a:xfrm>
            <a:solidFill>
              <a:schemeClr val="bg2"/>
            </a:solidFill>
          </p:grpSpPr>
          <p:sp>
            <p:nvSpPr>
              <p:cNvPr id="2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7" name="Group 5"/>
          <p:cNvGrpSpPr/>
          <p:nvPr/>
        </p:nvGrpSpPr>
        <p:grpSpPr>
          <a:xfrm>
            <a:off x="6096057" y="4923170"/>
            <a:ext cx="2107496" cy="914400"/>
            <a:chOff x="4454013" y="4923170"/>
            <a:chExt cx="2107496" cy="914400"/>
          </a:xfrm>
        </p:grpSpPr>
        <p:sp>
          <p:nvSpPr>
            <p:cNvPr id="28" name="Parallelogram 16"/>
            <p:cNvSpPr/>
            <p:nvPr/>
          </p:nvSpPr>
          <p:spPr>
            <a:xfrm>
              <a:off x="4454013" y="492317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45"/>
            <p:cNvGrpSpPr/>
            <p:nvPr/>
          </p:nvGrpSpPr>
          <p:grpSpPr>
            <a:xfrm>
              <a:off x="5348217" y="5147801"/>
              <a:ext cx="319088" cy="465138"/>
              <a:chOff x="3582988" y="3510757"/>
              <a:chExt cx="319088" cy="465138"/>
            </a:xfrm>
            <a:solidFill>
              <a:schemeClr val="bg2"/>
            </a:solidFill>
          </p:grpSpPr>
          <p:sp>
            <p:nvSpPr>
              <p:cNvPr id="3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7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2" name="Group 4"/>
          <p:cNvGrpSpPr/>
          <p:nvPr/>
        </p:nvGrpSpPr>
        <p:grpSpPr>
          <a:xfrm>
            <a:off x="6684296" y="3718885"/>
            <a:ext cx="2107496" cy="914400"/>
            <a:chOff x="5042252" y="3718885"/>
            <a:chExt cx="2107496" cy="914400"/>
          </a:xfrm>
        </p:grpSpPr>
        <p:sp>
          <p:nvSpPr>
            <p:cNvPr id="33" name="Parallelogram 15"/>
            <p:cNvSpPr/>
            <p:nvPr/>
          </p:nvSpPr>
          <p:spPr>
            <a:xfrm>
              <a:off x="5042252" y="371888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48"/>
            <p:cNvGrpSpPr/>
            <p:nvPr/>
          </p:nvGrpSpPr>
          <p:grpSpPr>
            <a:xfrm>
              <a:off x="5863431" y="3980425"/>
              <a:ext cx="465138" cy="391319"/>
              <a:chOff x="5368132" y="2625725"/>
              <a:chExt cx="465138" cy="391319"/>
            </a:xfrm>
            <a:solidFill>
              <a:schemeClr val="bg2"/>
            </a:solidFill>
          </p:grpSpPr>
          <p:sp>
            <p:nvSpPr>
              <p:cNvPr id="35"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76581739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6500"/>
                            </p:stCondLst>
                            <p:childTnLst>
                              <p:par>
                                <p:cTn id="66" presetID="18" presetClass="entr" presetSubtype="12"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性格分析</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1798" y="692696"/>
            <a:ext cx="3786584"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640508"/>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297268"/>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沉着冷静</a:t>
              </a: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2792636"/>
            <a:ext cx="635350"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449396"/>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热爱思考</a:t>
              </a: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394476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601524"/>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168900"/>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4825660"/>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568261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 presetClass="entr" presetSubtype="2"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 presetClass="entr" presetSubtype="2" fill="hold" nodeType="withEffect">
                                  <p:stCondLst>
                                    <p:cond delay="75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 presetClass="entr" presetSubtype="2" fill="hold" nodeType="withEffect">
                                  <p:stCondLst>
                                    <p:cond delay="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25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 presetClass="entr" presetSubtype="2"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TotalTime>
  <Words>5756</Words>
  <Application>Microsoft Office PowerPoint</Application>
  <PresentationFormat>自定义</PresentationFormat>
  <Paragraphs>384</Paragraphs>
  <Slides>33</Slides>
  <Notes>32</Notes>
  <HiddenSlides>0</HiddenSlides>
  <MMClips>0</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大学生职业规划</dc:title>
  <dc:creator>第一PPT</dc:creator>
  <cp:keywords>www.1ppt.com</cp:keywords>
  <dc:description>www.1ppt.com</dc:description>
  <cp:lastModifiedBy>Windows User</cp:lastModifiedBy>
  <cp:revision>6</cp:revision>
  <dcterms:created xsi:type="dcterms:W3CDTF">2016-05-04T11:42:25Z</dcterms:created>
  <dcterms:modified xsi:type="dcterms:W3CDTF">2020-11-21T02:52:04Z</dcterms:modified>
</cp:coreProperties>
</file>