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18" r:id="rId3"/>
    <p:sldId id="276" r:id="rId4"/>
    <p:sldId id="264" r:id="rId5"/>
    <p:sldId id="438" r:id="rId7"/>
    <p:sldId id="439" r:id="rId8"/>
    <p:sldId id="446" r:id="rId9"/>
    <p:sldId id="440" r:id="rId10"/>
    <p:sldId id="444" r:id="rId11"/>
    <p:sldId id="441" r:id="rId12"/>
    <p:sldId id="442" r:id="rId13"/>
    <p:sldId id="443" r:id="rId14"/>
    <p:sldId id="447" r:id="rId15"/>
    <p:sldId id="270" r:id="rId16"/>
    <p:sldId id="283" r:id="rId17"/>
    <p:sldId id="269" r:id="rId18"/>
    <p:sldId id="281" r:id="rId19"/>
    <p:sldId id="282" r:id="rId20"/>
    <p:sldId id="451" r:id="rId21"/>
    <p:sldId id="267" r:id="rId22"/>
    <p:sldId id="316" r:id="rId23"/>
    <p:sldId id="268" r:id="rId24"/>
    <p:sldId id="306" r:id="rId25"/>
    <p:sldId id="309" r:id="rId26"/>
    <p:sldId id="290" r:id="rId27"/>
    <p:sldId id="295" r:id="rId28"/>
    <p:sldId id="296" r:id="rId29"/>
    <p:sldId id="298" r:id="rId30"/>
    <p:sldId id="299" r:id="rId31"/>
    <p:sldId id="310" r:id="rId32"/>
    <p:sldId id="300" r:id="rId33"/>
    <p:sldId id="313" r:id="rId34"/>
    <p:sldId id="280" r:id="rId35"/>
    <p:sldId id="301" r:id="rId36"/>
    <p:sldId id="317" r:id="rId37"/>
    <p:sldId id="274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008000"/>
    <a:srgbClr val="FF0000"/>
    <a:srgbClr val="0000CC"/>
    <a:srgbClr val="79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3240D-C49D-4D6C-90EC-74D8EECE3B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F2F4-B924-429F-853B-E517FB1712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4DF2F4-B924-429F-853B-E517FB1712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824B4-ADDE-4084-9FFB-08911578860B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466B0-3155-41F9-9708-F26CBB48EFBB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C2F27-1662-44A8-BDEF-9820E4716C52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948C11F-056B-488B-9020-0A278A03744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A2ADF40-85DA-48BC-B93A-CDAFF91435DC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8FFBA-D061-43CB-942F-493CC3C2C24D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ED5FC-C8A0-4B63-A289-8AF4D39E0DD5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F47BB-4D4F-4FDB-B923-C10869A59868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172B3-EC4A-46CE-8EC0-291A36CE43C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3D94C-A06E-4315-B5FB-12069364494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EC8D5-72DD-4B2B-A1B6-776693A7017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0FBF4-05B0-4039-82FC-DE757E4C4126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583C8-E7B9-4C2E-A421-D34BA5CCBA9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ABBD2CB-BA5E-49CB-8CC3-2E67F316ED33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5.jpeg"/><Relationship Id="rId6" Type="http://schemas.openxmlformats.org/officeDocument/2006/relationships/slide" Target="slide19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jpeg"/><Relationship Id="rId3" Type="http://schemas.openxmlformats.org/officeDocument/2006/relationships/slide" Target="slide19.xml"/><Relationship Id="rId2" Type="http://schemas.openxmlformats.org/officeDocument/2006/relationships/image" Target="../media/image36.jpe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.xml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700808"/>
            <a:ext cx="8712968" cy="1143000"/>
          </a:xfrm>
        </p:spPr>
        <p:txBody>
          <a:bodyPr/>
          <a:lstStyle/>
          <a:p>
            <a:r>
              <a:rPr lang="zh-CN" altLang="en-US" sz="11500" b="1" spc="600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变</a:t>
            </a:r>
            <a:r>
              <a:rPr lang="zh-CN" altLang="en-US" sz="11500" b="1" spc="6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色龙</a:t>
            </a:r>
            <a:endParaRPr lang="zh-CN" altLang="en-US" sz="11500" b="1" spc="600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72000" cy="486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990725" y="5946775"/>
            <a:ext cx="53181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000"/>
              <a:t>枯叶螳螂</a:t>
            </a:r>
            <a:endParaRPr lang="zh-CN" altLang="en-US" sz="3000"/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-19050"/>
            <a:ext cx="4537075" cy="496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4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8" y="1588"/>
            <a:ext cx="9144000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990725" y="5946775"/>
            <a:ext cx="53181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000"/>
              <a:t>枯叶螳螂</a:t>
            </a:r>
            <a:endParaRPr lang="zh-CN" altLang="en-US" sz="3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-35719" y="5085184"/>
            <a:ext cx="91440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i="1" dirty="0">
                <a:solidFill>
                  <a:srgbClr val="FF0000"/>
                </a:solidFill>
              </a:rPr>
              <a:t>自主探究，合作交流</a:t>
            </a:r>
            <a:r>
              <a:rPr lang="zh-CN" altLang="en-US" sz="4000" dirty="0"/>
              <a:t>：</a:t>
            </a:r>
            <a:endParaRPr lang="zh-CN" altLang="en-US" sz="4000" dirty="0"/>
          </a:p>
          <a:p>
            <a:r>
              <a:rPr lang="zh-CN" altLang="en-US" sz="2800" b="1" dirty="0"/>
              <a:t>       请根据这些动物的颜色和形态，说一说那些动物采用了叶背螳螂、枯叶螳螂相同的方法保护自己？</a:t>
            </a:r>
            <a:endParaRPr lang="en-US" sz="2800" b="1" dirty="0"/>
          </a:p>
        </p:txBody>
      </p:sp>
      <p:pic>
        <p:nvPicPr>
          <p:cNvPr id="25603" name="Picture 3" descr="4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2916238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 descr="1646245300-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675" y="0"/>
            <a:ext cx="309721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F90070F0BC58001EC5EE9D54C66603F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6325" y="2349500"/>
            <a:ext cx="29876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W02008041637760359840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349500"/>
            <a:ext cx="2916238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7" descr="zz007211316c5f7dff3a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87675" y="2349500"/>
            <a:ext cx="30972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 descr="9e9aa939befbd5723b29356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56325" y="0"/>
            <a:ext cx="2987675" cy="227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95288" y="3284538"/>
            <a:ext cx="8208962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</a:rPr>
              <a:t>       </a:t>
            </a:r>
            <a:r>
              <a:rPr lang="zh-CN" altLang="en-US" sz="2400" b="1" dirty="0">
                <a:solidFill>
                  <a:srgbClr val="0000CC"/>
                </a:solidFill>
              </a:rPr>
              <a:t>像枯叶蝶（叶虫）这样，不仅颜色与周围环境相似，而且在形态上也接近枯叶（树叶）。它们借助与枯叶（树叶）相似的颜色和外型保护自己免遭其他捕食者侵袭，这是一种生物对另一种生物形态的模仿。</a:t>
            </a:r>
            <a:endParaRPr lang="zh-CN" altLang="en-US" sz="2400" b="1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331913" y="5084763"/>
            <a:ext cx="5873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我们把这种保护自己的方法叫做</a:t>
            </a:r>
            <a:r>
              <a:rPr lang="zh-CN" altLang="en-US" sz="2800" dirty="0">
                <a:solidFill>
                  <a:srgbClr val="FF0000"/>
                </a:solidFill>
              </a:rPr>
              <a:t>拟态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6628" name="AutoShape 4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748713" y="6524625"/>
            <a:ext cx="395287" cy="333375"/>
          </a:xfrm>
          <a:prstGeom prst="actionButtonBackPrevious">
            <a:avLst/>
          </a:prstGeom>
          <a:solidFill>
            <a:srgbClr val="79A4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29" name="Group 5"/>
          <p:cNvGrpSpPr>
            <a:grpSpLocks noChangeAspect="1"/>
          </p:cNvGrpSpPr>
          <p:nvPr/>
        </p:nvGrpSpPr>
        <p:grpSpPr bwMode="auto">
          <a:xfrm>
            <a:off x="0" y="0"/>
            <a:ext cx="9144000" cy="2366963"/>
            <a:chOff x="0" y="0"/>
            <a:chExt cx="5760" cy="1491"/>
          </a:xfrm>
        </p:grpSpPr>
        <p:pic>
          <p:nvPicPr>
            <p:cNvPr id="26630" name="Picture 6" descr="4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1882" cy="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Picture 7" descr="1646245300-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82" y="11"/>
              <a:ext cx="1996" cy="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2" name="Picture 8" descr="zz007211316c5f7dff3a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78" y="11"/>
              <a:ext cx="1882" cy="1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4652963"/>
            <a:ext cx="914400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叶脩（xiū）</a:t>
            </a:r>
            <a:r>
              <a:rPr lang="zh-CN" altLang="en-US" sz="2800" b="1" dirty="0"/>
              <a:t>，俗称“叶虫”，属竹节虫类。身体呈绿色或黄绿色，腹部及翅宽扁状，尤如叠合在一起叶，连足都像扁扁的叶片。叶虫脩就是靠了这一特殊的</a:t>
            </a:r>
            <a:r>
              <a:rPr lang="zh-CN" altLang="en-US" sz="2800" b="1" dirty="0">
                <a:solidFill>
                  <a:srgbClr val="FF0000"/>
                </a:solidFill>
              </a:rPr>
              <a:t>拟态</a:t>
            </a:r>
            <a:r>
              <a:rPr lang="zh-CN" altLang="en-US" sz="2800" b="1" dirty="0"/>
              <a:t>，在自然界中从容地生存。 </a:t>
            </a:r>
            <a:endParaRPr lang="zh-CN" altLang="en-US" sz="2800" b="1" dirty="0"/>
          </a:p>
        </p:txBody>
      </p:sp>
      <p:pic>
        <p:nvPicPr>
          <p:cNvPr id="28675" name="Picture 3" descr="2009372610374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13225" y="1588"/>
            <a:ext cx="4895850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200936261036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4211637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453188"/>
            <a:ext cx="395287" cy="404812"/>
          </a:xfrm>
          <a:prstGeom prst="actionButtonBeginning">
            <a:avLst/>
          </a:prstGeom>
          <a:solidFill>
            <a:srgbClr val="79A4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19700" y="0"/>
            <a:ext cx="39243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4149080"/>
            <a:ext cx="8893175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在动物世界里，枯叶蝶、</a:t>
            </a:r>
            <a:r>
              <a:rPr lang="zh-CN" altLang="en-US" sz="2800" b="1" smtClean="0">
                <a:solidFill>
                  <a:srgbClr val="FF0000"/>
                </a:solidFill>
              </a:rPr>
              <a:t>叶虫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并不是拟态的专家，还有很多动物具有这种本领。仔细观察，你能认出它们吗？</a:t>
            </a:r>
            <a:endParaRPr lang="zh-CN" altLang="en-US" sz="28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9700" name="Picture 4" descr="^尺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95738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79512" y="5301208"/>
            <a:ext cx="849694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/>
              <a:t>尺蠖幼虫身体细长，行动时一屈一伸像个拱桥，休息时，身体能斜向伸直如枝状。</a:t>
            </a:r>
            <a:endParaRPr lang="zh-CN" altLang="en-US" sz="2800" b="1" dirty="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211638" y="1989138"/>
            <a:ext cx="928687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/>
              <a:t>    huò</a:t>
            </a:r>
            <a:endParaRPr lang="zh-CN" altLang="en-US" sz="2000" b="1"/>
          </a:p>
          <a:p>
            <a:r>
              <a:rPr lang="zh-CN" altLang="en-US" sz="2800" b="1"/>
              <a:t>尺蠖</a:t>
            </a:r>
            <a:endParaRPr lang="zh-CN" altLang="en-US" sz="2800" b="1"/>
          </a:p>
          <a:p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utoUpdateAnimBg="0"/>
      <p:bldP spid="2970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^叶蝉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27313" y="0"/>
            <a:ext cx="65166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95288" y="1916113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叶蝉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779838" y="3068638"/>
            <a:ext cx="1657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CC"/>
                </a:solidFill>
              </a:rPr>
              <a:t>竹节虫</a:t>
            </a:r>
            <a:endParaRPr lang="zh-CN" altLang="en-US" sz="2800">
              <a:solidFill>
                <a:srgbClr val="0000CC"/>
              </a:solidFill>
            </a:endParaRPr>
          </a:p>
        </p:txBody>
      </p:sp>
      <p:pic>
        <p:nvPicPr>
          <p:cNvPr id="31747" name="Picture 3" descr="2071573_08382200977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720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2071573_083822097754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644900"/>
            <a:ext cx="45720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200871520161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4900"/>
            <a:ext cx="45720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200883153546383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4500562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 noChangeAspect="1"/>
          </p:cNvGrpSpPr>
          <p:nvPr/>
        </p:nvGrpSpPr>
        <p:grpSpPr bwMode="auto">
          <a:xfrm>
            <a:off x="0" y="-14288"/>
            <a:ext cx="9144000" cy="2940051"/>
            <a:chOff x="0" y="0"/>
            <a:chExt cx="5760" cy="1491"/>
          </a:xfrm>
        </p:grpSpPr>
        <p:pic>
          <p:nvPicPr>
            <p:cNvPr id="32771" name="Picture 3" descr="4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1882" cy="1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2" name="Picture 4" descr="1646245300-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82" y="11"/>
              <a:ext cx="1996" cy="1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3" name="Picture 5" descr="zz007211316c5f7dff3a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78" y="11"/>
              <a:ext cx="1882" cy="1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411413" y="0"/>
            <a:ext cx="488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①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32775" name="Group 7"/>
          <p:cNvGrpSpPr>
            <a:grpSpLocks noChangeAspect="1"/>
          </p:cNvGrpSpPr>
          <p:nvPr/>
        </p:nvGrpSpPr>
        <p:grpSpPr bwMode="auto">
          <a:xfrm>
            <a:off x="0" y="3644900"/>
            <a:ext cx="9144000" cy="3213100"/>
            <a:chOff x="0" y="0"/>
            <a:chExt cx="5760" cy="1678"/>
          </a:xfrm>
        </p:grpSpPr>
        <p:pic>
          <p:nvPicPr>
            <p:cNvPr id="32776" name="Picture 8" descr="F90070F0BC58001EC5EE9D54C66603F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78" y="0"/>
              <a:ext cx="1882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7" name="Picture 9" descr="W02008041637760359840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973" y="17"/>
              <a:ext cx="1882" cy="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8" name="Picture 10" descr="9e9aa939befbd5723b293560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0" y="17"/>
              <a:ext cx="1996" cy="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05921" y="4221163"/>
            <a:ext cx="884088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8000"/>
                </a:solidFill>
              </a:rPr>
              <a:t>像毒箭蛙这样，用鲜艳的颜色来警告捕食者不要吃它，</a:t>
            </a:r>
            <a:endParaRPr lang="zh-CN" altLang="en-US" sz="2800" b="1" dirty="0">
              <a:solidFill>
                <a:srgbClr val="008000"/>
              </a:solidFill>
            </a:endParaRPr>
          </a:p>
          <a:p>
            <a:r>
              <a:rPr lang="zh-CN" altLang="en-US" sz="2800" b="1" dirty="0">
                <a:solidFill>
                  <a:srgbClr val="008000"/>
                </a:solidFill>
              </a:rPr>
              <a:t>动物这种保护自己的方法叫做</a:t>
            </a:r>
            <a:r>
              <a:rPr lang="zh-CN" altLang="en-US" sz="2800" b="1" dirty="0">
                <a:solidFill>
                  <a:srgbClr val="FF0000"/>
                </a:solidFill>
              </a:rPr>
              <a:t>警戒色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33795" name="Group 3"/>
          <p:cNvGrpSpPr>
            <a:grpSpLocks noChangeAspect="1"/>
          </p:cNvGrpSpPr>
          <p:nvPr/>
        </p:nvGrpSpPr>
        <p:grpSpPr bwMode="auto">
          <a:xfrm>
            <a:off x="0" y="0"/>
            <a:ext cx="9144000" cy="2663825"/>
            <a:chOff x="0" y="0"/>
            <a:chExt cx="5760" cy="1678"/>
          </a:xfrm>
        </p:grpSpPr>
        <p:pic>
          <p:nvPicPr>
            <p:cNvPr id="33796" name="Picture 4" descr="F90070F0BC58001EC5EE9D54C66603F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878" y="0"/>
              <a:ext cx="1882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7" name="Picture 5" descr="W02008041637760359840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973" y="17"/>
              <a:ext cx="1882" cy="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8" name="Picture 6" descr="9e9aa939befbd5723b293560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17"/>
              <a:ext cx="1996" cy="1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124074" y="4605434"/>
            <a:ext cx="477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变色龙为什么要变色？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333375"/>
            <a:ext cx="2627312" cy="218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333375"/>
            <a:ext cx="2809875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333375"/>
            <a:ext cx="3022600" cy="220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68313" y="3573463"/>
            <a:ext cx="82804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/>
              <a:t>      </a:t>
            </a:r>
            <a:r>
              <a:rPr lang="zh-CN" altLang="en-US" sz="2400" b="1" dirty="0"/>
              <a:t>毒箭蛙是全球最美丽，同时也是毒性最强的物种之一。其中毒性最强的体内的毒素完全可以杀死</a:t>
            </a:r>
            <a:r>
              <a:rPr lang="en-US" sz="2400" b="1" dirty="0"/>
              <a:t>2</a:t>
            </a:r>
            <a:r>
              <a:rPr lang="zh-CN" altLang="en-US" sz="2400" b="1" dirty="0"/>
              <a:t>万多只老鼠，它们的体型很小，最小的仅</a:t>
            </a:r>
            <a:r>
              <a:rPr lang="en-US" sz="2400" b="1" dirty="0"/>
              <a:t>1.5</a:t>
            </a:r>
            <a:r>
              <a:rPr lang="zh-CN" altLang="en-US" sz="2400" b="1" dirty="0"/>
              <a:t>厘米，个别种类也可达到</a:t>
            </a:r>
            <a:r>
              <a:rPr lang="en-US" sz="2400" b="1" dirty="0"/>
              <a:t>6</a:t>
            </a:r>
            <a:r>
              <a:rPr lang="zh-CN" altLang="en-US" sz="2400" b="1" dirty="0"/>
              <a:t>厘米，举目四望，它似乎在炫耀自己的美丽，又像警告来犯的敌人。除了人类外，毒箭蛙几乎再没有别的敌人。</a:t>
            </a:r>
            <a:endParaRPr lang="zh-CN" altLang="en-US" sz="2400" b="1" dirty="0"/>
          </a:p>
        </p:txBody>
      </p:sp>
      <p:sp>
        <p:nvSpPr>
          <p:cNvPr id="34823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48713" y="6524625"/>
            <a:ext cx="395287" cy="333375"/>
          </a:xfrm>
          <a:prstGeom prst="actionButtonBeginning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255963"/>
            <a:ext cx="6265863" cy="360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6732588" y="836613"/>
            <a:ext cx="2216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毒蛾幼虫</a:t>
            </a:r>
            <a:endParaRPr lang="zh-CN" altLang="en-US" sz="4000"/>
          </a:p>
        </p:txBody>
      </p:sp>
      <p:pic>
        <p:nvPicPr>
          <p:cNvPr id="35844" name="Picture 4" descr="2011060117065538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300788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 descr="2445128148746694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70750" y="5029200"/>
            <a:ext cx="18732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WordArt 6"/>
          <p:cNvSpPr>
            <a:spLocks noChangeArrowheads="1" noChangeShapeType="1"/>
          </p:cNvSpPr>
          <p:nvPr/>
        </p:nvSpPr>
        <p:spPr bwMode="auto">
          <a:xfrm>
            <a:off x="6443663" y="3500438"/>
            <a:ext cx="2286000" cy="1060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你敢碰吗？</a:t>
            </a:r>
            <a:endParaRPr lang="zh-CN" altLang="en-US" sz="360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339975" y="4724400"/>
            <a:ext cx="59769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</a:rPr>
              <a:t>    </a:t>
            </a:r>
            <a:endParaRPr lang="zh-CN" altLang="en-US" sz="3200">
              <a:solidFill>
                <a:srgbClr val="79A400"/>
              </a:solidFill>
            </a:endParaRPr>
          </a:p>
        </p:txBody>
      </p:sp>
      <p:pic>
        <p:nvPicPr>
          <p:cNvPr id="36867" name="Picture 3" descr="kjb453158693d20100929n29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7019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 descr="244512814874669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19925" y="5029200"/>
            <a:ext cx="2124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WordArt 5"/>
          <p:cNvSpPr>
            <a:spLocks noChangeArrowheads="1" noChangeShapeType="1"/>
          </p:cNvSpPr>
          <p:nvPr/>
        </p:nvSpPr>
        <p:spPr bwMode="auto">
          <a:xfrm>
            <a:off x="6858000" y="4005263"/>
            <a:ext cx="2286000" cy="7000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你敢吃吗？</a:t>
            </a:r>
            <a:endParaRPr lang="zh-CN" altLang="en-US" sz="360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339975" y="4724400"/>
            <a:ext cx="59769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</a:rPr>
              <a:t>    </a:t>
            </a:r>
            <a:endParaRPr lang="zh-CN" altLang="en-US" sz="3200">
              <a:solidFill>
                <a:srgbClr val="79A400"/>
              </a:solidFill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877050" y="1773238"/>
            <a:ext cx="18605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/>
              <a:t>赤练蛇</a:t>
            </a:r>
            <a:endParaRPr lang="zh-CN" altLang="en-US" sz="4400"/>
          </a:p>
        </p:txBody>
      </p:sp>
      <p:pic>
        <p:nvPicPr>
          <p:cNvPr id="37892" name="Picture 4" descr="2445128148746694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04025" y="5029200"/>
            <a:ext cx="212407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WordArt 5"/>
          <p:cNvSpPr>
            <a:spLocks noChangeArrowheads="1" noChangeShapeType="1"/>
          </p:cNvSpPr>
          <p:nvPr/>
        </p:nvSpPr>
        <p:spPr bwMode="auto">
          <a:xfrm>
            <a:off x="6588125" y="4005263"/>
            <a:ext cx="2286000" cy="70008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你敢惹吗？</a:t>
            </a:r>
            <a:endParaRPr lang="zh-CN" altLang="en-US" sz="360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4" name="Picture 6" descr="20090615132709-1627948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6011863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68313" y="3716338"/>
            <a:ext cx="806450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</a:rPr>
              <a:t>       </a:t>
            </a:r>
            <a:r>
              <a:rPr lang="zh-CN" altLang="en-US" sz="3200" b="1">
                <a:solidFill>
                  <a:srgbClr val="0000CC"/>
                </a:solidFill>
              </a:rPr>
              <a:t>请你根据自己的理解，谈一谈怎样区分动物的保护色、警戒色、拟态这三种自我保护的方法</a:t>
            </a:r>
            <a:r>
              <a:rPr lang="zh-CN" altLang="en-US" sz="3200">
                <a:solidFill>
                  <a:srgbClr val="0000CC"/>
                </a:solidFill>
              </a:rPr>
              <a:t>。</a:t>
            </a:r>
            <a:endParaRPr lang="zh-CN" altLang="en-US" sz="3200">
              <a:solidFill>
                <a:srgbClr val="79A400"/>
              </a:solidFill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3213" y="0"/>
            <a:ext cx="3024187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0"/>
            <a:ext cx="3009900" cy="256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5" descr="保护色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83845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80cb39dbb6fd52664d953651ab18972bd407363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7092950" y="800100"/>
            <a:ext cx="15732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</a:rPr>
              <a:t>电 鳗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148013" y="8985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7667625" y="1484313"/>
            <a:ext cx="590550" cy="204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</a:rPr>
              <a:t>蓝</a:t>
            </a:r>
            <a:endParaRPr lang="zh-CN" altLang="en-US" sz="3200" b="1">
              <a:solidFill>
                <a:srgbClr val="0000CC"/>
              </a:solidFill>
            </a:endParaRPr>
          </a:p>
          <a:p>
            <a:r>
              <a:rPr lang="zh-CN" altLang="en-US" sz="3200" b="1">
                <a:solidFill>
                  <a:srgbClr val="0000CC"/>
                </a:solidFill>
              </a:rPr>
              <a:t>环</a:t>
            </a:r>
            <a:endParaRPr lang="zh-CN" altLang="en-US" sz="3200" b="1">
              <a:solidFill>
                <a:srgbClr val="0000CC"/>
              </a:solidFill>
            </a:endParaRPr>
          </a:p>
          <a:p>
            <a:r>
              <a:rPr lang="zh-CN" altLang="en-US" sz="3200" b="1">
                <a:solidFill>
                  <a:srgbClr val="0000CC"/>
                </a:solidFill>
              </a:rPr>
              <a:t>章</a:t>
            </a:r>
            <a:endParaRPr lang="zh-CN" altLang="en-US" sz="3200" b="1">
              <a:solidFill>
                <a:srgbClr val="0000CC"/>
              </a:solidFill>
            </a:endParaRPr>
          </a:p>
          <a:p>
            <a:r>
              <a:rPr lang="zh-CN" altLang="en-US" sz="3200" b="1">
                <a:solidFill>
                  <a:srgbClr val="0000CC"/>
                </a:solidFill>
              </a:rPr>
              <a:t>鱼</a:t>
            </a:r>
            <a:endParaRPr lang="zh-CN" altLang="en-US" sz="3200" b="1">
              <a:solidFill>
                <a:srgbClr val="0000CC"/>
              </a:solidFill>
            </a:endParaRP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68056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1434112951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804025" y="692150"/>
            <a:ext cx="1352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</a:rPr>
              <a:t>豪 猪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6804025" y="692150"/>
            <a:ext cx="1352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bg1"/>
                </a:solidFill>
              </a:rPr>
              <a:t>豪 猪</a:t>
            </a:r>
            <a:endParaRPr lang="zh-CN" altLang="en-US" sz="4000">
              <a:solidFill>
                <a:schemeClr val="bg1"/>
              </a:solidFill>
            </a:endParaRPr>
          </a:p>
        </p:txBody>
      </p:sp>
      <p:pic>
        <p:nvPicPr>
          <p:cNvPr id="44035" name="Picture 3" descr="2009060313023874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808038" y="593725"/>
            <a:ext cx="1403350" cy="82391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</a:rPr>
              <a:t>负鼠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339975" y="4724400"/>
            <a:ext cx="59769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CC"/>
                </a:solidFill>
              </a:rPr>
              <a:t>    </a:t>
            </a:r>
            <a:endParaRPr lang="zh-CN" altLang="en-US" sz="3200">
              <a:solidFill>
                <a:srgbClr val="79A400"/>
              </a:solidFill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7885113" y="2492375"/>
            <a:ext cx="741362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/>
              <a:t>河</a:t>
            </a:r>
            <a:endParaRPr lang="zh-CN" altLang="en-US" sz="4400"/>
          </a:p>
          <a:p>
            <a:r>
              <a:rPr lang="zh-CN" altLang="en-US" sz="4400"/>
              <a:t>豚</a:t>
            </a:r>
            <a:endParaRPr lang="zh-CN" altLang="en-US" sz="4400"/>
          </a:p>
        </p:txBody>
      </p:sp>
      <p:pic>
        <p:nvPicPr>
          <p:cNvPr id="45060" name="Picture 4" descr="27193297500025316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7524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4534" y="158525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124075" y="549275"/>
            <a:ext cx="7019925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ea typeface="楷体_GB2312" pitchFamily="1" charset="-122"/>
              </a:rPr>
              <a:t>在</a:t>
            </a:r>
            <a:r>
              <a:rPr lang="zh-CN" altLang="en-US" sz="3200" b="1" dirty="0">
                <a:solidFill>
                  <a:srgbClr val="FF0000"/>
                </a:solidFill>
                <a:ea typeface="楷体_GB2312" pitchFamily="1" charset="-122"/>
              </a:rPr>
              <a:t>大自然里，有许许多多的动物，像变色龙这样，在适应环境的过程中，使自己身体的颜色与周围环境的颜色相同或相近，这都是为了隐藏自己或逃避敌人的侵害。</a:t>
            </a:r>
            <a:endParaRPr lang="zh-CN" altLang="en-US" sz="3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74415" y="3933056"/>
            <a:ext cx="8137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</a:rPr>
              <a:t>我们把动物这种保护自己的方法叫：</a:t>
            </a:r>
            <a:r>
              <a:rPr lang="zh-CN" altLang="en-US" sz="3200" b="1" dirty="0"/>
              <a:t>保护色</a:t>
            </a:r>
            <a:endParaRPr lang="zh-CN" altLang="en-US" sz="3200" b="1" dirty="0"/>
          </a:p>
        </p:txBody>
      </p:sp>
      <p:pic>
        <p:nvPicPr>
          <p:cNvPr id="15364" name="Picture 4" descr="u=1570998260,4073934268&amp;fm=52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2124075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7675514_040738487000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753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771525" y="555625"/>
            <a:ext cx="4889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000" b="1">
                <a:solidFill>
                  <a:srgbClr val="0000CC"/>
                </a:solidFill>
              </a:rPr>
              <a:t>海</a:t>
            </a:r>
            <a:br>
              <a:rPr lang="zh-CN" altLang="en-US" sz="3000" b="1">
                <a:solidFill>
                  <a:srgbClr val="0000CC"/>
                </a:solidFill>
              </a:rPr>
            </a:br>
            <a:r>
              <a:rPr lang="zh-CN" altLang="en-US" sz="3000" b="1">
                <a:solidFill>
                  <a:srgbClr val="0000CC"/>
                </a:solidFill>
              </a:rPr>
              <a:t>星</a:t>
            </a:r>
            <a:endParaRPr lang="zh-CN" altLang="en-US" sz="3000" b="1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0130000008979212109916179277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74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468313" y="476250"/>
            <a:ext cx="12557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狮子鱼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p63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3995738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140200" y="169862"/>
            <a:ext cx="50038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/>
              <a:t>小组讨论：自然界中的动物，除了用保护色、警戒色、拟态的方法保护自己外，还有哪些适用环境、保护自己的方式？请在小组内交流资料卡上的内容，并整理到表格中。</a:t>
            </a:r>
            <a:endParaRPr lang="zh-CN" altLang="en-US" sz="2400" b="1" dirty="0"/>
          </a:p>
        </p:txBody>
      </p:sp>
      <p:graphicFrame>
        <p:nvGraphicFramePr>
          <p:cNvPr id="48132" name="Group 4"/>
          <p:cNvGraphicFramePr>
            <a:graphicFrameLocks noGrp="1"/>
          </p:cNvGraphicFramePr>
          <p:nvPr>
            <p:ph sz="half" idx="1"/>
          </p:nvPr>
        </p:nvGraphicFramePr>
        <p:xfrm>
          <a:off x="323850" y="2565400"/>
          <a:ext cx="8642350" cy="4122420"/>
        </p:xfrm>
        <a:graphic>
          <a:graphicData uri="http://schemas.openxmlformats.org/drawingml/2006/table">
            <a:tbl>
              <a:tblPr/>
              <a:tblGrid>
                <a:gridCol w="4919663"/>
                <a:gridCol w="3722687"/>
              </a:tblGrid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动物名称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适应环境、自我保护的方式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蝗虫、蚱蜢、青蛙、北极狐、变色龙、壁虎、蜥蜴、螃蟹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保护色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毒箭蛙、赤练蛇、毒蛾幼虫、金龟子、瓢虫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警戒色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叶虫、叶蝉、尺蠖、竹节虫、海龙、章鱼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拟态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壁虎、蜥蜴、海星、螃蟹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再生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负鼠、狐狸、河豚、金龟子、瓢虫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装死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章鱼、乌贼、黄鼠狼、毒蛇、水母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释放毒气、毒汁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cd036ecd75e3820524a44b45db699a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2492896"/>
            <a:ext cx="4140200" cy="38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395288" y="981075"/>
            <a:ext cx="820916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/>
              <a:t>动物有着多种多样的保护自己的方法，这其中的根本原因是什么？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隐身服装</a:t>
            </a:r>
            <a:endParaRPr lang="zh-CN" altLang="en-US"/>
          </a:p>
        </p:txBody>
      </p:sp>
      <p:pic>
        <p:nvPicPr>
          <p:cNvPr id="50179" name="Picture 3" descr="图片1"/>
          <p:cNvPicPr>
            <a:picLocks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95288" y="1484313"/>
            <a:ext cx="4105275" cy="4441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0180" name="Picture 4" descr="图片2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16463" y="1484313"/>
            <a:ext cx="4038600" cy="4413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1"/>
              <a:t> </a:t>
            </a:r>
            <a:endParaRPr lang="zh-CN" altLang="en-US" sz="2800" b="1"/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82100" cy="594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27088" y="6093296"/>
            <a:ext cx="78851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</a:rPr>
              <a:t>请你设计一套士兵在沙漠里潜伏的服装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。 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88"/>
            <a:ext cx="9144000" cy="609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292225" y="6132513"/>
            <a:ext cx="66643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00"/>
              <a:t>叶背螳螂</a:t>
            </a:r>
            <a:endParaRPr lang="zh-CN" altLang="en-US" sz="2500"/>
          </a:p>
        </p:txBody>
      </p:sp>
    </p:spTree>
  </p:cSld>
  <p:clrMapOvr>
    <a:masterClrMapping/>
  </p:clrMapOvr>
  <p:transition advTm="4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88"/>
            <a:ext cx="9144000" cy="580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292225" y="6132513"/>
            <a:ext cx="66643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00"/>
              <a:t>叶背螳螂</a:t>
            </a:r>
            <a:endParaRPr lang="zh-CN" altLang="en-US" sz="2500"/>
          </a:p>
        </p:txBody>
      </p:sp>
    </p:spTree>
  </p:cSld>
  <p:clrMapOvr>
    <a:masterClrMapping/>
  </p:clrMapOvr>
  <p:transition advTm="4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80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292225" y="6132513"/>
            <a:ext cx="66643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00"/>
              <a:t>叶背螳螂</a:t>
            </a:r>
            <a:endParaRPr lang="zh-CN" altLang="en-US" sz="2500"/>
          </a:p>
        </p:txBody>
      </p:sp>
    </p:spTree>
  </p:cSld>
  <p:clrMapOvr>
    <a:masterClrMapping/>
  </p:clrMapOvr>
  <p:transition advTm="4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292225" y="6132513"/>
            <a:ext cx="666432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500" dirty="0"/>
              <a:t>叶背螳螂</a:t>
            </a:r>
            <a:endParaRPr lang="zh-CN" altLang="en-US" sz="2500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175"/>
            <a:ext cx="9144000" cy="587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9050"/>
            <a:ext cx="9180513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9050"/>
            <a:ext cx="9144000" cy="582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990725" y="5946775"/>
            <a:ext cx="53181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000"/>
              <a:t>枯叶螳螂</a:t>
            </a:r>
            <a:endParaRPr lang="zh-CN" altLang="en-US" sz="3000"/>
          </a:p>
        </p:txBody>
      </p:sp>
    </p:spTree>
  </p:cSld>
  <p:clrMapOvr>
    <a:masterClrMapping/>
  </p:clrMapOvr>
  <p:transition advTm="5000"/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1860</Words>
  <Application>WPS 演示</Application>
  <PresentationFormat>全屏显示(4:3)</PresentationFormat>
  <Paragraphs>138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汉仪大宋简</vt:lpstr>
      <vt:lpstr>微软雅黑</vt:lpstr>
      <vt:lpstr>楷体_GB2312</vt:lpstr>
      <vt:lpstr>新宋体</vt:lpstr>
      <vt:lpstr>Arial Unicode MS</vt:lpstr>
      <vt:lpstr>Arial</vt:lpstr>
      <vt:lpstr>第一PPT模板网-WWW.1PPT.COM</vt:lpstr>
      <vt:lpstr>变色龙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隐身服装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变色龙</dc:title>
  <dc:creator>第一PPT模板网-WWW.1PPT.COM</dc:creator>
  <cp:keywords>第一PPT模板网-WWW.1PPT.COM</cp:keywords>
  <dc:subject>第一PPT模板网-WWW.1PPT.COM</dc:subject>
  <cp:lastModifiedBy>mayn</cp:lastModifiedBy>
  <cp:revision>1</cp:revision>
  <dcterms:created xsi:type="dcterms:W3CDTF">2021-11-18T09:16:10Z</dcterms:created>
  <dcterms:modified xsi:type="dcterms:W3CDTF">2021-11-18T09:16:10Z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302DB505C2714140B0B9865D4489CDC5</vt:lpwstr>
  </property>
</Properties>
</file>