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wmf" ContentType="image/x-wmf"/>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Lst>
  <p:notesMasterIdLst>
    <p:notesMasterId r:id="rId6"/>
  </p:notesMasterIdLst>
  <p:sldIdLst>
    <p:sldId id="256" r:id="rId5"/>
    <p:sldId id="261" r:id="rId7"/>
    <p:sldId id="262" r:id="rId8"/>
    <p:sldId id="263" r:id="rId9"/>
    <p:sldId id="266" r:id="rId10"/>
    <p:sldId id="268" r:id="rId11"/>
    <p:sldId id="269" r:id="rId12"/>
    <p:sldId id="270" r:id="rId13"/>
    <p:sldId id="265" r:id="rId14"/>
    <p:sldId id="264" r:id="rId15"/>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00"/>
    <a:srgbClr val="969696"/>
    <a:srgbClr val="0099FF"/>
    <a:srgbClr val="FF9900"/>
    <a:srgbClr val="EAEAEA"/>
    <a:srgbClr val="C0C0C0"/>
    <a:srgbClr val="66FFFF"/>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showOutlineIcons="0">
    <p:restoredLeft sz="15620"/>
    <p:restoredTop sz="94660"/>
  </p:normalViewPr>
  <p:slideViewPr>
    <p:cSldViewPr showGuides="1">
      <p:cViewPr>
        <p:scale>
          <a:sx n="80" d="100"/>
          <a:sy n="80" d="100"/>
        </p:scale>
        <p:origin x="-1086" y="-96"/>
      </p:cViewPr>
      <p:guideLst>
        <p:guide orient="horz" pos="2160"/>
        <p:guide pos="2880"/>
      </p:guideLst>
    </p:cSldViewPr>
  </p:slideViewPr>
  <p:notesTextViewPr>
    <p:cViewPr>
      <p:scale>
        <a:sx n="100" d="100"/>
        <a:sy n="100" d="100"/>
      </p:scale>
      <p:origin x="0" y="0"/>
    </p:cViewPr>
  </p:notesTextViewPr>
  <p:sorterViewPr showFormatting="0">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 Type="http://schemas.openxmlformats.org/officeDocument/2006/relationships/slide" Target="slides/slide1.xml"/><Relationship Id="rId4" Type="http://schemas.openxmlformats.org/officeDocument/2006/relationships/slideMaster" Target="slideMasters/slideMaster3.xml"/><Relationship Id="rId3" Type="http://schemas.openxmlformats.org/officeDocument/2006/relationships/slideMaster" Target="slideMasters/slideMaster2.xml"/><Relationship Id="rId2" Type="http://schemas.openxmlformats.org/officeDocument/2006/relationships/theme" Target="theme/theme1.xml"/><Relationship Id="rId18" Type="http://schemas.openxmlformats.org/officeDocument/2006/relationships/tableStyles" Target="tableStyles.xml"/><Relationship Id="rId17" Type="http://schemas.openxmlformats.org/officeDocument/2006/relationships/viewProps" Target="viewProps.xml"/><Relationship Id="rId16" Type="http://schemas.openxmlformats.org/officeDocument/2006/relationships/presProps" Target="presProps.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4340" name="Rectangle 4"/>
          <p:cNvSpPr>
            <a:spLocks noRot="1" noTextEdit="1"/>
          </p:cNvSpPr>
          <p:nvPr>
            <p:ph type="sldImg" idx="2"/>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457200" marR="0" lvl="1"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第二级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914400" marR="0" lvl="2"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第三级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1371600" marR="0" lvl="3"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第四级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1828800" marR="0" lvl="4"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第五级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
            <a:pPr lvl="0" algn="r" eaLnBrk="1" hangingPunct="1"/>
            <a:fld id="{9A0DB2DC-4C9A-4742-B13C-FB6460FD3503}" type="slidenum">
              <a:rPr lang="en-US" altLang="zh-CN" sz="1200" dirty="0"/>
            </a:fld>
            <a:endParaRPr lang="en-US" altLang="zh-CN" sz="1200" dirty="0"/>
          </a:p>
        </p:txBody>
      </p:sp>
    </p:spTree>
  </p:cSld>
  <p:clrMap bg1="lt1" tx1="dk1" bg2="lt2" tx2="dk2" accent1="accent1" accent2="accent2" accent3="accent3" accent4="accent4" accent5="accent5" accent6="accent6" hlink="hlink" folHlink="folHlink"/>
  <p:hf sldNum="0" hdr="0" ftr="0" dt="0"/>
  <p:notesStyle>
    <a:lvl1pPr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
        <p:nvSpPr>
          <p:cNvPr id="15363" name="Rectangle 2"/>
          <p:cNvSpPr>
            <a:spLocks noRot="1" noTextEdit="1"/>
          </p:cNvSpPr>
          <p:nvPr>
            <p:ph type="sldImg"/>
          </p:nvPr>
        </p:nvSpPr>
        <p:spPr/>
      </p:sp>
      <p:sp>
        <p:nvSpPr>
          <p:cNvPr id="15364" name="Rectangle 3"/>
          <p:cNvSpPr>
            <a:spLocks noGrp="1"/>
          </p:cNvSpPr>
          <p:nvPr>
            <p:ph type="body" idx="1"/>
          </p:nvPr>
        </p:nvSpPr>
        <p:spPr/>
        <p:txBody>
          <a:bodyPr wrap="square" lIns="91440" tIns="45720" rIns="91440" bIns="45720" anchor="t"/>
          <a:p>
            <a:pPr lvl="0" eaLnBrk="1" hangingPunct="1"/>
            <a:endParaRPr lang="zh-CN" altLang="zh-CN"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
        <p:nvSpPr>
          <p:cNvPr id="24579" name="Rectangle 2"/>
          <p:cNvSpPr>
            <a:spLocks noRot="1" noTextEdit="1"/>
          </p:cNvSpPr>
          <p:nvPr>
            <p:ph type="sldImg"/>
          </p:nvPr>
        </p:nvSpPr>
        <p:spPr/>
      </p:sp>
      <p:sp>
        <p:nvSpPr>
          <p:cNvPr id="24580" name="Rectangle 3"/>
          <p:cNvSpPr>
            <a:spLocks noGrp="1"/>
          </p:cNvSpPr>
          <p:nvPr>
            <p:ph type="body" idx="1"/>
          </p:nvPr>
        </p:nvSpPr>
        <p:spPr/>
        <p:txBody>
          <a:bodyPr wrap="square" lIns="91440" tIns="45720" rIns="91440" bIns="45720" anchor="t"/>
          <a:p>
            <a:pPr lvl="0" eaLnBrk="1" hangingPunct="1"/>
            <a:endParaRPr lang="zh-CN" altLang="zh-CN"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
        <p:nvSpPr>
          <p:cNvPr id="16387" name="Rectangle 2"/>
          <p:cNvSpPr>
            <a:spLocks noRot="1" noTextEdit="1"/>
          </p:cNvSpPr>
          <p:nvPr>
            <p:ph type="sldImg"/>
          </p:nvPr>
        </p:nvSpPr>
        <p:spPr/>
      </p:sp>
      <p:sp>
        <p:nvSpPr>
          <p:cNvPr id="16388" name="Rectangle 3"/>
          <p:cNvSpPr>
            <a:spLocks noGrp="1"/>
          </p:cNvSpPr>
          <p:nvPr>
            <p:ph type="body" idx="1"/>
          </p:nvPr>
        </p:nvSpPr>
        <p:spPr/>
        <p:txBody>
          <a:bodyPr wrap="square" lIns="91440" tIns="45720" rIns="91440" bIns="45720" anchor="t"/>
          <a:p>
            <a:pPr lvl="0" eaLnBrk="1" hangingPunct="1"/>
            <a:endParaRPr lang="zh-CN" altLang="zh-CN"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
        <p:nvSpPr>
          <p:cNvPr id="17411" name="Rectangle 2"/>
          <p:cNvSpPr>
            <a:spLocks noRot="1" noTextEdit="1"/>
          </p:cNvSpPr>
          <p:nvPr>
            <p:ph type="sldImg"/>
          </p:nvPr>
        </p:nvSpPr>
        <p:spPr/>
      </p:sp>
      <p:sp>
        <p:nvSpPr>
          <p:cNvPr id="17412" name="Rectangle 3"/>
          <p:cNvSpPr>
            <a:spLocks noGrp="1"/>
          </p:cNvSpPr>
          <p:nvPr>
            <p:ph type="body" idx="1"/>
          </p:nvPr>
        </p:nvSpPr>
        <p:spPr/>
        <p:txBody>
          <a:bodyPr wrap="square" lIns="91440" tIns="45720" rIns="91440" bIns="45720" anchor="t"/>
          <a:p>
            <a:pPr lvl="0" eaLnBrk="1" hangingPunct="1"/>
            <a:endParaRPr lang="zh-CN" altLang="zh-CN"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
        <p:nvSpPr>
          <p:cNvPr id="18435" name="Rectangle 2"/>
          <p:cNvSpPr>
            <a:spLocks noRot="1" noTextEdit="1"/>
          </p:cNvSpPr>
          <p:nvPr>
            <p:ph type="sldImg"/>
          </p:nvPr>
        </p:nvSpPr>
        <p:spPr/>
      </p:sp>
      <p:sp>
        <p:nvSpPr>
          <p:cNvPr id="18436" name="Rectangle 3"/>
          <p:cNvSpPr>
            <a:spLocks noGrp="1"/>
          </p:cNvSpPr>
          <p:nvPr>
            <p:ph type="body" idx="1"/>
          </p:nvPr>
        </p:nvSpPr>
        <p:spPr/>
        <p:txBody>
          <a:bodyPr wrap="square" lIns="91440" tIns="45720" rIns="91440" bIns="45720" anchor="t"/>
          <a:p>
            <a:pPr lvl="0" eaLnBrk="1" hangingPunct="1"/>
            <a:endParaRPr lang="zh-CN" altLang="zh-CN"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
        <p:nvSpPr>
          <p:cNvPr id="19459" name="Rectangle 2"/>
          <p:cNvSpPr>
            <a:spLocks noRot="1" noTextEdit="1"/>
          </p:cNvSpPr>
          <p:nvPr>
            <p:ph type="sldImg"/>
          </p:nvPr>
        </p:nvSpPr>
        <p:spPr/>
      </p:sp>
      <p:sp>
        <p:nvSpPr>
          <p:cNvPr id="19460" name="Rectangle 3"/>
          <p:cNvSpPr>
            <a:spLocks noGrp="1"/>
          </p:cNvSpPr>
          <p:nvPr>
            <p:ph type="body" idx="1"/>
          </p:nvPr>
        </p:nvSpPr>
        <p:spPr/>
        <p:txBody>
          <a:bodyPr wrap="square" lIns="91440" tIns="45720" rIns="91440" bIns="45720" anchor="t"/>
          <a:p>
            <a:pPr lvl="0" eaLnBrk="1" hangingPunct="1"/>
            <a:endParaRPr lang="zh-CN" altLang="zh-CN"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
        <p:nvSpPr>
          <p:cNvPr id="20483" name="Rectangle 2"/>
          <p:cNvSpPr>
            <a:spLocks noRot="1" noTextEdit="1"/>
          </p:cNvSpPr>
          <p:nvPr>
            <p:ph type="sldImg"/>
          </p:nvPr>
        </p:nvSpPr>
        <p:spPr/>
      </p:sp>
      <p:sp>
        <p:nvSpPr>
          <p:cNvPr id="20484" name="Rectangle 3"/>
          <p:cNvSpPr>
            <a:spLocks noGrp="1"/>
          </p:cNvSpPr>
          <p:nvPr>
            <p:ph type="body" idx="1"/>
          </p:nvPr>
        </p:nvSpPr>
        <p:spPr/>
        <p:txBody>
          <a:bodyPr wrap="square" lIns="91440" tIns="45720" rIns="91440" bIns="45720" anchor="t"/>
          <a:p>
            <a:pPr lvl="0" eaLnBrk="1" hangingPunct="1"/>
            <a:endParaRPr lang="zh-CN" altLang="zh-CN"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
        <p:nvSpPr>
          <p:cNvPr id="21507" name="Rectangle 2"/>
          <p:cNvSpPr>
            <a:spLocks noRot="1" noTextEdit="1"/>
          </p:cNvSpPr>
          <p:nvPr>
            <p:ph type="sldImg"/>
          </p:nvPr>
        </p:nvSpPr>
        <p:spPr/>
      </p:sp>
      <p:sp>
        <p:nvSpPr>
          <p:cNvPr id="21508" name="Rectangle 3"/>
          <p:cNvSpPr>
            <a:spLocks noGrp="1"/>
          </p:cNvSpPr>
          <p:nvPr>
            <p:ph type="body" idx="1"/>
          </p:nvPr>
        </p:nvSpPr>
        <p:spPr/>
        <p:txBody>
          <a:bodyPr wrap="square" lIns="91440" tIns="45720" rIns="91440" bIns="45720" anchor="t"/>
          <a:p>
            <a:pPr lvl="0" eaLnBrk="1" hangingPunct="1"/>
            <a:endParaRPr lang="zh-CN" altLang="zh-CN"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
        <p:nvSpPr>
          <p:cNvPr id="22531" name="Rectangle 2"/>
          <p:cNvSpPr>
            <a:spLocks noRot="1" noTextEdit="1"/>
          </p:cNvSpPr>
          <p:nvPr>
            <p:ph type="sldImg"/>
          </p:nvPr>
        </p:nvSpPr>
        <p:spPr/>
      </p:sp>
      <p:sp>
        <p:nvSpPr>
          <p:cNvPr id="22532" name="Rectangle 3"/>
          <p:cNvSpPr>
            <a:spLocks noGrp="1"/>
          </p:cNvSpPr>
          <p:nvPr>
            <p:ph type="body" idx="1"/>
          </p:nvPr>
        </p:nvSpPr>
        <p:spPr/>
        <p:txBody>
          <a:bodyPr wrap="square" lIns="91440" tIns="45720" rIns="91440" bIns="45720" anchor="t"/>
          <a:p>
            <a:pPr lvl="0" eaLnBrk="1" hangingPunct="1"/>
            <a:endParaRPr lang="zh-CN" altLang="zh-CN"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
        <p:nvSpPr>
          <p:cNvPr id="23555" name="Rectangle 2"/>
          <p:cNvSpPr>
            <a:spLocks noRot="1" noTextEdit="1"/>
          </p:cNvSpPr>
          <p:nvPr>
            <p:ph type="sldImg"/>
          </p:nvPr>
        </p:nvSpPr>
        <p:spPr/>
      </p:sp>
      <p:sp>
        <p:nvSpPr>
          <p:cNvPr id="23556" name="Rectangle 3"/>
          <p:cNvSpPr>
            <a:spLocks noGrp="1"/>
          </p:cNvSpPr>
          <p:nvPr>
            <p:ph type="body" idx="1"/>
          </p:nvPr>
        </p:nvSpPr>
        <p:spPr/>
        <p:txBody>
          <a:bodyPr wrap="square" lIns="91440" tIns="45720" rIns="91440" bIns="45720" anchor="t"/>
          <a:p>
            <a:pPr lvl="0" eaLnBrk="1" hangingPunct="1"/>
            <a:endParaRPr lang="zh-CN" altLang="zh-CN"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2" Type="http://schemas.openxmlformats.org/officeDocument/2006/relationships/theme" Target="../theme/theme3.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Rectangle 2"/>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027" name="Rectangle 3"/>
          <p:cNvSpPr>
            <a:spLocks noGrp="1"/>
          </p:cNvSpPr>
          <p:nvPr>
            <p:ph type="body" idx="1"/>
          </p:nvPr>
        </p:nvSpPr>
        <p:spPr>
          <a:xfrm>
            <a:off x="457200" y="1600200"/>
            <a:ext cx="82296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400"/>
            </a:lvl1pPr>
          </a:lstStyle>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050" name="Rectangle 2"/>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2051" name="Rectangle 3"/>
          <p:cNvSpPr>
            <a:spLocks noGrp="1"/>
          </p:cNvSpPr>
          <p:nvPr>
            <p:ph type="body" idx="1"/>
          </p:nvPr>
        </p:nvSpPr>
        <p:spPr>
          <a:xfrm>
            <a:off x="457200" y="1600200"/>
            <a:ext cx="82296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3796"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3797"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3798"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400"/>
            </a:lvl1pPr>
          </a:lstStyle>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074" name="Rectangle 2"/>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3075" name="Rectangle 3"/>
          <p:cNvSpPr>
            <a:spLocks noGrp="1"/>
          </p:cNvSpPr>
          <p:nvPr>
            <p:ph type="body" idx="1"/>
          </p:nvPr>
        </p:nvSpPr>
        <p:spPr>
          <a:xfrm>
            <a:off x="457200" y="1600200"/>
            <a:ext cx="82296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710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710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711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400"/>
            </a:lvl1pPr>
          </a:lstStyle>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image" Target="../media/image14.jpeg"/></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7.xml"/><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image" Target="../media/image3.jpeg"/></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7.xml"/><Relationship Id="rId4" Type="http://schemas.openxmlformats.org/officeDocument/2006/relationships/image" Target="../media/image4.jpeg"/><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7.xml"/><Relationship Id="rId4" Type="http://schemas.openxmlformats.org/officeDocument/2006/relationships/image" Target="../media/image8.png"/><Relationship Id="rId3" Type="http://schemas.openxmlformats.org/officeDocument/2006/relationships/image" Target="../media/image4.jpeg"/><Relationship Id="rId2" Type="http://schemas.openxmlformats.org/officeDocument/2006/relationships/image" Target="../media/image7.emf"/><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8" Type="http://schemas.openxmlformats.org/officeDocument/2006/relationships/notesSlide" Target="../notesSlides/notesSlide5.xml"/><Relationship Id="rId7" Type="http://schemas.openxmlformats.org/officeDocument/2006/relationships/vmlDrawing" Target="../drawings/vmlDrawing1.vml"/><Relationship Id="rId6" Type="http://schemas.openxmlformats.org/officeDocument/2006/relationships/slideLayout" Target="../slideLayouts/slideLayout18.xml"/><Relationship Id="rId5" Type="http://schemas.openxmlformats.org/officeDocument/2006/relationships/image" Target="../media/image10.wmf"/><Relationship Id="rId4" Type="http://schemas.openxmlformats.org/officeDocument/2006/relationships/oleObject" Target="../embeddings/oleObject1.bin"/><Relationship Id="rId3" Type="http://schemas.openxmlformats.org/officeDocument/2006/relationships/image" Target="../media/image9.jpeg"/><Relationship Id="rId2" Type="http://schemas.openxmlformats.org/officeDocument/2006/relationships/image" Target="../media/image4.jpeg"/><Relationship Id="rId1" Type="http://schemas.openxmlformats.org/officeDocument/2006/relationships/image" Target="../media/image3.jpeg"/></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29.xml"/><Relationship Id="rId3" Type="http://schemas.openxmlformats.org/officeDocument/2006/relationships/image" Target="../media/image11.jpeg"/><Relationship Id="rId2" Type="http://schemas.openxmlformats.org/officeDocument/2006/relationships/image" Target="../media/image4.jpeg"/><Relationship Id="rId1" Type="http://schemas.openxmlformats.org/officeDocument/2006/relationships/image" Target="../media/image3.jpe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29.xml"/><Relationship Id="rId3" Type="http://schemas.openxmlformats.org/officeDocument/2006/relationships/image" Target="../media/image4.jpeg"/><Relationship Id="rId2" Type="http://schemas.openxmlformats.org/officeDocument/2006/relationships/image" Target="../media/image12.jpeg"/><Relationship Id="rId1" Type="http://schemas.openxmlformats.org/officeDocument/2006/relationships/image" Target="../media/image3.jpeg"/></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29.xml"/><Relationship Id="rId3" Type="http://schemas.openxmlformats.org/officeDocument/2006/relationships/image" Target="../media/image13.jpeg"/><Relationship Id="rId2" Type="http://schemas.openxmlformats.org/officeDocument/2006/relationships/image" Target="../media/image4.jpeg"/><Relationship Id="rId1" Type="http://schemas.openxmlformats.org/officeDocument/2006/relationships/image" Target="../media/image3.jpeg"/></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18.xml"/><Relationship Id="rId3" Type="http://schemas.openxmlformats.org/officeDocument/2006/relationships/image" Target="../media/image4.jpeg"/><Relationship Id="rId2" Type="http://schemas.openxmlformats.org/officeDocument/2006/relationships/image" Target="../media/image8.png"/><Relationship Id="rId1"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2070" name="Text Box 22"/>
          <p:cNvSpPr txBox="1"/>
          <p:nvPr/>
        </p:nvSpPr>
        <p:spPr>
          <a:xfrm>
            <a:off x="1101725" y="466725"/>
            <a:ext cx="7215188" cy="368300"/>
          </a:xfrm>
          <a:prstGeom prst="rect">
            <a:avLst/>
          </a:prstGeom>
          <a:noFill/>
          <a:ln w="9525">
            <a:noFill/>
          </a:ln>
        </p:spPr>
        <p:txBody>
          <a:bodyPr>
            <a:spAutoFit/>
          </a:bodyPr>
          <a:p>
            <a:pPr>
              <a:spcBef>
                <a:spcPct val="50000"/>
              </a:spcBef>
            </a:pPr>
            <a:r>
              <a:rPr lang="zh-CN" altLang="en-US" dirty="0">
                <a:solidFill>
                  <a:schemeClr val="bg1"/>
                </a:solidFill>
                <a:latin typeface="Arial" panose="020B0604020202020204" pitchFamily="34" charset="0"/>
              </a:rPr>
              <a:t>西南大学物理科学与技术学院   级本科生毕业论文答辩</a:t>
            </a:r>
            <a:endParaRPr lang="zh-CN" altLang="en-US" dirty="0">
              <a:solidFill>
                <a:schemeClr val="bg1"/>
              </a:solidFill>
              <a:latin typeface="Arial" panose="020B0604020202020204" pitchFamily="34" charset="0"/>
            </a:endParaRPr>
          </a:p>
        </p:txBody>
      </p:sp>
      <p:pic>
        <p:nvPicPr>
          <p:cNvPr id="2062" name="Picture 14" descr="未命名-2"/>
          <p:cNvPicPr>
            <a:picLocks noChangeAspect="1"/>
          </p:cNvPicPr>
          <p:nvPr/>
        </p:nvPicPr>
        <p:blipFill>
          <a:blip r:embed="rId2"/>
          <a:stretch>
            <a:fillRect/>
          </a:stretch>
        </p:blipFill>
        <p:spPr>
          <a:xfrm>
            <a:off x="477838" y="493713"/>
            <a:ext cx="561975" cy="560387"/>
          </a:xfrm>
          <a:prstGeom prst="rect">
            <a:avLst/>
          </a:prstGeom>
          <a:noFill/>
          <a:ln w="9525">
            <a:noFill/>
          </a:ln>
        </p:spPr>
      </p:pic>
      <p:sp>
        <p:nvSpPr>
          <p:cNvPr id="2067" name="Line 19"/>
          <p:cNvSpPr/>
          <p:nvPr/>
        </p:nvSpPr>
        <p:spPr>
          <a:xfrm flipV="1">
            <a:off x="1133475" y="825500"/>
            <a:ext cx="3162300" cy="6350"/>
          </a:xfrm>
          <a:prstGeom prst="line">
            <a:avLst/>
          </a:prstGeom>
          <a:ln w="9525" cap="flat" cmpd="sng">
            <a:solidFill>
              <a:srgbClr val="FF9900"/>
            </a:solidFill>
            <a:prstDash val="solid"/>
            <a:headEnd type="none" w="med" len="med"/>
            <a:tailEnd type="none" w="med" len="med"/>
          </a:ln>
        </p:spPr>
      </p:sp>
      <p:sp>
        <p:nvSpPr>
          <p:cNvPr id="2072" name="Text Box 24"/>
          <p:cNvSpPr txBox="1"/>
          <p:nvPr/>
        </p:nvSpPr>
        <p:spPr>
          <a:xfrm>
            <a:off x="1019175" y="1844675"/>
            <a:ext cx="6553200" cy="708025"/>
          </a:xfrm>
          <a:prstGeom prst="rect">
            <a:avLst/>
          </a:prstGeom>
          <a:noFill/>
          <a:ln w="9525">
            <a:noFill/>
          </a:ln>
        </p:spPr>
        <p:txBody>
          <a:bodyPr>
            <a:spAutoFit/>
          </a:bodyPr>
          <a:p>
            <a:pPr>
              <a:spcBef>
                <a:spcPct val="50000"/>
              </a:spcBef>
            </a:pPr>
            <a:r>
              <a:rPr lang="zh-CN" altLang="en-US" sz="4000" dirty="0">
                <a:solidFill>
                  <a:schemeClr val="bg1"/>
                </a:solidFill>
                <a:latin typeface="Arial" panose="020B0604020202020204" pitchFamily="34" charset="0"/>
                <a:ea typeface="方正姚体" panose="02010601030101010101" pitchFamily="2" charset="-122"/>
              </a:rPr>
              <a:t>奇特核电形状因子的研究</a:t>
            </a:r>
            <a:endParaRPr lang="zh-CN" altLang="en-US" sz="4000" dirty="0">
              <a:solidFill>
                <a:schemeClr val="bg1"/>
              </a:solidFill>
              <a:latin typeface="Arial" panose="020B0604020202020204" pitchFamily="34" charset="0"/>
              <a:ea typeface="方正姚体" panose="02010601030101010101" pitchFamily="2" charset="-122"/>
            </a:endParaRPr>
          </a:p>
        </p:txBody>
      </p:sp>
      <p:sp>
        <p:nvSpPr>
          <p:cNvPr id="4102" name="Text Box 26"/>
          <p:cNvSpPr txBox="1"/>
          <p:nvPr/>
        </p:nvSpPr>
        <p:spPr>
          <a:xfrm>
            <a:off x="179388" y="6308725"/>
            <a:ext cx="2167255" cy="368300"/>
          </a:xfrm>
          <a:prstGeom prst="rect">
            <a:avLst/>
          </a:prstGeom>
          <a:noFill/>
          <a:ln w="9525">
            <a:noFill/>
          </a:ln>
        </p:spPr>
        <p:txBody>
          <a:bodyPr wrap="none">
            <a:spAutoFit/>
          </a:bodyPr>
          <a:p>
            <a:r>
              <a:rPr lang="en-US" altLang="zh-CN" dirty="0">
                <a:solidFill>
                  <a:schemeClr val="bg1"/>
                </a:solidFill>
                <a:latin typeface="微软雅黑" panose="020B0503020204020204" pitchFamily="34" charset="-122"/>
                <a:ea typeface="微软雅黑" panose="020B0503020204020204" pitchFamily="34" charset="-122"/>
              </a:rPr>
              <a:t>    WWW.xz7.COM</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10" name="Text Box 24"/>
          <p:cNvSpPr txBox="1"/>
          <p:nvPr/>
        </p:nvSpPr>
        <p:spPr>
          <a:xfrm>
            <a:off x="1165225" y="2924175"/>
            <a:ext cx="6553200" cy="585788"/>
          </a:xfrm>
          <a:prstGeom prst="rect">
            <a:avLst/>
          </a:prstGeom>
          <a:noFill/>
          <a:ln w="9525">
            <a:noFill/>
          </a:ln>
        </p:spPr>
        <p:txBody>
          <a:bodyPr>
            <a:spAutoFit/>
          </a:bodyPr>
          <a:p>
            <a:pPr>
              <a:spcBef>
                <a:spcPct val="50000"/>
              </a:spcBef>
            </a:pPr>
            <a:r>
              <a:rPr lang="zh-CN" altLang="en-US" sz="3200" dirty="0">
                <a:solidFill>
                  <a:schemeClr val="bg1"/>
                </a:solidFill>
                <a:latin typeface="Arial" panose="020B0604020202020204" pitchFamily="34" charset="0"/>
                <a:ea typeface="方正姚体" panose="02010601030101010101" pitchFamily="2" charset="-122"/>
              </a:rPr>
              <a:t>答辩人：</a:t>
            </a:r>
            <a:endParaRPr lang="zh-CN" altLang="en-US" sz="3200" dirty="0">
              <a:solidFill>
                <a:schemeClr val="bg1"/>
              </a:solidFill>
              <a:latin typeface="Arial" panose="020B0604020202020204" pitchFamily="34" charset="0"/>
              <a:ea typeface="方正姚体" panose="02010601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62"/>
                                        </p:tgtEl>
                                        <p:attrNameLst>
                                          <p:attrName>style.visibility</p:attrName>
                                        </p:attrNameLst>
                                      </p:cBhvr>
                                      <p:to>
                                        <p:strVal val="visible"/>
                                      </p:to>
                                    </p:set>
                                    <p:animEffect transition="in" filter="fade">
                                      <p:cBhvr>
                                        <p:cTn id="7" dur="1000"/>
                                        <p:tgtEl>
                                          <p:spTgt spid="2062"/>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2067"/>
                                        </p:tgtEl>
                                        <p:attrNameLst>
                                          <p:attrName>style.visibility</p:attrName>
                                        </p:attrNameLst>
                                      </p:cBhvr>
                                      <p:to>
                                        <p:strVal val="visible"/>
                                      </p:to>
                                    </p:set>
                                    <p:animEffect transition="in" filter="fade">
                                      <p:cBhvr>
                                        <p:cTn id="11" dur="1000"/>
                                        <p:tgtEl>
                                          <p:spTgt spid="2067"/>
                                        </p:tgtEl>
                                      </p:cBhvr>
                                    </p:animEffect>
                                  </p:childTnLst>
                                </p:cTn>
                              </p:par>
                              <p:par>
                                <p:cTn id="12" presetID="45" presetClass="entr" presetSubtype="0" fill="hold" grpId="0" nodeType="withEffect">
                                  <p:stCondLst>
                                    <p:cond delay="0"/>
                                  </p:stCondLst>
                                  <p:iterate type="lt">
                                    <p:tmPct val="10000"/>
                                  </p:iterate>
                                  <p:childTnLst>
                                    <p:set>
                                      <p:cBhvr>
                                        <p:cTn id="13" dur="1" fill="hold">
                                          <p:stCondLst>
                                            <p:cond delay="0"/>
                                          </p:stCondLst>
                                        </p:cTn>
                                        <p:tgtEl>
                                          <p:spTgt spid="2070"/>
                                        </p:tgtEl>
                                        <p:attrNameLst>
                                          <p:attrName>style.visibility</p:attrName>
                                        </p:attrNameLst>
                                      </p:cBhvr>
                                      <p:to>
                                        <p:strVal val="visible"/>
                                      </p:to>
                                    </p:set>
                                    <p:animEffect transition="in" filter="fade">
                                      <p:cBhvr>
                                        <p:cTn id="14" dur="500"/>
                                        <p:tgtEl>
                                          <p:spTgt spid="2070"/>
                                        </p:tgtEl>
                                      </p:cBhvr>
                                    </p:animEffect>
                                    <p:anim calcmode="lin" valueType="num">
                                      <p:cBhvr>
                                        <p:cTn id="15" dur="500" fill="hold"/>
                                        <p:tgtEl>
                                          <p:spTgt spid="2070"/>
                                        </p:tgtEl>
                                        <p:attrNameLst>
                                          <p:attrName>ppt_w</p:attrName>
                                        </p:attrNameLst>
                                      </p:cBhvr>
                                      <p:tavLst>
                                        <p:tav tm="0" fmla="#ppt_w*sin(2.5*pi*$)">
                                          <p:val>
                                            <p:fltVal val="0.000000"/>
                                          </p:val>
                                        </p:tav>
                                        <p:tav tm="100000">
                                          <p:val>
                                            <p:fltVal val="1.000000"/>
                                          </p:val>
                                        </p:tav>
                                      </p:tavLst>
                                    </p:anim>
                                    <p:anim calcmode="lin" valueType="num">
                                      <p:cBhvr>
                                        <p:cTn id="16" dur="500" fill="hold"/>
                                        <p:tgtEl>
                                          <p:spTgt spid="2070"/>
                                        </p:tgtEl>
                                        <p:attrNameLst>
                                          <p:attrName>ppt_h</p:attrName>
                                        </p:attrNameLst>
                                      </p:cBhvr>
                                      <p:tavLst>
                                        <p:tav tm="0">
                                          <p:val>
                                            <p:strVal val="#ppt_h"/>
                                          </p:val>
                                        </p:tav>
                                        <p:tav tm="100000">
                                          <p:val>
                                            <p:strVal val="#ppt_h"/>
                                          </p:val>
                                        </p:tav>
                                      </p:tavLst>
                                    </p:anim>
                                  </p:childTnLst>
                                </p:cTn>
                              </p:par>
                            </p:childTnLst>
                          </p:cTn>
                        </p:par>
                        <p:par>
                          <p:cTn id="17" fill="hold">
                            <p:stCondLst>
                              <p:cond delay="1750"/>
                            </p:stCondLst>
                            <p:childTnLst>
                              <p:par>
                                <p:cTn id="18" presetID="47" presetClass="entr" presetSubtype="0" fill="hold" grpId="0" nodeType="afterEffect">
                                  <p:stCondLst>
                                    <p:cond delay="0"/>
                                  </p:stCondLst>
                                  <p:childTnLst>
                                    <p:set>
                                      <p:cBhvr>
                                        <p:cTn id="19" dur="1" fill="hold">
                                          <p:stCondLst>
                                            <p:cond delay="0"/>
                                          </p:stCondLst>
                                        </p:cTn>
                                        <p:tgtEl>
                                          <p:spTgt spid="2072"/>
                                        </p:tgtEl>
                                        <p:attrNameLst>
                                          <p:attrName>style.visibility</p:attrName>
                                        </p:attrNameLst>
                                      </p:cBhvr>
                                      <p:to>
                                        <p:strVal val="visible"/>
                                      </p:to>
                                    </p:set>
                                    <p:animEffect transition="in" filter="fade">
                                      <p:cBhvr>
                                        <p:cTn id="20" dur="1000"/>
                                        <p:tgtEl>
                                          <p:spTgt spid="2072"/>
                                        </p:tgtEl>
                                      </p:cBhvr>
                                    </p:animEffect>
                                    <p:anim calcmode="lin" valueType="num">
                                      <p:cBhvr>
                                        <p:cTn id="21" dur="1000" fill="hold"/>
                                        <p:tgtEl>
                                          <p:spTgt spid="2072"/>
                                        </p:tgtEl>
                                        <p:attrNameLst>
                                          <p:attrName>ppt_x</p:attrName>
                                        </p:attrNameLst>
                                      </p:cBhvr>
                                      <p:tavLst>
                                        <p:tav tm="0">
                                          <p:val>
                                            <p:strVal val="#ppt_x"/>
                                          </p:val>
                                        </p:tav>
                                        <p:tav tm="100000">
                                          <p:val>
                                            <p:strVal val="#ppt_x"/>
                                          </p:val>
                                        </p:tav>
                                      </p:tavLst>
                                    </p:anim>
                                    <p:anim calcmode="lin" valueType="num">
                                      <p:cBhvr>
                                        <p:cTn id="22" dur="1000" fill="hold"/>
                                        <p:tgtEl>
                                          <p:spTgt spid="2072"/>
                                        </p:tgtEl>
                                        <p:attrNameLst>
                                          <p:attrName>ppt_y</p:attrName>
                                        </p:attrNameLst>
                                      </p:cBhvr>
                                      <p:tavLst>
                                        <p:tav tm="0">
                                          <p:val>
                                            <p:strVal val="#ppt_y-.1"/>
                                          </p:val>
                                        </p:tav>
                                        <p:tav tm="100000">
                                          <p:val>
                                            <p:strVal val="#ppt_y"/>
                                          </p:val>
                                        </p:tav>
                                      </p:tavLst>
                                    </p:anim>
                                  </p:childTnLst>
                                </p:cTn>
                              </p:par>
                            </p:childTnLst>
                          </p:cTn>
                        </p:par>
                        <p:par>
                          <p:cTn id="23" fill="hold">
                            <p:stCondLst>
                              <p:cond delay="2750"/>
                            </p:stCondLst>
                            <p:childTnLst>
                              <p:par>
                                <p:cTn id="24" presetID="47" presetClass="entr" presetSubtype="0"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70" grpId="0"/>
      <p:bldP spid="2072"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28676" name="Text Box 4"/>
          <p:cNvSpPr txBox="1"/>
          <p:nvPr/>
        </p:nvSpPr>
        <p:spPr>
          <a:xfrm>
            <a:off x="971550" y="1989138"/>
            <a:ext cx="5256213" cy="579437"/>
          </a:xfrm>
          <a:prstGeom prst="rect">
            <a:avLst/>
          </a:prstGeom>
          <a:noFill/>
          <a:ln w="9525">
            <a:noFill/>
          </a:ln>
        </p:spPr>
        <p:txBody>
          <a:bodyPr>
            <a:spAutoFit/>
          </a:bodyPr>
          <a:p>
            <a:pPr>
              <a:spcBef>
                <a:spcPct val="50000"/>
              </a:spcBef>
            </a:pPr>
            <a:r>
              <a:rPr lang="en-US" altLang="zh-CN" sz="3200" dirty="0">
                <a:solidFill>
                  <a:srgbClr val="EAEAEA"/>
                </a:solidFill>
                <a:latin typeface="Arial" panose="020B0604020202020204" pitchFamily="34" charset="0"/>
              </a:rPr>
              <a:t>Thank You!</a:t>
            </a:r>
            <a:endParaRPr lang="en-US" altLang="zh-CN" sz="3200" dirty="0">
              <a:solidFill>
                <a:srgbClr val="EAEAEA"/>
              </a:solidFill>
              <a:latin typeface="Arial" panose="020B0604020202020204" pitchFamily="34" charset="0"/>
            </a:endParaRPr>
          </a:p>
        </p:txBody>
      </p:sp>
      <p:sp>
        <p:nvSpPr>
          <p:cNvPr id="28677" name="Text Box 5"/>
          <p:cNvSpPr txBox="1"/>
          <p:nvPr/>
        </p:nvSpPr>
        <p:spPr>
          <a:xfrm>
            <a:off x="1055688" y="2852738"/>
            <a:ext cx="2233612" cy="275590"/>
          </a:xfrm>
          <a:prstGeom prst="rect">
            <a:avLst/>
          </a:prstGeom>
          <a:noFill/>
          <a:ln w="9525">
            <a:noFill/>
          </a:ln>
        </p:spPr>
        <p:txBody>
          <a:bodyPr>
            <a:spAutoFit/>
          </a:bodyPr>
          <a:p>
            <a:pPr>
              <a:spcBef>
                <a:spcPct val="50000"/>
              </a:spcBef>
            </a:pPr>
            <a:endParaRPr lang="en-US" altLang="zh-CN" sz="1200" dirty="0">
              <a:solidFill>
                <a:srgbClr val="EAEAEA"/>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grpId="0" nodeType="withEffect">
                                  <p:stCondLst>
                                    <p:cond delay="0"/>
                                  </p:stCondLst>
                                  <p:childTnLst>
                                    <p:set>
                                      <p:cBhvr>
                                        <p:cTn id="6" dur="1" fill="hold">
                                          <p:stCondLst>
                                            <p:cond delay="0"/>
                                          </p:stCondLst>
                                        </p:cTn>
                                        <p:tgtEl>
                                          <p:spTgt spid="28676"/>
                                        </p:tgtEl>
                                        <p:attrNameLst>
                                          <p:attrName>style.visibility</p:attrName>
                                        </p:attrNameLst>
                                      </p:cBhvr>
                                      <p:to>
                                        <p:strVal val="visible"/>
                                      </p:to>
                                    </p:set>
                                    <p:anim calcmode="lin" valueType="num">
                                      <p:cBhvr>
                                        <p:cTn id="7" dur="1000" fill="hold"/>
                                        <p:tgtEl>
                                          <p:spTgt spid="28676"/>
                                        </p:tgtEl>
                                        <p:attrNameLst>
                                          <p:attrName>ppt_h</p:attrName>
                                        </p:attrNameLst>
                                      </p:cBhvr>
                                      <p:tavLst>
                                        <p:tav tm="0">
                                          <p:val>
                                            <p:strVal val="#ppt_h/20"/>
                                          </p:val>
                                        </p:tav>
                                        <p:tav tm="50000">
                                          <p:val>
                                            <p:strVal val="#ppt_h/20"/>
                                          </p:val>
                                        </p:tav>
                                        <p:tav tm="100000">
                                          <p:val>
                                            <p:strVal val="#ppt_h"/>
                                          </p:val>
                                        </p:tav>
                                      </p:tavLst>
                                    </p:anim>
                                    <p:anim calcmode="lin" valueType="num">
                                      <p:cBhvr>
                                        <p:cTn id="8" dur="1000" fill="hold"/>
                                        <p:tgtEl>
                                          <p:spTgt spid="28676"/>
                                        </p:tgtEl>
                                        <p:attrNameLst>
                                          <p:attrName>ppt_w</p:attrName>
                                        </p:attrNameLst>
                                      </p:cBhvr>
                                      <p:tavLst>
                                        <p:tav tm="0">
                                          <p:val>
                                            <p:strVal val="#ppt_w+.3"/>
                                          </p:val>
                                        </p:tav>
                                        <p:tav tm="50000">
                                          <p:val>
                                            <p:strVal val="#ppt_w+.3"/>
                                          </p:val>
                                        </p:tav>
                                        <p:tav tm="100000">
                                          <p:val>
                                            <p:strVal val="#ppt_w"/>
                                          </p:val>
                                        </p:tav>
                                      </p:tavLst>
                                    </p:anim>
                                    <p:anim calcmode="lin" valueType="num">
                                      <p:cBhvr>
                                        <p:cTn id="9" dur="1000" fill="hold"/>
                                        <p:tgtEl>
                                          <p:spTgt spid="28676"/>
                                        </p:tgtEl>
                                        <p:attrNameLst>
                                          <p:attrName>ppt_x</p:attrName>
                                        </p:attrNameLst>
                                      </p:cBhvr>
                                      <p:tavLst>
                                        <p:tav tm="0">
                                          <p:val>
                                            <p:strVal val="#ppt_x-.3"/>
                                          </p:val>
                                        </p:tav>
                                        <p:tav tm="50000">
                                          <p:val>
                                            <p:strVal val="#ppt_x"/>
                                          </p:val>
                                        </p:tav>
                                        <p:tav tm="100000">
                                          <p:val>
                                            <p:strVal val="#ppt_x"/>
                                          </p:val>
                                        </p:tav>
                                      </p:tavLst>
                                    </p:anim>
                                    <p:anim calcmode="lin" valueType="num">
                                      <p:cBhvr>
                                        <p:cTn id="10" dur="1000" fill="hold"/>
                                        <p:tgtEl>
                                          <p:spTgt spid="28676"/>
                                        </p:tgtEl>
                                        <p:attrNameLst>
                                          <p:attrName>ppt_y</p:attrName>
                                        </p:attrNameLst>
                                      </p:cBhvr>
                                      <p:tavLst>
                                        <p:tav tm="0">
                                          <p:val>
                                            <p:strVal val="#ppt_y"/>
                                          </p:val>
                                        </p:tav>
                                        <p:tav tm="100000">
                                          <p:val>
                                            <p:strVal val="#ppt_y"/>
                                          </p:val>
                                        </p:tav>
                                      </p:tavLst>
                                    </p:anim>
                                  </p:childTnLst>
                                </p:cTn>
                              </p:par>
                            </p:childTnLst>
                          </p:cTn>
                        </p:par>
                        <p:par>
                          <p:cTn id="11" fill="hold">
                            <p:stCondLst>
                              <p:cond delay="1000"/>
                            </p:stCondLst>
                            <p:childTnLst>
                              <p:par>
                                <p:cTn id="12" presetID="47" presetClass="entr" presetSubtype="0" fill="hold" grpId="0" nodeType="afterEffect">
                                  <p:stCondLst>
                                    <p:cond delay="0"/>
                                  </p:stCondLst>
                                  <p:childTnLst>
                                    <p:set>
                                      <p:cBhvr>
                                        <p:cTn id="13" dur="1" fill="hold">
                                          <p:stCondLst>
                                            <p:cond delay="0"/>
                                          </p:stCondLst>
                                        </p:cTn>
                                        <p:tgtEl>
                                          <p:spTgt spid="28677"/>
                                        </p:tgtEl>
                                        <p:attrNameLst>
                                          <p:attrName>style.visibility</p:attrName>
                                        </p:attrNameLst>
                                      </p:cBhvr>
                                      <p:to>
                                        <p:strVal val="visible"/>
                                      </p:to>
                                    </p:set>
                                    <p:animEffect transition="in" filter="fade">
                                      <p:cBhvr>
                                        <p:cTn id="14" dur="1000"/>
                                        <p:tgtEl>
                                          <p:spTgt spid="28677"/>
                                        </p:tgtEl>
                                      </p:cBhvr>
                                    </p:animEffect>
                                    <p:anim calcmode="lin" valueType="num">
                                      <p:cBhvr>
                                        <p:cTn id="15" dur="1000" fill="hold"/>
                                        <p:tgtEl>
                                          <p:spTgt spid="28677"/>
                                        </p:tgtEl>
                                        <p:attrNameLst>
                                          <p:attrName>ppt_x</p:attrName>
                                        </p:attrNameLst>
                                      </p:cBhvr>
                                      <p:tavLst>
                                        <p:tav tm="0">
                                          <p:val>
                                            <p:strVal val="#ppt_x"/>
                                          </p:val>
                                        </p:tav>
                                        <p:tav tm="100000">
                                          <p:val>
                                            <p:strVal val="#ppt_x"/>
                                          </p:val>
                                        </p:tav>
                                      </p:tavLst>
                                    </p:anim>
                                    <p:anim calcmode="lin" valueType="num">
                                      <p:cBhvr>
                                        <p:cTn id="16" dur="1000" fill="hold"/>
                                        <p:tgtEl>
                                          <p:spTgt spid="2867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6" grpId="0"/>
      <p:bldP spid="28677"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5122" name="AutoShape 11"/>
          <p:cNvSpPr/>
          <p:nvPr/>
        </p:nvSpPr>
        <p:spPr>
          <a:xfrm>
            <a:off x="3271838" y="331788"/>
            <a:ext cx="4918075" cy="534987"/>
          </a:xfrm>
          <a:prstGeom prst="roundRect">
            <a:avLst>
              <a:gd name="adj" fmla="val 16667"/>
            </a:avLst>
          </a:prstGeom>
          <a:noFill/>
          <a:ln w="38100" cap="flat" cmpd="sng">
            <a:solidFill>
              <a:srgbClr val="FF9900"/>
            </a:solidFill>
            <a:prstDash val="solid"/>
            <a:headEnd type="none" w="med" len="med"/>
            <a:tailEnd type="none" w="med" len="med"/>
          </a:ln>
        </p:spPr>
        <p:txBody>
          <a:bodyPr>
            <a:spAutoFit/>
          </a:bodyPr>
          <a:p>
            <a:pPr algn="r">
              <a:spcBef>
                <a:spcPct val="50000"/>
              </a:spcBef>
            </a:pPr>
            <a:r>
              <a:rPr lang="zh-CN" altLang="en-US" sz="2400" dirty="0">
                <a:solidFill>
                  <a:schemeClr val="bg1"/>
                </a:solidFill>
                <a:latin typeface="Arial" panose="020B0604020202020204" pitchFamily="34" charset="0"/>
                <a:ea typeface="黑体" panose="02010609060101010101" pitchFamily="2" charset="-122"/>
              </a:rPr>
              <a:t>简  介     </a:t>
            </a:r>
            <a:r>
              <a:rPr lang="en-US" altLang="zh-CN" dirty="0">
                <a:solidFill>
                  <a:schemeClr val="bg1"/>
                </a:solidFill>
                <a:latin typeface="Impact" panose="020B0806030902050204" pitchFamily="34" charset="0"/>
                <a:ea typeface="方正姚体" panose="02010601030101010101" pitchFamily="2" charset="-122"/>
              </a:rPr>
              <a:t>Synopsis</a:t>
            </a:r>
            <a:endParaRPr lang="en-US" altLang="zh-CN" dirty="0">
              <a:solidFill>
                <a:schemeClr val="bg1"/>
              </a:solidFill>
              <a:latin typeface="Impact" panose="020B0806030902050204" pitchFamily="34" charset="0"/>
              <a:ea typeface="方正姚体" panose="02010601030101010101" pitchFamily="2" charset="-122"/>
            </a:endParaRPr>
          </a:p>
        </p:txBody>
      </p:sp>
      <p:sp>
        <p:nvSpPr>
          <p:cNvPr id="5123" name="Text Box 17"/>
          <p:cNvSpPr txBox="1"/>
          <p:nvPr/>
        </p:nvSpPr>
        <p:spPr>
          <a:xfrm>
            <a:off x="4500563" y="6467475"/>
            <a:ext cx="4319587" cy="245110"/>
          </a:xfrm>
          <a:prstGeom prst="rect">
            <a:avLst/>
          </a:prstGeom>
          <a:noFill/>
          <a:ln w="9525">
            <a:noFill/>
          </a:ln>
        </p:spPr>
        <p:txBody>
          <a:bodyPr>
            <a:spAutoFit/>
          </a:bodyPr>
          <a:p>
            <a:pPr>
              <a:spcBef>
                <a:spcPct val="50000"/>
              </a:spcBef>
            </a:pPr>
            <a:r>
              <a:rPr lang="zh-CN" altLang="en-US" sz="1000" dirty="0">
                <a:solidFill>
                  <a:srgbClr val="EAEAEA"/>
                </a:solidFill>
                <a:latin typeface="Arial" panose="020B0604020202020204" pitchFamily="34" charset="0"/>
              </a:rPr>
              <a:t>西南大学物理科学与技术学院    级物理学  班  </a:t>
            </a:r>
            <a:endParaRPr lang="en-US" altLang="zh-CN" sz="1000" dirty="0">
              <a:solidFill>
                <a:srgbClr val="EAEAEA"/>
              </a:solidFill>
              <a:latin typeface="Arial" panose="020B0604020202020204" pitchFamily="34" charset="0"/>
            </a:endParaRPr>
          </a:p>
        </p:txBody>
      </p:sp>
      <p:grpSp>
        <p:nvGrpSpPr>
          <p:cNvPr id="5124" name="Group 29"/>
          <p:cNvGrpSpPr/>
          <p:nvPr/>
        </p:nvGrpSpPr>
        <p:grpSpPr>
          <a:xfrm>
            <a:off x="3325813" y="366713"/>
            <a:ext cx="1847850" cy="473075"/>
            <a:chOff x="2095" y="223"/>
            <a:chExt cx="1164" cy="298"/>
          </a:xfrm>
        </p:grpSpPr>
        <p:sp>
          <p:nvSpPr>
            <p:cNvPr id="5130" name="Text Box 30"/>
            <p:cNvSpPr txBox="1"/>
            <p:nvPr/>
          </p:nvSpPr>
          <p:spPr>
            <a:xfrm>
              <a:off x="2101" y="223"/>
              <a:ext cx="1158" cy="154"/>
            </a:xfrm>
            <a:prstGeom prst="rect">
              <a:avLst/>
            </a:prstGeom>
            <a:noFill/>
            <a:ln w="9525">
              <a:noFill/>
            </a:ln>
          </p:spPr>
          <p:txBody>
            <a:bodyPr>
              <a:spAutoFit/>
            </a:bodyPr>
            <a:p>
              <a:pPr algn="dist">
                <a:spcBef>
                  <a:spcPct val="50000"/>
                </a:spcBef>
              </a:pPr>
              <a:r>
                <a:rPr lang="zh-CN" altLang="en-US" sz="1000" dirty="0">
                  <a:solidFill>
                    <a:srgbClr val="EAEAEA"/>
                  </a:solidFill>
                  <a:latin typeface="Arial" panose="020B0604020202020204" pitchFamily="34" charset="0"/>
                </a:rPr>
                <a:t>奇特核电形状因子的研究</a:t>
              </a:r>
              <a:endParaRPr lang="zh-CN" altLang="en-US" sz="1000" dirty="0">
                <a:solidFill>
                  <a:srgbClr val="EAEAEA"/>
                </a:solidFill>
                <a:latin typeface="Arial" panose="020B0604020202020204" pitchFamily="34" charset="0"/>
              </a:endParaRPr>
            </a:p>
          </p:txBody>
        </p:sp>
        <p:sp>
          <p:nvSpPr>
            <p:cNvPr id="5131" name="Text Box 31"/>
            <p:cNvSpPr txBox="1"/>
            <p:nvPr/>
          </p:nvSpPr>
          <p:spPr>
            <a:xfrm>
              <a:off x="2095" y="367"/>
              <a:ext cx="1148" cy="154"/>
            </a:xfrm>
            <a:prstGeom prst="rect">
              <a:avLst/>
            </a:prstGeom>
            <a:noFill/>
            <a:ln w="9525">
              <a:noFill/>
            </a:ln>
          </p:spPr>
          <p:txBody>
            <a:bodyPr>
              <a:spAutoFit/>
            </a:bodyPr>
            <a:p>
              <a:pPr algn="dist">
                <a:spcBef>
                  <a:spcPct val="50000"/>
                </a:spcBef>
              </a:pPr>
              <a:r>
                <a:rPr lang="zh-CN" altLang="en-US" sz="1000" dirty="0">
                  <a:solidFill>
                    <a:srgbClr val="EAEAEA"/>
                  </a:solidFill>
                  <a:latin typeface="Arial" panose="020B0604020202020204" pitchFamily="34" charset="0"/>
                </a:rPr>
                <a:t>毕业论文答辩</a:t>
              </a:r>
              <a:endParaRPr lang="zh-CN" altLang="en-US" sz="1000" dirty="0">
                <a:solidFill>
                  <a:srgbClr val="EAEAEA"/>
                </a:solidFill>
                <a:latin typeface="Arial" panose="020B0604020202020204" pitchFamily="34" charset="0"/>
              </a:endParaRPr>
            </a:p>
          </p:txBody>
        </p:sp>
        <p:sp>
          <p:nvSpPr>
            <p:cNvPr id="5132" name="Line 32"/>
            <p:cNvSpPr/>
            <p:nvPr/>
          </p:nvSpPr>
          <p:spPr>
            <a:xfrm>
              <a:off x="2149" y="386"/>
              <a:ext cx="1041" cy="0"/>
            </a:xfrm>
            <a:prstGeom prst="line">
              <a:avLst/>
            </a:prstGeom>
            <a:ln w="9525" cap="flat" cmpd="sng">
              <a:solidFill>
                <a:srgbClr val="FFCC00"/>
              </a:solidFill>
              <a:prstDash val="solid"/>
              <a:headEnd type="none" w="med" len="med"/>
              <a:tailEnd type="none" w="med" len="med"/>
            </a:ln>
          </p:spPr>
        </p:sp>
      </p:grpSp>
      <p:sp>
        <p:nvSpPr>
          <p:cNvPr id="18473" name="Rectangle 41"/>
          <p:cNvSpPr/>
          <p:nvPr/>
        </p:nvSpPr>
        <p:spPr>
          <a:xfrm>
            <a:off x="1116013" y="1628775"/>
            <a:ext cx="6902450" cy="3476625"/>
          </a:xfrm>
          <a:prstGeom prst="rect">
            <a:avLst/>
          </a:prstGeom>
          <a:gradFill rotWithShape="1">
            <a:gsLst>
              <a:gs pos="0">
                <a:schemeClr val="tx1">
                  <a:alpha val="0"/>
                </a:schemeClr>
              </a:gs>
              <a:gs pos="100000">
                <a:schemeClr val="tx1"/>
              </a:gs>
            </a:gsLst>
            <a:lin ang="0" scaled="1"/>
            <a:tileRect/>
          </a:gradFill>
          <a:ln w="12700" cap="flat" cmpd="sng">
            <a:solidFill>
              <a:srgbClr val="969696"/>
            </a:solidFill>
            <a:prstDash val="solid"/>
            <a:miter/>
            <a:headEnd type="none" w="med" len="med"/>
            <a:tailEnd type="none" w="med" len="med"/>
          </a:ln>
          <a:effectLst>
            <a:outerShdw dist="109250" dir="2132260" algn="ctr" rotWithShape="0">
              <a:schemeClr val="bg2">
                <a:alpha val="50000"/>
              </a:schemeClr>
            </a:outerShdw>
          </a:effectLst>
        </p:spPr>
        <p:txBody>
          <a:bodyPr wrap="none" anchor="ctr"/>
          <a:p>
            <a:endParaRPr lang="zh-CN" altLang="en-US" dirty="0">
              <a:latin typeface="Arial" panose="020B0604020202020204" pitchFamily="34" charset="0"/>
            </a:endParaRPr>
          </a:p>
        </p:txBody>
      </p:sp>
      <p:sp>
        <p:nvSpPr>
          <p:cNvPr id="18474" name="Rectangle 42"/>
          <p:cNvSpPr/>
          <p:nvPr/>
        </p:nvSpPr>
        <p:spPr>
          <a:xfrm>
            <a:off x="1270000" y="1787525"/>
            <a:ext cx="6902450" cy="3476625"/>
          </a:xfrm>
          <a:prstGeom prst="rect">
            <a:avLst/>
          </a:prstGeom>
          <a:gradFill rotWithShape="1">
            <a:gsLst>
              <a:gs pos="0">
                <a:schemeClr val="tx1"/>
              </a:gs>
              <a:gs pos="100000">
                <a:schemeClr val="tx1">
                  <a:alpha val="0"/>
                </a:schemeClr>
              </a:gs>
            </a:gsLst>
            <a:lin ang="0" scaled="1"/>
            <a:tileRect/>
          </a:gradFill>
          <a:ln w="12700" cap="flat" cmpd="sng">
            <a:solidFill>
              <a:srgbClr val="969696"/>
            </a:solidFill>
            <a:prstDash val="solid"/>
            <a:miter/>
            <a:headEnd type="none" w="med" len="med"/>
            <a:tailEnd type="none" w="med" len="med"/>
          </a:ln>
          <a:effectLst>
            <a:outerShdw dist="109250" dir="2132260" algn="ctr" rotWithShape="0">
              <a:schemeClr val="bg2">
                <a:alpha val="50000"/>
              </a:schemeClr>
            </a:outerShdw>
          </a:effectLst>
        </p:spPr>
        <p:txBody>
          <a:bodyPr anchor="ctr"/>
          <a:p>
            <a:pPr>
              <a:lnSpc>
                <a:spcPct val="200000"/>
              </a:lnSpc>
            </a:pPr>
            <a:r>
              <a:rPr lang="en-US" altLang="zh-CN" sz="1200" dirty="0">
                <a:latin typeface="Arial" panose="020B0604020202020204" pitchFamily="34" charset="0"/>
              </a:rPr>
              <a:t>      </a:t>
            </a:r>
            <a:endParaRPr lang="en-US" altLang="zh-CN" sz="1200" dirty="0">
              <a:solidFill>
                <a:schemeClr val="bg1"/>
              </a:solidFill>
              <a:latin typeface="Arial" panose="020B0604020202020204" pitchFamily="34" charset="0"/>
            </a:endParaRPr>
          </a:p>
        </p:txBody>
      </p:sp>
      <p:pic>
        <p:nvPicPr>
          <p:cNvPr id="5127" name="Picture 16" descr="wenhuayongpinyi2_0016"/>
          <p:cNvPicPr>
            <a:picLocks noChangeAspect="1"/>
          </p:cNvPicPr>
          <p:nvPr/>
        </p:nvPicPr>
        <p:blipFill>
          <a:blip r:embed="rId2">
            <a:clrChange>
              <a:clrFrom>
                <a:srgbClr val="FFFFFF"/>
              </a:clrFrom>
              <a:clrTo>
                <a:srgbClr val="FFFFFF">
                  <a:alpha val="0"/>
                </a:srgbClr>
              </a:clrTo>
            </a:clrChange>
          </a:blip>
          <a:stretch>
            <a:fillRect/>
          </a:stretch>
        </p:blipFill>
        <p:spPr>
          <a:xfrm>
            <a:off x="6823075" y="4992688"/>
            <a:ext cx="1493838" cy="1028700"/>
          </a:xfrm>
          <a:prstGeom prst="rect">
            <a:avLst/>
          </a:prstGeom>
          <a:noFill/>
          <a:ln w="9525">
            <a:noFill/>
          </a:ln>
        </p:spPr>
      </p:pic>
      <p:pic>
        <p:nvPicPr>
          <p:cNvPr id="18465" name="Picture 33" descr="未命名-1"/>
          <p:cNvPicPr>
            <a:picLocks noChangeAspect="1"/>
          </p:cNvPicPr>
          <p:nvPr/>
        </p:nvPicPr>
        <p:blipFill>
          <a:blip r:embed="rId3"/>
          <a:stretch>
            <a:fillRect/>
          </a:stretch>
        </p:blipFill>
        <p:spPr>
          <a:xfrm>
            <a:off x="1476375" y="1989138"/>
            <a:ext cx="287338" cy="287337"/>
          </a:xfrm>
          <a:prstGeom prst="rect">
            <a:avLst/>
          </a:prstGeom>
          <a:noFill/>
          <a:ln w="9525">
            <a:noFill/>
          </a:ln>
        </p:spPr>
      </p:pic>
      <p:sp>
        <p:nvSpPr>
          <p:cNvPr id="18476" name="Text Box 44"/>
          <p:cNvSpPr txBox="1"/>
          <p:nvPr/>
        </p:nvSpPr>
        <p:spPr>
          <a:xfrm>
            <a:off x="1908175" y="2166938"/>
            <a:ext cx="5616575" cy="2557462"/>
          </a:xfrm>
          <a:prstGeom prst="rect">
            <a:avLst/>
          </a:prstGeom>
          <a:noFill/>
          <a:ln w="12700">
            <a:noFill/>
          </a:ln>
        </p:spPr>
        <p:txBody>
          <a:bodyPr>
            <a:spAutoFit/>
          </a:bodyPr>
          <a:p>
            <a:pPr>
              <a:lnSpc>
                <a:spcPct val="200000"/>
              </a:lnSpc>
            </a:pPr>
            <a:r>
              <a:rPr lang="en-US" altLang="zh-CN" sz="1200" dirty="0">
                <a:solidFill>
                  <a:schemeClr val="bg1"/>
                </a:solidFill>
                <a:latin typeface="Arial" panose="020B0604020202020204" pitchFamily="34" charset="0"/>
              </a:rPr>
              <a:t>       </a:t>
            </a:r>
            <a:r>
              <a:rPr lang="zh-CN" altLang="en-US" sz="1200" dirty="0">
                <a:solidFill>
                  <a:schemeClr val="bg1"/>
                </a:solidFill>
                <a:latin typeface="Arial" panose="020B0604020202020204" pitchFamily="34" charset="0"/>
              </a:rPr>
              <a:t>本文利用电子与原子核的散射，在相对论连续谱</a:t>
            </a:r>
            <a:r>
              <a:rPr lang="en-US" altLang="zh-CN" sz="1200" dirty="0">
                <a:solidFill>
                  <a:schemeClr val="bg1"/>
                </a:solidFill>
                <a:latin typeface="Arial" panose="020B0604020202020204" pitchFamily="34" charset="0"/>
              </a:rPr>
              <a:t>Hartree-Bogoliubov(RCHB) </a:t>
            </a:r>
            <a:r>
              <a:rPr lang="zh-CN" altLang="en-US" sz="1200" dirty="0">
                <a:solidFill>
                  <a:schemeClr val="bg1"/>
                </a:solidFill>
                <a:latin typeface="Arial" panose="020B0604020202020204" pitchFamily="34" charset="0"/>
              </a:rPr>
              <a:t>理论下，利用</a:t>
            </a:r>
            <a:r>
              <a:rPr lang="en-US" altLang="zh-CN" sz="1200" dirty="0">
                <a:solidFill>
                  <a:schemeClr val="bg1"/>
                </a:solidFill>
                <a:latin typeface="Arial" panose="020B0604020202020204" pitchFamily="34" charset="0"/>
              </a:rPr>
              <a:t>Born</a:t>
            </a:r>
            <a:r>
              <a:rPr lang="zh-CN" altLang="en-US" sz="1200" dirty="0">
                <a:solidFill>
                  <a:schemeClr val="bg1"/>
                </a:solidFill>
                <a:latin typeface="Arial" panose="020B0604020202020204" pitchFamily="34" charset="0"/>
              </a:rPr>
              <a:t>近似的方法对核</a:t>
            </a:r>
            <a:r>
              <a:rPr lang="en-US" altLang="zh-CN" sz="1200" baseline="30000" dirty="0">
                <a:solidFill>
                  <a:schemeClr val="bg1"/>
                </a:solidFill>
                <a:latin typeface="Arial" panose="020B0604020202020204" pitchFamily="34" charset="0"/>
              </a:rPr>
              <a:t>6</a:t>
            </a:r>
            <a:r>
              <a:rPr lang="en-US" altLang="zh-CN" sz="1200" dirty="0">
                <a:solidFill>
                  <a:schemeClr val="bg1"/>
                </a:solidFill>
                <a:latin typeface="Arial" panose="020B0604020202020204" pitchFamily="34" charset="0"/>
              </a:rPr>
              <a:t>Li</a:t>
            </a:r>
            <a:r>
              <a:rPr lang="zh-CN" altLang="en-US" sz="1200" dirty="0">
                <a:solidFill>
                  <a:schemeClr val="bg1"/>
                </a:solidFill>
                <a:latin typeface="Arial" panose="020B0604020202020204" pitchFamily="34" charset="0"/>
              </a:rPr>
              <a:t>，</a:t>
            </a:r>
            <a:r>
              <a:rPr lang="en-US" altLang="zh-CN" sz="1200" baseline="30000" dirty="0">
                <a:solidFill>
                  <a:schemeClr val="bg1"/>
                </a:solidFill>
                <a:latin typeface="Arial" panose="020B0604020202020204" pitchFamily="34" charset="0"/>
              </a:rPr>
              <a:t>9</a:t>
            </a:r>
            <a:r>
              <a:rPr lang="en-US" altLang="zh-CN" sz="1200" dirty="0">
                <a:solidFill>
                  <a:schemeClr val="bg1"/>
                </a:solidFill>
                <a:latin typeface="Arial" panose="020B0604020202020204" pitchFamily="34" charset="0"/>
              </a:rPr>
              <a:t>Li</a:t>
            </a:r>
            <a:r>
              <a:rPr lang="zh-CN" altLang="en-US" sz="1200" dirty="0">
                <a:solidFill>
                  <a:schemeClr val="bg1"/>
                </a:solidFill>
                <a:latin typeface="Arial" panose="020B0604020202020204" pitchFamily="34" charset="0"/>
              </a:rPr>
              <a:t>，</a:t>
            </a:r>
            <a:r>
              <a:rPr lang="en-US" altLang="zh-CN" sz="1200" baseline="30000" dirty="0">
                <a:solidFill>
                  <a:schemeClr val="bg1"/>
                </a:solidFill>
                <a:latin typeface="Arial" panose="020B0604020202020204" pitchFamily="34" charset="0"/>
              </a:rPr>
              <a:t>11</a:t>
            </a:r>
            <a:r>
              <a:rPr lang="en-US" altLang="zh-CN" sz="1200" dirty="0">
                <a:solidFill>
                  <a:schemeClr val="bg1"/>
                </a:solidFill>
                <a:latin typeface="Arial" panose="020B0604020202020204" pitchFamily="34" charset="0"/>
              </a:rPr>
              <a:t>Li</a:t>
            </a:r>
            <a:r>
              <a:rPr lang="zh-CN" altLang="en-US" sz="1200" dirty="0">
                <a:solidFill>
                  <a:schemeClr val="bg1"/>
                </a:solidFill>
                <a:latin typeface="Arial" panose="020B0604020202020204" pitchFamily="34" charset="0"/>
              </a:rPr>
              <a:t>，</a:t>
            </a:r>
            <a:r>
              <a:rPr lang="en-US" altLang="zh-CN" sz="1200" baseline="30000" dirty="0">
                <a:solidFill>
                  <a:schemeClr val="bg1"/>
                </a:solidFill>
                <a:latin typeface="Arial" panose="020B0604020202020204" pitchFamily="34" charset="0"/>
              </a:rPr>
              <a:t>28</a:t>
            </a:r>
            <a:r>
              <a:rPr lang="en-US" altLang="zh-CN" sz="1200" dirty="0">
                <a:solidFill>
                  <a:schemeClr val="bg1"/>
                </a:solidFill>
                <a:latin typeface="Arial" panose="020B0604020202020204" pitchFamily="34" charset="0"/>
              </a:rPr>
              <a:t>S</a:t>
            </a:r>
            <a:r>
              <a:rPr lang="zh-CN" altLang="en-US" sz="1200" dirty="0">
                <a:solidFill>
                  <a:schemeClr val="bg1"/>
                </a:solidFill>
                <a:latin typeface="Arial" panose="020B0604020202020204" pitchFamily="34" charset="0"/>
              </a:rPr>
              <a:t>和</a:t>
            </a:r>
            <a:r>
              <a:rPr lang="en-US" altLang="zh-CN" sz="1200" baseline="30000" dirty="0">
                <a:solidFill>
                  <a:schemeClr val="bg1"/>
                </a:solidFill>
                <a:latin typeface="Arial" panose="020B0604020202020204" pitchFamily="34" charset="0"/>
              </a:rPr>
              <a:t>32</a:t>
            </a:r>
            <a:r>
              <a:rPr lang="en-US" altLang="zh-CN" sz="1200" dirty="0">
                <a:solidFill>
                  <a:schemeClr val="bg1"/>
                </a:solidFill>
                <a:latin typeface="Arial" panose="020B0604020202020204" pitchFamily="34" charset="0"/>
              </a:rPr>
              <a:t>S</a:t>
            </a:r>
            <a:r>
              <a:rPr lang="zh-CN" altLang="en-US" sz="1200" dirty="0">
                <a:solidFill>
                  <a:schemeClr val="bg1"/>
                </a:solidFill>
                <a:latin typeface="Arial" panose="020B0604020202020204" pitchFamily="34" charset="0"/>
              </a:rPr>
              <a:t>的电荷密度分布和电荷形状因子作了一定的研究。通过原子核电荷密度分布和电荷形状因子曲线理论值与实验值的对照，以及核与核之间的对比，证明了文中方法的可行性</a:t>
            </a:r>
            <a:r>
              <a:rPr lang="en-US" altLang="zh-CN" sz="1200" dirty="0">
                <a:solidFill>
                  <a:schemeClr val="bg1"/>
                </a:solidFill>
                <a:latin typeface="Arial" panose="020B0604020202020204" pitchFamily="34" charset="0"/>
              </a:rPr>
              <a:t>,</a:t>
            </a:r>
            <a:r>
              <a:rPr lang="zh-CN" altLang="en-US" sz="1200" dirty="0">
                <a:solidFill>
                  <a:schemeClr val="bg1"/>
                </a:solidFill>
                <a:latin typeface="Arial" panose="020B0604020202020204" pitchFamily="34" charset="0"/>
              </a:rPr>
              <a:t>对同位素之间电荷密度分布和电形状因子的变化趋势和规律做了一定的说明，并研究了部分奇特核其中子晕或质子晕对核电荷形状因子的影响。 </a:t>
            </a:r>
            <a:endParaRPr lang="zh-CN" altLang="en-US" sz="1200" dirty="0">
              <a:solidFill>
                <a:schemeClr val="bg1"/>
              </a:solidFill>
              <a:latin typeface="Arial" panose="020B0604020202020204" pitchFamily="34" charset="0"/>
            </a:endParaRPr>
          </a:p>
          <a:p>
            <a:pPr>
              <a:spcBef>
                <a:spcPct val="50000"/>
              </a:spcBef>
            </a:pPr>
            <a:endParaRPr lang="en-US" altLang="zh-CN" sz="1200"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8473"/>
                                        </p:tgtEl>
                                        <p:attrNameLst>
                                          <p:attrName>style.visibility</p:attrName>
                                        </p:attrNameLst>
                                      </p:cBhvr>
                                      <p:to>
                                        <p:strVal val="visible"/>
                                      </p:to>
                                    </p:set>
                                  </p:childTnLst>
                                </p:cTn>
                              </p:par>
                              <p:par>
                                <p:cTn id="7" presetID="33" presetClass="emph" presetSubtype="0" fill="remove" grpId="1" nodeType="withEffect">
                                  <p:stCondLst>
                                    <p:cond delay="0"/>
                                  </p:stCondLst>
                                  <p:childTnLst>
                                    <p:animClr clrSpc="rgb" dir="cw">
                                      <p:cBhvr override="childStyle">
                                        <p:cTn id="8" dur="500" accel="50000" autoRev="1" tmFilter="0, 0; .33333, 1; 1, 1" fill="hold">
                                          <p:stCondLst>
                                            <p:cond delay="0"/>
                                          </p:stCondLst>
                                        </p:cTn>
                                        <p:tgtEl>
                                          <p:spTgt spid="18473"/>
                                        </p:tgtEl>
                                        <p:attrNameLst>
                                          <p:attrName>style.color</p:attrName>
                                        </p:attrNameLst>
                                      </p:cBhvr>
                                      <p:to>
                                        <a:schemeClr val="tx2"/>
                                      </p:to>
                                    </p:animClr>
                                    <p:animClr clrSpc="rgb" dir="cw">
                                      <p:cBhvr>
                                        <p:cTn id="9" dur="500" accel="50000" autoRev="1" tmFilter="0, 0; .33333, 1; 1, 1" fill="hold">
                                          <p:stCondLst>
                                            <p:cond delay="0"/>
                                          </p:stCondLst>
                                        </p:cTn>
                                        <p:tgtEl>
                                          <p:spTgt spid="18473"/>
                                        </p:tgtEl>
                                        <p:attrNameLst>
                                          <p:attrName>fillcolor</p:attrName>
                                        </p:attrNameLst>
                                      </p:cBhvr>
                                      <p:to>
                                        <a:schemeClr val="tx2"/>
                                      </p:to>
                                    </p:animClr>
                                    <p:set>
                                      <p:cBhvr>
                                        <p:cTn id="10" dur="1000" fill="hold"/>
                                        <p:tgtEl>
                                          <p:spTgt spid="18473"/>
                                        </p:tgtEl>
                                        <p:attrNameLst>
                                          <p:attrName>fill.type</p:attrName>
                                        </p:attrNameLst>
                                      </p:cBhvr>
                                      <p:to>
                                        <p:strVal val="solid"/>
                                      </p:to>
                                    </p:set>
                                    <p:set>
                                      <p:cBhvr>
                                        <p:cTn id="11" dur="1000" fill="hold"/>
                                        <p:tgtEl>
                                          <p:spTgt spid="18473"/>
                                        </p:tgtEl>
                                        <p:attrNameLst>
                                          <p:attrName>fill.on</p:attrName>
                                        </p:attrNameLst>
                                      </p:cBhvr>
                                      <p:to>
                                        <p:strVal val="true"/>
                                      </p:to>
                                    </p:set>
                                    <p:animScale>
                                      <p:cBhvr>
                                        <p:cTn id="12" dur="500" accel="50000" autoRev="1" tmFilter="0, 0; .33333, 1; 1, 1" fill="hold">
                                          <p:stCondLst>
                                            <p:cond delay="0"/>
                                          </p:stCondLst>
                                        </p:cTn>
                                        <p:tgtEl>
                                          <p:spTgt spid="18473"/>
                                        </p:tgtEl>
                                      </p:cBhvr>
                                      <p:from x="100000" y="100000"/>
                                      <p:to x="100000" y="140000"/>
                                    </p:animScale>
                                  </p:childTnLst>
                                </p:cTn>
                              </p:par>
                            </p:childTnLst>
                          </p:cTn>
                        </p:par>
                        <p:par>
                          <p:cTn id="13" fill="hold">
                            <p:stCondLst>
                              <p:cond delay="0"/>
                            </p:stCondLst>
                            <p:childTnLst>
                              <p:par>
                                <p:cTn id="14" presetID="10" presetClass="entr" presetSubtype="0" fill="hold" grpId="0" nodeType="afterEffect">
                                  <p:stCondLst>
                                    <p:cond delay="0"/>
                                  </p:stCondLst>
                                  <p:childTnLst>
                                    <p:set>
                                      <p:cBhvr>
                                        <p:cTn id="15" dur="1" fill="hold">
                                          <p:stCondLst>
                                            <p:cond delay="0"/>
                                          </p:stCondLst>
                                        </p:cTn>
                                        <p:tgtEl>
                                          <p:spTgt spid="18474"/>
                                        </p:tgtEl>
                                        <p:attrNameLst>
                                          <p:attrName>style.visibility</p:attrName>
                                        </p:attrNameLst>
                                      </p:cBhvr>
                                      <p:to>
                                        <p:strVal val="visible"/>
                                      </p:to>
                                    </p:set>
                                    <p:animEffect transition="in" filter="fade">
                                      <p:cBhvr>
                                        <p:cTn id="16" dur="500"/>
                                        <p:tgtEl>
                                          <p:spTgt spid="18474"/>
                                        </p:tgtEl>
                                      </p:cBhvr>
                                    </p:animEffect>
                                  </p:childTnLst>
                                </p:cTn>
                              </p:par>
                            </p:childTnLst>
                          </p:cTn>
                        </p:par>
                        <p:par>
                          <p:cTn id="17" fill="hold">
                            <p:stCondLst>
                              <p:cond delay="500"/>
                            </p:stCondLst>
                            <p:childTnLst>
                              <p:par>
                                <p:cTn id="18" presetID="1" presetClass="entr" presetSubtype="0" fill="hold" nodeType="afterEffect">
                                  <p:stCondLst>
                                    <p:cond delay="0"/>
                                  </p:stCondLst>
                                  <p:childTnLst>
                                    <p:set>
                                      <p:cBhvr>
                                        <p:cTn id="19" dur="1" fill="hold">
                                          <p:stCondLst>
                                            <p:cond delay="0"/>
                                          </p:stCondLst>
                                        </p:cTn>
                                        <p:tgtEl>
                                          <p:spTgt spid="18465"/>
                                        </p:tgtEl>
                                        <p:attrNameLst>
                                          <p:attrName>style.visibility</p:attrName>
                                        </p:attrNameLst>
                                      </p:cBhvr>
                                      <p:to>
                                        <p:strVal val="visible"/>
                                      </p:to>
                                    </p:set>
                                  </p:childTnLst>
                                </p:cTn>
                              </p:par>
                            </p:childTnLst>
                          </p:cTn>
                        </p:par>
                        <p:par>
                          <p:cTn id="20" fill="hold">
                            <p:stCondLst>
                              <p:cond delay="500"/>
                            </p:stCondLst>
                            <p:childTnLst>
                              <p:par>
                                <p:cTn id="21" presetID="22" presetClass="entr" presetSubtype="1" fill="hold" grpId="0" nodeType="afterEffect">
                                  <p:stCondLst>
                                    <p:cond delay="0"/>
                                  </p:stCondLst>
                                  <p:childTnLst>
                                    <p:set>
                                      <p:cBhvr>
                                        <p:cTn id="22" dur="1" fill="hold">
                                          <p:stCondLst>
                                            <p:cond delay="0"/>
                                          </p:stCondLst>
                                        </p:cTn>
                                        <p:tgtEl>
                                          <p:spTgt spid="18476"/>
                                        </p:tgtEl>
                                        <p:attrNameLst>
                                          <p:attrName>style.visibility</p:attrName>
                                        </p:attrNameLst>
                                      </p:cBhvr>
                                      <p:to>
                                        <p:strVal val="visible"/>
                                      </p:to>
                                    </p:set>
                                    <p:animEffect transition="in" filter="wipe(up)">
                                      <p:cBhvr>
                                        <p:cTn id="23" dur="500"/>
                                        <p:tgtEl>
                                          <p:spTgt spid="184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73" grpId="0" animBg="1"/>
      <p:bldP spid="18473" grpId="1" animBg="1"/>
      <p:bldP spid="18474" grpId="0" animBg="1"/>
      <p:bldP spid="18476"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6146" name="AutoShape 2"/>
          <p:cNvSpPr/>
          <p:nvPr/>
        </p:nvSpPr>
        <p:spPr>
          <a:xfrm>
            <a:off x="3271838" y="331788"/>
            <a:ext cx="4918075" cy="534987"/>
          </a:xfrm>
          <a:prstGeom prst="roundRect">
            <a:avLst>
              <a:gd name="adj" fmla="val 16667"/>
            </a:avLst>
          </a:prstGeom>
          <a:noFill/>
          <a:ln w="38100" cap="flat" cmpd="sng">
            <a:solidFill>
              <a:srgbClr val="FF9900"/>
            </a:solidFill>
            <a:prstDash val="solid"/>
            <a:headEnd type="none" w="med" len="med"/>
            <a:tailEnd type="none" w="med" len="med"/>
          </a:ln>
        </p:spPr>
        <p:txBody>
          <a:bodyPr>
            <a:spAutoFit/>
          </a:bodyPr>
          <a:p>
            <a:pPr algn="r">
              <a:spcBef>
                <a:spcPct val="50000"/>
              </a:spcBef>
            </a:pPr>
            <a:r>
              <a:rPr lang="en-US" altLang="zh-CN" sz="2400" dirty="0">
                <a:solidFill>
                  <a:schemeClr val="bg1"/>
                </a:solidFill>
                <a:latin typeface="Arial" panose="020B0604020202020204" pitchFamily="34" charset="0"/>
                <a:ea typeface="黑体" panose="02010609060101010101" pitchFamily="2" charset="-122"/>
              </a:rPr>
              <a:t> </a:t>
            </a:r>
            <a:r>
              <a:rPr lang="zh-CN" altLang="en-US" sz="2400" dirty="0">
                <a:solidFill>
                  <a:schemeClr val="bg1"/>
                </a:solidFill>
                <a:latin typeface="Arial" panose="020B0604020202020204" pitchFamily="34" charset="0"/>
                <a:ea typeface="黑体" panose="02010609060101010101" pitchFamily="2" charset="-122"/>
              </a:rPr>
              <a:t>框   架      </a:t>
            </a:r>
            <a:r>
              <a:rPr lang="en-US" altLang="zh-CN" dirty="0">
                <a:solidFill>
                  <a:schemeClr val="bg1"/>
                </a:solidFill>
                <a:latin typeface="Impact" panose="020B0806030902050204" pitchFamily="34" charset="0"/>
                <a:ea typeface="方正姚体" panose="02010601030101010101" pitchFamily="2" charset="-122"/>
              </a:rPr>
              <a:t>Scheme</a:t>
            </a:r>
            <a:endParaRPr lang="en-US" altLang="zh-CN" dirty="0">
              <a:solidFill>
                <a:schemeClr val="bg1"/>
              </a:solidFill>
              <a:latin typeface="Impact" panose="020B0806030902050204" pitchFamily="34" charset="0"/>
              <a:ea typeface="方正姚体" panose="02010601030101010101" pitchFamily="2" charset="-122"/>
            </a:endParaRPr>
          </a:p>
        </p:txBody>
      </p:sp>
      <p:sp>
        <p:nvSpPr>
          <p:cNvPr id="6147" name="Text Box 8"/>
          <p:cNvSpPr txBox="1"/>
          <p:nvPr/>
        </p:nvSpPr>
        <p:spPr>
          <a:xfrm>
            <a:off x="4500563" y="6467475"/>
            <a:ext cx="4319587" cy="245110"/>
          </a:xfrm>
          <a:prstGeom prst="rect">
            <a:avLst/>
          </a:prstGeom>
          <a:noFill/>
          <a:ln w="9525">
            <a:noFill/>
          </a:ln>
        </p:spPr>
        <p:txBody>
          <a:bodyPr>
            <a:spAutoFit/>
          </a:bodyPr>
          <a:p>
            <a:pPr>
              <a:spcBef>
                <a:spcPct val="50000"/>
              </a:spcBef>
            </a:pPr>
            <a:r>
              <a:rPr lang="zh-CN" altLang="en-US" sz="1000" dirty="0">
                <a:solidFill>
                  <a:srgbClr val="EAEAEA"/>
                </a:solidFill>
                <a:latin typeface="Arial" panose="020B0604020202020204" pitchFamily="34" charset="0"/>
              </a:rPr>
              <a:t>西南大学物理科学与技术学院     级物理学   班  </a:t>
            </a:r>
            <a:endParaRPr lang="en-US" altLang="zh-CN" sz="1000" dirty="0">
              <a:solidFill>
                <a:srgbClr val="EAEAEA"/>
              </a:solidFill>
              <a:latin typeface="Arial" panose="020B0604020202020204" pitchFamily="34" charset="0"/>
            </a:endParaRPr>
          </a:p>
        </p:txBody>
      </p:sp>
      <p:grpSp>
        <p:nvGrpSpPr>
          <p:cNvPr id="6148" name="Group 17"/>
          <p:cNvGrpSpPr/>
          <p:nvPr/>
        </p:nvGrpSpPr>
        <p:grpSpPr>
          <a:xfrm>
            <a:off x="3325813" y="366713"/>
            <a:ext cx="1847850" cy="473075"/>
            <a:chOff x="2095" y="223"/>
            <a:chExt cx="1164" cy="298"/>
          </a:xfrm>
        </p:grpSpPr>
        <p:sp>
          <p:nvSpPr>
            <p:cNvPr id="6161" name="Text Box 18"/>
            <p:cNvSpPr txBox="1"/>
            <p:nvPr/>
          </p:nvSpPr>
          <p:spPr>
            <a:xfrm>
              <a:off x="2101" y="223"/>
              <a:ext cx="1158" cy="154"/>
            </a:xfrm>
            <a:prstGeom prst="rect">
              <a:avLst/>
            </a:prstGeom>
            <a:noFill/>
            <a:ln w="9525">
              <a:noFill/>
            </a:ln>
          </p:spPr>
          <p:txBody>
            <a:bodyPr>
              <a:spAutoFit/>
            </a:bodyPr>
            <a:p>
              <a:pPr algn="dist">
                <a:spcBef>
                  <a:spcPct val="50000"/>
                </a:spcBef>
              </a:pPr>
              <a:r>
                <a:rPr lang="zh-CN" altLang="en-US" sz="1000" dirty="0">
                  <a:solidFill>
                    <a:srgbClr val="EAEAEA"/>
                  </a:solidFill>
                  <a:latin typeface="Arial" panose="020B0604020202020204" pitchFamily="34" charset="0"/>
                </a:rPr>
                <a:t>奇特核电形状因子的研究</a:t>
              </a:r>
              <a:endParaRPr lang="zh-CN" altLang="en-US" sz="1000" dirty="0">
                <a:solidFill>
                  <a:srgbClr val="EAEAEA"/>
                </a:solidFill>
                <a:latin typeface="Arial" panose="020B0604020202020204" pitchFamily="34" charset="0"/>
              </a:endParaRPr>
            </a:p>
          </p:txBody>
        </p:sp>
        <p:sp>
          <p:nvSpPr>
            <p:cNvPr id="6162" name="Text Box 19"/>
            <p:cNvSpPr txBox="1"/>
            <p:nvPr/>
          </p:nvSpPr>
          <p:spPr>
            <a:xfrm>
              <a:off x="2095" y="367"/>
              <a:ext cx="1148" cy="154"/>
            </a:xfrm>
            <a:prstGeom prst="rect">
              <a:avLst/>
            </a:prstGeom>
            <a:noFill/>
            <a:ln w="9525">
              <a:noFill/>
            </a:ln>
          </p:spPr>
          <p:txBody>
            <a:bodyPr>
              <a:spAutoFit/>
            </a:bodyPr>
            <a:p>
              <a:pPr algn="dist">
                <a:spcBef>
                  <a:spcPct val="50000"/>
                </a:spcBef>
              </a:pPr>
              <a:r>
                <a:rPr lang="zh-CN" altLang="en-US" sz="1000" dirty="0">
                  <a:solidFill>
                    <a:srgbClr val="EAEAEA"/>
                  </a:solidFill>
                  <a:latin typeface="Arial" panose="020B0604020202020204" pitchFamily="34" charset="0"/>
                </a:rPr>
                <a:t>毕业论文答辩</a:t>
              </a:r>
              <a:endParaRPr lang="zh-CN" altLang="en-US" sz="1000" dirty="0">
                <a:solidFill>
                  <a:srgbClr val="EAEAEA"/>
                </a:solidFill>
                <a:latin typeface="Arial" panose="020B0604020202020204" pitchFamily="34" charset="0"/>
              </a:endParaRPr>
            </a:p>
          </p:txBody>
        </p:sp>
        <p:sp>
          <p:nvSpPr>
            <p:cNvPr id="6163" name="Line 20"/>
            <p:cNvSpPr/>
            <p:nvPr/>
          </p:nvSpPr>
          <p:spPr>
            <a:xfrm>
              <a:off x="2149" y="386"/>
              <a:ext cx="1041" cy="0"/>
            </a:xfrm>
            <a:prstGeom prst="line">
              <a:avLst/>
            </a:prstGeom>
            <a:ln w="9525" cap="flat" cmpd="sng">
              <a:solidFill>
                <a:srgbClr val="FFCC00"/>
              </a:solidFill>
              <a:prstDash val="solid"/>
              <a:headEnd type="none" w="med" len="med"/>
              <a:tailEnd type="none" w="med" len="med"/>
            </a:ln>
          </p:spPr>
        </p:sp>
      </p:grpSp>
      <p:pic>
        <p:nvPicPr>
          <p:cNvPr id="2" name="Picture 31" descr="5 horiz glass bars"/>
          <p:cNvPicPr>
            <a:picLocks noChangeAspect="1"/>
          </p:cNvPicPr>
          <p:nvPr/>
        </p:nvPicPr>
        <p:blipFill>
          <a:blip r:embed="rId2"/>
          <a:stretch>
            <a:fillRect/>
          </a:stretch>
        </p:blipFill>
        <p:spPr>
          <a:xfrm>
            <a:off x="755650" y="1341438"/>
            <a:ext cx="7200900" cy="4319587"/>
          </a:xfrm>
          <a:prstGeom prst="rect">
            <a:avLst/>
          </a:prstGeom>
          <a:noFill/>
          <a:ln w="9525">
            <a:noFill/>
          </a:ln>
        </p:spPr>
      </p:pic>
      <p:pic>
        <p:nvPicPr>
          <p:cNvPr id="22573" name="Picture 45" descr="未命名-1"/>
          <p:cNvPicPr>
            <a:picLocks noChangeAspect="1"/>
          </p:cNvPicPr>
          <p:nvPr/>
        </p:nvPicPr>
        <p:blipFill>
          <a:blip r:embed="rId3"/>
          <a:stretch>
            <a:fillRect/>
          </a:stretch>
        </p:blipFill>
        <p:spPr>
          <a:xfrm>
            <a:off x="1042988" y="1627188"/>
            <a:ext cx="288925" cy="288925"/>
          </a:xfrm>
          <a:prstGeom prst="rect">
            <a:avLst/>
          </a:prstGeom>
          <a:noFill/>
          <a:ln w="9525">
            <a:noFill/>
          </a:ln>
        </p:spPr>
      </p:pic>
      <p:pic>
        <p:nvPicPr>
          <p:cNvPr id="22574" name="Picture 46" descr="未命名-1"/>
          <p:cNvPicPr>
            <a:picLocks noChangeAspect="1"/>
          </p:cNvPicPr>
          <p:nvPr/>
        </p:nvPicPr>
        <p:blipFill>
          <a:blip r:embed="rId3"/>
          <a:stretch>
            <a:fillRect/>
          </a:stretch>
        </p:blipFill>
        <p:spPr>
          <a:xfrm>
            <a:off x="1042988" y="2492375"/>
            <a:ext cx="288925" cy="288925"/>
          </a:xfrm>
          <a:prstGeom prst="rect">
            <a:avLst/>
          </a:prstGeom>
          <a:noFill/>
          <a:ln w="9525">
            <a:noFill/>
          </a:ln>
        </p:spPr>
      </p:pic>
      <p:pic>
        <p:nvPicPr>
          <p:cNvPr id="22575" name="Picture 47" descr="未命名-1"/>
          <p:cNvPicPr>
            <a:picLocks noChangeAspect="1"/>
          </p:cNvPicPr>
          <p:nvPr/>
        </p:nvPicPr>
        <p:blipFill>
          <a:blip r:embed="rId3"/>
          <a:stretch>
            <a:fillRect/>
          </a:stretch>
        </p:blipFill>
        <p:spPr>
          <a:xfrm>
            <a:off x="1042988" y="3376613"/>
            <a:ext cx="288925" cy="288925"/>
          </a:xfrm>
          <a:prstGeom prst="rect">
            <a:avLst/>
          </a:prstGeom>
          <a:noFill/>
          <a:ln w="9525">
            <a:noFill/>
          </a:ln>
        </p:spPr>
      </p:pic>
      <p:pic>
        <p:nvPicPr>
          <p:cNvPr id="22576" name="Picture 48" descr="未命名-1"/>
          <p:cNvPicPr>
            <a:picLocks noChangeAspect="1"/>
          </p:cNvPicPr>
          <p:nvPr/>
        </p:nvPicPr>
        <p:blipFill>
          <a:blip r:embed="rId3"/>
          <a:stretch>
            <a:fillRect/>
          </a:stretch>
        </p:blipFill>
        <p:spPr>
          <a:xfrm>
            <a:off x="1042988" y="4219575"/>
            <a:ext cx="288925" cy="288925"/>
          </a:xfrm>
          <a:prstGeom prst="rect">
            <a:avLst/>
          </a:prstGeom>
          <a:noFill/>
          <a:ln w="9525">
            <a:noFill/>
          </a:ln>
        </p:spPr>
      </p:pic>
      <p:pic>
        <p:nvPicPr>
          <p:cNvPr id="22577" name="Picture 49" descr="未命名-1"/>
          <p:cNvPicPr>
            <a:picLocks noChangeAspect="1"/>
          </p:cNvPicPr>
          <p:nvPr/>
        </p:nvPicPr>
        <p:blipFill>
          <a:blip r:embed="rId3"/>
          <a:stretch>
            <a:fillRect/>
          </a:stretch>
        </p:blipFill>
        <p:spPr>
          <a:xfrm>
            <a:off x="1042988" y="5095875"/>
            <a:ext cx="288925" cy="288925"/>
          </a:xfrm>
          <a:prstGeom prst="rect">
            <a:avLst/>
          </a:prstGeom>
          <a:noFill/>
          <a:ln w="9525">
            <a:noFill/>
          </a:ln>
        </p:spPr>
      </p:pic>
      <p:sp>
        <p:nvSpPr>
          <p:cNvPr id="22585" name="AutoShape 57"/>
          <p:cNvSpPr>
            <a:spLocks noChangeArrowheads="1"/>
          </p:cNvSpPr>
          <p:nvPr/>
        </p:nvSpPr>
        <p:spPr bwMode="auto">
          <a:xfrm>
            <a:off x="1908175" y="1460500"/>
            <a:ext cx="5688013" cy="647700"/>
          </a:xfrm>
          <a:prstGeom prst="roundRect">
            <a:avLst>
              <a:gd name="adj" fmla="val 16667"/>
            </a:avLst>
          </a:prstGeom>
          <a:gradFill rotWithShape="1">
            <a:gsLst>
              <a:gs pos="0">
                <a:schemeClr val="tx1">
                  <a:alpha val="0"/>
                </a:schemeClr>
              </a:gs>
              <a:gs pos="100000">
                <a:schemeClr val="tx1">
                  <a:gamma/>
                  <a:shade val="0"/>
                  <a:invGamma/>
                </a:schemeClr>
              </a:gs>
            </a:gsLst>
            <a:lin ang="0" scaled="1"/>
          </a:gradFill>
          <a:ln w="9525">
            <a:solidFill>
              <a:schemeClr val="bg2"/>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rPr>
              <a:t>奇特核：</a:t>
            </a:r>
            <a:r>
              <a:rPr kumimoji="0" lang="en-US" altLang="zh-CN" sz="1200" b="0"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rPr>
              <a:t>1.</a:t>
            </a:r>
            <a:r>
              <a:rPr kumimoji="0" lang="zh-CN" altLang="en-US" sz="1200" b="0"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rPr>
              <a:t>核素图、稳定线、中子滴线和质子滴线</a:t>
            </a:r>
            <a:endParaRPr kumimoji="0" lang="zh-CN" altLang="en-US" sz="1200" b="0"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rPr>
              <a:t>              </a:t>
            </a:r>
            <a:r>
              <a:rPr kumimoji="0" lang="en-US" altLang="zh-CN" sz="1200" b="0"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rPr>
              <a:t>2.</a:t>
            </a:r>
            <a:r>
              <a:rPr kumimoji="0" lang="zh-CN" altLang="en-US" sz="1200" b="0"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rPr>
              <a:t>奇特核：晕核、皮核   </a:t>
            </a:r>
            <a:endParaRPr kumimoji="0" lang="zh-CN" altLang="en-US" sz="1200" b="0"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22586" name="AutoShape 58"/>
          <p:cNvSpPr>
            <a:spLocks noChangeArrowheads="1"/>
          </p:cNvSpPr>
          <p:nvPr/>
        </p:nvSpPr>
        <p:spPr bwMode="auto">
          <a:xfrm>
            <a:off x="1908175" y="2314575"/>
            <a:ext cx="5688013" cy="647700"/>
          </a:xfrm>
          <a:prstGeom prst="roundRect">
            <a:avLst>
              <a:gd name="adj" fmla="val 16667"/>
            </a:avLst>
          </a:prstGeom>
          <a:gradFill rotWithShape="1">
            <a:gsLst>
              <a:gs pos="0">
                <a:schemeClr val="tx1">
                  <a:alpha val="0"/>
                </a:schemeClr>
              </a:gs>
              <a:gs pos="100000">
                <a:schemeClr val="tx1">
                  <a:gamma/>
                  <a:shade val="0"/>
                  <a:invGamma/>
                </a:schemeClr>
              </a:gs>
            </a:gsLst>
            <a:lin ang="0" scaled="1"/>
          </a:gradFill>
          <a:ln w="9525">
            <a:solidFill>
              <a:schemeClr val="bg2"/>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rPr>
              <a:t>相对论连续谱</a:t>
            </a:r>
            <a:r>
              <a:rPr kumimoji="0" lang="en-US" altLang="zh-CN" sz="1200" b="0"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rPr>
              <a:t>Hartree-Bogoliubov(RCHB) </a:t>
            </a:r>
            <a:r>
              <a:rPr kumimoji="0" lang="zh-CN" altLang="en-US" sz="1200" b="0"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rPr>
              <a:t>理论 </a:t>
            </a:r>
            <a:endParaRPr kumimoji="0" lang="zh-CN" altLang="en-US" sz="1200" b="0"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22587" name="AutoShape 59"/>
          <p:cNvSpPr>
            <a:spLocks noChangeArrowheads="1"/>
          </p:cNvSpPr>
          <p:nvPr/>
        </p:nvSpPr>
        <p:spPr bwMode="auto">
          <a:xfrm>
            <a:off x="1908175" y="3187700"/>
            <a:ext cx="5688013" cy="647700"/>
          </a:xfrm>
          <a:prstGeom prst="roundRect">
            <a:avLst>
              <a:gd name="adj" fmla="val 16667"/>
            </a:avLst>
          </a:prstGeom>
          <a:gradFill rotWithShape="1">
            <a:gsLst>
              <a:gs pos="0">
                <a:schemeClr val="tx1">
                  <a:alpha val="0"/>
                </a:schemeClr>
              </a:gs>
              <a:gs pos="100000">
                <a:schemeClr val="tx1">
                  <a:gamma/>
                  <a:shade val="0"/>
                  <a:invGamma/>
                </a:schemeClr>
              </a:gs>
            </a:gsLst>
            <a:lin ang="0" scaled="1"/>
          </a:gradFill>
          <a:ln w="9525">
            <a:solidFill>
              <a:schemeClr val="bg2"/>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rPr>
              <a:t>核的电形状因子：</a:t>
            </a:r>
            <a:r>
              <a:rPr kumimoji="0" lang="en-US" altLang="zh-CN" sz="1200" b="0"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rPr>
              <a:t>1.</a:t>
            </a:r>
            <a:r>
              <a:rPr kumimoji="0" lang="zh-CN" altLang="en-US" sz="1200" b="0"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rPr>
              <a:t>电子与原子核的弹性散射、莫特截面</a:t>
            </a:r>
            <a:endParaRPr kumimoji="0" lang="zh-CN" altLang="en-US" sz="1200" b="0"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rPr>
              <a:t>                             </a:t>
            </a:r>
            <a:r>
              <a:rPr kumimoji="0" lang="en-US" altLang="zh-CN" sz="1200" b="0"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rPr>
              <a:t>3.</a:t>
            </a:r>
            <a:r>
              <a:rPr kumimoji="0" lang="zh-CN" altLang="en-US" sz="1200" b="0"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rPr>
              <a:t>电子散射的平面波</a:t>
            </a:r>
            <a:r>
              <a:rPr kumimoji="0" lang="en-US" altLang="zh-CN" sz="1200" b="0"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rPr>
              <a:t>Born</a:t>
            </a:r>
            <a:r>
              <a:rPr kumimoji="0" lang="zh-CN" altLang="en-US" sz="1200" b="0"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rPr>
              <a:t>近似、电子散射的</a:t>
            </a:r>
            <a:r>
              <a:rPr kumimoji="0" lang="en-US" altLang="zh-CN" sz="1200" b="0"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rPr>
              <a:t>Eikonal</a:t>
            </a:r>
            <a:r>
              <a:rPr kumimoji="0" lang="zh-CN" altLang="en-US" sz="1200" b="0"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rPr>
              <a:t>近似、相对</a:t>
            </a:r>
            <a:endParaRPr kumimoji="0" lang="zh-CN" altLang="en-US" sz="1200" b="0"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rPr>
              <a:t>                          论分波展开法  </a:t>
            </a:r>
            <a:endParaRPr kumimoji="0" lang="zh-CN" altLang="en-US" sz="1200" b="0"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22588" name="AutoShape 60"/>
          <p:cNvSpPr>
            <a:spLocks noChangeArrowheads="1"/>
          </p:cNvSpPr>
          <p:nvPr/>
        </p:nvSpPr>
        <p:spPr bwMode="auto">
          <a:xfrm>
            <a:off x="1908175" y="4043363"/>
            <a:ext cx="5688013" cy="647700"/>
          </a:xfrm>
          <a:prstGeom prst="roundRect">
            <a:avLst>
              <a:gd name="adj" fmla="val 16667"/>
            </a:avLst>
          </a:prstGeom>
          <a:gradFill rotWithShape="1">
            <a:gsLst>
              <a:gs pos="0">
                <a:schemeClr val="tx1">
                  <a:alpha val="0"/>
                </a:schemeClr>
              </a:gs>
              <a:gs pos="100000">
                <a:schemeClr val="tx1">
                  <a:gamma/>
                  <a:shade val="0"/>
                  <a:invGamma/>
                </a:schemeClr>
              </a:gs>
            </a:gsLst>
            <a:lin ang="0" scaled="1"/>
          </a:gradFill>
          <a:ln w="9525">
            <a:solidFill>
              <a:schemeClr val="bg2"/>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rPr>
              <a:t>理论框架 </a:t>
            </a:r>
            <a:endParaRPr kumimoji="0" lang="zh-CN" altLang="en-US" sz="1200" b="0"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22589" name="AutoShape 61"/>
          <p:cNvSpPr>
            <a:spLocks noChangeArrowheads="1"/>
          </p:cNvSpPr>
          <p:nvPr/>
        </p:nvSpPr>
        <p:spPr bwMode="auto">
          <a:xfrm>
            <a:off x="1908175" y="4894263"/>
            <a:ext cx="5688013" cy="647700"/>
          </a:xfrm>
          <a:prstGeom prst="roundRect">
            <a:avLst>
              <a:gd name="adj" fmla="val 16667"/>
            </a:avLst>
          </a:prstGeom>
          <a:gradFill rotWithShape="1">
            <a:gsLst>
              <a:gs pos="0">
                <a:schemeClr val="tx1">
                  <a:alpha val="0"/>
                </a:schemeClr>
              </a:gs>
              <a:gs pos="100000">
                <a:schemeClr val="tx1">
                  <a:gamma/>
                  <a:shade val="0"/>
                  <a:invGamma/>
                </a:schemeClr>
              </a:gs>
            </a:gsLst>
            <a:lin ang="0" scaled="1"/>
          </a:gradFill>
          <a:ln w="9525">
            <a:solidFill>
              <a:schemeClr val="bg2"/>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rPr>
              <a:t>计算结果与讨论：</a:t>
            </a:r>
            <a:r>
              <a:rPr kumimoji="0" lang="en-US" altLang="zh-CN" sz="1200" b="0"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rPr>
              <a:t>1.</a:t>
            </a:r>
            <a:r>
              <a:rPr kumimoji="0" lang="zh-CN" altLang="en-US" sz="1200" b="0"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rPr>
              <a:t>核电荷密度分布</a:t>
            </a:r>
            <a:endParaRPr kumimoji="0" lang="zh-CN" altLang="en-US" sz="1200" b="0"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rPr>
              <a:t>                             </a:t>
            </a:r>
            <a:r>
              <a:rPr kumimoji="0" lang="en-US" altLang="zh-CN" sz="1200" b="0"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rPr>
              <a:t>2.</a:t>
            </a:r>
            <a:r>
              <a:rPr kumimoji="0" lang="zh-CN" altLang="en-US" sz="1200" b="0"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rPr>
              <a:t>核电荷形状因子 </a:t>
            </a:r>
            <a:endParaRPr kumimoji="0" lang="zh-CN" altLang="en-US" sz="1200" b="0"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endParaRPr>
          </a:p>
        </p:txBody>
      </p:sp>
      <p:pic>
        <p:nvPicPr>
          <p:cNvPr id="6160" name="Picture 38" descr="wenhuayongpinyi2_0016"/>
          <p:cNvPicPr>
            <a:picLocks noChangeAspect="1"/>
          </p:cNvPicPr>
          <p:nvPr/>
        </p:nvPicPr>
        <p:blipFill>
          <a:blip r:embed="rId4">
            <a:clrChange>
              <a:clrFrom>
                <a:srgbClr val="FFFFFF"/>
              </a:clrFrom>
              <a:clrTo>
                <a:srgbClr val="FFFFFF">
                  <a:alpha val="0"/>
                </a:srgbClr>
              </a:clrTo>
            </a:clrChange>
          </a:blip>
          <a:stretch>
            <a:fillRect/>
          </a:stretch>
        </p:blipFill>
        <p:spPr>
          <a:xfrm>
            <a:off x="6823075" y="4992688"/>
            <a:ext cx="1493838" cy="10287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1000"/>
                                        <p:tgtEl>
                                          <p:spTgt spid="2"/>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2585"/>
                                        </p:tgtEl>
                                        <p:attrNameLst>
                                          <p:attrName>style.visibility</p:attrName>
                                        </p:attrNameLst>
                                      </p:cBhvr>
                                      <p:to>
                                        <p:strVal val="visible"/>
                                      </p:to>
                                    </p:set>
                                    <p:animEffect transition="in" filter="wipe(left)">
                                      <p:cBhvr>
                                        <p:cTn id="10" dur="500"/>
                                        <p:tgtEl>
                                          <p:spTgt spid="22585"/>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22586"/>
                                        </p:tgtEl>
                                        <p:attrNameLst>
                                          <p:attrName>style.visibility</p:attrName>
                                        </p:attrNameLst>
                                      </p:cBhvr>
                                      <p:to>
                                        <p:strVal val="visible"/>
                                      </p:to>
                                    </p:set>
                                    <p:animEffect transition="in" filter="wipe(left)">
                                      <p:cBhvr>
                                        <p:cTn id="13" dur="500"/>
                                        <p:tgtEl>
                                          <p:spTgt spid="22586"/>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22587"/>
                                        </p:tgtEl>
                                        <p:attrNameLst>
                                          <p:attrName>style.visibility</p:attrName>
                                        </p:attrNameLst>
                                      </p:cBhvr>
                                      <p:to>
                                        <p:strVal val="visible"/>
                                      </p:to>
                                    </p:set>
                                    <p:animEffect transition="in" filter="wipe(left)">
                                      <p:cBhvr>
                                        <p:cTn id="16" dur="500"/>
                                        <p:tgtEl>
                                          <p:spTgt spid="22587"/>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22588"/>
                                        </p:tgtEl>
                                        <p:attrNameLst>
                                          <p:attrName>style.visibility</p:attrName>
                                        </p:attrNameLst>
                                      </p:cBhvr>
                                      <p:to>
                                        <p:strVal val="visible"/>
                                      </p:to>
                                    </p:set>
                                    <p:animEffect transition="in" filter="wipe(left)">
                                      <p:cBhvr>
                                        <p:cTn id="19" dur="500"/>
                                        <p:tgtEl>
                                          <p:spTgt spid="22588"/>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22589"/>
                                        </p:tgtEl>
                                        <p:attrNameLst>
                                          <p:attrName>style.visibility</p:attrName>
                                        </p:attrNameLst>
                                      </p:cBhvr>
                                      <p:to>
                                        <p:strVal val="visible"/>
                                      </p:to>
                                    </p:set>
                                    <p:animEffect transition="in" filter="wipe(left)">
                                      <p:cBhvr>
                                        <p:cTn id="22" dur="500"/>
                                        <p:tgtEl>
                                          <p:spTgt spid="22589"/>
                                        </p:tgtEl>
                                      </p:cBhvr>
                                    </p:animEffect>
                                  </p:childTnLst>
                                </p:cTn>
                              </p:par>
                            </p:childTnLst>
                          </p:cTn>
                        </p:par>
                        <p:par>
                          <p:cTn id="23" fill="hold">
                            <p:stCondLst>
                              <p:cond delay="1000"/>
                            </p:stCondLst>
                            <p:childTnLst>
                              <p:par>
                                <p:cTn id="24" presetID="23" presetClass="entr" presetSubtype="16" fill="hold" nodeType="afterEffect">
                                  <p:stCondLst>
                                    <p:cond delay="0"/>
                                  </p:stCondLst>
                                  <p:childTnLst>
                                    <p:set>
                                      <p:cBhvr>
                                        <p:cTn id="25" dur="1" fill="hold">
                                          <p:stCondLst>
                                            <p:cond delay="0"/>
                                          </p:stCondLst>
                                        </p:cTn>
                                        <p:tgtEl>
                                          <p:spTgt spid="22573"/>
                                        </p:tgtEl>
                                        <p:attrNameLst>
                                          <p:attrName>style.visibility</p:attrName>
                                        </p:attrNameLst>
                                      </p:cBhvr>
                                      <p:to>
                                        <p:strVal val="visible"/>
                                      </p:to>
                                    </p:set>
                                    <p:anim calcmode="lin" valueType="num">
                                      <p:cBhvr>
                                        <p:cTn id="26" dur="500" fill="hold"/>
                                        <p:tgtEl>
                                          <p:spTgt spid="22573"/>
                                        </p:tgtEl>
                                        <p:attrNameLst>
                                          <p:attrName>ppt_w</p:attrName>
                                        </p:attrNameLst>
                                      </p:cBhvr>
                                      <p:tavLst>
                                        <p:tav tm="0">
                                          <p:val>
                                            <p:fltVal val="0.000000"/>
                                          </p:val>
                                        </p:tav>
                                        <p:tav tm="100000">
                                          <p:val>
                                            <p:strVal val="#ppt_w"/>
                                          </p:val>
                                        </p:tav>
                                      </p:tavLst>
                                    </p:anim>
                                    <p:anim calcmode="lin" valueType="num">
                                      <p:cBhvr>
                                        <p:cTn id="27" dur="500" fill="hold"/>
                                        <p:tgtEl>
                                          <p:spTgt spid="22573"/>
                                        </p:tgtEl>
                                        <p:attrNameLst>
                                          <p:attrName>ppt_h</p:attrName>
                                        </p:attrNameLst>
                                      </p:cBhvr>
                                      <p:tavLst>
                                        <p:tav tm="0">
                                          <p:val>
                                            <p:fltVal val="0.000000"/>
                                          </p:val>
                                        </p:tav>
                                        <p:tav tm="100000">
                                          <p:val>
                                            <p:strVal val="#ppt_h"/>
                                          </p:val>
                                        </p:tav>
                                      </p:tavLst>
                                    </p:anim>
                                  </p:childTnLst>
                                </p:cTn>
                              </p:par>
                              <p:par>
                                <p:cTn id="28" presetID="23" presetClass="entr" presetSubtype="16" fill="hold" nodeType="withEffect">
                                  <p:stCondLst>
                                    <p:cond delay="0"/>
                                  </p:stCondLst>
                                  <p:childTnLst>
                                    <p:set>
                                      <p:cBhvr>
                                        <p:cTn id="29" dur="1" fill="hold">
                                          <p:stCondLst>
                                            <p:cond delay="0"/>
                                          </p:stCondLst>
                                        </p:cTn>
                                        <p:tgtEl>
                                          <p:spTgt spid="22574"/>
                                        </p:tgtEl>
                                        <p:attrNameLst>
                                          <p:attrName>style.visibility</p:attrName>
                                        </p:attrNameLst>
                                      </p:cBhvr>
                                      <p:to>
                                        <p:strVal val="visible"/>
                                      </p:to>
                                    </p:set>
                                    <p:anim calcmode="lin" valueType="num">
                                      <p:cBhvr>
                                        <p:cTn id="30" dur="500" fill="hold"/>
                                        <p:tgtEl>
                                          <p:spTgt spid="22574"/>
                                        </p:tgtEl>
                                        <p:attrNameLst>
                                          <p:attrName>ppt_w</p:attrName>
                                        </p:attrNameLst>
                                      </p:cBhvr>
                                      <p:tavLst>
                                        <p:tav tm="0">
                                          <p:val>
                                            <p:fltVal val="0.000000"/>
                                          </p:val>
                                        </p:tav>
                                        <p:tav tm="100000">
                                          <p:val>
                                            <p:strVal val="#ppt_w"/>
                                          </p:val>
                                        </p:tav>
                                      </p:tavLst>
                                    </p:anim>
                                    <p:anim calcmode="lin" valueType="num">
                                      <p:cBhvr>
                                        <p:cTn id="31" dur="500" fill="hold"/>
                                        <p:tgtEl>
                                          <p:spTgt spid="22574"/>
                                        </p:tgtEl>
                                        <p:attrNameLst>
                                          <p:attrName>ppt_h</p:attrName>
                                        </p:attrNameLst>
                                      </p:cBhvr>
                                      <p:tavLst>
                                        <p:tav tm="0">
                                          <p:val>
                                            <p:fltVal val="0.000000"/>
                                          </p:val>
                                        </p:tav>
                                        <p:tav tm="100000">
                                          <p:val>
                                            <p:strVal val="#ppt_h"/>
                                          </p:val>
                                        </p:tav>
                                      </p:tavLst>
                                    </p:anim>
                                  </p:childTnLst>
                                </p:cTn>
                              </p:par>
                              <p:par>
                                <p:cTn id="32" presetID="23" presetClass="entr" presetSubtype="16" fill="hold" nodeType="withEffect">
                                  <p:stCondLst>
                                    <p:cond delay="0"/>
                                  </p:stCondLst>
                                  <p:childTnLst>
                                    <p:set>
                                      <p:cBhvr>
                                        <p:cTn id="33" dur="1" fill="hold">
                                          <p:stCondLst>
                                            <p:cond delay="0"/>
                                          </p:stCondLst>
                                        </p:cTn>
                                        <p:tgtEl>
                                          <p:spTgt spid="22575"/>
                                        </p:tgtEl>
                                        <p:attrNameLst>
                                          <p:attrName>style.visibility</p:attrName>
                                        </p:attrNameLst>
                                      </p:cBhvr>
                                      <p:to>
                                        <p:strVal val="visible"/>
                                      </p:to>
                                    </p:set>
                                    <p:anim calcmode="lin" valueType="num">
                                      <p:cBhvr>
                                        <p:cTn id="34" dur="500" fill="hold"/>
                                        <p:tgtEl>
                                          <p:spTgt spid="22575"/>
                                        </p:tgtEl>
                                        <p:attrNameLst>
                                          <p:attrName>ppt_w</p:attrName>
                                        </p:attrNameLst>
                                      </p:cBhvr>
                                      <p:tavLst>
                                        <p:tav tm="0">
                                          <p:val>
                                            <p:fltVal val="0.000000"/>
                                          </p:val>
                                        </p:tav>
                                        <p:tav tm="100000">
                                          <p:val>
                                            <p:strVal val="#ppt_w"/>
                                          </p:val>
                                        </p:tav>
                                      </p:tavLst>
                                    </p:anim>
                                    <p:anim calcmode="lin" valueType="num">
                                      <p:cBhvr>
                                        <p:cTn id="35" dur="500" fill="hold"/>
                                        <p:tgtEl>
                                          <p:spTgt spid="22575"/>
                                        </p:tgtEl>
                                        <p:attrNameLst>
                                          <p:attrName>ppt_h</p:attrName>
                                        </p:attrNameLst>
                                      </p:cBhvr>
                                      <p:tavLst>
                                        <p:tav tm="0">
                                          <p:val>
                                            <p:fltVal val="0.000000"/>
                                          </p:val>
                                        </p:tav>
                                        <p:tav tm="100000">
                                          <p:val>
                                            <p:strVal val="#ppt_h"/>
                                          </p:val>
                                        </p:tav>
                                      </p:tavLst>
                                    </p:anim>
                                  </p:childTnLst>
                                </p:cTn>
                              </p:par>
                              <p:par>
                                <p:cTn id="36" presetID="23" presetClass="entr" presetSubtype="16" fill="hold" nodeType="withEffect">
                                  <p:stCondLst>
                                    <p:cond delay="0"/>
                                  </p:stCondLst>
                                  <p:childTnLst>
                                    <p:set>
                                      <p:cBhvr>
                                        <p:cTn id="37" dur="1" fill="hold">
                                          <p:stCondLst>
                                            <p:cond delay="0"/>
                                          </p:stCondLst>
                                        </p:cTn>
                                        <p:tgtEl>
                                          <p:spTgt spid="22576"/>
                                        </p:tgtEl>
                                        <p:attrNameLst>
                                          <p:attrName>style.visibility</p:attrName>
                                        </p:attrNameLst>
                                      </p:cBhvr>
                                      <p:to>
                                        <p:strVal val="visible"/>
                                      </p:to>
                                    </p:set>
                                    <p:anim calcmode="lin" valueType="num">
                                      <p:cBhvr>
                                        <p:cTn id="38" dur="500" fill="hold"/>
                                        <p:tgtEl>
                                          <p:spTgt spid="22576"/>
                                        </p:tgtEl>
                                        <p:attrNameLst>
                                          <p:attrName>ppt_w</p:attrName>
                                        </p:attrNameLst>
                                      </p:cBhvr>
                                      <p:tavLst>
                                        <p:tav tm="0">
                                          <p:val>
                                            <p:fltVal val="0.000000"/>
                                          </p:val>
                                        </p:tav>
                                        <p:tav tm="100000">
                                          <p:val>
                                            <p:strVal val="#ppt_w"/>
                                          </p:val>
                                        </p:tav>
                                      </p:tavLst>
                                    </p:anim>
                                    <p:anim calcmode="lin" valueType="num">
                                      <p:cBhvr>
                                        <p:cTn id="39" dur="500" fill="hold"/>
                                        <p:tgtEl>
                                          <p:spTgt spid="22576"/>
                                        </p:tgtEl>
                                        <p:attrNameLst>
                                          <p:attrName>ppt_h</p:attrName>
                                        </p:attrNameLst>
                                      </p:cBhvr>
                                      <p:tavLst>
                                        <p:tav tm="0">
                                          <p:val>
                                            <p:fltVal val="0.000000"/>
                                          </p:val>
                                        </p:tav>
                                        <p:tav tm="100000">
                                          <p:val>
                                            <p:strVal val="#ppt_h"/>
                                          </p:val>
                                        </p:tav>
                                      </p:tavLst>
                                    </p:anim>
                                  </p:childTnLst>
                                </p:cTn>
                              </p:par>
                              <p:par>
                                <p:cTn id="40" presetID="23" presetClass="entr" presetSubtype="16" fill="hold" nodeType="withEffect">
                                  <p:stCondLst>
                                    <p:cond delay="0"/>
                                  </p:stCondLst>
                                  <p:childTnLst>
                                    <p:set>
                                      <p:cBhvr>
                                        <p:cTn id="41" dur="1" fill="hold">
                                          <p:stCondLst>
                                            <p:cond delay="0"/>
                                          </p:stCondLst>
                                        </p:cTn>
                                        <p:tgtEl>
                                          <p:spTgt spid="22577"/>
                                        </p:tgtEl>
                                        <p:attrNameLst>
                                          <p:attrName>style.visibility</p:attrName>
                                        </p:attrNameLst>
                                      </p:cBhvr>
                                      <p:to>
                                        <p:strVal val="visible"/>
                                      </p:to>
                                    </p:set>
                                    <p:anim calcmode="lin" valueType="num">
                                      <p:cBhvr>
                                        <p:cTn id="42" dur="500" fill="hold"/>
                                        <p:tgtEl>
                                          <p:spTgt spid="22577"/>
                                        </p:tgtEl>
                                        <p:attrNameLst>
                                          <p:attrName>ppt_w</p:attrName>
                                        </p:attrNameLst>
                                      </p:cBhvr>
                                      <p:tavLst>
                                        <p:tav tm="0">
                                          <p:val>
                                            <p:fltVal val="0.000000"/>
                                          </p:val>
                                        </p:tav>
                                        <p:tav tm="100000">
                                          <p:val>
                                            <p:strVal val="#ppt_w"/>
                                          </p:val>
                                        </p:tav>
                                      </p:tavLst>
                                    </p:anim>
                                    <p:anim calcmode="lin" valueType="num">
                                      <p:cBhvr>
                                        <p:cTn id="43" dur="500" fill="hold"/>
                                        <p:tgtEl>
                                          <p:spTgt spid="22577"/>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85" grpId="0" animBg="1"/>
      <p:bldP spid="22586" grpId="0" animBg="1"/>
      <p:bldP spid="22587" grpId="0" animBg="1"/>
      <p:bldP spid="22588" grpId="0" animBg="1"/>
      <p:bldP spid="2258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grpSp>
        <p:nvGrpSpPr>
          <p:cNvPr id="26719" name="Group 95"/>
          <p:cNvGrpSpPr/>
          <p:nvPr/>
        </p:nvGrpSpPr>
        <p:grpSpPr>
          <a:xfrm>
            <a:off x="3203575" y="1314450"/>
            <a:ext cx="4968875" cy="2160588"/>
            <a:chOff x="2018" y="828"/>
            <a:chExt cx="3130" cy="1361"/>
          </a:xfrm>
        </p:grpSpPr>
        <p:sp>
          <p:nvSpPr>
            <p:cNvPr id="7191" name="AutoShape 85"/>
            <p:cNvSpPr/>
            <p:nvPr/>
          </p:nvSpPr>
          <p:spPr>
            <a:xfrm>
              <a:off x="2018" y="828"/>
              <a:ext cx="3130" cy="1361"/>
            </a:xfrm>
            <a:prstGeom prst="roundRect">
              <a:avLst>
                <a:gd name="adj" fmla="val 6981"/>
              </a:avLst>
            </a:prstGeom>
            <a:gradFill rotWithShape="1">
              <a:gsLst>
                <a:gs pos="0">
                  <a:schemeClr val="bg1">
                    <a:alpha val="0"/>
                  </a:schemeClr>
                </a:gs>
                <a:gs pos="100000">
                  <a:schemeClr val="tx1">
                    <a:alpha val="29999"/>
                  </a:schemeClr>
                </a:gs>
              </a:gsLst>
              <a:lin ang="0" scaled="1"/>
              <a:tileRect/>
            </a:gradFill>
            <a:ln w="12700" cap="flat" cmpd="sng">
              <a:solidFill>
                <a:srgbClr val="969696"/>
              </a:solidFill>
              <a:prstDash val="solid"/>
              <a:headEnd type="none" w="med" len="med"/>
              <a:tailEnd type="none" w="med" len="med"/>
            </a:ln>
          </p:spPr>
          <p:txBody>
            <a:bodyPr wrap="none" anchor="ctr"/>
            <a:p>
              <a:endParaRPr lang="zh-CN" altLang="en-US" dirty="0">
                <a:latin typeface="Arial" panose="020B0604020202020204" pitchFamily="34" charset="0"/>
              </a:endParaRPr>
            </a:p>
          </p:txBody>
        </p:sp>
        <p:sp>
          <p:nvSpPr>
            <p:cNvPr id="7192" name="Oval 87"/>
            <p:cNvSpPr/>
            <p:nvPr/>
          </p:nvSpPr>
          <p:spPr>
            <a:xfrm>
              <a:off x="2101" y="1261"/>
              <a:ext cx="91" cy="91"/>
            </a:xfrm>
            <a:prstGeom prst="ellipse">
              <a:avLst/>
            </a:prstGeom>
            <a:solidFill>
              <a:schemeClr val="bg1"/>
            </a:solidFill>
            <a:ln w="12700" cap="flat" cmpd="sng">
              <a:solidFill>
                <a:srgbClr val="969696"/>
              </a:solidFill>
              <a:prstDash val="solid"/>
              <a:headEnd type="none" w="med" len="med"/>
              <a:tailEnd type="none" w="med" len="med"/>
            </a:ln>
          </p:spPr>
          <p:txBody>
            <a:bodyPr wrap="none" anchor="ctr"/>
            <a:p>
              <a:endParaRPr lang="zh-CN" altLang="en-US" dirty="0">
                <a:latin typeface="Arial" panose="020B0604020202020204" pitchFamily="34" charset="0"/>
              </a:endParaRPr>
            </a:p>
          </p:txBody>
        </p:sp>
        <p:sp>
          <p:nvSpPr>
            <p:cNvPr id="7193" name="Oval 88"/>
            <p:cNvSpPr/>
            <p:nvPr/>
          </p:nvSpPr>
          <p:spPr>
            <a:xfrm>
              <a:off x="2114" y="1661"/>
              <a:ext cx="91" cy="91"/>
            </a:xfrm>
            <a:prstGeom prst="ellipse">
              <a:avLst/>
            </a:prstGeom>
            <a:solidFill>
              <a:schemeClr val="bg1"/>
            </a:solidFill>
            <a:ln w="12700" cap="flat" cmpd="sng">
              <a:solidFill>
                <a:srgbClr val="969696"/>
              </a:solidFill>
              <a:prstDash val="solid"/>
              <a:headEnd type="none" w="med" len="med"/>
              <a:tailEnd type="none" w="med" len="med"/>
            </a:ln>
          </p:spPr>
          <p:txBody>
            <a:bodyPr wrap="none" anchor="ctr"/>
            <a:p>
              <a:endParaRPr lang="zh-CN" altLang="en-US" dirty="0">
                <a:latin typeface="Arial" panose="020B0604020202020204" pitchFamily="34" charset="0"/>
              </a:endParaRPr>
            </a:p>
          </p:txBody>
        </p:sp>
        <p:sp>
          <p:nvSpPr>
            <p:cNvPr id="7194" name="Oval 89"/>
            <p:cNvSpPr/>
            <p:nvPr/>
          </p:nvSpPr>
          <p:spPr>
            <a:xfrm>
              <a:off x="2109" y="2040"/>
              <a:ext cx="91" cy="91"/>
            </a:xfrm>
            <a:prstGeom prst="ellipse">
              <a:avLst/>
            </a:prstGeom>
            <a:solidFill>
              <a:schemeClr val="bg1"/>
            </a:solidFill>
            <a:ln w="12700" cap="flat" cmpd="sng">
              <a:solidFill>
                <a:srgbClr val="969696"/>
              </a:solidFill>
              <a:prstDash val="solid"/>
              <a:headEnd type="none" w="med" len="med"/>
              <a:tailEnd type="none" w="med" len="med"/>
            </a:ln>
          </p:spPr>
          <p:txBody>
            <a:bodyPr wrap="none" anchor="ctr"/>
            <a:p>
              <a:endParaRPr lang="zh-CN" altLang="en-US" dirty="0">
                <a:latin typeface="Arial" panose="020B0604020202020204" pitchFamily="34" charset="0"/>
              </a:endParaRPr>
            </a:p>
          </p:txBody>
        </p:sp>
        <p:sp>
          <p:nvSpPr>
            <p:cNvPr id="7195" name="Oval 86"/>
            <p:cNvSpPr/>
            <p:nvPr/>
          </p:nvSpPr>
          <p:spPr>
            <a:xfrm>
              <a:off x="2101" y="861"/>
              <a:ext cx="91" cy="91"/>
            </a:xfrm>
            <a:prstGeom prst="ellipse">
              <a:avLst/>
            </a:prstGeom>
            <a:solidFill>
              <a:schemeClr val="bg1"/>
            </a:solidFill>
            <a:ln w="12700" cap="flat" cmpd="sng">
              <a:solidFill>
                <a:srgbClr val="969696"/>
              </a:solidFill>
              <a:prstDash val="solid"/>
              <a:headEnd type="none" w="med" len="med"/>
              <a:tailEnd type="none" w="med" len="med"/>
            </a:ln>
          </p:spPr>
          <p:txBody>
            <a:bodyPr wrap="none" anchor="ctr"/>
            <a:p>
              <a:endParaRPr lang="zh-CN" altLang="en-US" dirty="0">
                <a:latin typeface="Arial" panose="020B0604020202020204" pitchFamily="34" charset="0"/>
              </a:endParaRPr>
            </a:p>
          </p:txBody>
        </p:sp>
      </p:grpSp>
      <p:pic>
        <p:nvPicPr>
          <p:cNvPr id="26683" name="Picture 59" descr="图片1"/>
          <p:cNvPicPr>
            <a:picLocks noChangeAspect="1"/>
          </p:cNvPicPr>
          <p:nvPr/>
        </p:nvPicPr>
        <p:blipFill>
          <a:blip r:embed="rId2"/>
          <a:stretch>
            <a:fillRect/>
          </a:stretch>
        </p:blipFill>
        <p:spPr>
          <a:xfrm>
            <a:off x="769938" y="1703388"/>
            <a:ext cx="1511300" cy="1492250"/>
          </a:xfrm>
          <a:prstGeom prst="rect">
            <a:avLst/>
          </a:prstGeom>
          <a:noFill/>
          <a:ln w="9525">
            <a:noFill/>
          </a:ln>
        </p:spPr>
      </p:pic>
      <p:sp>
        <p:nvSpPr>
          <p:cNvPr id="7172" name="AutoShape 2"/>
          <p:cNvSpPr/>
          <p:nvPr/>
        </p:nvSpPr>
        <p:spPr>
          <a:xfrm>
            <a:off x="3271838" y="331788"/>
            <a:ext cx="4918075" cy="534987"/>
          </a:xfrm>
          <a:prstGeom prst="roundRect">
            <a:avLst>
              <a:gd name="adj" fmla="val 16667"/>
            </a:avLst>
          </a:prstGeom>
          <a:noFill/>
          <a:ln w="38100" cap="flat" cmpd="sng">
            <a:solidFill>
              <a:srgbClr val="FF9900"/>
            </a:solidFill>
            <a:prstDash val="solid"/>
            <a:headEnd type="none" w="med" len="med"/>
            <a:tailEnd type="none" w="med" len="med"/>
          </a:ln>
        </p:spPr>
        <p:txBody>
          <a:bodyPr>
            <a:spAutoFit/>
          </a:bodyPr>
          <a:p>
            <a:pPr algn="r">
              <a:spcBef>
                <a:spcPct val="50000"/>
              </a:spcBef>
            </a:pPr>
            <a:r>
              <a:rPr lang="zh-CN" altLang="en-US" sz="2400" dirty="0">
                <a:solidFill>
                  <a:schemeClr val="bg1"/>
                </a:solidFill>
                <a:latin typeface="Arial" panose="020B0604020202020204" pitchFamily="34" charset="0"/>
                <a:ea typeface="黑体" panose="02010609060101010101" pitchFamily="2" charset="-122"/>
              </a:rPr>
              <a:t>程  序     </a:t>
            </a:r>
            <a:r>
              <a:rPr lang="en-US" altLang="zh-CN" dirty="0">
                <a:solidFill>
                  <a:schemeClr val="bg1"/>
                </a:solidFill>
                <a:latin typeface="Impact" panose="020B0806030902050204" pitchFamily="34" charset="0"/>
                <a:ea typeface="方正姚体" panose="02010601030101010101" pitchFamily="2" charset="-122"/>
              </a:rPr>
              <a:t>Program</a:t>
            </a:r>
            <a:endParaRPr lang="en-US" altLang="zh-CN" dirty="0">
              <a:solidFill>
                <a:schemeClr val="bg1"/>
              </a:solidFill>
              <a:latin typeface="Impact" panose="020B0806030902050204" pitchFamily="34" charset="0"/>
              <a:ea typeface="方正姚体" panose="02010601030101010101" pitchFamily="2" charset="-122"/>
            </a:endParaRPr>
          </a:p>
        </p:txBody>
      </p:sp>
      <p:pic>
        <p:nvPicPr>
          <p:cNvPr id="7173" name="Picture 7" descr="wenhuayongpinyi2_0016"/>
          <p:cNvPicPr>
            <a:picLocks noChangeAspect="1"/>
          </p:cNvPicPr>
          <p:nvPr/>
        </p:nvPicPr>
        <p:blipFill>
          <a:blip r:embed="rId3">
            <a:clrChange>
              <a:clrFrom>
                <a:srgbClr val="FFFFFF"/>
              </a:clrFrom>
              <a:clrTo>
                <a:srgbClr val="FFFFFF">
                  <a:alpha val="0"/>
                </a:srgbClr>
              </a:clrTo>
            </a:clrChange>
          </a:blip>
          <a:stretch>
            <a:fillRect/>
          </a:stretch>
        </p:blipFill>
        <p:spPr>
          <a:xfrm>
            <a:off x="6823075" y="4992688"/>
            <a:ext cx="1493838" cy="1028700"/>
          </a:xfrm>
          <a:prstGeom prst="rect">
            <a:avLst/>
          </a:prstGeom>
          <a:noFill/>
          <a:ln w="9525">
            <a:noFill/>
          </a:ln>
        </p:spPr>
      </p:pic>
      <p:sp>
        <p:nvSpPr>
          <p:cNvPr id="7174" name="Text Box 8"/>
          <p:cNvSpPr txBox="1"/>
          <p:nvPr/>
        </p:nvSpPr>
        <p:spPr>
          <a:xfrm>
            <a:off x="4500563" y="6467475"/>
            <a:ext cx="4319587" cy="245110"/>
          </a:xfrm>
          <a:prstGeom prst="rect">
            <a:avLst/>
          </a:prstGeom>
          <a:noFill/>
          <a:ln w="9525">
            <a:noFill/>
          </a:ln>
        </p:spPr>
        <p:txBody>
          <a:bodyPr>
            <a:spAutoFit/>
          </a:bodyPr>
          <a:p>
            <a:pPr>
              <a:spcBef>
                <a:spcPct val="50000"/>
              </a:spcBef>
            </a:pPr>
            <a:r>
              <a:rPr lang="zh-CN" altLang="en-US" sz="1000" dirty="0">
                <a:solidFill>
                  <a:srgbClr val="EAEAEA"/>
                </a:solidFill>
                <a:latin typeface="Arial" panose="020B0604020202020204" pitchFamily="34" charset="0"/>
              </a:rPr>
              <a:t>西南大学物理科学与技术学院     级物理学   班  </a:t>
            </a:r>
            <a:endParaRPr lang="en-US" altLang="zh-CN" sz="1000" dirty="0">
              <a:solidFill>
                <a:srgbClr val="EAEAEA"/>
              </a:solidFill>
              <a:latin typeface="Arial" panose="020B0604020202020204" pitchFamily="34" charset="0"/>
            </a:endParaRPr>
          </a:p>
        </p:txBody>
      </p:sp>
      <p:grpSp>
        <p:nvGrpSpPr>
          <p:cNvPr id="7175" name="Group 17"/>
          <p:cNvGrpSpPr/>
          <p:nvPr/>
        </p:nvGrpSpPr>
        <p:grpSpPr>
          <a:xfrm>
            <a:off x="3325813" y="366713"/>
            <a:ext cx="1847850" cy="473075"/>
            <a:chOff x="2095" y="223"/>
            <a:chExt cx="1164" cy="298"/>
          </a:xfrm>
        </p:grpSpPr>
        <p:sp>
          <p:nvSpPr>
            <p:cNvPr id="7188" name="Text Box 18"/>
            <p:cNvSpPr txBox="1"/>
            <p:nvPr/>
          </p:nvSpPr>
          <p:spPr>
            <a:xfrm>
              <a:off x="2101" y="223"/>
              <a:ext cx="1158" cy="154"/>
            </a:xfrm>
            <a:prstGeom prst="rect">
              <a:avLst/>
            </a:prstGeom>
            <a:noFill/>
            <a:ln w="9525">
              <a:noFill/>
            </a:ln>
          </p:spPr>
          <p:txBody>
            <a:bodyPr>
              <a:spAutoFit/>
            </a:bodyPr>
            <a:p>
              <a:pPr algn="dist">
                <a:spcBef>
                  <a:spcPct val="50000"/>
                </a:spcBef>
              </a:pPr>
              <a:r>
                <a:rPr lang="zh-CN" altLang="en-US" sz="1000" dirty="0">
                  <a:solidFill>
                    <a:srgbClr val="EAEAEA"/>
                  </a:solidFill>
                  <a:latin typeface="Arial" panose="020B0604020202020204" pitchFamily="34" charset="0"/>
                </a:rPr>
                <a:t>奇特核电形状因子的研究</a:t>
              </a:r>
              <a:endParaRPr lang="zh-CN" altLang="en-US" sz="1000" dirty="0">
                <a:solidFill>
                  <a:srgbClr val="EAEAEA"/>
                </a:solidFill>
                <a:latin typeface="Arial" panose="020B0604020202020204" pitchFamily="34" charset="0"/>
              </a:endParaRPr>
            </a:p>
          </p:txBody>
        </p:sp>
        <p:sp>
          <p:nvSpPr>
            <p:cNvPr id="7189" name="Text Box 19"/>
            <p:cNvSpPr txBox="1"/>
            <p:nvPr/>
          </p:nvSpPr>
          <p:spPr>
            <a:xfrm>
              <a:off x="2095" y="367"/>
              <a:ext cx="1148" cy="154"/>
            </a:xfrm>
            <a:prstGeom prst="rect">
              <a:avLst/>
            </a:prstGeom>
            <a:noFill/>
            <a:ln w="9525">
              <a:noFill/>
            </a:ln>
          </p:spPr>
          <p:txBody>
            <a:bodyPr>
              <a:spAutoFit/>
            </a:bodyPr>
            <a:p>
              <a:pPr algn="dist">
                <a:spcBef>
                  <a:spcPct val="50000"/>
                </a:spcBef>
              </a:pPr>
              <a:r>
                <a:rPr lang="zh-CN" altLang="en-US" sz="1000" dirty="0">
                  <a:solidFill>
                    <a:srgbClr val="EAEAEA"/>
                  </a:solidFill>
                  <a:latin typeface="Arial" panose="020B0604020202020204" pitchFamily="34" charset="0"/>
                </a:rPr>
                <a:t>毕业论文答辩</a:t>
              </a:r>
              <a:endParaRPr lang="zh-CN" altLang="en-US" sz="1000" dirty="0">
                <a:solidFill>
                  <a:srgbClr val="EAEAEA"/>
                </a:solidFill>
                <a:latin typeface="Arial" panose="020B0604020202020204" pitchFamily="34" charset="0"/>
              </a:endParaRPr>
            </a:p>
          </p:txBody>
        </p:sp>
        <p:sp>
          <p:nvSpPr>
            <p:cNvPr id="7190" name="Line 20"/>
            <p:cNvSpPr/>
            <p:nvPr/>
          </p:nvSpPr>
          <p:spPr>
            <a:xfrm>
              <a:off x="2149" y="386"/>
              <a:ext cx="1041" cy="0"/>
            </a:xfrm>
            <a:prstGeom prst="line">
              <a:avLst/>
            </a:prstGeom>
            <a:ln w="9525" cap="flat" cmpd="sng">
              <a:solidFill>
                <a:srgbClr val="FFCC00"/>
              </a:solidFill>
              <a:prstDash val="solid"/>
              <a:headEnd type="none" w="med" len="med"/>
              <a:tailEnd type="none" w="med" len="med"/>
            </a:ln>
          </p:spPr>
        </p:sp>
      </p:grpSp>
      <p:sp>
        <p:nvSpPr>
          <p:cNvPr id="26685" name="Line 61"/>
          <p:cNvSpPr/>
          <p:nvPr/>
        </p:nvSpPr>
        <p:spPr>
          <a:xfrm>
            <a:off x="323850" y="3860800"/>
            <a:ext cx="8509000" cy="0"/>
          </a:xfrm>
          <a:prstGeom prst="line">
            <a:avLst/>
          </a:prstGeom>
          <a:ln w="9525" cap="flat" cmpd="sng">
            <a:solidFill>
              <a:schemeClr val="bg2"/>
            </a:solidFill>
            <a:prstDash val="solid"/>
            <a:headEnd type="none" w="med" len="med"/>
            <a:tailEnd type="none" w="med" len="med"/>
          </a:ln>
        </p:spPr>
      </p:sp>
      <p:sp>
        <p:nvSpPr>
          <p:cNvPr id="26688" name="Freeform 64"/>
          <p:cNvSpPr/>
          <p:nvPr/>
        </p:nvSpPr>
        <p:spPr>
          <a:xfrm>
            <a:off x="950913" y="1446213"/>
            <a:ext cx="2447925" cy="431800"/>
          </a:xfrm>
          <a:custGeom>
            <a:avLst/>
            <a:gdLst/>
            <a:ahLst/>
            <a:cxnLst>
              <a:cxn ang="0">
                <a:pos x="0" y="431800"/>
              </a:cxn>
              <a:cxn ang="0">
                <a:pos x="0" y="0"/>
              </a:cxn>
              <a:cxn ang="0">
                <a:pos x="2447925" y="0"/>
              </a:cxn>
            </a:cxnLst>
            <a:pathLst>
              <a:path w="1542" h="272">
                <a:moveTo>
                  <a:pt x="0" y="272"/>
                </a:moveTo>
                <a:lnTo>
                  <a:pt x="0" y="0"/>
                </a:lnTo>
                <a:lnTo>
                  <a:pt x="1542" y="0"/>
                </a:lnTo>
              </a:path>
            </a:pathLst>
          </a:custGeom>
          <a:noFill/>
          <a:ln w="9525" cap="flat" cmpd="sng">
            <a:solidFill>
              <a:srgbClr val="FFCC00">
                <a:alpha val="100000"/>
              </a:srgbClr>
            </a:solidFill>
            <a:prstDash val="solid"/>
            <a:round/>
            <a:headEnd type="oval" w="med" len="med"/>
            <a:tailEnd type="oval" w="med" len="med"/>
          </a:ln>
        </p:spPr>
        <p:txBody>
          <a:bodyPr/>
          <a:p>
            <a:endParaRPr lang="zh-CN" altLang="en-US"/>
          </a:p>
        </p:txBody>
      </p:sp>
      <p:sp>
        <p:nvSpPr>
          <p:cNvPr id="26689" name="Freeform 65"/>
          <p:cNvSpPr/>
          <p:nvPr/>
        </p:nvSpPr>
        <p:spPr>
          <a:xfrm flipV="1">
            <a:off x="887413" y="3068638"/>
            <a:ext cx="2519362" cy="247650"/>
          </a:xfrm>
          <a:custGeom>
            <a:avLst/>
            <a:gdLst/>
            <a:ahLst/>
            <a:cxnLst>
              <a:cxn ang="0">
                <a:pos x="0" y="247650"/>
              </a:cxn>
              <a:cxn ang="0">
                <a:pos x="0" y="0"/>
              </a:cxn>
              <a:cxn ang="0">
                <a:pos x="2519362" y="0"/>
              </a:cxn>
            </a:cxnLst>
            <a:pathLst>
              <a:path w="1542" h="272">
                <a:moveTo>
                  <a:pt x="0" y="272"/>
                </a:moveTo>
                <a:lnTo>
                  <a:pt x="0" y="0"/>
                </a:lnTo>
                <a:lnTo>
                  <a:pt x="1542" y="0"/>
                </a:lnTo>
              </a:path>
            </a:pathLst>
          </a:custGeom>
          <a:noFill/>
          <a:ln w="9525" cap="flat" cmpd="sng">
            <a:solidFill>
              <a:srgbClr val="33CC33">
                <a:alpha val="100000"/>
              </a:srgbClr>
            </a:solidFill>
            <a:prstDash val="solid"/>
            <a:round/>
            <a:headEnd type="oval" w="med" len="med"/>
            <a:tailEnd type="oval" w="med" len="med"/>
          </a:ln>
        </p:spPr>
        <p:txBody>
          <a:bodyPr/>
          <a:p>
            <a:endParaRPr lang="zh-CN" altLang="en-US"/>
          </a:p>
        </p:txBody>
      </p:sp>
      <p:sp>
        <p:nvSpPr>
          <p:cNvPr id="26690" name="Freeform 66"/>
          <p:cNvSpPr/>
          <p:nvPr/>
        </p:nvSpPr>
        <p:spPr>
          <a:xfrm>
            <a:off x="2017713" y="2717800"/>
            <a:ext cx="1401762" cy="311150"/>
          </a:xfrm>
          <a:custGeom>
            <a:avLst/>
            <a:gdLst/>
            <a:ahLst/>
            <a:cxnLst>
              <a:cxn ang="0">
                <a:pos x="0" y="311150"/>
              </a:cxn>
              <a:cxn ang="0">
                <a:pos x="0" y="0"/>
              </a:cxn>
              <a:cxn ang="0">
                <a:pos x="1401762" y="0"/>
              </a:cxn>
            </a:cxnLst>
            <a:pathLst>
              <a:path w="1542" h="272">
                <a:moveTo>
                  <a:pt x="0" y="272"/>
                </a:moveTo>
                <a:lnTo>
                  <a:pt x="0" y="0"/>
                </a:lnTo>
                <a:lnTo>
                  <a:pt x="1542" y="0"/>
                </a:lnTo>
              </a:path>
            </a:pathLst>
          </a:custGeom>
          <a:noFill/>
          <a:ln w="9525" cap="flat" cmpd="sng">
            <a:solidFill>
              <a:srgbClr val="0099FF">
                <a:alpha val="100000"/>
              </a:srgbClr>
            </a:solidFill>
            <a:prstDash val="solid"/>
            <a:round/>
            <a:headEnd type="oval" w="med" len="med"/>
            <a:tailEnd type="oval" w="med" len="med"/>
          </a:ln>
        </p:spPr>
        <p:txBody>
          <a:bodyPr/>
          <a:p>
            <a:endParaRPr lang="zh-CN" altLang="en-US"/>
          </a:p>
        </p:txBody>
      </p:sp>
      <p:sp>
        <p:nvSpPr>
          <p:cNvPr id="26691" name="Freeform 67"/>
          <p:cNvSpPr/>
          <p:nvPr/>
        </p:nvSpPr>
        <p:spPr>
          <a:xfrm flipV="1">
            <a:off x="2052638" y="1924050"/>
            <a:ext cx="1366837" cy="144463"/>
          </a:xfrm>
          <a:custGeom>
            <a:avLst/>
            <a:gdLst/>
            <a:ahLst/>
            <a:cxnLst>
              <a:cxn ang="0">
                <a:pos x="0" y="144463"/>
              </a:cxn>
              <a:cxn ang="0">
                <a:pos x="0" y="0"/>
              </a:cxn>
              <a:cxn ang="0">
                <a:pos x="1366837" y="0"/>
              </a:cxn>
            </a:cxnLst>
            <a:pathLst>
              <a:path w="1542" h="272">
                <a:moveTo>
                  <a:pt x="0" y="272"/>
                </a:moveTo>
                <a:lnTo>
                  <a:pt x="0" y="0"/>
                </a:lnTo>
                <a:lnTo>
                  <a:pt x="1542" y="0"/>
                </a:lnTo>
              </a:path>
            </a:pathLst>
          </a:custGeom>
          <a:noFill/>
          <a:ln w="9525" cap="flat" cmpd="sng">
            <a:solidFill>
              <a:srgbClr val="FF0000">
                <a:alpha val="100000"/>
              </a:srgbClr>
            </a:solidFill>
            <a:prstDash val="solid"/>
            <a:round/>
            <a:headEnd type="oval" w="med" len="med"/>
            <a:tailEnd type="oval" w="med" len="med"/>
          </a:ln>
        </p:spPr>
        <p:txBody>
          <a:bodyPr/>
          <a:p>
            <a:endParaRPr lang="zh-CN" altLang="en-US"/>
          </a:p>
        </p:txBody>
      </p:sp>
      <p:pic>
        <p:nvPicPr>
          <p:cNvPr id="26702" name="Picture 78" descr="未命名-1"/>
          <p:cNvPicPr>
            <a:picLocks noChangeAspect="1"/>
          </p:cNvPicPr>
          <p:nvPr/>
        </p:nvPicPr>
        <p:blipFill>
          <a:blip r:embed="rId4"/>
          <a:stretch>
            <a:fillRect/>
          </a:stretch>
        </p:blipFill>
        <p:spPr>
          <a:xfrm>
            <a:off x="900113" y="4149725"/>
            <a:ext cx="215900" cy="215900"/>
          </a:xfrm>
          <a:prstGeom prst="rect">
            <a:avLst/>
          </a:prstGeom>
          <a:noFill/>
          <a:ln w="9525">
            <a:noFill/>
          </a:ln>
        </p:spPr>
      </p:pic>
      <p:pic>
        <p:nvPicPr>
          <p:cNvPr id="26703" name="Picture 79" descr="未命名-1"/>
          <p:cNvPicPr>
            <a:picLocks noChangeAspect="1"/>
          </p:cNvPicPr>
          <p:nvPr/>
        </p:nvPicPr>
        <p:blipFill>
          <a:blip r:embed="rId4"/>
          <a:stretch>
            <a:fillRect/>
          </a:stretch>
        </p:blipFill>
        <p:spPr>
          <a:xfrm>
            <a:off x="900113" y="4868863"/>
            <a:ext cx="215900" cy="215900"/>
          </a:xfrm>
          <a:prstGeom prst="rect">
            <a:avLst/>
          </a:prstGeom>
          <a:noFill/>
          <a:ln w="9525">
            <a:noFill/>
          </a:ln>
        </p:spPr>
      </p:pic>
      <p:pic>
        <p:nvPicPr>
          <p:cNvPr id="26704" name="Picture 80" descr="未命名-1"/>
          <p:cNvPicPr>
            <a:picLocks noChangeAspect="1"/>
          </p:cNvPicPr>
          <p:nvPr/>
        </p:nvPicPr>
        <p:blipFill>
          <a:blip r:embed="rId4"/>
          <a:stretch>
            <a:fillRect/>
          </a:stretch>
        </p:blipFill>
        <p:spPr>
          <a:xfrm>
            <a:off x="900113" y="5589588"/>
            <a:ext cx="215900" cy="215900"/>
          </a:xfrm>
          <a:prstGeom prst="rect">
            <a:avLst/>
          </a:prstGeom>
          <a:noFill/>
          <a:ln w="9525">
            <a:noFill/>
          </a:ln>
        </p:spPr>
      </p:pic>
      <p:sp>
        <p:nvSpPr>
          <p:cNvPr id="26715" name="Text Box 91"/>
          <p:cNvSpPr txBox="1"/>
          <p:nvPr/>
        </p:nvSpPr>
        <p:spPr>
          <a:xfrm>
            <a:off x="3924300" y="2035175"/>
            <a:ext cx="3816350" cy="549275"/>
          </a:xfrm>
          <a:prstGeom prst="rect">
            <a:avLst/>
          </a:prstGeom>
          <a:noFill/>
          <a:ln w="12700">
            <a:noFill/>
          </a:ln>
        </p:spPr>
        <p:txBody>
          <a:bodyPr>
            <a:spAutoFit/>
          </a:bodyPr>
          <a:p>
            <a:pPr>
              <a:spcBef>
                <a:spcPct val="50000"/>
              </a:spcBef>
            </a:pPr>
            <a:r>
              <a:rPr lang="en-US" altLang="zh-CN" sz="1200" dirty="0">
                <a:solidFill>
                  <a:schemeClr val="bg1"/>
                </a:solidFill>
                <a:latin typeface="Arial" panose="020B0604020202020204" pitchFamily="34" charset="0"/>
              </a:rPr>
              <a:t>1.</a:t>
            </a:r>
            <a:r>
              <a:rPr lang="zh-CN" altLang="en-US" sz="1200" dirty="0">
                <a:solidFill>
                  <a:schemeClr val="bg1"/>
                </a:solidFill>
                <a:latin typeface="Arial" panose="020B0604020202020204" pitchFamily="34" charset="0"/>
              </a:rPr>
              <a:t>利用</a:t>
            </a:r>
            <a:r>
              <a:rPr lang="en-US" altLang="zh-CN" sz="1200" dirty="0">
                <a:solidFill>
                  <a:schemeClr val="bg1"/>
                </a:solidFill>
                <a:latin typeface="Arial" panose="020B0604020202020204" pitchFamily="34" charset="0"/>
              </a:rPr>
              <a:t>RCHB</a:t>
            </a:r>
            <a:r>
              <a:rPr lang="zh-CN" altLang="en-US" sz="1200" dirty="0">
                <a:solidFill>
                  <a:schemeClr val="bg1"/>
                </a:solidFill>
                <a:latin typeface="Arial" panose="020B0604020202020204" pitchFamily="34" charset="0"/>
              </a:rPr>
              <a:t>方法计算核电荷分布密度</a:t>
            </a:r>
            <a:endParaRPr lang="zh-CN" altLang="en-US" sz="1200" dirty="0">
              <a:solidFill>
                <a:schemeClr val="bg1"/>
              </a:solidFill>
              <a:latin typeface="Arial" panose="020B0604020202020204" pitchFamily="34" charset="0"/>
            </a:endParaRPr>
          </a:p>
          <a:p>
            <a:pPr>
              <a:spcBef>
                <a:spcPct val="50000"/>
              </a:spcBef>
            </a:pPr>
            <a:r>
              <a:rPr lang="en-US" altLang="zh-CN" sz="1200" dirty="0">
                <a:solidFill>
                  <a:schemeClr val="bg1"/>
                </a:solidFill>
                <a:latin typeface="Arial" panose="020B0604020202020204" pitchFamily="34" charset="0"/>
              </a:rPr>
              <a:t>2.</a:t>
            </a:r>
            <a:r>
              <a:rPr lang="zh-CN" altLang="en-US" sz="1200" dirty="0">
                <a:solidFill>
                  <a:schemeClr val="bg1"/>
                </a:solidFill>
                <a:latin typeface="Arial" panose="020B0604020202020204" pitchFamily="34" charset="0"/>
              </a:rPr>
              <a:t>在平面波</a:t>
            </a:r>
            <a:r>
              <a:rPr lang="en-US" altLang="zh-CN" sz="1200" dirty="0">
                <a:solidFill>
                  <a:schemeClr val="bg1"/>
                </a:solidFill>
                <a:latin typeface="Arial" panose="020B0604020202020204" pitchFamily="34" charset="0"/>
              </a:rPr>
              <a:t>Born</a:t>
            </a:r>
            <a:r>
              <a:rPr lang="zh-CN" altLang="en-US" sz="1200" dirty="0">
                <a:solidFill>
                  <a:schemeClr val="bg1"/>
                </a:solidFill>
                <a:latin typeface="Arial" panose="020B0604020202020204" pitchFamily="34" charset="0"/>
              </a:rPr>
              <a:t>近似下计算核电荷形状因子</a:t>
            </a:r>
            <a:endParaRPr lang="zh-CN" altLang="en-US" sz="1200" dirty="0">
              <a:solidFill>
                <a:schemeClr val="bg1"/>
              </a:solidFill>
              <a:latin typeface="Arial" panose="020B0604020202020204" pitchFamily="34" charset="0"/>
            </a:endParaRPr>
          </a:p>
        </p:txBody>
      </p:sp>
      <p:sp>
        <p:nvSpPr>
          <p:cNvPr id="26716" name="Text Box 92"/>
          <p:cNvSpPr txBox="1"/>
          <p:nvPr/>
        </p:nvSpPr>
        <p:spPr>
          <a:xfrm>
            <a:off x="1331913" y="4102100"/>
            <a:ext cx="2447925" cy="274638"/>
          </a:xfrm>
          <a:prstGeom prst="rect">
            <a:avLst/>
          </a:prstGeom>
          <a:noFill/>
          <a:ln w="12700">
            <a:noFill/>
          </a:ln>
        </p:spPr>
        <p:txBody>
          <a:bodyPr>
            <a:spAutoFit/>
          </a:bodyPr>
          <a:p>
            <a:pPr>
              <a:spcBef>
                <a:spcPct val="50000"/>
              </a:spcBef>
            </a:pPr>
            <a:r>
              <a:rPr lang="zh-CN" altLang="en-US" sz="1200" dirty="0">
                <a:solidFill>
                  <a:schemeClr val="bg1"/>
                </a:solidFill>
                <a:latin typeface="Arial" panose="020B0604020202020204" pitchFamily="34" charset="0"/>
              </a:rPr>
              <a:t>理论准备充分、扎实；</a:t>
            </a:r>
            <a:endParaRPr lang="zh-CN" altLang="en-US" sz="1200" dirty="0">
              <a:solidFill>
                <a:schemeClr val="bg1"/>
              </a:solidFill>
              <a:latin typeface="Arial" panose="020B0604020202020204" pitchFamily="34" charset="0"/>
            </a:endParaRPr>
          </a:p>
        </p:txBody>
      </p:sp>
      <p:sp>
        <p:nvSpPr>
          <p:cNvPr id="26717" name="Text Box 93"/>
          <p:cNvSpPr txBox="1"/>
          <p:nvPr/>
        </p:nvSpPr>
        <p:spPr>
          <a:xfrm>
            <a:off x="1339850" y="4835525"/>
            <a:ext cx="2447925" cy="274638"/>
          </a:xfrm>
          <a:prstGeom prst="rect">
            <a:avLst/>
          </a:prstGeom>
          <a:noFill/>
          <a:ln w="12700">
            <a:noFill/>
          </a:ln>
        </p:spPr>
        <p:txBody>
          <a:bodyPr>
            <a:spAutoFit/>
          </a:bodyPr>
          <a:p>
            <a:pPr>
              <a:spcBef>
                <a:spcPct val="50000"/>
              </a:spcBef>
            </a:pPr>
            <a:r>
              <a:rPr lang="zh-CN" altLang="en-US" sz="1200" dirty="0">
                <a:solidFill>
                  <a:schemeClr val="bg1"/>
                </a:solidFill>
                <a:latin typeface="Arial" panose="020B0604020202020204" pitchFamily="34" charset="0"/>
              </a:rPr>
              <a:t>程序编写仔细、规范；</a:t>
            </a:r>
            <a:endParaRPr lang="zh-CN" altLang="en-US" sz="1200" dirty="0">
              <a:solidFill>
                <a:schemeClr val="bg1"/>
              </a:solidFill>
              <a:latin typeface="Arial" panose="020B0604020202020204" pitchFamily="34" charset="0"/>
            </a:endParaRPr>
          </a:p>
        </p:txBody>
      </p:sp>
      <p:sp>
        <p:nvSpPr>
          <p:cNvPr id="26718" name="Text Box 94"/>
          <p:cNvSpPr txBox="1"/>
          <p:nvPr/>
        </p:nvSpPr>
        <p:spPr>
          <a:xfrm>
            <a:off x="1331913" y="5567363"/>
            <a:ext cx="2447925" cy="274637"/>
          </a:xfrm>
          <a:prstGeom prst="rect">
            <a:avLst/>
          </a:prstGeom>
          <a:noFill/>
          <a:ln w="12700">
            <a:noFill/>
          </a:ln>
        </p:spPr>
        <p:txBody>
          <a:bodyPr>
            <a:spAutoFit/>
          </a:bodyPr>
          <a:p>
            <a:pPr>
              <a:spcBef>
                <a:spcPct val="50000"/>
              </a:spcBef>
            </a:pPr>
            <a:r>
              <a:rPr lang="zh-CN" altLang="en-US" sz="1200" dirty="0">
                <a:solidFill>
                  <a:schemeClr val="bg1"/>
                </a:solidFill>
                <a:latin typeface="Arial" panose="020B0604020202020204" pitchFamily="34" charset="0"/>
              </a:rPr>
              <a:t>注意程序中出现的量的单位统一。</a:t>
            </a:r>
            <a:endParaRPr lang="zh-CN" altLang="en-US" sz="1200" dirty="0">
              <a:solidFill>
                <a:schemeClr val="bg1"/>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6683"/>
                                        </p:tgtEl>
                                        <p:attrNameLst>
                                          <p:attrName>style.visibility</p:attrName>
                                        </p:attrNameLst>
                                      </p:cBhvr>
                                      <p:to>
                                        <p:strVal val="visible"/>
                                      </p:to>
                                    </p:set>
                                    <p:animEffect transition="in" filter="fade">
                                      <p:cBhvr>
                                        <p:cTn id="7" dur="1000"/>
                                        <p:tgtEl>
                                          <p:spTgt spid="26683"/>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26685"/>
                                        </p:tgtEl>
                                        <p:attrNameLst>
                                          <p:attrName>style.visibility</p:attrName>
                                        </p:attrNameLst>
                                      </p:cBhvr>
                                      <p:to>
                                        <p:strVal val="visible"/>
                                      </p:to>
                                    </p:set>
                                    <p:animEffect transition="in" filter="fade">
                                      <p:cBhvr>
                                        <p:cTn id="11" dur="2000"/>
                                        <p:tgtEl>
                                          <p:spTgt spid="26685"/>
                                        </p:tgtEl>
                                      </p:cBhvr>
                                    </p:animEffect>
                                  </p:childTnLst>
                                </p:cTn>
                              </p:par>
                              <p:par>
                                <p:cTn id="12" presetID="22" presetClass="entr" presetSubtype="8" fill="hold" nodeType="withEffect">
                                  <p:stCondLst>
                                    <p:cond delay="0"/>
                                  </p:stCondLst>
                                  <p:childTnLst>
                                    <p:set>
                                      <p:cBhvr>
                                        <p:cTn id="13" dur="1" fill="hold">
                                          <p:stCondLst>
                                            <p:cond delay="0"/>
                                          </p:stCondLst>
                                        </p:cTn>
                                        <p:tgtEl>
                                          <p:spTgt spid="26688"/>
                                        </p:tgtEl>
                                        <p:attrNameLst>
                                          <p:attrName>style.visibility</p:attrName>
                                        </p:attrNameLst>
                                      </p:cBhvr>
                                      <p:to>
                                        <p:strVal val="visible"/>
                                      </p:to>
                                    </p:set>
                                    <p:animEffect transition="in" filter="wipe(left)">
                                      <p:cBhvr>
                                        <p:cTn id="14" dur="500"/>
                                        <p:tgtEl>
                                          <p:spTgt spid="26688"/>
                                        </p:tgtEl>
                                      </p:cBhvr>
                                    </p:animEffect>
                                  </p:childTnLst>
                                </p:cTn>
                              </p:par>
                              <p:par>
                                <p:cTn id="15" presetID="22" presetClass="entr" presetSubtype="8" fill="hold" nodeType="withEffect">
                                  <p:stCondLst>
                                    <p:cond delay="0"/>
                                  </p:stCondLst>
                                  <p:childTnLst>
                                    <p:set>
                                      <p:cBhvr>
                                        <p:cTn id="16" dur="1" fill="hold">
                                          <p:stCondLst>
                                            <p:cond delay="0"/>
                                          </p:stCondLst>
                                        </p:cTn>
                                        <p:tgtEl>
                                          <p:spTgt spid="26691"/>
                                        </p:tgtEl>
                                        <p:attrNameLst>
                                          <p:attrName>style.visibility</p:attrName>
                                        </p:attrNameLst>
                                      </p:cBhvr>
                                      <p:to>
                                        <p:strVal val="visible"/>
                                      </p:to>
                                    </p:set>
                                    <p:animEffect transition="in" filter="wipe(left)">
                                      <p:cBhvr>
                                        <p:cTn id="17" dur="500"/>
                                        <p:tgtEl>
                                          <p:spTgt spid="26691"/>
                                        </p:tgtEl>
                                      </p:cBhvr>
                                    </p:animEffect>
                                  </p:childTnLst>
                                </p:cTn>
                              </p:par>
                              <p:par>
                                <p:cTn id="18" presetID="22" presetClass="entr" presetSubtype="8" fill="hold" nodeType="withEffect">
                                  <p:stCondLst>
                                    <p:cond delay="0"/>
                                  </p:stCondLst>
                                  <p:childTnLst>
                                    <p:set>
                                      <p:cBhvr>
                                        <p:cTn id="19" dur="1" fill="hold">
                                          <p:stCondLst>
                                            <p:cond delay="0"/>
                                          </p:stCondLst>
                                        </p:cTn>
                                        <p:tgtEl>
                                          <p:spTgt spid="26690"/>
                                        </p:tgtEl>
                                        <p:attrNameLst>
                                          <p:attrName>style.visibility</p:attrName>
                                        </p:attrNameLst>
                                      </p:cBhvr>
                                      <p:to>
                                        <p:strVal val="visible"/>
                                      </p:to>
                                    </p:set>
                                    <p:animEffect transition="in" filter="wipe(left)">
                                      <p:cBhvr>
                                        <p:cTn id="20" dur="500"/>
                                        <p:tgtEl>
                                          <p:spTgt spid="26690"/>
                                        </p:tgtEl>
                                      </p:cBhvr>
                                    </p:animEffect>
                                  </p:childTnLst>
                                </p:cTn>
                              </p:par>
                              <p:par>
                                <p:cTn id="21" presetID="22" presetClass="entr" presetSubtype="8" fill="hold" nodeType="withEffect">
                                  <p:stCondLst>
                                    <p:cond delay="0"/>
                                  </p:stCondLst>
                                  <p:childTnLst>
                                    <p:set>
                                      <p:cBhvr>
                                        <p:cTn id="22" dur="1" fill="hold">
                                          <p:stCondLst>
                                            <p:cond delay="0"/>
                                          </p:stCondLst>
                                        </p:cTn>
                                        <p:tgtEl>
                                          <p:spTgt spid="26689"/>
                                        </p:tgtEl>
                                        <p:attrNameLst>
                                          <p:attrName>style.visibility</p:attrName>
                                        </p:attrNameLst>
                                      </p:cBhvr>
                                      <p:to>
                                        <p:strVal val="visible"/>
                                      </p:to>
                                    </p:set>
                                    <p:animEffect transition="in" filter="wipe(left)">
                                      <p:cBhvr>
                                        <p:cTn id="23" dur="500"/>
                                        <p:tgtEl>
                                          <p:spTgt spid="26689"/>
                                        </p:tgtEl>
                                      </p:cBhvr>
                                    </p:animEffect>
                                  </p:childTnLst>
                                </p:cTn>
                              </p:par>
                              <p:par>
                                <p:cTn id="24" presetID="10" presetClass="entr" presetSubtype="0" fill="hold" nodeType="withEffect">
                                  <p:stCondLst>
                                    <p:cond delay="0"/>
                                  </p:stCondLst>
                                  <p:childTnLst>
                                    <p:set>
                                      <p:cBhvr>
                                        <p:cTn id="25" dur="1" fill="hold">
                                          <p:stCondLst>
                                            <p:cond delay="0"/>
                                          </p:stCondLst>
                                        </p:cTn>
                                        <p:tgtEl>
                                          <p:spTgt spid="26719"/>
                                        </p:tgtEl>
                                        <p:attrNameLst>
                                          <p:attrName>style.visibility</p:attrName>
                                        </p:attrNameLst>
                                      </p:cBhvr>
                                      <p:to>
                                        <p:strVal val="visible"/>
                                      </p:to>
                                    </p:set>
                                    <p:animEffect transition="in" filter="fade">
                                      <p:cBhvr>
                                        <p:cTn id="26" dur="2000"/>
                                        <p:tgtEl>
                                          <p:spTgt spid="26719"/>
                                        </p:tgtEl>
                                      </p:cBhvr>
                                    </p:animEffect>
                                  </p:childTnLst>
                                </p:cTn>
                              </p:par>
                            </p:childTnLst>
                          </p:cTn>
                        </p:par>
                        <p:par>
                          <p:cTn id="27" fill="hold">
                            <p:stCondLst>
                              <p:cond delay="3000"/>
                            </p:stCondLst>
                            <p:childTnLst>
                              <p:par>
                                <p:cTn id="28" presetID="22" presetClass="entr" presetSubtype="1" fill="hold" grpId="0" nodeType="afterEffect">
                                  <p:stCondLst>
                                    <p:cond delay="0"/>
                                  </p:stCondLst>
                                  <p:childTnLst>
                                    <p:set>
                                      <p:cBhvr>
                                        <p:cTn id="29" dur="1" fill="hold">
                                          <p:stCondLst>
                                            <p:cond delay="0"/>
                                          </p:stCondLst>
                                        </p:cTn>
                                        <p:tgtEl>
                                          <p:spTgt spid="26715"/>
                                        </p:tgtEl>
                                        <p:attrNameLst>
                                          <p:attrName>style.visibility</p:attrName>
                                        </p:attrNameLst>
                                      </p:cBhvr>
                                      <p:to>
                                        <p:strVal val="visible"/>
                                      </p:to>
                                    </p:set>
                                    <p:animEffect transition="in" filter="wipe(up)">
                                      <p:cBhvr>
                                        <p:cTn id="30" dur="500"/>
                                        <p:tgtEl>
                                          <p:spTgt spid="26715"/>
                                        </p:tgtEl>
                                      </p:cBhvr>
                                    </p:animEffect>
                                  </p:childTnLst>
                                </p:cTn>
                              </p:par>
                              <p:par>
                                <p:cTn id="31" presetID="23" presetClass="entr" presetSubtype="16" fill="hold" nodeType="withEffect">
                                  <p:stCondLst>
                                    <p:cond delay="0"/>
                                  </p:stCondLst>
                                  <p:childTnLst>
                                    <p:set>
                                      <p:cBhvr>
                                        <p:cTn id="32" dur="1" fill="hold">
                                          <p:stCondLst>
                                            <p:cond delay="0"/>
                                          </p:stCondLst>
                                        </p:cTn>
                                        <p:tgtEl>
                                          <p:spTgt spid="26702"/>
                                        </p:tgtEl>
                                        <p:attrNameLst>
                                          <p:attrName>style.visibility</p:attrName>
                                        </p:attrNameLst>
                                      </p:cBhvr>
                                      <p:to>
                                        <p:strVal val="visible"/>
                                      </p:to>
                                    </p:set>
                                    <p:anim calcmode="lin" valueType="num">
                                      <p:cBhvr>
                                        <p:cTn id="33" dur="500" fill="hold"/>
                                        <p:tgtEl>
                                          <p:spTgt spid="26702"/>
                                        </p:tgtEl>
                                        <p:attrNameLst>
                                          <p:attrName>ppt_w</p:attrName>
                                        </p:attrNameLst>
                                      </p:cBhvr>
                                      <p:tavLst>
                                        <p:tav tm="0">
                                          <p:val>
                                            <p:fltVal val="0.000000"/>
                                          </p:val>
                                        </p:tav>
                                        <p:tav tm="100000">
                                          <p:val>
                                            <p:strVal val="#ppt_w"/>
                                          </p:val>
                                        </p:tav>
                                      </p:tavLst>
                                    </p:anim>
                                    <p:anim calcmode="lin" valueType="num">
                                      <p:cBhvr>
                                        <p:cTn id="34" dur="500" fill="hold"/>
                                        <p:tgtEl>
                                          <p:spTgt spid="26702"/>
                                        </p:tgtEl>
                                        <p:attrNameLst>
                                          <p:attrName>ppt_h</p:attrName>
                                        </p:attrNameLst>
                                      </p:cBhvr>
                                      <p:tavLst>
                                        <p:tav tm="0">
                                          <p:val>
                                            <p:fltVal val="0.000000"/>
                                          </p:val>
                                        </p:tav>
                                        <p:tav tm="100000">
                                          <p:val>
                                            <p:strVal val="#ppt_h"/>
                                          </p:val>
                                        </p:tav>
                                      </p:tavLst>
                                    </p:anim>
                                  </p:childTnLst>
                                </p:cTn>
                              </p:par>
                              <p:par>
                                <p:cTn id="35" presetID="22" presetClass="entr" presetSubtype="8" fill="hold" grpId="0" nodeType="withEffect">
                                  <p:stCondLst>
                                    <p:cond delay="0"/>
                                  </p:stCondLst>
                                  <p:childTnLst>
                                    <p:set>
                                      <p:cBhvr>
                                        <p:cTn id="36" dur="1" fill="hold">
                                          <p:stCondLst>
                                            <p:cond delay="0"/>
                                          </p:stCondLst>
                                        </p:cTn>
                                        <p:tgtEl>
                                          <p:spTgt spid="26716"/>
                                        </p:tgtEl>
                                        <p:attrNameLst>
                                          <p:attrName>style.visibility</p:attrName>
                                        </p:attrNameLst>
                                      </p:cBhvr>
                                      <p:to>
                                        <p:strVal val="visible"/>
                                      </p:to>
                                    </p:set>
                                    <p:animEffect transition="in" filter="wipe(left)">
                                      <p:cBhvr>
                                        <p:cTn id="37" dur="500"/>
                                        <p:tgtEl>
                                          <p:spTgt spid="26716"/>
                                        </p:tgtEl>
                                      </p:cBhvr>
                                    </p:animEffect>
                                  </p:childTnLst>
                                </p:cTn>
                              </p:par>
                            </p:childTnLst>
                          </p:cTn>
                        </p:par>
                        <p:par>
                          <p:cTn id="38" fill="hold">
                            <p:stCondLst>
                              <p:cond delay="3500"/>
                            </p:stCondLst>
                            <p:childTnLst>
                              <p:par>
                                <p:cTn id="39" presetID="23" presetClass="entr" presetSubtype="16" fill="hold" nodeType="afterEffect">
                                  <p:stCondLst>
                                    <p:cond delay="0"/>
                                  </p:stCondLst>
                                  <p:childTnLst>
                                    <p:set>
                                      <p:cBhvr>
                                        <p:cTn id="40" dur="1" fill="hold">
                                          <p:stCondLst>
                                            <p:cond delay="0"/>
                                          </p:stCondLst>
                                        </p:cTn>
                                        <p:tgtEl>
                                          <p:spTgt spid="26703"/>
                                        </p:tgtEl>
                                        <p:attrNameLst>
                                          <p:attrName>style.visibility</p:attrName>
                                        </p:attrNameLst>
                                      </p:cBhvr>
                                      <p:to>
                                        <p:strVal val="visible"/>
                                      </p:to>
                                    </p:set>
                                    <p:anim calcmode="lin" valueType="num">
                                      <p:cBhvr>
                                        <p:cTn id="41" dur="500" fill="hold"/>
                                        <p:tgtEl>
                                          <p:spTgt spid="26703"/>
                                        </p:tgtEl>
                                        <p:attrNameLst>
                                          <p:attrName>ppt_w</p:attrName>
                                        </p:attrNameLst>
                                      </p:cBhvr>
                                      <p:tavLst>
                                        <p:tav tm="0">
                                          <p:val>
                                            <p:fltVal val="0.000000"/>
                                          </p:val>
                                        </p:tav>
                                        <p:tav tm="100000">
                                          <p:val>
                                            <p:strVal val="#ppt_w"/>
                                          </p:val>
                                        </p:tav>
                                      </p:tavLst>
                                    </p:anim>
                                    <p:anim calcmode="lin" valueType="num">
                                      <p:cBhvr>
                                        <p:cTn id="42" dur="500" fill="hold"/>
                                        <p:tgtEl>
                                          <p:spTgt spid="26703"/>
                                        </p:tgtEl>
                                        <p:attrNameLst>
                                          <p:attrName>ppt_h</p:attrName>
                                        </p:attrNameLst>
                                      </p:cBhvr>
                                      <p:tavLst>
                                        <p:tav tm="0">
                                          <p:val>
                                            <p:fltVal val="0.000000"/>
                                          </p:val>
                                        </p:tav>
                                        <p:tav tm="100000">
                                          <p:val>
                                            <p:strVal val="#ppt_h"/>
                                          </p:val>
                                        </p:tav>
                                      </p:tavLst>
                                    </p:anim>
                                  </p:childTnLst>
                                </p:cTn>
                              </p:par>
                              <p:par>
                                <p:cTn id="43" presetID="22" presetClass="entr" presetSubtype="8" fill="hold" grpId="0" nodeType="withEffect">
                                  <p:stCondLst>
                                    <p:cond delay="0"/>
                                  </p:stCondLst>
                                  <p:childTnLst>
                                    <p:set>
                                      <p:cBhvr>
                                        <p:cTn id="44" dur="1" fill="hold">
                                          <p:stCondLst>
                                            <p:cond delay="0"/>
                                          </p:stCondLst>
                                        </p:cTn>
                                        <p:tgtEl>
                                          <p:spTgt spid="26717"/>
                                        </p:tgtEl>
                                        <p:attrNameLst>
                                          <p:attrName>style.visibility</p:attrName>
                                        </p:attrNameLst>
                                      </p:cBhvr>
                                      <p:to>
                                        <p:strVal val="visible"/>
                                      </p:to>
                                    </p:set>
                                    <p:animEffect transition="in" filter="wipe(left)">
                                      <p:cBhvr>
                                        <p:cTn id="45" dur="500"/>
                                        <p:tgtEl>
                                          <p:spTgt spid="26717"/>
                                        </p:tgtEl>
                                      </p:cBhvr>
                                    </p:animEffect>
                                  </p:childTnLst>
                                </p:cTn>
                              </p:par>
                            </p:childTnLst>
                          </p:cTn>
                        </p:par>
                        <p:par>
                          <p:cTn id="46" fill="hold">
                            <p:stCondLst>
                              <p:cond delay="4000"/>
                            </p:stCondLst>
                            <p:childTnLst>
                              <p:par>
                                <p:cTn id="47" presetID="23" presetClass="entr" presetSubtype="16" fill="hold" nodeType="afterEffect">
                                  <p:stCondLst>
                                    <p:cond delay="0"/>
                                  </p:stCondLst>
                                  <p:childTnLst>
                                    <p:set>
                                      <p:cBhvr>
                                        <p:cTn id="48" dur="1" fill="hold">
                                          <p:stCondLst>
                                            <p:cond delay="0"/>
                                          </p:stCondLst>
                                        </p:cTn>
                                        <p:tgtEl>
                                          <p:spTgt spid="26704"/>
                                        </p:tgtEl>
                                        <p:attrNameLst>
                                          <p:attrName>style.visibility</p:attrName>
                                        </p:attrNameLst>
                                      </p:cBhvr>
                                      <p:to>
                                        <p:strVal val="visible"/>
                                      </p:to>
                                    </p:set>
                                    <p:anim calcmode="lin" valueType="num">
                                      <p:cBhvr>
                                        <p:cTn id="49" dur="500" fill="hold"/>
                                        <p:tgtEl>
                                          <p:spTgt spid="26704"/>
                                        </p:tgtEl>
                                        <p:attrNameLst>
                                          <p:attrName>ppt_w</p:attrName>
                                        </p:attrNameLst>
                                      </p:cBhvr>
                                      <p:tavLst>
                                        <p:tav tm="0">
                                          <p:val>
                                            <p:fltVal val="0.000000"/>
                                          </p:val>
                                        </p:tav>
                                        <p:tav tm="100000">
                                          <p:val>
                                            <p:strVal val="#ppt_w"/>
                                          </p:val>
                                        </p:tav>
                                      </p:tavLst>
                                    </p:anim>
                                    <p:anim calcmode="lin" valueType="num">
                                      <p:cBhvr>
                                        <p:cTn id="50" dur="500" fill="hold"/>
                                        <p:tgtEl>
                                          <p:spTgt spid="26704"/>
                                        </p:tgtEl>
                                        <p:attrNameLst>
                                          <p:attrName>ppt_h</p:attrName>
                                        </p:attrNameLst>
                                      </p:cBhvr>
                                      <p:tavLst>
                                        <p:tav tm="0">
                                          <p:val>
                                            <p:fltVal val="0.000000"/>
                                          </p:val>
                                        </p:tav>
                                        <p:tav tm="100000">
                                          <p:val>
                                            <p:strVal val="#ppt_h"/>
                                          </p:val>
                                        </p:tav>
                                      </p:tavLst>
                                    </p:anim>
                                  </p:childTnLst>
                                </p:cTn>
                              </p:par>
                              <p:par>
                                <p:cTn id="51" presetID="22" presetClass="entr" presetSubtype="8" fill="hold" grpId="0" nodeType="withEffect">
                                  <p:stCondLst>
                                    <p:cond delay="0"/>
                                  </p:stCondLst>
                                  <p:childTnLst>
                                    <p:set>
                                      <p:cBhvr>
                                        <p:cTn id="52" dur="1" fill="hold">
                                          <p:stCondLst>
                                            <p:cond delay="0"/>
                                          </p:stCondLst>
                                        </p:cTn>
                                        <p:tgtEl>
                                          <p:spTgt spid="26718"/>
                                        </p:tgtEl>
                                        <p:attrNameLst>
                                          <p:attrName>style.visibility</p:attrName>
                                        </p:attrNameLst>
                                      </p:cBhvr>
                                      <p:to>
                                        <p:strVal val="visible"/>
                                      </p:to>
                                    </p:set>
                                    <p:animEffect transition="in" filter="wipe(left)">
                                      <p:cBhvr>
                                        <p:cTn id="53" dur="500"/>
                                        <p:tgtEl>
                                          <p:spTgt spid="267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715" grpId="0"/>
      <p:bldP spid="26716" grpId="0"/>
      <p:bldP spid="26717" grpId="0"/>
      <p:bldP spid="26718"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38925" name="AutoShape 13"/>
          <p:cNvSpPr>
            <a:spLocks noChangeArrowheads="1"/>
          </p:cNvSpPr>
          <p:nvPr/>
        </p:nvSpPr>
        <p:spPr bwMode="auto">
          <a:xfrm>
            <a:off x="5651500" y="1773238"/>
            <a:ext cx="2593975" cy="3168650"/>
          </a:xfrm>
          <a:prstGeom prst="roundRect">
            <a:avLst>
              <a:gd name="adj" fmla="val 5773"/>
            </a:avLst>
          </a:prstGeom>
          <a:gradFill rotWithShape="1">
            <a:gsLst>
              <a:gs pos="0">
                <a:schemeClr val="tx1">
                  <a:gamma/>
                  <a:tint val="0"/>
                  <a:invGamma/>
                  <a:alpha val="0"/>
                </a:schemeClr>
              </a:gs>
              <a:gs pos="100000">
                <a:schemeClr val="tx1"/>
              </a:gs>
            </a:gsLst>
            <a:lin ang="0" scaled="1"/>
          </a:gradFill>
          <a:ln>
            <a:noFill/>
          </a:ln>
          <a:effectLst/>
          <a:extLst>
            <a:ext uri="{91240B29-F687-4F45-9708-019B960494DF}">
              <a14:hiddenLine xmlns:a14="http://schemas.microsoft.com/office/drawing/2010/main" w="9525">
                <a:solidFill>
                  <a:srgbClr val="C0C0C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200000"/>
              </a:lnSpc>
              <a:spcBef>
                <a:spcPct val="0"/>
              </a:spcBef>
              <a:spcAft>
                <a:spcPct val="0"/>
              </a:spcAft>
              <a:buClrTx/>
              <a:buSzTx/>
              <a:buFontTx/>
              <a:buNone/>
              <a:defRPr/>
            </a:pPr>
            <a:r>
              <a:rPr kumimoji="0" lang="en-US" altLang="zh-CN" sz="1200" b="0"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rPr>
              <a:t>     1.</a:t>
            </a:r>
            <a:r>
              <a:rPr kumimoji="0" lang="en-US" altLang="zh-CN" sz="1200" b="0" i="0" u="none" strike="noStrike" kern="1200" cap="none" spc="0" normalizeH="0" baseline="30000" noProof="0" smtClean="0">
                <a:ln>
                  <a:noFill/>
                </a:ln>
                <a:solidFill>
                  <a:schemeClr val="bg1"/>
                </a:solidFill>
                <a:effectLst/>
                <a:uLnTx/>
                <a:uFillTx/>
                <a:latin typeface="Arial" panose="020B0604020202020204" pitchFamily="34" charset="0"/>
                <a:ea typeface="宋体" panose="02010600030101010101" pitchFamily="2" charset="-122"/>
                <a:cs typeface="+mn-cs"/>
              </a:rPr>
              <a:t>11</a:t>
            </a:r>
            <a:r>
              <a:rPr kumimoji="0" lang="en-US" altLang="zh-CN" sz="1200" b="0"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rPr>
              <a:t>Li</a:t>
            </a:r>
            <a:r>
              <a:rPr kumimoji="0" lang="zh-CN" altLang="en-US" sz="1200" b="0"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rPr>
              <a:t>的中子晕对其核电荷密度分布基本没有影响；</a:t>
            </a:r>
            <a:endParaRPr kumimoji="0" lang="zh-CN" altLang="en-US" sz="1200" b="0"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endParaRPr>
          </a:p>
          <a:p>
            <a:pPr marL="0" marR="0" lvl="0" indent="0" algn="l" defTabSz="914400" rtl="0" eaLnBrk="1" fontAlgn="base" latinLnBrk="0" hangingPunct="1">
              <a:lnSpc>
                <a:spcPct val="200000"/>
              </a:lnSpc>
              <a:spcBef>
                <a:spcPct val="0"/>
              </a:spcBef>
              <a:spcAft>
                <a:spcPct val="0"/>
              </a:spcAft>
              <a:buClrTx/>
              <a:buSzTx/>
              <a:buFontTx/>
              <a:buNone/>
              <a:defRPr/>
            </a:pPr>
            <a:r>
              <a:rPr kumimoji="0" lang="zh-CN" altLang="en-US" sz="1200" b="0"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rPr>
              <a:t>     </a:t>
            </a:r>
            <a:r>
              <a:rPr kumimoji="0" lang="en-US" altLang="zh-CN" sz="1200" b="0"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rPr>
              <a:t>2.</a:t>
            </a:r>
            <a:r>
              <a:rPr kumimoji="0" lang="en-US" altLang="zh-CN" sz="1200" b="0" i="0" u="none" strike="noStrike" kern="1200" cap="none" spc="0" normalizeH="0" baseline="30000" noProof="0" smtClean="0">
                <a:ln>
                  <a:noFill/>
                </a:ln>
                <a:solidFill>
                  <a:schemeClr val="bg1"/>
                </a:solidFill>
                <a:effectLst/>
                <a:uLnTx/>
                <a:uFillTx/>
                <a:latin typeface="Arial" panose="020B0604020202020204" pitchFamily="34" charset="0"/>
                <a:ea typeface="宋体" panose="02010600030101010101" pitchFamily="2" charset="-122"/>
                <a:cs typeface="+mn-cs"/>
              </a:rPr>
              <a:t>6</a:t>
            </a:r>
            <a:r>
              <a:rPr kumimoji="0" lang="en-US" altLang="zh-CN" sz="1200" b="0"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rPr>
              <a:t>Li</a:t>
            </a:r>
            <a:r>
              <a:rPr kumimoji="0" lang="zh-CN" altLang="en-US" sz="1200" b="0"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rPr>
              <a:t>核电荷密度分布相对于</a:t>
            </a:r>
            <a:r>
              <a:rPr kumimoji="0" lang="en-US" altLang="zh-CN" sz="1200" b="0" i="0" u="none" strike="noStrike" kern="1200" cap="none" spc="0" normalizeH="0" baseline="30000" noProof="0" smtClean="0">
                <a:ln>
                  <a:noFill/>
                </a:ln>
                <a:solidFill>
                  <a:schemeClr val="bg1"/>
                </a:solidFill>
                <a:effectLst/>
                <a:uLnTx/>
                <a:uFillTx/>
                <a:latin typeface="Arial" panose="020B0604020202020204" pitchFamily="34" charset="0"/>
                <a:ea typeface="宋体" panose="02010600030101010101" pitchFamily="2" charset="-122"/>
                <a:cs typeface="+mn-cs"/>
              </a:rPr>
              <a:t>9</a:t>
            </a:r>
            <a:r>
              <a:rPr kumimoji="0" lang="en-US" altLang="zh-CN" sz="1200" b="0"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rPr>
              <a:t>Li</a:t>
            </a:r>
            <a:r>
              <a:rPr kumimoji="0" lang="zh-CN" altLang="en-US" sz="1200" b="0"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rPr>
              <a:t>和</a:t>
            </a:r>
            <a:r>
              <a:rPr kumimoji="0" lang="en-US" altLang="zh-CN" sz="1200" b="0" i="0" u="none" strike="noStrike" kern="1200" cap="none" spc="0" normalizeH="0" baseline="30000" noProof="0" smtClean="0">
                <a:ln>
                  <a:noFill/>
                </a:ln>
                <a:solidFill>
                  <a:schemeClr val="bg1"/>
                </a:solidFill>
                <a:effectLst/>
                <a:uLnTx/>
                <a:uFillTx/>
                <a:latin typeface="Arial" panose="020B0604020202020204" pitchFamily="34" charset="0"/>
                <a:ea typeface="宋体" panose="02010600030101010101" pitchFamily="2" charset="-122"/>
                <a:cs typeface="+mn-cs"/>
              </a:rPr>
              <a:t>11</a:t>
            </a:r>
            <a:r>
              <a:rPr kumimoji="0" lang="en-US" altLang="zh-CN" sz="1200" b="0"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rPr>
              <a:t>Li</a:t>
            </a:r>
            <a:r>
              <a:rPr kumimoji="0" lang="zh-CN" altLang="en-US" sz="1200" b="0"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rPr>
              <a:t>，有一个长的尾巴。</a:t>
            </a:r>
            <a:endParaRPr kumimoji="0" lang="zh-CN" altLang="en-US" sz="1200" b="0"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8195" name="AutoShape 2"/>
          <p:cNvSpPr/>
          <p:nvPr/>
        </p:nvSpPr>
        <p:spPr>
          <a:xfrm>
            <a:off x="3271838" y="331788"/>
            <a:ext cx="4918075" cy="534987"/>
          </a:xfrm>
          <a:prstGeom prst="roundRect">
            <a:avLst>
              <a:gd name="adj" fmla="val 16667"/>
            </a:avLst>
          </a:prstGeom>
          <a:noFill/>
          <a:ln w="38100" cap="flat" cmpd="sng">
            <a:solidFill>
              <a:srgbClr val="FF9900"/>
            </a:solidFill>
            <a:prstDash val="solid"/>
            <a:headEnd type="none" w="med" len="med"/>
            <a:tailEnd type="none" w="med" len="med"/>
          </a:ln>
        </p:spPr>
        <p:txBody>
          <a:bodyPr>
            <a:spAutoFit/>
          </a:bodyPr>
          <a:p>
            <a:pPr algn="r">
              <a:spcBef>
                <a:spcPct val="50000"/>
              </a:spcBef>
            </a:pPr>
            <a:r>
              <a:rPr lang="en-US" altLang="zh-CN" sz="1200" dirty="0">
                <a:solidFill>
                  <a:schemeClr val="bg1"/>
                </a:solidFill>
                <a:latin typeface="Arial" panose="020B0604020202020204" pitchFamily="34" charset="0"/>
                <a:ea typeface="黑体" panose="02010609060101010101" pitchFamily="2" charset="-122"/>
              </a:rPr>
              <a:t>     </a:t>
            </a:r>
            <a:r>
              <a:rPr lang="zh-CN" altLang="en-US" sz="2400" dirty="0">
                <a:solidFill>
                  <a:schemeClr val="bg1"/>
                </a:solidFill>
                <a:latin typeface="Arial" panose="020B0604020202020204" pitchFamily="34" charset="0"/>
                <a:ea typeface="黑体" panose="02010609060101010101" pitchFamily="2" charset="-122"/>
              </a:rPr>
              <a:t>结  果     </a:t>
            </a:r>
            <a:r>
              <a:rPr lang="en-US" altLang="zh-CN" dirty="0">
                <a:solidFill>
                  <a:schemeClr val="bg1"/>
                </a:solidFill>
                <a:latin typeface="Impact" panose="020B0806030902050204" pitchFamily="34" charset="0"/>
                <a:ea typeface="方正姚体" panose="02010601030101010101" pitchFamily="2" charset="-122"/>
              </a:rPr>
              <a:t>Result</a:t>
            </a:r>
            <a:endParaRPr lang="en-US" altLang="zh-CN" dirty="0">
              <a:solidFill>
                <a:schemeClr val="bg1"/>
              </a:solidFill>
              <a:latin typeface="Impact" panose="020B0806030902050204" pitchFamily="34" charset="0"/>
              <a:ea typeface="方正姚体" panose="02010601030101010101" pitchFamily="2" charset="-122"/>
            </a:endParaRPr>
          </a:p>
        </p:txBody>
      </p:sp>
      <p:sp>
        <p:nvSpPr>
          <p:cNvPr id="8196" name="Text Box 4"/>
          <p:cNvSpPr txBox="1"/>
          <p:nvPr/>
        </p:nvSpPr>
        <p:spPr>
          <a:xfrm>
            <a:off x="4500563" y="6467475"/>
            <a:ext cx="4319587" cy="245110"/>
          </a:xfrm>
          <a:prstGeom prst="rect">
            <a:avLst/>
          </a:prstGeom>
          <a:noFill/>
          <a:ln w="9525">
            <a:noFill/>
          </a:ln>
        </p:spPr>
        <p:txBody>
          <a:bodyPr>
            <a:spAutoFit/>
          </a:bodyPr>
          <a:p>
            <a:pPr>
              <a:spcBef>
                <a:spcPct val="50000"/>
              </a:spcBef>
            </a:pPr>
            <a:r>
              <a:rPr lang="zh-CN" altLang="en-US" sz="1000" dirty="0">
                <a:solidFill>
                  <a:srgbClr val="EAEAEA"/>
                </a:solidFill>
                <a:latin typeface="Arial" panose="020B0604020202020204" pitchFamily="34" charset="0"/>
              </a:rPr>
              <a:t>西南大学物理科学与技术学院  级物理学  班  </a:t>
            </a:r>
            <a:endParaRPr lang="en-US" altLang="zh-CN" sz="1000" dirty="0">
              <a:solidFill>
                <a:srgbClr val="EAEAEA"/>
              </a:solidFill>
              <a:latin typeface="Arial" panose="020B0604020202020204" pitchFamily="34" charset="0"/>
            </a:endParaRPr>
          </a:p>
        </p:txBody>
      </p:sp>
      <p:grpSp>
        <p:nvGrpSpPr>
          <p:cNvPr id="8197" name="Group 5"/>
          <p:cNvGrpSpPr/>
          <p:nvPr/>
        </p:nvGrpSpPr>
        <p:grpSpPr>
          <a:xfrm>
            <a:off x="3325813" y="366713"/>
            <a:ext cx="1847850" cy="473075"/>
            <a:chOff x="2095" y="223"/>
            <a:chExt cx="1164" cy="298"/>
          </a:xfrm>
        </p:grpSpPr>
        <p:sp>
          <p:nvSpPr>
            <p:cNvPr id="8205" name="Text Box 6"/>
            <p:cNvSpPr txBox="1"/>
            <p:nvPr/>
          </p:nvSpPr>
          <p:spPr>
            <a:xfrm>
              <a:off x="2101" y="223"/>
              <a:ext cx="1158" cy="154"/>
            </a:xfrm>
            <a:prstGeom prst="rect">
              <a:avLst/>
            </a:prstGeom>
            <a:noFill/>
            <a:ln w="9525">
              <a:noFill/>
            </a:ln>
          </p:spPr>
          <p:txBody>
            <a:bodyPr>
              <a:spAutoFit/>
            </a:bodyPr>
            <a:p>
              <a:pPr algn="dist">
                <a:spcBef>
                  <a:spcPct val="50000"/>
                </a:spcBef>
              </a:pPr>
              <a:r>
                <a:rPr lang="zh-CN" altLang="en-US" sz="1000" dirty="0">
                  <a:solidFill>
                    <a:srgbClr val="EAEAEA"/>
                  </a:solidFill>
                  <a:latin typeface="Arial" panose="020B0604020202020204" pitchFamily="34" charset="0"/>
                </a:rPr>
                <a:t>奇特核电形状因子的研究</a:t>
              </a:r>
              <a:endParaRPr lang="zh-CN" altLang="en-US" sz="1000" dirty="0">
                <a:solidFill>
                  <a:srgbClr val="EAEAEA"/>
                </a:solidFill>
                <a:latin typeface="Arial" panose="020B0604020202020204" pitchFamily="34" charset="0"/>
              </a:endParaRPr>
            </a:p>
          </p:txBody>
        </p:sp>
        <p:sp>
          <p:nvSpPr>
            <p:cNvPr id="8206" name="Text Box 7"/>
            <p:cNvSpPr txBox="1"/>
            <p:nvPr/>
          </p:nvSpPr>
          <p:spPr>
            <a:xfrm>
              <a:off x="2095" y="367"/>
              <a:ext cx="1148" cy="154"/>
            </a:xfrm>
            <a:prstGeom prst="rect">
              <a:avLst/>
            </a:prstGeom>
            <a:noFill/>
            <a:ln w="9525">
              <a:noFill/>
            </a:ln>
          </p:spPr>
          <p:txBody>
            <a:bodyPr>
              <a:spAutoFit/>
            </a:bodyPr>
            <a:p>
              <a:pPr algn="dist">
                <a:spcBef>
                  <a:spcPct val="50000"/>
                </a:spcBef>
              </a:pPr>
              <a:r>
                <a:rPr lang="zh-CN" altLang="en-US" sz="1000" dirty="0">
                  <a:solidFill>
                    <a:srgbClr val="EAEAEA"/>
                  </a:solidFill>
                  <a:latin typeface="Arial" panose="020B0604020202020204" pitchFamily="34" charset="0"/>
                </a:rPr>
                <a:t>毕业论文答辩</a:t>
              </a:r>
              <a:endParaRPr lang="zh-CN" altLang="en-US" sz="1000" dirty="0">
                <a:solidFill>
                  <a:srgbClr val="EAEAEA"/>
                </a:solidFill>
                <a:latin typeface="Arial" panose="020B0604020202020204" pitchFamily="34" charset="0"/>
              </a:endParaRPr>
            </a:p>
          </p:txBody>
        </p:sp>
        <p:sp>
          <p:nvSpPr>
            <p:cNvPr id="8207" name="Line 8"/>
            <p:cNvSpPr/>
            <p:nvPr/>
          </p:nvSpPr>
          <p:spPr>
            <a:xfrm>
              <a:off x="2149" y="386"/>
              <a:ext cx="1041" cy="0"/>
            </a:xfrm>
            <a:prstGeom prst="line">
              <a:avLst/>
            </a:prstGeom>
            <a:ln w="9525" cap="flat" cmpd="sng">
              <a:solidFill>
                <a:srgbClr val="FFCC00"/>
              </a:solidFill>
              <a:prstDash val="solid"/>
              <a:headEnd type="none" w="med" len="med"/>
              <a:tailEnd type="none" w="med" len="med"/>
            </a:ln>
          </p:spPr>
        </p:sp>
      </p:grpSp>
      <p:grpSp>
        <p:nvGrpSpPr>
          <p:cNvPr id="38926" name="Group 14"/>
          <p:cNvGrpSpPr/>
          <p:nvPr/>
        </p:nvGrpSpPr>
        <p:grpSpPr>
          <a:xfrm>
            <a:off x="755650" y="1484313"/>
            <a:ext cx="4608513" cy="4392612"/>
            <a:chOff x="476" y="935"/>
            <a:chExt cx="2903" cy="2767"/>
          </a:xfrm>
        </p:grpSpPr>
        <p:sp>
          <p:nvSpPr>
            <p:cNvPr id="8203" name="Rectangle 10"/>
            <p:cNvSpPr/>
            <p:nvPr/>
          </p:nvSpPr>
          <p:spPr>
            <a:xfrm>
              <a:off x="476" y="935"/>
              <a:ext cx="2903" cy="2767"/>
            </a:xfrm>
            <a:prstGeom prst="rect">
              <a:avLst/>
            </a:prstGeom>
            <a:solidFill>
              <a:schemeClr val="bg1">
                <a:alpha val="30196"/>
              </a:schemeClr>
            </a:solidFill>
            <a:ln w="28575">
              <a:noFill/>
            </a:ln>
          </p:spPr>
          <p:txBody>
            <a:bodyPr wrap="none" anchor="ctr"/>
            <a:p>
              <a:endParaRPr lang="zh-CN" altLang="en-US" dirty="0">
                <a:latin typeface="Arial" panose="020B0604020202020204" pitchFamily="34" charset="0"/>
              </a:endParaRPr>
            </a:p>
          </p:txBody>
        </p:sp>
        <p:sp>
          <p:nvSpPr>
            <p:cNvPr id="8204" name="AutoShape 11"/>
            <p:cNvSpPr/>
            <p:nvPr/>
          </p:nvSpPr>
          <p:spPr>
            <a:xfrm>
              <a:off x="521" y="981"/>
              <a:ext cx="2813" cy="2676"/>
            </a:xfrm>
            <a:prstGeom prst="roundRect">
              <a:avLst>
                <a:gd name="adj" fmla="val 3551"/>
              </a:avLst>
            </a:prstGeom>
            <a:solidFill>
              <a:schemeClr val="bg1"/>
            </a:solidFill>
            <a:ln w="9525">
              <a:noFill/>
            </a:ln>
          </p:spPr>
          <p:txBody>
            <a:bodyPr wrap="none" anchor="ctr"/>
            <a:p>
              <a:endParaRPr lang="zh-CN" altLang="en-US" dirty="0">
                <a:latin typeface="Arial" panose="020B0604020202020204" pitchFamily="34" charset="0"/>
              </a:endParaRPr>
            </a:p>
          </p:txBody>
        </p:sp>
      </p:grpSp>
      <p:pic>
        <p:nvPicPr>
          <p:cNvPr id="8199" name="Picture 3" descr="wenhuayongpinyi2_0016"/>
          <p:cNvPicPr>
            <a:picLocks noChangeAspect="1"/>
          </p:cNvPicPr>
          <p:nvPr/>
        </p:nvPicPr>
        <p:blipFill>
          <a:blip r:embed="rId2">
            <a:clrChange>
              <a:clrFrom>
                <a:srgbClr val="FFFFFF"/>
              </a:clrFrom>
              <a:clrTo>
                <a:srgbClr val="FFFFFF">
                  <a:alpha val="0"/>
                </a:srgbClr>
              </a:clrTo>
            </a:clrChange>
          </a:blip>
          <a:stretch>
            <a:fillRect/>
          </a:stretch>
        </p:blipFill>
        <p:spPr>
          <a:xfrm>
            <a:off x="6823075" y="4992688"/>
            <a:ext cx="1493838" cy="1028700"/>
          </a:xfrm>
          <a:prstGeom prst="rect">
            <a:avLst/>
          </a:prstGeom>
          <a:noFill/>
          <a:ln w="9525">
            <a:noFill/>
          </a:ln>
        </p:spPr>
      </p:pic>
      <p:pic>
        <p:nvPicPr>
          <p:cNvPr id="38927" name="Picture 15" descr="li6andsli11"/>
          <p:cNvPicPr>
            <a:picLocks noChangeAspect="1"/>
          </p:cNvPicPr>
          <p:nvPr/>
        </p:nvPicPr>
        <p:blipFill>
          <a:blip r:embed="rId3"/>
          <a:stretch>
            <a:fillRect/>
          </a:stretch>
        </p:blipFill>
        <p:spPr>
          <a:xfrm>
            <a:off x="971550" y="1700213"/>
            <a:ext cx="4176713" cy="3155950"/>
          </a:xfrm>
          <a:prstGeom prst="rect">
            <a:avLst/>
          </a:prstGeom>
          <a:noFill/>
          <a:ln w="19050" cap="flat" cmpd="sng">
            <a:solidFill>
              <a:srgbClr val="FF6600"/>
            </a:solidFill>
            <a:prstDash val="solid"/>
            <a:miter/>
            <a:headEnd type="none" w="med" len="med"/>
            <a:tailEnd type="none" w="med" len="med"/>
          </a:ln>
        </p:spPr>
      </p:pic>
      <p:sp>
        <p:nvSpPr>
          <p:cNvPr id="8201" name="Rectangle 17"/>
          <p:cNvSpPr/>
          <p:nvPr/>
        </p:nvSpPr>
        <p:spPr>
          <a:xfrm>
            <a:off x="0" y="0"/>
            <a:ext cx="9144000" cy="0"/>
          </a:xfrm>
          <a:prstGeom prst="rect">
            <a:avLst/>
          </a:prstGeom>
          <a:noFill/>
          <a:ln w="12700">
            <a:noFill/>
          </a:ln>
          <a:effectLst>
            <a:outerShdw dist="109250" dir="2132260" algn="ctr" rotWithShape="0">
              <a:schemeClr val="bg2">
                <a:alpha val="50000"/>
              </a:schemeClr>
            </a:outerShdw>
          </a:effectLst>
        </p:spPr>
        <p:txBody>
          <a:bodyPr wrap="none" anchor="ctr">
            <a:spAutoFit/>
          </a:bodyPr>
          <a:p>
            <a:endParaRPr lang="zh-CN" altLang="en-US" dirty="0">
              <a:latin typeface="Arial" panose="020B0604020202020204" pitchFamily="34" charset="0"/>
            </a:endParaRPr>
          </a:p>
        </p:txBody>
      </p:sp>
      <p:graphicFrame>
        <p:nvGraphicFramePr>
          <p:cNvPr id="8202" name="Object 16"/>
          <p:cNvGraphicFramePr>
            <a:graphicFrameLocks noChangeAspect="1"/>
          </p:cNvGraphicFramePr>
          <p:nvPr/>
        </p:nvGraphicFramePr>
        <p:xfrm>
          <a:off x="0" y="0"/>
          <a:ext cx="266700" cy="200025"/>
        </p:xfrm>
        <a:graphic>
          <a:graphicData uri="http://schemas.openxmlformats.org/presentationml/2006/ole">
            <mc:AlternateContent xmlns:mc="http://schemas.openxmlformats.org/markup-compatibility/2006">
              <mc:Choice xmlns:v="urn:schemas-microsoft-com:vml" Requires="v">
                <p:oleObj spid="_x0000_s3076" name="" r:id="rId4" imgW="266700" imgH="203200" progId="Equation.3">
                  <p:embed/>
                </p:oleObj>
              </mc:Choice>
              <mc:Fallback>
                <p:oleObj name="" r:id="rId4" imgW="266700" imgH="203200" progId="Equation.3">
                  <p:embed/>
                  <p:pic>
                    <p:nvPicPr>
                      <p:cNvPr id="0" name="图片 3075"/>
                      <p:cNvPicPr/>
                      <p:nvPr/>
                    </p:nvPicPr>
                    <p:blipFill>
                      <a:blip r:embed="rId5"/>
                      <a:stretch>
                        <a:fillRect/>
                      </a:stretch>
                    </p:blipFill>
                    <p:spPr>
                      <a:xfrm>
                        <a:off x="0" y="0"/>
                        <a:ext cx="266700" cy="200025"/>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38926"/>
                                        </p:tgtEl>
                                        <p:attrNameLst>
                                          <p:attrName>style.visibility</p:attrName>
                                        </p:attrNameLst>
                                      </p:cBhvr>
                                      <p:to>
                                        <p:strVal val="visible"/>
                                      </p:to>
                                    </p:set>
                                    <p:anim calcmode="lin" valueType="num">
                                      <p:cBhvr>
                                        <p:cTn id="7" dur="1000" fill="hold"/>
                                        <p:tgtEl>
                                          <p:spTgt spid="38926"/>
                                        </p:tgtEl>
                                        <p:attrNameLst>
                                          <p:attrName>ppt_w</p:attrName>
                                        </p:attrNameLst>
                                      </p:cBhvr>
                                      <p:tavLst>
                                        <p:tav tm="0">
                                          <p:val>
                                            <p:strVal val="#ppt_w*0.70"/>
                                          </p:val>
                                        </p:tav>
                                        <p:tav tm="100000">
                                          <p:val>
                                            <p:strVal val="#ppt_w"/>
                                          </p:val>
                                        </p:tav>
                                      </p:tavLst>
                                    </p:anim>
                                    <p:anim calcmode="lin" valueType="num">
                                      <p:cBhvr>
                                        <p:cTn id="8" dur="1000" fill="hold"/>
                                        <p:tgtEl>
                                          <p:spTgt spid="38926"/>
                                        </p:tgtEl>
                                        <p:attrNameLst>
                                          <p:attrName>ppt_h</p:attrName>
                                        </p:attrNameLst>
                                      </p:cBhvr>
                                      <p:tavLst>
                                        <p:tav tm="0">
                                          <p:val>
                                            <p:strVal val="#ppt_h"/>
                                          </p:val>
                                        </p:tav>
                                        <p:tav tm="100000">
                                          <p:val>
                                            <p:strVal val="#ppt_h"/>
                                          </p:val>
                                        </p:tav>
                                      </p:tavLst>
                                    </p:anim>
                                    <p:animEffect transition="in" filter="fade">
                                      <p:cBhvr>
                                        <p:cTn id="9" dur="1000"/>
                                        <p:tgtEl>
                                          <p:spTgt spid="38926"/>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8925"/>
                                        </p:tgtEl>
                                        <p:attrNameLst>
                                          <p:attrName>style.visibility</p:attrName>
                                        </p:attrNameLst>
                                      </p:cBhvr>
                                      <p:to>
                                        <p:strVal val="visible"/>
                                      </p:to>
                                    </p:set>
                                    <p:animEffect transition="in" filter="wipe(left)">
                                      <p:cBhvr>
                                        <p:cTn id="13" dur="500"/>
                                        <p:tgtEl>
                                          <p:spTgt spid="38925"/>
                                        </p:tgtEl>
                                      </p:cBhvr>
                                    </p:animEffect>
                                  </p:childTnLst>
                                </p:cTn>
                              </p:par>
                              <p:par>
                                <p:cTn id="14" presetID="10" presetClass="entr" presetSubtype="0" fill="hold" nodeType="withEffect">
                                  <p:stCondLst>
                                    <p:cond delay="0"/>
                                  </p:stCondLst>
                                  <p:childTnLst>
                                    <p:set>
                                      <p:cBhvr>
                                        <p:cTn id="15" dur="1" fill="hold">
                                          <p:stCondLst>
                                            <p:cond delay="0"/>
                                          </p:stCondLst>
                                        </p:cTn>
                                        <p:tgtEl>
                                          <p:spTgt spid="38927"/>
                                        </p:tgtEl>
                                        <p:attrNameLst>
                                          <p:attrName>style.visibility</p:attrName>
                                        </p:attrNameLst>
                                      </p:cBhvr>
                                      <p:to>
                                        <p:strVal val="visible"/>
                                      </p:to>
                                    </p:set>
                                    <p:animEffect transition="in" filter="fade">
                                      <p:cBhvr>
                                        <p:cTn id="16" dur="500"/>
                                        <p:tgtEl>
                                          <p:spTgt spid="389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2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9218" name="AutoShape 3"/>
          <p:cNvSpPr/>
          <p:nvPr/>
        </p:nvSpPr>
        <p:spPr>
          <a:xfrm>
            <a:off x="3271838" y="331788"/>
            <a:ext cx="4918075" cy="534987"/>
          </a:xfrm>
          <a:prstGeom prst="roundRect">
            <a:avLst>
              <a:gd name="adj" fmla="val 16667"/>
            </a:avLst>
          </a:prstGeom>
          <a:noFill/>
          <a:ln w="38100" cap="flat" cmpd="sng">
            <a:solidFill>
              <a:srgbClr val="FF9900"/>
            </a:solidFill>
            <a:prstDash val="solid"/>
            <a:headEnd type="none" w="med" len="med"/>
            <a:tailEnd type="none" w="med" len="med"/>
          </a:ln>
        </p:spPr>
        <p:txBody>
          <a:bodyPr>
            <a:spAutoFit/>
          </a:bodyPr>
          <a:p>
            <a:pPr algn="r">
              <a:spcBef>
                <a:spcPct val="50000"/>
              </a:spcBef>
            </a:pPr>
            <a:r>
              <a:rPr lang="en-US" altLang="zh-CN" sz="1200" dirty="0">
                <a:solidFill>
                  <a:schemeClr val="bg1"/>
                </a:solidFill>
                <a:latin typeface="Arial" panose="020B0604020202020204" pitchFamily="34" charset="0"/>
                <a:ea typeface="黑体" panose="02010609060101010101" pitchFamily="2" charset="-122"/>
              </a:rPr>
              <a:t>     </a:t>
            </a:r>
            <a:r>
              <a:rPr lang="zh-CN" altLang="en-US" sz="2400" dirty="0">
                <a:solidFill>
                  <a:schemeClr val="bg1"/>
                </a:solidFill>
                <a:latin typeface="Arial" panose="020B0604020202020204" pitchFamily="34" charset="0"/>
                <a:ea typeface="黑体" panose="02010609060101010101" pitchFamily="2" charset="-122"/>
              </a:rPr>
              <a:t>结  果     </a:t>
            </a:r>
            <a:r>
              <a:rPr lang="en-US" altLang="zh-CN" dirty="0">
                <a:solidFill>
                  <a:schemeClr val="bg1"/>
                </a:solidFill>
                <a:latin typeface="Impact" panose="020B0806030902050204" pitchFamily="34" charset="0"/>
                <a:ea typeface="方正姚体" panose="02010601030101010101" pitchFamily="2" charset="-122"/>
              </a:rPr>
              <a:t>Result</a:t>
            </a:r>
            <a:endParaRPr lang="en-US" altLang="zh-CN" dirty="0">
              <a:solidFill>
                <a:schemeClr val="bg1"/>
              </a:solidFill>
              <a:latin typeface="Impact" panose="020B0806030902050204" pitchFamily="34" charset="0"/>
              <a:ea typeface="方正姚体" panose="02010601030101010101" pitchFamily="2" charset="-122"/>
            </a:endParaRPr>
          </a:p>
        </p:txBody>
      </p:sp>
      <p:sp>
        <p:nvSpPr>
          <p:cNvPr id="9219" name="Text Box 4"/>
          <p:cNvSpPr txBox="1"/>
          <p:nvPr/>
        </p:nvSpPr>
        <p:spPr>
          <a:xfrm>
            <a:off x="4500563" y="6467475"/>
            <a:ext cx="4319587" cy="245110"/>
          </a:xfrm>
          <a:prstGeom prst="rect">
            <a:avLst/>
          </a:prstGeom>
          <a:noFill/>
          <a:ln w="9525">
            <a:noFill/>
          </a:ln>
        </p:spPr>
        <p:txBody>
          <a:bodyPr>
            <a:spAutoFit/>
          </a:bodyPr>
          <a:p>
            <a:pPr>
              <a:spcBef>
                <a:spcPct val="50000"/>
              </a:spcBef>
            </a:pPr>
            <a:r>
              <a:rPr lang="zh-CN" altLang="en-US" sz="1000" dirty="0">
                <a:solidFill>
                  <a:srgbClr val="EAEAEA"/>
                </a:solidFill>
                <a:latin typeface="Arial" panose="020B0604020202020204" pitchFamily="34" charset="0"/>
              </a:rPr>
              <a:t>西南大学物理科学与技术学院    级物理学    班  </a:t>
            </a:r>
            <a:endParaRPr lang="en-US" altLang="zh-CN" sz="1000" dirty="0">
              <a:solidFill>
                <a:srgbClr val="EAEAEA"/>
              </a:solidFill>
              <a:latin typeface="Arial" panose="020B0604020202020204" pitchFamily="34" charset="0"/>
            </a:endParaRPr>
          </a:p>
        </p:txBody>
      </p:sp>
      <p:grpSp>
        <p:nvGrpSpPr>
          <p:cNvPr id="9220" name="Group 5"/>
          <p:cNvGrpSpPr/>
          <p:nvPr/>
        </p:nvGrpSpPr>
        <p:grpSpPr>
          <a:xfrm>
            <a:off x="3325813" y="366713"/>
            <a:ext cx="1847850" cy="473075"/>
            <a:chOff x="2095" y="223"/>
            <a:chExt cx="1164" cy="298"/>
          </a:xfrm>
        </p:grpSpPr>
        <p:sp>
          <p:nvSpPr>
            <p:cNvPr id="9227" name="Text Box 6"/>
            <p:cNvSpPr txBox="1"/>
            <p:nvPr/>
          </p:nvSpPr>
          <p:spPr>
            <a:xfrm>
              <a:off x="2101" y="223"/>
              <a:ext cx="1158" cy="154"/>
            </a:xfrm>
            <a:prstGeom prst="rect">
              <a:avLst/>
            </a:prstGeom>
            <a:noFill/>
            <a:ln w="9525">
              <a:noFill/>
            </a:ln>
          </p:spPr>
          <p:txBody>
            <a:bodyPr>
              <a:spAutoFit/>
            </a:bodyPr>
            <a:p>
              <a:pPr algn="dist">
                <a:spcBef>
                  <a:spcPct val="50000"/>
                </a:spcBef>
              </a:pPr>
              <a:r>
                <a:rPr lang="zh-CN" altLang="en-US" sz="1000" dirty="0">
                  <a:solidFill>
                    <a:srgbClr val="EAEAEA"/>
                  </a:solidFill>
                  <a:latin typeface="Arial" panose="020B0604020202020204" pitchFamily="34" charset="0"/>
                </a:rPr>
                <a:t>奇特核电形状因子的研究</a:t>
              </a:r>
              <a:endParaRPr lang="zh-CN" altLang="en-US" sz="1000" dirty="0">
                <a:solidFill>
                  <a:srgbClr val="EAEAEA"/>
                </a:solidFill>
                <a:latin typeface="Arial" panose="020B0604020202020204" pitchFamily="34" charset="0"/>
              </a:endParaRPr>
            </a:p>
          </p:txBody>
        </p:sp>
        <p:sp>
          <p:nvSpPr>
            <p:cNvPr id="9228" name="Text Box 7"/>
            <p:cNvSpPr txBox="1"/>
            <p:nvPr/>
          </p:nvSpPr>
          <p:spPr>
            <a:xfrm>
              <a:off x="2095" y="367"/>
              <a:ext cx="1148" cy="154"/>
            </a:xfrm>
            <a:prstGeom prst="rect">
              <a:avLst/>
            </a:prstGeom>
            <a:noFill/>
            <a:ln w="9525">
              <a:noFill/>
            </a:ln>
          </p:spPr>
          <p:txBody>
            <a:bodyPr>
              <a:spAutoFit/>
            </a:bodyPr>
            <a:p>
              <a:pPr algn="dist">
                <a:spcBef>
                  <a:spcPct val="50000"/>
                </a:spcBef>
              </a:pPr>
              <a:r>
                <a:rPr lang="zh-CN" altLang="en-US" sz="1000" dirty="0">
                  <a:solidFill>
                    <a:srgbClr val="EAEAEA"/>
                  </a:solidFill>
                  <a:latin typeface="Arial" panose="020B0604020202020204" pitchFamily="34" charset="0"/>
                </a:rPr>
                <a:t>毕业论文答辩</a:t>
              </a:r>
              <a:endParaRPr lang="zh-CN" altLang="en-US" sz="1000" dirty="0">
                <a:solidFill>
                  <a:srgbClr val="EAEAEA"/>
                </a:solidFill>
                <a:latin typeface="Arial" panose="020B0604020202020204" pitchFamily="34" charset="0"/>
              </a:endParaRPr>
            </a:p>
          </p:txBody>
        </p:sp>
        <p:sp>
          <p:nvSpPr>
            <p:cNvPr id="9229" name="Line 8"/>
            <p:cNvSpPr/>
            <p:nvPr/>
          </p:nvSpPr>
          <p:spPr>
            <a:xfrm>
              <a:off x="2149" y="386"/>
              <a:ext cx="1041" cy="0"/>
            </a:xfrm>
            <a:prstGeom prst="line">
              <a:avLst/>
            </a:prstGeom>
            <a:ln w="9525" cap="flat" cmpd="sng">
              <a:solidFill>
                <a:srgbClr val="FFCC00"/>
              </a:solidFill>
              <a:prstDash val="solid"/>
              <a:headEnd type="none" w="med" len="med"/>
              <a:tailEnd type="none" w="med" len="med"/>
            </a:ln>
          </p:spPr>
        </p:sp>
      </p:grpSp>
      <p:grpSp>
        <p:nvGrpSpPr>
          <p:cNvPr id="48137" name="Group 9"/>
          <p:cNvGrpSpPr/>
          <p:nvPr/>
        </p:nvGrpSpPr>
        <p:grpSpPr>
          <a:xfrm>
            <a:off x="755650" y="1484313"/>
            <a:ext cx="4608513" cy="4392612"/>
            <a:chOff x="476" y="935"/>
            <a:chExt cx="2903" cy="2767"/>
          </a:xfrm>
        </p:grpSpPr>
        <p:sp>
          <p:nvSpPr>
            <p:cNvPr id="9225" name="Rectangle 10"/>
            <p:cNvSpPr/>
            <p:nvPr/>
          </p:nvSpPr>
          <p:spPr>
            <a:xfrm>
              <a:off x="476" y="935"/>
              <a:ext cx="2903" cy="2767"/>
            </a:xfrm>
            <a:prstGeom prst="rect">
              <a:avLst/>
            </a:prstGeom>
            <a:solidFill>
              <a:schemeClr val="bg1">
                <a:alpha val="30196"/>
              </a:schemeClr>
            </a:solidFill>
            <a:ln w="28575">
              <a:noFill/>
            </a:ln>
          </p:spPr>
          <p:txBody>
            <a:bodyPr wrap="none" anchor="ctr"/>
            <a:p>
              <a:endParaRPr lang="zh-CN" altLang="en-US" dirty="0">
                <a:latin typeface="Arial" panose="020B0604020202020204" pitchFamily="34" charset="0"/>
              </a:endParaRPr>
            </a:p>
          </p:txBody>
        </p:sp>
        <p:sp>
          <p:nvSpPr>
            <p:cNvPr id="9226" name="AutoShape 11"/>
            <p:cNvSpPr/>
            <p:nvPr/>
          </p:nvSpPr>
          <p:spPr>
            <a:xfrm>
              <a:off x="521" y="981"/>
              <a:ext cx="2813" cy="2676"/>
            </a:xfrm>
            <a:prstGeom prst="roundRect">
              <a:avLst>
                <a:gd name="adj" fmla="val 3551"/>
              </a:avLst>
            </a:prstGeom>
            <a:solidFill>
              <a:schemeClr val="bg1"/>
            </a:solidFill>
            <a:ln w="9525">
              <a:noFill/>
            </a:ln>
          </p:spPr>
          <p:txBody>
            <a:bodyPr wrap="none" anchor="ctr"/>
            <a:p>
              <a:endParaRPr lang="zh-CN" altLang="en-US" dirty="0">
                <a:latin typeface="Arial" panose="020B0604020202020204" pitchFamily="34" charset="0"/>
              </a:endParaRPr>
            </a:p>
          </p:txBody>
        </p:sp>
      </p:grpSp>
      <p:pic>
        <p:nvPicPr>
          <p:cNvPr id="9222" name="Picture 12" descr="wenhuayongpinyi2_0016"/>
          <p:cNvPicPr>
            <a:picLocks noChangeAspect="1"/>
          </p:cNvPicPr>
          <p:nvPr/>
        </p:nvPicPr>
        <p:blipFill>
          <a:blip r:embed="rId2">
            <a:clrChange>
              <a:clrFrom>
                <a:srgbClr val="FFFFFF"/>
              </a:clrFrom>
              <a:clrTo>
                <a:srgbClr val="FFFFFF">
                  <a:alpha val="0"/>
                </a:srgbClr>
              </a:clrTo>
            </a:clrChange>
          </a:blip>
          <a:stretch>
            <a:fillRect/>
          </a:stretch>
        </p:blipFill>
        <p:spPr>
          <a:xfrm>
            <a:off x="6823075" y="4992688"/>
            <a:ext cx="1493838" cy="1028700"/>
          </a:xfrm>
          <a:prstGeom prst="rect">
            <a:avLst/>
          </a:prstGeom>
          <a:noFill/>
          <a:ln w="9525">
            <a:noFill/>
          </a:ln>
        </p:spPr>
      </p:pic>
      <p:pic>
        <p:nvPicPr>
          <p:cNvPr id="48142" name="Picture 14" descr="s28ands321副本"/>
          <p:cNvPicPr>
            <a:picLocks noChangeAspect="1"/>
          </p:cNvPicPr>
          <p:nvPr/>
        </p:nvPicPr>
        <p:blipFill>
          <a:blip r:embed="rId3"/>
          <a:stretch>
            <a:fillRect/>
          </a:stretch>
        </p:blipFill>
        <p:spPr>
          <a:xfrm>
            <a:off x="925513" y="1709738"/>
            <a:ext cx="4251325" cy="3187700"/>
          </a:xfrm>
          <a:prstGeom prst="rect">
            <a:avLst/>
          </a:prstGeom>
          <a:noFill/>
          <a:ln w="19050" cap="flat" cmpd="sng">
            <a:solidFill>
              <a:srgbClr val="FF6600"/>
            </a:solidFill>
            <a:prstDash val="solid"/>
            <a:miter/>
            <a:headEnd type="none" w="med" len="med"/>
            <a:tailEnd type="none" w="med" len="med"/>
          </a:ln>
        </p:spPr>
      </p:pic>
      <p:sp>
        <p:nvSpPr>
          <p:cNvPr id="48143" name="AutoShape 15"/>
          <p:cNvSpPr>
            <a:spLocks noChangeArrowheads="1"/>
          </p:cNvSpPr>
          <p:nvPr/>
        </p:nvSpPr>
        <p:spPr bwMode="auto">
          <a:xfrm>
            <a:off x="5651500" y="1773238"/>
            <a:ext cx="2593975" cy="3168650"/>
          </a:xfrm>
          <a:prstGeom prst="roundRect">
            <a:avLst>
              <a:gd name="adj" fmla="val 5773"/>
            </a:avLst>
          </a:prstGeom>
          <a:gradFill rotWithShape="1">
            <a:gsLst>
              <a:gs pos="0">
                <a:schemeClr val="tx1">
                  <a:gamma/>
                  <a:tint val="0"/>
                  <a:invGamma/>
                  <a:alpha val="0"/>
                </a:schemeClr>
              </a:gs>
              <a:gs pos="100000">
                <a:schemeClr val="tx1"/>
              </a:gs>
            </a:gsLst>
            <a:lin ang="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just" defTabSz="914400" rtl="0" eaLnBrk="1" fontAlgn="base" latinLnBrk="0" hangingPunct="1">
              <a:lnSpc>
                <a:spcPct val="200000"/>
              </a:lnSpc>
              <a:spcBef>
                <a:spcPct val="0"/>
              </a:spcBef>
              <a:spcAft>
                <a:spcPct val="0"/>
              </a:spcAft>
              <a:buClrTx/>
              <a:buSzTx/>
              <a:buFontTx/>
              <a:buNone/>
              <a:defRPr/>
            </a:pPr>
            <a:r>
              <a:rPr kumimoji="0" lang="en-US" altLang="zh-CN" sz="1200" b="0"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rPr>
              <a:t>        </a:t>
            </a:r>
            <a:r>
              <a:rPr kumimoji="0" lang="zh-CN" altLang="en-US" sz="1200" b="0"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rPr>
              <a:t>尽管有相同的质子数，但从图中可以清楚的看到的电荷密度分布存在很大的差异，由于</a:t>
            </a:r>
            <a:r>
              <a:rPr kumimoji="0" lang="en-US" altLang="zh-CN" sz="1200" b="0" i="0" u="none" strike="noStrike" kern="1200" cap="none" spc="0" normalizeH="0" baseline="30000" noProof="0" smtClean="0">
                <a:ln>
                  <a:noFill/>
                </a:ln>
                <a:solidFill>
                  <a:schemeClr val="bg1"/>
                </a:solidFill>
                <a:effectLst/>
                <a:uLnTx/>
                <a:uFillTx/>
                <a:latin typeface="Arial" panose="020B0604020202020204" pitchFamily="34" charset="0"/>
                <a:ea typeface="宋体" panose="02010600030101010101" pitchFamily="2" charset="-122"/>
                <a:cs typeface="+mn-cs"/>
              </a:rPr>
              <a:t>28</a:t>
            </a:r>
            <a:r>
              <a:rPr kumimoji="0" lang="en-US" altLang="zh-CN" sz="1200" b="0"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rPr>
              <a:t>S</a:t>
            </a:r>
            <a:r>
              <a:rPr kumimoji="0" lang="zh-CN" altLang="en-US" sz="1200" b="0"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rPr>
              <a:t>最外面的两个质子束缚很弱导致的电荷密度分布有一个长长的尾巴，这清楚的表明在丰质子核</a:t>
            </a:r>
            <a:r>
              <a:rPr kumimoji="0" lang="en-US" altLang="zh-CN" sz="1200" b="0" i="0" u="none" strike="noStrike" kern="1200" cap="none" spc="0" normalizeH="0" baseline="30000" noProof="0" smtClean="0">
                <a:ln>
                  <a:noFill/>
                </a:ln>
                <a:solidFill>
                  <a:schemeClr val="bg1"/>
                </a:solidFill>
                <a:effectLst/>
                <a:uLnTx/>
                <a:uFillTx/>
                <a:latin typeface="Arial" panose="020B0604020202020204" pitchFamily="34" charset="0"/>
                <a:ea typeface="宋体" panose="02010600030101010101" pitchFamily="2" charset="-122"/>
                <a:cs typeface="+mn-cs"/>
              </a:rPr>
              <a:t>28</a:t>
            </a:r>
            <a:r>
              <a:rPr kumimoji="0" lang="en-US" altLang="zh-CN" sz="1200" b="0"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rPr>
              <a:t>S</a:t>
            </a:r>
            <a:r>
              <a:rPr kumimoji="0" lang="zh-CN" altLang="en-US" sz="1200" b="0"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rPr>
              <a:t>的基态中存有质子晕。</a:t>
            </a:r>
            <a:endParaRPr kumimoji="0" lang="zh-CN" altLang="en-US" sz="1200" b="0"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48137"/>
                                        </p:tgtEl>
                                        <p:attrNameLst>
                                          <p:attrName>style.visibility</p:attrName>
                                        </p:attrNameLst>
                                      </p:cBhvr>
                                      <p:to>
                                        <p:strVal val="visible"/>
                                      </p:to>
                                    </p:set>
                                    <p:anim calcmode="lin" valueType="num">
                                      <p:cBhvr>
                                        <p:cTn id="7" dur="1000" fill="hold"/>
                                        <p:tgtEl>
                                          <p:spTgt spid="48137"/>
                                        </p:tgtEl>
                                        <p:attrNameLst>
                                          <p:attrName>ppt_w</p:attrName>
                                        </p:attrNameLst>
                                      </p:cBhvr>
                                      <p:tavLst>
                                        <p:tav tm="0">
                                          <p:val>
                                            <p:strVal val="#ppt_w*0.70"/>
                                          </p:val>
                                        </p:tav>
                                        <p:tav tm="100000">
                                          <p:val>
                                            <p:strVal val="#ppt_w"/>
                                          </p:val>
                                        </p:tav>
                                      </p:tavLst>
                                    </p:anim>
                                    <p:anim calcmode="lin" valueType="num">
                                      <p:cBhvr>
                                        <p:cTn id="8" dur="1000" fill="hold"/>
                                        <p:tgtEl>
                                          <p:spTgt spid="48137"/>
                                        </p:tgtEl>
                                        <p:attrNameLst>
                                          <p:attrName>ppt_h</p:attrName>
                                        </p:attrNameLst>
                                      </p:cBhvr>
                                      <p:tavLst>
                                        <p:tav tm="0">
                                          <p:val>
                                            <p:strVal val="#ppt_h"/>
                                          </p:val>
                                        </p:tav>
                                        <p:tav tm="100000">
                                          <p:val>
                                            <p:strVal val="#ppt_h"/>
                                          </p:val>
                                        </p:tav>
                                      </p:tavLst>
                                    </p:anim>
                                    <p:animEffect transition="in" filter="fade">
                                      <p:cBhvr>
                                        <p:cTn id="9" dur="1000"/>
                                        <p:tgtEl>
                                          <p:spTgt spid="48137"/>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48143"/>
                                        </p:tgtEl>
                                        <p:attrNameLst>
                                          <p:attrName>style.visibility</p:attrName>
                                        </p:attrNameLst>
                                      </p:cBhvr>
                                      <p:to>
                                        <p:strVal val="visible"/>
                                      </p:to>
                                    </p:set>
                                    <p:animEffect transition="in" filter="wipe(left)">
                                      <p:cBhvr>
                                        <p:cTn id="13" dur="500"/>
                                        <p:tgtEl>
                                          <p:spTgt spid="48143"/>
                                        </p:tgtEl>
                                      </p:cBhvr>
                                    </p:animEffect>
                                  </p:childTnLst>
                                </p:cTn>
                              </p:par>
                              <p:par>
                                <p:cTn id="14" presetID="10" presetClass="entr" presetSubtype="0" fill="hold" nodeType="withEffect">
                                  <p:stCondLst>
                                    <p:cond delay="0"/>
                                  </p:stCondLst>
                                  <p:childTnLst>
                                    <p:set>
                                      <p:cBhvr>
                                        <p:cTn id="15" dur="1" fill="hold">
                                          <p:stCondLst>
                                            <p:cond delay="0"/>
                                          </p:stCondLst>
                                        </p:cTn>
                                        <p:tgtEl>
                                          <p:spTgt spid="48142"/>
                                        </p:tgtEl>
                                        <p:attrNameLst>
                                          <p:attrName>style.visibility</p:attrName>
                                        </p:attrNameLst>
                                      </p:cBhvr>
                                      <p:to>
                                        <p:strVal val="visible"/>
                                      </p:to>
                                    </p:set>
                                    <p:animEffect transition="in" filter="fade">
                                      <p:cBhvr>
                                        <p:cTn id="16" dur="500"/>
                                        <p:tgtEl>
                                          <p:spTgt spid="481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4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10242" name="AutoShape 3"/>
          <p:cNvSpPr/>
          <p:nvPr/>
        </p:nvSpPr>
        <p:spPr>
          <a:xfrm>
            <a:off x="3271838" y="331788"/>
            <a:ext cx="4918075" cy="534987"/>
          </a:xfrm>
          <a:prstGeom prst="roundRect">
            <a:avLst>
              <a:gd name="adj" fmla="val 16667"/>
            </a:avLst>
          </a:prstGeom>
          <a:noFill/>
          <a:ln w="38100" cap="flat" cmpd="sng">
            <a:solidFill>
              <a:srgbClr val="FF9900"/>
            </a:solidFill>
            <a:prstDash val="solid"/>
            <a:headEnd type="none" w="med" len="med"/>
            <a:tailEnd type="none" w="med" len="med"/>
          </a:ln>
        </p:spPr>
        <p:txBody>
          <a:bodyPr>
            <a:spAutoFit/>
          </a:bodyPr>
          <a:p>
            <a:pPr algn="r">
              <a:spcBef>
                <a:spcPct val="50000"/>
              </a:spcBef>
            </a:pPr>
            <a:r>
              <a:rPr lang="en-US" altLang="zh-CN" sz="1200" dirty="0">
                <a:solidFill>
                  <a:schemeClr val="bg1"/>
                </a:solidFill>
                <a:latin typeface="Arial" panose="020B0604020202020204" pitchFamily="34" charset="0"/>
                <a:ea typeface="黑体" panose="02010609060101010101" pitchFamily="2" charset="-122"/>
              </a:rPr>
              <a:t>     </a:t>
            </a:r>
            <a:r>
              <a:rPr lang="zh-CN" altLang="en-US" sz="2400" dirty="0">
                <a:solidFill>
                  <a:schemeClr val="bg1"/>
                </a:solidFill>
                <a:latin typeface="Arial" panose="020B0604020202020204" pitchFamily="34" charset="0"/>
                <a:ea typeface="黑体" panose="02010609060101010101" pitchFamily="2" charset="-122"/>
              </a:rPr>
              <a:t>结  果     </a:t>
            </a:r>
            <a:r>
              <a:rPr lang="en-US" altLang="zh-CN" dirty="0">
                <a:solidFill>
                  <a:schemeClr val="bg1"/>
                </a:solidFill>
                <a:latin typeface="Impact" panose="020B0806030902050204" pitchFamily="34" charset="0"/>
                <a:ea typeface="方正姚体" panose="02010601030101010101" pitchFamily="2" charset="-122"/>
              </a:rPr>
              <a:t>Result</a:t>
            </a:r>
            <a:endParaRPr lang="en-US" altLang="zh-CN" dirty="0">
              <a:solidFill>
                <a:schemeClr val="bg1"/>
              </a:solidFill>
              <a:latin typeface="Impact" panose="020B0806030902050204" pitchFamily="34" charset="0"/>
              <a:ea typeface="方正姚体" panose="02010601030101010101" pitchFamily="2" charset="-122"/>
            </a:endParaRPr>
          </a:p>
        </p:txBody>
      </p:sp>
      <p:sp>
        <p:nvSpPr>
          <p:cNvPr id="10243" name="Text Box 4"/>
          <p:cNvSpPr txBox="1"/>
          <p:nvPr/>
        </p:nvSpPr>
        <p:spPr>
          <a:xfrm>
            <a:off x="4500563" y="6467475"/>
            <a:ext cx="4319587" cy="245110"/>
          </a:xfrm>
          <a:prstGeom prst="rect">
            <a:avLst/>
          </a:prstGeom>
          <a:noFill/>
          <a:ln w="9525">
            <a:noFill/>
          </a:ln>
        </p:spPr>
        <p:txBody>
          <a:bodyPr>
            <a:spAutoFit/>
          </a:bodyPr>
          <a:p>
            <a:pPr>
              <a:spcBef>
                <a:spcPct val="50000"/>
              </a:spcBef>
            </a:pPr>
            <a:r>
              <a:rPr lang="zh-CN" altLang="en-US" sz="1000" dirty="0">
                <a:solidFill>
                  <a:srgbClr val="EAEAEA"/>
                </a:solidFill>
                <a:latin typeface="Arial" panose="020B0604020202020204" pitchFamily="34" charset="0"/>
              </a:rPr>
              <a:t>西南大学物理科学与技术学院     级物理学  班  </a:t>
            </a:r>
            <a:endParaRPr lang="en-US" altLang="zh-CN" sz="1000" dirty="0">
              <a:solidFill>
                <a:srgbClr val="EAEAEA"/>
              </a:solidFill>
              <a:latin typeface="Arial" panose="020B0604020202020204" pitchFamily="34" charset="0"/>
            </a:endParaRPr>
          </a:p>
        </p:txBody>
      </p:sp>
      <p:grpSp>
        <p:nvGrpSpPr>
          <p:cNvPr id="10244" name="Group 5"/>
          <p:cNvGrpSpPr/>
          <p:nvPr/>
        </p:nvGrpSpPr>
        <p:grpSpPr>
          <a:xfrm>
            <a:off x="3325813" y="366713"/>
            <a:ext cx="1847850" cy="473075"/>
            <a:chOff x="2095" y="223"/>
            <a:chExt cx="1164" cy="298"/>
          </a:xfrm>
        </p:grpSpPr>
        <p:sp>
          <p:nvSpPr>
            <p:cNvPr id="10251" name="Text Box 6"/>
            <p:cNvSpPr txBox="1"/>
            <p:nvPr/>
          </p:nvSpPr>
          <p:spPr>
            <a:xfrm>
              <a:off x="2101" y="223"/>
              <a:ext cx="1158" cy="154"/>
            </a:xfrm>
            <a:prstGeom prst="rect">
              <a:avLst/>
            </a:prstGeom>
            <a:noFill/>
            <a:ln w="9525">
              <a:noFill/>
            </a:ln>
          </p:spPr>
          <p:txBody>
            <a:bodyPr>
              <a:spAutoFit/>
            </a:bodyPr>
            <a:p>
              <a:pPr algn="dist">
                <a:spcBef>
                  <a:spcPct val="50000"/>
                </a:spcBef>
              </a:pPr>
              <a:r>
                <a:rPr lang="zh-CN" altLang="en-US" sz="1000" dirty="0">
                  <a:solidFill>
                    <a:srgbClr val="EAEAEA"/>
                  </a:solidFill>
                  <a:latin typeface="Arial" panose="020B0604020202020204" pitchFamily="34" charset="0"/>
                </a:rPr>
                <a:t>奇特核电形状因子的研究</a:t>
              </a:r>
              <a:endParaRPr lang="zh-CN" altLang="en-US" sz="1000" dirty="0">
                <a:solidFill>
                  <a:srgbClr val="EAEAEA"/>
                </a:solidFill>
                <a:latin typeface="Arial" panose="020B0604020202020204" pitchFamily="34" charset="0"/>
              </a:endParaRPr>
            </a:p>
          </p:txBody>
        </p:sp>
        <p:sp>
          <p:nvSpPr>
            <p:cNvPr id="10252" name="Text Box 7"/>
            <p:cNvSpPr txBox="1"/>
            <p:nvPr/>
          </p:nvSpPr>
          <p:spPr>
            <a:xfrm>
              <a:off x="2095" y="367"/>
              <a:ext cx="1148" cy="154"/>
            </a:xfrm>
            <a:prstGeom prst="rect">
              <a:avLst/>
            </a:prstGeom>
            <a:noFill/>
            <a:ln w="9525">
              <a:noFill/>
            </a:ln>
          </p:spPr>
          <p:txBody>
            <a:bodyPr>
              <a:spAutoFit/>
            </a:bodyPr>
            <a:p>
              <a:pPr algn="dist">
                <a:spcBef>
                  <a:spcPct val="50000"/>
                </a:spcBef>
              </a:pPr>
              <a:r>
                <a:rPr lang="zh-CN" altLang="en-US" sz="1000" dirty="0">
                  <a:solidFill>
                    <a:srgbClr val="EAEAEA"/>
                  </a:solidFill>
                  <a:latin typeface="Arial" panose="020B0604020202020204" pitchFamily="34" charset="0"/>
                </a:rPr>
                <a:t>毕业论文答辩</a:t>
              </a:r>
              <a:endParaRPr lang="zh-CN" altLang="en-US" sz="1000" dirty="0">
                <a:solidFill>
                  <a:srgbClr val="EAEAEA"/>
                </a:solidFill>
                <a:latin typeface="Arial" panose="020B0604020202020204" pitchFamily="34" charset="0"/>
              </a:endParaRPr>
            </a:p>
          </p:txBody>
        </p:sp>
        <p:sp>
          <p:nvSpPr>
            <p:cNvPr id="10253" name="Line 8"/>
            <p:cNvSpPr/>
            <p:nvPr/>
          </p:nvSpPr>
          <p:spPr>
            <a:xfrm>
              <a:off x="2149" y="386"/>
              <a:ext cx="1041" cy="0"/>
            </a:xfrm>
            <a:prstGeom prst="line">
              <a:avLst/>
            </a:prstGeom>
            <a:ln w="9525" cap="flat" cmpd="sng">
              <a:solidFill>
                <a:srgbClr val="FFCC00"/>
              </a:solidFill>
              <a:prstDash val="solid"/>
              <a:headEnd type="none" w="med" len="med"/>
              <a:tailEnd type="none" w="med" len="med"/>
            </a:ln>
          </p:spPr>
        </p:sp>
      </p:grpSp>
      <p:grpSp>
        <p:nvGrpSpPr>
          <p:cNvPr id="52233" name="Group 9"/>
          <p:cNvGrpSpPr/>
          <p:nvPr/>
        </p:nvGrpSpPr>
        <p:grpSpPr>
          <a:xfrm>
            <a:off x="755650" y="1484313"/>
            <a:ext cx="4608513" cy="4392612"/>
            <a:chOff x="476" y="935"/>
            <a:chExt cx="2903" cy="2767"/>
          </a:xfrm>
        </p:grpSpPr>
        <p:sp>
          <p:nvSpPr>
            <p:cNvPr id="10249" name="Rectangle 10"/>
            <p:cNvSpPr/>
            <p:nvPr/>
          </p:nvSpPr>
          <p:spPr>
            <a:xfrm>
              <a:off x="476" y="935"/>
              <a:ext cx="2903" cy="2767"/>
            </a:xfrm>
            <a:prstGeom prst="rect">
              <a:avLst/>
            </a:prstGeom>
            <a:solidFill>
              <a:schemeClr val="bg1">
                <a:alpha val="30196"/>
              </a:schemeClr>
            </a:solidFill>
            <a:ln w="28575">
              <a:noFill/>
            </a:ln>
          </p:spPr>
          <p:txBody>
            <a:bodyPr wrap="none" anchor="ctr"/>
            <a:p>
              <a:endParaRPr lang="zh-CN" altLang="en-US" dirty="0">
                <a:latin typeface="Arial" panose="020B0604020202020204" pitchFamily="34" charset="0"/>
              </a:endParaRPr>
            </a:p>
          </p:txBody>
        </p:sp>
        <p:sp>
          <p:nvSpPr>
            <p:cNvPr id="10250" name="AutoShape 11"/>
            <p:cNvSpPr/>
            <p:nvPr/>
          </p:nvSpPr>
          <p:spPr>
            <a:xfrm>
              <a:off x="521" y="981"/>
              <a:ext cx="2813" cy="2676"/>
            </a:xfrm>
            <a:prstGeom prst="roundRect">
              <a:avLst>
                <a:gd name="adj" fmla="val 3551"/>
              </a:avLst>
            </a:prstGeom>
            <a:solidFill>
              <a:schemeClr val="bg1"/>
            </a:solidFill>
            <a:ln w="9525">
              <a:noFill/>
            </a:ln>
          </p:spPr>
          <p:txBody>
            <a:bodyPr wrap="none" anchor="ctr"/>
            <a:p>
              <a:endParaRPr lang="zh-CN" altLang="en-US" dirty="0">
                <a:latin typeface="Arial" panose="020B0604020202020204" pitchFamily="34" charset="0"/>
              </a:endParaRPr>
            </a:p>
          </p:txBody>
        </p:sp>
      </p:grpSp>
      <p:pic>
        <p:nvPicPr>
          <p:cNvPr id="52238" name="Picture 14" descr="li实验值对比"/>
          <p:cNvPicPr>
            <a:picLocks noChangeAspect="1"/>
          </p:cNvPicPr>
          <p:nvPr/>
        </p:nvPicPr>
        <p:blipFill>
          <a:blip r:embed="rId2"/>
          <a:stretch>
            <a:fillRect/>
          </a:stretch>
        </p:blipFill>
        <p:spPr>
          <a:xfrm>
            <a:off x="971550" y="1700213"/>
            <a:ext cx="4176713" cy="3338512"/>
          </a:xfrm>
          <a:prstGeom prst="rect">
            <a:avLst/>
          </a:prstGeom>
          <a:noFill/>
          <a:ln w="19050" cap="flat" cmpd="sng">
            <a:solidFill>
              <a:srgbClr val="FF6600"/>
            </a:solidFill>
            <a:prstDash val="solid"/>
            <a:miter/>
            <a:headEnd type="none" w="med" len="med"/>
            <a:tailEnd type="none" w="med" len="med"/>
          </a:ln>
        </p:spPr>
      </p:pic>
      <p:sp>
        <p:nvSpPr>
          <p:cNvPr id="52239" name="AutoShape 15"/>
          <p:cNvSpPr>
            <a:spLocks noChangeArrowheads="1"/>
          </p:cNvSpPr>
          <p:nvPr/>
        </p:nvSpPr>
        <p:spPr bwMode="auto">
          <a:xfrm>
            <a:off x="5651500" y="1557338"/>
            <a:ext cx="2593975" cy="3600450"/>
          </a:xfrm>
          <a:prstGeom prst="roundRect">
            <a:avLst>
              <a:gd name="adj" fmla="val 5773"/>
            </a:avLst>
          </a:prstGeom>
          <a:gradFill rotWithShape="1">
            <a:gsLst>
              <a:gs pos="0">
                <a:schemeClr val="tx1">
                  <a:gamma/>
                  <a:tint val="0"/>
                  <a:invGamma/>
                  <a:alpha val="0"/>
                </a:schemeClr>
              </a:gs>
              <a:gs pos="100000">
                <a:schemeClr val="tx1"/>
              </a:gs>
            </a:gsLst>
            <a:lin ang="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200000"/>
              </a:lnSpc>
              <a:spcBef>
                <a:spcPct val="0"/>
              </a:spcBef>
              <a:spcAft>
                <a:spcPct val="0"/>
              </a:spcAft>
              <a:buClrTx/>
              <a:buSzTx/>
              <a:buFontTx/>
              <a:buNone/>
              <a:defRPr/>
            </a:pPr>
            <a:r>
              <a:rPr kumimoji="0" lang="en-US" altLang="zh-CN" sz="1200" b="0"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rPr>
              <a:t>     1.</a:t>
            </a:r>
            <a:r>
              <a:rPr kumimoji="0" lang="en-US" altLang="zh-CN" sz="1200" b="0" i="0" u="none" strike="noStrike" kern="1200" cap="none" spc="0" normalizeH="0" baseline="30000" noProof="0" smtClean="0">
                <a:ln>
                  <a:noFill/>
                </a:ln>
                <a:solidFill>
                  <a:schemeClr val="bg1"/>
                </a:solidFill>
                <a:effectLst/>
                <a:uLnTx/>
                <a:uFillTx/>
                <a:latin typeface="Arial" panose="020B0604020202020204" pitchFamily="34" charset="0"/>
                <a:ea typeface="宋体" panose="02010600030101010101" pitchFamily="2" charset="-122"/>
                <a:cs typeface="+mn-cs"/>
              </a:rPr>
              <a:t>6</a:t>
            </a:r>
            <a:r>
              <a:rPr kumimoji="0" lang="en-US" altLang="zh-CN" sz="1200" b="0"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rPr>
              <a:t>Li</a:t>
            </a:r>
            <a:r>
              <a:rPr kumimoji="0" lang="zh-CN" altLang="en-US" sz="1200" b="0"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rPr>
              <a:t>理论值与实验值基本符合，证明方法可行；</a:t>
            </a:r>
            <a:endParaRPr kumimoji="0" lang="zh-CN" altLang="en-US" sz="1200" b="0"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endParaRPr>
          </a:p>
          <a:p>
            <a:pPr marL="0" marR="0" lvl="0" indent="0" algn="l" defTabSz="914400" rtl="0" eaLnBrk="1" fontAlgn="base" latinLnBrk="0" hangingPunct="1">
              <a:lnSpc>
                <a:spcPct val="200000"/>
              </a:lnSpc>
              <a:spcBef>
                <a:spcPct val="0"/>
              </a:spcBef>
              <a:spcAft>
                <a:spcPct val="0"/>
              </a:spcAft>
              <a:buClrTx/>
              <a:buSzTx/>
              <a:buFontTx/>
              <a:buNone/>
              <a:defRPr/>
            </a:pPr>
            <a:r>
              <a:rPr kumimoji="0" lang="zh-CN" altLang="en-US" sz="1200" b="0"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rPr>
              <a:t>     </a:t>
            </a:r>
            <a:r>
              <a:rPr kumimoji="0" lang="en-US" altLang="zh-CN" sz="1200" b="0"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rPr>
              <a:t>2.</a:t>
            </a:r>
            <a:r>
              <a:rPr kumimoji="0" lang="en-US" altLang="zh-CN" sz="1200" b="0" i="0" u="none" strike="noStrike" kern="1200" cap="none" spc="0" normalizeH="0" baseline="30000" noProof="0" smtClean="0">
                <a:ln>
                  <a:noFill/>
                </a:ln>
                <a:solidFill>
                  <a:schemeClr val="bg1"/>
                </a:solidFill>
                <a:effectLst/>
                <a:uLnTx/>
                <a:uFillTx/>
                <a:latin typeface="Arial" panose="020B0604020202020204" pitchFamily="34" charset="0"/>
                <a:ea typeface="宋体" panose="02010600030101010101" pitchFamily="2" charset="-122"/>
                <a:cs typeface="+mn-cs"/>
              </a:rPr>
              <a:t>11</a:t>
            </a:r>
            <a:r>
              <a:rPr kumimoji="0" lang="en-US" altLang="zh-CN" sz="1200" b="0"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rPr>
              <a:t>Li</a:t>
            </a:r>
            <a:r>
              <a:rPr kumimoji="0" lang="zh-CN" altLang="en-US" sz="1200" b="0"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rPr>
              <a:t>中子晕并没有对其电形状因子产生大的影响；</a:t>
            </a:r>
            <a:endParaRPr kumimoji="0" lang="zh-CN" altLang="en-US" sz="1200" b="0"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endParaRPr>
          </a:p>
          <a:p>
            <a:pPr marL="0" marR="0" lvl="0" indent="0" algn="l" defTabSz="914400" rtl="0" eaLnBrk="1" fontAlgn="base" latinLnBrk="0" hangingPunct="1">
              <a:lnSpc>
                <a:spcPct val="200000"/>
              </a:lnSpc>
              <a:spcBef>
                <a:spcPct val="0"/>
              </a:spcBef>
              <a:spcAft>
                <a:spcPct val="0"/>
              </a:spcAft>
              <a:buClrTx/>
              <a:buSzTx/>
              <a:buFontTx/>
              <a:buNone/>
              <a:defRPr/>
            </a:pPr>
            <a:r>
              <a:rPr kumimoji="0" lang="zh-CN" altLang="en-US" sz="1200" b="0"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rPr>
              <a:t>     </a:t>
            </a:r>
            <a:r>
              <a:rPr kumimoji="0" lang="en-US" altLang="zh-CN" sz="1200" b="0"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rPr>
              <a:t>3.</a:t>
            </a:r>
            <a:r>
              <a:rPr kumimoji="0" lang="zh-CN" altLang="en-US" sz="1200" b="0"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rPr>
              <a:t>图中</a:t>
            </a:r>
            <a:r>
              <a:rPr kumimoji="0" lang="en-US" altLang="zh-CN" sz="1200" b="0" i="0" u="none" strike="noStrike" kern="1200" cap="none" spc="0" normalizeH="0" baseline="30000" noProof="0" smtClean="0">
                <a:ln>
                  <a:noFill/>
                </a:ln>
                <a:solidFill>
                  <a:schemeClr val="bg1"/>
                </a:solidFill>
                <a:effectLst/>
                <a:uLnTx/>
                <a:uFillTx/>
                <a:latin typeface="Arial" panose="020B0604020202020204" pitchFamily="34" charset="0"/>
                <a:ea typeface="宋体" panose="02010600030101010101" pitchFamily="2" charset="-122"/>
                <a:cs typeface="+mn-cs"/>
              </a:rPr>
              <a:t>6</a:t>
            </a:r>
            <a:r>
              <a:rPr kumimoji="0" lang="en-US" altLang="zh-CN" sz="1200" b="0"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rPr>
              <a:t>Li</a:t>
            </a:r>
            <a:r>
              <a:rPr kumimoji="0" lang="zh-CN" altLang="en-US" sz="1200" b="0"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rPr>
              <a:t>与</a:t>
            </a:r>
            <a:r>
              <a:rPr kumimoji="0" lang="en-US" altLang="zh-CN" sz="1200" b="0" i="0" u="none" strike="noStrike" kern="1200" cap="none" spc="0" normalizeH="0" baseline="30000" noProof="0" smtClean="0">
                <a:ln>
                  <a:noFill/>
                </a:ln>
                <a:solidFill>
                  <a:schemeClr val="bg1"/>
                </a:solidFill>
                <a:effectLst/>
                <a:uLnTx/>
                <a:uFillTx/>
                <a:latin typeface="Arial" panose="020B0604020202020204" pitchFamily="34" charset="0"/>
                <a:ea typeface="宋体" panose="02010600030101010101" pitchFamily="2" charset="-122"/>
                <a:cs typeface="+mn-cs"/>
              </a:rPr>
              <a:t>9</a:t>
            </a:r>
            <a:r>
              <a:rPr kumimoji="0" lang="en-US" altLang="zh-CN" sz="1200" b="0"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rPr>
              <a:t>Li</a:t>
            </a:r>
            <a:r>
              <a:rPr kumimoji="0" lang="zh-CN" altLang="en-US" sz="1200" b="0"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rPr>
              <a:t>和</a:t>
            </a:r>
            <a:r>
              <a:rPr kumimoji="0" lang="en-US" altLang="zh-CN" sz="1200" b="0" i="0" u="none" strike="noStrike" kern="1200" cap="none" spc="0" normalizeH="0" baseline="30000" noProof="0" smtClean="0">
                <a:ln>
                  <a:noFill/>
                </a:ln>
                <a:solidFill>
                  <a:schemeClr val="bg1"/>
                </a:solidFill>
                <a:effectLst/>
                <a:uLnTx/>
                <a:uFillTx/>
                <a:latin typeface="Arial" panose="020B0604020202020204" pitchFamily="34" charset="0"/>
                <a:ea typeface="宋体" panose="02010600030101010101" pitchFamily="2" charset="-122"/>
                <a:cs typeface="+mn-cs"/>
              </a:rPr>
              <a:t>11</a:t>
            </a:r>
            <a:r>
              <a:rPr kumimoji="0" lang="en-US" altLang="zh-CN" sz="1200" b="0"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rPr>
              <a:t>Li</a:t>
            </a:r>
            <a:r>
              <a:rPr kumimoji="0" lang="zh-CN" altLang="en-US" sz="1200" b="0"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rPr>
              <a:t>的曲线相比，出现很大的不同，可能与电荷密度分布出现的长尾巴有关。</a:t>
            </a:r>
            <a:endParaRPr kumimoji="0" lang="zh-CN" altLang="en-US" sz="1200" b="0"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endParaRPr>
          </a:p>
          <a:p>
            <a:pPr marL="0" marR="0" lvl="0" indent="0" algn="l" defTabSz="914400" rtl="0" eaLnBrk="1" fontAlgn="base" latinLnBrk="0" hangingPunct="1">
              <a:lnSpc>
                <a:spcPct val="200000"/>
              </a:lnSpc>
              <a:spcBef>
                <a:spcPct val="0"/>
              </a:spcBef>
              <a:spcAft>
                <a:spcPct val="0"/>
              </a:spcAft>
              <a:buClrTx/>
              <a:buSzTx/>
              <a:buFontTx/>
              <a:buNone/>
              <a:defRPr/>
            </a:pPr>
            <a:r>
              <a:rPr kumimoji="0" lang="zh-CN" altLang="en-US" sz="1200" b="0"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rPr>
              <a:t>      </a:t>
            </a:r>
            <a:r>
              <a:rPr kumimoji="0" lang="en-US" altLang="zh-CN" sz="1200" b="0"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rPr>
              <a:t>4. </a:t>
            </a:r>
            <a:r>
              <a:rPr kumimoji="0" lang="zh-CN" altLang="en-US" sz="1200" b="0"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rPr>
              <a:t>三种同位素比较，有原子量越大，电形状因子变化越快的趋势。</a:t>
            </a:r>
            <a:endParaRPr kumimoji="0" lang="zh-CN" altLang="en-US" sz="1200" b="0"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endParaRPr>
          </a:p>
        </p:txBody>
      </p:sp>
      <p:pic>
        <p:nvPicPr>
          <p:cNvPr id="10248" name="Picture 12" descr="wenhuayongpinyi2_0016"/>
          <p:cNvPicPr>
            <a:picLocks noChangeAspect="1"/>
          </p:cNvPicPr>
          <p:nvPr/>
        </p:nvPicPr>
        <p:blipFill>
          <a:blip r:embed="rId3">
            <a:clrChange>
              <a:clrFrom>
                <a:srgbClr val="FFFFFF"/>
              </a:clrFrom>
              <a:clrTo>
                <a:srgbClr val="FFFFFF">
                  <a:alpha val="0"/>
                </a:srgbClr>
              </a:clrTo>
            </a:clrChange>
          </a:blip>
          <a:stretch>
            <a:fillRect/>
          </a:stretch>
        </p:blipFill>
        <p:spPr>
          <a:xfrm>
            <a:off x="6823075" y="4992688"/>
            <a:ext cx="1493838" cy="10287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52233"/>
                                        </p:tgtEl>
                                        <p:attrNameLst>
                                          <p:attrName>style.visibility</p:attrName>
                                        </p:attrNameLst>
                                      </p:cBhvr>
                                      <p:to>
                                        <p:strVal val="visible"/>
                                      </p:to>
                                    </p:set>
                                    <p:anim calcmode="lin" valueType="num">
                                      <p:cBhvr>
                                        <p:cTn id="7" dur="1000" fill="hold"/>
                                        <p:tgtEl>
                                          <p:spTgt spid="52233"/>
                                        </p:tgtEl>
                                        <p:attrNameLst>
                                          <p:attrName>ppt_w</p:attrName>
                                        </p:attrNameLst>
                                      </p:cBhvr>
                                      <p:tavLst>
                                        <p:tav tm="0">
                                          <p:val>
                                            <p:strVal val="#ppt_w*0.70"/>
                                          </p:val>
                                        </p:tav>
                                        <p:tav tm="100000">
                                          <p:val>
                                            <p:strVal val="#ppt_w"/>
                                          </p:val>
                                        </p:tav>
                                      </p:tavLst>
                                    </p:anim>
                                    <p:anim calcmode="lin" valueType="num">
                                      <p:cBhvr>
                                        <p:cTn id="8" dur="1000" fill="hold"/>
                                        <p:tgtEl>
                                          <p:spTgt spid="52233"/>
                                        </p:tgtEl>
                                        <p:attrNameLst>
                                          <p:attrName>ppt_h</p:attrName>
                                        </p:attrNameLst>
                                      </p:cBhvr>
                                      <p:tavLst>
                                        <p:tav tm="0">
                                          <p:val>
                                            <p:strVal val="#ppt_h"/>
                                          </p:val>
                                        </p:tav>
                                        <p:tav tm="100000">
                                          <p:val>
                                            <p:strVal val="#ppt_h"/>
                                          </p:val>
                                        </p:tav>
                                      </p:tavLst>
                                    </p:anim>
                                    <p:animEffect transition="in" filter="fade">
                                      <p:cBhvr>
                                        <p:cTn id="9" dur="1000"/>
                                        <p:tgtEl>
                                          <p:spTgt spid="52233"/>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52239"/>
                                        </p:tgtEl>
                                        <p:attrNameLst>
                                          <p:attrName>style.visibility</p:attrName>
                                        </p:attrNameLst>
                                      </p:cBhvr>
                                      <p:to>
                                        <p:strVal val="visible"/>
                                      </p:to>
                                    </p:set>
                                    <p:animEffect transition="in" filter="wipe(left)">
                                      <p:cBhvr>
                                        <p:cTn id="13" dur="500"/>
                                        <p:tgtEl>
                                          <p:spTgt spid="52239"/>
                                        </p:tgtEl>
                                      </p:cBhvr>
                                    </p:animEffect>
                                  </p:childTnLst>
                                </p:cTn>
                              </p:par>
                              <p:par>
                                <p:cTn id="14" presetID="10" presetClass="entr" presetSubtype="0" fill="hold" nodeType="withEffect">
                                  <p:stCondLst>
                                    <p:cond delay="0"/>
                                  </p:stCondLst>
                                  <p:childTnLst>
                                    <p:set>
                                      <p:cBhvr>
                                        <p:cTn id="15" dur="1" fill="hold">
                                          <p:stCondLst>
                                            <p:cond delay="0"/>
                                          </p:stCondLst>
                                        </p:cTn>
                                        <p:tgtEl>
                                          <p:spTgt spid="52238"/>
                                        </p:tgtEl>
                                        <p:attrNameLst>
                                          <p:attrName>style.visibility</p:attrName>
                                        </p:attrNameLst>
                                      </p:cBhvr>
                                      <p:to>
                                        <p:strVal val="visible"/>
                                      </p:to>
                                    </p:set>
                                    <p:animEffect transition="in" filter="fade">
                                      <p:cBhvr>
                                        <p:cTn id="16" dur="500"/>
                                        <p:tgtEl>
                                          <p:spTgt spid="522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3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11266" name="AutoShape 3"/>
          <p:cNvSpPr/>
          <p:nvPr/>
        </p:nvSpPr>
        <p:spPr>
          <a:xfrm>
            <a:off x="3271838" y="331788"/>
            <a:ext cx="4918075" cy="534987"/>
          </a:xfrm>
          <a:prstGeom prst="roundRect">
            <a:avLst>
              <a:gd name="adj" fmla="val 16667"/>
            </a:avLst>
          </a:prstGeom>
          <a:noFill/>
          <a:ln w="38100" cap="flat" cmpd="sng">
            <a:solidFill>
              <a:srgbClr val="FF9900"/>
            </a:solidFill>
            <a:prstDash val="solid"/>
            <a:headEnd type="none" w="med" len="med"/>
            <a:tailEnd type="none" w="med" len="med"/>
          </a:ln>
        </p:spPr>
        <p:txBody>
          <a:bodyPr>
            <a:spAutoFit/>
          </a:bodyPr>
          <a:p>
            <a:pPr algn="r">
              <a:spcBef>
                <a:spcPct val="50000"/>
              </a:spcBef>
            </a:pPr>
            <a:r>
              <a:rPr lang="en-US" altLang="zh-CN" sz="1200" dirty="0">
                <a:solidFill>
                  <a:schemeClr val="bg1"/>
                </a:solidFill>
                <a:latin typeface="Arial" panose="020B0604020202020204" pitchFamily="34" charset="0"/>
                <a:ea typeface="黑体" panose="02010609060101010101" pitchFamily="2" charset="-122"/>
              </a:rPr>
              <a:t>     </a:t>
            </a:r>
            <a:r>
              <a:rPr lang="zh-CN" altLang="en-US" sz="2400" dirty="0">
                <a:solidFill>
                  <a:schemeClr val="bg1"/>
                </a:solidFill>
                <a:latin typeface="Arial" panose="020B0604020202020204" pitchFamily="34" charset="0"/>
                <a:ea typeface="黑体" panose="02010609060101010101" pitchFamily="2" charset="-122"/>
              </a:rPr>
              <a:t>结  果     </a:t>
            </a:r>
            <a:r>
              <a:rPr lang="en-US" altLang="zh-CN" dirty="0">
                <a:solidFill>
                  <a:schemeClr val="bg1"/>
                </a:solidFill>
                <a:latin typeface="Impact" panose="020B0806030902050204" pitchFamily="34" charset="0"/>
                <a:ea typeface="方正姚体" panose="02010601030101010101" pitchFamily="2" charset="-122"/>
              </a:rPr>
              <a:t>Result</a:t>
            </a:r>
            <a:endParaRPr lang="en-US" altLang="zh-CN" dirty="0">
              <a:solidFill>
                <a:schemeClr val="bg1"/>
              </a:solidFill>
              <a:latin typeface="Impact" panose="020B0806030902050204" pitchFamily="34" charset="0"/>
              <a:ea typeface="方正姚体" panose="02010601030101010101" pitchFamily="2" charset="-122"/>
            </a:endParaRPr>
          </a:p>
        </p:txBody>
      </p:sp>
      <p:sp>
        <p:nvSpPr>
          <p:cNvPr id="11267" name="Text Box 4"/>
          <p:cNvSpPr txBox="1"/>
          <p:nvPr/>
        </p:nvSpPr>
        <p:spPr>
          <a:xfrm>
            <a:off x="4500563" y="6467475"/>
            <a:ext cx="4319587" cy="245110"/>
          </a:xfrm>
          <a:prstGeom prst="rect">
            <a:avLst/>
          </a:prstGeom>
          <a:noFill/>
          <a:ln w="9525">
            <a:noFill/>
          </a:ln>
        </p:spPr>
        <p:txBody>
          <a:bodyPr>
            <a:spAutoFit/>
          </a:bodyPr>
          <a:p>
            <a:pPr>
              <a:spcBef>
                <a:spcPct val="50000"/>
              </a:spcBef>
            </a:pPr>
            <a:r>
              <a:rPr lang="zh-CN" altLang="en-US" sz="1000" dirty="0">
                <a:solidFill>
                  <a:srgbClr val="EAEAEA"/>
                </a:solidFill>
                <a:latin typeface="Arial" panose="020B0604020202020204" pitchFamily="34" charset="0"/>
              </a:rPr>
              <a:t>西南大学物理科学与技术学院      级物理学   班  </a:t>
            </a:r>
            <a:endParaRPr lang="en-US" altLang="zh-CN" sz="1000" dirty="0">
              <a:solidFill>
                <a:srgbClr val="EAEAEA"/>
              </a:solidFill>
              <a:latin typeface="Arial" panose="020B0604020202020204" pitchFamily="34" charset="0"/>
            </a:endParaRPr>
          </a:p>
        </p:txBody>
      </p:sp>
      <p:grpSp>
        <p:nvGrpSpPr>
          <p:cNvPr id="11268" name="Group 5"/>
          <p:cNvGrpSpPr/>
          <p:nvPr/>
        </p:nvGrpSpPr>
        <p:grpSpPr>
          <a:xfrm>
            <a:off x="3325813" y="366713"/>
            <a:ext cx="1847850" cy="473075"/>
            <a:chOff x="2095" y="223"/>
            <a:chExt cx="1164" cy="298"/>
          </a:xfrm>
        </p:grpSpPr>
        <p:sp>
          <p:nvSpPr>
            <p:cNvPr id="11275" name="Text Box 6"/>
            <p:cNvSpPr txBox="1"/>
            <p:nvPr/>
          </p:nvSpPr>
          <p:spPr>
            <a:xfrm>
              <a:off x="2101" y="223"/>
              <a:ext cx="1158" cy="154"/>
            </a:xfrm>
            <a:prstGeom prst="rect">
              <a:avLst/>
            </a:prstGeom>
            <a:noFill/>
            <a:ln w="9525">
              <a:noFill/>
            </a:ln>
          </p:spPr>
          <p:txBody>
            <a:bodyPr>
              <a:spAutoFit/>
            </a:bodyPr>
            <a:p>
              <a:pPr algn="dist">
                <a:spcBef>
                  <a:spcPct val="50000"/>
                </a:spcBef>
              </a:pPr>
              <a:r>
                <a:rPr lang="zh-CN" altLang="en-US" sz="1000" dirty="0">
                  <a:solidFill>
                    <a:srgbClr val="EAEAEA"/>
                  </a:solidFill>
                  <a:latin typeface="Arial" panose="020B0604020202020204" pitchFamily="34" charset="0"/>
                </a:rPr>
                <a:t>奇特核电形状因子的研究</a:t>
              </a:r>
              <a:endParaRPr lang="zh-CN" altLang="en-US" sz="1000" dirty="0">
                <a:solidFill>
                  <a:srgbClr val="EAEAEA"/>
                </a:solidFill>
                <a:latin typeface="Arial" panose="020B0604020202020204" pitchFamily="34" charset="0"/>
              </a:endParaRPr>
            </a:p>
          </p:txBody>
        </p:sp>
        <p:sp>
          <p:nvSpPr>
            <p:cNvPr id="11276" name="Text Box 7"/>
            <p:cNvSpPr txBox="1"/>
            <p:nvPr/>
          </p:nvSpPr>
          <p:spPr>
            <a:xfrm>
              <a:off x="2095" y="367"/>
              <a:ext cx="1148" cy="154"/>
            </a:xfrm>
            <a:prstGeom prst="rect">
              <a:avLst/>
            </a:prstGeom>
            <a:noFill/>
            <a:ln w="9525">
              <a:noFill/>
            </a:ln>
          </p:spPr>
          <p:txBody>
            <a:bodyPr>
              <a:spAutoFit/>
            </a:bodyPr>
            <a:p>
              <a:pPr algn="dist">
                <a:spcBef>
                  <a:spcPct val="50000"/>
                </a:spcBef>
              </a:pPr>
              <a:r>
                <a:rPr lang="zh-CN" altLang="en-US" sz="1000" dirty="0">
                  <a:solidFill>
                    <a:srgbClr val="EAEAEA"/>
                  </a:solidFill>
                  <a:latin typeface="Arial" panose="020B0604020202020204" pitchFamily="34" charset="0"/>
                </a:rPr>
                <a:t>毕业论文答辩</a:t>
              </a:r>
              <a:endParaRPr lang="zh-CN" altLang="en-US" sz="1000" dirty="0">
                <a:solidFill>
                  <a:srgbClr val="EAEAEA"/>
                </a:solidFill>
                <a:latin typeface="Arial" panose="020B0604020202020204" pitchFamily="34" charset="0"/>
              </a:endParaRPr>
            </a:p>
          </p:txBody>
        </p:sp>
        <p:sp>
          <p:nvSpPr>
            <p:cNvPr id="11277" name="Line 8"/>
            <p:cNvSpPr/>
            <p:nvPr/>
          </p:nvSpPr>
          <p:spPr>
            <a:xfrm>
              <a:off x="2149" y="386"/>
              <a:ext cx="1041" cy="0"/>
            </a:xfrm>
            <a:prstGeom prst="line">
              <a:avLst/>
            </a:prstGeom>
            <a:ln w="9525" cap="flat" cmpd="sng">
              <a:solidFill>
                <a:srgbClr val="FFCC00"/>
              </a:solidFill>
              <a:prstDash val="solid"/>
              <a:headEnd type="none" w="med" len="med"/>
              <a:tailEnd type="none" w="med" len="med"/>
            </a:ln>
          </p:spPr>
        </p:sp>
      </p:grpSp>
      <p:grpSp>
        <p:nvGrpSpPr>
          <p:cNvPr id="57353" name="Group 9"/>
          <p:cNvGrpSpPr/>
          <p:nvPr/>
        </p:nvGrpSpPr>
        <p:grpSpPr>
          <a:xfrm>
            <a:off x="755650" y="1484313"/>
            <a:ext cx="4608513" cy="4392612"/>
            <a:chOff x="476" y="935"/>
            <a:chExt cx="2903" cy="2767"/>
          </a:xfrm>
        </p:grpSpPr>
        <p:sp>
          <p:nvSpPr>
            <p:cNvPr id="11273" name="Rectangle 10"/>
            <p:cNvSpPr/>
            <p:nvPr/>
          </p:nvSpPr>
          <p:spPr>
            <a:xfrm>
              <a:off x="476" y="935"/>
              <a:ext cx="2903" cy="2767"/>
            </a:xfrm>
            <a:prstGeom prst="rect">
              <a:avLst/>
            </a:prstGeom>
            <a:solidFill>
              <a:schemeClr val="bg1">
                <a:alpha val="30196"/>
              </a:schemeClr>
            </a:solidFill>
            <a:ln w="28575">
              <a:noFill/>
            </a:ln>
          </p:spPr>
          <p:txBody>
            <a:bodyPr wrap="none" anchor="ctr"/>
            <a:p>
              <a:endParaRPr lang="zh-CN" altLang="en-US" dirty="0">
                <a:latin typeface="Arial" panose="020B0604020202020204" pitchFamily="34" charset="0"/>
              </a:endParaRPr>
            </a:p>
          </p:txBody>
        </p:sp>
        <p:sp>
          <p:nvSpPr>
            <p:cNvPr id="11274" name="AutoShape 11"/>
            <p:cNvSpPr/>
            <p:nvPr/>
          </p:nvSpPr>
          <p:spPr>
            <a:xfrm>
              <a:off x="521" y="981"/>
              <a:ext cx="2813" cy="2676"/>
            </a:xfrm>
            <a:prstGeom prst="roundRect">
              <a:avLst>
                <a:gd name="adj" fmla="val 3551"/>
              </a:avLst>
            </a:prstGeom>
            <a:solidFill>
              <a:schemeClr val="bg1"/>
            </a:solidFill>
            <a:ln w="9525">
              <a:noFill/>
            </a:ln>
          </p:spPr>
          <p:txBody>
            <a:bodyPr wrap="none" anchor="ctr"/>
            <a:p>
              <a:endParaRPr lang="zh-CN" altLang="en-US" dirty="0">
                <a:latin typeface="Arial" panose="020B0604020202020204" pitchFamily="34" charset="0"/>
              </a:endParaRPr>
            </a:p>
          </p:txBody>
        </p:sp>
      </p:grpSp>
      <p:pic>
        <p:nvPicPr>
          <p:cNvPr id="11270" name="Picture 12" descr="wenhuayongpinyi2_0016"/>
          <p:cNvPicPr>
            <a:picLocks noChangeAspect="1"/>
          </p:cNvPicPr>
          <p:nvPr/>
        </p:nvPicPr>
        <p:blipFill>
          <a:blip r:embed="rId2">
            <a:clrChange>
              <a:clrFrom>
                <a:srgbClr val="FFFFFF"/>
              </a:clrFrom>
              <a:clrTo>
                <a:srgbClr val="FFFFFF">
                  <a:alpha val="0"/>
                </a:srgbClr>
              </a:clrTo>
            </a:clrChange>
          </a:blip>
          <a:stretch>
            <a:fillRect/>
          </a:stretch>
        </p:blipFill>
        <p:spPr>
          <a:xfrm>
            <a:off x="6823075" y="4992688"/>
            <a:ext cx="1493838" cy="1028700"/>
          </a:xfrm>
          <a:prstGeom prst="rect">
            <a:avLst/>
          </a:prstGeom>
          <a:noFill/>
          <a:ln w="9525">
            <a:noFill/>
          </a:ln>
        </p:spPr>
      </p:pic>
      <p:pic>
        <p:nvPicPr>
          <p:cNvPr id="57358" name="Picture 14" descr="实验值对比"/>
          <p:cNvPicPr>
            <a:picLocks noChangeAspect="1"/>
          </p:cNvPicPr>
          <p:nvPr/>
        </p:nvPicPr>
        <p:blipFill>
          <a:blip r:embed="rId3"/>
          <a:stretch>
            <a:fillRect/>
          </a:stretch>
        </p:blipFill>
        <p:spPr>
          <a:xfrm>
            <a:off x="938213" y="1700213"/>
            <a:ext cx="4248150" cy="3506787"/>
          </a:xfrm>
          <a:prstGeom prst="rect">
            <a:avLst/>
          </a:prstGeom>
          <a:noFill/>
          <a:ln w="19050" cap="flat" cmpd="sng">
            <a:solidFill>
              <a:srgbClr val="FF6600"/>
            </a:solidFill>
            <a:prstDash val="solid"/>
            <a:miter/>
            <a:headEnd type="none" w="med" len="med"/>
            <a:tailEnd type="none" w="med" len="med"/>
          </a:ln>
        </p:spPr>
      </p:pic>
      <p:sp>
        <p:nvSpPr>
          <p:cNvPr id="57359" name="AutoShape 15"/>
          <p:cNvSpPr>
            <a:spLocks noChangeArrowheads="1"/>
          </p:cNvSpPr>
          <p:nvPr/>
        </p:nvSpPr>
        <p:spPr bwMode="auto">
          <a:xfrm>
            <a:off x="5651500" y="1773238"/>
            <a:ext cx="2593975" cy="3168650"/>
          </a:xfrm>
          <a:prstGeom prst="roundRect">
            <a:avLst>
              <a:gd name="adj" fmla="val 5773"/>
            </a:avLst>
          </a:prstGeom>
          <a:gradFill rotWithShape="1">
            <a:gsLst>
              <a:gs pos="0">
                <a:schemeClr val="tx1">
                  <a:gamma/>
                  <a:tint val="0"/>
                  <a:invGamma/>
                  <a:alpha val="0"/>
                </a:schemeClr>
              </a:gs>
              <a:gs pos="100000">
                <a:schemeClr val="tx1"/>
              </a:gs>
            </a:gsLst>
            <a:lin ang="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just" defTabSz="914400" rtl="0" eaLnBrk="1" fontAlgn="base" latinLnBrk="0" hangingPunct="1">
              <a:lnSpc>
                <a:spcPct val="200000"/>
              </a:lnSpc>
              <a:spcBef>
                <a:spcPct val="0"/>
              </a:spcBef>
              <a:spcAft>
                <a:spcPct val="0"/>
              </a:spcAft>
              <a:buClrTx/>
              <a:buSzTx/>
              <a:buFontTx/>
              <a:buNone/>
              <a:defRPr/>
            </a:pPr>
            <a:r>
              <a:rPr kumimoji="0" lang="en-US" altLang="zh-CN" sz="1200" b="0"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rPr>
              <a:t>       </a:t>
            </a:r>
            <a:r>
              <a:rPr kumimoji="0" lang="zh-CN" altLang="en-US" sz="1200" b="0"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rPr>
              <a:t>核电荷形状因子的差异反映了电荷密度分布的不同。对于</a:t>
            </a:r>
            <a:r>
              <a:rPr kumimoji="0" lang="en-US" altLang="zh-CN" sz="1200" b="0" i="0" u="none" strike="noStrike" kern="1200" cap="none" spc="0" normalizeH="0" baseline="30000" noProof="0" smtClean="0">
                <a:ln>
                  <a:noFill/>
                </a:ln>
                <a:solidFill>
                  <a:schemeClr val="bg1"/>
                </a:solidFill>
                <a:effectLst/>
                <a:uLnTx/>
                <a:uFillTx/>
                <a:latin typeface="Arial" panose="020B0604020202020204" pitchFamily="34" charset="0"/>
                <a:ea typeface="宋体" panose="02010600030101010101" pitchFamily="2" charset="-122"/>
                <a:cs typeface="+mn-cs"/>
              </a:rPr>
              <a:t>28</a:t>
            </a:r>
            <a:r>
              <a:rPr kumimoji="0" lang="en-US" altLang="zh-CN" sz="1200" b="0"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rPr>
              <a:t>S</a:t>
            </a:r>
            <a:r>
              <a:rPr kumimoji="0" lang="zh-CN" altLang="en-US" sz="1200" b="0"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rPr>
              <a:t>，这个明显的揭示了最外面两个质子形成的质子晕的影响。</a:t>
            </a:r>
            <a:endParaRPr kumimoji="0" lang="zh-CN" altLang="en-US" sz="1200" b="0"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57353"/>
                                        </p:tgtEl>
                                        <p:attrNameLst>
                                          <p:attrName>style.visibility</p:attrName>
                                        </p:attrNameLst>
                                      </p:cBhvr>
                                      <p:to>
                                        <p:strVal val="visible"/>
                                      </p:to>
                                    </p:set>
                                    <p:anim calcmode="lin" valueType="num">
                                      <p:cBhvr>
                                        <p:cTn id="7" dur="1000" fill="hold"/>
                                        <p:tgtEl>
                                          <p:spTgt spid="57353"/>
                                        </p:tgtEl>
                                        <p:attrNameLst>
                                          <p:attrName>ppt_w</p:attrName>
                                        </p:attrNameLst>
                                      </p:cBhvr>
                                      <p:tavLst>
                                        <p:tav tm="0">
                                          <p:val>
                                            <p:strVal val="#ppt_w*0.70"/>
                                          </p:val>
                                        </p:tav>
                                        <p:tav tm="100000">
                                          <p:val>
                                            <p:strVal val="#ppt_w"/>
                                          </p:val>
                                        </p:tav>
                                      </p:tavLst>
                                    </p:anim>
                                    <p:anim calcmode="lin" valueType="num">
                                      <p:cBhvr>
                                        <p:cTn id="8" dur="1000" fill="hold"/>
                                        <p:tgtEl>
                                          <p:spTgt spid="57353"/>
                                        </p:tgtEl>
                                        <p:attrNameLst>
                                          <p:attrName>ppt_h</p:attrName>
                                        </p:attrNameLst>
                                      </p:cBhvr>
                                      <p:tavLst>
                                        <p:tav tm="0">
                                          <p:val>
                                            <p:strVal val="#ppt_h"/>
                                          </p:val>
                                        </p:tav>
                                        <p:tav tm="100000">
                                          <p:val>
                                            <p:strVal val="#ppt_h"/>
                                          </p:val>
                                        </p:tav>
                                      </p:tavLst>
                                    </p:anim>
                                    <p:animEffect transition="in" filter="fade">
                                      <p:cBhvr>
                                        <p:cTn id="9" dur="1000"/>
                                        <p:tgtEl>
                                          <p:spTgt spid="57353"/>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57359"/>
                                        </p:tgtEl>
                                        <p:attrNameLst>
                                          <p:attrName>style.visibility</p:attrName>
                                        </p:attrNameLst>
                                      </p:cBhvr>
                                      <p:to>
                                        <p:strVal val="visible"/>
                                      </p:to>
                                    </p:set>
                                    <p:animEffect transition="in" filter="wipe(left)">
                                      <p:cBhvr>
                                        <p:cTn id="13" dur="500"/>
                                        <p:tgtEl>
                                          <p:spTgt spid="57359"/>
                                        </p:tgtEl>
                                      </p:cBhvr>
                                    </p:animEffect>
                                  </p:childTnLst>
                                </p:cTn>
                              </p:par>
                              <p:par>
                                <p:cTn id="14" presetID="10" presetClass="entr" presetSubtype="0" fill="hold" nodeType="withEffect">
                                  <p:stCondLst>
                                    <p:cond delay="0"/>
                                  </p:stCondLst>
                                  <p:childTnLst>
                                    <p:set>
                                      <p:cBhvr>
                                        <p:cTn id="15" dur="1" fill="hold">
                                          <p:stCondLst>
                                            <p:cond delay="0"/>
                                          </p:stCondLst>
                                        </p:cTn>
                                        <p:tgtEl>
                                          <p:spTgt spid="57358"/>
                                        </p:tgtEl>
                                        <p:attrNameLst>
                                          <p:attrName>style.visibility</p:attrName>
                                        </p:attrNameLst>
                                      </p:cBhvr>
                                      <p:to>
                                        <p:strVal val="visible"/>
                                      </p:to>
                                    </p:set>
                                    <p:animEffect transition="in" filter="fade">
                                      <p:cBhvr>
                                        <p:cTn id="16" dur="500"/>
                                        <p:tgtEl>
                                          <p:spTgt spid="573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5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12290" name="AutoShape 2"/>
          <p:cNvSpPr/>
          <p:nvPr/>
        </p:nvSpPr>
        <p:spPr>
          <a:xfrm>
            <a:off x="3271838" y="331788"/>
            <a:ext cx="4918075" cy="534987"/>
          </a:xfrm>
          <a:prstGeom prst="roundRect">
            <a:avLst>
              <a:gd name="adj" fmla="val 16667"/>
            </a:avLst>
          </a:prstGeom>
          <a:noFill/>
          <a:ln w="38100" cap="flat" cmpd="sng">
            <a:solidFill>
              <a:srgbClr val="FF9900"/>
            </a:solidFill>
            <a:prstDash val="solid"/>
            <a:headEnd type="none" w="med" len="med"/>
            <a:tailEnd type="none" w="med" len="med"/>
          </a:ln>
        </p:spPr>
        <p:txBody>
          <a:bodyPr>
            <a:spAutoFit/>
          </a:bodyPr>
          <a:p>
            <a:pPr algn="r">
              <a:spcBef>
                <a:spcPct val="50000"/>
              </a:spcBef>
            </a:pPr>
            <a:r>
              <a:rPr lang="en-US" altLang="zh-CN" sz="1200" dirty="0">
                <a:solidFill>
                  <a:schemeClr val="bg1"/>
                </a:solidFill>
                <a:latin typeface="Arial" panose="020B0604020202020204" pitchFamily="34" charset="0"/>
                <a:ea typeface="黑体" panose="02010609060101010101" pitchFamily="2" charset="-122"/>
              </a:rPr>
              <a:t>     </a:t>
            </a:r>
            <a:r>
              <a:rPr lang="zh-CN" altLang="en-US" sz="2400" dirty="0">
                <a:solidFill>
                  <a:schemeClr val="bg1"/>
                </a:solidFill>
                <a:latin typeface="Arial" panose="020B0604020202020204" pitchFamily="34" charset="0"/>
                <a:ea typeface="黑体" panose="02010609060101010101" pitchFamily="2" charset="-122"/>
              </a:rPr>
              <a:t>结  论     </a:t>
            </a:r>
            <a:r>
              <a:rPr lang="en-US" altLang="zh-CN" dirty="0">
                <a:solidFill>
                  <a:schemeClr val="bg1"/>
                </a:solidFill>
                <a:latin typeface="Impact" panose="020B0806030902050204" pitchFamily="34" charset="0"/>
                <a:ea typeface="方正姚体" panose="02010601030101010101" pitchFamily="2" charset="-122"/>
              </a:rPr>
              <a:t>Conclusion</a:t>
            </a:r>
            <a:endParaRPr lang="en-US" altLang="zh-CN" dirty="0">
              <a:solidFill>
                <a:schemeClr val="bg1"/>
              </a:solidFill>
              <a:latin typeface="Impact" panose="020B0806030902050204" pitchFamily="34" charset="0"/>
              <a:ea typeface="方正姚体" panose="02010601030101010101" pitchFamily="2" charset="-122"/>
            </a:endParaRPr>
          </a:p>
        </p:txBody>
      </p:sp>
      <p:sp>
        <p:nvSpPr>
          <p:cNvPr id="12291" name="Text Box 4"/>
          <p:cNvSpPr txBox="1"/>
          <p:nvPr/>
        </p:nvSpPr>
        <p:spPr>
          <a:xfrm>
            <a:off x="4500563" y="6467475"/>
            <a:ext cx="4319587" cy="245110"/>
          </a:xfrm>
          <a:prstGeom prst="rect">
            <a:avLst/>
          </a:prstGeom>
          <a:noFill/>
          <a:ln w="9525">
            <a:noFill/>
          </a:ln>
        </p:spPr>
        <p:txBody>
          <a:bodyPr>
            <a:spAutoFit/>
          </a:bodyPr>
          <a:p>
            <a:pPr>
              <a:spcBef>
                <a:spcPct val="50000"/>
              </a:spcBef>
            </a:pPr>
            <a:r>
              <a:rPr lang="zh-CN" altLang="en-US" sz="1000" dirty="0">
                <a:solidFill>
                  <a:srgbClr val="EAEAEA"/>
                </a:solidFill>
                <a:latin typeface="Arial" panose="020B0604020202020204" pitchFamily="34" charset="0"/>
              </a:rPr>
              <a:t>西南大学物理科学与技术学院    级物理学   班  </a:t>
            </a:r>
            <a:endParaRPr lang="en-US" altLang="zh-CN" sz="1000" dirty="0">
              <a:solidFill>
                <a:srgbClr val="EAEAEA"/>
              </a:solidFill>
              <a:latin typeface="Arial" panose="020B0604020202020204" pitchFamily="34" charset="0"/>
            </a:endParaRPr>
          </a:p>
        </p:txBody>
      </p:sp>
      <p:grpSp>
        <p:nvGrpSpPr>
          <p:cNvPr id="12292" name="Group 5"/>
          <p:cNvGrpSpPr/>
          <p:nvPr/>
        </p:nvGrpSpPr>
        <p:grpSpPr>
          <a:xfrm>
            <a:off x="3325813" y="366713"/>
            <a:ext cx="1847850" cy="473075"/>
            <a:chOff x="2095" y="223"/>
            <a:chExt cx="1164" cy="298"/>
          </a:xfrm>
        </p:grpSpPr>
        <p:sp>
          <p:nvSpPr>
            <p:cNvPr id="12314" name="Text Box 6"/>
            <p:cNvSpPr txBox="1"/>
            <p:nvPr/>
          </p:nvSpPr>
          <p:spPr>
            <a:xfrm>
              <a:off x="2101" y="223"/>
              <a:ext cx="1158" cy="154"/>
            </a:xfrm>
            <a:prstGeom prst="rect">
              <a:avLst/>
            </a:prstGeom>
            <a:noFill/>
            <a:ln w="9525">
              <a:noFill/>
            </a:ln>
          </p:spPr>
          <p:txBody>
            <a:bodyPr>
              <a:spAutoFit/>
            </a:bodyPr>
            <a:p>
              <a:pPr algn="dist">
                <a:spcBef>
                  <a:spcPct val="50000"/>
                </a:spcBef>
              </a:pPr>
              <a:r>
                <a:rPr lang="zh-CN" altLang="en-US" sz="1000" dirty="0">
                  <a:solidFill>
                    <a:srgbClr val="EAEAEA"/>
                  </a:solidFill>
                  <a:latin typeface="Arial" panose="020B0604020202020204" pitchFamily="34" charset="0"/>
                </a:rPr>
                <a:t>奇特核电形状因子的研究</a:t>
              </a:r>
              <a:endParaRPr lang="zh-CN" altLang="en-US" sz="1000" dirty="0">
                <a:solidFill>
                  <a:srgbClr val="EAEAEA"/>
                </a:solidFill>
                <a:latin typeface="Arial" panose="020B0604020202020204" pitchFamily="34" charset="0"/>
              </a:endParaRPr>
            </a:p>
          </p:txBody>
        </p:sp>
        <p:sp>
          <p:nvSpPr>
            <p:cNvPr id="12315" name="Text Box 7"/>
            <p:cNvSpPr txBox="1"/>
            <p:nvPr/>
          </p:nvSpPr>
          <p:spPr>
            <a:xfrm>
              <a:off x="2095" y="367"/>
              <a:ext cx="1148" cy="154"/>
            </a:xfrm>
            <a:prstGeom prst="rect">
              <a:avLst/>
            </a:prstGeom>
            <a:noFill/>
            <a:ln w="9525">
              <a:noFill/>
            </a:ln>
          </p:spPr>
          <p:txBody>
            <a:bodyPr>
              <a:spAutoFit/>
            </a:bodyPr>
            <a:p>
              <a:pPr algn="dist">
                <a:spcBef>
                  <a:spcPct val="50000"/>
                </a:spcBef>
              </a:pPr>
              <a:r>
                <a:rPr lang="zh-CN" altLang="en-US" sz="1000" dirty="0">
                  <a:solidFill>
                    <a:srgbClr val="EAEAEA"/>
                  </a:solidFill>
                  <a:latin typeface="Arial" panose="020B0604020202020204" pitchFamily="34" charset="0"/>
                </a:rPr>
                <a:t>毕业论文答辩</a:t>
              </a:r>
              <a:endParaRPr lang="zh-CN" altLang="en-US" sz="1000" dirty="0">
                <a:solidFill>
                  <a:srgbClr val="EAEAEA"/>
                </a:solidFill>
                <a:latin typeface="Arial" panose="020B0604020202020204" pitchFamily="34" charset="0"/>
              </a:endParaRPr>
            </a:p>
          </p:txBody>
        </p:sp>
        <p:sp>
          <p:nvSpPr>
            <p:cNvPr id="12316" name="Line 8"/>
            <p:cNvSpPr/>
            <p:nvPr/>
          </p:nvSpPr>
          <p:spPr>
            <a:xfrm>
              <a:off x="2149" y="386"/>
              <a:ext cx="1041" cy="0"/>
            </a:xfrm>
            <a:prstGeom prst="line">
              <a:avLst/>
            </a:prstGeom>
            <a:ln w="9525" cap="flat" cmpd="sng">
              <a:solidFill>
                <a:srgbClr val="FFCC00"/>
              </a:solidFill>
              <a:prstDash val="solid"/>
              <a:headEnd type="none" w="med" len="med"/>
              <a:tailEnd type="none" w="med" len="med"/>
            </a:ln>
          </p:spPr>
        </p:sp>
      </p:grpSp>
      <p:sp>
        <p:nvSpPr>
          <p:cNvPr id="34825" name="AutoShape 9"/>
          <p:cNvSpPr>
            <a:spLocks noChangeArrowheads="1"/>
          </p:cNvSpPr>
          <p:nvPr/>
        </p:nvSpPr>
        <p:spPr bwMode="auto">
          <a:xfrm>
            <a:off x="825500" y="2493963"/>
            <a:ext cx="7562850" cy="3455988"/>
          </a:xfrm>
          <a:prstGeom prst="roundRect">
            <a:avLst>
              <a:gd name="adj" fmla="val 38602"/>
            </a:avLst>
          </a:prstGeom>
          <a:gradFill rotWithShape="1">
            <a:gsLst>
              <a:gs pos="0">
                <a:schemeClr val="bg1">
                  <a:gamma/>
                  <a:tint val="0"/>
                  <a:invGamma/>
                  <a:alpha val="0"/>
                </a:schemeClr>
              </a:gs>
              <a:gs pos="100000">
                <a:schemeClr val="bg1">
                  <a:alpha val="10001"/>
                </a:schemeClr>
              </a:gs>
            </a:gsLst>
            <a:lin ang="5400000" scaled="1"/>
          </a:gradFill>
          <a:ln>
            <a:noFill/>
          </a:ln>
          <a:effectLst/>
          <a:extLst>
            <a:ext uri="{91240B29-F687-4F45-9708-019B960494DF}">
              <a14:hiddenLine xmlns:a14="http://schemas.microsoft.com/office/drawing/2010/main" w="28575">
                <a:solidFill>
                  <a:schemeClr val="bg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294" name="Rectangle 10"/>
          <p:cNvSpPr/>
          <p:nvPr/>
        </p:nvSpPr>
        <p:spPr>
          <a:xfrm>
            <a:off x="825500" y="1268413"/>
            <a:ext cx="7562850" cy="3384550"/>
          </a:xfrm>
          <a:prstGeom prst="rect">
            <a:avLst/>
          </a:prstGeom>
          <a:solidFill>
            <a:schemeClr val="bg1">
              <a:alpha val="3137"/>
            </a:schemeClr>
          </a:solidFill>
          <a:ln w="9525">
            <a:noFill/>
          </a:ln>
        </p:spPr>
        <p:txBody>
          <a:bodyPr wrap="none" anchor="ctr"/>
          <a:p>
            <a:endParaRPr lang="zh-CN" altLang="en-US" dirty="0">
              <a:latin typeface="Arial" panose="020B0604020202020204" pitchFamily="34" charset="0"/>
            </a:endParaRPr>
          </a:p>
        </p:txBody>
      </p:sp>
      <p:sp>
        <p:nvSpPr>
          <p:cNvPr id="34827" name="Oval 11"/>
          <p:cNvSpPr>
            <a:spLocks noChangeArrowheads="1"/>
          </p:cNvSpPr>
          <p:nvPr/>
        </p:nvSpPr>
        <p:spPr bwMode="auto">
          <a:xfrm>
            <a:off x="2628900" y="5903913"/>
            <a:ext cx="3816350" cy="71438"/>
          </a:xfrm>
          <a:prstGeom prst="ellipse">
            <a:avLst/>
          </a:prstGeom>
          <a:gradFill rotWithShape="1">
            <a:gsLst>
              <a:gs pos="0">
                <a:schemeClr val="bg1"/>
              </a:gs>
              <a:gs pos="100000">
                <a:schemeClr val="bg1">
                  <a:gamma/>
                  <a:tint val="0"/>
                  <a:invGamma/>
                  <a:alpha val="0"/>
                </a:scheme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828" name="AutoShape 12"/>
          <p:cNvSpPr/>
          <p:nvPr/>
        </p:nvSpPr>
        <p:spPr>
          <a:xfrm>
            <a:off x="1116013" y="1508125"/>
            <a:ext cx="1398587" cy="2952750"/>
          </a:xfrm>
          <a:prstGeom prst="roundRect">
            <a:avLst>
              <a:gd name="adj" fmla="val 6926"/>
            </a:avLst>
          </a:prstGeom>
          <a:gradFill rotWithShape="1">
            <a:gsLst>
              <a:gs pos="0">
                <a:schemeClr val="bg1">
                  <a:alpha val="0"/>
                </a:schemeClr>
              </a:gs>
              <a:gs pos="100000">
                <a:schemeClr val="tx1"/>
              </a:gs>
            </a:gsLst>
            <a:lin ang="5400000" scaled="1"/>
            <a:tileRect/>
          </a:gradFill>
          <a:ln w="12700" cap="flat" cmpd="sng">
            <a:solidFill>
              <a:srgbClr val="969696"/>
            </a:solidFill>
            <a:prstDash val="solid"/>
            <a:headEnd type="none" w="med" len="med"/>
            <a:tailEnd type="none" w="med" len="med"/>
          </a:ln>
        </p:spPr>
        <p:txBody>
          <a:bodyPr wrap="none" anchor="ctr"/>
          <a:p>
            <a:endParaRPr lang="zh-CN" altLang="en-US" dirty="0">
              <a:latin typeface="Arial" panose="020B0604020202020204" pitchFamily="34" charset="0"/>
            </a:endParaRPr>
          </a:p>
        </p:txBody>
      </p:sp>
      <p:sp>
        <p:nvSpPr>
          <p:cNvPr id="34830" name="AutoShape 14"/>
          <p:cNvSpPr>
            <a:spLocks noChangeArrowheads="1"/>
          </p:cNvSpPr>
          <p:nvPr/>
        </p:nvSpPr>
        <p:spPr bwMode="auto">
          <a:xfrm>
            <a:off x="1117600" y="4797425"/>
            <a:ext cx="1398588" cy="744538"/>
          </a:xfrm>
          <a:prstGeom prst="roundRect">
            <a:avLst>
              <a:gd name="adj" fmla="val 16667"/>
            </a:avLst>
          </a:prstGeom>
          <a:gradFill rotWithShape="1">
            <a:gsLst>
              <a:gs pos="0">
                <a:schemeClr val="bg1">
                  <a:alpha val="10001"/>
                </a:schemeClr>
              </a:gs>
              <a:gs pos="100000">
                <a:schemeClr val="bg1">
                  <a:gamma/>
                  <a:tint val="0"/>
                  <a:invGamma/>
                  <a:alpha val="0"/>
                </a:schemeClr>
              </a:gs>
            </a:gsLst>
            <a:lin ang="5400000" scaled="1"/>
          </a:gradFill>
          <a:ln>
            <a:noFill/>
          </a:ln>
          <a:effectLst/>
          <a:extLst>
            <a:ext uri="{91240B29-F687-4F45-9708-019B960494DF}">
              <a14:hiddenLine xmlns:a14="http://schemas.microsoft.com/office/drawing/2010/main" w="12700">
                <a:solidFill>
                  <a:srgbClr val="969696"/>
                </a:solidFill>
                <a:round/>
              </a14:hiddenLine>
            </a:ext>
            <a:ext uri="{AF507438-7753-43E0-B8FC-AC1667EBCBE1}">
              <a14:hiddenEffects xmlns:a14="http://schemas.microsoft.com/office/drawing/2010/main">
                <a:effectLst>
                  <a:outerShdw dist="109250" dir="2132261" algn="ctr" rotWithShape="0">
                    <a:schemeClr val="bg2">
                      <a:alpha val="50000"/>
                    </a:schemeClr>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833" name="Oval 17"/>
          <p:cNvSpPr>
            <a:spLocks noChangeArrowheads="1"/>
          </p:cNvSpPr>
          <p:nvPr/>
        </p:nvSpPr>
        <p:spPr bwMode="auto">
          <a:xfrm>
            <a:off x="1765300" y="4581525"/>
            <a:ext cx="5040313" cy="177800"/>
          </a:xfrm>
          <a:prstGeom prst="ellipse">
            <a:avLst/>
          </a:prstGeom>
          <a:gradFill rotWithShape="1">
            <a:gsLst>
              <a:gs pos="0">
                <a:schemeClr val="bg1">
                  <a:alpha val="39999"/>
                </a:schemeClr>
              </a:gs>
              <a:gs pos="100000">
                <a:schemeClr val="bg1">
                  <a:gamma/>
                  <a:tint val="0"/>
                  <a:invGamma/>
                  <a:alpha val="0"/>
                </a:scheme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834" name="AutoShape 18"/>
          <p:cNvSpPr/>
          <p:nvPr/>
        </p:nvSpPr>
        <p:spPr>
          <a:xfrm>
            <a:off x="2987675" y="1484313"/>
            <a:ext cx="1398588" cy="2952750"/>
          </a:xfrm>
          <a:prstGeom prst="roundRect">
            <a:avLst>
              <a:gd name="adj" fmla="val 10556"/>
            </a:avLst>
          </a:prstGeom>
          <a:gradFill rotWithShape="1">
            <a:gsLst>
              <a:gs pos="0">
                <a:schemeClr val="bg1">
                  <a:alpha val="0"/>
                </a:schemeClr>
              </a:gs>
              <a:gs pos="100000">
                <a:schemeClr val="tx1"/>
              </a:gs>
            </a:gsLst>
            <a:lin ang="5400000" scaled="1"/>
            <a:tileRect/>
          </a:gradFill>
          <a:ln w="12700" cap="flat" cmpd="sng">
            <a:solidFill>
              <a:srgbClr val="969696"/>
            </a:solidFill>
            <a:prstDash val="solid"/>
            <a:headEnd type="none" w="med" len="med"/>
            <a:tailEnd type="none" w="med" len="med"/>
          </a:ln>
        </p:spPr>
        <p:txBody>
          <a:bodyPr wrap="none" anchor="ctr"/>
          <a:p>
            <a:endParaRPr lang="zh-CN" altLang="en-US" dirty="0">
              <a:latin typeface="Arial" panose="020B0604020202020204" pitchFamily="34" charset="0"/>
            </a:endParaRPr>
          </a:p>
        </p:txBody>
      </p:sp>
      <p:sp>
        <p:nvSpPr>
          <p:cNvPr id="34836" name="AutoShape 20"/>
          <p:cNvSpPr>
            <a:spLocks noChangeArrowheads="1"/>
          </p:cNvSpPr>
          <p:nvPr/>
        </p:nvSpPr>
        <p:spPr bwMode="auto">
          <a:xfrm>
            <a:off x="3000375" y="4795838"/>
            <a:ext cx="1398588" cy="744538"/>
          </a:xfrm>
          <a:prstGeom prst="roundRect">
            <a:avLst>
              <a:gd name="adj" fmla="val 16667"/>
            </a:avLst>
          </a:prstGeom>
          <a:gradFill rotWithShape="1">
            <a:gsLst>
              <a:gs pos="0">
                <a:schemeClr val="bg1">
                  <a:alpha val="10001"/>
                </a:schemeClr>
              </a:gs>
              <a:gs pos="100000">
                <a:schemeClr val="bg1">
                  <a:gamma/>
                  <a:tint val="0"/>
                  <a:invGamma/>
                  <a:alpha val="0"/>
                </a:schemeClr>
              </a:gs>
            </a:gsLst>
            <a:lin ang="5400000" scaled="1"/>
          </a:gradFill>
          <a:ln>
            <a:noFill/>
          </a:ln>
          <a:effectLst/>
          <a:extLst>
            <a:ext uri="{91240B29-F687-4F45-9708-019B960494DF}">
              <a14:hiddenLine xmlns:a14="http://schemas.microsoft.com/office/drawing/2010/main" w="12700">
                <a:solidFill>
                  <a:srgbClr val="969696"/>
                </a:solidFill>
                <a:round/>
              </a14:hiddenLine>
            </a:ext>
            <a:ext uri="{AF507438-7753-43E0-B8FC-AC1667EBCBE1}">
              <a14:hiddenEffects xmlns:a14="http://schemas.microsoft.com/office/drawing/2010/main">
                <a:effectLst>
                  <a:outerShdw dist="109250" dir="2132261" algn="ctr" rotWithShape="0">
                    <a:schemeClr val="bg2">
                      <a:alpha val="50000"/>
                    </a:schemeClr>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838" name="AutoShape 22"/>
          <p:cNvSpPr/>
          <p:nvPr/>
        </p:nvSpPr>
        <p:spPr>
          <a:xfrm>
            <a:off x="4860925" y="1485900"/>
            <a:ext cx="1398588" cy="2952750"/>
          </a:xfrm>
          <a:prstGeom prst="roundRect">
            <a:avLst>
              <a:gd name="adj" fmla="val 7944"/>
            </a:avLst>
          </a:prstGeom>
          <a:gradFill rotWithShape="1">
            <a:gsLst>
              <a:gs pos="0">
                <a:schemeClr val="bg1">
                  <a:alpha val="0"/>
                </a:schemeClr>
              </a:gs>
              <a:gs pos="100000">
                <a:schemeClr val="tx1"/>
              </a:gs>
            </a:gsLst>
            <a:lin ang="5400000" scaled="1"/>
            <a:tileRect/>
          </a:gradFill>
          <a:ln w="12700" cap="flat" cmpd="sng">
            <a:solidFill>
              <a:srgbClr val="969696"/>
            </a:solidFill>
            <a:prstDash val="solid"/>
            <a:headEnd type="none" w="med" len="med"/>
            <a:tailEnd type="none" w="med" len="med"/>
          </a:ln>
        </p:spPr>
        <p:txBody>
          <a:bodyPr wrap="none" anchor="ctr"/>
          <a:p>
            <a:endParaRPr lang="zh-CN" altLang="en-US" dirty="0">
              <a:latin typeface="Arial" panose="020B0604020202020204" pitchFamily="34" charset="0"/>
            </a:endParaRPr>
          </a:p>
        </p:txBody>
      </p:sp>
      <p:sp>
        <p:nvSpPr>
          <p:cNvPr id="34840" name="AutoShape 24"/>
          <p:cNvSpPr>
            <a:spLocks noChangeArrowheads="1"/>
          </p:cNvSpPr>
          <p:nvPr/>
        </p:nvSpPr>
        <p:spPr bwMode="auto">
          <a:xfrm>
            <a:off x="4872038" y="4797425"/>
            <a:ext cx="1398588" cy="744538"/>
          </a:xfrm>
          <a:prstGeom prst="roundRect">
            <a:avLst>
              <a:gd name="adj" fmla="val 16667"/>
            </a:avLst>
          </a:prstGeom>
          <a:gradFill rotWithShape="1">
            <a:gsLst>
              <a:gs pos="0">
                <a:schemeClr val="bg1">
                  <a:alpha val="10001"/>
                </a:schemeClr>
              </a:gs>
              <a:gs pos="100000">
                <a:schemeClr val="bg1">
                  <a:gamma/>
                  <a:tint val="0"/>
                  <a:invGamma/>
                  <a:alpha val="0"/>
                </a:schemeClr>
              </a:gs>
            </a:gsLst>
            <a:lin ang="5400000" scaled="1"/>
          </a:gradFill>
          <a:ln>
            <a:noFill/>
          </a:ln>
          <a:effectLst/>
          <a:extLst>
            <a:ext uri="{91240B29-F687-4F45-9708-019B960494DF}">
              <a14:hiddenLine xmlns:a14="http://schemas.microsoft.com/office/drawing/2010/main" w="12700">
                <a:solidFill>
                  <a:srgbClr val="969696"/>
                </a:solidFill>
                <a:round/>
              </a14:hiddenLine>
            </a:ext>
            <a:ext uri="{AF507438-7753-43E0-B8FC-AC1667EBCBE1}">
              <a14:hiddenEffects xmlns:a14="http://schemas.microsoft.com/office/drawing/2010/main">
                <a:effectLst>
                  <a:outerShdw dist="109250" dir="2132261" algn="ctr" rotWithShape="0">
                    <a:schemeClr val="bg2">
                      <a:alpha val="50000"/>
                    </a:schemeClr>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842" name="AutoShape 26"/>
          <p:cNvSpPr/>
          <p:nvPr/>
        </p:nvSpPr>
        <p:spPr>
          <a:xfrm>
            <a:off x="6659563" y="1485900"/>
            <a:ext cx="1398587" cy="2952750"/>
          </a:xfrm>
          <a:prstGeom prst="roundRect">
            <a:avLst>
              <a:gd name="adj" fmla="val 8741"/>
            </a:avLst>
          </a:prstGeom>
          <a:gradFill rotWithShape="1">
            <a:gsLst>
              <a:gs pos="0">
                <a:schemeClr val="bg1">
                  <a:alpha val="0"/>
                </a:schemeClr>
              </a:gs>
              <a:gs pos="100000">
                <a:schemeClr val="tx1"/>
              </a:gs>
            </a:gsLst>
            <a:lin ang="5400000" scaled="1"/>
            <a:tileRect/>
          </a:gradFill>
          <a:ln w="12700" cap="flat" cmpd="sng">
            <a:solidFill>
              <a:srgbClr val="969696"/>
            </a:solidFill>
            <a:prstDash val="solid"/>
            <a:headEnd type="none" w="med" len="med"/>
            <a:tailEnd type="none" w="med" len="med"/>
          </a:ln>
        </p:spPr>
        <p:txBody>
          <a:bodyPr wrap="none" anchor="ctr"/>
          <a:p>
            <a:endParaRPr lang="zh-CN" altLang="en-US" dirty="0">
              <a:latin typeface="Arial" panose="020B0604020202020204" pitchFamily="34" charset="0"/>
            </a:endParaRPr>
          </a:p>
        </p:txBody>
      </p:sp>
      <p:sp>
        <p:nvSpPr>
          <p:cNvPr id="34845" name="AutoShape 29"/>
          <p:cNvSpPr>
            <a:spLocks noChangeArrowheads="1"/>
          </p:cNvSpPr>
          <p:nvPr/>
        </p:nvSpPr>
        <p:spPr bwMode="auto">
          <a:xfrm>
            <a:off x="6659563" y="4797425"/>
            <a:ext cx="1398588" cy="744538"/>
          </a:xfrm>
          <a:prstGeom prst="roundRect">
            <a:avLst>
              <a:gd name="adj" fmla="val 16667"/>
            </a:avLst>
          </a:prstGeom>
          <a:gradFill rotWithShape="1">
            <a:gsLst>
              <a:gs pos="0">
                <a:schemeClr val="bg1">
                  <a:alpha val="10001"/>
                </a:schemeClr>
              </a:gs>
              <a:gs pos="100000">
                <a:schemeClr val="bg1">
                  <a:gamma/>
                  <a:tint val="0"/>
                  <a:invGamma/>
                  <a:alpha val="0"/>
                </a:schemeClr>
              </a:gs>
            </a:gsLst>
            <a:lin ang="5400000" scaled="1"/>
          </a:gradFill>
          <a:ln>
            <a:noFill/>
          </a:ln>
          <a:effectLst/>
          <a:extLst>
            <a:ext uri="{91240B29-F687-4F45-9708-019B960494DF}">
              <a14:hiddenLine xmlns:a14="http://schemas.microsoft.com/office/drawing/2010/main" w="12700">
                <a:solidFill>
                  <a:srgbClr val="969696"/>
                </a:solidFill>
                <a:round/>
              </a14:hiddenLine>
            </a:ext>
            <a:ext uri="{AF507438-7753-43E0-B8FC-AC1667EBCBE1}">
              <a14:hiddenEffects xmlns:a14="http://schemas.microsoft.com/office/drawing/2010/main">
                <a:effectLst>
                  <a:outerShdw dist="109250" dir="2132261" algn="ctr" rotWithShape="0">
                    <a:schemeClr val="bg2">
                      <a:alpha val="50000"/>
                    </a:schemeClr>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12305" name="Picture 30" descr="未命名-1"/>
          <p:cNvPicPr>
            <a:picLocks noChangeAspect="1"/>
          </p:cNvPicPr>
          <p:nvPr/>
        </p:nvPicPr>
        <p:blipFill>
          <a:blip r:embed="rId2"/>
          <a:stretch>
            <a:fillRect/>
          </a:stretch>
        </p:blipFill>
        <p:spPr>
          <a:xfrm>
            <a:off x="1187450" y="1557338"/>
            <a:ext cx="215900" cy="215900"/>
          </a:xfrm>
          <a:prstGeom prst="rect">
            <a:avLst/>
          </a:prstGeom>
          <a:noFill/>
          <a:ln w="9525">
            <a:noFill/>
          </a:ln>
        </p:spPr>
      </p:pic>
      <p:pic>
        <p:nvPicPr>
          <p:cNvPr id="12306" name="Picture 31" descr="未命名-1"/>
          <p:cNvPicPr>
            <a:picLocks noChangeAspect="1"/>
          </p:cNvPicPr>
          <p:nvPr/>
        </p:nvPicPr>
        <p:blipFill>
          <a:blip r:embed="rId2"/>
          <a:stretch>
            <a:fillRect/>
          </a:stretch>
        </p:blipFill>
        <p:spPr>
          <a:xfrm>
            <a:off x="3059113" y="1557338"/>
            <a:ext cx="215900" cy="215900"/>
          </a:xfrm>
          <a:prstGeom prst="rect">
            <a:avLst/>
          </a:prstGeom>
          <a:noFill/>
          <a:ln w="9525">
            <a:noFill/>
          </a:ln>
        </p:spPr>
      </p:pic>
      <p:pic>
        <p:nvPicPr>
          <p:cNvPr id="12307" name="Picture 32" descr="未命名-1"/>
          <p:cNvPicPr>
            <a:picLocks noChangeAspect="1"/>
          </p:cNvPicPr>
          <p:nvPr/>
        </p:nvPicPr>
        <p:blipFill>
          <a:blip r:embed="rId2"/>
          <a:stretch>
            <a:fillRect/>
          </a:stretch>
        </p:blipFill>
        <p:spPr>
          <a:xfrm>
            <a:off x="4932363" y="1557338"/>
            <a:ext cx="215900" cy="215900"/>
          </a:xfrm>
          <a:prstGeom prst="rect">
            <a:avLst/>
          </a:prstGeom>
          <a:noFill/>
          <a:ln w="9525">
            <a:noFill/>
          </a:ln>
        </p:spPr>
      </p:pic>
      <p:pic>
        <p:nvPicPr>
          <p:cNvPr id="12308" name="Picture 33" descr="未命名-1"/>
          <p:cNvPicPr>
            <a:picLocks noChangeAspect="1"/>
          </p:cNvPicPr>
          <p:nvPr/>
        </p:nvPicPr>
        <p:blipFill>
          <a:blip r:embed="rId2"/>
          <a:stretch>
            <a:fillRect/>
          </a:stretch>
        </p:blipFill>
        <p:spPr>
          <a:xfrm>
            <a:off x="6732588" y="1557338"/>
            <a:ext cx="215900" cy="215900"/>
          </a:xfrm>
          <a:prstGeom prst="rect">
            <a:avLst/>
          </a:prstGeom>
          <a:noFill/>
          <a:ln w="9525">
            <a:noFill/>
          </a:ln>
        </p:spPr>
      </p:pic>
      <p:pic>
        <p:nvPicPr>
          <p:cNvPr id="12309" name="Picture 3" descr="wenhuayongpinyi2_0016"/>
          <p:cNvPicPr>
            <a:picLocks noChangeAspect="1"/>
          </p:cNvPicPr>
          <p:nvPr/>
        </p:nvPicPr>
        <p:blipFill>
          <a:blip r:embed="rId3">
            <a:clrChange>
              <a:clrFrom>
                <a:srgbClr val="FFFFFF"/>
              </a:clrFrom>
              <a:clrTo>
                <a:srgbClr val="FFFFFF">
                  <a:alpha val="0"/>
                </a:srgbClr>
              </a:clrTo>
            </a:clrChange>
          </a:blip>
          <a:stretch>
            <a:fillRect/>
          </a:stretch>
        </p:blipFill>
        <p:spPr>
          <a:xfrm>
            <a:off x="6823075" y="4992688"/>
            <a:ext cx="1493838" cy="1028700"/>
          </a:xfrm>
          <a:prstGeom prst="rect">
            <a:avLst/>
          </a:prstGeom>
          <a:noFill/>
          <a:ln w="9525">
            <a:noFill/>
          </a:ln>
        </p:spPr>
      </p:pic>
      <p:sp>
        <p:nvSpPr>
          <p:cNvPr id="34851" name="Text Box 35"/>
          <p:cNvSpPr txBox="1"/>
          <p:nvPr/>
        </p:nvSpPr>
        <p:spPr>
          <a:xfrm>
            <a:off x="1189038" y="1876425"/>
            <a:ext cx="1295400" cy="1552575"/>
          </a:xfrm>
          <a:prstGeom prst="rect">
            <a:avLst/>
          </a:prstGeom>
          <a:noFill/>
          <a:ln w="12700">
            <a:noFill/>
          </a:ln>
        </p:spPr>
        <p:txBody>
          <a:bodyPr>
            <a:spAutoFit/>
          </a:bodyPr>
          <a:p>
            <a:pPr>
              <a:lnSpc>
                <a:spcPct val="200000"/>
              </a:lnSpc>
              <a:spcBef>
                <a:spcPct val="50000"/>
              </a:spcBef>
            </a:pPr>
            <a:r>
              <a:rPr lang="zh-CN" altLang="en-US" sz="1200" dirty="0">
                <a:solidFill>
                  <a:schemeClr val="bg1"/>
                </a:solidFill>
                <a:latin typeface="Arial" panose="020B0604020202020204" pitchFamily="34" charset="0"/>
              </a:rPr>
              <a:t>用文中给出的方法研究奇特核电形状因子是可行的；</a:t>
            </a:r>
            <a:endParaRPr lang="zh-CN" altLang="en-US" sz="1200" dirty="0">
              <a:solidFill>
                <a:schemeClr val="bg1"/>
              </a:solidFill>
              <a:latin typeface="Arial" panose="020B0604020202020204" pitchFamily="34" charset="0"/>
            </a:endParaRPr>
          </a:p>
        </p:txBody>
      </p:sp>
      <p:sp>
        <p:nvSpPr>
          <p:cNvPr id="34852" name="Text Box 36"/>
          <p:cNvSpPr txBox="1"/>
          <p:nvPr/>
        </p:nvSpPr>
        <p:spPr>
          <a:xfrm>
            <a:off x="3060700" y="1881188"/>
            <a:ext cx="1295400" cy="1187450"/>
          </a:xfrm>
          <a:prstGeom prst="rect">
            <a:avLst/>
          </a:prstGeom>
          <a:noFill/>
          <a:ln w="12700">
            <a:noFill/>
          </a:ln>
        </p:spPr>
        <p:txBody>
          <a:bodyPr>
            <a:spAutoFit/>
          </a:bodyPr>
          <a:p>
            <a:pPr>
              <a:lnSpc>
                <a:spcPct val="200000"/>
              </a:lnSpc>
              <a:spcBef>
                <a:spcPct val="50000"/>
              </a:spcBef>
            </a:pPr>
            <a:r>
              <a:rPr lang="zh-CN" altLang="en-US" sz="1200" dirty="0">
                <a:solidFill>
                  <a:schemeClr val="bg1"/>
                </a:solidFill>
                <a:latin typeface="Arial" panose="020B0604020202020204" pitchFamily="34" charset="0"/>
              </a:rPr>
              <a:t>中子晕没有对核电荷形状因子产生大的影响；</a:t>
            </a:r>
            <a:endParaRPr lang="zh-CN" altLang="en-US" sz="1200" dirty="0">
              <a:solidFill>
                <a:schemeClr val="bg1"/>
              </a:solidFill>
              <a:latin typeface="Arial" panose="020B0604020202020204" pitchFamily="34" charset="0"/>
            </a:endParaRPr>
          </a:p>
        </p:txBody>
      </p:sp>
      <p:sp>
        <p:nvSpPr>
          <p:cNvPr id="34853" name="Text Box 37"/>
          <p:cNvSpPr txBox="1"/>
          <p:nvPr/>
        </p:nvSpPr>
        <p:spPr>
          <a:xfrm>
            <a:off x="5005388" y="1916113"/>
            <a:ext cx="1295400" cy="1187450"/>
          </a:xfrm>
          <a:prstGeom prst="rect">
            <a:avLst/>
          </a:prstGeom>
          <a:noFill/>
          <a:ln w="12700">
            <a:noFill/>
          </a:ln>
        </p:spPr>
        <p:txBody>
          <a:bodyPr>
            <a:spAutoFit/>
          </a:bodyPr>
          <a:p>
            <a:pPr>
              <a:lnSpc>
                <a:spcPct val="200000"/>
              </a:lnSpc>
              <a:spcBef>
                <a:spcPct val="50000"/>
              </a:spcBef>
            </a:pPr>
            <a:r>
              <a:rPr lang="zh-CN" altLang="en-US" sz="1200" dirty="0">
                <a:solidFill>
                  <a:schemeClr val="bg1"/>
                </a:solidFill>
                <a:latin typeface="Arial" panose="020B0604020202020204" pitchFamily="34" charset="0"/>
              </a:rPr>
              <a:t>核电荷形状因子对质子晕的反应比较敏感；</a:t>
            </a:r>
            <a:endParaRPr lang="zh-CN" altLang="en-US" sz="1200" dirty="0">
              <a:solidFill>
                <a:schemeClr val="bg1"/>
              </a:solidFill>
              <a:latin typeface="Arial" panose="020B0604020202020204" pitchFamily="34" charset="0"/>
            </a:endParaRPr>
          </a:p>
        </p:txBody>
      </p:sp>
      <p:sp>
        <p:nvSpPr>
          <p:cNvPr id="34854" name="Text Box 38"/>
          <p:cNvSpPr txBox="1"/>
          <p:nvPr/>
        </p:nvSpPr>
        <p:spPr>
          <a:xfrm>
            <a:off x="6805613" y="1916113"/>
            <a:ext cx="1295400" cy="1917700"/>
          </a:xfrm>
          <a:prstGeom prst="rect">
            <a:avLst/>
          </a:prstGeom>
          <a:noFill/>
          <a:ln w="12700">
            <a:noFill/>
          </a:ln>
        </p:spPr>
        <p:txBody>
          <a:bodyPr>
            <a:spAutoFit/>
          </a:bodyPr>
          <a:p>
            <a:pPr>
              <a:lnSpc>
                <a:spcPct val="200000"/>
              </a:lnSpc>
              <a:spcBef>
                <a:spcPct val="50000"/>
              </a:spcBef>
            </a:pPr>
            <a:r>
              <a:rPr lang="zh-CN" altLang="en-US" sz="1200" dirty="0">
                <a:solidFill>
                  <a:schemeClr val="bg1"/>
                </a:solidFill>
                <a:latin typeface="Arial" panose="020B0604020202020204" pitchFamily="34" charset="0"/>
              </a:rPr>
              <a:t>同位素随着中子数的增加，其电形状因子随转移动量的变化有变快的趋势。</a:t>
            </a:r>
            <a:endParaRPr lang="zh-CN" altLang="en-US" sz="1200" dirty="0">
              <a:solidFill>
                <a:schemeClr val="bg1"/>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4828"/>
                                        </p:tgtEl>
                                        <p:attrNameLst>
                                          <p:attrName>style.visibility</p:attrName>
                                        </p:attrNameLst>
                                      </p:cBhvr>
                                      <p:to>
                                        <p:strVal val="visible"/>
                                      </p:to>
                                    </p:set>
                                  </p:childTnLst>
                                </p:cTn>
                              </p:par>
                              <p:par>
                                <p:cTn id="7" presetID="33" presetClass="emph" presetSubtype="0" fill="remove" grpId="1" nodeType="withEffect">
                                  <p:stCondLst>
                                    <p:cond delay="0"/>
                                  </p:stCondLst>
                                  <p:childTnLst>
                                    <p:animClr clrSpc="rgb" dir="cw">
                                      <p:cBhvr override="childStyle">
                                        <p:cTn id="8" dur="500" accel="50000" autoRev="1" tmFilter="0, 0; .33333, 1; 1, 1" fill="hold">
                                          <p:stCondLst>
                                            <p:cond delay="0"/>
                                          </p:stCondLst>
                                        </p:cTn>
                                        <p:tgtEl>
                                          <p:spTgt spid="34828"/>
                                        </p:tgtEl>
                                        <p:attrNameLst>
                                          <p:attrName>style.color</p:attrName>
                                        </p:attrNameLst>
                                      </p:cBhvr>
                                      <p:to>
                                        <a:schemeClr val="tx2"/>
                                      </p:to>
                                    </p:animClr>
                                    <p:animClr clrSpc="rgb" dir="cw">
                                      <p:cBhvr>
                                        <p:cTn id="9" dur="500" accel="50000" autoRev="1" tmFilter="0, 0; .33333, 1; 1, 1" fill="hold">
                                          <p:stCondLst>
                                            <p:cond delay="0"/>
                                          </p:stCondLst>
                                        </p:cTn>
                                        <p:tgtEl>
                                          <p:spTgt spid="34828"/>
                                        </p:tgtEl>
                                        <p:attrNameLst>
                                          <p:attrName>fillcolor</p:attrName>
                                        </p:attrNameLst>
                                      </p:cBhvr>
                                      <p:to>
                                        <a:schemeClr val="tx2"/>
                                      </p:to>
                                    </p:animClr>
                                    <p:set>
                                      <p:cBhvr>
                                        <p:cTn id="10" dur="1000" fill="hold"/>
                                        <p:tgtEl>
                                          <p:spTgt spid="34828"/>
                                        </p:tgtEl>
                                        <p:attrNameLst>
                                          <p:attrName>fill.type</p:attrName>
                                        </p:attrNameLst>
                                      </p:cBhvr>
                                      <p:to>
                                        <p:strVal val="solid"/>
                                      </p:to>
                                    </p:set>
                                    <p:set>
                                      <p:cBhvr>
                                        <p:cTn id="11" dur="1000" fill="hold"/>
                                        <p:tgtEl>
                                          <p:spTgt spid="34828"/>
                                        </p:tgtEl>
                                        <p:attrNameLst>
                                          <p:attrName>fill.on</p:attrName>
                                        </p:attrNameLst>
                                      </p:cBhvr>
                                      <p:to>
                                        <p:strVal val="true"/>
                                      </p:to>
                                    </p:set>
                                    <p:animScale>
                                      <p:cBhvr>
                                        <p:cTn id="12" dur="500" accel="50000" autoRev="1" tmFilter="0, 0; .33333, 1; 1, 1" fill="hold">
                                          <p:stCondLst>
                                            <p:cond delay="0"/>
                                          </p:stCondLst>
                                        </p:cTn>
                                        <p:tgtEl>
                                          <p:spTgt spid="34828"/>
                                        </p:tgtEl>
                                      </p:cBhvr>
                                      <p:from x="100000" y="100000"/>
                                      <p:to x="100000" y="140000"/>
                                    </p:animScale>
                                  </p:childTnLst>
                                </p:cTn>
                              </p:par>
                              <p:par>
                                <p:cTn id="13" presetID="10" presetClass="entr" presetSubtype="0" fill="hold" grpId="0" nodeType="withEffect">
                                  <p:stCondLst>
                                    <p:cond delay="0"/>
                                  </p:stCondLst>
                                  <p:childTnLst>
                                    <p:set>
                                      <p:cBhvr>
                                        <p:cTn id="14" dur="1" fill="hold">
                                          <p:stCondLst>
                                            <p:cond delay="0"/>
                                          </p:stCondLst>
                                        </p:cTn>
                                        <p:tgtEl>
                                          <p:spTgt spid="34830"/>
                                        </p:tgtEl>
                                        <p:attrNameLst>
                                          <p:attrName>style.visibility</p:attrName>
                                        </p:attrNameLst>
                                      </p:cBhvr>
                                      <p:to>
                                        <p:strVal val="visible"/>
                                      </p:to>
                                    </p:set>
                                    <p:animEffect transition="in" filter="fade">
                                      <p:cBhvr>
                                        <p:cTn id="15" dur="1000"/>
                                        <p:tgtEl>
                                          <p:spTgt spid="34830"/>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34851"/>
                                        </p:tgtEl>
                                        <p:attrNameLst>
                                          <p:attrName>style.visibility</p:attrName>
                                        </p:attrNameLst>
                                      </p:cBhvr>
                                      <p:to>
                                        <p:strVal val="visible"/>
                                      </p:to>
                                    </p:set>
                                    <p:animEffect transition="in" filter="wipe(up)">
                                      <p:cBhvr>
                                        <p:cTn id="18" dur="1000"/>
                                        <p:tgtEl>
                                          <p:spTgt spid="34851"/>
                                        </p:tgtEl>
                                      </p:cBhvr>
                                    </p:animEffect>
                                  </p:childTnLst>
                                </p:cTn>
                              </p:par>
                            </p:childTnLst>
                          </p:cTn>
                        </p:par>
                        <p:par>
                          <p:cTn id="19" fill="hold">
                            <p:stCondLst>
                              <p:cond delay="0"/>
                            </p:stCondLst>
                            <p:childTnLst>
                              <p:par>
                                <p:cTn id="20" presetID="10" presetClass="entr" presetSubtype="0" fill="hold" grpId="0" nodeType="afterEffect">
                                  <p:stCondLst>
                                    <p:cond delay="0"/>
                                  </p:stCondLst>
                                  <p:childTnLst>
                                    <p:set>
                                      <p:cBhvr>
                                        <p:cTn id="21" dur="1" fill="hold">
                                          <p:stCondLst>
                                            <p:cond delay="0"/>
                                          </p:stCondLst>
                                        </p:cTn>
                                        <p:tgtEl>
                                          <p:spTgt spid="34834"/>
                                        </p:tgtEl>
                                        <p:attrNameLst>
                                          <p:attrName>style.visibility</p:attrName>
                                        </p:attrNameLst>
                                      </p:cBhvr>
                                      <p:to>
                                        <p:strVal val="visible"/>
                                      </p:to>
                                    </p:set>
                                    <p:animEffect transition="in" filter="fade">
                                      <p:cBhvr>
                                        <p:cTn id="22" dur="500"/>
                                        <p:tgtEl>
                                          <p:spTgt spid="34834"/>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4852"/>
                                        </p:tgtEl>
                                        <p:attrNameLst>
                                          <p:attrName>style.visibility</p:attrName>
                                        </p:attrNameLst>
                                      </p:cBhvr>
                                      <p:to>
                                        <p:strVal val="visible"/>
                                      </p:to>
                                    </p:set>
                                    <p:animEffect transition="in" filter="wipe(up)">
                                      <p:cBhvr>
                                        <p:cTn id="25" dur="1000"/>
                                        <p:tgtEl>
                                          <p:spTgt spid="3485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4836"/>
                                        </p:tgtEl>
                                        <p:attrNameLst>
                                          <p:attrName>style.visibility</p:attrName>
                                        </p:attrNameLst>
                                      </p:cBhvr>
                                      <p:to>
                                        <p:strVal val="visible"/>
                                      </p:to>
                                    </p:set>
                                    <p:animEffect transition="in" filter="fade">
                                      <p:cBhvr>
                                        <p:cTn id="28" dur="500"/>
                                        <p:tgtEl>
                                          <p:spTgt spid="34836"/>
                                        </p:tgtEl>
                                      </p:cBhvr>
                                    </p:animEffect>
                                  </p:childTnLst>
                                </p:cTn>
                              </p:par>
                            </p:childTnLst>
                          </p:cTn>
                        </p:par>
                        <p:par>
                          <p:cTn id="29" fill="hold">
                            <p:stCondLst>
                              <p:cond delay="500"/>
                            </p:stCondLst>
                            <p:childTnLst>
                              <p:par>
                                <p:cTn id="30" presetID="10" presetClass="entr" presetSubtype="0" fill="hold" grpId="0" nodeType="afterEffect">
                                  <p:stCondLst>
                                    <p:cond delay="0"/>
                                  </p:stCondLst>
                                  <p:childTnLst>
                                    <p:set>
                                      <p:cBhvr>
                                        <p:cTn id="31" dur="1" fill="hold">
                                          <p:stCondLst>
                                            <p:cond delay="0"/>
                                          </p:stCondLst>
                                        </p:cTn>
                                        <p:tgtEl>
                                          <p:spTgt spid="34838"/>
                                        </p:tgtEl>
                                        <p:attrNameLst>
                                          <p:attrName>style.visibility</p:attrName>
                                        </p:attrNameLst>
                                      </p:cBhvr>
                                      <p:to>
                                        <p:strVal val="visible"/>
                                      </p:to>
                                    </p:set>
                                    <p:animEffect transition="in" filter="fade">
                                      <p:cBhvr>
                                        <p:cTn id="32" dur="500"/>
                                        <p:tgtEl>
                                          <p:spTgt spid="34838"/>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4840"/>
                                        </p:tgtEl>
                                        <p:attrNameLst>
                                          <p:attrName>style.visibility</p:attrName>
                                        </p:attrNameLst>
                                      </p:cBhvr>
                                      <p:to>
                                        <p:strVal val="visible"/>
                                      </p:to>
                                    </p:set>
                                    <p:animEffect transition="in" filter="fade">
                                      <p:cBhvr>
                                        <p:cTn id="35" dur="500"/>
                                        <p:tgtEl>
                                          <p:spTgt spid="34840"/>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34853"/>
                                        </p:tgtEl>
                                        <p:attrNameLst>
                                          <p:attrName>style.visibility</p:attrName>
                                        </p:attrNameLst>
                                      </p:cBhvr>
                                      <p:to>
                                        <p:strVal val="visible"/>
                                      </p:to>
                                    </p:set>
                                    <p:animEffect transition="in" filter="wipe(up)">
                                      <p:cBhvr>
                                        <p:cTn id="38" dur="1000"/>
                                        <p:tgtEl>
                                          <p:spTgt spid="34853"/>
                                        </p:tgtEl>
                                      </p:cBhvr>
                                    </p:animEffect>
                                  </p:childTnLst>
                                </p:cTn>
                              </p:par>
                            </p:childTnLst>
                          </p:cTn>
                        </p:par>
                        <p:par>
                          <p:cTn id="39" fill="hold">
                            <p:stCondLst>
                              <p:cond delay="1000"/>
                            </p:stCondLst>
                            <p:childTnLst>
                              <p:par>
                                <p:cTn id="40" presetID="10" presetClass="entr" presetSubtype="0" fill="hold" grpId="0" nodeType="afterEffect">
                                  <p:stCondLst>
                                    <p:cond delay="0"/>
                                  </p:stCondLst>
                                  <p:childTnLst>
                                    <p:set>
                                      <p:cBhvr>
                                        <p:cTn id="41" dur="1" fill="hold">
                                          <p:stCondLst>
                                            <p:cond delay="0"/>
                                          </p:stCondLst>
                                        </p:cTn>
                                        <p:tgtEl>
                                          <p:spTgt spid="34842"/>
                                        </p:tgtEl>
                                        <p:attrNameLst>
                                          <p:attrName>style.visibility</p:attrName>
                                        </p:attrNameLst>
                                      </p:cBhvr>
                                      <p:to>
                                        <p:strVal val="visible"/>
                                      </p:to>
                                    </p:set>
                                    <p:animEffect transition="in" filter="fade">
                                      <p:cBhvr>
                                        <p:cTn id="42" dur="500"/>
                                        <p:tgtEl>
                                          <p:spTgt spid="34842"/>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34845"/>
                                        </p:tgtEl>
                                        <p:attrNameLst>
                                          <p:attrName>style.visibility</p:attrName>
                                        </p:attrNameLst>
                                      </p:cBhvr>
                                      <p:to>
                                        <p:strVal val="visible"/>
                                      </p:to>
                                    </p:set>
                                    <p:animEffect transition="in" filter="fade">
                                      <p:cBhvr>
                                        <p:cTn id="45" dur="500"/>
                                        <p:tgtEl>
                                          <p:spTgt spid="34845"/>
                                        </p:tgtEl>
                                      </p:cBhvr>
                                    </p:animEffect>
                                  </p:childTnLst>
                                </p:cTn>
                              </p:par>
                              <p:par>
                                <p:cTn id="46" presetID="22" presetClass="entr" presetSubtype="1" fill="hold" grpId="0" nodeType="withEffect">
                                  <p:stCondLst>
                                    <p:cond delay="0"/>
                                  </p:stCondLst>
                                  <p:childTnLst>
                                    <p:set>
                                      <p:cBhvr>
                                        <p:cTn id="47" dur="1" fill="hold">
                                          <p:stCondLst>
                                            <p:cond delay="0"/>
                                          </p:stCondLst>
                                        </p:cTn>
                                        <p:tgtEl>
                                          <p:spTgt spid="34854"/>
                                        </p:tgtEl>
                                        <p:attrNameLst>
                                          <p:attrName>style.visibility</p:attrName>
                                        </p:attrNameLst>
                                      </p:cBhvr>
                                      <p:to>
                                        <p:strVal val="visible"/>
                                      </p:to>
                                    </p:set>
                                    <p:animEffect transition="in" filter="wipe(up)">
                                      <p:cBhvr>
                                        <p:cTn id="48" dur="1000"/>
                                        <p:tgtEl>
                                          <p:spTgt spid="348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8" grpId="0" animBg="1"/>
      <p:bldP spid="34828" grpId="1" animBg="1"/>
      <p:bldP spid="34830" grpId="0" animBg="1"/>
      <p:bldP spid="34834" grpId="0" animBg="1"/>
      <p:bldP spid="34836" grpId="0" animBg="1"/>
      <p:bldP spid="34838" grpId="0" animBg="1"/>
      <p:bldP spid="34840" grpId="0" animBg="1"/>
      <p:bldP spid="34842" grpId="0" animBg="1"/>
      <p:bldP spid="34845" grpId="0" animBg="1"/>
      <p:bldP spid="34851" grpId="0"/>
      <p:bldP spid="34852" grpId="0"/>
      <p:bldP spid="34853" grpId="0"/>
      <p:bldP spid="34854" grpId="0"/>
    </p:bldLst>
  </p:timing>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chemeClr val="bg1">
                <a:alpha val="30000"/>
              </a:schemeClr>
            </a:gs>
            <a:gs pos="100000">
              <a:schemeClr val="tx1">
                <a:alpha val="30000"/>
              </a:schemeClr>
            </a:gs>
          </a:gsLst>
          <a:lin ang="0" scaled="1"/>
        </a:gradFill>
        <a:ln w="12700" cap="flat" cmpd="sng" algn="ctr">
          <a:solidFill>
            <a:srgbClr val="969696"/>
          </a:solidFill>
          <a:prstDash val="solid"/>
          <a:round/>
          <a:headEnd type="none" w="med" len="med"/>
          <a:tailEnd type="none" w="med" len="med"/>
        </a:ln>
        <a:effectLst>
          <a:outerShdw dist="109250" dir="2132261" algn="ctr" rotWithShape="0">
            <a:schemeClr val="bg2">
              <a:alpha val="50000"/>
            </a:schemeClr>
          </a:outerShdw>
        </a:effectLst>
      </a:spPr>
      <a:bodyPr vert="horz" wrap="none" lIns="91440" tIns="45720" rIns="91440" bIns="45720" numCol="1" anchor="ctr"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gradFill rotWithShape="1">
          <a:gsLst>
            <a:gs pos="0">
              <a:schemeClr val="bg1">
                <a:alpha val="30000"/>
              </a:schemeClr>
            </a:gs>
            <a:gs pos="100000">
              <a:schemeClr val="tx1">
                <a:alpha val="30000"/>
              </a:schemeClr>
            </a:gs>
          </a:gsLst>
          <a:lin ang="0" scaled="1"/>
        </a:gradFill>
        <a:ln w="12700" cap="flat" cmpd="sng" algn="ctr">
          <a:solidFill>
            <a:srgbClr val="969696"/>
          </a:solidFill>
          <a:prstDash val="solid"/>
          <a:round/>
          <a:headEnd type="none" w="med" len="med"/>
          <a:tailEnd type="none" w="med" len="med"/>
        </a:ln>
        <a:effectLst>
          <a:outerShdw dist="109250" dir="2132261" algn="ctr" rotWithShape="0">
            <a:schemeClr val="bg2">
              <a:alpha val="50000"/>
            </a:schemeClr>
          </a:outerShdw>
        </a:effectLst>
      </a:spPr>
      <a:bodyPr vert="horz" wrap="none" lIns="91440" tIns="45720" rIns="91440" bIns="45720" numCol="1" anchor="ctr"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默认设计模板">
  <a:themeElements>
    <a:clrScheme name="1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chemeClr val="bg1">
                <a:alpha val="30000"/>
              </a:schemeClr>
            </a:gs>
            <a:gs pos="100000">
              <a:schemeClr val="tx1">
                <a:alpha val="30000"/>
              </a:schemeClr>
            </a:gs>
          </a:gsLst>
          <a:lin ang="0" scaled="1"/>
        </a:gradFill>
        <a:ln w="12700" cap="flat" cmpd="sng" algn="ctr">
          <a:solidFill>
            <a:srgbClr val="969696"/>
          </a:solidFill>
          <a:prstDash val="solid"/>
          <a:round/>
          <a:headEnd type="none" w="med" len="med"/>
          <a:tailEnd type="none" w="med" len="med"/>
        </a:ln>
        <a:effectLst>
          <a:outerShdw dist="109250" dir="2132261" algn="ctr" rotWithShape="0">
            <a:schemeClr val="bg2">
              <a:alpha val="50000"/>
            </a:schemeClr>
          </a:outerShdw>
        </a:effectLst>
      </a:spPr>
      <a:bodyPr vert="horz" wrap="none" lIns="91440" tIns="45720" rIns="91440" bIns="45720" numCol="1" anchor="ctr"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gradFill rotWithShape="1">
          <a:gsLst>
            <a:gs pos="0">
              <a:schemeClr val="bg1">
                <a:alpha val="30000"/>
              </a:schemeClr>
            </a:gs>
            <a:gs pos="100000">
              <a:schemeClr val="tx1">
                <a:alpha val="30000"/>
              </a:schemeClr>
            </a:gs>
          </a:gsLst>
          <a:lin ang="0" scaled="1"/>
        </a:gradFill>
        <a:ln w="12700" cap="flat" cmpd="sng" algn="ctr">
          <a:solidFill>
            <a:srgbClr val="969696"/>
          </a:solidFill>
          <a:prstDash val="solid"/>
          <a:round/>
          <a:headEnd type="none" w="med" len="med"/>
          <a:tailEnd type="none" w="med" len="med"/>
        </a:ln>
        <a:effectLst>
          <a:outerShdw dist="109250" dir="2132261" algn="ctr" rotWithShape="0">
            <a:schemeClr val="bg2">
              <a:alpha val="50000"/>
            </a:schemeClr>
          </a:outerShdw>
        </a:effectLst>
      </a:spPr>
      <a:bodyPr vert="horz" wrap="none" lIns="91440" tIns="45720" rIns="91440" bIns="45720" numCol="1" anchor="ctr"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1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默认设计模板">
  <a:themeElements>
    <a:clrScheme name="2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chemeClr val="bg1">
                <a:alpha val="30000"/>
              </a:schemeClr>
            </a:gs>
            <a:gs pos="100000">
              <a:schemeClr val="tx1">
                <a:alpha val="30000"/>
              </a:schemeClr>
            </a:gs>
          </a:gsLst>
          <a:lin ang="0" scaled="1"/>
        </a:gradFill>
        <a:ln w="12700" cap="flat" cmpd="sng" algn="ctr">
          <a:solidFill>
            <a:srgbClr val="969696"/>
          </a:solidFill>
          <a:prstDash val="solid"/>
          <a:round/>
          <a:headEnd type="none" w="med" len="med"/>
          <a:tailEnd type="none" w="med" len="med"/>
        </a:ln>
        <a:effectLst>
          <a:outerShdw dist="109250" dir="2132261" algn="ctr" rotWithShape="0">
            <a:schemeClr val="bg2">
              <a:alpha val="50000"/>
            </a:schemeClr>
          </a:outerShdw>
        </a:effectLst>
      </a:spPr>
      <a:bodyPr vert="horz" wrap="none" lIns="91440" tIns="45720" rIns="91440" bIns="45720" numCol="1" anchor="ctr"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gradFill rotWithShape="1">
          <a:gsLst>
            <a:gs pos="0">
              <a:schemeClr val="bg1">
                <a:alpha val="30000"/>
              </a:schemeClr>
            </a:gs>
            <a:gs pos="100000">
              <a:schemeClr val="tx1">
                <a:alpha val="30000"/>
              </a:schemeClr>
            </a:gs>
          </a:gsLst>
          <a:lin ang="0" scaled="1"/>
        </a:gradFill>
        <a:ln w="12700" cap="flat" cmpd="sng" algn="ctr">
          <a:solidFill>
            <a:srgbClr val="969696"/>
          </a:solidFill>
          <a:prstDash val="solid"/>
          <a:round/>
          <a:headEnd type="none" w="med" len="med"/>
          <a:tailEnd type="none" w="med" len="med"/>
        </a:ln>
        <a:effectLst>
          <a:outerShdw dist="109250" dir="2132261" algn="ctr" rotWithShape="0">
            <a:schemeClr val="bg2">
              <a:alpha val="50000"/>
            </a:schemeClr>
          </a:outerShdw>
        </a:effectLst>
      </a:spPr>
      <a:bodyPr vert="horz" wrap="none" lIns="91440" tIns="45720" rIns="91440" bIns="45720" numCol="1" anchor="ctr"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2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1632</Words>
  <Application>WPS 演示</Application>
  <PresentationFormat>全屏显示(4:3)</PresentationFormat>
  <Paragraphs>122</Paragraphs>
  <Slides>10</Slides>
  <Notes>10</Notes>
  <HiddenSlides>0</HiddenSlides>
  <MMClips>0</MMClips>
  <ScaleCrop>false</ScaleCrop>
  <HeadingPairs>
    <vt:vector size="8" baseType="variant">
      <vt:variant>
        <vt:lpstr>已用的字体</vt:lpstr>
      </vt:variant>
      <vt:variant>
        <vt:i4>8</vt:i4>
      </vt:variant>
      <vt:variant>
        <vt:lpstr>主题</vt:lpstr>
      </vt:variant>
      <vt:variant>
        <vt:i4>3</vt:i4>
      </vt:variant>
      <vt:variant>
        <vt:lpstr>嵌入 OLE 服务器</vt:lpstr>
      </vt:variant>
      <vt:variant>
        <vt:i4>1</vt:i4>
      </vt:variant>
      <vt:variant>
        <vt:lpstr>幻灯片标题</vt:lpstr>
      </vt:variant>
      <vt:variant>
        <vt:i4>10</vt:i4>
      </vt:variant>
    </vt:vector>
  </HeadingPairs>
  <TitlesOfParts>
    <vt:vector size="22" baseType="lpstr">
      <vt:lpstr>Arial</vt:lpstr>
      <vt:lpstr>宋体</vt:lpstr>
      <vt:lpstr>Wingdings</vt:lpstr>
      <vt:lpstr>方正姚体</vt:lpstr>
      <vt:lpstr>微软雅黑</vt:lpstr>
      <vt:lpstr>黑体</vt:lpstr>
      <vt:lpstr>Impact</vt:lpstr>
      <vt:lpstr>Arial Unicode MS</vt:lpstr>
      <vt:lpstr>默认设计模板</vt:lpstr>
      <vt:lpstr>1_默认设计模板</vt:lpstr>
      <vt:lpstr>2_默认设计模板</vt:lpstr>
      <vt:lpstr>Equation.3</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swu.edu.cn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奇特核电形状因子的研究</dc:title>
  <dc:creator>www.xz7.com</dc:creator>
  <cp:lastModifiedBy>hcc</cp:lastModifiedBy>
  <cp:revision>40</cp:revision>
  <dcterms:created xsi:type="dcterms:W3CDTF">2008-03-16T09:26:00Z</dcterms:created>
  <dcterms:modified xsi:type="dcterms:W3CDTF">2021-05-28T08:13:35Z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2052-11.1.0.9739</vt:lpwstr>
  </property>
</Properties>
</file>