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8" r:id="rId4"/>
    <p:sldId id="257" r:id="rId5"/>
    <p:sldId id="265" r:id="rId7"/>
    <p:sldId id="259" r:id="rId8"/>
    <p:sldId id="262" r:id="rId9"/>
    <p:sldId id="266" r:id="rId10"/>
    <p:sldId id="260" r:id="rId11"/>
    <p:sldId id="267" r:id="rId12"/>
    <p:sldId id="268" r:id="rId13"/>
    <p:sldId id="272" r:id="rId14"/>
    <p:sldId id="273" r:id="rId15"/>
    <p:sldId id="261" r:id="rId16"/>
    <p:sldId id="269" r:id="rId17"/>
    <p:sldId id="270" r:id="rId18"/>
    <p:sldId id="271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8136"/>
    <a:srgbClr val="FC6D0C"/>
    <a:srgbClr val="FF4409"/>
    <a:srgbClr val="FFB689"/>
    <a:srgbClr val="FF5C01"/>
    <a:srgbClr val="8A652A"/>
    <a:srgbClr val="FF6600"/>
    <a:srgbClr val="BF4901"/>
    <a:srgbClr val="E25B00"/>
    <a:srgbClr val="FF6C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-96" y="-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1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8665646705262"/>
          <c:y val="0.19201583473542"/>
          <c:w val="0.59645672528126"/>
          <c:h val="0.72004358230840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BF490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227187050130721"/>
                  <c:y val="-0.230682978314688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2000" b="1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800" b="1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326179825672284"/>
                  <c:y val="0.00565366269311058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800" b="1" i="0" u="none" strike="noStrike" kern="1200" baseline="0">
                      <a:solidFill>
                        <a:srgbClr val="FF4409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5103097612328"/>
                      <c:h val="0.165664672998837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中国电信</c:v>
                </c:pt>
                <c:pt idx="1">
                  <c:v>中国联通</c:v>
                </c:pt>
                <c:pt idx="2">
                  <c:v>中国移动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0.698630136986301</c:v>
                </c:pt>
                <c:pt idx="1">
                  <c:v>0.273972602739726</c:v>
                </c:pt>
                <c:pt idx="2">
                  <c:v>0.0273972602739726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1077644079095"/>
          <c:y val="0.102952851018455"/>
          <c:w val="0.631217664379098"/>
          <c:h val="0.79841141669875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E25B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AF813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8A652A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220874418594802"/>
                  <c:y val="-0.155919560152962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2400" b="1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67627337399773"/>
                  <c:y val="-0.0817932639890505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800" b="1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600" b="1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三星</c:v>
                </c:pt>
                <c:pt idx="1">
                  <c:v>苹果</c:v>
                </c:pt>
                <c:pt idx="2">
                  <c:v>华为</c:v>
                </c:pt>
                <c:pt idx="3">
                  <c:v>诺基亚</c:v>
                </c:pt>
                <c:pt idx="4">
                  <c:v>中兴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594</c:v>
                </c:pt>
                <c:pt idx="1">
                  <c:v>167</c:v>
                </c:pt>
                <c:pt idx="2">
                  <c:v>75</c:v>
                </c:pt>
                <c:pt idx="3">
                  <c:v>55</c:v>
                </c:pt>
                <c:pt idx="4">
                  <c:v>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9607858742626"/>
          <c:y val="0.0573581184432359"/>
          <c:w val="0.794238818513367"/>
          <c:h val="0.87233481924978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66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8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中兴</c:v>
                </c:pt>
                <c:pt idx="1">
                  <c:v>诺基亚</c:v>
                </c:pt>
                <c:pt idx="2">
                  <c:v>华为</c:v>
                </c:pt>
                <c:pt idx="3">
                  <c:v>苹果</c:v>
                </c:pt>
                <c:pt idx="4">
                  <c:v>三星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2</c:v>
                </c:pt>
                <c:pt idx="4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38520832"/>
        <c:axId val="138536064"/>
      </c:barChart>
      <c:catAx>
        <c:axId val="1385208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1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38536064"/>
        <c:crosses val="autoZero"/>
        <c:auto val="1"/>
        <c:lblAlgn val="ctr"/>
        <c:lblOffset val="100"/>
        <c:noMultiLvlLbl val="0"/>
      </c:catAx>
      <c:valAx>
        <c:axId val="138536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38520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F0250-AB8D-420E-8FAE-184A3DD1C2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5D0C05-D1F4-4D23-BDF0-C1C9ABA03E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>
            <a:lumMod val="95000"/>
            <a:alpha val="4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同侧圆角矩形 48"/>
          <p:cNvSpPr/>
          <p:nvPr userDrawn="1"/>
        </p:nvSpPr>
        <p:spPr>
          <a:xfrm>
            <a:off x="8344214" y="179259"/>
            <a:ext cx="1296000" cy="267287"/>
          </a:xfrm>
          <a:prstGeom prst="round2Same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 userDrawn="1"/>
        </p:nvSpPr>
        <p:spPr>
          <a:xfrm>
            <a:off x="8294982" y="143626"/>
            <a:ext cx="1476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市场现状分析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633046" y="56272"/>
            <a:ext cx="1997612" cy="661181"/>
          </a:xfrm>
          <a:prstGeom prst="rect">
            <a:avLst/>
          </a:prstGeom>
          <a:solidFill>
            <a:srgbClr val="FC6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 userDrawn="1"/>
        </p:nvCxnSpPr>
        <p:spPr>
          <a:xfrm>
            <a:off x="618978" y="745589"/>
            <a:ext cx="6020972" cy="0"/>
          </a:xfrm>
          <a:prstGeom prst="line">
            <a:avLst/>
          </a:prstGeom>
          <a:ln w="12700">
            <a:solidFill>
              <a:srgbClr val="FF44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 userDrawn="1"/>
        </p:nvSpPr>
        <p:spPr>
          <a:xfrm>
            <a:off x="633046" y="6379698"/>
            <a:ext cx="8989256" cy="267286"/>
          </a:xfrm>
          <a:prstGeom prst="rect">
            <a:avLst/>
          </a:prstGeom>
          <a:solidFill>
            <a:srgbClr val="AF8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 userDrawn="1"/>
        </p:nvSpPr>
        <p:spPr>
          <a:xfrm>
            <a:off x="10627888" y="6379698"/>
            <a:ext cx="1584000" cy="267286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10459078" y="6379698"/>
            <a:ext cx="108000" cy="267286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5"/>
          <p:cNvSpPr>
            <a:spLocks noGrp="1"/>
          </p:cNvSpPr>
          <p:nvPr userDrawn="1"/>
        </p:nvSpPr>
        <p:spPr>
          <a:xfrm>
            <a:off x="7523872" y="6309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BE9AD27-45A2-4D26-9EE0-FE5D75400629}" type="slidenum">
              <a:rPr lang="zh-CN" altLang="en-US" sz="2000" b="1" smtClean="0">
                <a:solidFill>
                  <a:srgbClr val="FF6C11"/>
                </a:solidFill>
                <a:latin typeface="Impact" panose="020B0806030902050204" pitchFamily="34" charset="0"/>
              </a:rPr>
            </a:fld>
            <a:endParaRPr lang="zh-CN" altLang="en-US" sz="2000" b="1">
              <a:solidFill>
                <a:srgbClr val="FF6C11"/>
              </a:solidFill>
              <a:latin typeface="Impact" panose="020B0806030902050204" pitchFamily="34" charset="0"/>
            </a:endParaRPr>
          </a:p>
        </p:txBody>
      </p:sp>
      <p:sp>
        <p:nvSpPr>
          <p:cNvPr id="39" name="矩形 38"/>
          <p:cNvSpPr/>
          <p:nvPr userDrawn="1"/>
        </p:nvSpPr>
        <p:spPr>
          <a:xfrm>
            <a:off x="821373" y="12525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 userDrawn="1"/>
        </p:nvSpPr>
        <p:spPr>
          <a:xfrm>
            <a:off x="9822925" y="14362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运营方案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 userDrawn="1"/>
        </p:nvSpPr>
        <p:spPr>
          <a:xfrm>
            <a:off x="10875837" y="14362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备用方案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45"/>
          <p:cNvCxnSpPr/>
          <p:nvPr userDrawn="1"/>
        </p:nvCxnSpPr>
        <p:spPr>
          <a:xfrm>
            <a:off x="10847695" y="213966"/>
            <a:ext cx="0" cy="1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 userDrawn="1"/>
        </p:nvCxnSpPr>
        <p:spPr>
          <a:xfrm>
            <a:off x="9776809" y="213966"/>
            <a:ext cx="0" cy="1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9AD27-45A2-4D26-9EE0-FE5D754006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9AD27-45A2-4D26-9EE0-FE5D754006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>
            <a:lumMod val="95000"/>
            <a:alpha val="4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同侧圆角矩形 48"/>
          <p:cNvSpPr/>
          <p:nvPr userDrawn="1"/>
        </p:nvSpPr>
        <p:spPr>
          <a:xfrm>
            <a:off x="9881830" y="179259"/>
            <a:ext cx="864000" cy="267287"/>
          </a:xfrm>
          <a:prstGeom prst="round2Same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 userDrawn="1"/>
        </p:nvSpPr>
        <p:spPr>
          <a:xfrm>
            <a:off x="8294982" y="14362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市场现状分析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633046" y="56272"/>
            <a:ext cx="1997612" cy="661181"/>
          </a:xfrm>
          <a:prstGeom prst="rect">
            <a:avLst/>
          </a:prstGeom>
          <a:solidFill>
            <a:srgbClr val="FC6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 userDrawn="1"/>
        </p:nvCxnSpPr>
        <p:spPr>
          <a:xfrm>
            <a:off x="618978" y="745589"/>
            <a:ext cx="6020972" cy="0"/>
          </a:xfrm>
          <a:prstGeom prst="line">
            <a:avLst/>
          </a:prstGeom>
          <a:ln w="12700">
            <a:solidFill>
              <a:srgbClr val="FF44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 userDrawn="1"/>
        </p:nvSpPr>
        <p:spPr>
          <a:xfrm>
            <a:off x="633046" y="6379698"/>
            <a:ext cx="8989256" cy="267286"/>
          </a:xfrm>
          <a:prstGeom prst="rect">
            <a:avLst/>
          </a:prstGeom>
          <a:solidFill>
            <a:srgbClr val="AF8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 userDrawn="1"/>
        </p:nvSpPr>
        <p:spPr>
          <a:xfrm>
            <a:off x="10627888" y="6379698"/>
            <a:ext cx="1584000" cy="267286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10459078" y="6379698"/>
            <a:ext cx="108000" cy="267286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5"/>
          <p:cNvSpPr>
            <a:spLocks noGrp="1"/>
          </p:cNvSpPr>
          <p:nvPr userDrawn="1"/>
        </p:nvSpPr>
        <p:spPr>
          <a:xfrm>
            <a:off x="7523872" y="6309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BE9AD27-45A2-4D26-9EE0-FE5D75400629}" type="slidenum">
              <a:rPr lang="zh-CN" altLang="en-US" sz="2000" b="1" smtClean="0">
                <a:solidFill>
                  <a:srgbClr val="FF6C11"/>
                </a:solidFill>
                <a:latin typeface="Impact" panose="020B0806030902050204" pitchFamily="34" charset="0"/>
              </a:rPr>
            </a:fld>
            <a:endParaRPr lang="zh-CN" altLang="en-US" sz="2000" b="1">
              <a:solidFill>
                <a:srgbClr val="FF6C11"/>
              </a:solidFill>
              <a:latin typeface="Impact" panose="020B0806030902050204" pitchFamily="34" charset="0"/>
            </a:endParaRPr>
          </a:p>
        </p:txBody>
      </p:sp>
      <p:sp>
        <p:nvSpPr>
          <p:cNvPr id="39" name="矩形 38"/>
          <p:cNvSpPr/>
          <p:nvPr userDrawn="1"/>
        </p:nvSpPr>
        <p:spPr>
          <a:xfrm>
            <a:off x="821373" y="12525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 userDrawn="1"/>
        </p:nvSpPr>
        <p:spPr>
          <a:xfrm>
            <a:off x="9822925" y="14362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运营方案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 userDrawn="1"/>
        </p:nvSpPr>
        <p:spPr>
          <a:xfrm>
            <a:off x="10875837" y="14362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备用方案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45"/>
          <p:cNvCxnSpPr/>
          <p:nvPr userDrawn="1"/>
        </p:nvCxnSpPr>
        <p:spPr>
          <a:xfrm>
            <a:off x="10847695" y="213966"/>
            <a:ext cx="0" cy="1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 userDrawn="1"/>
        </p:nvCxnSpPr>
        <p:spPr>
          <a:xfrm>
            <a:off x="9776809" y="213966"/>
            <a:ext cx="0" cy="1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bg1">
            <a:lumMod val="95000"/>
            <a:alpha val="4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/>
          <p:cNvSpPr txBox="1"/>
          <p:nvPr userDrawn="1"/>
        </p:nvSpPr>
        <p:spPr>
          <a:xfrm>
            <a:off x="9822925" y="14362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运营方案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同侧圆角矩形 48"/>
          <p:cNvSpPr/>
          <p:nvPr userDrawn="1"/>
        </p:nvSpPr>
        <p:spPr>
          <a:xfrm>
            <a:off x="10940499" y="179259"/>
            <a:ext cx="864000" cy="267287"/>
          </a:xfrm>
          <a:prstGeom prst="round2Same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 userDrawn="1"/>
        </p:nvSpPr>
        <p:spPr>
          <a:xfrm>
            <a:off x="8294982" y="14362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市场现状分析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633046" y="56272"/>
            <a:ext cx="1997612" cy="661181"/>
          </a:xfrm>
          <a:prstGeom prst="rect">
            <a:avLst/>
          </a:prstGeom>
          <a:solidFill>
            <a:srgbClr val="FC6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 userDrawn="1"/>
        </p:nvCxnSpPr>
        <p:spPr>
          <a:xfrm>
            <a:off x="618978" y="745589"/>
            <a:ext cx="6020972" cy="0"/>
          </a:xfrm>
          <a:prstGeom prst="line">
            <a:avLst/>
          </a:prstGeom>
          <a:ln w="12700">
            <a:solidFill>
              <a:srgbClr val="FF44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 userDrawn="1"/>
        </p:nvSpPr>
        <p:spPr>
          <a:xfrm>
            <a:off x="633046" y="6379698"/>
            <a:ext cx="8989256" cy="267286"/>
          </a:xfrm>
          <a:prstGeom prst="rect">
            <a:avLst/>
          </a:prstGeom>
          <a:solidFill>
            <a:srgbClr val="AF8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 userDrawn="1"/>
        </p:nvSpPr>
        <p:spPr>
          <a:xfrm>
            <a:off x="10627888" y="6379698"/>
            <a:ext cx="1584000" cy="267286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10459078" y="6379698"/>
            <a:ext cx="108000" cy="267286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5"/>
          <p:cNvSpPr>
            <a:spLocks noGrp="1"/>
          </p:cNvSpPr>
          <p:nvPr userDrawn="1"/>
        </p:nvSpPr>
        <p:spPr>
          <a:xfrm>
            <a:off x="7523872" y="6309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BE9AD27-45A2-4D26-9EE0-FE5D75400629}" type="slidenum">
              <a:rPr lang="zh-CN" altLang="en-US" sz="2000" b="1" smtClean="0">
                <a:solidFill>
                  <a:srgbClr val="FF6C11"/>
                </a:solidFill>
                <a:latin typeface="Impact" panose="020B0806030902050204" pitchFamily="34" charset="0"/>
              </a:rPr>
            </a:fld>
            <a:endParaRPr lang="zh-CN" altLang="en-US" sz="2000" b="1">
              <a:solidFill>
                <a:srgbClr val="FF6C11"/>
              </a:solidFill>
              <a:latin typeface="Impact" panose="020B0806030902050204" pitchFamily="34" charset="0"/>
            </a:endParaRPr>
          </a:p>
        </p:txBody>
      </p:sp>
      <p:sp>
        <p:nvSpPr>
          <p:cNvPr id="39" name="矩形 38"/>
          <p:cNvSpPr/>
          <p:nvPr userDrawn="1"/>
        </p:nvSpPr>
        <p:spPr>
          <a:xfrm>
            <a:off x="821373" y="12525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 userDrawn="1"/>
        </p:nvSpPr>
        <p:spPr>
          <a:xfrm>
            <a:off x="10875837" y="14362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备用方案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45"/>
          <p:cNvCxnSpPr/>
          <p:nvPr userDrawn="1"/>
        </p:nvCxnSpPr>
        <p:spPr>
          <a:xfrm>
            <a:off x="10847695" y="213966"/>
            <a:ext cx="0" cy="1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 userDrawn="1"/>
        </p:nvCxnSpPr>
        <p:spPr>
          <a:xfrm>
            <a:off x="9776809" y="213966"/>
            <a:ext cx="0" cy="1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9AD27-45A2-4D26-9EE0-FE5D754006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同侧圆角矩形 20"/>
          <p:cNvSpPr/>
          <p:nvPr userDrawn="1"/>
        </p:nvSpPr>
        <p:spPr>
          <a:xfrm>
            <a:off x="8713265" y="224507"/>
            <a:ext cx="864000" cy="267287"/>
          </a:xfrm>
          <a:prstGeom prst="round2Same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文本框 41"/>
          <p:cNvSpPr txBox="1"/>
          <p:nvPr userDrawn="1"/>
        </p:nvSpPr>
        <p:spPr>
          <a:xfrm>
            <a:off x="8641313" y="18887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运营方案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306579" y="119894"/>
            <a:ext cx="1997612" cy="661181"/>
          </a:xfrm>
          <a:prstGeom prst="rect">
            <a:avLst/>
          </a:prstGeom>
          <a:solidFill>
            <a:srgbClr val="FC6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292511" y="809211"/>
            <a:ext cx="6020972" cy="0"/>
          </a:xfrm>
          <a:prstGeom prst="line">
            <a:avLst/>
          </a:prstGeom>
          <a:ln w="12700">
            <a:solidFill>
              <a:srgbClr val="FF44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 userDrawn="1"/>
        </p:nvSpPr>
        <p:spPr>
          <a:xfrm>
            <a:off x="306579" y="6443320"/>
            <a:ext cx="8989256" cy="267286"/>
          </a:xfrm>
          <a:prstGeom prst="rect">
            <a:avLst/>
          </a:prstGeom>
          <a:solidFill>
            <a:srgbClr val="AF8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0301421" y="6443320"/>
            <a:ext cx="1584000" cy="267286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0132611" y="6443320"/>
            <a:ext cx="108000" cy="267286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 userDrawn="1"/>
        </p:nvSpPr>
        <p:spPr>
          <a:xfrm>
            <a:off x="7197405" y="637298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BE9AD27-45A2-4D26-9EE0-FE5D75400629}" type="slidenum">
              <a:rPr lang="zh-CN" altLang="en-US" sz="2000" b="1" smtClean="0">
                <a:solidFill>
                  <a:srgbClr val="FF6C11"/>
                </a:solidFill>
                <a:latin typeface="Impact" panose="020B0806030902050204" pitchFamily="34" charset="0"/>
              </a:rPr>
            </a:fld>
            <a:endParaRPr lang="zh-CN" altLang="en-US" sz="2000" b="1">
              <a:solidFill>
                <a:srgbClr val="FF6C11"/>
              </a:solidFill>
              <a:latin typeface="Impact" panose="020B0806030902050204" pitchFamily="34" charset="0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94906" y="18887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40"/>
          <p:cNvSpPr txBox="1"/>
          <p:nvPr userDrawn="1"/>
        </p:nvSpPr>
        <p:spPr>
          <a:xfrm>
            <a:off x="7267745" y="18887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市场现状分析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42"/>
          <p:cNvSpPr txBox="1"/>
          <p:nvPr userDrawn="1"/>
        </p:nvSpPr>
        <p:spPr>
          <a:xfrm>
            <a:off x="9646716" y="18887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备用方案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43"/>
          <p:cNvSpPr txBox="1"/>
          <p:nvPr userDrawn="1"/>
        </p:nvSpPr>
        <p:spPr>
          <a:xfrm>
            <a:off x="10652119" y="18887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其他情况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9632648" y="259214"/>
            <a:ext cx="0" cy="1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/>
        </p:nvCxnSpPr>
        <p:spPr>
          <a:xfrm>
            <a:off x="10637240" y="259214"/>
            <a:ext cx="0" cy="1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8654570" y="259214"/>
            <a:ext cx="0" cy="1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9AD27-45A2-4D26-9EE0-FE5D754006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1" y="637674"/>
            <a:ext cx="2700997" cy="5751094"/>
          </a:xfrm>
          <a:prstGeom prst="rect">
            <a:avLst/>
          </a:prstGeom>
          <a:solidFill>
            <a:srgbClr val="FC6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3530990" y="637674"/>
            <a:ext cx="8661009" cy="5751094"/>
          </a:xfrm>
          <a:prstGeom prst="rect">
            <a:avLst/>
          </a:prstGeom>
          <a:solidFill>
            <a:srgbClr val="FC6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减号 3"/>
          <p:cNvSpPr/>
          <p:nvPr userDrawn="1"/>
        </p:nvSpPr>
        <p:spPr>
          <a:xfrm>
            <a:off x="1811956" y="637674"/>
            <a:ext cx="2489982" cy="1364566"/>
          </a:xfrm>
          <a:prstGeom prst="mathMinus">
            <a:avLst/>
          </a:prstGeom>
          <a:solidFill>
            <a:srgbClr val="AF8136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减号 4"/>
          <p:cNvSpPr/>
          <p:nvPr userDrawn="1"/>
        </p:nvSpPr>
        <p:spPr>
          <a:xfrm>
            <a:off x="1811956" y="1744456"/>
            <a:ext cx="2489982" cy="1364566"/>
          </a:xfrm>
          <a:prstGeom prst="mathMinus">
            <a:avLst/>
          </a:prstGeom>
          <a:solidFill>
            <a:srgbClr val="AF8136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减号 5"/>
          <p:cNvSpPr/>
          <p:nvPr userDrawn="1"/>
        </p:nvSpPr>
        <p:spPr>
          <a:xfrm>
            <a:off x="1811956" y="2851238"/>
            <a:ext cx="2489982" cy="1364566"/>
          </a:xfrm>
          <a:prstGeom prst="mathMinus">
            <a:avLst/>
          </a:prstGeom>
          <a:solidFill>
            <a:srgbClr val="AF8136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减号 6"/>
          <p:cNvSpPr/>
          <p:nvPr userDrawn="1"/>
        </p:nvSpPr>
        <p:spPr>
          <a:xfrm>
            <a:off x="1811956" y="5064801"/>
            <a:ext cx="2489982" cy="1364566"/>
          </a:xfrm>
          <a:prstGeom prst="mathMinus">
            <a:avLst/>
          </a:prstGeom>
          <a:solidFill>
            <a:srgbClr val="AF8136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减号 7"/>
          <p:cNvSpPr/>
          <p:nvPr userDrawn="1"/>
        </p:nvSpPr>
        <p:spPr>
          <a:xfrm>
            <a:off x="1811956" y="3958020"/>
            <a:ext cx="2489982" cy="1364566"/>
          </a:xfrm>
          <a:prstGeom prst="mathMinus">
            <a:avLst/>
          </a:prstGeom>
          <a:solidFill>
            <a:srgbClr val="AF8136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3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E9AD27-45A2-4D26-9EE0-FE5D7540062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hyperlink" Target="http://www.1ppt.com/xiazai/" TargetMode="Externa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jpe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681923" y="3178883"/>
            <a:ext cx="234070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5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5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hlinkClick r:id="rId1"/>
              </a:rPr>
              <a:t>www.1ppt.com/xiazai/</a:t>
            </a:r>
            <a:r>
              <a:rPr kumimoji="0" lang="en-US" altLang="zh-CN" sz="105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 </a:t>
            </a:r>
            <a:endParaRPr kumimoji="0" lang="zh-CN" altLang="en-US" sz="11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8946" y="794923"/>
            <a:ext cx="88809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5C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杭州龙翔有限公司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2013</a:t>
            </a:r>
            <a:r>
              <a:rPr lang="zh-CN" altLang="en-US" sz="4000" b="1" dirty="0" smtClean="0">
                <a:solidFill>
                  <a:srgbClr val="FF5C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年淘宝线上运营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57121" y="143019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合约机推广策划书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-14068" y="1483458"/>
            <a:ext cx="5184000" cy="0"/>
          </a:xfrm>
          <a:prstGeom prst="line">
            <a:avLst/>
          </a:prstGeom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-14068" y="1533785"/>
            <a:ext cx="1181686" cy="0"/>
          </a:xfrm>
          <a:prstGeom prst="line">
            <a:avLst/>
          </a:prstGeom>
          <a:ln w="136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724357" y="576775"/>
            <a:ext cx="5112000" cy="0"/>
          </a:xfrm>
          <a:prstGeom prst="line">
            <a:avLst/>
          </a:prstGeom>
          <a:ln>
            <a:solidFill>
              <a:srgbClr val="FF5C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0344445" y="-1"/>
            <a:ext cx="0" cy="1800000"/>
          </a:xfrm>
          <a:prstGeom prst="line">
            <a:avLst/>
          </a:prstGeom>
          <a:ln w="63500">
            <a:solidFill>
              <a:srgbClr val="FF44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3" descr="E:\PPT 专家\常用图片\锐普内部商务PPT图片29 (23).jpg"/>
          <p:cNvPicPr preferRelativeResize="0"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96640" y="3981740"/>
            <a:ext cx="2304000" cy="1612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8061354" y="5641142"/>
            <a:ext cx="2339285" cy="712136"/>
            <a:chOff x="8061354" y="5641142"/>
            <a:chExt cx="2339285" cy="712136"/>
          </a:xfrm>
        </p:grpSpPr>
        <p:sp>
          <p:nvSpPr>
            <p:cNvPr id="22" name="矩形 21"/>
            <p:cNvSpPr/>
            <p:nvPr/>
          </p:nvSpPr>
          <p:spPr>
            <a:xfrm>
              <a:off x="8096639" y="5669278"/>
              <a:ext cx="2304000" cy="684000"/>
            </a:xfrm>
            <a:prstGeom prst="rect">
              <a:avLst/>
            </a:prstGeom>
            <a:solidFill>
              <a:srgbClr val="FF6C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061354" y="5641142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方便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70"/>
            <p:cNvSpPr txBox="1"/>
            <p:nvPr/>
          </p:nvSpPr>
          <p:spPr>
            <a:xfrm>
              <a:off x="9130548" y="6011278"/>
              <a:ext cx="117532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convenient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233879" y="3981740"/>
            <a:ext cx="787790" cy="2412000"/>
            <a:chOff x="7233879" y="3981740"/>
            <a:chExt cx="787790" cy="2412000"/>
          </a:xfrm>
        </p:grpSpPr>
        <p:grpSp>
          <p:nvGrpSpPr>
            <p:cNvPr id="15" name="组合 14"/>
            <p:cNvGrpSpPr/>
            <p:nvPr/>
          </p:nvGrpSpPr>
          <p:grpSpPr>
            <a:xfrm>
              <a:off x="7233879" y="3981740"/>
              <a:ext cx="787790" cy="2412000"/>
              <a:chOff x="7388311" y="3911400"/>
              <a:chExt cx="787790" cy="241200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7388311" y="3911400"/>
                <a:ext cx="787790" cy="2412000"/>
              </a:xfrm>
              <a:prstGeom prst="rect">
                <a:avLst/>
              </a:prstGeom>
              <a:solidFill>
                <a:srgbClr val="9C34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7400210" y="3981740"/>
                <a:ext cx="677108" cy="913070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3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快捷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7313567" y="5808658"/>
              <a:ext cx="461665" cy="5411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Fast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67617" y="3981740"/>
            <a:ext cx="2484000" cy="773140"/>
            <a:chOff x="1167617" y="3981740"/>
            <a:chExt cx="2484000" cy="773140"/>
          </a:xfrm>
        </p:grpSpPr>
        <p:sp>
          <p:nvSpPr>
            <p:cNvPr id="19" name="矩形 18"/>
            <p:cNvSpPr/>
            <p:nvPr/>
          </p:nvSpPr>
          <p:spPr>
            <a:xfrm>
              <a:off x="1167617" y="3981740"/>
              <a:ext cx="2484000" cy="773140"/>
            </a:xfrm>
            <a:prstGeom prst="rect">
              <a:avLst/>
            </a:prstGeom>
            <a:solidFill>
              <a:srgbClr val="BF4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67617" y="3981740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惠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68"/>
            <p:cNvSpPr txBox="1"/>
            <p:nvPr/>
          </p:nvSpPr>
          <p:spPr>
            <a:xfrm>
              <a:off x="2182854" y="4354770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preferential</a:t>
              </a:r>
              <a:endPara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681923" y="2191344"/>
            <a:ext cx="2212441" cy="1720056"/>
            <a:chOff x="3681923" y="2191344"/>
            <a:chExt cx="2212441" cy="1720056"/>
          </a:xfrm>
        </p:grpSpPr>
        <p:sp>
          <p:nvSpPr>
            <p:cNvPr id="12" name="矩形 11"/>
            <p:cNvSpPr/>
            <p:nvPr/>
          </p:nvSpPr>
          <p:spPr>
            <a:xfrm>
              <a:off x="3681923" y="2191344"/>
              <a:ext cx="2212441" cy="1720056"/>
            </a:xfrm>
            <a:prstGeom prst="rect">
              <a:avLst/>
            </a:prstGeom>
            <a:solidFill>
              <a:srgbClr val="FC6D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726468" y="2307102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Box 64"/>
            <p:cNvSpPr txBox="1"/>
            <p:nvPr/>
          </p:nvSpPr>
          <p:spPr>
            <a:xfrm>
              <a:off x="4671144" y="3427470"/>
              <a:ext cx="10118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fashion</a:t>
              </a:r>
              <a:endPara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42"/>
          <a:stretch>
            <a:fillRect/>
          </a:stretch>
        </p:blipFill>
        <p:spPr>
          <a:xfrm>
            <a:off x="1202665" y="2191343"/>
            <a:ext cx="2427665" cy="16920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2"/>
          <a:stretch>
            <a:fillRect/>
          </a:stretch>
        </p:blipFill>
        <p:spPr>
          <a:xfrm>
            <a:off x="1165922" y="4817528"/>
            <a:ext cx="2484000" cy="157786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6"/>
          <a:stretch>
            <a:fillRect/>
          </a:stretch>
        </p:blipFill>
        <p:spPr>
          <a:xfrm>
            <a:off x="3734649" y="3995061"/>
            <a:ext cx="3431096" cy="2412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729131" y="351692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品牌款式选择及套餐的设定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0504" y="1420836"/>
            <a:ext cx="64148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由第一部分的分析发现销量最好的几款手机都是</a:t>
            </a:r>
            <a:r>
              <a:rPr lang="zh-CN" altLang="en-US" sz="2400" dirty="0" smtClean="0">
                <a:solidFill>
                  <a:srgbClr val="FF44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三星品牌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而且这些合约机的保底消费都在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以下。这个条件也是其销量的关键因素。而</a:t>
            </a:r>
            <a:r>
              <a:rPr lang="zh-CN" altLang="en-US" b="1" dirty="0" smtClean="0">
                <a:solidFill>
                  <a:srgbClr val="8A6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本店铺的保底消费基本为百元以上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0504" y="2926080"/>
            <a:ext cx="614758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这个细节决定了本店的消费者基本与</a:t>
            </a:r>
            <a:r>
              <a:rPr lang="zh-CN" altLang="en-US" sz="2000" b="1" dirty="0" smtClean="0">
                <a:solidFill>
                  <a:srgbClr val="FF44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普通群众及学生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无缘，因此会损失大量客源。因为合约机对于月消费额低的用户是不实用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的。因此</a:t>
            </a:r>
            <a:r>
              <a:rPr lang="zh-CN" altLang="en-US" b="1" dirty="0">
                <a:solidFill>
                  <a:srgbClr val="FF44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本店的定位是月消费高甚至能报销话费的白领等人员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，所以本店手机款式的选择不能单单考虑时尚、潮流。因加入“身份、地位、形象”等元素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0504" y="4739100"/>
            <a:ext cx="61475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者对本店的套餐进行修正，扩大消费人群。并且店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铺要有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低价引流款，利润款，高价形象款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这样的理念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64" b="10587"/>
          <a:stretch>
            <a:fillRect/>
          </a:stretch>
        </p:blipFill>
        <p:spPr>
          <a:xfrm>
            <a:off x="9314079" y="1556893"/>
            <a:ext cx="1940076" cy="1397322"/>
          </a:xfrm>
          <a:prstGeom prst="rect">
            <a:avLst/>
          </a:prstGeom>
          <a:ln w="19050">
            <a:solidFill>
              <a:srgbClr val="8A652A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51" b="14331"/>
          <a:stretch>
            <a:fillRect/>
          </a:stretch>
        </p:blipFill>
        <p:spPr>
          <a:xfrm>
            <a:off x="9314079" y="3613399"/>
            <a:ext cx="1940075" cy="1425449"/>
          </a:xfrm>
          <a:prstGeom prst="rect">
            <a:avLst/>
          </a:prstGeom>
          <a:ln w="19050">
            <a:solidFill>
              <a:srgbClr val="8A652A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43" b="11611"/>
          <a:stretch>
            <a:fillRect/>
          </a:stretch>
        </p:blipFill>
        <p:spPr>
          <a:xfrm>
            <a:off x="7161720" y="3613399"/>
            <a:ext cx="1940077" cy="1450970"/>
          </a:xfrm>
          <a:prstGeom prst="rect">
            <a:avLst/>
          </a:prstGeom>
          <a:ln w="19050">
            <a:solidFill>
              <a:srgbClr val="8A652A"/>
            </a:solidFill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28"/>
          <a:stretch>
            <a:fillRect/>
          </a:stretch>
        </p:blipFill>
        <p:spPr>
          <a:xfrm>
            <a:off x="7161720" y="1556893"/>
            <a:ext cx="1926009" cy="1388450"/>
          </a:xfrm>
          <a:prstGeom prst="rect">
            <a:avLst/>
          </a:prstGeom>
          <a:ln w="19050">
            <a:solidFill>
              <a:srgbClr val="8A652A"/>
            </a:solidFill>
          </a:ln>
        </p:spPr>
      </p:pic>
      <p:sp>
        <p:nvSpPr>
          <p:cNvPr id="12" name="文本框 11"/>
          <p:cNvSpPr txBox="1"/>
          <p:nvPr/>
        </p:nvSpPr>
        <p:spPr>
          <a:xfrm>
            <a:off x="11456723" y="1556893"/>
            <a:ext cx="553998" cy="1397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本店套餐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456723" y="3608778"/>
            <a:ext cx="553998" cy="1397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对手套餐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61720" y="751802"/>
            <a:ext cx="1926009" cy="3736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点击图片查看大图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下箭头 14"/>
          <p:cNvSpPr/>
          <p:nvPr/>
        </p:nvSpPr>
        <p:spPr>
          <a:xfrm>
            <a:off x="9314079" y="751802"/>
            <a:ext cx="308223" cy="373613"/>
          </a:xfrm>
          <a:prstGeom prst="downArrow">
            <a:avLst/>
          </a:prstGeom>
          <a:solidFill>
            <a:srgbClr val="FF4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-254000" y="0"/>
            <a:ext cx="12467289" cy="6858000"/>
            <a:chOff x="0" y="0"/>
            <a:chExt cx="12213289" cy="6858000"/>
          </a:xfrm>
        </p:grpSpPr>
        <p:sp>
          <p:nvSpPr>
            <p:cNvPr id="17" name="矩形 16"/>
            <p:cNvSpPr/>
            <p:nvPr/>
          </p:nvSpPr>
          <p:spPr>
            <a:xfrm>
              <a:off x="0" y="0"/>
              <a:ext cx="12213289" cy="685800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右箭头 17"/>
            <p:cNvSpPr/>
            <p:nvPr/>
          </p:nvSpPr>
          <p:spPr>
            <a:xfrm>
              <a:off x="10427326" y="211015"/>
              <a:ext cx="1266092" cy="822747"/>
            </a:xfrm>
            <a:prstGeom prst="rightArrow">
              <a:avLst/>
            </a:prstGeom>
            <a:solidFill>
              <a:srgbClr val="FFB689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点击返回</a:t>
              </a:r>
              <a:endPara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129" y="1033762"/>
            <a:ext cx="7323809" cy="4790476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-16933" y="-16933"/>
            <a:ext cx="12419395" cy="6858000"/>
            <a:chOff x="0" y="0"/>
            <a:chExt cx="12213289" cy="6858000"/>
          </a:xfrm>
        </p:grpSpPr>
        <p:sp>
          <p:nvSpPr>
            <p:cNvPr id="22" name="矩形 21"/>
            <p:cNvSpPr/>
            <p:nvPr/>
          </p:nvSpPr>
          <p:spPr>
            <a:xfrm>
              <a:off x="0" y="0"/>
              <a:ext cx="12213289" cy="685800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右箭头 22"/>
            <p:cNvSpPr/>
            <p:nvPr/>
          </p:nvSpPr>
          <p:spPr>
            <a:xfrm>
              <a:off x="10427326" y="211015"/>
              <a:ext cx="1266092" cy="822747"/>
            </a:xfrm>
            <a:prstGeom prst="rightArrow">
              <a:avLst/>
            </a:prstGeom>
            <a:solidFill>
              <a:srgbClr val="FFB689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点击返回</a:t>
              </a:r>
              <a:endPara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619" y="1233762"/>
            <a:ext cx="7304762" cy="4390476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-16934" y="0"/>
            <a:ext cx="12419395" cy="6858000"/>
            <a:chOff x="0" y="0"/>
            <a:chExt cx="12213289" cy="6858000"/>
          </a:xfrm>
        </p:grpSpPr>
        <p:sp>
          <p:nvSpPr>
            <p:cNvPr id="26" name="矩形 25"/>
            <p:cNvSpPr/>
            <p:nvPr/>
          </p:nvSpPr>
          <p:spPr>
            <a:xfrm>
              <a:off x="0" y="0"/>
              <a:ext cx="12213289" cy="685800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右箭头 26"/>
            <p:cNvSpPr/>
            <p:nvPr/>
          </p:nvSpPr>
          <p:spPr>
            <a:xfrm>
              <a:off x="10427326" y="211015"/>
              <a:ext cx="1266092" cy="822747"/>
            </a:xfrm>
            <a:prstGeom prst="rightArrow">
              <a:avLst/>
            </a:prstGeom>
            <a:solidFill>
              <a:srgbClr val="FFB689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点击返回</a:t>
              </a:r>
              <a:endPara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810" y="1033762"/>
            <a:ext cx="7561905" cy="4609524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-16935" y="0"/>
            <a:ext cx="12419395" cy="6858000"/>
            <a:chOff x="0" y="0"/>
            <a:chExt cx="12213289" cy="6858000"/>
          </a:xfrm>
        </p:grpSpPr>
        <p:sp>
          <p:nvSpPr>
            <p:cNvPr id="30" name="矩形 29"/>
            <p:cNvSpPr/>
            <p:nvPr/>
          </p:nvSpPr>
          <p:spPr>
            <a:xfrm>
              <a:off x="0" y="0"/>
              <a:ext cx="12213289" cy="685800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右箭头 30"/>
            <p:cNvSpPr/>
            <p:nvPr/>
          </p:nvSpPr>
          <p:spPr>
            <a:xfrm>
              <a:off x="10427326" y="211015"/>
              <a:ext cx="1266092" cy="822747"/>
            </a:xfrm>
            <a:prstGeom prst="rightArrow">
              <a:avLst/>
            </a:prstGeom>
            <a:solidFill>
              <a:srgbClr val="FFB689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点击返回</a:t>
              </a:r>
              <a:endPara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238" y="1129000"/>
            <a:ext cx="7609524" cy="46000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1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6738425" y="751802"/>
            <a:ext cx="5453575" cy="538533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29131" y="35169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开通手机淘宝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1935" y="1451923"/>
            <a:ext cx="46579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3G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络与智能手机的普及，购物也慢慢从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端想移动设备普及，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此，开通手机淘宝是提高订单必要的方法。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1539" y="894879"/>
            <a:ext cx="2819048" cy="411428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631" y="1292279"/>
            <a:ext cx="2800000" cy="410476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804" y="1580232"/>
            <a:ext cx="2800000" cy="409523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135" y="1849137"/>
            <a:ext cx="2819048" cy="4114286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-514975" y="846910"/>
            <a:ext cx="218702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“</a:t>
            </a:r>
            <a:endParaRPr lang="zh-CN" altLang="en-US" sz="13800" b="1" dirty="0">
              <a:solidFill>
                <a:schemeClr val="tx1">
                  <a:lumMod val="65000"/>
                  <a:lumOff val="35000"/>
                </a:schemeClr>
              </a:solidFill>
              <a:latin typeface="DotumChe" panose="020B0609000101010101" pitchFamily="49" charset="-127"/>
              <a:ea typeface="DotumChe" panose="020B0609000101010101" pitchFamily="49" charset="-127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99402" y="1844027"/>
            <a:ext cx="1079775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”</a:t>
            </a:r>
            <a:endParaRPr lang="zh-CN" altLang="en-US" sz="13800" b="1" dirty="0">
              <a:solidFill>
                <a:schemeClr val="tx1">
                  <a:lumMod val="65000"/>
                  <a:lumOff val="35000"/>
                </a:schemeClr>
              </a:solidFill>
              <a:latin typeface="DotumChe" panose="020B0609000101010101" pitchFamily="49" charset="-127"/>
              <a:ea typeface="DotumChe" panose="020B0609000101010101" pitchFamily="49" charset="-127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91" y="3388255"/>
            <a:ext cx="2479711" cy="2160000"/>
          </a:xfrm>
          <a:prstGeom prst="rect">
            <a:avLst/>
          </a:prstGeom>
          <a:ln>
            <a:solidFill>
              <a:srgbClr val="FF6600"/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128" y="3398248"/>
            <a:ext cx="2417328" cy="2160000"/>
          </a:xfrm>
          <a:prstGeom prst="rect">
            <a:avLst/>
          </a:prstGeom>
          <a:ln>
            <a:solidFill>
              <a:srgbClr val="FF6600"/>
            </a:solidFill>
          </a:ln>
        </p:spPr>
      </p:pic>
      <p:sp>
        <p:nvSpPr>
          <p:cNvPr id="19" name="文本框 18"/>
          <p:cNvSpPr txBox="1"/>
          <p:nvPr/>
        </p:nvSpPr>
        <p:spPr>
          <a:xfrm>
            <a:off x="479982" y="5675470"/>
            <a:ext cx="4657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上图为正在推出的“</a:t>
            </a:r>
            <a:r>
              <a:rPr lang="zh-CN" altLang="en-US" sz="2400" b="1" dirty="0" smtClean="0">
                <a:solidFill>
                  <a:srgbClr val="FF44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手机淘宝触屏版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29131" y="35169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升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级平台服务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44596" y="1321053"/>
            <a:ext cx="4907117" cy="646331"/>
            <a:chOff x="644597" y="1321053"/>
            <a:chExt cx="4454434" cy="646331"/>
          </a:xfrm>
        </p:grpSpPr>
        <p:sp>
          <p:nvSpPr>
            <p:cNvPr id="3" name="椭圆 2"/>
            <p:cNvSpPr/>
            <p:nvPr/>
          </p:nvSpPr>
          <p:spPr>
            <a:xfrm>
              <a:off x="644597" y="1321053"/>
              <a:ext cx="613954" cy="613954"/>
            </a:xfrm>
            <a:prstGeom prst="ellipse">
              <a:avLst/>
            </a:prstGeom>
            <a:solidFill>
              <a:srgbClr val="FF4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latin typeface="Impact" panose="020B0806030902050204" pitchFamily="34" charset="0"/>
                </a:rPr>
                <a:t>1</a:t>
              </a:r>
              <a:endParaRPr lang="zh-CN" altLang="en-US" sz="3200" dirty="0">
                <a:latin typeface="Impact" panose="020B080603090205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258551" y="1321053"/>
              <a:ext cx="38404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店铺可以在首页增加从话费送话费服务，甚至比淘宝首页便宜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691345" y="2456785"/>
            <a:ext cx="4907116" cy="923330"/>
            <a:chOff x="644597" y="1321053"/>
            <a:chExt cx="4454434" cy="923330"/>
          </a:xfrm>
        </p:grpSpPr>
        <p:sp>
          <p:nvSpPr>
            <p:cNvPr id="8" name="椭圆 7"/>
            <p:cNvSpPr/>
            <p:nvPr/>
          </p:nvSpPr>
          <p:spPr>
            <a:xfrm>
              <a:off x="644597" y="1321053"/>
              <a:ext cx="613954" cy="613954"/>
            </a:xfrm>
            <a:prstGeom prst="ellipse">
              <a:avLst/>
            </a:prstGeom>
            <a:solidFill>
              <a:srgbClr val="FF4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latin typeface="Impact" panose="020B0806030902050204" pitchFamily="34" charset="0"/>
                </a:rPr>
                <a:t>2</a:t>
              </a:r>
              <a:endParaRPr lang="zh-CN" altLang="en-US" sz="3200" dirty="0">
                <a:latin typeface="Impact" panose="020B0806030902050204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58551" y="1321053"/>
              <a:ext cx="384048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捆绑现有套餐，在资金条件允许下，提供套餐限期免费使用，比如：送流量，送Ｘ个月亲情网使用等等。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906533" y="3709682"/>
            <a:ext cx="4907117" cy="923330"/>
            <a:chOff x="644597" y="1321053"/>
            <a:chExt cx="4454434" cy="923330"/>
          </a:xfrm>
        </p:grpSpPr>
        <p:sp>
          <p:nvSpPr>
            <p:cNvPr id="14" name="椭圆 13"/>
            <p:cNvSpPr/>
            <p:nvPr/>
          </p:nvSpPr>
          <p:spPr>
            <a:xfrm>
              <a:off x="644597" y="1321053"/>
              <a:ext cx="613954" cy="613954"/>
            </a:xfrm>
            <a:prstGeom prst="ellipse">
              <a:avLst/>
            </a:prstGeom>
            <a:solidFill>
              <a:srgbClr val="FF4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latin typeface="Impact" panose="020B0806030902050204" pitchFamily="34" charset="0"/>
                </a:rPr>
                <a:t>3</a:t>
              </a:r>
              <a:endParaRPr lang="zh-CN" altLang="en-US" sz="3200" dirty="0">
                <a:latin typeface="Impact" panose="020B080603090205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258551" y="1321053"/>
              <a:ext cx="384048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售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后保修与退换，制定一套原则性的保修和退换货制度，在商品说明或店铺页面就事先说明，让顾客买得放心。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89375" y="4962579"/>
            <a:ext cx="5732142" cy="923330"/>
            <a:chOff x="644597" y="1321053"/>
            <a:chExt cx="5203350" cy="923330"/>
          </a:xfrm>
        </p:grpSpPr>
        <p:sp>
          <p:nvSpPr>
            <p:cNvPr id="17" name="椭圆 16"/>
            <p:cNvSpPr/>
            <p:nvPr/>
          </p:nvSpPr>
          <p:spPr>
            <a:xfrm>
              <a:off x="644597" y="1321053"/>
              <a:ext cx="613954" cy="613954"/>
            </a:xfrm>
            <a:prstGeom prst="ellipse">
              <a:avLst/>
            </a:prstGeom>
            <a:solidFill>
              <a:srgbClr val="FF4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latin typeface="Impact" panose="020B0806030902050204" pitchFamily="34" charset="0"/>
                </a:rPr>
                <a:t>3</a:t>
              </a:r>
              <a:endParaRPr lang="zh-CN" altLang="en-US" sz="3200" dirty="0">
                <a:latin typeface="Impact" panose="020B080603090205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258551" y="1321053"/>
              <a:ext cx="458939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定时联系买家，并发展潜在的忠实买家适时的发出一些优惠或新品到货的信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息每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逢节假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日发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一些问侯用语，会增进彼此的感情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219" y="875822"/>
            <a:ext cx="2619375" cy="1743075"/>
          </a:xfrm>
          <a:prstGeom prst="rect">
            <a:avLst/>
          </a:prstGeom>
          <a:ln>
            <a:solidFill>
              <a:srgbClr val="FC6D0C"/>
            </a:solidFill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96" y="4606886"/>
            <a:ext cx="1434047" cy="1736322"/>
          </a:xfrm>
          <a:prstGeom prst="rect">
            <a:avLst/>
          </a:prstGeom>
          <a:ln>
            <a:solidFill>
              <a:srgbClr val="FC6D0C"/>
            </a:solidFill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9067" y="2890552"/>
            <a:ext cx="2374230" cy="1580347"/>
          </a:xfrm>
          <a:prstGeom prst="rect">
            <a:avLst/>
          </a:prstGeom>
          <a:ln>
            <a:solidFill>
              <a:srgbClr val="FC6D0C"/>
            </a:solidFill>
          </a:ln>
        </p:spPr>
      </p:pic>
      <p:cxnSp>
        <p:nvCxnSpPr>
          <p:cNvPr id="21" name="直接连接符 20"/>
          <p:cNvCxnSpPr/>
          <p:nvPr/>
        </p:nvCxnSpPr>
        <p:spPr>
          <a:xfrm>
            <a:off x="7753186" y="2754698"/>
            <a:ext cx="4248000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0647285" y="875822"/>
            <a:ext cx="0" cy="1878876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9395261" y="2754698"/>
            <a:ext cx="0" cy="172800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直角三角形 25"/>
          <p:cNvSpPr/>
          <p:nvPr/>
        </p:nvSpPr>
        <p:spPr>
          <a:xfrm>
            <a:off x="2143946" y="4650682"/>
            <a:ext cx="1806240" cy="1699183"/>
          </a:xfrm>
          <a:prstGeom prst="rtTriangle">
            <a:avLst/>
          </a:prstGeom>
          <a:solidFill>
            <a:srgbClr val="FC6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直角三角形 26"/>
          <p:cNvSpPr/>
          <p:nvPr/>
        </p:nvSpPr>
        <p:spPr>
          <a:xfrm rot="16200000" flipH="1">
            <a:off x="5916274" y="868074"/>
            <a:ext cx="1742056" cy="1759593"/>
          </a:xfrm>
          <a:prstGeom prst="rtTriangle">
            <a:avLst/>
          </a:prstGeom>
          <a:solidFill>
            <a:srgbClr val="AF8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800664"/>
            <a:ext cx="4304714" cy="1584000"/>
          </a:xfrm>
          <a:prstGeom prst="rect">
            <a:avLst/>
          </a:prstGeom>
          <a:solidFill>
            <a:srgbClr val="F85A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803596" y="2218167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030879" y="1660732"/>
            <a:ext cx="18178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9117"/>
                </a:solidFill>
                <a:latin typeface="Impact" panose="020B080603090205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reserve</a:t>
            </a:r>
            <a:endParaRPr lang="zh-CN" altLang="en-US" sz="2400" dirty="0">
              <a:solidFill>
                <a:srgbClr val="FF911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 pitchFamily="34" charset="0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5030878" y="2435909"/>
            <a:ext cx="17556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二维码推广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5030878" y="3031946"/>
            <a:ext cx="17556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直通车推广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25"/>
          <p:cNvSpPr txBox="1"/>
          <p:nvPr/>
        </p:nvSpPr>
        <p:spPr>
          <a:xfrm>
            <a:off x="5030878" y="3578961"/>
            <a:ext cx="25250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其他推广运营方案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52059" y="170557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备选方案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01218" y="4375053"/>
            <a:ext cx="7092000" cy="267286"/>
          </a:xfrm>
          <a:prstGeom prst="rect">
            <a:avLst/>
          </a:prstGeom>
          <a:solidFill>
            <a:srgbClr val="F85A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03188" y="1800664"/>
            <a:ext cx="407963" cy="1584000"/>
          </a:xfrm>
          <a:prstGeom prst="rect">
            <a:avLst/>
          </a:prstGeom>
          <a:solidFill>
            <a:srgbClr val="F85A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4695" y="1264243"/>
            <a:ext cx="4699000" cy="4699000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535577" y="1502228"/>
            <a:ext cx="594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二维码是</a:t>
            </a:r>
            <a:r>
              <a:rPr lang="zh-CN" altLang="en-US" b="1" dirty="0">
                <a:solidFill>
                  <a:srgbClr val="FC6D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联系线上和线下、手机和</a:t>
            </a:r>
            <a:r>
              <a:rPr lang="en-US" altLang="zh-CN" b="1" dirty="0">
                <a:solidFill>
                  <a:srgbClr val="FC6D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en-US" b="1" dirty="0">
                <a:solidFill>
                  <a:srgbClr val="FC6D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的有利工</a:t>
            </a:r>
            <a:r>
              <a:rPr lang="zh-CN" altLang="en-US" b="1" dirty="0" smtClean="0">
                <a:solidFill>
                  <a:srgbClr val="FC6D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许多电商开始使用，说明它强大的生命力。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29131" y="351692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二维码推广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5577" y="2544858"/>
            <a:ext cx="57999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我们可以在包裹上贴上本店的二维码，如果顾客有兴趣一照，就可以增加其再次进店的可能性。如果有条件，可以将二维码发布到更多的地方。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5577" y="3762102"/>
            <a:ext cx="56300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二维码链接到哪里：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有一下几个选择：</a:t>
            </a:r>
            <a:r>
              <a:rPr lang="zh-CN" altLang="en-US" b="1" dirty="0" smtClean="0">
                <a:solidFill>
                  <a:srgbClr val="FC6D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店铺、优惠产品、优惠券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。其中链接到优惠券可以形成二次购买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20515" y="512545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二维码是趋势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1489" y="4540676"/>
            <a:ext cx="98135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 smtClean="0">
                <a:latin typeface="Dotum" panose="020B0600000101010101" pitchFamily="34" charset="-127"/>
                <a:ea typeface="Dotum" panose="020B0600000101010101" pitchFamily="34" charset="-127"/>
              </a:rPr>
              <a:t>“</a:t>
            </a:r>
            <a:endParaRPr lang="zh-CN" altLang="en-US" sz="13800" b="1" dirty="0"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96925" y="4979346"/>
            <a:ext cx="98135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 smtClean="0">
                <a:latin typeface="Dotum" panose="020B0600000101010101" pitchFamily="34" charset="-127"/>
                <a:ea typeface="Dotum" panose="020B0600000101010101" pitchFamily="34" charset="-127"/>
              </a:rPr>
              <a:t>”</a:t>
            </a:r>
            <a:endParaRPr lang="zh-CN" altLang="en-US" sz="13800" b="1" dirty="0"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872" y="2112125"/>
            <a:ext cx="9727811" cy="273789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29131" y="351692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直通车推广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64121" y="2092066"/>
            <a:ext cx="3876807" cy="640821"/>
            <a:chOff x="633046" y="2222695"/>
            <a:chExt cx="3876807" cy="640821"/>
          </a:xfrm>
        </p:grpSpPr>
        <p:cxnSp>
          <p:nvCxnSpPr>
            <p:cNvPr id="5" name="直接连接符 4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FC6D0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FC6D0C"/>
                  </a:gs>
                  <a:gs pos="100000">
                    <a:srgbClr val="FC6D0C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1294294" y="1442589"/>
            <a:ext cx="31179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大提高了宝贝的曝光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率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您带来更多的潜在客户。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846664" y="1862541"/>
            <a:ext cx="3158857" cy="452757"/>
            <a:chOff x="4415589" y="1993170"/>
            <a:chExt cx="3158857" cy="452757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5950633" y="1993170"/>
              <a:ext cx="0" cy="452757"/>
            </a:xfrm>
            <a:prstGeom prst="line">
              <a:avLst/>
            </a:prstGeom>
            <a:ln>
              <a:solidFill>
                <a:srgbClr val="FC6D0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415589" y="1993170"/>
              <a:ext cx="3158857" cy="0"/>
            </a:xfrm>
            <a:prstGeom prst="line">
              <a:avLst/>
            </a:prstGeom>
            <a:ln>
              <a:gradFill flip="none" rotWithShape="1">
                <a:gsLst>
                  <a:gs pos="47700">
                    <a:srgbClr val="FF4409"/>
                  </a:gs>
                  <a:gs pos="0">
                    <a:srgbClr val="FF4409">
                      <a:alpha val="0"/>
                    </a:srgbClr>
                  </a:gs>
                  <a:gs pos="100000">
                    <a:srgbClr val="FF4409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4846664" y="5095432"/>
            <a:ext cx="31179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有想买这种宝贝的人才能看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到广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，带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来的点击都是有购买意向的点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 flipH="1">
            <a:off x="7709943" y="2163979"/>
            <a:ext cx="3876807" cy="640821"/>
            <a:chOff x="633046" y="2222695"/>
            <a:chExt cx="3876807" cy="640821"/>
          </a:xfrm>
        </p:grpSpPr>
        <p:cxnSp>
          <p:nvCxnSpPr>
            <p:cNvPr id="17" name="直接连接符 16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FC6D0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FC6D0C"/>
                  </a:gs>
                  <a:gs pos="100000">
                    <a:srgbClr val="FC6D0C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/>
          <p:cNvSpPr txBox="1"/>
          <p:nvPr/>
        </p:nvSpPr>
        <p:spPr>
          <a:xfrm>
            <a:off x="8439953" y="1240649"/>
            <a:ext cx="31179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淘宝直通车能给您整个店铺带来人气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，一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个点击带来的可能是几个成交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 flipV="1">
            <a:off x="1064121" y="4122155"/>
            <a:ext cx="3876807" cy="640821"/>
            <a:chOff x="633046" y="2222695"/>
            <a:chExt cx="3876807" cy="640821"/>
          </a:xfrm>
        </p:grpSpPr>
        <p:cxnSp>
          <p:nvCxnSpPr>
            <p:cNvPr id="22" name="直接连接符 21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FC6D0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FC6D0C"/>
                  </a:gs>
                  <a:gs pos="100000">
                    <a:srgbClr val="FC6D0C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/>
          <p:cNvSpPr txBox="1"/>
          <p:nvPr/>
        </p:nvSpPr>
        <p:spPr>
          <a:xfrm>
            <a:off x="1294294" y="4875106"/>
            <a:ext cx="31179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可以参加更多的淘宝促销活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flipV="1">
            <a:off x="4802279" y="4610097"/>
            <a:ext cx="3158857" cy="452757"/>
            <a:chOff x="4415589" y="1993170"/>
            <a:chExt cx="3158857" cy="452757"/>
          </a:xfrm>
        </p:grpSpPr>
        <p:cxnSp>
          <p:nvCxnSpPr>
            <p:cNvPr id="26" name="直接连接符 25"/>
            <p:cNvCxnSpPr/>
            <p:nvPr/>
          </p:nvCxnSpPr>
          <p:spPr>
            <a:xfrm flipV="1">
              <a:off x="5950633" y="1993170"/>
              <a:ext cx="0" cy="452757"/>
            </a:xfrm>
            <a:prstGeom prst="line">
              <a:avLst/>
            </a:prstGeom>
            <a:ln>
              <a:solidFill>
                <a:srgbClr val="FC6D0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4415589" y="1993170"/>
              <a:ext cx="3158857" cy="0"/>
            </a:xfrm>
            <a:prstGeom prst="line">
              <a:avLst/>
            </a:prstGeom>
            <a:ln>
              <a:gradFill flip="none" rotWithShape="1">
                <a:gsLst>
                  <a:gs pos="47700">
                    <a:srgbClr val="FF4409"/>
                  </a:gs>
                  <a:gs pos="0">
                    <a:srgbClr val="FF4409">
                      <a:alpha val="0"/>
                    </a:srgbClr>
                  </a:gs>
                  <a:gs pos="100000">
                    <a:srgbClr val="FF4409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/>
          <p:cNvSpPr txBox="1"/>
          <p:nvPr/>
        </p:nvSpPr>
        <p:spPr>
          <a:xfrm>
            <a:off x="4981847" y="1199921"/>
            <a:ext cx="31179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淘宝直通车能给店铺带来很高的流量。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flipH="1" flipV="1">
            <a:off x="7733719" y="4085334"/>
            <a:ext cx="3876807" cy="640821"/>
            <a:chOff x="633046" y="2222695"/>
            <a:chExt cx="3876807" cy="640821"/>
          </a:xfrm>
        </p:grpSpPr>
        <p:cxnSp>
          <p:nvCxnSpPr>
            <p:cNvPr id="33" name="直接连接符 32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FC6D0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FC6D0C"/>
                  </a:gs>
                  <a:gs pos="100000">
                    <a:srgbClr val="FC6D0C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8439953" y="4811904"/>
            <a:ext cx="31179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免费参加直通车培训，并且有优秀的直通车小二指点优化方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9" grpId="0"/>
      <p:bldP spid="24" grpId="0"/>
      <p:bldP spid="28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29131" y="351692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其他推广运营方案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26851" y="2206446"/>
            <a:ext cx="1497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淘宝社区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83216" y="3357516"/>
            <a:ext cx="1293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淘宝钱庄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13940" y="2258188"/>
            <a:ext cx="1638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聚划算团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27169" y="2121262"/>
            <a:ext cx="12932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有奖活动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24884" y="4691806"/>
            <a:ext cx="17804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手机客户端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03408" y="5091916"/>
            <a:ext cx="12932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链接分享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33758" y="4233092"/>
            <a:ext cx="12932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软文推广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90822" y="3006148"/>
            <a:ext cx="12932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阿里妈妈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55785" y="4152373"/>
            <a:ext cx="2089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微博营销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34002" y="3190166"/>
            <a:ext cx="1293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58112" y="2646921"/>
            <a:ext cx="12932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淘宝首页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80613" y="1609108"/>
            <a:ext cx="12932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收藏推广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429716" y="3286242"/>
            <a:ext cx="12932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店家互粉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65267" y="4016095"/>
            <a:ext cx="1502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VIP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213573" y="3559628"/>
            <a:ext cx="12932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长尾词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780369" y="2846976"/>
            <a:ext cx="12932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搜索优化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hlinkClick r:id="" action="ppaction://noaction"/>
          </p:cNvPr>
          <p:cNvSpPr txBox="1"/>
          <p:nvPr/>
        </p:nvSpPr>
        <p:spPr>
          <a:xfrm>
            <a:off x="5234800" y="2688528"/>
            <a:ext cx="1816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论坛推广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35931" y="1496663"/>
            <a:ext cx="12932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节假日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73780" y="3789032"/>
            <a:ext cx="12932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光棍节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444880" y="3966876"/>
            <a:ext cx="12932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淘宝客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282542" y="4766251"/>
            <a:ext cx="8579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031455" y="3572522"/>
            <a:ext cx="12932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阿里旺旺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1980029" y="-1178234"/>
            <a:ext cx="1055073" cy="5015132"/>
          </a:xfrm>
          <a:prstGeom prst="flowChartManualInput">
            <a:avLst/>
          </a:prstGeom>
          <a:solidFill>
            <a:srgbClr val="E25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1014" y="1139416"/>
            <a:ext cx="112542" cy="365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434" y="1139416"/>
            <a:ext cx="112542" cy="365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1853" y="1139416"/>
            <a:ext cx="112542" cy="365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1336" y="1139416"/>
            <a:ext cx="112542" cy="365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34877" y="1139416"/>
            <a:ext cx="112542" cy="365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58418" y="1139416"/>
            <a:ext cx="112542" cy="365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1997611" y="1139416"/>
            <a:ext cx="2180492" cy="492369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流程图: 手动输入 9"/>
          <p:cNvSpPr/>
          <p:nvPr/>
        </p:nvSpPr>
        <p:spPr>
          <a:xfrm rot="16200000">
            <a:off x="8406621" y="-1585613"/>
            <a:ext cx="685795" cy="6884963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0"/>
              <a:gd name="connsiteY0-2" fmla="*/ 978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0 w 10000"/>
              <a:gd name="connsiteY4-10" fmla="*/ 978 h 10000"/>
              <a:gd name="connsiteX0-11" fmla="*/ 0 w 10000"/>
              <a:gd name="connsiteY0-12" fmla="*/ 651 h 10000"/>
              <a:gd name="connsiteX1-13" fmla="*/ 10000 w 10000"/>
              <a:gd name="connsiteY1-14" fmla="*/ 0 h 10000"/>
              <a:gd name="connsiteX2-15" fmla="*/ 10000 w 10000"/>
              <a:gd name="connsiteY2-16" fmla="*/ 10000 h 10000"/>
              <a:gd name="connsiteX3-17" fmla="*/ 0 w 10000"/>
              <a:gd name="connsiteY3-18" fmla="*/ 10000 h 10000"/>
              <a:gd name="connsiteX4-19" fmla="*/ 0 w 10000"/>
              <a:gd name="connsiteY4-20" fmla="*/ 651 h 10000"/>
              <a:gd name="connsiteX0-21" fmla="*/ 0 w 10000"/>
              <a:gd name="connsiteY0-22" fmla="*/ 814 h 10000"/>
              <a:gd name="connsiteX1-23" fmla="*/ 10000 w 10000"/>
              <a:gd name="connsiteY1-24" fmla="*/ 0 h 10000"/>
              <a:gd name="connsiteX2-25" fmla="*/ 10000 w 10000"/>
              <a:gd name="connsiteY2-26" fmla="*/ 10000 h 10000"/>
              <a:gd name="connsiteX3-27" fmla="*/ 0 w 10000"/>
              <a:gd name="connsiteY3-28" fmla="*/ 10000 h 10000"/>
              <a:gd name="connsiteX4-29" fmla="*/ 0 w 10000"/>
              <a:gd name="connsiteY4-30" fmla="*/ 814 h 10000"/>
              <a:gd name="connsiteX0-31" fmla="*/ 205 w 10000"/>
              <a:gd name="connsiteY0-32" fmla="*/ 712 h 10000"/>
              <a:gd name="connsiteX1-33" fmla="*/ 10000 w 10000"/>
              <a:gd name="connsiteY1-34" fmla="*/ 0 h 10000"/>
              <a:gd name="connsiteX2-35" fmla="*/ 10000 w 10000"/>
              <a:gd name="connsiteY2-36" fmla="*/ 10000 h 10000"/>
              <a:gd name="connsiteX3-37" fmla="*/ 0 w 10000"/>
              <a:gd name="connsiteY3-38" fmla="*/ 10000 h 10000"/>
              <a:gd name="connsiteX4-39" fmla="*/ 205 w 10000"/>
              <a:gd name="connsiteY4-40" fmla="*/ 712 h 10000"/>
              <a:gd name="connsiteX0-41" fmla="*/ 205 w 10000"/>
              <a:gd name="connsiteY0-42" fmla="*/ 835 h 10000"/>
              <a:gd name="connsiteX1-43" fmla="*/ 10000 w 10000"/>
              <a:gd name="connsiteY1-44" fmla="*/ 0 h 10000"/>
              <a:gd name="connsiteX2-45" fmla="*/ 10000 w 10000"/>
              <a:gd name="connsiteY2-46" fmla="*/ 10000 h 10000"/>
              <a:gd name="connsiteX3-47" fmla="*/ 0 w 10000"/>
              <a:gd name="connsiteY3-48" fmla="*/ 10000 h 10000"/>
              <a:gd name="connsiteX4-49" fmla="*/ 205 w 10000"/>
              <a:gd name="connsiteY4-50" fmla="*/ 835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205" y="835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cubicBezTo>
                  <a:pt x="68" y="6904"/>
                  <a:pt x="137" y="3931"/>
                  <a:pt x="205" y="835"/>
                </a:cubicBezTo>
                <a:close/>
              </a:path>
            </a:pathLst>
          </a:custGeom>
          <a:solidFill>
            <a:srgbClr val="AF8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22498" y="2628946"/>
            <a:ext cx="216000" cy="216000"/>
          </a:xfrm>
          <a:prstGeom prst="rect">
            <a:avLst/>
          </a:prstGeom>
          <a:noFill/>
          <a:ln w="60325">
            <a:solidFill>
              <a:srgbClr val="8A65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4409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21473" y="247533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44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</a:t>
            </a:r>
            <a:r>
              <a:rPr lang="zh-CN" altLang="en-US" sz="3200" b="1" dirty="0" smtClean="0">
                <a:solidFill>
                  <a:srgbClr val="FF44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场现状分析</a:t>
            </a:r>
            <a:endParaRPr lang="zh-CN" altLang="en-US" sz="3200" b="1" dirty="0">
              <a:solidFill>
                <a:srgbClr val="FF440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22498" y="3323511"/>
            <a:ext cx="216000" cy="216000"/>
          </a:xfrm>
          <a:prstGeom prst="rect">
            <a:avLst/>
          </a:prstGeom>
          <a:noFill/>
          <a:ln w="60325">
            <a:solidFill>
              <a:srgbClr val="8A65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4409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21472" y="318803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44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运营方案</a:t>
            </a:r>
            <a:endParaRPr lang="zh-CN" altLang="en-US" sz="3200" b="1" dirty="0">
              <a:solidFill>
                <a:srgbClr val="FF440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922498" y="4151115"/>
            <a:ext cx="216000" cy="216000"/>
          </a:xfrm>
          <a:prstGeom prst="rect">
            <a:avLst/>
          </a:prstGeom>
          <a:noFill/>
          <a:ln w="60325">
            <a:solidFill>
              <a:srgbClr val="8A65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4409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74190" y="399750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44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</a:t>
            </a:r>
            <a:r>
              <a:rPr lang="zh-CN" altLang="en-US" sz="3200" b="1" dirty="0" smtClean="0">
                <a:solidFill>
                  <a:srgbClr val="FF44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选方案</a:t>
            </a:r>
            <a:endParaRPr lang="zh-CN" altLang="en-US" sz="3200" b="1" dirty="0">
              <a:solidFill>
                <a:srgbClr val="FF440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498" y="4791034"/>
            <a:ext cx="1665068" cy="1248801"/>
          </a:xfrm>
          <a:prstGeom prst="rect">
            <a:avLst/>
          </a:prstGeom>
        </p:spPr>
      </p:pic>
      <p:pic>
        <p:nvPicPr>
          <p:cNvPr id="22" name="图片 21" descr="屏幕剪辑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09"/>
          <a:stretch>
            <a:fillRect/>
          </a:stretch>
        </p:blipFill>
        <p:spPr>
          <a:xfrm>
            <a:off x="7715914" y="4806979"/>
            <a:ext cx="1667237" cy="123285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1499" y="4784953"/>
            <a:ext cx="1673176" cy="1254882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800664"/>
            <a:ext cx="4304714" cy="1584000"/>
          </a:xfrm>
          <a:prstGeom prst="rect">
            <a:avLst/>
          </a:prstGeom>
          <a:solidFill>
            <a:srgbClr val="F85A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803596" y="2218167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030879" y="1660732"/>
            <a:ext cx="16594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9117"/>
                </a:solidFill>
                <a:latin typeface="Impact" panose="020B080603090205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Market</a:t>
            </a:r>
            <a:endParaRPr lang="zh-CN" altLang="en-US" sz="2400" dirty="0">
              <a:solidFill>
                <a:srgbClr val="FF911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 pitchFamily="34" charset="0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5030878" y="2435909"/>
            <a:ext cx="22685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合约机市场现状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5030878" y="2872464"/>
            <a:ext cx="25250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淘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宝搜索占比情况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25"/>
          <p:cNvSpPr txBox="1"/>
          <p:nvPr/>
        </p:nvSpPr>
        <p:spPr>
          <a:xfrm>
            <a:off x="5030878" y="3339320"/>
            <a:ext cx="30380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品牌及相关成交量分析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28"/>
          <p:cNvSpPr txBox="1"/>
          <p:nvPr/>
        </p:nvSpPr>
        <p:spPr>
          <a:xfrm>
            <a:off x="5030878" y="3836067"/>
            <a:ext cx="27815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本店与竞争对手比较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69189" y="170557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场现状分析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01218" y="4375053"/>
            <a:ext cx="7092000" cy="267286"/>
          </a:xfrm>
          <a:prstGeom prst="rect">
            <a:avLst/>
          </a:prstGeom>
          <a:solidFill>
            <a:srgbClr val="F85A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03188" y="1800664"/>
            <a:ext cx="407963" cy="1584000"/>
          </a:xfrm>
          <a:prstGeom prst="rect">
            <a:avLst/>
          </a:prstGeom>
          <a:solidFill>
            <a:srgbClr val="F85A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29131" y="351692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三大运营商占比情况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7012" y="1228026"/>
            <a:ext cx="3302726" cy="3302726"/>
          </a:xfrm>
          <a:prstGeom prst="rect">
            <a:avLst/>
          </a:prstGeom>
          <a:ln w="19050">
            <a:solidFill>
              <a:srgbClr val="BF4901"/>
            </a:solidFill>
          </a:ln>
        </p:spPr>
      </p:pic>
      <p:grpSp>
        <p:nvGrpSpPr>
          <p:cNvPr id="12" name="组合 11"/>
          <p:cNvGrpSpPr/>
          <p:nvPr/>
        </p:nvGrpSpPr>
        <p:grpSpPr>
          <a:xfrm>
            <a:off x="496389" y="1282428"/>
            <a:ext cx="6260047" cy="2291696"/>
            <a:chOff x="496389" y="1643930"/>
            <a:chExt cx="6260047" cy="2291696"/>
          </a:xfrm>
        </p:grpSpPr>
        <p:sp>
          <p:nvSpPr>
            <p:cNvPr id="4" name="文本框 3"/>
            <p:cNvSpPr txBox="1"/>
            <p:nvPr/>
          </p:nvSpPr>
          <p:spPr>
            <a:xfrm>
              <a:off x="496389" y="1643930"/>
              <a:ext cx="626004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合约机概念的普及是由联通版</a:t>
              </a:r>
              <a:r>
                <a:rPr lang="en-US" altLang="zh-CN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iPhone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开始的，也由此慢慢被</a:t>
              </a:r>
              <a:endPara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大众接受。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96389" y="2704520"/>
              <a:ext cx="6260047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前联通合约机在整体合约机销量中</a:t>
              </a:r>
              <a:r>
                <a:rPr lang="zh-CN" altLang="en-US" sz="2000" b="1" dirty="0">
                  <a:solidFill>
                    <a:srgbClr val="FF44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占比已经超过了</a:t>
              </a:r>
              <a:r>
                <a:rPr lang="en-US" altLang="zh-CN" sz="2000" b="1" dirty="0">
                  <a:solidFill>
                    <a:srgbClr val="FF44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</a:t>
              </a:r>
              <a:r>
                <a:rPr lang="en-US" altLang="zh-CN" sz="2000" b="1" dirty="0" smtClean="0">
                  <a:solidFill>
                    <a:srgbClr val="FF44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接近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70%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，远远高于其他运营商。苏宁电器市场部相关负责人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也表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示，联通合约机占比已经达到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60%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，在三大运营商中占比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最高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600892" y="4104751"/>
            <a:ext cx="5904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7012" y="4678679"/>
            <a:ext cx="1121228" cy="1121228"/>
          </a:xfrm>
          <a:prstGeom prst="rect">
            <a:avLst/>
          </a:prstGeom>
          <a:ln>
            <a:solidFill>
              <a:srgbClr val="BF4901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9742" y="4678680"/>
            <a:ext cx="1127848" cy="1124210"/>
          </a:xfrm>
          <a:prstGeom prst="rect">
            <a:avLst/>
          </a:prstGeom>
          <a:ln>
            <a:solidFill>
              <a:srgbClr val="BF4901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9093" y="4678680"/>
            <a:ext cx="1121228" cy="1121228"/>
          </a:xfrm>
          <a:prstGeom prst="rect">
            <a:avLst/>
          </a:prstGeom>
          <a:ln>
            <a:solidFill>
              <a:srgbClr val="BF4901"/>
            </a:solidFill>
          </a:ln>
        </p:spPr>
      </p:pic>
      <p:sp>
        <p:nvSpPr>
          <p:cNvPr id="10" name="矩形 9"/>
          <p:cNvSpPr/>
          <p:nvPr/>
        </p:nvSpPr>
        <p:spPr>
          <a:xfrm>
            <a:off x="11064240" y="1228026"/>
            <a:ext cx="346081" cy="3302726"/>
          </a:xfrm>
          <a:prstGeom prst="rect">
            <a:avLst/>
          </a:prstGeom>
          <a:solidFill>
            <a:srgbClr val="FF4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96389" y="4349885"/>
            <a:ext cx="62600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而且今年联通有加大合约机推广的力度，因此，作为在三大运营商中较弱的移动也要加大合约机的推广。因此线上的这一块也将是重中之重。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29131" y="351692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淘宝搜索占比情况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5936566" y="647114"/>
          <a:ext cx="6502398" cy="54912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549307" y="1443949"/>
            <a:ext cx="57677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据淘宝按关键词“合约机”的搜索，产生的搜索条目中，中国</a:t>
            </a:r>
            <a:r>
              <a:rPr lang="zh-CN" altLang="en-US" b="1" dirty="0" smtClean="0">
                <a:solidFill>
                  <a:srgbClr val="FF44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电信旗下的宝贝最多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，占据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中国联通次之，占据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张页面，这说明在线上这一块，电信占据优势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b="1" dirty="0" smtClean="0">
                <a:solidFill>
                  <a:srgbClr val="FF44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中国移动最少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，只有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页搜索类目。只占搜索的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3%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6776" y="4072242"/>
            <a:ext cx="58272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因此，</a:t>
            </a:r>
            <a:r>
              <a:rPr lang="zh-CN" altLang="en-US" sz="2000" b="1" dirty="0" smtClean="0">
                <a:solidFill>
                  <a:srgbClr val="BF49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本公司开始淘宝线上运营对于部分对合约机</a:t>
            </a:r>
            <a:endParaRPr lang="en-US" altLang="zh-CN" sz="2000" b="1" dirty="0" smtClean="0">
              <a:solidFill>
                <a:srgbClr val="BF49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 smtClean="0">
                <a:solidFill>
                  <a:srgbClr val="BF49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运营商有要求的情况看，有相当多优势，但是在市</a:t>
            </a:r>
            <a:endParaRPr lang="en-US" altLang="zh-CN" sz="2000" b="1" dirty="0" smtClean="0">
              <a:solidFill>
                <a:srgbClr val="BF49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 smtClean="0">
                <a:solidFill>
                  <a:srgbClr val="BF49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场占有来看淘宝的运营可能略有困难</a:t>
            </a:r>
            <a:endParaRPr lang="zh-CN" altLang="en-US" sz="2000" b="1" dirty="0">
              <a:solidFill>
                <a:srgbClr val="BF49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61184" y="3699803"/>
            <a:ext cx="5544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/>
        </p:nvGraphicFramePr>
        <p:xfrm>
          <a:off x="6639395" y="1378634"/>
          <a:ext cx="5666874" cy="4453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2" name="矩形 11"/>
          <p:cNvSpPr/>
          <p:nvPr/>
        </p:nvSpPr>
        <p:spPr>
          <a:xfrm>
            <a:off x="7287065" y="1378634"/>
            <a:ext cx="4628270" cy="4107766"/>
          </a:xfrm>
          <a:prstGeom prst="rect">
            <a:avLst/>
          </a:prstGeom>
          <a:solidFill>
            <a:schemeClr val="tx1">
              <a:lumMod val="75000"/>
              <a:lumOff val="25000"/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1" name="图表 10"/>
          <p:cNvGraphicFramePr/>
          <p:nvPr/>
        </p:nvGraphicFramePr>
        <p:xfrm>
          <a:off x="7261185" y="1716257"/>
          <a:ext cx="5076181" cy="35309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729131" y="351692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品牌及相关成交量分析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6775" y="1378634"/>
            <a:ext cx="641714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在关键词为“合约机”的搜索下，对所有商品进行按销量排序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现，</a:t>
            </a:r>
            <a:r>
              <a:rPr lang="zh-CN" altLang="en-US" b="1" dirty="0" smtClean="0">
                <a:solidFill>
                  <a:srgbClr val="FF44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三星手机最受欢迎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，占据第一第二和第三的位置，销量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也占前十名销量总和的</a:t>
            </a:r>
            <a:r>
              <a:rPr lang="en-US" altLang="zh-CN" sz="2800" b="1" dirty="0" smtClean="0">
                <a:solidFill>
                  <a:srgbClr val="FF44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61%</a:t>
            </a:r>
            <a:endParaRPr lang="zh-CN" altLang="en-US" b="1" dirty="0">
              <a:solidFill>
                <a:srgbClr val="FF440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6775" y="3310429"/>
            <a:ext cx="641714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在排名前十名的宝贝中，三星占据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个，苹果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个，其他各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b="1" dirty="0" smtClean="0">
                <a:solidFill>
                  <a:srgbClr val="FF44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了合约机的购买人群中对三星手机比较青睐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，苹果次之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且三星苹果都属于高端机，价格昂贵。相对来说，比较实惠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的诺基亚等却帮上无名。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6775" y="4719004"/>
            <a:ext cx="64171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这一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点对于本店推出的商品在品牌及其机型上有相当的参考价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值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Graphic spid="11" grpId="0">
        <p:bldAsOne/>
      </p:bldGraphic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29131" y="351692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本店与竞争对手比较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首页-和信达-淘宝网 - 猎豹安全浏览器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0743" y="2470016"/>
            <a:ext cx="3046968" cy="2259874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3975626" y="2130950"/>
            <a:ext cx="613954" cy="613954"/>
          </a:xfrm>
          <a:prstGeom prst="ellipse">
            <a:avLst/>
          </a:prstGeom>
          <a:solidFill>
            <a:srgbClr val="FF4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Impact" panose="020B0806030902050204" pitchFamily="34" charset="0"/>
              </a:rPr>
              <a:t>1</a:t>
            </a:r>
            <a:endParaRPr lang="zh-CN" altLang="en-US" sz="3200" dirty="0">
              <a:latin typeface="Impact" panose="020B080603090205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68989" y="1662585"/>
            <a:ext cx="3069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店铺装修较差，美工不是很到位，较难吸引顾客。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124185" y="2066704"/>
            <a:ext cx="613954" cy="613954"/>
          </a:xfrm>
          <a:prstGeom prst="ellipse">
            <a:avLst/>
          </a:prstGeom>
          <a:solidFill>
            <a:srgbClr val="FF4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Impact" panose="020B0806030902050204" pitchFamily="34" charset="0"/>
              </a:rPr>
              <a:t>2</a:t>
            </a:r>
            <a:endParaRPr lang="zh-CN" altLang="en-US" sz="3200" dirty="0">
              <a:latin typeface="Impact" panose="020B080603090205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38139" y="1662585"/>
            <a:ext cx="355962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本店铺的宝贝展示页关于手机的展示说明等较少，只有几张图，而且图片清晰度不高，难以让顾客信服。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930315" y="4455002"/>
            <a:ext cx="613954" cy="613954"/>
          </a:xfrm>
          <a:prstGeom prst="ellipse">
            <a:avLst/>
          </a:prstGeom>
          <a:solidFill>
            <a:srgbClr val="FF4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Impact" panose="020B0806030902050204" pitchFamily="34" charset="0"/>
              </a:rPr>
              <a:t>3</a:t>
            </a:r>
            <a:endParaRPr lang="zh-CN" altLang="en-US" sz="3200" dirty="0">
              <a:latin typeface="Impact" panose="020B080603090205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68989" y="5068956"/>
            <a:ext cx="3069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在套餐的配置上和销量靠前的手机较有差距。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124185" y="4455002"/>
            <a:ext cx="613954" cy="613954"/>
          </a:xfrm>
          <a:prstGeom prst="ellipse">
            <a:avLst/>
          </a:prstGeom>
          <a:solidFill>
            <a:srgbClr val="FF4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Impact" panose="020B0806030902050204" pitchFamily="34" charset="0"/>
              </a:rPr>
              <a:t>4</a:t>
            </a:r>
            <a:endParaRPr lang="zh-CN" altLang="en-US" sz="3200" dirty="0">
              <a:latin typeface="Impact" panose="020B080603090205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38139" y="5068955"/>
            <a:ext cx="3559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作为起步不久的店铺，店铺等级是软肋，如何引流是问题。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9" grpId="0" animBg="1"/>
      <p:bldP spid="7" grpId="0"/>
      <p:bldP spid="10" grpId="0" animBg="1"/>
      <p:bldP spid="11" grpId="0"/>
      <p:bldP spid="12" grpId="0" animBg="1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800664"/>
            <a:ext cx="4304714" cy="1584000"/>
          </a:xfrm>
          <a:prstGeom prst="rect">
            <a:avLst/>
          </a:prstGeom>
          <a:solidFill>
            <a:srgbClr val="F85A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803596" y="2218167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030879" y="1660732"/>
            <a:ext cx="26613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9117"/>
                </a:solidFill>
                <a:latin typeface="Impact" panose="020B080603090205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programme</a:t>
            </a:r>
            <a:endParaRPr lang="zh-CN" altLang="en-US" sz="2400" dirty="0">
              <a:solidFill>
                <a:srgbClr val="FF911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 pitchFamily="34" charset="0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5030878" y="2435909"/>
            <a:ext cx="35718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店铺活动推广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奖送手机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5030878" y="2872464"/>
            <a:ext cx="35509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牌款式选择及套餐的设定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25"/>
          <p:cNvSpPr txBox="1"/>
          <p:nvPr/>
        </p:nvSpPr>
        <p:spPr>
          <a:xfrm>
            <a:off x="5030878" y="3339320"/>
            <a:ext cx="20120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开通手机淘宝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28"/>
          <p:cNvSpPr txBox="1"/>
          <p:nvPr/>
        </p:nvSpPr>
        <p:spPr>
          <a:xfrm>
            <a:off x="5030878" y="3836067"/>
            <a:ext cx="20120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升级平台服务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25786" y="170557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运营方案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01218" y="4375053"/>
            <a:ext cx="7092000" cy="267286"/>
          </a:xfrm>
          <a:prstGeom prst="rect">
            <a:avLst/>
          </a:prstGeom>
          <a:solidFill>
            <a:srgbClr val="F85A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03188" y="1800664"/>
            <a:ext cx="407963" cy="1584000"/>
          </a:xfrm>
          <a:prstGeom prst="rect">
            <a:avLst/>
          </a:prstGeom>
          <a:solidFill>
            <a:srgbClr val="F85A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29131" y="351692"/>
            <a:ext cx="32832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店铺活动推广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抽奖送手机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745" y="1299409"/>
            <a:ext cx="5328000" cy="3553734"/>
          </a:xfrm>
          <a:prstGeom prst="rect">
            <a:avLst/>
          </a:prstGeom>
          <a:ln w="2857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65485" y="117909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奖送手机活动：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5485" y="1815390"/>
            <a:ext cx="527847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5C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手机大欢送：一款手机只要</a:t>
            </a:r>
            <a:r>
              <a:rPr lang="en-US" altLang="zh-CN" b="1" dirty="0" smtClean="0">
                <a:solidFill>
                  <a:srgbClr val="FF5C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solidFill>
                  <a:srgbClr val="FF5C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元钱</a:t>
            </a:r>
            <a:endParaRPr lang="en-US" altLang="zh-CN" b="1" dirty="0" smtClean="0">
              <a:solidFill>
                <a:srgbClr val="FF5C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活动说明：一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只能拍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个手机，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奖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感谢新老客户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对本店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大力支持新店开张 为上皇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冠，特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开展秒杀活动！现随机赠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送手机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部，抽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不中的顾客我们将补贴双倍的金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额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返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活动规则：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立刻购买，并确认支付，即参加活动。（需收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藏    店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铺与宝贝收藏，分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享）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购买成功后，系统将在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XX:XX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随机抽取幸运买家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名（排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名不分先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后）；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中奖者将会按照先后顺序，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日发出。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如果不中奖的话，也没有关系，直接退款。包您不亏钱。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3" t="4483" r="1361" b="6028"/>
          <a:stretch>
            <a:fillRect/>
          </a:stretch>
        </p:blipFill>
        <p:spPr>
          <a:xfrm>
            <a:off x="6593777" y="4884172"/>
            <a:ext cx="1646304" cy="107106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6" b="4035"/>
          <a:stretch>
            <a:fillRect/>
          </a:stretch>
        </p:blipFill>
        <p:spPr>
          <a:xfrm>
            <a:off x="8277724" y="4884172"/>
            <a:ext cx="1075632" cy="10710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" b="7821"/>
          <a:stretch>
            <a:fillRect/>
          </a:stretch>
        </p:blipFill>
        <p:spPr>
          <a:xfrm>
            <a:off x="9389448" y="4880392"/>
            <a:ext cx="1739757" cy="107528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76" t="3684" r="13801" b="7895"/>
          <a:stretch>
            <a:fillRect/>
          </a:stretch>
        </p:blipFill>
        <p:spPr>
          <a:xfrm>
            <a:off x="11183989" y="4880391"/>
            <a:ext cx="718695" cy="1074843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C6D0C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FC6D0C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 dirty="0" smtClean="0">
            <a:solidFill>
              <a:schemeClr val="tx1">
                <a:lumMod val="50000"/>
                <a:lumOff val="5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2153</Words>
  <Application>WPS 演示</Application>
  <PresentationFormat>自定义</PresentationFormat>
  <Paragraphs>259</Paragraphs>
  <Slides>16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Impact</vt:lpstr>
      <vt:lpstr>Tahoma</vt:lpstr>
      <vt:lpstr>Segoe UI Light</vt:lpstr>
      <vt:lpstr>DotumChe</vt:lpstr>
      <vt:lpstr>Dotum</vt:lpstr>
      <vt:lpstr>Arial</vt:lpstr>
      <vt:lpstr>Calibri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浙江理工大学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吴磊</dc:creator>
  <cp:lastModifiedBy>wuhan</cp:lastModifiedBy>
  <cp:revision>67</cp:revision>
  <dcterms:created xsi:type="dcterms:W3CDTF">2013-08-18T04:59:00Z</dcterms:created>
  <dcterms:modified xsi:type="dcterms:W3CDTF">2021-03-19T02:25:44Z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