
<file path=[Content_Types].xml><?xml version="1.0" encoding="utf-8"?>
<Types xmlns="http://schemas.openxmlformats.org/package/2006/content-types">
  <Default Extension="jpeg" ContentType="image/jpe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sldIdLst>
    <p:sldId id="277" r:id="rId3"/>
    <p:sldId id="336" r:id="rId4"/>
    <p:sldId id="335" r:id="rId5"/>
    <p:sldId id="278" r:id="rId6"/>
    <p:sldId id="279" r:id="rId7"/>
    <p:sldId id="280" r:id="rId8"/>
    <p:sldId id="281" r:id="rId9"/>
    <p:sldId id="334" r:id="rId10"/>
    <p:sldId id="324" r:id="rId11"/>
    <p:sldId id="284" r:id="rId12"/>
    <p:sldId id="285" r:id="rId13"/>
    <p:sldId id="287" r:id="rId14"/>
    <p:sldId id="288" r:id="rId15"/>
    <p:sldId id="289" r:id="rId16"/>
    <p:sldId id="290" r:id="rId17"/>
    <p:sldId id="291" r:id="rId18"/>
    <p:sldId id="292" r:id="rId19"/>
    <p:sldId id="293" r:id="rId20"/>
    <p:sldId id="294" r:id="rId21"/>
    <p:sldId id="295" r:id="rId22"/>
    <p:sldId id="332" r:id="rId23"/>
    <p:sldId id="296" r:id="rId24"/>
    <p:sldId id="297" r:id="rId25"/>
    <p:sldId id="298" r:id="rId26"/>
    <p:sldId id="325" r:id="rId27"/>
    <p:sldId id="326" r:id="rId28"/>
    <p:sldId id="327" r:id="rId29"/>
    <p:sldId id="328" r:id="rId30"/>
    <p:sldId id="329" r:id="rId31"/>
    <p:sldId id="330" r:id="rId32"/>
    <p:sldId id="331" r:id="rId33"/>
    <p:sldId id="299" r:id="rId34"/>
    <p:sldId id="300" r:id="rId35"/>
    <p:sldId id="301" r:id="rId36"/>
    <p:sldId id="303" r:id="rId37"/>
    <p:sldId id="304" r:id="rId38"/>
    <p:sldId id="305" r:id="rId39"/>
    <p:sldId id="306" r:id="rId40"/>
    <p:sldId id="307" r:id="rId41"/>
    <p:sldId id="308" r:id="rId42"/>
    <p:sldId id="309" r:id="rId43"/>
    <p:sldId id="310" r:id="rId44"/>
    <p:sldId id="311" r:id="rId45"/>
    <p:sldId id="312" r:id="rId46"/>
    <p:sldId id="313" r:id="rId4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100" d="100"/>
          <a:sy n="100" d="100"/>
        </p:scale>
        <p:origin x="-294" y="-264"/>
      </p:cViewPr>
      <p:guideLst>
        <p:guide orient="horz" pos="2159"/>
        <p:guide pos="2880"/>
      </p:guideLst>
    </p:cSldViewPr>
  </p:slideViewPr>
  <p:notesTextViewPr>
    <p:cViewPr>
      <p:scale>
        <a:sx n="100" d="100"/>
        <a:sy n="100" d="100"/>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notesMaster" Target="notesMasters/notesMaster1.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atin typeface="Calibri" panose="020F0502020204030204" pitchFamily="34" charset="0"/>
              </a:defRPr>
            </a:lvl1pPr>
          </a:lstStyle>
          <a:p>
            <a:pPr>
              <a:defRPr/>
            </a:pPr>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atin typeface="Calibri" panose="020F0502020204030204" pitchFamily="34" charset="0"/>
              </a:defRPr>
            </a:lvl1pPr>
          </a:lstStyle>
          <a:p>
            <a:pPr>
              <a:defRPr/>
            </a:pPr>
            <a:fld id="{D964CB4D-9DA6-42BE-BCFA-C92B6BE63E3C}" type="datetimeFigureOut">
              <a:rPr lang="zh-CN" altLang="en-US"/>
            </a:fld>
            <a:endParaRPr lang="en-US"/>
          </a:p>
        </p:txBody>
      </p:sp>
      <p:sp>
        <p:nvSpPr>
          <p:cNvPr id="58372" name="Rectangle 4"/>
          <p:cNvSpPr>
            <a:spLocks noGrp="1" noRo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Rectangle 5"/>
          <p:cNvSpPr>
            <a:spLocks noGrp="1" noRot="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ctr"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atin typeface="Calibri" panose="020F0502020204030204" pitchFamily="34" charset="0"/>
              </a:defRPr>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a:latin typeface="Calibri" panose="020F0502020204030204" pitchFamily="34" charset="0"/>
              </a:defRPr>
            </a:lvl1pPr>
          </a:lstStyle>
          <a:p>
            <a:pPr>
              <a:defRPr/>
            </a:pPr>
            <a:fld id="{5F4314EE-0938-4D86-A018-58053E182759}"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962400" y="1066800"/>
            <a:ext cx="4648200" cy="1981200"/>
          </a:xfrm>
        </p:spPr>
        <p:txBody>
          <a:bodyPr/>
          <a:lstStyle>
            <a:lvl1pPr>
              <a:defRPr/>
            </a:lvl1pPr>
          </a:lstStyle>
          <a:p>
            <a:r>
              <a:rPr lang="zh-CN" altLang="en-US"/>
              <a:t>单击此处编辑母版标题样式</a:t>
            </a:r>
            <a:endParaRPr lang="zh-CN" altLang="en-US"/>
          </a:p>
        </p:txBody>
      </p:sp>
      <p:sp>
        <p:nvSpPr>
          <p:cNvPr id="2051" name="Rectangle 3"/>
          <p:cNvSpPr>
            <a:spLocks noGrp="1" noChangeArrowheads="1"/>
          </p:cNvSpPr>
          <p:nvPr>
            <p:ph type="subTitle" idx="1"/>
          </p:nvPr>
        </p:nvSpPr>
        <p:spPr>
          <a:xfrm>
            <a:off x="3962400" y="3657600"/>
            <a:ext cx="4572000" cy="1676400"/>
          </a:xfrm>
        </p:spPr>
        <p:txBody>
          <a:bodyPr/>
          <a:lstStyle>
            <a:lvl1pPr marL="0" indent="0" algn="ctr">
              <a:buFont typeface="Wingdings" panose="05000000000000000000" pitchFamily="2" charset="2"/>
              <a:buNone/>
              <a:defRPr/>
            </a:lvl1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a:xfrm>
            <a:off x="301625" y="6076950"/>
            <a:ext cx="2289175" cy="476250"/>
          </a:xfrm>
        </p:spPr>
        <p:txBody>
          <a:bodyPr/>
          <a:lstStyle>
            <a:lvl1pPr>
              <a:defRPr/>
            </a:lvl1pPr>
          </a:lstStyle>
          <a:p>
            <a:pPr>
              <a:defRPr/>
            </a:pPr>
            <a:fld id="{4FF68022-7AC5-4A4A-A51E-0A6CA00BB6B1}" type="datetimeFigureOut">
              <a:rPr lang="zh-CN" altLang="en-US"/>
            </a:fld>
            <a:endParaRPr lang="en-US"/>
          </a:p>
        </p:txBody>
      </p:sp>
      <p:sp>
        <p:nvSpPr>
          <p:cNvPr id="5" name="Rectangle 5"/>
          <p:cNvSpPr>
            <a:spLocks noGrp="1" noChangeArrowheads="1"/>
          </p:cNvSpPr>
          <p:nvPr>
            <p:ph type="ftr" sz="quarter" idx="11"/>
          </p:nvPr>
        </p:nvSpPr>
        <p:spPr>
          <a:xfrm>
            <a:off x="3124200" y="6076950"/>
            <a:ext cx="2895600" cy="476250"/>
          </a:xfrm>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xfrm>
            <a:off x="6553200" y="6076950"/>
            <a:ext cx="2289175" cy="476250"/>
          </a:xfrm>
        </p:spPr>
        <p:txBody>
          <a:bodyPr/>
          <a:lstStyle>
            <a:lvl1pPr>
              <a:defRPr/>
            </a:lvl1pPr>
          </a:lstStyle>
          <a:p>
            <a:pPr>
              <a:defRPr/>
            </a:pPr>
            <a:fld id="{8F966947-1B38-4A06-A280-B28FEE06AECC}"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A914360D-8299-47A2-85E6-F2192B14F335}" type="datetimeFigureOut">
              <a:rPr lang="zh-CN" altLang="en-US"/>
            </a:fld>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pPr>
              <a:defRPr/>
            </a:pPr>
            <a:fld id="{7DCD30E7-4558-43E8-A654-052260412211}"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0363" y="685800"/>
            <a:ext cx="2135187"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56338"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3ABBA532-F758-4315-9DF9-6E4CB851C3DD}" type="datetimeFigureOut">
              <a:rPr lang="zh-CN" altLang="en-US"/>
            </a:fld>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pPr>
              <a:defRPr/>
            </a:pPr>
            <a:fld id="{447EE867-B76B-42D8-9C57-EB5755D42184}"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A1C7F008-3E4E-46A2-9168-912CE6E88E27}" type="datetimeFigureOut">
              <a:rPr lang="zh-CN" altLang="en-US"/>
            </a:fld>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pPr>
              <a:defRPr/>
            </a:pPr>
            <a:fld id="{70DBCB60-0842-47FD-9C09-89AAEF31E291}"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fld id="{01193368-7D40-473E-9F28-CD3601E9027C}" type="datetimeFigureOut">
              <a:rPr lang="zh-CN" altLang="en-US"/>
            </a:fld>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pPr>
              <a:defRPr/>
            </a:pPr>
            <a:fld id="{C2244271-F21E-44A4-8654-7B0A86238EC2}"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1375"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fld id="{071D49A9-96D5-4F62-B990-7CF03294D16F}" type="datetimeFigureOut">
              <a:rPr lang="zh-CN" altLang="en-US"/>
            </a:fld>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pPr>
              <a:defRPr/>
            </a:pPr>
            <a:fld id="{615646AB-677A-40BB-8B84-9DBB33DF1F34}"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fld id="{02E68874-402F-4BA7-A89E-4F450A4BDA12}" type="datetimeFigureOut">
              <a:rPr lang="zh-CN" altLang="en-US"/>
            </a:fld>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p:txBody>
          <a:bodyPr/>
          <a:lstStyle>
            <a:lvl1pPr>
              <a:defRPr/>
            </a:lvl1pPr>
          </a:lstStyle>
          <a:p>
            <a:pPr>
              <a:defRPr/>
            </a:pPr>
            <a:fld id="{377B9FF4-6A19-4B66-8CBF-7689BCB364CB}"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fld id="{B5453D46-E44E-4804-AADD-BE436636E068}" type="datetimeFigureOut">
              <a:rPr lang="zh-CN" altLang="en-US"/>
            </a:fld>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p:txBody>
          <a:bodyPr/>
          <a:lstStyle>
            <a:lvl1pPr>
              <a:defRPr/>
            </a:lvl1pPr>
          </a:lstStyle>
          <a:p>
            <a:pPr>
              <a:defRPr/>
            </a:pPr>
            <a:fld id="{0E573CD6-8DE1-428D-ABBA-16C704C25E74}"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4C1F3D66-AF55-4715-9BF6-BAAB6E7404DE}" type="datetimeFigureOut">
              <a:rPr lang="zh-CN" altLang="en-US"/>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p:txBody>
          <a:bodyPr/>
          <a:lstStyle>
            <a:lvl1pPr>
              <a:defRPr/>
            </a:lvl1pPr>
          </a:lstStyle>
          <a:p>
            <a:pPr>
              <a:defRPr/>
            </a:pPr>
            <a:fld id="{C70A4592-1C28-416C-BBD7-FD66A226BA77}"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fld id="{510EB385-CEA7-4198-8BE9-F1EE9542B4BD}" type="datetimeFigureOut">
              <a:rPr lang="zh-CN" altLang="en-US"/>
            </a:fld>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pPr>
              <a:defRPr/>
            </a:pPr>
            <a:fld id="{DA5F8C82-8DA9-46EC-8EF9-1E904D4B8B66}"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fld id="{B4A546B1-01BE-41A9-A2E4-76EC66543553}" type="datetimeFigureOut">
              <a:rPr lang="zh-CN" altLang="en-US"/>
            </a:fld>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pPr>
              <a:defRPr/>
            </a:pPr>
            <a:fld id="{B246E330-839D-4435-B9A7-750739DA98F0}"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2" cstate="email">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ChangeArrowheads="1"/>
          </p:cNvSpPr>
          <p:nvPr>
            <p:ph type="title"/>
          </p:nvPr>
        </p:nvSpPr>
        <p:spPr bwMode="auto">
          <a:xfrm>
            <a:off x="301625" y="685800"/>
            <a:ext cx="8540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ChangeArrowheads="1"/>
          </p:cNvSpPr>
          <p:nvPr>
            <p:ph type="body" idx="1"/>
          </p:nvPr>
        </p:nvSpPr>
        <p:spPr bwMode="auto">
          <a:xfrm>
            <a:off x="304800" y="1981200"/>
            <a:ext cx="854075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301625" y="6019800"/>
            <a:ext cx="2289175" cy="476250"/>
          </a:xfrm>
          <a:prstGeom prst="rect">
            <a:avLst/>
          </a:prstGeom>
          <a:noFill/>
          <a:ln w="9525">
            <a:noFill/>
            <a:miter lim="800000"/>
          </a:ln>
        </p:spPr>
        <p:txBody>
          <a:bodyPr vert="horz" wrap="square" lIns="91440" tIns="45720" rIns="91440" bIns="45720" numCol="1" anchor="t" anchorCtr="0" compatLnSpc="1"/>
          <a:lstStyle>
            <a:lvl1pPr>
              <a:defRPr sz="1400">
                <a:latin typeface="Arial" panose="020B0604020202020204" pitchFamily="34" charset="0"/>
              </a:defRPr>
            </a:lvl1pPr>
          </a:lstStyle>
          <a:p>
            <a:pPr>
              <a:defRPr/>
            </a:pPr>
            <a:fld id="{08A7BDAE-5E4F-4D83-B914-2944E587E062}" type="datetimeFigureOut">
              <a:rPr lang="zh-CN" altLang="en-US"/>
            </a:fld>
            <a:endParaRPr lang="en-US"/>
          </a:p>
        </p:txBody>
      </p:sp>
      <p:sp>
        <p:nvSpPr>
          <p:cNvPr id="1029" name="Rectangle 5"/>
          <p:cNvSpPr>
            <a:spLocks noGrp="1" noChangeArrowheads="1"/>
          </p:cNvSpPr>
          <p:nvPr>
            <p:ph type="ftr" sz="quarter" idx="3"/>
          </p:nvPr>
        </p:nvSpPr>
        <p:spPr bwMode="auto">
          <a:xfrm>
            <a:off x="3124200" y="6019800"/>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atin typeface="Arial" panose="020B0604020202020204" pitchFamily="34" charset="0"/>
              </a:defRPr>
            </a:lvl1pPr>
          </a:lstStyle>
          <a:p>
            <a:pPr>
              <a:defRPr/>
            </a:pPr>
            <a:endParaRPr lang="zh-CN" altLang="en-US"/>
          </a:p>
        </p:txBody>
      </p:sp>
      <p:sp>
        <p:nvSpPr>
          <p:cNvPr id="1030" name="Rectangle 6"/>
          <p:cNvSpPr>
            <a:spLocks noGrp="1" noChangeArrowheads="1"/>
          </p:cNvSpPr>
          <p:nvPr>
            <p:ph type="sldNum" sz="quarter" idx="4"/>
          </p:nvPr>
        </p:nvSpPr>
        <p:spPr bwMode="auto">
          <a:xfrm>
            <a:off x="6553200" y="6019800"/>
            <a:ext cx="2289175" cy="476250"/>
          </a:xfrm>
          <a:prstGeom prst="rect">
            <a:avLst/>
          </a:prstGeom>
          <a:noFill/>
          <a:ln w="9525">
            <a:noFill/>
            <a:miter lim="800000"/>
          </a:ln>
        </p:spPr>
        <p:txBody>
          <a:bodyPr vert="horz" wrap="square" lIns="91440" tIns="45720" rIns="91440" bIns="45720" numCol="1" anchor="t" anchorCtr="0" compatLnSpc="1"/>
          <a:lstStyle>
            <a:lvl1pPr algn="r">
              <a:defRPr sz="1400">
                <a:latin typeface="Arial" panose="020B0604020202020204" pitchFamily="34" charset="0"/>
              </a:defRPr>
            </a:lvl1pPr>
          </a:lstStyle>
          <a:p>
            <a:pPr>
              <a:defRPr/>
            </a:pPr>
            <a:fld id="{68DEE5EE-E6B1-460F-BB5D-CE087DC129D3}"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6229;&#36234;&#26790;&#24819;_&#27754;&#27491;&#27491;.flv"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0456;&#20146;&#30456;&#29233;&#30340;&#19968;&#23478;.flv"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93440" y="1484784"/>
            <a:ext cx="7812360" cy="1446550"/>
          </a:xfrm>
          <a:prstGeom prst="rect">
            <a:avLst/>
          </a:prstGeom>
          <a:solidFill>
            <a:schemeClr val="bg1"/>
          </a:solidFill>
          <a:ln>
            <a:solidFill>
              <a:schemeClr val="bg1"/>
            </a:solidFill>
          </a:ln>
        </p:spPr>
        <p:txBody>
          <a:bodyPr wrap="square">
            <a:spAutoFit/>
          </a:bodyPr>
          <a:lstStyle/>
          <a:p>
            <a:pPr algn="ctr">
              <a:defRPr/>
            </a:pPr>
            <a:r>
              <a:rPr lang="zh-CN" altLang="en-US" sz="8800" b="1" cap="all" dirty="0" smtClean="0">
                <a:ln w="9000" cmpd="sng">
                  <a:solidFill>
                    <a:schemeClr val="accent4">
                      <a:shade val="50000"/>
                      <a:satMod val="120000"/>
                    </a:schemeClr>
                  </a:solidFill>
                  <a:prstDash val="solid"/>
                </a:ln>
                <a:solidFill>
                  <a:srgbClr val="FF0000"/>
                </a:solidFill>
                <a:effectLst>
                  <a:outerShdw blurRad="38100" dist="38100" dir="2700000" algn="tl">
                    <a:srgbClr val="000000">
                      <a:alpha val="43137"/>
                    </a:srgbClr>
                  </a:outerShdw>
                  <a:reflection blurRad="12700" stA="28000" endPos="45000" dist="1000" dir="5400000" sy="-100000" algn="bl" rotWithShape="0"/>
                </a:effectLst>
                <a:latin typeface="微软雅黑" panose="020B0503020204020204" pitchFamily="34" charset="-122"/>
                <a:ea typeface="微软雅黑" panose="020B0503020204020204" pitchFamily="34" charset="-122"/>
              </a:rPr>
              <a:t>入</a:t>
            </a:r>
            <a:r>
              <a:rPr lang="zh-CN" altLang="en-US" sz="8800" b="1" cap="all" dirty="0">
                <a:ln w="9000" cmpd="sng">
                  <a:solidFill>
                    <a:schemeClr val="accent4">
                      <a:shade val="50000"/>
                      <a:satMod val="120000"/>
                    </a:schemeClr>
                  </a:solidFill>
                  <a:prstDash val="solid"/>
                </a:ln>
                <a:solidFill>
                  <a:srgbClr val="FF0000"/>
                </a:solidFill>
                <a:effectLst>
                  <a:outerShdw blurRad="38100" dist="38100" dir="2700000" algn="tl">
                    <a:srgbClr val="000000">
                      <a:alpha val="43137"/>
                    </a:srgbClr>
                  </a:outerShdw>
                  <a:reflection blurRad="12700" stA="28000" endPos="45000" dist="1000" dir="5400000" sy="-100000" algn="bl" rotWithShape="0"/>
                </a:effectLst>
                <a:latin typeface="微软雅黑" panose="020B0503020204020204" pitchFamily="34" charset="-122"/>
                <a:ea typeface="微软雅黑" panose="020B0503020204020204" pitchFamily="34" charset="-122"/>
              </a:rPr>
              <a:t>学教育</a:t>
            </a:r>
            <a:endParaRPr lang="zh-CN" altLang="en-US" sz="8800" b="1" cap="all" dirty="0">
              <a:ln w="9000" cmpd="sng">
                <a:solidFill>
                  <a:schemeClr val="accent4">
                    <a:shade val="50000"/>
                    <a:satMod val="120000"/>
                  </a:schemeClr>
                </a:solidFill>
                <a:prstDash val="solid"/>
              </a:ln>
              <a:solidFill>
                <a:srgbClr val="FF0000"/>
              </a:solidFill>
              <a:effectLst>
                <a:outerShdw blurRad="38100" dist="38100" dir="2700000" algn="tl">
                  <a:srgbClr val="000000">
                    <a:alpha val="43137"/>
                  </a:srgbClr>
                </a:outerShdw>
                <a:reflection blurRad="12700" stA="28000" endPos="45000" dist="1000" dir="5400000" sy="-100000" algn="bl" rotWithShape="0"/>
              </a:effectLst>
              <a:latin typeface="微软雅黑" panose="020B0503020204020204" pitchFamily="34" charset="-122"/>
              <a:ea typeface="微软雅黑" panose="020B0503020204020204" pitchFamily="34" charset="-122"/>
            </a:endParaRPr>
          </a:p>
        </p:txBody>
      </p:sp>
      <p:sp>
        <p:nvSpPr>
          <p:cNvPr id="4" name="矩形 3"/>
          <p:cNvSpPr/>
          <p:nvPr/>
        </p:nvSpPr>
        <p:spPr>
          <a:xfrm>
            <a:off x="4444680" y="5235594"/>
            <a:ext cx="309880" cy="497205"/>
          </a:xfrm>
          <a:prstGeom prst="rect">
            <a:avLst/>
          </a:prstGeom>
        </p:spPr>
        <p:txBody>
          <a:bodyPr wrap="none">
            <a:spAutoFit/>
          </a:bodyPr>
          <a:lstStyle/>
          <a:p>
            <a:pPr marL="342900" lvl="0" indent="-342900" algn="ctr" fontAlgn="base">
              <a:lnSpc>
                <a:spcPct val="110000"/>
              </a:lnSpc>
              <a:spcBef>
                <a:spcPct val="0"/>
              </a:spcBef>
              <a:spcAft>
                <a:spcPct val="0"/>
              </a:spcAft>
            </a:pPr>
            <a:endParaRPr lang="en-US" altLang="zh-CN" sz="2400" b="1" kern="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2615596" y="2204864"/>
            <a:ext cx="3663182" cy="923330"/>
          </a:xfrm>
          <a:prstGeom prst="rect">
            <a:avLst/>
          </a:prstGeom>
          <a:noFill/>
        </p:spPr>
        <p:txBody>
          <a:bodyPr wrap="none">
            <a:spAutoFit/>
          </a:bodyPr>
          <a:lstStyle/>
          <a:p>
            <a:pPr algn="ctr">
              <a:defRPr/>
            </a:pPr>
            <a:r>
              <a:rPr lang="zh-CN" alt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panose="020B0604020202020204" pitchFamily="34" charset="0"/>
              </a:rPr>
              <a:t>（二）学习</a:t>
            </a:r>
            <a:endParaRPr lang="zh-CN" alt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395288" y="549275"/>
            <a:ext cx="8229600" cy="1143000"/>
          </a:xfrm>
        </p:spPr>
        <p:txBody>
          <a:bodyPr/>
          <a:lstStyle/>
          <a:p>
            <a:pPr eaLnBrk="1" hangingPunct="1"/>
            <a:r>
              <a:rPr lang="zh-CN" altLang="en-US" b="1" dirty="0" smtClean="0"/>
              <a:t>回顾篇</a:t>
            </a:r>
            <a:endParaRPr lang="zh-CN" altLang="en-US" b="1" dirty="0" smtClean="0"/>
          </a:p>
        </p:txBody>
      </p:sp>
      <p:sp>
        <p:nvSpPr>
          <p:cNvPr id="22532" name="Rectangle 3"/>
          <p:cNvSpPr>
            <a:spLocks noGrp="1" noChangeArrowheads="1"/>
          </p:cNvSpPr>
          <p:nvPr>
            <p:ph type="body" idx="1"/>
          </p:nvPr>
        </p:nvSpPr>
        <p:spPr>
          <a:xfrm>
            <a:off x="319088" y="1125538"/>
            <a:ext cx="8505825" cy="4895850"/>
          </a:xfrm>
        </p:spPr>
        <p:txBody>
          <a:bodyPr/>
          <a:lstStyle/>
          <a:p>
            <a:pPr eaLnBrk="1" hangingPunct="1">
              <a:buFontTx/>
              <a:buNone/>
            </a:pPr>
            <a:r>
              <a:rPr lang="en-US" altLang="zh-CN" sz="2800" dirty="0" smtClean="0"/>
              <a:t>           </a:t>
            </a:r>
            <a:endParaRPr lang="en-US" altLang="zh-CN" sz="2800" b="1" dirty="0" smtClean="0"/>
          </a:p>
          <a:p>
            <a:pPr eaLnBrk="1" hangingPunct="1">
              <a:buFontTx/>
              <a:buNone/>
            </a:pPr>
            <a:r>
              <a:rPr lang="zh-CN" altLang="en-US" sz="2800" b="1" dirty="0" smtClean="0"/>
              <a:t>         回望过去，我们已经走过了风风雨雨的一年，不平凡的一年多时间承载着许多梦想，我们心怀喜悦，充满自豪。已经由当初稚嫩幼稚的初一学弟学妹变成了成熟稳重的初二学哥学姐</a:t>
            </a:r>
            <a:r>
              <a:rPr lang="zh-CN" altLang="en-US" sz="2800" b="1" dirty="0" smtClean="0"/>
              <a:t>。</a:t>
            </a:r>
            <a:endParaRPr lang="en-US" altLang="zh-CN" sz="2800" b="1"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3"/>
          <p:cNvSpPr>
            <a:spLocks noGrp="1" noChangeArrowheads="1"/>
          </p:cNvSpPr>
          <p:nvPr>
            <p:ph type="body" idx="1"/>
          </p:nvPr>
        </p:nvSpPr>
        <p:spPr>
          <a:xfrm>
            <a:off x="0" y="2420888"/>
            <a:ext cx="9144000" cy="3383830"/>
          </a:xfrm>
        </p:spPr>
        <p:txBody>
          <a:bodyPr/>
          <a:lstStyle/>
          <a:p>
            <a:pPr eaLnBrk="1" hangingPunct="1">
              <a:buFontTx/>
              <a:buNone/>
            </a:pPr>
            <a:r>
              <a:rPr lang="en-US" altLang="zh-CN" sz="4000" b="1" dirty="0" smtClean="0"/>
              <a:t>      </a:t>
            </a:r>
            <a:r>
              <a:rPr lang="zh-CN" altLang="en-US" sz="4000" b="1" dirty="0" smtClean="0"/>
              <a:t>现在肯定很多同学都在想：怎么时间过得怎么快呀，还没玩够呢！但是坐下来仔细想想，在过去的时间里，你收到了什么呢</a:t>
            </a:r>
            <a:r>
              <a:rPr lang="en-US" altLang="zh-CN" sz="4000" b="1" dirty="0" smtClean="0"/>
              <a:t>?</a:t>
            </a:r>
            <a:endParaRPr lang="en-US" altLang="zh-CN" sz="4000" b="1" dirty="0" smtClean="0"/>
          </a:p>
          <a:p>
            <a:pPr eaLnBrk="1" hangingPunct="1">
              <a:buFontTx/>
              <a:buNone/>
            </a:pPr>
            <a:r>
              <a:rPr lang="en-US" altLang="zh-CN" sz="4000" b="1" dirty="0" smtClean="0"/>
              <a:t>       </a:t>
            </a:r>
            <a:endParaRPr lang="en-US" altLang="zh-CN" sz="4000" b="1" dirty="0" smtClean="0"/>
          </a:p>
        </p:txBody>
      </p:sp>
      <p:pic>
        <p:nvPicPr>
          <p:cNvPr id="23555" name="Picture 6" descr="53f6062430092b6bd5074256"/>
          <p:cNvPicPr>
            <a:picLocks noChangeAspect="1" noChangeArrowheads="1" noCrop="1"/>
          </p:cNvPicPr>
          <p:nvPr/>
        </p:nvPicPr>
        <p:blipFill>
          <a:blip r:embed="rId1"/>
          <a:srcRect/>
          <a:stretch>
            <a:fillRect/>
          </a:stretch>
        </p:blipFill>
        <p:spPr bwMode="auto">
          <a:xfrm>
            <a:off x="838200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WordArt 7"/>
          <p:cNvSpPr>
            <a:spLocks noChangeArrowheads="1" noChangeShapeType="1" noTextEdit="1"/>
          </p:cNvSpPr>
          <p:nvPr/>
        </p:nvSpPr>
        <p:spPr bwMode="auto">
          <a:xfrm>
            <a:off x="395536" y="908720"/>
            <a:ext cx="5616575" cy="1152525"/>
          </a:xfrm>
          <a:prstGeom prst="rect">
            <a:avLst/>
          </a:prstGeom>
        </p:spPr>
        <p:txBody>
          <a:bodyPr wrap="none" fromWordArt="1">
            <a:prstTxWarp prst="textFadeUp">
              <a:avLst>
                <a:gd name="adj" fmla="val 9991"/>
              </a:avLst>
            </a:prstTxWarp>
          </a:bodyPr>
          <a:lstStyle/>
          <a:p>
            <a:pPr algn="ctr"/>
            <a:r>
              <a:rPr lang="zh-CN" altLang="en-US" sz="3600" kern="10" dirty="0">
                <a:ln w="12700">
                  <a:solidFill>
                    <a:srgbClr val="B2B2B2"/>
                  </a:solidFill>
                  <a:round/>
                </a:ln>
                <a:gradFill rotWithShape="1">
                  <a:gsLst>
                    <a:gs pos="0">
                      <a:srgbClr val="520402"/>
                    </a:gs>
                    <a:gs pos="100000">
                      <a:srgbClr val="FFCC00"/>
                    </a:gs>
                  </a:gsLst>
                  <a:lin ang="5400000" scaled="1"/>
                </a:gradFill>
                <a:effectLst>
                  <a:outerShdw dist="35921" dir="2700000" sy="50000" rotWithShape="0">
                    <a:srgbClr val="875B0D">
                      <a:alpha val="70000"/>
                    </a:srgbClr>
                  </a:outerShdw>
                </a:effectLst>
                <a:latin typeface="宋体" panose="02010600030101010101" pitchFamily="2" charset="-122"/>
                <a:ea typeface="宋体" panose="02010600030101010101" pitchFamily="2" charset="-122"/>
              </a:rPr>
              <a:t>秋收的果实</a:t>
            </a:r>
            <a:endParaRPr lang="zh-CN" altLang="en-US" sz="3600" kern="10" dirty="0">
              <a:ln w="12700">
                <a:solidFill>
                  <a:srgbClr val="B2B2B2"/>
                </a:solidFill>
                <a:round/>
              </a:ln>
              <a:gradFill rotWithShape="1">
                <a:gsLst>
                  <a:gs pos="0">
                    <a:srgbClr val="520402"/>
                  </a:gs>
                  <a:gs pos="100000">
                    <a:srgbClr val="FFCC00"/>
                  </a:gs>
                </a:gsLst>
                <a:lin ang="5400000" scaled="1"/>
              </a:gradFill>
              <a:effectLst>
                <a:outerShdw dist="35921" dir="2700000" sy="50000" rotWithShape="0">
                  <a:srgbClr val="875B0D">
                    <a:alpha val="70000"/>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68313" y="0"/>
            <a:ext cx="8229600" cy="1143000"/>
          </a:xfrm>
        </p:spPr>
        <p:txBody>
          <a:bodyPr/>
          <a:lstStyle/>
          <a:p>
            <a:pPr eaLnBrk="1" hangingPunct="1"/>
            <a:r>
              <a:rPr lang="zh-CN" altLang="en-US" b="1" dirty="0" smtClean="0"/>
              <a:t>规划篇</a:t>
            </a:r>
            <a:endParaRPr lang="zh-CN" altLang="en-US" b="1" dirty="0" smtClean="0"/>
          </a:p>
        </p:txBody>
      </p:sp>
      <p:sp>
        <p:nvSpPr>
          <p:cNvPr id="24579" name="Rectangle 3"/>
          <p:cNvSpPr>
            <a:spLocks noGrp="1" noChangeArrowheads="1"/>
          </p:cNvSpPr>
          <p:nvPr>
            <p:ph type="body" idx="1"/>
          </p:nvPr>
        </p:nvSpPr>
        <p:spPr>
          <a:xfrm>
            <a:off x="468313" y="908050"/>
            <a:ext cx="8178800" cy="5689600"/>
          </a:xfrm>
        </p:spPr>
        <p:txBody>
          <a:bodyPr/>
          <a:lstStyle/>
          <a:p>
            <a:pPr eaLnBrk="1" hangingPunct="1">
              <a:lnSpc>
                <a:spcPct val="90000"/>
              </a:lnSpc>
            </a:pPr>
            <a:r>
              <a:rPr lang="zh-CN" altLang="en-US" sz="2800" b="1" dirty="0" smtClean="0">
                <a:latin typeface="黑体" panose="02010609060101010101" pitchFamily="49" charset="-122"/>
                <a:ea typeface="黑体" panose="02010609060101010101" pitchFamily="49" charset="-122"/>
              </a:rPr>
              <a:t>新</a:t>
            </a:r>
            <a:r>
              <a:rPr lang="zh-CN" altLang="en-US" sz="2800" b="1" dirty="0" smtClean="0">
                <a:latin typeface="黑体" panose="02010609060101010101" pitchFamily="49" charset="-122"/>
                <a:ea typeface="黑体" panose="02010609060101010101" pitchFamily="49" charset="-122"/>
              </a:rPr>
              <a:t>学期开始了，又要进入紧张忙碌的学习状态。你是否还沉浸在对寒假幸福、自由时光的回忆中：没有人催你起床，可以尽情的睡懒觉；没有人督促你的学习，你可以在假期末搞一个突击；没有人监管你的休闲，你可以在网络上尽情的玩游戏</a:t>
            </a:r>
            <a:r>
              <a:rPr lang="en-US" altLang="zh-CN" sz="2800" b="1" dirty="0" smtClean="0">
                <a:latin typeface="黑体" panose="02010609060101010101" pitchFamily="49" charset="-122"/>
                <a:ea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只可惜幸福的时光太短暂，你又要被捉到学校这个牢笼，接受老师不厌其烦的教育，应对令你疲惫不堪的考试？你所向往的生活是什么？尽情吃喝？纵情玩耍？</a:t>
            </a:r>
            <a:endParaRPr lang="en-US" altLang="zh-CN" sz="2800" b="1" dirty="0" smtClean="0">
              <a:latin typeface="黑体" panose="02010609060101010101" pitchFamily="49" charset="-122"/>
              <a:ea typeface="黑体" panose="02010609060101010101" pitchFamily="49" charset="-122"/>
            </a:endParaRPr>
          </a:p>
          <a:p>
            <a:pPr eaLnBrk="1" hangingPunct="1">
              <a:lnSpc>
                <a:spcPct val="90000"/>
              </a:lnSpc>
            </a:pPr>
            <a:endParaRPr lang="en-US" altLang="zh-CN" sz="2800" b="1" dirty="0" smtClean="0">
              <a:latin typeface="黑体" panose="02010609060101010101" pitchFamily="49" charset="-122"/>
              <a:ea typeface="黑体" panose="02010609060101010101" pitchFamily="49" charset="-122"/>
            </a:endParaRPr>
          </a:p>
          <a:p>
            <a:pPr eaLnBrk="1" hangingPunct="1">
              <a:lnSpc>
                <a:spcPct val="90000"/>
              </a:lnSpc>
            </a:pPr>
            <a:r>
              <a:rPr lang="zh-CN" altLang="en-US" sz="2800" b="1" dirty="0" smtClean="0">
                <a:latin typeface="黑体" panose="02010609060101010101" pitchFamily="49" charset="-122"/>
                <a:ea typeface="黑体" panose="02010609060101010101" pitchFamily="49" charset="-122"/>
              </a:rPr>
              <a:t>今</a:t>
            </a:r>
            <a:r>
              <a:rPr lang="zh-CN" altLang="en-US" sz="2800" b="1" dirty="0" smtClean="0">
                <a:latin typeface="黑体" panose="02010609060101010101" pitchFamily="49" charset="-122"/>
                <a:ea typeface="黑体" panose="02010609060101010101" pitchFamily="49" charset="-122"/>
              </a:rPr>
              <a:t>天要送你的一句话：呼吸新空气，享受新生活！</a:t>
            </a:r>
            <a:r>
              <a:rPr lang="en-US" altLang="zh-CN" sz="2800" b="1" dirty="0" smtClean="0">
                <a:latin typeface="黑体" panose="02010609060101010101" pitchFamily="49" charset="-122"/>
                <a:ea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从家中走出，从网中走出，从散漫混沌中走出来，以最旺盛的精力，以最澎湃的激情，去享受学校生活给你带来的乐趣</a:t>
            </a:r>
            <a:r>
              <a:rPr lang="zh-CN" altLang="en-US" sz="2800" b="1" dirty="0" smtClean="0">
                <a:latin typeface="黑体" panose="02010609060101010101" pitchFamily="49" charset="-122"/>
                <a:ea typeface="黑体" panose="02010609060101010101" pitchFamily="49" charset="-122"/>
              </a:rPr>
              <a:t>！</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95288" y="-171450"/>
            <a:ext cx="8229600" cy="1143000"/>
          </a:xfrm>
        </p:spPr>
        <p:txBody>
          <a:bodyPr/>
          <a:lstStyle/>
          <a:p>
            <a:pPr eaLnBrk="1" hangingPunct="1"/>
            <a:r>
              <a:rPr lang="zh-CN" altLang="en-US" b="1" dirty="0" smtClean="0">
                <a:solidFill>
                  <a:srgbClr val="0000FF"/>
                </a:solidFill>
              </a:rPr>
              <a:t>迅速适应开学</a:t>
            </a:r>
            <a:endParaRPr lang="zh-CN" altLang="en-US" b="1" dirty="0" smtClean="0">
              <a:solidFill>
                <a:srgbClr val="0000FF"/>
              </a:solidFill>
            </a:endParaRPr>
          </a:p>
        </p:txBody>
      </p:sp>
      <p:sp>
        <p:nvSpPr>
          <p:cNvPr id="43011" name="Rectangle 3"/>
          <p:cNvSpPr>
            <a:spLocks noGrp="1" noChangeArrowheads="1"/>
          </p:cNvSpPr>
          <p:nvPr>
            <p:ph idx="1"/>
          </p:nvPr>
        </p:nvSpPr>
        <p:spPr>
          <a:xfrm>
            <a:off x="0" y="908050"/>
            <a:ext cx="9217025" cy="5732463"/>
          </a:xfrm>
        </p:spPr>
        <p:txBody>
          <a:bodyPr rtlCol="0">
            <a:noAutofit/>
          </a:bodyPr>
          <a:lstStyle/>
          <a:p>
            <a:pPr marL="0" indent="0" eaLnBrk="1" fontAlgn="auto" hangingPunct="1">
              <a:lnSpc>
                <a:spcPct val="80000"/>
              </a:lnSpc>
              <a:spcAft>
                <a:spcPts val="0"/>
              </a:spcAft>
              <a:defRPr/>
            </a:pPr>
            <a:r>
              <a:rPr lang="zh-CN" altLang="en-US" sz="2800" dirty="0">
                <a:solidFill>
                  <a:schemeClr val="tx1">
                    <a:lumMod val="85000"/>
                    <a:lumOff val="15000"/>
                  </a:schemeClr>
                </a:solidFill>
                <a:latin typeface="黑体" panose="02010609060101010101" pitchFamily="49" charset="-122"/>
                <a:ea typeface="黑体" panose="02010609060101010101" pitchFamily="49" charset="-122"/>
              </a:rPr>
              <a:t>一、收心</a:t>
            </a:r>
            <a:endParaRPr lang="zh-CN" altLang="en-US" sz="2800" dirty="0">
              <a:solidFill>
                <a:schemeClr val="tx1">
                  <a:lumMod val="85000"/>
                  <a:lumOff val="15000"/>
                </a:schemeClr>
              </a:solidFill>
              <a:latin typeface="黑体" panose="02010609060101010101" pitchFamily="49" charset="-122"/>
              <a:ea typeface="黑体" panose="02010609060101010101" pitchFamily="49" charset="-122"/>
            </a:endParaRPr>
          </a:p>
          <a:p>
            <a:pPr marL="0" indent="0" eaLnBrk="1" fontAlgn="auto" hangingPunct="1">
              <a:lnSpc>
                <a:spcPct val="80000"/>
              </a:lnSpc>
              <a:spcAft>
                <a:spcPts val="0"/>
              </a:spcAft>
              <a:buFont typeface="Wingdings" panose="05000000000000000000" pitchFamily="2" charset="2"/>
              <a:buNone/>
              <a:defRPr/>
            </a:pPr>
            <a:r>
              <a:rPr lang="zh-CN" altLang="en-US" sz="2800" dirty="0">
                <a:solidFill>
                  <a:srgbClr val="FF0000"/>
                </a:solidFill>
                <a:latin typeface="黑体" panose="02010609060101010101" pitchFamily="49" charset="-122"/>
                <a:ea typeface="黑体" panose="02010609060101010101" pitchFamily="49" charset="-122"/>
              </a:rPr>
              <a:t> </a:t>
            </a:r>
            <a:r>
              <a:rPr lang="zh-CN" altLang="en-US" sz="2800" dirty="0" smtClean="0">
                <a:solidFill>
                  <a:srgbClr val="FF0000"/>
                </a:solidFill>
                <a:latin typeface="黑体" panose="02010609060101010101" pitchFamily="49" charset="-122"/>
                <a:ea typeface="黑体" panose="02010609060101010101" pitchFamily="49" charset="-122"/>
              </a:rPr>
              <a:t>   由于暑假的休息，作息</a:t>
            </a:r>
            <a:r>
              <a:rPr lang="zh-CN" altLang="en-US" sz="2800" dirty="0">
                <a:solidFill>
                  <a:srgbClr val="FF0000"/>
                </a:solidFill>
                <a:latin typeface="黑体" panose="02010609060101010101" pitchFamily="49" charset="-122"/>
                <a:ea typeface="黑体" panose="02010609060101010101" pitchFamily="49" charset="-122"/>
              </a:rPr>
              <a:t>时间都被打乱了。但现在，我们要收起玩心以及没有规律的作息时间，全身心的投入到我们的学习中</a:t>
            </a:r>
            <a:r>
              <a:rPr lang="zh-CN" altLang="en-US" sz="2800" dirty="0" smtClean="0">
                <a:solidFill>
                  <a:srgbClr val="FF0000"/>
                </a:solidFill>
                <a:latin typeface="黑体" panose="02010609060101010101" pitchFamily="49" charset="-122"/>
                <a:ea typeface="黑体" panose="02010609060101010101" pitchFamily="49" charset="-122"/>
              </a:rPr>
              <a:t>。</a:t>
            </a:r>
            <a:endParaRPr lang="zh-CN" altLang="en-US" sz="2800" dirty="0">
              <a:solidFill>
                <a:srgbClr val="FF0000"/>
              </a:solidFill>
              <a:latin typeface="黑体" panose="02010609060101010101" pitchFamily="49" charset="-122"/>
              <a:ea typeface="黑体" panose="02010609060101010101" pitchFamily="49" charset="-122"/>
            </a:endParaRPr>
          </a:p>
          <a:p>
            <a:pPr marL="0" indent="0" eaLnBrk="1" fontAlgn="auto" hangingPunct="1">
              <a:lnSpc>
                <a:spcPct val="80000"/>
              </a:lnSpc>
              <a:spcAft>
                <a:spcPts val="0"/>
              </a:spcAft>
              <a:defRPr/>
            </a:pPr>
            <a:r>
              <a:rPr lang="zh-CN" altLang="en-US" sz="2800" dirty="0">
                <a:solidFill>
                  <a:schemeClr val="tx1">
                    <a:lumMod val="85000"/>
                    <a:lumOff val="15000"/>
                  </a:schemeClr>
                </a:solidFill>
                <a:latin typeface="黑体" panose="02010609060101010101" pitchFamily="49" charset="-122"/>
                <a:ea typeface="黑体" panose="02010609060101010101" pitchFamily="49" charset="-122"/>
              </a:rPr>
              <a:t>二、作业</a:t>
            </a:r>
            <a:endParaRPr lang="zh-CN" altLang="en-US" sz="2800" dirty="0">
              <a:solidFill>
                <a:schemeClr val="tx1">
                  <a:lumMod val="85000"/>
                  <a:lumOff val="15000"/>
                </a:schemeClr>
              </a:solidFill>
              <a:latin typeface="黑体" panose="02010609060101010101" pitchFamily="49" charset="-122"/>
              <a:ea typeface="黑体" panose="02010609060101010101" pitchFamily="49" charset="-122"/>
            </a:endParaRPr>
          </a:p>
          <a:p>
            <a:pPr eaLnBrk="1" fontAlgn="auto" hangingPunct="1">
              <a:lnSpc>
                <a:spcPct val="80000"/>
              </a:lnSpc>
              <a:spcAft>
                <a:spcPts val="0"/>
              </a:spcAft>
              <a:buFontTx/>
              <a:buNone/>
              <a:defRPr/>
            </a:pPr>
            <a:r>
              <a:rPr lang="zh-CN" altLang="en-US" sz="2800" dirty="0">
                <a:latin typeface="黑体" panose="02010609060101010101" pitchFamily="49" charset="-122"/>
                <a:ea typeface="黑体" panose="02010609060101010101" pitchFamily="49" charset="-122"/>
              </a:rPr>
              <a:t>    </a:t>
            </a:r>
            <a:r>
              <a:rPr lang="zh-CN" altLang="en-US" sz="2800" dirty="0">
                <a:solidFill>
                  <a:srgbClr val="FF0000"/>
                </a:solidFill>
                <a:latin typeface="黑体" panose="02010609060101010101" pitchFamily="49" charset="-122"/>
                <a:ea typeface="黑体" panose="02010609060101010101" pitchFamily="49" charset="-122"/>
              </a:rPr>
              <a:t>现在</a:t>
            </a:r>
            <a:r>
              <a:rPr lang="zh-CN" altLang="en-US" sz="2800" dirty="0" smtClean="0">
                <a:solidFill>
                  <a:srgbClr val="FF0000"/>
                </a:solidFill>
                <a:latin typeface="黑体" panose="02010609060101010101" pitchFamily="49" charset="-122"/>
                <a:ea typeface="黑体" panose="02010609060101010101" pitchFamily="49" charset="-122"/>
              </a:rPr>
              <a:t>我们已经跨入初二，</a:t>
            </a:r>
            <a:r>
              <a:rPr lang="zh-CN" altLang="en-US" sz="2800" dirty="0">
                <a:solidFill>
                  <a:srgbClr val="FF0000"/>
                </a:solidFill>
                <a:latin typeface="黑体" panose="02010609060101010101" pitchFamily="49" charset="-122"/>
                <a:ea typeface="黑体" panose="02010609060101010101" pitchFamily="49" charset="-122"/>
              </a:rPr>
              <a:t>做作业的习惯要</a:t>
            </a:r>
            <a:r>
              <a:rPr lang="zh-CN" altLang="en-US" sz="2800" dirty="0" smtClean="0">
                <a:solidFill>
                  <a:srgbClr val="FF0000"/>
                </a:solidFill>
                <a:latin typeface="黑体" panose="02010609060101010101" pitchFamily="49" charset="-122"/>
                <a:ea typeface="黑体" panose="02010609060101010101" pitchFamily="49" charset="-122"/>
              </a:rPr>
              <a:t>比以前更严格。不要当成任务，而要变成你的学习进步的需要，学会</a:t>
            </a:r>
            <a:r>
              <a:rPr lang="zh-CN" altLang="en-US" sz="2800" dirty="0">
                <a:solidFill>
                  <a:srgbClr val="FF0000"/>
                </a:solidFill>
                <a:latin typeface="黑体" panose="02010609060101010101" pitchFamily="49" charset="-122"/>
                <a:ea typeface="黑体" panose="02010609060101010101" pitchFamily="49" charset="-122"/>
              </a:rPr>
              <a:t>自觉主动的学习</a:t>
            </a:r>
            <a:r>
              <a:rPr lang="zh-CN" altLang="en-US" sz="2800" dirty="0" smtClean="0">
                <a:solidFill>
                  <a:srgbClr val="FF0000"/>
                </a:solidFill>
                <a:latin typeface="黑体" panose="02010609060101010101" pitchFamily="49" charset="-122"/>
                <a:ea typeface="黑体" panose="02010609060101010101" pitchFamily="49" charset="-122"/>
              </a:rPr>
              <a:t>。</a:t>
            </a:r>
            <a:endParaRPr lang="zh-CN" altLang="en-US" sz="2800" dirty="0">
              <a:solidFill>
                <a:srgbClr val="FF0000"/>
              </a:solidFill>
              <a:latin typeface="黑体" panose="02010609060101010101" pitchFamily="49" charset="-122"/>
              <a:ea typeface="黑体" panose="02010609060101010101" pitchFamily="49" charset="-122"/>
            </a:endParaRPr>
          </a:p>
          <a:p>
            <a:pPr eaLnBrk="1" fontAlgn="auto" hangingPunct="1">
              <a:lnSpc>
                <a:spcPct val="80000"/>
              </a:lnSpc>
              <a:spcAft>
                <a:spcPts val="0"/>
              </a:spcAft>
              <a:buFontTx/>
              <a:buNone/>
              <a:defRPr/>
            </a:pPr>
            <a:r>
              <a:rPr lang="zh-CN" altLang="en-US" sz="2800" dirty="0" smtClean="0">
                <a:solidFill>
                  <a:schemeClr val="tx1">
                    <a:lumMod val="85000"/>
                    <a:lumOff val="15000"/>
                  </a:schemeClr>
                </a:solidFill>
                <a:latin typeface="黑体" panose="02010609060101010101" pitchFamily="49" charset="-122"/>
                <a:ea typeface="黑体" panose="02010609060101010101" pitchFamily="49" charset="-122"/>
              </a:rPr>
              <a:t> </a:t>
            </a:r>
            <a:r>
              <a:rPr lang="zh-CN" altLang="en-US" sz="2800" dirty="0">
                <a:solidFill>
                  <a:schemeClr val="tx1">
                    <a:lumMod val="85000"/>
                    <a:lumOff val="15000"/>
                  </a:schemeClr>
                </a:solidFill>
                <a:latin typeface="黑体" panose="02010609060101010101" pitchFamily="49" charset="-122"/>
                <a:ea typeface="黑体" panose="02010609060101010101" pitchFamily="49" charset="-122"/>
              </a:rPr>
              <a:t>三、习惯</a:t>
            </a:r>
            <a:endParaRPr lang="zh-CN" altLang="en-US" sz="2800" dirty="0">
              <a:solidFill>
                <a:schemeClr val="tx1">
                  <a:lumMod val="85000"/>
                  <a:lumOff val="15000"/>
                </a:schemeClr>
              </a:solidFill>
              <a:latin typeface="黑体" panose="02010609060101010101" pitchFamily="49" charset="-122"/>
              <a:ea typeface="黑体" panose="02010609060101010101" pitchFamily="49" charset="-122"/>
            </a:endParaRPr>
          </a:p>
          <a:p>
            <a:pPr eaLnBrk="1" fontAlgn="auto" hangingPunct="1">
              <a:lnSpc>
                <a:spcPct val="80000"/>
              </a:lnSpc>
              <a:spcAft>
                <a:spcPts val="0"/>
              </a:spcAft>
              <a:buFontTx/>
              <a:buNone/>
              <a:defRPr/>
            </a:pPr>
            <a:r>
              <a:rPr lang="zh-CN" altLang="en-US" sz="2800" dirty="0">
                <a:latin typeface="黑体" panose="02010609060101010101" pitchFamily="49" charset="-122"/>
                <a:ea typeface="黑体" panose="02010609060101010101" pitchFamily="49" charset="-122"/>
              </a:rPr>
              <a:t>    课堂上</a:t>
            </a:r>
            <a:r>
              <a:rPr lang="zh-CN" altLang="en-US" sz="2800" dirty="0" smtClean="0">
                <a:latin typeface="黑体" panose="02010609060101010101" pitchFamily="49" charset="-122"/>
                <a:ea typeface="黑体" panose="02010609060101010101" pitchFamily="49" charset="-122"/>
              </a:rPr>
              <a:t>要静</a:t>
            </a:r>
            <a:r>
              <a:rPr lang="zh-CN" altLang="en-US" sz="2800" dirty="0">
                <a:latin typeface="黑体" panose="02010609060101010101" pitchFamily="49" charset="-122"/>
                <a:ea typeface="黑体" panose="02010609060101010101" pitchFamily="49" charset="-122"/>
              </a:rPr>
              <a:t>下心来听课，不懂的知识要在恰当的</a:t>
            </a:r>
            <a:r>
              <a:rPr lang="zh-CN" altLang="en-US" sz="2800" dirty="0" smtClean="0">
                <a:latin typeface="黑体" panose="02010609060101010101" pitchFamily="49" charset="-122"/>
                <a:ea typeface="黑体" panose="02010609060101010101" pitchFamily="49" charset="-122"/>
              </a:rPr>
              <a:t>时间即时向</a:t>
            </a:r>
            <a:r>
              <a:rPr lang="zh-CN" altLang="en-US" sz="2800" dirty="0">
                <a:latin typeface="黑体" panose="02010609060101010101" pitchFamily="49" charset="-122"/>
                <a:ea typeface="黑体" panose="02010609060101010101" pitchFamily="49" charset="-122"/>
              </a:rPr>
              <a:t>同学或老师</a:t>
            </a:r>
            <a:r>
              <a:rPr lang="zh-CN" altLang="en-US" sz="2800" dirty="0" smtClean="0">
                <a:latin typeface="黑体" panose="02010609060101010101" pitchFamily="49" charset="-122"/>
                <a:ea typeface="黑体" panose="02010609060101010101" pitchFamily="49" charset="-122"/>
              </a:rPr>
              <a:t>请教。</a:t>
            </a:r>
            <a:r>
              <a:rPr lang="zh-CN" altLang="en-US" sz="2800" dirty="0">
                <a:latin typeface="黑体" panose="02010609060101010101" pitchFamily="49" charset="-122"/>
                <a:ea typeface="黑体" panose="02010609060101010101" pitchFamily="49" charset="-122"/>
              </a:rPr>
              <a:t>要有课堂上记笔记的习惯，在上新课之前要预习，课后要及时复习，巩固知识。</a:t>
            </a:r>
            <a:r>
              <a:rPr lang="zh-CN" altLang="en-US" sz="2800" dirty="0">
                <a:solidFill>
                  <a:srgbClr val="FF0000"/>
                </a:solidFill>
                <a:latin typeface="黑体" panose="02010609060101010101" pitchFamily="49" charset="-122"/>
                <a:ea typeface="黑体" panose="02010609060101010101" pitchFamily="49" charset="-122"/>
              </a:rPr>
              <a:t>不会的题目记录下来</a:t>
            </a:r>
            <a:r>
              <a:rPr lang="zh-CN" altLang="en-US" sz="2800" dirty="0">
                <a:latin typeface="黑体" panose="02010609060101010101" pitchFamily="49" charset="-122"/>
                <a:ea typeface="黑体" panose="02010609060101010101" pitchFamily="49" charset="-122"/>
              </a:rPr>
              <a:t>，养成良好的学习习惯</a:t>
            </a:r>
            <a:r>
              <a:rPr lang="zh-CN" altLang="en-US" sz="2800" dirty="0" smtClean="0">
                <a:latin typeface="黑体" panose="02010609060101010101" pitchFamily="49" charset="-122"/>
                <a:ea typeface="黑体" panose="02010609060101010101" pitchFamily="49" charset="-122"/>
              </a:rPr>
              <a:t>。</a:t>
            </a:r>
            <a:endParaRPr lang="zh-CN" altLang="en-US" sz="28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altLang="zh-CN" b="1" dirty="0" smtClean="0">
                <a:solidFill>
                  <a:srgbClr val="0000FF"/>
                </a:solidFill>
              </a:rPr>
              <a:t>3</a:t>
            </a:r>
            <a:r>
              <a:rPr lang="zh-CN" altLang="en-US" b="1" dirty="0" smtClean="0">
                <a:solidFill>
                  <a:srgbClr val="0000FF"/>
                </a:solidFill>
              </a:rPr>
              <a:t>、每天反思</a:t>
            </a:r>
            <a:endParaRPr lang="zh-CN" altLang="en-US" b="1" dirty="0" smtClean="0">
              <a:solidFill>
                <a:srgbClr val="0000FF"/>
              </a:solidFill>
            </a:endParaRPr>
          </a:p>
        </p:txBody>
      </p:sp>
      <p:sp>
        <p:nvSpPr>
          <p:cNvPr id="26627" name="Rectangle 3"/>
          <p:cNvSpPr>
            <a:spLocks noGrp="1" noChangeArrowheads="1"/>
          </p:cNvSpPr>
          <p:nvPr>
            <p:ph type="body" idx="1"/>
          </p:nvPr>
        </p:nvSpPr>
        <p:spPr>
          <a:xfrm>
            <a:off x="611560" y="1772816"/>
            <a:ext cx="8229600" cy="4525962"/>
          </a:xfrm>
        </p:spPr>
        <p:txBody>
          <a:bodyPr/>
          <a:lstStyle/>
          <a:p>
            <a:pPr eaLnBrk="1" hangingPunct="1">
              <a:lnSpc>
                <a:spcPct val="90000"/>
              </a:lnSpc>
            </a:pPr>
            <a:r>
              <a:rPr lang="zh-CN" altLang="en-US" b="1" dirty="0" smtClean="0">
                <a:solidFill>
                  <a:srgbClr val="FF0000"/>
                </a:solidFill>
              </a:rPr>
              <a:t>今天充分利用时间了吗？</a:t>
            </a:r>
            <a:endParaRPr lang="zh-CN" altLang="en-US" b="1" dirty="0" smtClean="0">
              <a:solidFill>
                <a:srgbClr val="FF0000"/>
              </a:solidFill>
            </a:endParaRPr>
          </a:p>
          <a:p>
            <a:pPr eaLnBrk="1" hangingPunct="1">
              <a:lnSpc>
                <a:spcPct val="90000"/>
              </a:lnSpc>
            </a:pPr>
            <a:r>
              <a:rPr lang="zh-CN" altLang="en-US" b="1" dirty="0" smtClean="0">
                <a:solidFill>
                  <a:srgbClr val="FF0000"/>
                </a:solidFill>
              </a:rPr>
              <a:t>今天上课积极动脑了吗？</a:t>
            </a:r>
            <a:endParaRPr lang="zh-CN" altLang="en-US" b="1" dirty="0" smtClean="0">
              <a:solidFill>
                <a:srgbClr val="FF0000"/>
              </a:solidFill>
            </a:endParaRPr>
          </a:p>
          <a:p>
            <a:pPr eaLnBrk="1" hangingPunct="1">
              <a:lnSpc>
                <a:spcPct val="90000"/>
              </a:lnSpc>
            </a:pPr>
            <a:r>
              <a:rPr lang="zh-CN" altLang="en-US" b="1" dirty="0" smtClean="0">
                <a:solidFill>
                  <a:srgbClr val="FF0000"/>
                </a:solidFill>
              </a:rPr>
              <a:t>今天独立完成作业了吗？</a:t>
            </a:r>
            <a:endParaRPr lang="zh-CN" altLang="en-US" b="1" dirty="0" smtClean="0">
              <a:solidFill>
                <a:srgbClr val="FF0000"/>
              </a:solidFill>
            </a:endParaRPr>
          </a:p>
          <a:p>
            <a:pPr eaLnBrk="1" hangingPunct="1">
              <a:lnSpc>
                <a:spcPct val="90000"/>
              </a:lnSpc>
            </a:pPr>
            <a:r>
              <a:rPr lang="zh-CN" altLang="en-US" b="1" dirty="0" smtClean="0">
                <a:solidFill>
                  <a:srgbClr val="FF0000"/>
                </a:solidFill>
              </a:rPr>
              <a:t>今天班级任务完成了吗？</a:t>
            </a:r>
            <a:endParaRPr lang="zh-CN" altLang="en-US" b="1" dirty="0" smtClean="0">
              <a:solidFill>
                <a:srgbClr val="FF0000"/>
              </a:solidFill>
            </a:endParaRPr>
          </a:p>
          <a:p>
            <a:pPr eaLnBrk="1" hangingPunct="1">
              <a:lnSpc>
                <a:spcPct val="90000"/>
              </a:lnSpc>
            </a:pPr>
            <a:r>
              <a:rPr lang="zh-CN" altLang="en-US" b="1" dirty="0" smtClean="0">
                <a:solidFill>
                  <a:srgbClr val="FF0000"/>
                </a:solidFill>
              </a:rPr>
              <a:t>今天主动帮助同学了吗？</a:t>
            </a:r>
            <a:endParaRPr lang="zh-CN" altLang="en-US" b="1" dirty="0" smtClean="0">
              <a:solidFill>
                <a:srgbClr val="FF0000"/>
              </a:solidFill>
            </a:endParaRPr>
          </a:p>
          <a:p>
            <a:pPr eaLnBrk="1" hangingPunct="1">
              <a:lnSpc>
                <a:spcPct val="90000"/>
              </a:lnSpc>
            </a:pPr>
            <a:r>
              <a:rPr lang="zh-CN" altLang="en-US" b="1" dirty="0" smtClean="0">
                <a:solidFill>
                  <a:srgbClr val="FF0000"/>
                </a:solidFill>
              </a:rPr>
              <a:t>今天不懂问题解决了吗？</a:t>
            </a:r>
            <a:endParaRPr lang="zh-CN" altLang="en-US" b="1" dirty="0" smtClean="0">
              <a:solidFill>
                <a:srgbClr val="FF0000"/>
              </a:solidFill>
            </a:endParaRPr>
          </a:p>
          <a:p>
            <a:pPr eaLnBrk="1" hangingPunct="1">
              <a:lnSpc>
                <a:spcPct val="90000"/>
              </a:lnSpc>
            </a:pPr>
            <a:r>
              <a:rPr lang="zh-CN" altLang="en-US" b="1" dirty="0" smtClean="0">
                <a:solidFill>
                  <a:srgbClr val="FF0000"/>
                </a:solidFill>
              </a:rPr>
              <a:t>今天做了无效劳动了吗？</a:t>
            </a:r>
            <a:endParaRPr lang="zh-CN" altLang="en-US" b="1" dirty="0" smtClean="0">
              <a:solidFill>
                <a:srgbClr val="FF0000"/>
              </a:solidFill>
            </a:endParaRPr>
          </a:p>
          <a:p>
            <a:pPr eaLnBrk="1" hangingPunct="1">
              <a:lnSpc>
                <a:spcPct val="90000"/>
              </a:lnSpc>
            </a:pPr>
            <a:r>
              <a:rPr lang="zh-CN" altLang="en-US" b="1" dirty="0" smtClean="0">
                <a:solidFill>
                  <a:srgbClr val="FF0000"/>
                </a:solidFill>
              </a:rPr>
              <a:t>明天我怎样改变自己呢？</a:t>
            </a:r>
            <a:endParaRPr lang="zh-CN" altLang="en-US" b="1" dirty="0" smtClean="0">
              <a:solidFill>
                <a:srgbClr val="FF0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3" name="WordArt 5"/>
          <p:cNvSpPr>
            <a:spLocks noChangeArrowheads="1" noChangeShapeType="1" noTextEdit="1"/>
          </p:cNvSpPr>
          <p:nvPr/>
        </p:nvSpPr>
        <p:spPr bwMode="auto">
          <a:xfrm rot="1295452">
            <a:off x="827088" y="404813"/>
            <a:ext cx="3549650" cy="2143125"/>
          </a:xfrm>
          <a:prstGeom prst="rect">
            <a:avLst/>
          </a:prstGeom>
        </p:spPr>
        <p:txBody>
          <a:bodyPr wrap="none" fromWordArt="1">
            <a:prstTxWarp prst="textSlantUp">
              <a:avLst>
                <a:gd name="adj" fmla="val 55556"/>
              </a:avLst>
            </a:prstTxWarp>
          </a:bodyPr>
          <a:lstStyle/>
          <a:p>
            <a:pPr algn="ctr"/>
            <a:r>
              <a:rPr lang="zh-CN" altLang="en-US" sz="3600" b="1" kern="10" dirty="0">
                <a:ln w="9525">
                  <a:solidFill>
                    <a:srgbClr val="CC0066"/>
                  </a:solidFill>
                  <a:round/>
                </a:ln>
                <a:solidFill>
                  <a:srgbClr val="000000"/>
                </a:solidFill>
                <a:latin typeface="宋体" panose="02010600030101010101" pitchFamily="2" charset="-122"/>
                <a:ea typeface="宋体" panose="02010600030101010101" pitchFamily="2" charset="-122"/>
              </a:rPr>
              <a:t>第三乐章</a:t>
            </a:r>
            <a:endParaRPr lang="zh-CN" altLang="en-US" sz="3600" b="1" kern="10" dirty="0">
              <a:ln w="9525">
                <a:solidFill>
                  <a:srgbClr val="CC0066"/>
                </a:solidFill>
                <a:round/>
              </a:ln>
              <a:solidFill>
                <a:srgbClr val="000000"/>
              </a:solidFill>
              <a:latin typeface="宋体" panose="02010600030101010101" pitchFamily="2" charset="-122"/>
              <a:ea typeface="宋体" panose="02010600030101010101" pitchFamily="2" charset="-122"/>
            </a:endParaRPr>
          </a:p>
        </p:txBody>
      </p:sp>
      <p:sp>
        <p:nvSpPr>
          <p:cNvPr id="27654" name="WordArt 6">
            <a:hlinkClick r:id="rId1" action="ppaction://hlinkfile"/>
          </p:cNvPr>
          <p:cNvSpPr>
            <a:spLocks noChangeArrowheads="1" noChangeShapeType="1" noTextEdit="1"/>
          </p:cNvSpPr>
          <p:nvPr/>
        </p:nvSpPr>
        <p:spPr bwMode="auto">
          <a:xfrm>
            <a:off x="900113" y="2636838"/>
            <a:ext cx="7056437" cy="2519362"/>
          </a:xfrm>
          <a:prstGeom prst="rect">
            <a:avLst/>
          </a:prstGeom>
        </p:spPr>
        <p:txBody>
          <a:bodyPr wrap="none" fromWordArt="1">
            <a:prstTxWarp prst="textDoubleWave1">
              <a:avLst>
                <a:gd name="adj1" fmla="val 6500"/>
                <a:gd name="adj2" fmla="val 0"/>
              </a:avLst>
            </a:prstTxWarp>
          </a:bodyPr>
          <a:lstStyle/>
          <a:p>
            <a:pPr algn="ctr"/>
            <a:r>
              <a:rPr lang="zh-CN" altLang="en-US" sz="3600" b="1" kern="10" normalizeH="1">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rPr>
              <a:t>超越梦想</a:t>
            </a:r>
            <a:endParaRPr lang="zh-CN" altLang="en-US" sz="3600" b="1" kern="10" normalizeH="1">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7" name="矩形 1"/>
          <p:cNvSpPr>
            <a:spLocks noChangeArrowheads="1"/>
          </p:cNvSpPr>
          <p:nvPr/>
        </p:nvSpPr>
        <p:spPr bwMode="auto">
          <a:xfrm>
            <a:off x="199132" y="1268760"/>
            <a:ext cx="8909050" cy="310854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你最后悔什</a:t>
            </a:r>
            <a:r>
              <a:rPr lang="zh-CN" altLang="en-US" sz="2800" b="1" dirty="0" smtClean="0">
                <a:latin typeface="黑体" panose="02010609060101010101" pitchFamily="49" charset="-122"/>
                <a:ea typeface="黑体" panose="02010609060101010101" pitchFamily="49" charset="-122"/>
              </a:rPr>
              <a:t>么</a:t>
            </a:r>
            <a:r>
              <a:rPr lang="en-US" altLang="zh-CN" sz="2800" b="1" dirty="0" smtClean="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某杂志对全国</a:t>
            </a:r>
            <a:r>
              <a:rPr lang="en-US" altLang="zh-CN" sz="2800" b="1" dirty="0">
                <a:latin typeface="黑体" panose="02010609060101010101" pitchFamily="49" charset="-122"/>
                <a:ea typeface="黑体" panose="02010609060101010101" pitchFamily="49" charset="-122"/>
              </a:rPr>
              <a:t>60</a:t>
            </a:r>
            <a:r>
              <a:rPr lang="zh-CN" altLang="en-US" sz="2800" b="1" dirty="0">
                <a:latin typeface="黑体" panose="02010609060101010101" pitchFamily="49" charset="-122"/>
                <a:ea typeface="黑体" panose="02010609060101010101" pitchFamily="49" charset="-122"/>
              </a:rPr>
              <a:t>岁以上的老人抽样调查：</a:t>
            </a:r>
            <a:endParaRPr lang="en-US" altLang="zh-CN" sz="2800" b="1" dirty="0">
              <a:latin typeface="黑体" panose="02010609060101010101" pitchFamily="49" charset="-122"/>
              <a:ea typeface="黑体" panose="02010609060101010101" pitchFamily="49" charset="-122"/>
            </a:endParaRPr>
          </a:p>
          <a:p>
            <a:r>
              <a:rPr lang="zh-CN" altLang="en-US" sz="2800" b="1" dirty="0">
                <a:solidFill>
                  <a:srgbClr val="FF0000"/>
                </a:solidFill>
                <a:latin typeface="黑体" panose="02010609060101010101" pitchFamily="49" charset="-122"/>
                <a:ea typeface="黑体" panose="02010609060101010101" pitchFamily="49" charset="-122"/>
              </a:rPr>
              <a:t>第</a:t>
            </a:r>
            <a:r>
              <a:rPr lang="en-US" altLang="zh-CN" sz="2800" b="1" dirty="0">
                <a:solidFill>
                  <a:srgbClr val="FF0000"/>
                </a:solidFill>
                <a:latin typeface="黑体" panose="02010609060101010101" pitchFamily="49" charset="-122"/>
                <a:ea typeface="黑体" panose="02010609060101010101" pitchFamily="49" charset="-122"/>
              </a:rPr>
              <a:t>1</a:t>
            </a: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75</a:t>
            </a:r>
            <a:r>
              <a:rPr lang="zh-CN" altLang="en-US" sz="2800" b="1" dirty="0">
                <a:latin typeface="黑体" panose="02010609060101010101" pitchFamily="49" charset="-122"/>
                <a:ea typeface="黑体" panose="02010609060101010101" pitchFamily="49" charset="-122"/>
              </a:rPr>
              <a:t>％的人后悔年轻时努力不够，导致一事无成；</a:t>
            </a:r>
            <a:endParaRPr lang="en-US" altLang="zh-CN" sz="2800" b="1" dirty="0">
              <a:latin typeface="黑体" panose="02010609060101010101" pitchFamily="49" charset="-122"/>
              <a:ea typeface="黑体" panose="02010609060101010101" pitchFamily="49" charset="-122"/>
            </a:endParaRPr>
          </a:p>
          <a:p>
            <a:r>
              <a:rPr lang="zh-CN" altLang="en-US" sz="2800" b="1" dirty="0">
                <a:solidFill>
                  <a:srgbClr val="FF0000"/>
                </a:solidFill>
                <a:latin typeface="黑体" panose="02010609060101010101" pitchFamily="49" charset="-122"/>
                <a:ea typeface="黑体" panose="02010609060101010101" pitchFamily="49" charset="-122"/>
              </a:rPr>
              <a:t>第</a:t>
            </a:r>
            <a:r>
              <a:rPr lang="en-US" altLang="zh-CN" sz="2800" b="1" dirty="0">
                <a:solidFill>
                  <a:srgbClr val="FF0000"/>
                </a:solidFill>
                <a:latin typeface="黑体" panose="02010609060101010101" pitchFamily="49" charset="-122"/>
                <a:ea typeface="黑体" panose="02010609060101010101" pitchFamily="49" charset="-122"/>
              </a:rPr>
              <a:t>2</a:t>
            </a:r>
            <a:r>
              <a:rPr lang="zh-CN" altLang="en-US" sz="2800" b="1" dirty="0">
                <a:solidFill>
                  <a:srgbClr val="FF0000"/>
                </a:solidFill>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70</a:t>
            </a:r>
            <a:r>
              <a:rPr lang="zh-CN" altLang="en-US" sz="2800" b="1" dirty="0">
                <a:latin typeface="黑体" panose="02010609060101010101" pitchFamily="49" charset="-122"/>
                <a:ea typeface="黑体" panose="02010609060101010101" pitchFamily="49" charset="-122"/>
              </a:rPr>
              <a:t>％的人后悔在年轻的时候选错了职业；</a:t>
            </a:r>
            <a:endParaRPr lang="en-US" altLang="zh-CN" sz="2800" b="1" dirty="0">
              <a:latin typeface="黑体" panose="02010609060101010101" pitchFamily="49" charset="-122"/>
              <a:ea typeface="黑体" panose="02010609060101010101" pitchFamily="49" charset="-122"/>
            </a:endParaRPr>
          </a:p>
          <a:p>
            <a:r>
              <a:rPr lang="zh-CN" altLang="en-US" sz="2800" b="1" dirty="0">
                <a:solidFill>
                  <a:srgbClr val="FF0000"/>
                </a:solidFill>
                <a:latin typeface="黑体" panose="02010609060101010101" pitchFamily="49" charset="-122"/>
                <a:ea typeface="黑体" panose="02010609060101010101" pitchFamily="49" charset="-122"/>
              </a:rPr>
              <a:t>第</a:t>
            </a:r>
            <a:r>
              <a:rPr lang="en-US" altLang="zh-CN" sz="2800" b="1" dirty="0">
                <a:solidFill>
                  <a:srgbClr val="FF0000"/>
                </a:solidFill>
                <a:latin typeface="黑体" panose="02010609060101010101" pitchFamily="49" charset="-122"/>
                <a:ea typeface="黑体" panose="02010609060101010101" pitchFamily="49" charset="-122"/>
              </a:rPr>
              <a:t>3</a:t>
            </a: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62</a:t>
            </a:r>
            <a:r>
              <a:rPr lang="zh-CN" altLang="en-US" sz="2800" b="1" dirty="0">
                <a:latin typeface="黑体" panose="02010609060101010101" pitchFamily="49" charset="-122"/>
                <a:ea typeface="黑体" panose="02010609060101010101" pitchFamily="49" charset="-122"/>
              </a:rPr>
              <a:t>％的人后悔对子女教育不当；</a:t>
            </a:r>
            <a:endParaRPr lang="en-US" altLang="zh-CN" sz="2800" b="1" dirty="0">
              <a:latin typeface="黑体" panose="02010609060101010101" pitchFamily="49" charset="-122"/>
              <a:ea typeface="黑体" panose="02010609060101010101" pitchFamily="49" charset="-122"/>
            </a:endParaRPr>
          </a:p>
          <a:p>
            <a:r>
              <a:rPr lang="zh-CN" altLang="en-US" sz="2800" b="1" dirty="0">
                <a:solidFill>
                  <a:srgbClr val="FF0000"/>
                </a:solidFill>
                <a:latin typeface="黑体" panose="02010609060101010101" pitchFamily="49" charset="-122"/>
                <a:ea typeface="黑体" panose="02010609060101010101" pitchFamily="49" charset="-122"/>
              </a:rPr>
              <a:t>第</a:t>
            </a:r>
            <a:r>
              <a:rPr lang="en-US" altLang="zh-CN" sz="2800" b="1" dirty="0">
                <a:solidFill>
                  <a:srgbClr val="FF0000"/>
                </a:solidFill>
                <a:latin typeface="黑体" panose="02010609060101010101" pitchFamily="49" charset="-122"/>
                <a:ea typeface="黑体" panose="02010609060101010101" pitchFamily="49" charset="-122"/>
              </a:rPr>
              <a:t>4</a:t>
            </a: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57</a:t>
            </a:r>
            <a:r>
              <a:rPr lang="zh-CN" altLang="en-US" sz="2800" b="1" dirty="0">
                <a:latin typeface="黑体" panose="02010609060101010101" pitchFamily="49" charset="-122"/>
                <a:ea typeface="黑体" panose="02010609060101010101" pitchFamily="49" charset="-122"/>
              </a:rPr>
              <a:t>％的人后悔没有好好珍惜自己的伴侣；</a:t>
            </a:r>
            <a:endParaRPr lang="en-US" altLang="zh-CN" sz="2800" b="1" dirty="0">
              <a:latin typeface="黑体" panose="02010609060101010101" pitchFamily="49" charset="-122"/>
              <a:ea typeface="黑体" panose="02010609060101010101" pitchFamily="49" charset="-122"/>
            </a:endParaRPr>
          </a:p>
          <a:p>
            <a:r>
              <a:rPr lang="zh-CN" altLang="en-US" sz="2800" b="1" dirty="0">
                <a:solidFill>
                  <a:srgbClr val="FF0000"/>
                </a:solidFill>
                <a:latin typeface="黑体" panose="02010609060101010101" pitchFamily="49" charset="-122"/>
                <a:ea typeface="黑体" panose="02010609060101010101" pitchFamily="49" charset="-122"/>
              </a:rPr>
              <a:t>第</a:t>
            </a:r>
            <a:r>
              <a:rPr lang="en-US" altLang="zh-CN" sz="2800" b="1" dirty="0">
                <a:solidFill>
                  <a:srgbClr val="FF0000"/>
                </a:solidFill>
                <a:latin typeface="黑体" panose="02010609060101010101" pitchFamily="49" charset="-122"/>
                <a:ea typeface="黑体" panose="02010609060101010101" pitchFamily="49" charset="-122"/>
              </a:rPr>
              <a:t>5</a:t>
            </a: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49</a:t>
            </a:r>
            <a:r>
              <a:rPr lang="zh-CN" altLang="en-US" sz="2800" b="1" dirty="0">
                <a:latin typeface="黑体" panose="02010609060101010101" pitchFamily="49" charset="-122"/>
                <a:ea typeface="黑体" panose="02010609060101010101" pitchFamily="49" charset="-122"/>
              </a:rPr>
              <a:t>％的人后悔没有善待自己的身体。 </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9" name="Rectangle 3"/>
          <p:cNvSpPr>
            <a:spLocks noGrp="1" noChangeArrowheads="1"/>
          </p:cNvSpPr>
          <p:nvPr>
            <p:ph type="body" idx="1"/>
          </p:nvPr>
        </p:nvSpPr>
        <p:spPr>
          <a:xfrm>
            <a:off x="684213" y="765175"/>
            <a:ext cx="7772400" cy="4833938"/>
          </a:xfrm>
        </p:spPr>
        <p:txBody>
          <a:bodyPr/>
          <a:lstStyle/>
          <a:p>
            <a:pPr eaLnBrk="1" hangingPunct="1">
              <a:spcBef>
                <a:spcPct val="0"/>
              </a:spcBef>
              <a:buFontTx/>
              <a:buNone/>
            </a:pPr>
            <a:r>
              <a:rPr lang="en-US" altLang="zh-CN" sz="5400" b="1" dirty="0" smtClean="0">
                <a:solidFill>
                  <a:srgbClr val="FF0066"/>
                </a:solidFill>
                <a:latin typeface="华文新魏" pitchFamily="2" charset="-122"/>
                <a:ea typeface="华文新魏" pitchFamily="2" charset="-122"/>
              </a:rPr>
              <a:t> </a:t>
            </a:r>
            <a:r>
              <a:rPr lang="zh-CN" altLang="en-US" sz="5400" b="1" dirty="0" smtClean="0">
                <a:solidFill>
                  <a:srgbClr val="FF0066"/>
                </a:solidFill>
                <a:latin typeface="华文新魏" pitchFamily="2" charset="-122"/>
                <a:ea typeface="华文新魏" pitchFamily="2" charset="-122"/>
              </a:rPr>
              <a:t>实现梦想是有条件的：</a:t>
            </a:r>
            <a:endParaRPr lang="zh-CN" altLang="en-US" sz="5400" b="1" dirty="0" smtClean="0">
              <a:solidFill>
                <a:srgbClr val="FF0066"/>
              </a:solidFill>
              <a:latin typeface="华文新魏" pitchFamily="2" charset="-122"/>
              <a:ea typeface="华文新魏" pitchFamily="2" charset="-122"/>
            </a:endParaRPr>
          </a:p>
          <a:p>
            <a:pPr eaLnBrk="1" hangingPunct="1">
              <a:spcBef>
                <a:spcPct val="0"/>
              </a:spcBef>
              <a:buFontTx/>
              <a:buNone/>
            </a:pPr>
            <a:r>
              <a:rPr lang="en-US" altLang="zh-CN" sz="4400" b="1" dirty="0" smtClean="0">
                <a:solidFill>
                  <a:schemeClr val="tx2"/>
                </a:solidFill>
                <a:latin typeface="华文新魏" pitchFamily="2" charset="-122"/>
                <a:ea typeface="华文新魏" pitchFamily="2" charset="-122"/>
              </a:rPr>
              <a:t>1</a:t>
            </a:r>
            <a:r>
              <a:rPr lang="zh-CN" altLang="en-US" sz="4400" b="1" dirty="0" smtClean="0">
                <a:solidFill>
                  <a:schemeClr val="tx2"/>
                </a:solidFill>
                <a:latin typeface="华文新魏" pitchFamily="2" charset="-122"/>
                <a:ea typeface="华文新魏" pitchFamily="2" charset="-122"/>
              </a:rPr>
              <a:t>、</a:t>
            </a:r>
            <a:r>
              <a:rPr lang="zh-CN" altLang="en-US" b="1" dirty="0" smtClean="0"/>
              <a:t>确立目标是前提</a:t>
            </a:r>
            <a:endParaRPr lang="zh-CN" altLang="en-US" sz="4400" b="1" dirty="0" smtClean="0">
              <a:solidFill>
                <a:schemeClr val="tx2"/>
              </a:solidFill>
              <a:latin typeface="华文新魏" pitchFamily="2" charset="-122"/>
              <a:ea typeface="华文新魏" pitchFamily="2" charset="-122"/>
            </a:endParaRPr>
          </a:p>
          <a:p>
            <a:pPr eaLnBrk="1" hangingPunct="1">
              <a:spcBef>
                <a:spcPct val="0"/>
              </a:spcBef>
              <a:buFontTx/>
              <a:buNone/>
            </a:pPr>
            <a:r>
              <a:rPr lang="en-US" altLang="zh-CN" sz="4400" b="1" dirty="0" smtClean="0">
                <a:solidFill>
                  <a:schemeClr val="tx2"/>
                </a:solidFill>
                <a:latin typeface="华文新魏" pitchFamily="2" charset="-122"/>
                <a:ea typeface="华文新魏" pitchFamily="2" charset="-122"/>
              </a:rPr>
              <a:t>2</a:t>
            </a:r>
            <a:r>
              <a:rPr lang="zh-CN" altLang="en-US" sz="4400" b="1" dirty="0" smtClean="0">
                <a:solidFill>
                  <a:schemeClr val="tx2"/>
                </a:solidFill>
                <a:latin typeface="华文新魏" pitchFamily="2" charset="-122"/>
                <a:ea typeface="华文新魏" pitchFamily="2" charset="-122"/>
              </a:rPr>
              <a:t>、</a:t>
            </a:r>
            <a:r>
              <a:rPr lang="zh-CN" altLang="en-US" b="1" dirty="0" smtClean="0"/>
              <a:t>刻苦学习是关键</a:t>
            </a:r>
            <a:endParaRPr lang="zh-CN" altLang="en-US" sz="4400" b="1" dirty="0" smtClean="0">
              <a:solidFill>
                <a:schemeClr val="tx2"/>
              </a:solidFill>
              <a:latin typeface="华文新魏" pitchFamily="2" charset="-122"/>
              <a:ea typeface="华文新魏" pitchFamily="2" charset="-122"/>
            </a:endParaRPr>
          </a:p>
          <a:p>
            <a:pPr eaLnBrk="1" hangingPunct="1">
              <a:spcBef>
                <a:spcPct val="0"/>
              </a:spcBef>
              <a:buFontTx/>
              <a:buNone/>
            </a:pPr>
            <a:r>
              <a:rPr lang="en-US" altLang="zh-CN" sz="4400" b="1" dirty="0" smtClean="0">
                <a:solidFill>
                  <a:schemeClr val="tx2"/>
                </a:solidFill>
                <a:latin typeface="华文新魏" pitchFamily="2" charset="-122"/>
                <a:ea typeface="华文新魏" pitchFamily="2" charset="-122"/>
              </a:rPr>
              <a:t>3</a:t>
            </a:r>
            <a:r>
              <a:rPr lang="zh-CN" altLang="en-US" sz="4400" b="1" dirty="0" smtClean="0">
                <a:solidFill>
                  <a:schemeClr val="tx2"/>
                </a:solidFill>
                <a:latin typeface="华文新魏" pitchFamily="2" charset="-122"/>
                <a:ea typeface="华文新魏" pitchFamily="2" charset="-122"/>
              </a:rPr>
              <a:t>、</a:t>
            </a:r>
            <a:r>
              <a:rPr lang="zh-CN" altLang="en-US" b="1" dirty="0" smtClean="0"/>
              <a:t>自信心态是保证</a:t>
            </a:r>
            <a:endParaRPr lang="zh-CN" altLang="en-US" sz="4400" b="1" dirty="0" smtClean="0">
              <a:solidFill>
                <a:schemeClr val="tx2"/>
              </a:solidFill>
              <a:latin typeface="华文新魏" pitchFamily="2" charset="-122"/>
              <a:ea typeface="华文新魏" pitchFamily="2" charset="-122"/>
            </a:endParaRPr>
          </a:p>
          <a:p>
            <a:pPr eaLnBrk="1" hangingPunct="1">
              <a:spcBef>
                <a:spcPct val="0"/>
              </a:spcBef>
              <a:buFontTx/>
              <a:buNone/>
            </a:pPr>
            <a:r>
              <a:rPr lang="en-US" altLang="zh-CN" sz="4400" b="1" dirty="0" smtClean="0">
                <a:solidFill>
                  <a:schemeClr val="tx2"/>
                </a:solidFill>
                <a:latin typeface="华文新魏" pitchFamily="2" charset="-122"/>
                <a:ea typeface="华文新魏" pitchFamily="2" charset="-122"/>
              </a:rPr>
              <a:t>4</a:t>
            </a:r>
            <a:r>
              <a:rPr lang="zh-CN" altLang="en-US" sz="4400" b="1" dirty="0" smtClean="0">
                <a:solidFill>
                  <a:schemeClr val="tx2"/>
                </a:solidFill>
                <a:latin typeface="华文新魏" pitchFamily="2" charset="-122"/>
                <a:ea typeface="华文新魏" pitchFamily="2" charset="-122"/>
              </a:rPr>
              <a:t>、</a:t>
            </a:r>
            <a:r>
              <a:rPr lang="zh-CN" altLang="en-US" b="1" dirty="0" smtClean="0"/>
              <a:t>老师支持是后盾</a:t>
            </a:r>
            <a:endParaRPr lang="zh-CN" altLang="en-US" sz="4400" b="1" dirty="0" smtClean="0">
              <a:solidFill>
                <a:schemeClr val="tx2"/>
              </a:solidFill>
              <a:latin typeface="华文新魏" pitchFamily="2" charset="-122"/>
              <a:ea typeface="华文新魏" pitchFamily="2" charset="-122"/>
            </a:endParaRPr>
          </a:p>
          <a:p>
            <a:pPr eaLnBrk="1" hangingPunct="1">
              <a:spcBef>
                <a:spcPct val="0"/>
              </a:spcBef>
              <a:buFontTx/>
              <a:buNone/>
            </a:pPr>
            <a:r>
              <a:rPr lang="en-US" altLang="zh-CN" sz="4400" b="1" dirty="0" smtClean="0">
                <a:solidFill>
                  <a:schemeClr val="tx2"/>
                </a:solidFill>
                <a:latin typeface="华文新魏" pitchFamily="2" charset="-122"/>
                <a:ea typeface="华文新魏" pitchFamily="2" charset="-122"/>
              </a:rPr>
              <a:t>5</a:t>
            </a:r>
            <a:r>
              <a:rPr lang="zh-CN" altLang="en-US" sz="4400" b="1" dirty="0" smtClean="0">
                <a:solidFill>
                  <a:schemeClr val="tx2"/>
                </a:solidFill>
                <a:latin typeface="华文新魏" pitchFamily="2" charset="-122"/>
                <a:ea typeface="华文新魏" pitchFamily="2" charset="-122"/>
              </a:rPr>
              <a:t>、其他条</a:t>
            </a:r>
            <a:r>
              <a:rPr lang="zh-CN" altLang="en-US" sz="4400" b="1" dirty="0" smtClean="0">
                <a:solidFill>
                  <a:schemeClr val="tx2"/>
                </a:solidFill>
                <a:latin typeface="华文新魏" pitchFamily="2" charset="-122"/>
                <a:ea typeface="华文新魏" pitchFamily="2" charset="-122"/>
              </a:rPr>
              <a:t>件</a:t>
            </a:r>
            <a:endParaRPr lang="zh-CN" altLang="en-US" sz="4400" b="1" dirty="0" smtClean="0">
              <a:solidFill>
                <a:schemeClr val="tx2"/>
              </a:solidFill>
              <a:latin typeface="华文新魏" pitchFamily="2" charset="-122"/>
              <a:ea typeface="华文新魏" pitchFamily="2" charset="-122"/>
            </a:endParaRPr>
          </a:p>
          <a:p>
            <a:pPr eaLnBrk="1" hangingPunct="1"/>
            <a:endParaRPr lang="en-US" altLang="zh-CN" sz="4400" dirty="0" smtClean="0">
              <a:solidFill>
                <a:schemeClr val="tx2"/>
              </a:solidFill>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23850" y="476250"/>
            <a:ext cx="8229600" cy="1143000"/>
          </a:xfrm>
        </p:spPr>
        <p:txBody>
          <a:bodyPr/>
          <a:lstStyle/>
          <a:p>
            <a:pPr eaLnBrk="1" hangingPunct="1"/>
            <a:r>
              <a:rPr lang="zh-CN" altLang="en-US" b="1" dirty="0" smtClean="0"/>
              <a:t>一、确立目标是前提</a:t>
            </a:r>
            <a:endParaRPr lang="zh-CN" altLang="en-US" b="1" dirty="0" smtClean="0"/>
          </a:p>
        </p:txBody>
      </p:sp>
      <p:sp>
        <p:nvSpPr>
          <p:cNvPr id="19460" name="Rectangle 3"/>
          <p:cNvSpPr>
            <a:spLocks noGrp="1" noChangeArrowheads="1"/>
          </p:cNvSpPr>
          <p:nvPr>
            <p:ph type="body" idx="1"/>
          </p:nvPr>
        </p:nvSpPr>
        <p:spPr>
          <a:xfrm>
            <a:off x="457200" y="1773238"/>
            <a:ext cx="8229600" cy="4929187"/>
          </a:xfrm>
        </p:spPr>
        <p:txBody>
          <a:bodyPr/>
          <a:lstStyle/>
          <a:p>
            <a:pPr eaLnBrk="1" hangingPunct="1">
              <a:lnSpc>
                <a:spcPct val="80000"/>
              </a:lnSpc>
              <a:defRPr/>
            </a:pPr>
            <a:r>
              <a:rPr lang="zh-CN" altLang="en-US" sz="2800" b="1" dirty="0" smtClean="0">
                <a:latin typeface="黑体" panose="02010609060101010101" pitchFamily="49" charset="-122"/>
                <a:ea typeface="黑体" panose="02010609060101010101" pitchFamily="49" charset="-122"/>
              </a:rPr>
              <a:t>人生不能没有目标，目标是引领你前行的，那是你人生路上永不熄灭的明灯。</a:t>
            </a:r>
            <a:endParaRPr lang="en-US" altLang="zh-CN" sz="2800" b="1" dirty="0" smtClean="0">
              <a:latin typeface="黑体" panose="02010609060101010101" pitchFamily="49" charset="-122"/>
              <a:ea typeface="黑体" panose="02010609060101010101" pitchFamily="49" charset="-122"/>
            </a:endParaRPr>
          </a:p>
          <a:p>
            <a:pPr eaLnBrk="1" hangingPunct="1">
              <a:lnSpc>
                <a:spcPct val="80000"/>
              </a:lnSpc>
              <a:defRPr/>
            </a:pPr>
            <a:endParaRPr lang="en-US" altLang="zh-CN" sz="2800" b="1" dirty="0" smtClean="0">
              <a:latin typeface="黑体" panose="02010609060101010101" pitchFamily="49" charset="-122"/>
              <a:ea typeface="黑体" panose="02010609060101010101" pitchFamily="49" charset="-122"/>
            </a:endParaRPr>
          </a:p>
          <a:p>
            <a:pPr eaLnBrk="1" hangingPunct="1">
              <a:lnSpc>
                <a:spcPct val="80000"/>
              </a:lnSpc>
              <a:defRPr/>
            </a:pPr>
            <a:r>
              <a:rPr lang="zh-CN" altLang="en-US" sz="2800" b="1" dirty="0" smtClean="0">
                <a:latin typeface="黑体" panose="02010609060101010101" pitchFamily="49" charset="-122"/>
                <a:ea typeface="黑体" panose="02010609060101010101" pitchFamily="49" charset="-122"/>
              </a:rPr>
              <a:t>正如爱迪生所言：“</a:t>
            </a:r>
            <a:r>
              <a:rPr lang="zh-CN" altLang="en-US" sz="2800" b="1" dirty="0" smtClean="0">
                <a:solidFill>
                  <a:srgbClr val="FF0000"/>
                </a:solidFill>
                <a:latin typeface="黑体" panose="02010609060101010101" pitchFamily="49" charset="-122"/>
                <a:ea typeface="黑体" panose="02010609060101010101" pitchFamily="49" charset="-122"/>
              </a:rPr>
              <a:t>如果你没有明确的目的地，你很可能走不到你想去的地方，而一心向着自己目标前进的人，整个世界都会为他让路</a:t>
            </a:r>
            <a:r>
              <a:rPr lang="zh-CN" altLang="en-US" sz="2800" b="1" dirty="0" smtClean="0">
                <a:latin typeface="黑体" panose="02010609060101010101" pitchFamily="49" charset="-122"/>
                <a:ea typeface="黑体" panose="02010609060101010101" pitchFamily="49" charset="-122"/>
              </a:rPr>
              <a:t>。”</a:t>
            </a:r>
            <a:endParaRPr lang="en-US" altLang="zh-CN" sz="2800" b="1" dirty="0" smtClean="0">
              <a:latin typeface="黑体" panose="02010609060101010101" pitchFamily="49" charset="-122"/>
              <a:ea typeface="黑体" panose="02010609060101010101" pitchFamily="49" charset="-122"/>
            </a:endParaRPr>
          </a:p>
          <a:p>
            <a:pPr eaLnBrk="1" hangingPunct="1">
              <a:lnSpc>
                <a:spcPct val="80000"/>
              </a:lnSpc>
              <a:defRPr/>
            </a:pPr>
            <a:endParaRPr lang="en-US" altLang="zh-CN" sz="2800" b="1" dirty="0" smtClean="0">
              <a:latin typeface="黑体" panose="02010609060101010101" pitchFamily="49" charset="-122"/>
              <a:ea typeface="黑体" panose="02010609060101010101" pitchFamily="49" charset="-122"/>
            </a:endParaRPr>
          </a:p>
          <a:p>
            <a:pPr eaLnBrk="1" hangingPunct="1">
              <a:lnSpc>
                <a:spcPct val="80000"/>
              </a:lnSpc>
              <a:defRPr/>
            </a:pPr>
            <a:r>
              <a:rPr lang="zh-CN" altLang="en-US" sz="2800" b="1" dirty="0" smtClean="0">
                <a:latin typeface="黑体" panose="02010609060101010101" pitchFamily="49" charset="-122"/>
                <a:ea typeface="黑体" panose="02010609060101010101" pitchFamily="49" charset="-122"/>
              </a:rPr>
              <a:t> “凡事预则立，不预则废。” 刻苦学习将不再是父母唠叨的希望，更不是老师给予的被动接受，</a:t>
            </a:r>
            <a:r>
              <a:rPr lang="zh-CN" altLang="en-US" sz="2800" b="1" dirty="0" smtClean="0">
                <a:solidFill>
                  <a:schemeClr val="tx1">
                    <a:lumMod val="65000"/>
                    <a:lumOff val="35000"/>
                  </a:schemeClr>
                </a:solidFill>
                <a:latin typeface="黑体" panose="02010609060101010101" pitchFamily="49" charset="-122"/>
                <a:ea typeface="黑体" panose="02010609060101010101" pitchFamily="49" charset="-122"/>
              </a:rPr>
              <a:t>我们</a:t>
            </a:r>
            <a:r>
              <a:rPr lang="zh-CN" altLang="en-US" sz="2800" b="1" dirty="0" smtClean="0">
                <a:solidFill>
                  <a:srgbClr val="FF0000"/>
                </a:solidFill>
                <a:latin typeface="黑体" panose="02010609060101010101" pitchFamily="49" charset="-122"/>
                <a:ea typeface="黑体" panose="02010609060101010101" pitchFamily="49" charset="-122"/>
              </a:rPr>
              <a:t>要立长志， 不要常立志</a:t>
            </a:r>
            <a:r>
              <a:rPr lang="zh-CN" altLang="en-US" sz="2800" b="1" dirty="0" smtClean="0">
                <a:solidFill>
                  <a:schemeClr val="tx1">
                    <a:lumMod val="65000"/>
                    <a:lumOff val="35000"/>
                  </a:schemeClr>
                </a:solidFill>
                <a:latin typeface="黑体" panose="02010609060101010101" pitchFamily="49" charset="-122"/>
                <a:ea typeface="黑体" panose="02010609060101010101" pitchFamily="49" charset="-122"/>
              </a:rPr>
              <a:t>。 </a:t>
            </a:r>
            <a:endParaRPr lang="en-US" altLang="zh-CN" sz="2800" b="1" dirty="0" smtClean="0">
              <a:solidFill>
                <a:schemeClr val="tx1">
                  <a:lumMod val="65000"/>
                  <a:lumOff val="35000"/>
                </a:schemeClr>
              </a:solidFill>
              <a:latin typeface="黑体" panose="02010609060101010101" pitchFamily="49" charset="-122"/>
              <a:ea typeface="黑体" panose="02010609060101010101" pitchFamily="49" charset="-122"/>
            </a:endParaRPr>
          </a:p>
          <a:p>
            <a:pPr eaLnBrk="1" hangingPunct="1">
              <a:lnSpc>
                <a:spcPct val="80000"/>
              </a:lnSpc>
              <a:defRPr/>
            </a:pPr>
            <a:endParaRPr lang="en-US" altLang="zh-CN" sz="2800" b="1" dirty="0" smtClean="0">
              <a:latin typeface="黑体" panose="02010609060101010101" pitchFamily="49" charset="-122"/>
              <a:ea typeface="黑体" panose="02010609060101010101" pitchFamily="49" charset="-122"/>
            </a:endParaRPr>
          </a:p>
          <a:p>
            <a:pPr eaLnBrk="1" hangingPunct="1">
              <a:lnSpc>
                <a:spcPct val="80000"/>
              </a:lnSpc>
              <a:defRPr/>
            </a:pPr>
            <a:endParaRPr lang="en-US" altLang="zh-CN" sz="2800"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79387" y="1844824"/>
            <a:ext cx="87137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6000" b="1" dirty="0"/>
              <a:t>（一）</a:t>
            </a:r>
            <a:r>
              <a:rPr lang="zh-CN" altLang="en-US" sz="6000" b="1" dirty="0" smtClean="0"/>
              <a:t>日常行为规范</a:t>
            </a:r>
            <a:endParaRPr lang="zh-CN" altLang="en-US" sz="6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23850" y="260350"/>
            <a:ext cx="8229600" cy="1143000"/>
          </a:xfrm>
        </p:spPr>
        <p:txBody>
          <a:bodyPr/>
          <a:lstStyle/>
          <a:p>
            <a:pPr eaLnBrk="1" hangingPunct="1"/>
            <a:r>
              <a:rPr lang="zh-CN" altLang="en-US" sz="3600" b="1" dirty="0" smtClean="0"/>
              <a:t>二、刻苦学习是关键</a:t>
            </a:r>
            <a:endParaRPr lang="zh-CN" altLang="en-US" sz="3600" b="1" dirty="0" smtClean="0"/>
          </a:p>
        </p:txBody>
      </p:sp>
      <p:sp>
        <p:nvSpPr>
          <p:cNvPr id="31747" name="Rectangle 3"/>
          <p:cNvSpPr>
            <a:spLocks noGrp="1" noChangeArrowheads="1"/>
          </p:cNvSpPr>
          <p:nvPr>
            <p:ph type="body" idx="1"/>
          </p:nvPr>
        </p:nvSpPr>
        <p:spPr>
          <a:xfrm>
            <a:off x="467544" y="1700808"/>
            <a:ext cx="8229600" cy="4176935"/>
          </a:xfrm>
        </p:spPr>
        <p:txBody>
          <a:bodyPr/>
          <a:lstStyle/>
          <a:p>
            <a:pPr eaLnBrk="1" hangingPunct="1">
              <a:lnSpc>
                <a:spcPct val="90000"/>
              </a:lnSpc>
            </a:pPr>
            <a:r>
              <a:rPr lang="zh-CN" altLang="en-US" sz="2800" dirty="0" smtClean="0">
                <a:latin typeface="黑体" panose="02010609060101010101" pitchFamily="49" charset="-122"/>
                <a:ea typeface="黑体" panose="02010609060101010101" pitchFamily="49" charset="-122"/>
              </a:rPr>
              <a:t>任何理想的都必须经过不懈的努力，所以在这一学期学习是非常关键的。</a:t>
            </a:r>
            <a:endParaRPr lang="en-US" altLang="zh-CN" sz="2800" dirty="0" smtClean="0">
              <a:latin typeface="黑体" panose="02010609060101010101" pitchFamily="49" charset="-122"/>
              <a:ea typeface="黑体" panose="02010609060101010101" pitchFamily="49" charset="-122"/>
            </a:endParaRPr>
          </a:p>
          <a:p>
            <a:pPr eaLnBrk="1" hangingPunct="1">
              <a:lnSpc>
                <a:spcPct val="90000"/>
              </a:lnSpc>
            </a:pPr>
            <a:endParaRPr lang="en-US" altLang="zh-CN" sz="2800" dirty="0" smtClean="0">
              <a:latin typeface="黑体" panose="02010609060101010101" pitchFamily="49" charset="-122"/>
              <a:ea typeface="黑体" panose="02010609060101010101" pitchFamily="49" charset="-122"/>
            </a:endParaRPr>
          </a:p>
          <a:p>
            <a:pPr eaLnBrk="1" hangingPunct="1">
              <a:lnSpc>
                <a:spcPct val="90000"/>
              </a:lnSpc>
            </a:pPr>
            <a:r>
              <a:rPr lang="zh-CN" altLang="en-US" sz="2800" dirty="0" smtClean="0">
                <a:solidFill>
                  <a:srgbClr val="FF0000"/>
                </a:solidFill>
                <a:latin typeface="黑体" panose="02010609060101010101" pitchFamily="49" charset="-122"/>
                <a:ea typeface="黑体" panose="02010609060101010101" pitchFamily="49" charset="-122"/>
              </a:rPr>
              <a:t>重视基础、重视课本，做好基本题，练好基本功</a:t>
            </a:r>
            <a:r>
              <a:rPr lang="zh-CN" altLang="en-US" sz="2800" dirty="0" smtClean="0">
                <a:latin typeface="黑体" panose="02010609060101010101" pitchFamily="49" charset="-122"/>
                <a:ea typeface="黑体" panose="02010609060101010101" pitchFamily="49" charset="-122"/>
              </a:rPr>
              <a:t>，打好坚实基础。要</a:t>
            </a:r>
            <a:r>
              <a:rPr lang="zh-CN" altLang="en-US" sz="2800" dirty="0" smtClean="0">
                <a:solidFill>
                  <a:srgbClr val="FF0000"/>
                </a:solidFill>
                <a:latin typeface="黑体" panose="02010609060101010101" pitchFamily="49" charset="-122"/>
                <a:ea typeface="黑体" panose="02010609060101010101" pitchFamily="49" charset="-122"/>
              </a:rPr>
              <a:t>克服急于求成的思想倾向</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eaLnBrk="1" hangingPunct="1">
              <a:lnSpc>
                <a:spcPct val="90000"/>
              </a:lnSpc>
            </a:pPr>
            <a:endParaRPr lang="en-US" altLang="zh-CN" sz="2800" dirty="0" smtClean="0">
              <a:latin typeface="黑体" panose="02010609060101010101" pitchFamily="49" charset="-122"/>
              <a:ea typeface="黑体" panose="02010609060101010101" pitchFamily="49" charset="-122"/>
            </a:endParaRPr>
          </a:p>
          <a:p>
            <a:pPr eaLnBrk="1" hangingPunct="1">
              <a:lnSpc>
                <a:spcPct val="90000"/>
              </a:lnSpc>
            </a:pPr>
            <a:r>
              <a:rPr lang="zh-CN" altLang="en-US" sz="2800" dirty="0" smtClean="0">
                <a:latin typeface="黑体" panose="02010609060101010101" pitchFamily="49" charset="-122"/>
                <a:ea typeface="黑体" panose="02010609060101010101" pitchFamily="49" charset="-122"/>
              </a:rPr>
              <a:t>对老师有怨气，不信任老师，不要用自己的前途做赌注。我们班的学风应该是勤学、善问、多思、扎实、和谐的</a:t>
            </a:r>
            <a:r>
              <a:rPr lang="zh-CN" altLang="en-US" sz="2800" dirty="0" smtClean="0">
                <a:latin typeface="黑体" panose="02010609060101010101" pitchFamily="49" charset="-122"/>
                <a:ea typeface="黑体" panose="02010609060101010101" pitchFamily="49" charset="-122"/>
              </a:rPr>
              <a:t>。</a:t>
            </a:r>
            <a:endParaRPr lang="zh-CN" altLang="en-US" sz="2800"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4"/>
          <p:cNvSpPr txBox="1"/>
          <p:nvPr/>
        </p:nvSpPr>
        <p:spPr bwMode="auto">
          <a:xfrm>
            <a:off x="642938" y="42863"/>
            <a:ext cx="7772400" cy="1143000"/>
          </a:xfrm>
          <a:prstGeom prst="rect">
            <a:avLst/>
          </a:prstGeom>
          <a:noFill/>
          <a:ln w="9525">
            <a:noFill/>
            <a:miter lim="800000"/>
          </a:ln>
          <a:effectLst/>
        </p:spPr>
        <p:txBody>
          <a:bodyPr anchor="ctr"/>
          <a:lstStyle/>
          <a:p>
            <a:pPr algn="ctr">
              <a:defRPr/>
            </a:pPr>
            <a:r>
              <a:rPr kumimoji="1" lang="zh-CN" altLang="en-US" sz="4400" b="1" kern="0" dirty="0">
                <a:solidFill>
                  <a:srgbClr val="FF0000"/>
                </a:solidFill>
                <a:effectLst>
                  <a:outerShdw blurRad="38100" dist="38100" dir="2700000" algn="tl">
                    <a:srgbClr val="000000">
                      <a:alpha val="43137"/>
                    </a:srgbClr>
                  </a:outerShdw>
                </a:effectLst>
                <a:latin typeface="华文楷体" pitchFamily="2" charset="-122"/>
                <a:ea typeface="华文楷体" pitchFamily="2" charset="-122"/>
              </a:rPr>
              <a:t>关于刻苦和坚持</a:t>
            </a:r>
            <a:endParaRPr kumimoji="1" lang="zh-CN" altLang="en-US" sz="4400" b="1" kern="0" dirty="0">
              <a:solidFill>
                <a:srgbClr val="FF0000"/>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4" name="矩形 3"/>
          <p:cNvSpPr/>
          <p:nvPr/>
        </p:nvSpPr>
        <p:spPr>
          <a:xfrm>
            <a:off x="0" y="1214438"/>
            <a:ext cx="9144000" cy="5262979"/>
          </a:xfrm>
          <a:prstGeom prst="rect">
            <a:avLst/>
          </a:prstGeom>
          <a:solidFill>
            <a:schemeClr val="accent1"/>
          </a:solidFill>
        </p:spPr>
        <p:txBody>
          <a:bodyPr>
            <a:spAutoFit/>
          </a:bodyPr>
          <a:lstStyle/>
          <a:p>
            <a:pPr>
              <a:defRPr/>
            </a:pPr>
            <a:r>
              <a:rPr kumimoji="1" lang="en-US" altLang="zh-CN" sz="2400" b="1" dirty="0">
                <a:solidFill>
                  <a:srgbClr val="FFFFFF"/>
                </a:solidFill>
                <a:effectLst>
                  <a:outerShdw blurRad="38100" dist="38100" dir="2700000" algn="tl">
                    <a:srgbClr val="C0C0C0"/>
                  </a:outerShdw>
                </a:effectLst>
                <a:latin typeface="黑体" panose="02010609060101010101" pitchFamily="49" charset="-122"/>
                <a:ea typeface="黑体" panose="02010609060101010101" pitchFamily="49" charset="-122"/>
              </a:rPr>
              <a:t>    </a:t>
            </a:r>
            <a:r>
              <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开学第一天，古希腊大哲学家苏格拉底对学生们说：“今天我们只学一件最简单也是最容易做的事儿。每人把胳膊尽量往前甩，然后再尽量往后甩。”说完，苏格拉底示范了一遍。“从今天开始，每天做</a:t>
            </a:r>
            <a:r>
              <a:rPr kumimoji="1" lang="en-US" altLang="zh-CN"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300</a:t>
            </a:r>
            <a:r>
              <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下。大家能做到吗</a:t>
            </a:r>
            <a:r>
              <a:rPr kumimoji="1" lang="en-US" altLang="zh-CN"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endParaRPr kumimoji="1" lang="en-US" altLang="zh-CN"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a:defRPr/>
            </a:pPr>
            <a:r>
              <a:rPr kumimoji="1" lang="en-US" altLang="zh-CN"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    </a:t>
            </a:r>
            <a:r>
              <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学生们都笑了。这么简单的事，有什么做不到的</a:t>
            </a:r>
            <a:r>
              <a:rPr kumimoji="1" lang="en-US" altLang="zh-CN"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过了一个月，苏格拉底问学生们：“每天甩手</a:t>
            </a:r>
            <a:r>
              <a:rPr kumimoji="1" lang="en-US" altLang="zh-CN"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300</a:t>
            </a:r>
            <a:r>
              <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下，哪些同学坚持了</a:t>
            </a:r>
            <a:r>
              <a:rPr kumimoji="1" lang="en-US" altLang="zh-CN"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有</a:t>
            </a:r>
            <a:r>
              <a:rPr kumimoji="1" lang="en-US" altLang="zh-CN"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90</a:t>
            </a:r>
            <a:r>
              <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％的同学骄傲地举起了手。</a:t>
            </a:r>
            <a:endPar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a:defRPr/>
            </a:pPr>
            <a:r>
              <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    又过了一个月，苏格拉底又问，这回，坚持下来的学生只剩下八成。</a:t>
            </a:r>
            <a:endPar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a:defRPr/>
            </a:pPr>
            <a:r>
              <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    一年过后，苏格拉底再一次问大家：“请告诉我，最简单的甩手运动，还有哪几位同学坚持了</a:t>
            </a:r>
            <a:r>
              <a:rPr kumimoji="1" lang="en-US" altLang="zh-CN"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这时，整个教室里，只有一人举起了手。这个学生就是后来成为古希腊另一位大哲学家的柏拉图。</a:t>
            </a:r>
            <a:endPar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a:defRPr/>
            </a:pPr>
            <a:r>
              <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    正如古人所说：锲而不舍、金石可镂；锲而舍之，朽木不折。只要我们对自己严格要求，坚持不懈，成功就会属于我们！       </a:t>
            </a:r>
            <a:endPar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Tree>
  </p:cSld>
  <p:clrMapOvr>
    <a:masterClrMapping/>
  </p:clrMapOvr>
  <p:transition spd="med">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549275"/>
            <a:ext cx="8229600" cy="1143000"/>
          </a:xfrm>
        </p:spPr>
        <p:txBody>
          <a:bodyPr/>
          <a:lstStyle/>
          <a:p>
            <a:pPr eaLnBrk="1" hangingPunct="1"/>
            <a:r>
              <a:rPr lang="zh-CN" altLang="en-US" b="1" dirty="0" smtClean="0"/>
              <a:t>三、自信心态是保证</a:t>
            </a:r>
            <a:endParaRPr lang="zh-CN" altLang="en-US" b="1" dirty="0" smtClean="0"/>
          </a:p>
        </p:txBody>
      </p:sp>
      <p:sp>
        <p:nvSpPr>
          <p:cNvPr id="33795" name="Rectangle 3"/>
          <p:cNvSpPr>
            <a:spLocks noGrp="1" noChangeArrowheads="1"/>
          </p:cNvSpPr>
          <p:nvPr>
            <p:ph type="body" idx="1"/>
          </p:nvPr>
        </p:nvSpPr>
        <p:spPr>
          <a:xfrm>
            <a:off x="457200" y="1773238"/>
            <a:ext cx="8229600" cy="4525962"/>
          </a:xfrm>
        </p:spPr>
        <p:txBody>
          <a:bodyPr/>
          <a:lstStyle/>
          <a:p>
            <a:pPr eaLnBrk="1" hangingPunct="1">
              <a:buFontTx/>
              <a:buNone/>
            </a:pPr>
            <a:r>
              <a:rPr lang="en-US" altLang="zh-CN" dirty="0" smtClean="0">
                <a:latin typeface="黑体" panose="02010609060101010101" pitchFamily="49" charset="-122"/>
                <a:ea typeface="黑体" panose="02010609060101010101" pitchFamily="49" charset="-122"/>
              </a:rPr>
              <a:t>     </a:t>
            </a:r>
            <a:r>
              <a:rPr lang="zh-CN" altLang="en-US" b="1" dirty="0" smtClean="0">
                <a:latin typeface="黑体" panose="02010609060101010101" pitchFamily="49" charset="-122"/>
                <a:ea typeface="黑体" panose="02010609060101010101" pitchFamily="49" charset="-122"/>
              </a:rPr>
              <a:t>人生不可能永远一帆风顺，她是无数次成功与失败的较量。成功固然令人喜悦，失败又何尝不是一种特殊的财富呢？</a:t>
            </a:r>
            <a:endParaRPr lang="en-US" altLang="zh-CN" b="1" dirty="0" smtClean="0">
              <a:latin typeface="黑体" panose="02010609060101010101" pitchFamily="49" charset="-122"/>
              <a:ea typeface="黑体" panose="02010609060101010101" pitchFamily="49" charset="-122"/>
            </a:endParaRPr>
          </a:p>
          <a:p>
            <a:pPr eaLnBrk="1" hangingPunct="1">
              <a:buFontTx/>
              <a:buNone/>
            </a:pPr>
            <a:endParaRPr lang="en-US" altLang="zh-CN" b="1" dirty="0" smtClean="0">
              <a:latin typeface="黑体" panose="02010609060101010101" pitchFamily="49" charset="-122"/>
              <a:ea typeface="黑体" panose="02010609060101010101" pitchFamily="49" charset="-122"/>
            </a:endParaRPr>
          </a:p>
          <a:p>
            <a:pPr eaLnBrk="1" hangingPunct="1">
              <a:buFontTx/>
              <a:buNone/>
            </a:pPr>
            <a:r>
              <a:rPr lang="en-US" altLang="zh-CN" b="1" dirty="0" smtClean="0">
                <a:latin typeface="黑体" panose="02010609060101010101" pitchFamily="49" charset="-122"/>
                <a:ea typeface="黑体" panose="02010609060101010101" pitchFamily="49" charset="-122"/>
              </a:rPr>
              <a:t>     </a:t>
            </a:r>
            <a:r>
              <a:rPr lang="zh-CN" altLang="en-US" b="1" dirty="0" smtClean="0">
                <a:latin typeface="黑体" panose="02010609060101010101" pitchFamily="49" charset="-122"/>
                <a:ea typeface="黑体" panose="02010609060101010101" pitchFamily="49" charset="-122"/>
              </a:rPr>
              <a:t>只要你用心做过，你就会拥有一个无怨无悔的青春；不是每一粒种子都能发芽，也不是每一段路都铺满鲜花；但是，请你不要忘记，乌云遮不住太阳的光芒。扬起自信的风帆，我们就会到达胜利的彼岸。</a:t>
            </a:r>
            <a:endParaRPr lang="zh-CN" altLang="en-US" b="1" dirty="0" smtClean="0">
              <a:latin typeface="黑体" panose="02010609060101010101" pitchFamily="49" charset="-122"/>
              <a:ea typeface="黑体" panose="02010609060101010101" pitchFamily="49" charset="-122"/>
            </a:endParaRPr>
          </a:p>
          <a:p>
            <a:pPr eaLnBrk="1" hangingPunct="1"/>
            <a:endParaRPr lang="en-US" altLang="zh-CN"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23850" y="333375"/>
            <a:ext cx="8540750" cy="1143000"/>
          </a:xfrm>
        </p:spPr>
        <p:txBody>
          <a:bodyPr/>
          <a:lstStyle/>
          <a:p>
            <a:pPr eaLnBrk="1" hangingPunct="1"/>
            <a:r>
              <a:rPr lang="zh-CN" altLang="en-US" b="1" dirty="0" smtClean="0"/>
              <a:t>四、老师支持是后盾</a:t>
            </a:r>
            <a:endParaRPr lang="zh-CN" altLang="en-US" b="1" dirty="0" smtClean="0"/>
          </a:p>
        </p:txBody>
      </p:sp>
      <p:sp>
        <p:nvSpPr>
          <p:cNvPr id="34819" name="Rectangle 3"/>
          <p:cNvSpPr>
            <a:spLocks noGrp="1" noChangeArrowheads="1"/>
          </p:cNvSpPr>
          <p:nvPr>
            <p:ph type="body" idx="1"/>
          </p:nvPr>
        </p:nvSpPr>
        <p:spPr>
          <a:xfrm>
            <a:off x="323850" y="1484313"/>
            <a:ext cx="8540750" cy="4687887"/>
          </a:xfrm>
        </p:spPr>
        <p:txBody>
          <a:bodyPr/>
          <a:lstStyle/>
          <a:p>
            <a:pPr eaLnBrk="1" hangingPunct="1"/>
            <a:r>
              <a:rPr lang="zh-CN" altLang="en-US" b="1" dirty="0" smtClean="0">
                <a:latin typeface="黑体" panose="02010609060101010101" pitchFamily="49" charset="-122"/>
                <a:ea typeface="黑体" panose="02010609060101010101" pitchFamily="49" charset="-122"/>
              </a:rPr>
              <a:t>我</a:t>
            </a:r>
            <a:r>
              <a:rPr lang="zh-CN" altLang="en-US" b="1" dirty="0" smtClean="0">
                <a:latin typeface="黑体" panose="02010609060101010101" pitchFamily="49" charset="-122"/>
                <a:ea typeface="黑体" panose="02010609060101010101" pitchFamily="49" charset="-122"/>
              </a:rPr>
              <a:t>们师生是并肩作战的勇士，是生死与共的战友。有你们的地方、有你们的时刻，定会有老师们的身影。风雨中我们师生同行。</a:t>
            </a:r>
            <a:endParaRPr lang="en-US" altLang="zh-CN" b="1" dirty="0" smtClean="0">
              <a:latin typeface="黑体" panose="02010609060101010101" pitchFamily="49" charset="-122"/>
              <a:ea typeface="黑体" panose="02010609060101010101" pitchFamily="49" charset="-122"/>
            </a:endParaRPr>
          </a:p>
          <a:p>
            <a:pPr eaLnBrk="1" hangingPunct="1"/>
            <a:endParaRPr lang="en-US" altLang="zh-CN" b="1" dirty="0" smtClean="0">
              <a:latin typeface="黑体" panose="02010609060101010101" pitchFamily="49" charset="-122"/>
              <a:ea typeface="黑体" panose="02010609060101010101" pitchFamily="49" charset="-122"/>
            </a:endParaRPr>
          </a:p>
          <a:p>
            <a:pPr eaLnBrk="1" hangingPunct="1"/>
            <a:r>
              <a:rPr lang="zh-CN" altLang="en-US" b="1" dirty="0" smtClean="0">
                <a:latin typeface="黑体" panose="02010609060101010101" pitchFamily="49" charset="-122"/>
                <a:ea typeface="黑体" panose="02010609060101010101" pitchFamily="49" charset="-122"/>
              </a:rPr>
              <a:t>学生们迎风破浪，老师们就是保驾护航的风帆，学生们汲取知识的营养。在教学中老师会多一点奉献，努力帮你们实现自己的理想、目标。有了老师的支持，我们的面前将没有难题，我们的学业也定将创造新的辉煌。</a:t>
            </a:r>
            <a:endParaRPr lang="zh-CN" altLang="en-US"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zh-CN" altLang="en-US" b="1" smtClean="0"/>
              <a:t>五、要求与期望</a:t>
            </a:r>
            <a:endParaRPr lang="zh-CN" altLang="en-US" b="1" smtClean="0"/>
          </a:p>
        </p:txBody>
      </p:sp>
      <p:sp>
        <p:nvSpPr>
          <p:cNvPr id="35843" name="Rectangle 3"/>
          <p:cNvSpPr>
            <a:spLocks noGrp="1" noChangeArrowheads="1"/>
          </p:cNvSpPr>
          <p:nvPr>
            <p:ph type="body" idx="1"/>
          </p:nvPr>
        </p:nvSpPr>
        <p:spPr/>
        <p:txBody>
          <a:bodyPr/>
          <a:lstStyle/>
          <a:p>
            <a:pPr eaLnBrk="1" hangingPunct="1"/>
            <a:r>
              <a:rPr lang="en-US" altLang="zh-CN" b="1" smtClean="0"/>
              <a:t>1</a:t>
            </a:r>
            <a:r>
              <a:rPr lang="zh-CN" altLang="en-US" b="1" smtClean="0"/>
              <a:t>、铁的纪律是一个集体成功的保证。</a:t>
            </a:r>
            <a:endParaRPr lang="zh-CN" altLang="en-US" b="1" smtClean="0"/>
          </a:p>
          <a:p>
            <a:pPr eaLnBrk="1" hangingPunct="1"/>
            <a:r>
              <a:rPr lang="en-US" altLang="zh-CN" b="1" smtClean="0"/>
              <a:t>2</a:t>
            </a:r>
            <a:r>
              <a:rPr lang="zh-CN" altLang="en-US" b="1" smtClean="0"/>
              <a:t>、个人的主动、自觉是前进的基础。</a:t>
            </a:r>
            <a:endParaRPr lang="zh-CN" altLang="en-US" b="1" smtClean="0"/>
          </a:p>
          <a:p>
            <a:pPr eaLnBrk="1" hangingPunct="1"/>
            <a:r>
              <a:rPr lang="en-US" altLang="zh-CN" b="1" smtClean="0"/>
              <a:t>3</a:t>
            </a:r>
            <a:r>
              <a:rPr lang="zh-CN" altLang="en-US" b="1" smtClean="0"/>
              <a:t>、落实老师的要求是个人成功的关键。</a:t>
            </a:r>
            <a:endParaRPr lang="zh-CN" altLang="en-US" b="1" smtClean="0"/>
          </a:p>
          <a:p>
            <a:pPr eaLnBrk="1" hangingPunct="1"/>
            <a:r>
              <a:rPr lang="en-US" altLang="zh-CN" b="1" smtClean="0"/>
              <a:t>4</a:t>
            </a:r>
            <a:r>
              <a:rPr lang="zh-CN" altLang="en-US" b="1" smtClean="0"/>
              <a:t>、珍惜时间的人是最会学习的人。</a:t>
            </a:r>
            <a:endParaRPr lang="zh-CN" altLang="en-US" b="1" smtClean="0"/>
          </a:p>
          <a:p>
            <a:pPr eaLnBrk="1" hangingPunct="1"/>
            <a:r>
              <a:rPr lang="en-US" altLang="zh-CN" b="1" smtClean="0"/>
              <a:t>5</a:t>
            </a:r>
            <a:r>
              <a:rPr lang="zh-CN" altLang="en-US" b="1" smtClean="0"/>
              <a:t>、机会总是留给有准备的人。</a:t>
            </a:r>
            <a:endParaRPr lang="zh-CN" altLang="en-US" b="1" smtClean="0"/>
          </a:p>
          <a:p>
            <a:pPr eaLnBrk="1" hangingPunct="1"/>
            <a:r>
              <a:rPr lang="en-US" altLang="zh-CN" b="1" smtClean="0"/>
              <a:t>6</a:t>
            </a:r>
            <a:r>
              <a:rPr lang="zh-CN" altLang="en-US" b="1" smtClean="0"/>
              <a:t>、百倍的努力终会获得成功。</a:t>
            </a:r>
            <a:endParaRPr lang="zh-CN" altLang="en-US" b="1"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555776" y="981075"/>
            <a:ext cx="5929313" cy="3416320"/>
          </a:xfrm>
          <a:prstGeom prst="rect">
            <a:avLst/>
          </a:prstGeom>
        </p:spPr>
        <p:txBody>
          <a:bodyPr>
            <a:spAutoFit/>
          </a:bodyPr>
          <a:lstStyle/>
          <a:p>
            <a:pPr algn="ctr">
              <a:defRPr/>
            </a:pPr>
            <a:r>
              <a:rPr kumimoji="1" lang="en-US" altLang="zh-CN" sz="2400" dirty="0">
                <a:solidFill>
                  <a:schemeClr val="tx1">
                    <a:lumMod val="75000"/>
                  </a:schemeClr>
                </a:solidFill>
                <a:latin typeface="黑体" panose="02010609060101010101" pitchFamily="49" charset="-122"/>
                <a:ea typeface="黑体" panose="02010609060101010101" pitchFamily="49" charset="-122"/>
              </a:rPr>
              <a:t>    </a:t>
            </a:r>
            <a:r>
              <a:rPr kumimoji="1" lang="zh-CN" altLang="en-US" sz="2400" b="1" dirty="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t>感激生育你的人，他们使你体验生命</a:t>
            </a:r>
            <a:br>
              <a:rPr kumimoji="1" lang="zh-CN" altLang="en-US" sz="2400" b="1" dirty="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br>
            <a:r>
              <a:rPr kumimoji="1" lang="zh-CN" altLang="en-US" sz="2400" b="1" dirty="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t>　　感激抚养你的人，他们使你不断成长</a:t>
            </a:r>
            <a:br>
              <a:rPr kumimoji="1" lang="zh-CN" altLang="en-US" sz="2400" b="1" dirty="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br>
            <a:r>
              <a:rPr kumimoji="1" lang="zh-CN" altLang="en-US" sz="2400" b="1" dirty="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t>　　感激帮助你的人，他们使你度过难关　</a:t>
            </a:r>
            <a:br>
              <a:rPr kumimoji="1" lang="zh-CN" altLang="en-US" sz="2400" b="1" dirty="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br>
            <a:r>
              <a:rPr kumimoji="1" lang="zh-CN" altLang="en-US" sz="2400" b="1" dirty="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t>感激关怀你的人，他们给你温暖</a:t>
            </a:r>
            <a:br>
              <a:rPr kumimoji="1" lang="zh-CN" altLang="en-US" sz="2400" b="1" dirty="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br>
            <a:r>
              <a:rPr kumimoji="1" lang="zh-CN" altLang="en-US" sz="2400" b="1" dirty="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t>感激鼓励你的人，他们给你力量</a:t>
            </a:r>
            <a:br>
              <a:rPr kumimoji="1" lang="zh-CN" altLang="en-US" sz="2400" b="1" dirty="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br>
            <a:r>
              <a:rPr kumimoji="1" lang="zh-CN" altLang="en-US" sz="2400" b="1" dirty="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t>　　感激教育你的人，他们开化你的蒙昧 </a:t>
            </a:r>
            <a:br>
              <a:rPr kumimoji="1" lang="zh-CN" altLang="en-US" sz="2400" b="1" dirty="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br>
            <a:r>
              <a:rPr kumimoji="1" lang="zh-CN" altLang="en-US" sz="2400" b="1" dirty="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t>　　感激藐视你的人，他觉醒了你的自尊</a:t>
            </a:r>
            <a:br>
              <a:rPr kumimoji="1" lang="zh-CN" altLang="en-US" sz="2400" b="1" dirty="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br>
            <a:r>
              <a:rPr kumimoji="1" lang="zh-CN" altLang="en-US" sz="2400" b="1" dirty="0" smtClean="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t>感</a:t>
            </a:r>
            <a:r>
              <a:rPr kumimoji="1" lang="zh-CN" altLang="en-US" sz="2400" b="1" dirty="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t>恩失败，他使你生命充满斗志</a:t>
            </a:r>
            <a:br>
              <a:rPr kumimoji="1" lang="zh-CN" altLang="en-US" sz="2400" b="1" dirty="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br>
            <a:r>
              <a:rPr kumimoji="1" lang="zh-CN" altLang="en-US" sz="2400" b="1" dirty="0" smtClean="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t>感</a:t>
            </a:r>
            <a:r>
              <a:rPr kumimoji="1" lang="zh-CN" altLang="en-US" sz="2400" b="1" dirty="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t>恩成功，他使你生命充满精</a:t>
            </a:r>
            <a:r>
              <a:rPr kumimoji="1" lang="zh-CN" altLang="en-US" sz="2400" b="1" dirty="0" smtClean="0">
                <a:solidFill>
                  <a:schemeClr val="tx1">
                    <a:lumMod val="75000"/>
                  </a:schemeClr>
                </a:solidFill>
                <a:effectLst>
                  <a:outerShdw blurRad="38100" dist="38100" dir="2700000" algn="tl">
                    <a:srgbClr val="C0C0C0"/>
                  </a:outerShdw>
                </a:effectLst>
                <a:latin typeface="黑体" panose="02010609060101010101" pitchFamily="49" charset="-122"/>
                <a:ea typeface="黑体" panose="02010609060101010101" pitchFamily="49" charset="-122"/>
              </a:rPr>
              <a:t>彩</a:t>
            </a:r>
            <a:r>
              <a:rPr kumimoji="1" lang="zh-CN" altLang="en-US" sz="2400" dirty="0">
                <a:solidFill>
                  <a:schemeClr val="tx1">
                    <a:lumMod val="75000"/>
                  </a:schemeClr>
                </a:solidFill>
                <a:latin typeface="黑体" panose="02010609060101010101" pitchFamily="49" charset="-122"/>
                <a:ea typeface="黑体" panose="02010609060101010101" pitchFamily="49" charset="-122"/>
              </a:rPr>
              <a:t>　　</a:t>
            </a:r>
            <a:endParaRPr kumimoji="1" lang="zh-CN" altLang="en-US" sz="2400" dirty="0">
              <a:solidFill>
                <a:schemeClr val="tx1">
                  <a:lumMod val="75000"/>
                </a:schemeClr>
              </a:solidFill>
              <a:latin typeface="黑体" panose="02010609060101010101" pitchFamily="49" charset="-122"/>
              <a:ea typeface="黑体" panose="02010609060101010101" pitchFamily="49" charset="-122"/>
            </a:endParaRPr>
          </a:p>
        </p:txBody>
      </p:sp>
      <p:sp>
        <p:nvSpPr>
          <p:cNvPr id="6" name="标题 4"/>
          <p:cNvSpPr txBox="1"/>
          <p:nvPr/>
        </p:nvSpPr>
        <p:spPr bwMode="auto">
          <a:xfrm>
            <a:off x="642938" y="0"/>
            <a:ext cx="7772400" cy="1143000"/>
          </a:xfrm>
          <a:prstGeom prst="rect">
            <a:avLst/>
          </a:prstGeom>
          <a:noFill/>
          <a:ln w="9525">
            <a:noFill/>
            <a:miter lim="800000"/>
          </a:ln>
          <a:effectLst/>
        </p:spPr>
        <p:txBody>
          <a:bodyPr anchor="ctr"/>
          <a:lstStyle/>
          <a:p>
            <a:pPr algn="ctr">
              <a:defRPr/>
            </a:pPr>
            <a:r>
              <a:rPr kumimoji="1" lang="zh-CN" altLang="en-US" sz="4400" b="1" kern="0" dirty="0">
                <a:solidFill>
                  <a:srgbClr val="FF0000"/>
                </a:solidFill>
                <a:effectLst>
                  <a:outerShdw blurRad="38100" dist="38100" dir="2700000" algn="tl">
                    <a:srgbClr val="000000">
                      <a:alpha val="43137"/>
                    </a:srgbClr>
                  </a:outerShdw>
                </a:effectLst>
                <a:latin typeface="华文楷体" pitchFamily="2" charset="-122"/>
                <a:ea typeface="华文楷体" pitchFamily="2" charset="-122"/>
              </a:rPr>
              <a:t>关于感恩和奉献</a:t>
            </a:r>
            <a:endParaRPr kumimoji="1" lang="zh-CN" altLang="en-US" sz="4400" b="1" kern="0" dirty="0">
              <a:solidFill>
                <a:srgbClr val="FF0000"/>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7" name="矩形 6"/>
          <p:cNvSpPr/>
          <p:nvPr/>
        </p:nvSpPr>
        <p:spPr>
          <a:xfrm>
            <a:off x="0" y="4549775"/>
            <a:ext cx="9036496" cy="1938992"/>
          </a:xfrm>
          <a:prstGeom prst="rect">
            <a:avLst/>
          </a:prstGeom>
        </p:spPr>
        <p:txBody>
          <a:bodyPr wrap="square">
            <a:spAutoFit/>
          </a:bodyPr>
          <a:lstStyle/>
          <a:p>
            <a:pPr>
              <a:defRPr/>
            </a:pPr>
            <a:r>
              <a:rPr kumimoji="1" lang="en-US" altLang="zh-CN" sz="2400" b="1" dirty="0">
                <a:solidFill>
                  <a:srgbClr val="FFFFFF"/>
                </a:solidFill>
                <a:effectLst>
                  <a:outerShdw blurRad="38100" dist="38100" dir="2700000" algn="tl">
                    <a:srgbClr val="C0C0C0"/>
                  </a:outerShdw>
                </a:effectLst>
                <a:latin typeface="黑体" panose="02010609060101010101" pitchFamily="49" charset="-122"/>
                <a:ea typeface="黑体" panose="02010609060101010101" pitchFamily="49" charset="-122"/>
              </a:rPr>
              <a:t>    </a:t>
            </a:r>
            <a:r>
              <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如果你在任何时候，任何地方，你一生中留给人们的都是些美好的东西</a:t>
            </a:r>
            <a:r>
              <a:rPr kumimoji="1" lang="en-US" altLang="zh-CN"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鲜花，思想，以及对你的非常美好的回忆</a:t>
            </a:r>
            <a:r>
              <a:rPr kumimoji="1" lang="en-US" altLang="zh-CN"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那你的生活将会轻松而愉快。那时你就会感到所有的人都需要你，这种感觉使你成为一个心灵丰富的人。你要知道，给永远比拿愉快</a:t>
            </a:r>
            <a:r>
              <a:rPr kumimoji="1" lang="zh-CN" altLang="en-US" sz="2400" b="1" dirty="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en-US" altLang="zh-CN" sz="2400" b="1" dirty="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高尔基</a:t>
            </a:r>
            <a:endParaRPr kumimoji="1" lang="zh-CN" altLang="en-US" sz="2400" b="1" dirty="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Tree>
  </p:cSld>
  <p:clrMapOvr>
    <a:masterClrMapping/>
  </p:clrMapOvr>
  <p:transition spd="med">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3" name="WordArt 5"/>
          <p:cNvSpPr>
            <a:spLocks noChangeArrowheads="1" noChangeShapeType="1" noTextEdit="1"/>
          </p:cNvSpPr>
          <p:nvPr/>
        </p:nvSpPr>
        <p:spPr bwMode="auto">
          <a:xfrm rot="1295452">
            <a:off x="827088" y="404813"/>
            <a:ext cx="3549650" cy="2143125"/>
          </a:xfrm>
          <a:prstGeom prst="rect">
            <a:avLst/>
          </a:prstGeom>
        </p:spPr>
        <p:txBody>
          <a:bodyPr wrap="none" fromWordArt="1">
            <a:prstTxWarp prst="textSlantUp">
              <a:avLst>
                <a:gd name="adj" fmla="val 55556"/>
              </a:avLst>
            </a:prstTxWarp>
          </a:bodyPr>
          <a:lstStyle/>
          <a:p>
            <a:pPr algn="ctr"/>
            <a:r>
              <a:rPr lang="zh-CN" altLang="en-US" sz="3600" b="1" kern="10">
                <a:ln w="9525">
                  <a:solidFill>
                    <a:srgbClr val="CC0066"/>
                  </a:solidFill>
                  <a:round/>
                </a:ln>
                <a:solidFill>
                  <a:srgbClr val="000000"/>
                </a:solidFill>
                <a:latin typeface="宋体" panose="02010600030101010101" pitchFamily="2" charset="-122"/>
                <a:ea typeface="宋体" panose="02010600030101010101" pitchFamily="2" charset="-122"/>
              </a:rPr>
              <a:t>第四乐章</a:t>
            </a:r>
            <a:endParaRPr lang="zh-CN" altLang="en-US" sz="3600" b="1" kern="10">
              <a:ln w="9525">
                <a:solidFill>
                  <a:srgbClr val="CC0066"/>
                </a:solidFill>
                <a:round/>
              </a:ln>
              <a:solidFill>
                <a:srgbClr val="000000"/>
              </a:solidFill>
              <a:latin typeface="宋体" panose="02010600030101010101" pitchFamily="2" charset="-122"/>
              <a:ea typeface="宋体" panose="02010600030101010101" pitchFamily="2" charset="-122"/>
            </a:endParaRPr>
          </a:p>
        </p:txBody>
      </p:sp>
      <p:sp>
        <p:nvSpPr>
          <p:cNvPr id="37894" name="WordArt 6">
            <a:hlinkClick r:id="rId1" action="ppaction://hlinkfile"/>
          </p:cNvPr>
          <p:cNvSpPr>
            <a:spLocks noChangeArrowheads="1" noChangeShapeType="1" noTextEdit="1"/>
          </p:cNvSpPr>
          <p:nvPr/>
        </p:nvSpPr>
        <p:spPr bwMode="auto">
          <a:xfrm>
            <a:off x="755650" y="2997200"/>
            <a:ext cx="7632700" cy="2160588"/>
          </a:xfrm>
          <a:prstGeom prst="rect">
            <a:avLst/>
          </a:prstGeom>
        </p:spPr>
        <p:txBody>
          <a:bodyPr wrap="none" fromWordArt="1">
            <a:prstTxWarp prst="textDoubleWave1">
              <a:avLst>
                <a:gd name="adj1" fmla="val 6500"/>
                <a:gd name="adj2" fmla="val 0"/>
              </a:avLst>
            </a:prstTxWarp>
          </a:bodyPr>
          <a:lstStyle/>
          <a:p>
            <a:pPr algn="ctr"/>
            <a:r>
              <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rPr>
              <a:t>相亲相爱的一家人</a:t>
            </a:r>
            <a:endPar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Text Box 5"/>
          <p:cNvSpPr txBox="1">
            <a:spLocks noChangeArrowheads="1"/>
          </p:cNvSpPr>
          <p:nvPr/>
        </p:nvSpPr>
        <p:spPr bwMode="auto">
          <a:xfrm>
            <a:off x="395288" y="736600"/>
            <a:ext cx="8497887"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4400" b="1" dirty="0">
                <a:solidFill>
                  <a:srgbClr val="663300"/>
                </a:solidFill>
                <a:latin typeface="Times New Roman" panose="02020603050405020304" pitchFamily="18" charset="0"/>
                <a:ea typeface="华文新魏" pitchFamily="2" charset="-122"/>
              </a:rPr>
              <a:t>如今，这个家还需不断建设，而集体中的成员可能</a:t>
            </a:r>
            <a:br>
              <a:rPr kumimoji="1" lang="zh-CN" altLang="en-US" sz="4400" b="1" dirty="0">
                <a:solidFill>
                  <a:srgbClr val="663300"/>
                </a:solidFill>
                <a:latin typeface="Times New Roman" panose="02020603050405020304" pitchFamily="18" charset="0"/>
                <a:ea typeface="华文新魏" pitchFamily="2" charset="-122"/>
              </a:rPr>
            </a:br>
            <a:r>
              <a:rPr kumimoji="1" lang="zh-CN" altLang="en-US" sz="4400" b="1" dirty="0">
                <a:solidFill>
                  <a:srgbClr val="663300"/>
                </a:solidFill>
                <a:latin typeface="Times New Roman" panose="02020603050405020304" pitchFamily="18" charset="0"/>
                <a:ea typeface="华文新魏" pitchFamily="2" charset="-122"/>
              </a:rPr>
              <a:t>有的：流着汗盖房子；</a:t>
            </a:r>
            <a:endParaRPr kumimoji="1" lang="zh-CN" altLang="en-US" sz="4400" b="1" dirty="0">
              <a:solidFill>
                <a:srgbClr val="663300"/>
              </a:solidFill>
              <a:latin typeface="Times New Roman" panose="02020603050405020304" pitchFamily="18" charset="0"/>
              <a:ea typeface="华文新魏" pitchFamily="2" charset="-122"/>
            </a:endParaRPr>
          </a:p>
          <a:p>
            <a:pPr eaLnBrk="1" hangingPunct="1">
              <a:spcBef>
                <a:spcPct val="50000"/>
              </a:spcBef>
            </a:pPr>
            <a:r>
              <a:rPr kumimoji="1" lang="zh-CN" altLang="en-US" sz="4400" b="1" dirty="0">
                <a:solidFill>
                  <a:srgbClr val="663300"/>
                </a:solidFill>
                <a:latin typeface="Times New Roman" panose="02020603050405020304" pitchFamily="18" charset="0"/>
                <a:ea typeface="华文新魏" pitchFamily="2" charset="-122"/>
              </a:rPr>
              <a:t>有的：坐享其成；</a:t>
            </a:r>
            <a:endParaRPr kumimoji="1" lang="zh-CN" altLang="en-US" sz="4400" b="1" dirty="0">
              <a:solidFill>
                <a:srgbClr val="663300"/>
              </a:solidFill>
              <a:latin typeface="Times New Roman" panose="02020603050405020304" pitchFamily="18" charset="0"/>
              <a:ea typeface="华文新魏" pitchFamily="2" charset="-122"/>
            </a:endParaRPr>
          </a:p>
          <a:p>
            <a:pPr eaLnBrk="1" hangingPunct="1">
              <a:spcBef>
                <a:spcPct val="50000"/>
              </a:spcBef>
            </a:pPr>
            <a:r>
              <a:rPr kumimoji="1" lang="zh-CN" altLang="en-US" sz="4400" b="1" dirty="0">
                <a:solidFill>
                  <a:srgbClr val="663300"/>
                </a:solidFill>
                <a:latin typeface="Times New Roman" panose="02020603050405020304" pitchFamily="18" charset="0"/>
                <a:ea typeface="华文新魏" pitchFamily="2" charset="-122"/>
              </a:rPr>
              <a:t>还有的：用脚踢房子。</a:t>
            </a:r>
            <a:endParaRPr kumimoji="1" lang="zh-CN" altLang="en-US" sz="4400" b="1" dirty="0">
              <a:solidFill>
                <a:srgbClr val="663300"/>
              </a:solidFill>
              <a:latin typeface="Times New Roman" panose="02020603050405020304" pitchFamily="18" charset="0"/>
              <a:ea typeface="华文新魏" pitchFamily="2" charset="-122"/>
            </a:endParaRPr>
          </a:p>
          <a:p>
            <a:pPr eaLnBrk="1" hangingPunct="1">
              <a:spcBef>
                <a:spcPct val="50000"/>
              </a:spcBef>
            </a:pPr>
            <a:r>
              <a:rPr kumimoji="1" lang="zh-CN" altLang="en-US" sz="4400" b="1" dirty="0">
                <a:solidFill>
                  <a:srgbClr val="663300"/>
                </a:solidFill>
                <a:latin typeface="Times New Roman" panose="02020603050405020304" pitchFamily="18" charset="0"/>
                <a:ea typeface="华文新魏" pitchFamily="2" charset="-122"/>
              </a:rPr>
              <a:t>你希望自己成为哪一种成员呢</a:t>
            </a:r>
            <a:r>
              <a:rPr kumimoji="1" lang="zh-CN" altLang="en-US" sz="4400" b="1" dirty="0" smtClean="0">
                <a:solidFill>
                  <a:srgbClr val="663300"/>
                </a:solidFill>
                <a:latin typeface="Times New Roman" panose="02020603050405020304" pitchFamily="18" charset="0"/>
                <a:ea typeface="华文新魏" pitchFamily="2" charset="-122"/>
              </a:rPr>
              <a:t>？</a:t>
            </a:r>
            <a:endParaRPr kumimoji="1" lang="zh-CN" altLang="en-US" sz="4400" b="1" dirty="0">
              <a:solidFill>
                <a:srgbClr val="663300"/>
              </a:solidFill>
              <a:latin typeface="Times New Roman" panose="02020603050405020304" pitchFamily="18" charset="0"/>
              <a:ea typeface="华文新魏"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Text Box 5"/>
          <p:cNvSpPr txBox="1">
            <a:spLocks noChangeArrowheads="1"/>
          </p:cNvSpPr>
          <p:nvPr/>
        </p:nvSpPr>
        <p:spPr bwMode="auto">
          <a:xfrm>
            <a:off x="611188" y="908050"/>
            <a:ext cx="7993062"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4400" b="1">
                <a:solidFill>
                  <a:srgbClr val="663300"/>
                </a:solidFill>
                <a:latin typeface="华文新魏" pitchFamily="2" charset="-122"/>
                <a:ea typeface="华文新魏" pitchFamily="2" charset="-122"/>
              </a:rPr>
              <a:t>         </a:t>
            </a:r>
            <a:r>
              <a:rPr kumimoji="1" lang="zh-CN" altLang="en-US" sz="4400" b="1">
                <a:solidFill>
                  <a:srgbClr val="663300"/>
                </a:solidFill>
                <a:latin typeface="华文新魏" pitchFamily="2" charset="-122"/>
                <a:ea typeface="华文新魏" pitchFamily="2" charset="-122"/>
              </a:rPr>
              <a:t>一个班集体的每一个成员都希望自己的集体优秀而团结，就如同每一个孩子都希望自己的家幸福而温暖。那么，就别再做那坐享其成的懒汉，更别做那破坏房屋的坏小孩。</a:t>
            </a:r>
            <a:endParaRPr kumimoji="1" lang="en-US" altLang="zh-CN" sz="4400">
              <a:solidFill>
                <a:srgbClr val="663300"/>
              </a:solidFill>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7" name="Rectangle 3"/>
          <p:cNvSpPr>
            <a:spLocks noGrp="1" noChangeArrowheads="1"/>
          </p:cNvSpPr>
          <p:nvPr>
            <p:ph type="body" idx="1"/>
          </p:nvPr>
        </p:nvSpPr>
        <p:spPr>
          <a:xfrm>
            <a:off x="468313" y="620713"/>
            <a:ext cx="8280400" cy="5976937"/>
          </a:xfrm>
        </p:spPr>
        <p:txBody>
          <a:bodyPr/>
          <a:lstStyle/>
          <a:p>
            <a:pPr eaLnBrk="1" hangingPunct="1">
              <a:buFontTx/>
              <a:buNone/>
            </a:pPr>
            <a:r>
              <a:rPr lang="en-US" altLang="zh-CN" sz="4000" b="1" dirty="0" smtClean="0">
                <a:solidFill>
                  <a:srgbClr val="663300"/>
                </a:solidFill>
                <a:latin typeface="华文新魏" pitchFamily="2" charset="-122"/>
                <a:ea typeface="华文新魏" pitchFamily="2" charset="-122"/>
              </a:rPr>
              <a:t>   </a:t>
            </a:r>
            <a:r>
              <a:rPr lang="zh-CN" altLang="en-US" sz="4000" b="1" dirty="0" smtClean="0">
                <a:solidFill>
                  <a:srgbClr val="663300"/>
                </a:solidFill>
                <a:latin typeface="华文新魏" pitchFamily="2" charset="-122"/>
                <a:ea typeface="华文新魏" pitchFamily="2" charset="-122"/>
              </a:rPr>
              <a:t>要</a:t>
            </a:r>
            <a:r>
              <a:rPr lang="zh-CN" altLang="en-US" sz="4000" b="1" dirty="0" smtClean="0">
                <a:solidFill>
                  <a:srgbClr val="663300"/>
                </a:solidFill>
                <a:latin typeface="华文新魏" pitchFamily="2" charset="-122"/>
                <a:ea typeface="华文新魏" pitchFamily="2" charset="-122"/>
              </a:rPr>
              <a:t>想建造一座温暖的小屋，光有</a:t>
            </a:r>
            <a:r>
              <a:rPr lang="zh-CN" altLang="en-US" sz="4000" b="1" dirty="0" smtClean="0">
                <a:solidFill>
                  <a:srgbClr val="663300"/>
                </a:solidFill>
                <a:ea typeface="华文新魏" pitchFamily="2" charset="-122"/>
              </a:rPr>
              <a:t>“</a:t>
            </a:r>
            <a:r>
              <a:rPr lang="zh-CN" altLang="en-US" sz="4000" b="1" dirty="0" smtClean="0">
                <a:solidFill>
                  <a:srgbClr val="663300"/>
                </a:solidFill>
                <a:latin typeface="华文新魏" pitchFamily="2" charset="-122"/>
                <a:ea typeface="华文新魏" pitchFamily="2" charset="-122"/>
              </a:rPr>
              <a:t>砖</a:t>
            </a:r>
            <a:r>
              <a:rPr lang="zh-CN" altLang="en-US" sz="4000" b="1" dirty="0" smtClean="0">
                <a:solidFill>
                  <a:srgbClr val="663300"/>
                </a:solidFill>
                <a:ea typeface="华文新魏" pitchFamily="2" charset="-122"/>
              </a:rPr>
              <a:t>”</a:t>
            </a:r>
            <a:r>
              <a:rPr lang="zh-CN" altLang="en-US" sz="4000" b="1" dirty="0" smtClean="0">
                <a:solidFill>
                  <a:srgbClr val="663300"/>
                </a:solidFill>
                <a:latin typeface="华文新魏" pitchFamily="2" charset="-122"/>
                <a:ea typeface="华文新魏" pitchFamily="2" charset="-122"/>
              </a:rPr>
              <a:t>、有</a:t>
            </a:r>
            <a:r>
              <a:rPr lang="zh-CN" altLang="en-US" sz="4000" b="1" dirty="0" smtClean="0">
                <a:solidFill>
                  <a:srgbClr val="663300"/>
                </a:solidFill>
                <a:ea typeface="华文新魏" pitchFamily="2" charset="-122"/>
              </a:rPr>
              <a:t>“</a:t>
            </a:r>
            <a:r>
              <a:rPr lang="zh-CN" altLang="en-US" sz="4000" b="1" dirty="0" smtClean="0">
                <a:solidFill>
                  <a:srgbClr val="663300"/>
                </a:solidFill>
                <a:latin typeface="华文新魏" pitchFamily="2" charset="-122"/>
                <a:ea typeface="华文新魏" pitchFamily="2" charset="-122"/>
              </a:rPr>
              <a:t>瓦</a:t>
            </a:r>
            <a:r>
              <a:rPr lang="zh-CN" altLang="en-US" sz="4000" b="1" dirty="0" smtClean="0">
                <a:solidFill>
                  <a:srgbClr val="663300"/>
                </a:solidFill>
                <a:ea typeface="华文新魏" pitchFamily="2" charset="-122"/>
              </a:rPr>
              <a:t>”</a:t>
            </a:r>
            <a:r>
              <a:rPr lang="zh-CN" altLang="en-US" sz="4000" b="1" dirty="0" smtClean="0">
                <a:solidFill>
                  <a:srgbClr val="663300"/>
                </a:solidFill>
                <a:latin typeface="华文新魏" pitchFamily="2" charset="-122"/>
                <a:ea typeface="华文新魏" pitchFamily="2" charset="-122"/>
              </a:rPr>
              <a:t>是不行的，那样的屋子经不起风雨的吹打，只有用最好的</a:t>
            </a:r>
            <a:r>
              <a:rPr lang="zh-CN" altLang="en-US" sz="4000" b="1" dirty="0" smtClean="0">
                <a:solidFill>
                  <a:srgbClr val="663300"/>
                </a:solidFill>
                <a:ea typeface="华文新魏" pitchFamily="2" charset="-122"/>
              </a:rPr>
              <a:t>“</a:t>
            </a:r>
            <a:r>
              <a:rPr lang="zh-CN" altLang="en-US" sz="4000" b="1" dirty="0" smtClean="0">
                <a:solidFill>
                  <a:srgbClr val="663300"/>
                </a:solidFill>
                <a:latin typeface="华文新魏" pitchFamily="2" charset="-122"/>
                <a:ea typeface="华文新魏" pitchFamily="2" charset="-122"/>
              </a:rPr>
              <a:t>水泥</a:t>
            </a:r>
            <a:r>
              <a:rPr lang="zh-CN" altLang="en-US" sz="4000" b="1" dirty="0" smtClean="0">
                <a:solidFill>
                  <a:srgbClr val="663300"/>
                </a:solidFill>
                <a:ea typeface="华文新魏" pitchFamily="2" charset="-122"/>
              </a:rPr>
              <a:t>”</a:t>
            </a:r>
            <a:r>
              <a:rPr lang="zh-CN" altLang="en-US" sz="4000" b="1" dirty="0" smtClean="0">
                <a:solidFill>
                  <a:srgbClr val="663300"/>
                </a:solidFill>
                <a:latin typeface="华文新魏" pitchFamily="2" charset="-122"/>
                <a:ea typeface="华文新魏" pitchFamily="2" charset="-122"/>
              </a:rPr>
              <a:t>把它们粘合在一起，这座小屋才能坚固。有哪些</a:t>
            </a:r>
            <a:r>
              <a:rPr lang="zh-CN" altLang="en-US" sz="4000" b="1" dirty="0" smtClean="0">
                <a:solidFill>
                  <a:srgbClr val="663300"/>
                </a:solidFill>
                <a:ea typeface="华文新魏" pitchFamily="2" charset="-122"/>
              </a:rPr>
              <a:t>“</a:t>
            </a:r>
            <a:r>
              <a:rPr lang="zh-CN" altLang="en-US" sz="4000" b="1" dirty="0" smtClean="0">
                <a:solidFill>
                  <a:srgbClr val="663300"/>
                </a:solidFill>
                <a:latin typeface="华文新魏" pitchFamily="2" charset="-122"/>
                <a:ea typeface="华文新魏" pitchFamily="2" charset="-122"/>
              </a:rPr>
              <a:t>水泥</a:t>
            </a:r>
            <a:r>
              <a:rPr lang="zh-CN" altLang="en-US" sz="4000" b="1" dirty="0" smtClean="0">
                <a:solidFill>
                  <a:srgbClr val="663300"/>
                </a:solidFill>
                <a:ea typeface="华文新魏" pitchFamily="2" charset="-122"/>
              </a:rPr>
              <a:t>”</a:t>
            </a:r>
            <a:r>
              <a:rPr lang="zh-CN" altLang="en-US" sz="4000" b="1" dirty="0" smtClean="0">
                <a:solidFill>
                  <a:srgbClr val="663300"/>
                </a:solidFill>
                <a:latin typeface="华文新魏" pitchFamily="2" charset="-122"/>
                <a:ea typeface="华文新魏" pitchFamily="2" charset="-122"/>
              </a:rPr>
              <a:t>可以用来粘合我们的</a:t>
            </a:r>
            <a:r>
              <a:rPr lang="zh-CN" altLang="en-US" sz="4000" b="1" dirty="0" smtClean="0">
                <a:solidFill>
                  <a:srgbClr val="663300"/>
                </a:solidFill>
                <a:ea typeface="华文新魏" pitchFamily="2" charset="-122"/>
              </a:rPr>
              <a:t>“</a:t>
            </a:r>
            <a:r>
              <a:rPr lang="zh-CN" altLang="en-US" sz="4000" b="1" dirty="0" smtClean="0">
                <a:solidFill>
                  <a:srgbClr val="663300"/>
                </a:solidFill>
                <a:latin typeface="华文新魏" pitchFamily="2" charset="-122"/>
                <a:ea typeface="华文新魏" pitchFamily="2" charset="-122"/>
              </a:rPr>
              <a:t>砖</a:t>
            </a:r>
            <a:r>
              <a:rPr lang="zh-CN" altLang="en-US" sz="4000" b="1" dirty="0" smtClean="0">
                <a:solidFill>
                  <a:srgbClr val="663300"/>
                </a:solidFill>
                <a:ea typeface="华文新魏" pitchFamily="2" charset="-122"/>
              </a:rPr>
              <a:t>”</a:t>
            </a:r>
            <a:r>
              <a:rPr lang="zh-CN" altLang="en-US" sz="4000" b="1" dirty="0" smtClean="0">
                <a:solidFill>
                  <a:srgbClr val="663300"/>
                </a:solidFill>
                <a:latin typeface="华文新魏" pitchFamily="2" charset="-122"/>
                <a:ea typeface="华文新魏" pitchFamily="2" charset="-122"/>
              </a:rPr>
              <a:t>和</a:t>
            </a:r>
            <a:r>
              <a:rPr lang="zh-CN" altLang="en-US" sz="4000" b="1" dirty="0" smtClean="0">
                <a:solidFill>
                  <a:srgbClr val="663300"/>
                </a:solidFill>
                <a:ea typeface="华文新魏" pitchFamily="2" charset="-122"/>
              </a:rPr>
              <a:t>“</a:t>
            </a:r>
            <a:r>
              <a:rPr lang="zh-CN" altLang="en-US" sz="4000" b="1" dirty="0" smtClean="0">
                <a:solidFill>
                  <a:srgbClr val="663300"/>
                </a:solidFill>
                <a:latin typeface="华文新魏" pitchFamily="2" charset="-122"/>
                <a:ea typeface="华文新魏" pitchFamily="2" charset="-122"/>
              </a:rPr>
              <a:t>瓦</a:t>
            </a:r>
            <a:r>
              <a:rPr lang="zh-CN" altLang="en-US" sz="4000" b="1" dirty="0" smtClean="0">
                <a:solidFill>
                  <a:srgbClr val="663300"/>
                </a:solidFill>
                <a:ea typeface="华文新魏" pitchFamily="2" charset="-122"/>
              </a:rPr>
              <a:t>”</a:t>
            </a:r>
            <a:r>
              <a:rPr lang="en-US" altLang="zh-CN" sz="4000" b="1" dirty="0" smtClean="0">
                <a:solidFill>
                  <a:srgbClr val="663300"/>
                </a:solidFill>
                <a:latin typeface="华文新魏" pitchFamily="2" charset="-122"/>
                <a:ea typeface="华文新魏" pitchFamily="2" charset="-122"/>
              </a:rPr>
              <a:t>?</a:t>
            </a:r>
            <a:endParaRPr lang="en-US" altLang="zh-CN" sz="4000" b="1" dirty="0" smtClean="0">
              <a:solidFill>
                <a:srgbClr val="663300"/>
              </a:solidFill>
              <a:latin typeface="华文新魏" pitchFamily="2" charset="-122"/>
              <a:ea typeface="华文新魏" pitchFamily="2" charset="-122"/>
            </a:endParaRPr>
          </a:p>
          <a:p>
            <a:pPr eaLnBrk="1" hangingPunct="1">
              <a:buFontTx/>
              <a:buNone/>
            </a:pPr>
            <a:r>
              <a:rPr lang="zh-CN" altLang="en-US" sz="4000" b="1" dirty="0" smtClean="0">
                <a:solidFill>
                  <a:srgbClr val="FF0000"/>
                </a:solidFill>
                <a:latin typeface="华文新魏" pitchFamily="2" charset="-122"/>
                <a:ea typeface="华文新魏" pitchFamily="2" charset="-122"/>
              </a:rPr>
              <a:t>真诚，宽容，相互理解</a:t>
            </a:r>
            <a:r>
              <a:rPr lang="en-US" altLang="zh-CN" sz="4000" b="1" dirty="0" smtClean="0">
                <a:solidFill>
                  <a:srgbClr val="663300"/>
                </a:solidFill>
                <a:ea typeface="华文新魏" pitchFamily="2" charset="-122"/>
              </a:rPr>
              <a:t>……</a:t>
            </a:r>
            <a:br>
              <a:rPr lang="en-US" altLang="zh-CN" sz="4000" b="1" dirty="0" smtClean="0">
                <a:solidFill>
                  <a:srgbClr val="663300"/>
                </a:solidFill>
                <a:latin typeface="华文新魏" pitchFamily="2" charset="-122"/>
                <a:ea typeface="华文新魏" pitchFamily="2" charset="-122"/>
              </a:rPr>
            </a:br>
            <a:endParaRPr lang="en-US" altLang="zh-CN" sz="4000" dirty="0" smtClean="0">
              <a:solidFill>
                <a:srgbClr val="663300"/>
              </a:solidFill>
              <a:latin typeface="华文新魏" pitchFamily="2" charset="-122"/>
              <a:ea typeface="华文新魏" pitchFamily="2" charset="-122"/>
            </a:endParaRPr>
          </a:p>
          <a:p>
            <a:pPr eaLnBrk="1" hangingPunct="1"/>
            <a:endParaRPr lang="en-US" altLang="zh-CN" sz="4000" dirty="0" smtClean="0">
              <a:solidFill>
                <a:srgbClr val="6633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 calcmode="lin" valueType="num">
                                      <p:cBhvr additive="base">
                                        <p:cTn id="7" dur="500" fill="hold"/>
                                        <p:tgtEl>
                                          <p:spTgt spid="573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73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7347">
                                            <p:txEl>
                                              <p:pRg st="1" end="1"/>
                                            </p:txEl>
                                          </p:spTgt>
                                        </p:tgtEl>
                                        <p:attrNameLst>
                                          <p:attrName>style.visibility</p:attrName>
                                        </p:attrNameLst>
                                      </p:cBhvr>
                                      <p:to>
                                        <p:strVal val="visible"/>
                                      </p:to>
                                    </p:set>
                                    <p:anim calcmode="lin" valueType="num">
                                      <p:cBhvr additive="base">
                                        <p:cTn id="13" dur="500" fill="hold"/>
                                        <p:tgtEl>
                                          <p:spTgt spid="573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734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2"/>
          <p:cNvSpPr>
            <a:spLocks noChangeArrowheads="1"/>
          </p:cNvSpPr>
          <p:nvPr>
            <p:ph type="body" idx="4294967295"/>
          </p:nvPr>
        </p:nvSpPr>
        <p:spPr>
          <a:xfrm>
            <a:off x="0" y="1341438"/>
            <a:ext cx="8820472" cy="3887787"/>
          </a:xfrm>
        </p:spPr>
        <p:txBody>
          <a:bodyPr/>
          <a:lstStyle/>
          <a:p>
            <a:pPr eaLnBrk="1" hangingPunct="1">
              <a:lnSpc>
                <a:spcPct val="90000"/>
              </a:lnSpc>
              <a:buFont typeface="Wingdings" panose="05000000000000000000" pitchFamily="2" charset="2"/>
              <a:buNone/>
            </a:pPr>
            <a:r>
              <a:rPr lang="zh-CN" altLang="en-US" sz="2800" dirty="0" smtClean="0">
                <a:solidFill>
                  <a:srgbClr val="FF0000"/>
                </a:solidFill>
                <a:latin typeface="黑体" panose="02010609060101010101" pitchFamily="49" charset="-122"/>
                <a:ea typeface="黑体" panose="02010609060101010101" pitchFamily="49" charset="-122"/>
              </a:rPr>
              <a:t>一、到校时间</a:t>
            </a:r>
            <a:endParaRPr lang="en-US" altLang="zh-CN" sz="2800" dirty="0" smtClean="0">
              <a:solidFill>
                <a:srgbClr val="FF0000"/>
              </a:solidFill>
              <a:latin typeface="黑体" panose="02010609060101010101" pitchFamily="49" charset="-122"/>
              <a:ea typeface="黑体" panose="02010609060101010101" pitchFamily="49" charset="-122"/>
            </a:endParaRPr>
          </a:p>
          <a:p>
            <a:pPr eaLnBrk="1" hangingPunct="1">
              <a:lnSpc>
                <a:spcPct val="90000"/>
              </a:lnSpc>
              <a:buFont typeface="Wingdings" panose="05000000000000000000" pitchFamily="2" charset="2"/>
              <a:buNone/>
            </a:pPr>
            <a:endParaRPr lang="zh-CN" altLang="en-US" sz="2800" b="1" dirty="0" smtClean="0">
              <a:latin typeface="黑体" panose="02010609060101010101" pitchFamily="49" charset="-122"/>
              <a:ea typeface="黑体" panose="02010609060101010101" pitchFamily="49" charset="-122"/>
            </a:endParaRPr>
          </a:p>
          <a:p>
            <a:pPr eaLnBrk="1" hangingPunct="1">
              <a:lnSpc>
                <a:spcPct val="90000"/>
              </a:lnSpc>
            </a:pPr>
            <a:r>
              <a:rPr lang="en-US" altLang="zh-CN" sz="2800" b="1" dirty="0" smtClean="0">
                <a:latin typeface="黑体" panose="02010609060101010101" pitchFamily="49" charset="-122"/>
                <a:ea typeface="黑体" panose="02010609060101010101" pitchFamily="49" charset="-122"/>
              </a:rPr>
              <a:t>1.</a:t>
            </a:r>
            <a:r>
              <a:rPr lang="zh-CN" altLang="en-US" sz="2800" b="1" dirty="0" smtClean="0">
                <a:latin typeface="黑体" panose="02010609060101010101" pitchFamily="49" charset="-122"/>
                <a:ea typeface="黑体" panose="02010609060101010101" pitchFamily="49" charset="-122"/>
              </a:rPr>
              <a:t>早上：</a:t>
            </a:r>
            <a:r>
              <a:rPr lang="en-US" altLang="zh-CN" sz="2800" b="1" dirty="0" smtClean="0">
                <a:latin typeface="黑体" panose="02010609060101010101" pitchFamily="49" charset="-122"/>
                <a:ea typeface="黑体" panose="02010609060101010101" pitchFamily="49" charset="-122"/>
              </a:rPr>
              <a:t>7:00</a:t>
            </a:r>
            <a:r>
              <a:rPr lang="zh-CN" altLang="en-US" sz="2800" b="1" dirty="0" smtClean="0">
                <a:latin typeface="黑体" panose="02010609060101010101" pitchFamily="49" charset="-122"/>
                <a:ea typeface="黑体" panose="02010609060101010101" pitchFamily="49" charset="-122"/>
              </a:rPr>
              <a:t>分到校。卫生组：</a:t>
            </a:r>
            <a:r>
              <a:rPr lang="en-US" altLang="zh-CN" sz="2800" b="1" dirty="0" smtClean="0">
                <a:latin typeface="黑体" panose="02010609060101010101" pitchFamily="49" charset="-122"/>
                <a:ea typeface="黑体" panose="02010609060101010101" pitchFamily="49" charset="-122"/>
              </a:rPr>
              <a:t>7:00</a:t>
            </a:r>
            <a:r>
              <a:rPr lang="zh-CN" altLang="en-US" sz="2800" b="1" dirty="0" smtClean="0">
                <a:latin typeface="黑体" panose="02010609060101010101" pitchFamily="49" charset="-122"/>
                <a:ea typeface="黑体" panose="02010609060101010101" pitchFamily="49" charset="-122"/>
              </a:rPr>
              <a:t>分</a:t>
            </a:r>
            <a:r>
              <a:rPr lang="en-US" altLang="zh-CN" sz="2800" b="1" dirty="0" smtClean="0">
                <a:latin typeface="黑体" panose="02010609060101010101" pitchFamily="49" charset="-122"/>
                <a:ea typeface="黑体" panose="02010609060101010101" pitchFamily="49" charset="-122"/>
              </a:rPr>
              <a:t>—7:20</a:t>
            </a:r>
            <a:r>
              <a:rPr lang="zh-CN" altLang="en-US" sz="2800" b="1" dirty="0" smtClean="0">
                <a:latin typeface="黑体" panose="02010609060101010101" pitchFamily="49" charset="-122"/>
                <a:ea typeface="黑体" panose="02010609060101010101" pitchFamily="49" charset="-122"/>
              </a:rPr>
              <a:t>打</a:t>
            </a:r>
            <a:r>
              <a:rPr lang="zh-CN" altLang="en-US" sz="2800" b="1" dirty="0" smtClean="0">
                <a:latin typeface="黑体" panose="02010609060101010101" pitchFamily="49" charset="-122"/>
                <a:ea typeface="黑体" panose="02010609060101010101" pitchFamily="49" charset="-122"/>
              </a:rPr>
              <a:t>扫完</a:t>
            </a:r>
            <a:r>
              <a:rPr lang="zh-CN" altLang="en-US" sz="2800" b="1" dirty="0" smtClean="0">
                <a:latin typeface="黑体" panose="02010609060101010101" pitchFamily="49" charset="-122"/>
                <a:ea typeface="黑体" panose="02010609060101010101" pitchFamily="49" charset="-122"/>
              </a:rPr>
              <a:t>卫生。其余同学交完各科作业后准备</a:t>
            </a:r>
            <a:r>
              <a:rPr lang="zh-CN" altLang="en-US" sz="2800" b="1" dirty="0" smtClean="0">
                <a:latin typeface="黑体" panose="02010609060101010101" pitchFamily="49" charset="-122"/>
                <a:ea typeface="黑体" panose="02010609060101010101" pitchFamily="49" charset="-122"/>
              </a:rPr>
              <a:t>早读</a:t>
            </a:r>
            <a:r>
              <a:rPr lang="zh-CN" altLang="en-US" sz="2800" b="1" dirty="0" smtClean="0">
                <a:latin typeface="黑体" panose="02010609060101010101" pitchFamily="49" charset="-122"/>
                <a:ea typeface="黑体" panose="02010609060101010101" pitchFamily="49" charset="-122"/>
              </a:rPr>
              <a:t>。</a:t>
            </a:r>
            <a:endParaRPr lang="en-US" altLang="zh-CN" sz="2800" b="1" dirty="0" smtClean="0">
              <a:latin typeface="黑体" panose="02010609060101010101" pitchFamily="49" charset="-122"/>
              <a:ea typeface="黑体" panose="02010609060101010101" pitchFamily="49" charset="-122"/>
            </a:endParaRPr>
          </a:p>
          <a:p>
            <a:pPr eaLnBrk="1" hangingPunct="1">
              <a:lnSpc>
                <a:spcPct val="90000"/>
              </a:lnSpc>
              <a:buFont typeface="Wingdings" panose="05000000000000000000" pitchFamily="2" charset="2"/>
              <a:buNone/>
            </a:pPr>
            <a:r>
              <a:rPr lang="en-US" altLang="zh-CN" sz="2800" b="1" dirty="0" smtClean="0">
                <a:latin typeface="黑体" panose="02010609060101010101" pitchFamily="49" charset="-122"/>
                <a:ea typeface="黑体" panose="02010609060101010101" pitchFamily="49" charset="-122"/>
              </a:rPr>
              <a:t>  2.</a:t>
            </a:r>
            <a:r>
              <a:rPr lang="zh-CN" altLang="en-US" sz="2800" b="1" dirty="0" smtClean="0">
                <a:latin typeface="黑体" panose="02010609060101010101" pitchFamily="49" charset="-122"/>
                <a:ea typeface="黑体" panose="02010609060101010101" pitchFamily="49" charset="-122"/>
              </a:rPr>
              <a:t>中午：</a:t>
            </a:r>
            <a:r>
              <a:rPr lang="en-US" altLang="zh-CN" sz="2800" b="1" dirty="0" smtClean="0">
                <a:latin typeface="黑体" panose="02010609060101010101" pitchFamily="49" charset="-122"/>
                <a:ea typeface="黑体" panose="02010609060101010101" pitchFamily="49" charset="-122"/>
              </a:rPr>
              <a:t>14:30</a:t>
            </a:r>
            <a:r>
              <a:rPr lang="zh-CN" altLang="en-US" sz="2800" b="1" dirty="0" smtClean="0">
                <a:latin typeface="黑体" panose="02010609060101010101" pitchFamily="49" charset="-122"/>
                <a:ea typeface="黑体" panose="02010609060101010101" pitchFamily="49" charset="-122"/>
              </a:rPr>
              <a:t>到校。卫生组</a:t>
            </a:r>
            <a:r>
              <a:rPr lang="en-US" altLang="zh-CN" sz="2800" b="1" dirty="0" smtClean="0">
                <a:latin typeface="黑体" panose="02010609060101010101" pitchFamily="49" charset="-122"/>
                <a:ea typeface="黑体" panose="02010609060101010101" pitchFamily="49" charset="-122"/>
              </a:rPr>
              <a:t>14:30—14:40</a:t>
            </a:r>
            <a:endParaRPr lang="en-US" altLang="zh-CN" sz="2800" b="1" dirty="0" smtClean="0">
              <a:latin typeface="黑体" panose="02010609060101010101" pitchFamily="49" charset="-122"/>
              <a:ea typeface="黑体" panose="02010609060101010101" pitchFamily="49" charset="-122"/>
            </a:endParaRPr>
          </a:p>
          <a:p>
            <a:pPr eaLnBrk="1" hangingPunct="1">
              <a:lnSpc>
                <a:spcPct val="90000"/>
              </a:lnSpc>
              <a:buFont typeface="Wingdings" panose="05000000000000000000" pitchFamily="2" charset="2"/>
              <a:buNone/>
            </a:pPr>
            <a:r>
              <a:rPr lang="zh-CN" altLang="en-US" sz="2800" b="1" dirty="0" smtClean="0">
                <a:latin typeface="黑体" panose="02010609060101010101" pitchFamily="49" charset="-122"/>
                <a:ea typeface="黑体" panose="02010609060101010101" pitchFamily="49" charset="-122"/>
              </a:rPr>
              <a:t>打</a:t>
            </a:r>
            <a:r>
              <a:rPr lang="zh-CN" altLang="en-US" sz="2800" b="1" dirty="0" smtClean="0">
                <a:latin typeface="黑体" panose="02010609060101010101" pitchFamily="49" charset="-122"/>
                <a:ea typeface="黑体" panose="02010609060101010101" pitchFamily="49" charset="-122"/>
              </a:rPr>
              <a:t>扫完卫生。其余同学</a:t>
            </a:r>
            <a:r>
              <a:rPr lang="en-US" altLang="zh-CN" sz="2800" b="1" dirty="0" smtClean="0">
                <a:latin typeface="黑体" panose="02010609060101010101" pitchFamily="49" charset="-122"/>
                <a:ea typeface="黑体" panose="02010609060101010101" pitchFamily="49" charset="-122"/>
              </a:rPr>
              <a:t>14:30—14:50</a:t>
            </a:r>
            <a:r>
              <a:rPr lang="zh-CN" altLang="en-US" sz="2800" b="1" dirty="0" smtClean="0">
                <a:latin typeface="黑体" panose="02010609060101010101" pitchFamily="49" charset="-122"/>
                <a:ea typeface="黑体" panose="02010609060101010101" pitchFamily="49" charset="-122"/>
              </a:rPr>
              <a:t>完成作业。 </a:t>
            </a:r>
            <a:endParaRPr lang="zh-CN" altLang="en-US" sz="2800" b="1" dirty="0" smtClean="0">
              <a:latin typeface="黑体" panose="02010609060101010101" pitchFamily="49" charset="-122"/>
              <a:ea typeface="黑体" panose="02010609060101010101" pitchFamily="49" charset="-122"/>
            </a:endParaRPr>
          </a:p>
          <a:p>
            <a:pPr eaLnBrk="1" hangingPunct="1">
              <a:lnSpc>
                <a:spcPct val="90000"/>
              </a:lnSpc>
            </a:pPr>
            <a:r>
              <a:rPr lang="en-US" altLang="zh-CN" sz="2800" b="1" dirty="0" smtClean="0">
                <a:latin typeface="黑体" panose="02010609060101010101" pitchFamily="49" charset="-122"/>
                <a:ea typeface="黑体" panose="02010609060101010101" pitchFamily="49" charset="-122"/>
              </a:rPr>
              <a:t>3.</a:t>
            </a:r>
            <a:r>
              <a:rPr lang="zh-CN" altLang="en-US" sz="2800" b="1" dirty="0" smtClean="0">
                <a:latin typeface="黑体" panose="02010609060101010101" pitchFamily="49" charset="-122"/>
                <a:ea typeface="黑体" panose="02010609060101010101" pitchFamily="49" charset="-122"/>
              </a:rPr>
              <a:t>放学：卫生组简单打扫完卫生后离开学校</a:t>
            </a:r>
            <a:r>
              <a:rPr lang="zh-CN" altLang="en-US" sz="2800" b="1" dirty="0" smtClean="0">
                <a:latin typeface="黑体" panose="02010609060101010101" pitchFamily="49" charset="-122"/>
                <a:ea typeface="黑体" panose="02010609060101010101" pitchFamily="49" charset="-122"/>
              </a:rPr>
              <a:t>。</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xEl>
                                              <p:pRg st="2" end="2"/>
                                            </p:txEl>
                                          </p:spTgt>
                                        </p:tgtEl>
                                        <p:attrNameLst>
                                          <p:attrName>style.visibility</p:attrName>
                                        </p:attrNameLst>
                                      </p:cBhvr>
                                      <p:to>
                                        <p:strVal val="visible"/>
                                      </p:to>
                                    </p:set>
                                    <p:anim calcmode="lin" valueType="num">
                                      <p:cBhvr additive="base">
                                        <p:cTn id="7" dur="500" fill="hold"/>
                                        <p:tgtEl>
                                          <p:spTgt spid="512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2">
                                            <p:txEl>
                                              <p:pRg st="3" end="3"/>
                                            </p:txEl>
                                          </p:spTgt>
                                        </p:tgtEl>
                                        <p:attrNameLst>
                                          <p:attrName>style.visibility</p:attrName>
                                        </p:attrNameLst>
                                      </p:cBhvr>
                                      <p:to>
                                        <p:strVal val="visible"/>
                                      </p:to>
                                    </p:set>
                                    <p:anim calcmode="lin" valueType="num">
                                      <p:cBhvr additive="base">
                                        <p:cTn id="13" dur="500" fill="hold"/>
                                        <p:tgtEl>
                                          <p:spTgt spid="512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22">
                                            <p:txEl>
                                              <p:pRg st="4" end="4"/>
                                            </p:txEl>
                                          </p:spTgt>
                                        </p:tgtEl>
                                        <p:attrNameLst>
                                          <p:attrName>style.visibility</p:attrName>
                                        </p:attrNameLst>
                                      </p:cBhvr>
                                      <p:to>
                                        <p:strVal val="visible"/>
                                      </p:to>
                                    </p:set>
                                    <p:anim calcmode="lin" valueType="num">
                                      <p:cBhvr additive="base">
                                        <p:cTn id="19" dur="500" fill="hold"/>
                                        <p:tgtEl>
                                          <p:spTgt spid="512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122">
                                            <p:txEl>
                                              <p:pRg st="5" end="5"/>
                                            </p:txEl>
                                          </p:spTgt>
                                        </p:tgtEl>
                                        <p:attrNameLst>
                                          <p:attrName>style.visibility</p:attrName>
                                        </p:attrNameLst>
                                      </p:cBhvr>
                                      <p:to>
                                        <p:strVal val="visible"/>
                                      </p:to>
                                    </p:set>
                                    <p:anim calcmode="lin" valueType="num">
                                      <p:cBhvr additive="base">
                                        <p:cTn id="25" dur="500" fill="hold"/>
                                        <p:tgtEl>
                                          <p:spTgt spid="5122">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Rectangle 3"/>
          <p:cNvSpPr>
            <a:spLocks noGrp="1" noChangeArrowheads="1"/>
          </p:cNvSpPr>
          <p:nvPr>
            <p:ph type="title"/>
          </p:nvPr>
        </p:nvSpPr>
        <p:spPr>
          <a:xfrm>
            <a:off x="685800" y="609600"/>
            <a:ext cx="7772400" cy="5627688"/>
          </a:xfrm>
        </p:spPr>
        <p:txBody>
          <a:bodyPr/>
          <a:lstStyle/>
          <a:p>
            <a:pPr algn="l" eaLnBrk="1" hangingPunct="1"/>
            <a:r>
              <a:rPr lang="zh-CN" altLang="en-US" sz="3600" b="1" smtClean="0">
                <a:latin typeface="华文新魏" pitchFamily="2" charset="-122"/>
                <a:ea typeface="华文新魏" pitchFamily="2" charset="-122"/>
              </a:rPr>
              <a:t>     有时候，我们在不经意间，便会让自己身上的一些不太好的东西出来肆虐，成为可恶的蛀虫，破坏我们共有的家。</a:t>
            </a:r>
            <a:r>
              <a:rPr lang="zh-CN" altLang="en-US" sz="3600" b="1" smtClean="0">
                <a:solidFill>
                  <a:srgbClr val="FF0000"/>
                </a:solidFill>
                <a:latin typeface="华文新魏" pitchFamily="2" charset="-122"/>
                <a:ea typeface="华文新魏" pitchFamily="2" charset="-122"/>
              </a:rPr>
              <a:t>冷漠、嫉妒、不负责任、不够宽容、猜疑</a:t>
            </a:r>
            <a:r>
              <a:rPr lang="en-US" altLang="zh-CN" sz="3600" b="1" smtClean="0">
                <a:solidFill>
                  <a:srgbClr val="FF0000"/>
                </a:solidFill>
                <a:ea typeface="华文新魏" pitchFamily="2" charset="-122"/>
              </a:rPr>
              <a:t>……</a:t>
            </a:r>
            <a:br>
              <a:rPr lang="en-US" altLang="zh-CN" sz="3600" b="1" smtClean="0">
                <a:solidFill>
                  <a:srgbClr val="FF0000"/>
                </a:solidFill>
                <a:latin typeface="华文新魏" pitchFamily="2" charset="-122"/>
                <a:ea typeface="华文新魏" pitchFamily="2" charset="-122"/>
              </a:rPr>
            </a:br>
            <a:r>
              <a:rPr lang="en-US" altLang="zh-CN" sz="3600" b="1" smtClean="0">
                <a:solidFill>
                  <a:srgbClr val="FF0000"/>
                </a:solidFill>
                <a:latin typeface="华文新魏" pitchFamily="2" charset="-122"/>
                <a:ea typeface="华文新魏" pitchFamily="2" charset="-122"/>
              </a:rPr>
              <a:t>       </a:t>
            </a:r>
            <a:r>
              <a:rPr lang="zh-CN" altLang="en-US" sz="3600" b="1" smtClean="0">
                <a:latin typeface="华文新魏" pitchFamily="2" charset="-122"/>
                <a:ea typeface="华文新魏" pitchFamily="2" charset="-122"/>
              </a:rPr>
              <a:t>你一定不喜欢这些蛀虫，你一定希望你的集体温暖而团结！</a:t>
            </a:r>
            <a:endParaRPr lang="zh-CN" altLang="en-US" sz="3600" b="1" smtClean="0">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539552" y="1124744"/>
            <a:ext cx="8229600" cy="4525962"/>
          </a:xfrm>
          <a:solidFill>
            <a:srgbClr val="CCFFFF"/>
          </a:solidFill>
        </p:spPr>
        <p:txBody>
          <a:bodyPr/>
          <a:lstStyle/>
          <a:p>
            <a:pPr eaLnBrk="1" hangingPunct="1">
              <a:buFontTx/>
              <a:buNone/>
            </a:pPr>
            <a:r>
              <a:rPr lang="en-US" altLang="zh-CN" b="1" dirty="0" smtClean="0">
                <a:solidFill>
                  <a:srgbClr val="FF5050"/>
                </a:solidFill>
              </a:rPr>
              <a:t>   </a:t>
            </a:r>
            <a:r>
              <a:rPr lang="zh-CN" altLang="en-US" b="1" dirty="0" smtClean="0">
                <a:solidFill>
                  <a:srgbClr val="FF0000"/>
                </a:solidFill>
              </a:rPr>
              <a:t>一年了，我们从最初的互不相识当现在的团结一心。</a:t>
            </a:r>
            <a:endParaRPr lang="zh-CN" altLang="en-US" b="1" dirty="0" smtClean="0">
              <a:solidFill>
                <a:srgbClr val="FF0000"/>
              </a:solidFill>
            </a:endParaRPr>
          </a:p>
          <a:p>
            <a:pPr eaLnBrk="1" hangingPunct="1">
              <a:buFontTx/>
              <a:buNone/>
            </a:pPr>
            <a:r>
              <a:rPr lang="zh-CN" altLang="en-US" b="1" dirty="0" smtClean="0">
                <a:solidFill>
                  <a:srgbClr val="FF0000"/>
                </a:solidFill>
              </a:rPr>
              <a:t>   一年了，日历又翻完了一册，记忆却永远珍藏在心里。</a:t>
            </a:r>
            <a:endParaRPr lang="zh-CN" altLang="en-US" b="1" dirty="0" smtClean="0">
              <a:solidFill>
                <a:srgbClr val="FF0000"/>
              </a:solidFill>
            </a:endParaRPr>
          </a:p>
          <a:p>
            <a:pPr eaLnBrk="1" hangingPunct="1">
              <a:buFontTx/>
              <a:buNone/>
            </a:pPr>
            <a:r>
              <a:rPr lang="zh-CN" altLang="en-US" b="1" dirty="0" smtClean="0">
                <a:solidFill>
                  <a:srgbClr val="FF0000"/>
                </a:solidFill>
              </a:rPr>
              <a:t>   一年了，我们携手走了三分之一的初中生活，成长了不少。</a:t>
            </a:r>
            <a:endParaRPr lang="en-US" altLang="zh-CN" b="1" dirty="0" smtClean="0">
              <a:solidFill>
                <a:srgbClr val="FF0000"/>
              </a:solidFill>
            </a:endParaRPr>
          </a:p>
          <a:p>
            <a:pPr eaLnBrk="1" hangingPunct="1">
              <a:buFontTx/>
              <a:buNone/>
            </a:pPr>
            <a:endParaRPr lang="en-US" altLang="zh-CN" b="1" dirty="0" smtClean="0">
              <a:solidFill>
                <a:srgbClr val="FF0000"/>
              </a:solidFill>
            </a:endParaRPr>
          </a:p>
          <a:p>
            <a:pPr eaLnBrk="1" hangingPunct="1">
              <a:buFontTx/>
              <a:buNone/>
            </a:pPr>
            <a:r>
              <a:rPr lang="zh-CN" altLang="en-US" b="1" dirty="0" smtClean="0">
                <a:solidFill>
                  <a:srgbClr val="FF0000"/>
                </a:solidFill>
              </a:rPr>
              <a:t>  今天，让我们为我们的班衷心祝福！</a:t>
            </a:r>
            <a:endParaRPr lang="zh-CN" altLang="en-US" b="1" dirty="0" smtClean="0">
              <a:solidFill>
                <a:srgbClr val="FF0000"/>
              </a:solidFill>
            </a:endParaRPr>
          </a:p>
          <a:p>
            <a:pPr eaLnBrk="1" hangingPunct="1">
              <a:buFontTx/>
              <a:buNone/>
            </a:pPr>
            <a:endParaRPr lang="zh-CN" altLang="en-US" b="1" dirty="0" smtClean="0">
              <a:solidFill>
                <a:srgbClr val="FF0000"/>
              </a:solidFill>
            </a:endParaRPr>
          </a:p>
          <a:p>
            <a:pPr eaLnBrk="1" hangingPunct="1">
              <a:buFontTx/>
              <a:buNone/>
            </a:pPr>
            <a:endParaRPr lang="zh-CN" altLang="en-US" b="1" dirty="0" smtClean="0">
              <a:solidFill>
                <a:srgbClr val="FF0000"/>
              </a:solidFill>
            </a:endParaRPr>
          </a:p>
          <a:p>
            <a:pPr eaLnBrk="1" hangingPunct="1">
              <a:buFontTx/>
              <a:buNone/>
            </a:pPr>
            <a:endParaRPr lang="zh-CN" altLang="en-US" dirty="0" smtClean="0"/>
          </a:p>
          <a:p>
            <a:pPr eaLnBrk="1" hangingPunct="1">
              <a:buFontTx/>
              <a:buNone/>
            </a:pPr>
            <a:endParaRPr lang="zh-CN" altLang="en-US" dirty="0" smtClean="0"/>
          </a:p>
          <a:p>
            <a:pPr eaLnBrk="1" hangingPunct="1">
              <a:buFontTx/>
              <a:buNone/>
            </a:pPr>
            <a:endParaRPr lang="zh-CN" altLang="en-US" dirty="0" smtClean="0"/>
          </a:p>
          <a:p>
            <a:pPr eaLnBrk="1" hangingPunct="1">
              <a:buFontTx/>
              <a:buNone/>
            </a:pPr>
            <a:endParaRPr lang="zh-CN" altLang="en-US" dirty="0" smtClean="0"/>
          </a:p>
          <a:p>
            <a:pPr eaLnBrk="1" hangingPunct="1">
              <a:buFontTx/>
              <a:buNone/>
            </a:pPr>
            <a:endParaRPr lang="en-US" altLang="zh-C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315">
                                            <p:bg/>
                                          </p:spTgt>
                                        </p:tgtEl>
                                        <p:attrNameLst>
                                          <p:attrName>style.visibility</p:attrName>
                                        </p:attrNameLst>
                                      </p:cBhvr>
                                      <p:to>
                                        <p:strVal val="visible"/>
                                      </p:to>
                                    </p:set>
                                    <p:animEffect transition="in" filter="slide(fromBottom)">
                                      <p:cBhvr>
                                        <p:cTn id="7" dur="500"/>
                                        <p:tgtEl>
                                          <p:spTgt spid="13315">
                                            <p:bg/>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315">
                                            <p:txEl>
                                              <p:pRg st="0" end="0"/>
                                            </p:txEl>
                                          </p:spTgt>
                                        </p:tgtEl>
                                        <p:attrNameLst>
                                          <p:attrName>style.visibility</p:attrName>
                                        </p:attrNameLst>
                                      </p:cBhvr>
                                      <p:to>
                                        <p:strVal val="visible"/>
                                      </p:to>
                                    </p:set>
                                    <p:animEffect transition="in" filter="slide(fromBottom)">
                                      <p:cBhvr>
                                        <p:cTn id="12" dur="500"/>
                                        <p:tgtEl>
                                          <p:spTgt spid="133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3315">
                                            <p:txEl>
                                              <p:pRg st="1" end="1"/>
                                            </p:txEl>
                                          </p:spTgt>
                                        </p:tgtEl>
                                        <p:attrNameLst>
                                          <p:attrName>style.visibility</p:attrName>
                                        </p:attrNameLst>
                                      </p:cBhvr>
                                      <p:to>
                                        <p:strVal val="visible"/>
                                      </p:to>
                                    </p:set>
                                    <p:animEffect transition="in" filter="slide(fromBottom)">
                                      <p:cBhvr>
                                        <p:cTn id="17" dur="500"/>
                                        <p:tgtEl>
                                          <p:spTgt spid="133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3315">
                                            <p:txEl>
                                              <p:pRg st="2" end="2"/>
                                            </p:txEl>
                                          </p:spTgt>
                                        </p:tgtEl>
                                        <p:attrNameLst>
                                          <p:attrName>style.visibility</p:attrName>
                                        </p:attrNameLst>
                                      </p:cBhvr>
                                      <p:to>
                                        <p:strVal val="visible"/>
                                      </p:to>
                                    </p:set>
                                    <p:animEffect transition="in" filter="slide(fromBottom)">
                                      <p:cBhvr>
                                        <p:cTn id="22" dur="500"/>
                                        <p:tgtEl>
                                          <p:spTgt spid="1331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3315">
                                            <p:txEl>
                                              <p:pRg st="4" end="4"/>
                                            </p:txEl>
                                          </p:spTgt>
                                        </p:tgtEl>
                                        <p:attrNameLst>
                                          <p:attrName>style.visibility</p:attrName>
                                        </p:attrNameLst>
                                      </p:cBhvr>
                                      <p:to>
                                        <p:strVal val="visible"/>
                                      </p:to>
                                    </p:set>
                                    <p:animEffect transition="in" filter="slide(fromBottom)">
                                      <p:cBhvr>
                                        <p:cTn id="27" dur="500"/>
                                        <p:tgtEl>
                                          <p:spTgt spid="133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7" name="WordArt 5"/>
          <p:cNvSpPr>
            <a:spLocks noChangeArrowheads="1" noChangeShapeType="1" noTextEdit="1"/>
          </p:cNvSpPr>
          <p:nvPr/>
        </p:nvSpPr>
        <p:spPr bwMode="auto">
          <a:xfrm rot="1295452">
            <a:off x="827088" y="404813"/>
            <a:ext cx="3549650" cy="2143125"/>
          </a:xfrm>
          <a:prstGeom prst="rect">
            <a:avLst/>
          </a:prstGeom>
        </p:spPr>
        <p:txBody>
          <a:bodyPr wrap="none" fromWordArt="1">
            <a:prstTxWarp prst="textSlantUp">
              <a:avLst>
                <a:gd name="adj" fmla="val 55556"/>
              </a:avLst>
            </a:prstTxWarp>
          </a:bodyPr>
          <a:lstStyle/>
          <a:p>
            <a:pPr algn="ctr"/>
            <a:r>
              <a:rPr lang="zh-CN" altLang="en-US" sz="3600" b="1" kern="10">
                <a:ln w="9525">
                  <a:solidFill>
                    <a:srgbClr val="CC0066"/>
                  </a:solidFill>
                  <a:round/>
                </a:ln>
                <a:solidFill>
                  <a:srgbClr val="000000"/>
                </a:solidFill>
                <a:latin typeface="宋体" panose="02010600030101010101" pitchFamily="2" charset="-122"/>
                <a:ea typeface="宋体" panose="02010600030101010101" pitchFamily="2" charset="-122"/>
              </a:rPr>
              <a:t>第五乐章</a:t>
            </a:r>
            <a:endParaRPr lang="zh-CN" altLang="en-US" sz="3600" b="1" kern="10">
              <a:ln w="9525">
                <a:solidFill>
                  <a:srgbClr val="CC0066"/>
                </a:solidFill>
                <a:round/>
              </a:ln>
              <a:solidFill>
                <a:srgbClr val="000000"/>
              </a:solidFill>
              <a:latin typeface="宋体" panose="02010600030101010101" pitchFamily="2" charset="-122"/>
              <a:ea typeface="宋体" panose="02010600030101010101" pitchFamily="2" charset="-122"/>
            </a:endParaRPr>
          </a:p>
        </p:txBody>
      </p:sp>
      <p:sp>
        <p:nvSpPr>
          <p:cNvPr id="44038" name="WordArt 6"/>
          <p:cNvSpPr>
            <a:spLocks noChangeArrowheads="1" noChangeShapeType="1" noTextEdit="1"/>
          </p:cNvSpPr>
          <p:nvPr/>
        </p:nvSpPr>
        <p:spPr bwMode="auto">
          <a:xfrm>
            <a:off x="755650" y="2997200"/>
            <a:ext cx="7632700" cy="2160588"/>
          </a:xfrm>
          <a:prstGeom prst="rect">
            <a:avLst/>
          </a:prstGeom>
        </p:spPr>
        <p:txBody>
          <a:bodyPr wrap="none" fromWordArt="1">
            <a:prstTxWarp prst="textDoubleWave1">
              <a:avLst>
                <a:gd name="adj1" fmla="val 6500"/>
                <a:gd name="adj2" fmla="val 0"/>
              </a:avLst>
            </a:prstTxWarp>
          </a:bodyPr>
          <a:lstStyle/>
          <a:p>
            <a:pPr algn="ctr"/>
            <a:r>
              <a:rPr lang="zh-CN" altLang="en-US" sz="3600" b="1" kern="10" dirty="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rPr>
              <a:t>班主任寄语</a:t>
            </a:r>
            <a:endParaRPr lang="zh-CN" altLang="en-US" sz="3600" b="1" kern="10" dirty="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179388" y="764704"/>
            <a:ext cx="8856662" cy="5262979"/>
          </a:xfrm>
          <a:prstGeom prst="rect">
            <a:avLst/>
          </a:prstGeom>
          <a:solidFill>
            <a:srgbClr val="CCFFFF"/>
          </a:solidFill>
        </p:spPr>
        <p:txBody>
          <a:bodyPr>
            <a:spAutoFit/>
          </a:bodyPr>
          <a:lstStyle/>
          <a:p>
            <a:pPr>
              <a:defRPr/>
            </a:pPr>
            <a:r>
              <a:rPr kumimoji="1" lang="zh-CN" altLang="en-US" sz="2800" b="1" dirty="0">
                <a:solidFill>
                  <a:srgbClr val="C00000"/>
                </a:solidFill>
                <a:effectLst>
                  <a:outerShdw blurRad="38100" dist="38100" dir="2700000" algn="tl">
                    <a:srgbClr val="000000">
                      <a:alpha val="43137"/>
                    </a:srgbClr>
                  </a:outerShdw>
                </a:effectLst>
                <a:latin typeface="华文楷体" pitchFamily="2" charset="-122"/>
                <a:ea typeface="华文楷体" pitchFamily="2" charset="-122"/>
              </a:rPr>
              <a:t>一、班级荣誉高于一切，个人的成功需要一个优秀的集体，我们要齐心把我们的集体建设成为一个团结互助的大家庭。</a:t>
            </a:r>
            <a:endParaRPr kumimoji="1" lang="en-US" altLang="zh-CN" sz="2800" b="1" dirty="0">
              <a:solidFill>
                <a:srgbClr val="C00000"/>
              </a:solidFill>
              <a:effectLst>
                <a:outerShdw blurRad="38100" dist="38100" dir="2700000" algn="tl">
                  <a:srgbClr val="000000">
                    <a:alpha val="43137"/>
                  </a:srgbClr>
                </a:outerShdw>
              </a:effectLst>
              <a:latin typeface="华文楷体" pitchFamily="2" charset="-122"/>
              <a:ea typeface="华文楷体" pitchFamily="2" charset="-122"/>
            </a:endParaRPr>
          </a:p>
          <a:p>
            <a:pPr>
              <a:defRPr/>
            </a:pPr>
            <a:endParaRPr kumimoji="1" lang="en-US" altLang="zh-CN" sz="2800" b="1" dirty="0">
              <a:solidFill>
                <a:srgbClr val="C00000"/>
              </a:solidFill>
              <a:effectLst>
                <a:outerShdw blurRad="38100" dist="38100" dir="2700000" algn="tl">
                  <a:srgbClr val="000000">
                    <a:alpha val="43137"/>
                  </a:srgbClr>
                </a:outerShdw>
              </a:effectLst>
              <a:latin typeface="华文楷体" pitchFamily="2" charset="-122"/>
              <a:ea typeface="华文楷体" pitchFamily="2" charset="-122"/>
            </a:endParaRPr>
          </a:p>
          <a:p>
            <a:pPr>
              <a:defRPr/>
            </a:pPr>
            <a:r>
              <a:rPr kumimoji="1" lang="zh-CN" altLang="en-US" sz="2800" b="1" dirty="0">
                <a:solidFill>
                  <a:srgbClr val="C00000"/>
                </a:solidFill>
                <a:effectLst>
                  <a:outerShdw blurRad="38100" dist="38100" dir="2700000" algn="tl">
                    <a:srgbClr val="000000">
                      <a:alpha val="43137"/>
                    </a:srgbClr>
                  </a:outerShdw>
                </a:effectLst>
                <a:latin typeface="华文楷体" pitchFamily="2" charset="-122"/>
                <a:ea typeface="华文楷体" pitchFamily="2" charset="-122"/>
              </a:rPr>
              <a:t>二、遵守课堂纪律，珍惜课堂的每一分钟。</a:t>
            </a:r>
            <a:endParaRPr kumimoji="1" lang="en-US" altLang="zh-CN" sz="2800" b="1" dirty="0">
              <a:solidFill>
                <a:srgbClr val="C00000"/>
              </a:solidFill>
              <a:effectLst>
                <a:outerShdw blurRad="38100" dist="38100" dir="2700000" algn="tl">
                  <a:srgbClr val="000000">
                    <a:alpha val="43137"/>
                  </a:srgbClr>
                </a:outerShdw>
              </a:effectLst>
              <a:latin typeface="华文楷体" pitchFamily="2" charset="-122"/>
              <a:ea typeface="华文楷体" pitchFamily="2" charset="-122"/>
            </a:endParaRPr>
          </a:p>
          <a:p>
            <a:pPr>
              <a:defRPr/>
            </a:pPr>
            <a:endParaRPr kumimoji="1" lang="en-US" altLang="zh-CN" sz="2800" b="1" dirty="0">
              <a:solidFill>
                <a:srgbClr val="C00000"/>
              </a:solidFill>
              <a:effectLst>
                <a:outerShdw blurRad="38100" dist="38100" dir="2700000" algn="tl">
                  <a:srgbClr val="000000">
                    <a:alpha val="43137"/>
                  </a:srgbClr>
                </a:outerShdw>
              </a:effectLst>
              <a:latin typeface="华文楷体" pitchFamily="2" charset="-122"/>
              <a:ea typeface="华文楷体" pitchFamily="2" charset="-122"/>
            </a:endParaRPr>
          </a:p>
          <a:p>
            <a:pPr>
              <a:defRPr/>
            </a:pPr>
            <a:r>
              <a:rPr kumimoji="1" lang="zh-CN" altLang="en-US" sz="2800" b="1" dirty="0">
                <a:solidFill>
                  <a:srgbClr val="C00000"/>
                </a:solidFill>
                <a:effectLst>
                  <a:outerShdw blurRad="38100" dist="38100" dir="2700000" algn="tl">
                    <a:srgbClr val="000000">
                      <a:alpha val="43137"/>
                    </a:srgbClr>
                  </a:outerShdw>
                </a:effectLst>
                <a:latin typeface="华文楷体" pitchFamily="2" charset="-122"/>
                <a:ea typeface="华文楷体" pitchFamily="2" charset="-122"/>
              </a:rPr>
              <a:t>三、为自己的新学期做好学习计划、制定各科目标，力争上游。</a:t>
            </a:r>
            <a:endParaRPr kumimoji="1" lang="en-US" altLang="zh-CN" sz="2800" b="1" dirty="0">
              <a:solidFill>
                <a:srgbClr val="C00000"/>
              </a:solidFill>
              <a:effectLst>
                <a:outerShdw blurRad="38100" dist="38100" dir="2700000" algn="tl">
                  <a:srgbClr val="000000">
                    <a:alpha val="43137"/>
                  </a:srgbClr>
                </a:outerShdw>
              </a:effectLst>
              <a:latin typeface="华文楷体" pitchFamily="2" charset="-122"/>
              <a:ea typeface="华文楷体" pitchFamily="2" charset="-122"/>
            </a:endParaRPr>
          </a:p>
          <a:p>
            <a:pPr>
              <a:defRPr/>
            </a:pPr>
            <a:endParaRPr kumimoji="1" lang="en-US" altLang="zh-CN" sz="2800" b="1" dirty="0">
              <a:solidFill>
                <a:srgbClr val="C00000"/>
              </a:solidFill>
              <a:effectLst>
                <a:outerShdw blurRad="38100" dist="38100" dir="2700000" algn="tl">
                  <a:srgbClr val="000000">
                    <a:alpha val="43137"/>
                  </a:srgbClr>
                </a:outerShdw>
              </a:effectLst>
              <a:latin typeface="华文楷体" pitchFamily="2" charset="-122"/>
              <a:ea typeface="华文楷体" pitchFamily="2" charset="-122"/>
            </a:endParaRPr>
          </a:p>
          <a:p>
            <a:pPr>
              <a:defRPr/>
            </a:pPr>
            <a:r>
              <a:rPr kumimoji="1" lang="zh-CN" altLang="en-US" sz="2800" b="1" dirty="0">
                <a:solidFill>
                  <a:srgbClr val="C00000"/>
                </a:solidFill>
                <a:effectLst>
                  <a:outerShdw blurRad="38100" dist="38100" dir="2700000" algn="tl">
                    <a:srgbClr val="000000">
                      <a:alpha val="43137"/>
                    </a:srgbClr>
                  </a:outerShdw>
                </a:effectLst>
                <a:latin typeface="华文楷体" pitchFamily="2" charset="-122"/>
                <a:ea typeface="华文楷体" pitchFamily="2" charset="-122"/>
              </a:rPr>
              <a:t>四、严于律己，自尊自爱；业精于勤，持之以恒。</a:t>
            </a:r>
            <a:endParaRPr kumimoji="1" lang="en-US" altLang="zh-CN" sz="2800" b="1" dirty="0">
              <a:solidFill>
                <a:srgbClr val="C00000"/>
              </a:solidFill>
              <a:effectLst>
                <a:outerShdw blurRad="38100" dist="38100" dir="2700000" algn="tl">
                  <a:srgbClr val="000000">
                    <a:alpha val="43137"/>
                  </a:srgbClr>
                </a:outerShdw>
              </a:effectLst>
              <a:latin typeface="华文楷体" pitchFamily="2" charset="-122"/>
              <a:ea typeface="华文楷体" pitchFamily="2" charset="-122"/>
            </a:endParaRPr>
          </a:p>
          <a:p>
            <a:pPr>
              <a:defRPr/>
            </a:pPr>
            <a:endParaRPr kumimoji="1" lang="en-US" altLang="zh-CN" sz="2800" b="1" dirty="0">
              <a:solidFill>
                <a:srgbClr val="C00000"/>
              </a:solidFill>
              <a:effectLst>
                <a:outerShdw blurRad="38100" dist="38100" dir="2700000" algn="tl">
                  <a:srgbClr val="000000">
                    <a:alpha val="43137"/>
                  </a:srgbClr>
                </a:outerShdw>
              </a:effectLst>
              <a:latin typeface="华文楷体" pitchFamily="2" charset="-122"/>
              <a:ea typeface="华文楷体" pitchFamily="2" charset="-122"/>
            </a:endParaRPr>
          </a:p>
          <a:p>
            <a:pPr>
              <a:defRPr/>
            </a:pPr>
            <a:r>
              <a:rPr kumimoji="1" lang="zh-CN" altLang="en-US" sz="2800" b="1" dirty="0">
                <a:solidFill>
                  <a:srgbClr val="C00000"/>
                </a:solidFill>
                <a:effectLst>
                  <a:outerShdw blurRad="38100" dist="38100" dir="2700000" algn="tl">
                    <a:srgbClr val="000000">
                      <a:alpha val="43137"/>
                    </a:srgbClr>
                  </a:outerShdw>
                </a:effectLst>
                <a:latin typeface="华文楷体" pitchFamily="2" charset="-122"/>
                <a:ea typeface="华文楷体" pitchFamily="2" charset="-122"/>
              </a:rPr>
              <a:t>五、心怀感恩，尊师敬老；与人为善，助人为乐</a:t>
            </a:r>
            <a:r>
              <a:rPr kumimoji="1" lang="zh-CN" altLang="en-US" sz="2800" b="1" dirty="0" smtClean="0">
                <a:solidFill>
                  <a:srgbClr val="C00000"/>
                </a:solidFill>
                <a:effectLst>
                  <a:outerShdw blurRad="38100" dist="38100" dir="2700000" algn="tl">
                    <a:srgbClr val="000000">
                      <a:alpha val="43137"/>
                    </a:srgbClr>
                  </a:outerShdw>
                </a:effectLst>
                <a:latin typeface="华文楷体" pitchFamily="2" charset="-122"/>
                <a:ea typeface="华文楷体" pitchFamily="2" charset="-122"/>
              </a:rPr>
              <a:t>。</a:t>
            </a:r>
            <a:endParaRPr kumimoji="1" lang="en-US" altLang="zh-CN" sz="2800" b="1" dirty="0">
              <a:solidFill>
                <a:srgbClr val="C00000"/>
              </a:solidFill>
              <a:effectLst>
                <a:outerShdw blurRad="38100" dist="38100" dir="2700000" algn="tl">
                  <a:srgbClr val="000000">
                    <a:alpha val="43137"/>
                  </a:srgbClr>
                </a:outerShdw>
              </a:effectLst>
              <a:latin typeface="华文楷体" pitchFamily="2" charset="-122"/>
              <a:ea typeface="华文楷体" pitchFamily="2" charset="-122"/>
            </a:endParaRPr>
          </a:p>
        </p:txBody>
      </p:sp>
    </p:spTree>
  </p:cSld>
  <p:clrMapOvr>
    <a:masterClrMapping/>
  </p:clrMapOvr>
  <p:transition spd="med">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4"/>
          <p:cNvSpPr>
            <a:spLocks noGrp="1"/>
          </p:cNvSpPr>
          <p:nvPr>
            <p:ph type="title" idx="4294967295"/>
          </p:nvPr>
        </p:nvSpPr>
        <p:spPr>
          <a:xfrm>
            <a:off x="642938" y="-242888"/>
            <a:ext cx="7772400" cy="1143001"/>
          </a:xfrm>
        </p:spPr>
        <p:txBody>
          <a:bodyPr/>
          <a:lstStyle/>
          <a:p>
            <a:pPr eaLnBrk="1" hangingPunct="1">
              <a:defRPr/>
            </a:pPr>
            <a:r>
              <a:rPr lang="zh-CN" altLang="en-US" b="1" dirty="0" smtClean="0">
                <a:solidFill>
                  <a:srgbClr val="000000"/>
                </a:solidFill>
                <a:effectLst>
                  <a:outerShdw blurRad="38100" dist="38100" dir="2700000" algn="tl">
                    <a:srgbClr val="C0C0C0"/>
                  </a:outerShdw>
                </a:effectLst>
                <a:latin typeface="华文楷体" pitchFamily="2" charset="-122"/>
                <a:ea typeface="华文楷体" pitchFamily="2" charset="-122"/>
              </a:rPr>
              <a:t>关于集体荣誉</a:t>
            </a:r>
            <a:endParaRPr lang="zh-CN" altLang="en-US" b="1" dirty="0" smtClean="0">
              <a:solidFill>
                <a:srgbClr val="000000"/>
              </a:solidFill>
              <a:effectLst>
                <a:outerShdw blurRad="38100" dist="38100" dir="2700000" algn="tl">
                  <a:srgbClr val="C0C0C0"/>
                </a:outerShdw>
              </a:effectLst>
              <a:latin typeface="华文楷体" pitchFamily="2" charset="-122"/>
              <a:ea typeface="华文楷体" pitchFamily="2" charset="-122"/>
            </a:endParaRPr>
          </a:p>
        </p:txBody>
      </p:sp>
      <p:sp>
        <p:nvSpPr>
          <p:cNvPr id="6" name="内容占位符 5"/>
          <p:cNvSpPr>
            <a:spLocks noGrp="1"/>
          </p:cNvSpPr>
          <p:nvPr>
            <p:ph idx="4294967295"/>
          </p:nvPr>
        </p:nvSpPr>
        <p:spPr>
          <a:xfrm>
            <a:off x="125413" y="692150"/>
            <a:ext cx="8893175" cy="6165850"/>
          </a:xfrm>
          <a:solidFill>
            <a:srgbClr val="CCFFFF"/>
          </a:solidFill>
        </p:spPr>
        <p:txBody>
          <a:bodyPr/>
          <a:lstStyle/>
          <a:p>
            <a:pPr eaLnBrk="1" hangingPunct="1">
              <a:defRPr/>
            </a:pPr>
            <a:r>
              <a:rPr lang="zh-CN" altLang="en-US" sz="2800" b="1" dirty="0" smtClean="0">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rPr>
              <a:t>不是班主任老师，也不是班里的某个同学，或者某些同学能把我们期望的班集体建设出来</a:t>
            </a:r>
            <a:r>
              <a:rPr lang="en-US" altLang="zh-CN" sz="2800" b="1" dirty="0" smtClean="0">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rPr>
              <a:t>……</a:t>
            </a:r>
            <a:endParaRPr lang="en-US" altLang="zh-CN" sz="2800" b="1" dirty="0" smtClean="0">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eaLnBrk="1" hangingPunct="1">
              <a:defRPr/>
            </a:pPr>
            <a:r>
              <a:rPr lang="zh-CN" altLang="en-US" sz="2800" b="1" dirty="0" smtClean="0">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rPr>
              <a:t>我</a:t>
            </a:r>
            <a:r>
              <a:rPr lang="zh-CN" altLang="en-US" sz="2800" b="1" dirty="0" smtClean="0">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rPr>
              <a:t>们的理想家园需要我们每一个人的努力：</a:t>
            </a:r>
            <a:endParaRPr lang="en-US" altLang="zh-CN" sz="2800" b="1" dirty="0" smtClean="0">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eaLnBrk="1" hangingPunct="1">
              <a:defRPr/>
            </a:pPr>
            <a:endParaRPr lang="zh-CN" altLang="en-US" sz="2800" b="1" dirty="0" smtClean="0">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eaLnBrk="1" hangingPunct="1">
              <a:defRPr/>
            </a:pPr>
            <a:r>
              <a:rPr lang="zh-CN" altLang="en-US" sz="2800" b="1" dirty="0" smtClean="0">
                <a:effectLst>
                  <a:outerShdw blurRad="38100" dist="38100" dir="2700000" algn="tl">
                    <a:srgbClr val="C0C0C0"/>
                  </a:outerShdw>
                </a:effectLst>
                <a:latin typeface="黑体" panose="02010609060101010101" pitchFamily="49" charset="-122"/>
                <a:ea typeface="黑体" panose="02010609060101010101" pitchFamily="49" charset="-122"/>
              </a:rPr>
              <a:t>如</a:t>
            </a:r>
            <a:r>
              <a:rPr lang="zh-CN" altLang="en-US" sz="2800" b="1" dirty="0" smtClean="0">
                <a:effectLst>
                  <a:outerShdw blurRad="38100" dist="38100" dir="2700000" algn="tl">
                    <a:srgbClr val="C0C0C0"/>
                  </a:outerShdw>
                </a:effectLst>
                <a:latin typeface="黑体" panose="02010609060101010101" pitchFamily="49" charset="-122"/>
                <a:ea typeface="黑体" panose="02010609060101010101" pitchFamily="49" charset="-122"/>
              </a:rPr>
              <a:t>果你的成绩还落后，没关系，每天一点进步就是为班级荣誉作出了贡献；</a:t>
            </a:r>
            <a:endParaRPr lang="zh-CN" altLang="en-US" sz="2800" b="1"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eaLnBrk="1" hangingPunct="1">
              <a:defRPr/>
            </a:pPr>
            <a:r>
              <a:rPr lang="zh-CN" altLang="en-US" sz="2800" b="1" dirty="0" smtClean="0">
                <a:effectLst>
                  <a:outerShdw blurRad="38100" dist="38100" dir="2700000" algn="tl">
                    <a:srgbClr val="C0C0C0"/>
                  </a:outerShdw>
                </a:effectLst>
                <a:latin typeface="黑体" panose="02010609060101010101" pitchFamily="49" charset="-122"/>
                <a:ea typeface="黑体" panose="02010609060101010101" pitchFamily="49" charset="-122"/>
              </a:rPr>
              <a:t>如果你还常常犯错，没关系，每天一点改变就是带着班级向理想又迈进了一步；</a:t>
            </a:r>
            <a:endParaRPr lang="zh-CN" altLang="en-US" sz="2800" b="1"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eaLnBrk="1" hangingPunct="1">
              <a:defRPr/>
            </a:pPr>
            <a:r>
              <a:rPr lang="zh-CN" altLang="en-US" sz="2800" b="1" dirty="0" smtClean="0">
                <a:effectLst>
                  <a:outerShdw blurRad="38100" dist="38100" dir="2700000" algn="tl">
                    <a:srgbClr val="C0C0C0"/>
                  </a:outerShdw>
                </a:effectLst>
                <a:latin typeface="黑体" panose="02010609060101010101" pitchFamily="49" charset="-122"/>
                <a:ea typeface="黑体" panose="02010609060101010101" pitchFamily="49" charset="-122"/>
              </a:rPr>
              <a:t>如果你觉得自己微不足道，没关系，做好自己就是帮助了我们的每一个同学；</a:t>
            </a:r>
            <a:endParaRPr lang="zh-CN" altLang="en-US" sz="2800" b="1"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eaLnBrk="1" hangingPunct="1">
              <a:defRPr/>
            </a:pPr>
            <a:r>
              <a:rPr lang="zh-CN" altLang="en-US" sz="2800" b="1" dirty="0" smtClean="0">
                <a:effectLst>
                  <a:outerShdw blurRad="38100" dist="38100" dir="2700000" algn="tl">
                    <a:srgbClr val="C0C0C0"/>
                  </a:outerShdw>
                </a:effectLst>
                <a:latin typeface="黑体" panose="02010609060101010101" pitchFamily="49" charset="-122"/>
                <a:ea typeface="黑体" panose="02010609060101010101" pitchFamily="49" charset="-122"/>
              </a:rPr>
              <a:t>如果你觉得自己的努力没有理解，没有掌声；没关系，你的言行</a:t>
            </a:r>
            <a:r>
              <a:rPr lang="zh-CN" altLang="en-US" sz="2800" b="1" dirty="0">
                <a:effectLst>
                  <a:outerShdw blurRad="38100" dist="38100" dir="2700000" algn="tl">
                    <a:srgbClr val="C0C0C0"/>
                  </a:outerShdw>
                </a:effectLst>
                <a:latin typeface="黑体" panose="02010609060101010101" pitchFamily="49" charset="-122"/>
                <a:ea typeface="黑体" panose="02010609060101010101" pitchFamily="49" charset="-122"/>
              </a:rPr>
              <a:t>我</a:t>
            </a:r>
            <a:r>
              <a:rPr lang="zh-CN" altLang="en-US" sz="2800" b="1" dirty="0" smtClean="0">
                <a:effectLst>
                  <a:outerShdw blurRad="38100" dist="38100" dir="2700000" algn="tl">
                    <a:srgbClr val="C0C0C0"/>
                  </a:outerShdw>
                </a:effectLst>
                <a:latin typeface="黑体" panose="02010609060101010101" pitchFamily="49" charset="-122"/>
                <a:ea typeface="黑体" panose="02010609060101010101" pitchFamily="49" charset="-122"/>
              </a:rPr>
              <a:t>们都看在眼里，记在心里</a:t>
            </a:r>
            <a:r>
              <a:rPr lang="zh-CN" altLang="en-US" sz="2800" b="1" dirty="0" smtClean="0">
                <a:effectLst>
                  <a:outerShdw blurRad="38100" dist="38100" dir="2700000" algn="tl">
                    <a:srgbClr val="C0C0C0"/>
                  </a:outerShdw>
                </a:effectLst>
                <a:latin typeface="黑体" panose="02010609060101010101" pitchFamily="49" charset="-122"/>
                <a:ea typeface="黑体" panose="02010609060101010101" pitchFamily="49" charset="-122"/>
              </a:rPr>
              <a:t>！</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ransition spd="med">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7106" name="Picture 2" descr="http://www.cxs.gov.cn/jpg/t126_10.jpg"/>
          <p:cNvPicPr>
            <a:picLocks noChangeAspect="1" noChangeArrowheads="1"/>
          </p:cNvPicPr>
          <p:nvPr/>
        </p:nvPicPr>
        <p:blipFill>
          <a:blip r:embed="rId1" cstate="email"/>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txBox="1"/>
          <p:nvPr/>
        </p:nvSpPr>
        <p:spPr bwMode="auto">
          <a:xfrm>
            <a:off x="642938" y="0"/>
            <a:ext cx="7772400" cy="1143000"/>
          </a:xfrm>
          <a:prstGeom prst="rect">
            <a:avLst/>
          </a:prstGeom>
          <a:noFill/>
          <a:ln w="9525">
            <a:noFill/>
            <a:miter lim="800000"/>
          </a:ln>
          <a:effectLst/>
        </p:spPr>
        <p:txBody>
          <a:bodyPr anchor="ctr"/>
          <a:lstStyle/>
          <a:p>
            <a:pPr algn="ctr">
              <a:defRPr/>
            </a:pPr>
            <a:r>
              <a:rPr kumimoji="1" lang="zh-CN" altLang="en-US" sz="4400" b="1" kern="0" dirty="0">
                <a:solidFill>
                  <a:schemeClr val="bg1"/>
                </a:solidFill>
                <a:effectLst>
                  <a:outerShdw blurRad="38100" dist="38100" dir="2700000" algn="tl">
                    <a:srgbClr val="000000">
                      <a:alpha val="43137"/>
                    </a:srgbClr>
                  </a:outerShdw>
                </a:effectLst>
                <a:latin typeface="华文楷体" pitchFamily="2" charset="-122"/>
                <a:ea typeface="华文楷体" pitchFamily="2" charset="-122"/>
                <a:cs typeface="+mj-cs"/>
              </a:rPr>
              <a:t>关于有效的计划</a:t>
            </a:r>
            <a:endParaRPr kumimoji="1" lang="zh-CN" altLang="en-US" sz="4400" b="1" kern="0" dirty="0">
              <a:solidFill>
                <a:schemeClr val="bg1"/>
              </a:solidFill>
              <a:effectLst>
                <a:outerShdw blurRad="38100" dist="38100" dir="2700000" algn="tl">
                  <a:srgbClr val="000000">
                    <a:alpha val="43137"/>
                  </a:srgbClr>
                </a:outerShdw>
              </a:effectLst>
              <a:latin typeface="华文楷体" pitchFamily="2" charset="-122"/>
              <a:ea typeface="华文楷体" pitchFamily="2" charset="-122"/>
              <a:cs typeface="+mj-cs"/>
            </a:endParaRPr>
          </a:p>
        </p:txBody>
      </p:sp>
      <p:sp>
        <p:nvSpPr>
          <p:cNvPr id="6" name="矩形 5"/>
          <p:cNvSpPr/>
          <p:nvPr/>
        </p:nvSpPr>
        <p:spPr>
          <a:xfrm>
            <a:off x="428625" y="1484313"/>
            <a:ext cx="8286750" cy="5167312"/>
          </a:xfrm>
          <a:prstGeom prst="rect">
            <a:avLst/>
          </a:prstGeom>
          <a:solidFill>
            <a:srgbClr val="CCFFFF"/>
          </a:solidFill>
        </p:spPr>
        <p:txBody>
          <a:bodyPr>
            <a:normAutofit/>
          </a:bodyPr>
          <a:lstStyle/>
          <a:p>
            <a:pPr>
              <a:defRPr/>
            </a:pPr>
            <a:r>
              <a:rPr kumimoji="1"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kumimoji="1" lang="zh-CN" altLang="en-US"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田忌赛马的故事</a:t>
            </a:r>
            <a:endParaRPr kumimoji="1" lang="en-US" altLang="zh-CN"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defRPr/>
            </a:pPr>
            <a:endParaRPr kumimoji="1" lang="en-US" altLang="zh-CN"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defRPr/>
            </a:pPr>
            <a:r>
              <a:rPr kumimoji="1" lang="en-US" altLang="zh-CN"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endParaRPr kumimoji="1" lang="zh-CN" altLang="en-US"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 name="TextBox 1"/>
          <p:cNvSpPr txBox="1"/>
          <p:nvPr/>
        </p:nvSpPr>
        <p:spPr>
          <a:xfrm>
            <a:off x="1258888" y="2276475"/>
            <a:ext cx="6842125" cy="3970338"/>
          </a:xfrm>
          <a:prstGeom prst="rect">
            <a:avLst/>
          </a:prstGeom>
          <a:noFill/>
        </p:spPr>
        <p:txBody>
          <a:bodyPr>
            <a:spAutoFit/>
          </a:bodyPr>
          <a:lstStyle/>
          <a:p>
            <a:pPr>
              <a:defRPr/>
            </a:pPr>
            <a:r>
              <a:rPr kumimoji="1" lang="zh-CN" altLang="en-US"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这个故事生动地告诉我们：在实际学习中，我们要科学地调配学习计划，注意学习的结构比例，制定扬长避短行之有效的学习计划，从而整体上发挥出自己最好的学习水平。</a:t>
            </a:r>
            <a:endParaRPr kumimoji="1" lang="zh-CN" altLang="en-US"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defRPr/>
            </a:pPr>
            <a:endParaRPr lang="zh-CN" altLang="en-US" sz="3600" dirty="0">
              <a:latin typeface="黑体" panose="02010609060101010101" pitchFamily="49" charset="-122"/>
              <a:ea typeface="黑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8130" name="Picture 3" descr="复件 06"/>
          <p:cNvPicPr>
            <a:picLocks noChangeAspect="1" noChangeArrowheads="1"/>
          </p:cNvPicPr>
          <p:nvPr/>
        </p:nvPicPr>
        <p:blipFill>
          <a:blip r:embed="rId1"/>
          <a:srcRect/>
          <a:stretch>
            <a:fillRect/>
          </a:stretch>
        </p:blipFill>
        <p:spPr bwMode="auto">
          <a:xfrm>
            <a:off x="-304800" y="-228600"/>
            <a:ext cx="9753600"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4"/>
          <p:cNvSpPr txBox="1"/>
          <p:nvPr/>
        </p:nvSpPr>
        <p:spPr bwMode="auto">
          <a:xfrm>
            <a:off x="571500" y="785813"/>
            <a:ext cx="7772400" cy="2071687"/>
          </a:xfrm>
          <a:prstGeom prst="rect">
            <a:avLst/>
          </a:prstGeom>
          <a:noFill/>
          <a:ln w="9525">
            <a:noFill/>
            <a:miter lim="800000"/>
          </a:ln>
          <a:effectLst/>
        </p:spPr>
        <p:txBody>
          <a:bodyPr anchor="ctr"/>
          <a:lstStyle/>
          <a:p>
            <a:pPr algn="ctr">
              <a:defRPr/>
            </a:pPr>
            <a:endParaRPr kumimoji="1" lang="en-US" altLang="zh-CN" sz="4400" b="1" kern="0" dirty="0">
              <a:solidFill>
                <a:schemeClr val="bg1"/>
              </a:solidFill>
              <a:effectLst>
                <a:outerShdw blurRad="38100" dist="38100" dir="2700000" algn="tl">
                  <a:srgbClr val="000000">
                    <a:alpha val="43137"/>
                  </a:srgbClr>
                </a:outerShdw>
              </a:effectLst>
              <a:latin typeface="华文楷体" pitchFamily="2" charset="-122"/>
              <a:ea typeface="华文楷体" pitchFamily="2" charset="-122"/>
              <a:cs typeface="+mj-cs"/>
            </a:endParaRPr>
          </a:p>
          <a:p>
            <a:pPr algn="ctr">
              <a:defRPr/>
            </a:pPr>
            <a:r>
              <a:rPr kumimoji="1" lang="zh-CN" altLang="en-US" sz="4400" b="1" kern="0" dirty="0">
                <a:solidFill>
                  <a:schemeClr val="bg1"/>
                </a:solidFill>
                <a:effectLst>
                  <a:outerShdw blurRad="38100" dist="38100" dir="2700000" algn="tl">
                    <a:srgbClr val="000000">
                      <a:alpha val="43137"/>
                    </a:srgbClr>
                  </a:outerShdw>
                </a:effectLst>
                <a:latin typeface="华文楷体" pitchFamily="2" charset="-122"/>
                <a:ea typeface="华文楷体" pitchFamily="2" charset="-122"/>
                <a:cs typeface="+mj-cs"/>
              </a:rPr>
              <a:t>送给大家的几句话</a:t>
            </a:r>
            <a:endParaRPr kumimoji="1" lang="en-US" altLang="zh-CN" sz="4400" b="1" kern="0" dirty="0">
              <a:solidFill>
                <a:schemeClr val="bg1"/>
              </a:solidFill>
              <a:effectLst>
                <a:outerShdw blurRad="38100" dist="38100" dir="2700000" algn="tl">
                  <a:srgbClr val="000000">
                    <a:alpha val="43137"/>
                  </a:srgbClr>
                </a:outerShdw>
              </a:effectLst>
              <a:latin typeface="华文楷体" pitchFamily="2" charset="-122"/>
              <a:ea typeface="华文楷体" pitchFamily="2" charset="-122"/>
              <a:cs typeface="+mj-cs"/>
            </a:endParaRPr>
          </a:p>
          <a:p>
            <a:pPr algn="ctr">
              <a:defRPr/>
            </a:pPr>
            <a:r>
              <a:rPr kumimoji="1" lang="zh-CN" altLang="en-US" sz="4400" b="1" kern="0" dirty="0">
                <a:solidFill>
                  <a:schemeClr val="bg1"/>
                </a:solidFill>
                <a:effectLst>
                  <a:outerShdw blurRad="38100" dist="38100" dir="2700000" algn="tl">
                    <a:srgbClr val="000000">
                      <a:alpha val="43137"/>
                    </a:srgbClr>
                  </a:outerShdw>
                </a:effectLst>
                <a:latin typeface="华文楷体" pitchFamily="2" charset="-122"/>
                <a:ea typeface="华文楷体" pitchFamily="2" charset="-122"/>
                <a:cs typeface="+mj-cs"/>
              </a:rPr>
              <a:t>以此与同学共勉</a:t>
            </a:r>
            <a:endParaRPr kumimoji="1" lang="zh-CN" altLang="en-US" sz="4400" b="1" kern="0" dirty="0">
              <a:solidFill>
                <a:schemeClr val="bg1"/>
              </a:solidFill>
              <a:effectLst>
                <a:outerShdw blurRad="38100" dist="38100" dir="2700000" algn="tl">
                  <a:srgbClr val="000000">
                    <a:alpha val="43137"/>
                  </a:srgbClr>
                </a:outerShdw>
              </a:effectLst>
              <a:latin typeface="华文楷体" pitchFamily="2" charset="-122"/>
              <a:ea typeface="华文楷体" pitchFamily="2" charset="-122"/>
              <a:cs typeface="+mj-cs"/>
            </a:endParaRPr>
          </a:p>
        </p:txBody>
      </p:sp>
    </p:spTree>
  </p:cSld>
  <p:clrMapOvr>
    <a:masterClrMapping/>
  </p:clrMapOvr>
  <p:transition spd="med">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9154" name="Picture 2" descr="01"/>
          <p:cNvPicPr>
            <a:picLocks noChangeAspect="1" noChangeArrowheads="1"/>
          </p:cNvPicPr>
          <p:nvPr/>
        </p:nvPicPr>
        <p:blipFill>
          <a:blip r:embed="rId1"/>
          <a:srcRect/>
          <a:stretch>
            <a:fillRect/>
          </a:stretch>
        </p:blipFill>
        <p:spPr bwMode="auto">
          <a:xfrm>
            <a:off x="-304800" y="-228600"/>
            <a:ext cx="9753600"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Box 3"/>
          <p:cNvSpPr txBox="1">
            <a:spLocks noChangeArrowheads="1"/>
          </p:cNvSpPr>
          <p:nvPr/>
        </p:nvSpPr>
        <p:spPr bwMode="auto">
          <a:xfrm>
            <a:off x="1042988" y="5445125"/>
            <a:ext cx="6532562"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4400" b="1" i="1">
                <a:solidFill>
                  <a:schemeClr val="bg1"/>
                </a:solidFill>
                <a:latin typeface="华文楷体" pitchFamily="2" charset="-122"/>
                <a:ea typeface="华文楷体" pitchFamily="2" charset="-122"/>
              </a:rPr>
              <a:t>此刻打盹，你将做梦，</a:t>
            </a:r>
            <a:endParaRPr kumimoji="1" lang="zh-CN" altLang="en-US" sz="4400" b="1" i="1">
              <a:solidFill>
                <a:schemeClr val="bg1"/>
              </a:solidFill>
              <a:latin typeface="华文楷体" pitchFamily="2" charset="-122"/>
              <a:ea typeface="华文楷体" pitchFamily="2" charset="-122"/>
            </a:endParaRPr>
          </a:p>
          <a:p>
            <a:pPr eaLnBrk="1" hangingPunct="1"/>
            <a:r>
              <a:rPr kumimoji="1" lang="zh-CN" altLang="en-US" sz="4400" b="1" i="1">
                <a:solidFill>
                  <a:schemeClr val="bg1"/>
                </a:solidFill>
                <a:latin typeface="华文楷体" pitchFamily="2" charset="-122"/>
                <a:ea typeface="华文楷体" pitchFamily="2" charset="-122"/>
              </a:rPr>
              <a:t>而此刻学习，你将圆梦 。</a:t>
            </a:r>
            <a:endParaRPr kumimoji="1" lang="zh-CN" altLang="en-US" sz="4400" b="1" i="1">
              <a:solidFill>
                <a:schemeClr val="bg1"/>
              </a:solidFill>
              <a:latin typeface="华文楷体" pitchFamily="2" charset="-122"/>
              <a:ea typeface="华文楷体"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ppt_x"/>
                                          </p:val>
                                        </p:tav>
                                        <p:tav tm="100000">
                                          <p:val>
                                            <p:strVal val="#ppt_x"/>
                                          </p:val>
                                        </p:tav>
                                      </p:tavLst>
                                    </p:anim>
                                    <p:anim calcmode="lin" valueType="num">
                                      <p:cBhvr additive="base">
                                        <p:cTn id="8"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178" name="Picture 2" descr="08"/>
          <p:cNvPicPr>
            <a:picLocks noChangeAspect="1" noChangeArrowheads="1"/>
          </p:cNvPicPr>
          <p:nvPr/>
        </p:nvPicPr>
        <p:blipFill>
          <a:blip r:embed="rId1"/>
          <a:srcRect/>
          <a:stretch>
            <a:fillRect/>
          </a:stretch>
        </p:blipFill>
        <p:spPr bwMode="auto">
          <a:xfrm>
            <a:off x="-285750" y="-214313"/>
            <a:ext cx="9753600" cy="7315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Text Box 3"/>
          <p:cNvSpPr txBox="1">
            <a:spLocks noChangeArrowheads="1"/>
          </p:cNvSpPr>
          <p:nvPr/>
        </p:nvSpPr>
        <p:spPr bwMode="auto">
          <a:xfrm>
            <a:off x="539750" y="1643063"/>
            <a:ext cx="86042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6000" b="1" i="1">
                <a:solidFill>
                  <a:schemeClr val="bg1"/>
                </a:solidFill>
                <a:latin typeface="华文楷体" pitchFamily="2" charset="-122"/>
                <a:ea typeface="华文楷体" pitchFamily="2" charset="-122"/>
              </a:rPr>
              <a:t>勿将今日之事拖到明日</a:t>
            </a:r>
            <a:r>
              <a:rPr kumimoji="1" lang="zh-CN" altLang="en-US" sz="6000">
                <a:latin typeface="华文楷体" pitchFamily="2" charset="-122"/>
                <a:ea typeface="华文楷体" pitchFamily="2" charset="-122"/>
              </a:rPr>
              <a:t> </a:t>
            </a:r>
            <a:endParaRPr kumimoji="1" lang="zh-CN" altLang="en-US" sz="6000">
              <a:latin typeface="华文楷体" pitchFamily="2" charset="-122"/>
              <a:ea typeface="华文楷体"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linds(horizontal)">
                                      <p:cBhvr>
                                        <p:cTn id="7"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02" name="Picture 2" descr="3"/>
          <p:cNvPicPr>
            <a:picLocks noChangeAspect="1" noChangeArrowheads="1"/>
          </p:cNvPicPr>
          <p:nvPr/>
        </p:nvPicPr>
        <p:blipFill>
          <a:blip r:embed="rId1"/>
          <a:srcRect/>
          <a:stretch>
            <a:fillRect/>
          </a:stretch>
        </p:blipFill>
        <p:spPr bwMode="auto">
          <a:xfrm>
            <a:off x="-304800" y="-228600"/>
            <a:ext cx="9753600"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ext Box 3"/>
          <p:cNvSpPr txBox="1">
            <a:spLocks noChangeArrowheads="1"/>
          </p:cNvSpPr>
          <p:nvPr/>
        </p:nvSpPr>
        <p:spPr bwMode="auto">
          <a:xfrm>
            <a:off x="468313" y="260350"/>
            <a:ext cx="8956675"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4400" b="1" i="1">
                <a:solidFill>
                  <a:schemeClr val="bg1"/>
                </a:solidFill>
                <a:latin typeface="华文楷体" pitchFamily="2" charset="-122"/>
                <a:ea typeface="华文楷体" pitchFamily="2" charset="-122"/>
              </a:rPr>
              <a:t>学习这件事，不是缺乏时间，</a:t>
            </a:r>
            <a:endParaRPr kumimoji="1" lang="zh-CN" altLang="en-US" sz="4400" b="1" i="1">
              <a:solidFill>
                <a:schemeClr val="bg1"/>
              </a:solidFill>
              <a:latin typeface="华文楷体" pitchFamily="2" charset="-122"/>
              <a:ea typeface="华文楷体" pitchFamily="2" charset="-122"/>
            </a:endParaRPr>
          </a:p>
          <a:p>
            <a:pPr eaLnBrk="1" hangingPunct="1"/>
            <a:r>
              <a:rPr kumimoji="1" lang="zh-CN" altLang="en-US" sz="4400" b="1" i="1">
                <a:solidFill>
                  <a:schemeClr val="bg1"/>
                </a:solidFill>
                <a:latin typeface="华文楷体" pitchFamily="2" charset="-122"/>
                <a:ea typeface="华文楷体" pitchFamily="2" charset="-122"/>
              </a:rPr>
              <a:t>而是缺乏努力</a:t>
            </a:r>
            <a:r>
              <a:rPr kumimoji="1" lang="zh-CN" altLang="en-US" sz="4400" i="1">
                <a:latin typeface="华文楷体" pitchFamily="2" charset="-122"/>
                <a:ea typeface="华文楷体" pitchFamily="2" charset="-122"/>
              </a:rPr>
              <a:t> </a:t>
            </a:r>
            <a:endParaRPr kumimoji="1" lang="zh-CN" altLang="en-US" sz="4400" i="1">
              <a:latin typeface="华文楷体" pitchFamily="2" charset="-122"/>
              <a:ea typeface="华文楷体"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checkerboard(across)">
                                      <p:cBhvr>
                                        <p:cTn id="7" dur="5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2"/>
          <p:cNvSpPr>
            <a:spLocks noChangeArrowheads="1"/>
          </p:cNvSpPr>
          <p:nvPr>
            <p:ph type="body" idx="1"/>
          </p:nvPr>
        </p:nvSpPr>
        <p:spPr>
          <a:xfrm>
            <a:off x="250825" y="188913"/>
            <a:ext cx="8540750" cy="6453187"/>
          </a:xfrm>
        </p:spPr>
        <p:txBody>
          <a:bodyPr/>
          <a:lstStyle/>
          <a:p>
            <a:pPr eaLnBrk="1" hangingPunct="1">
              <a:lnSpc>
                <a:spcPct val="80000"/>
              </a:lnSpc>
              <a:buFont typeface="Wingdings" panose="05000000000000000000" pitchFamily="2" charset="2"/>
              <a:buNone/>
            </a:pPr>
            <a:r>
              <a:rPr lang="zh-CN" altLang="en-US" sz="2400" dirty="0" smtClean="0">
                <a:solidFill>
                  <a:srgbClr val="FF0000"/>
                </a:solidFill>
                <a:latin typeface="黑体" panose="02010609060101010101" pitchFamily="49" charset="-122"/>
                <a:ea typeface="黑体" panose="02010609060101010101" pitchFamily="49" charset="-122"/>
              </a:rPr>
              <a:t>二、仪容仪表</a:t>
            </a:r>
            <a:endParaRPr lang="en-US" altLang="zh-CN" sz="2400" dirty="0" smtClean="0">
              <a:solidFill>
                <a:srgbClr val="FF0000"/>
              </a:solidFill>
              <a:latin typeface="黑体" panose="02010609060101010101" pitchFamily="49" charset="-122"/>
              <a:ea typeface="黑体" panose="02010609060101010101" pitchFamily="49" charset="-122"/>
            </a:endParaRPr>
          </a:p>
          <a:p>
            <a:pPr eaLnBrk="1" hangingPunct="1">
              <a:lnSpc>
                <a:spcPct val="80000"/>
              </a:lnSpc>
              <a:buFont typeface="Wingdings" panose="05000000000000000000" pitchFamily="2" charset="2"/>
              <a:buNone/>
            </a:pPr>
            <a:endParaRPr lang="zh-CN" altLang="en-US" sz="2400" b="1" dirty="0" smtClean="0">
              <a:latin typeface="黑体" panose="02010609060101010101" pitchFamily="49" charset="-122"/>
              <a:ea typeface="黑体" panose="02010609060101010101" pitchFamily="49" charset="-122"/>
            </a:endParaRPr>
          </a:p>
          <a:p>
            <a:pPr eaLnBrk="1" hangingPunct="1">
              <a:lnSpc>
                <a:spcPct val="80000"/>
              </a:lnSpc>
            </a:pPr>
            <a:r>
              <a:rPr lang="en-US" altLang="zh-CN" sz="2400" b="1" dirty="0" smtClean="0">
                <a:latin typeface="黑体" panose="02010609060101010101" pitchFamily="49" charset="-122"/>
                <a:ea typeface="黑体" panose="02010609060101010101" pitchFamily="49" charset="-122"/>
              </a:rPr>
              <a:t>1.</a:t>
            </a:r>
            <a:r>
              <a:rPr lang="zh-CN" altLang="en-US" sz="2400" b="1" dirty="0" smtClean="0">
                <a:latin typeface="黑体" panose="02010609060101010101" pitchFamily="49" charset="-122"/>
                <a:ea typeface="黑体" panose="02010609060101010101" pitchFamily="49" charset="-122"/>
              </a:rPr>
              <a:t>按学校规定着装校服（成套），穿运动鞋。</a:t>
            </a:r>
            <a:endParaRPr lang="zh-CN" altLang="en-US" sz="2400" b="1" dirty="0" smtClean="0">
              <a:latin typeface="黑体" panose="02010609060101010101" pitchFamily="49" charset="-122"/>
              <a:ea typeface="黑体" panose="02010609060101010101" pitchFamily="49" charset="-122"/>
            </a:endParaRPr>
          </a:p>
          <a:p>
            <a:pPr eaLnBrk="1" hangingPunct="1">
              <a:lnSpc>
                <a:spcPct val="80000"/>
              </a:lnSpc>
            </a:pPr>
            <a:r>
              <a:rPr lang="en-US" altLang="zh-CN" sz="2400" b="1" dirty="0" smtClean="0">
                <a:latin typeface="黑体" panose="02010609060101010101" pitchFamily="49" charset="-122"/>
                <a:ea typeface="黑体" panose="02010609060101010101" pitchFamily="49" charset="-122"/>
              </a:rPr>
              <a:t>2.</a:t>
            </a:r>
            <a:r>
              <a:rPr lang="zh-CN" altLang="en-US" sz="2400" b="1" dirty="0" smtClean="0">
                <a:latin typeface="黑体" panose="02010609060101010101" pitchFamily="49" charset="-122"/>
                <a:ea typeface="黑体" panose="02010609060101010101" pitchFamily="49" charset="-122"/>
              </a:rPr>
              <a:t> 发型严格不烫发，不染发，不化妆，不佩戴首饰，男生不留长发（前不遮眉，后不过颈，侧不过耳），女生不穿高跟鞋。 </a:t>
            </a:r>
            <a:endParaRPr lang="zh-CN" altLang="en-US" sz="2400" b="1" dirty="0" smtClean="0">
              <a:latin typeface="黑体" panose="02010609060101010101" pitchFamily="49" charset="-122"/>
              <a:ea typeface="黑体" panose="02010609060101010101" pitchFamily="49" charset="-122"/>
            </a:endParaRPr>
          </a:p>
          <a:p>
            <a:pPr eaLnBrk="1" hangingPunct="1">
              <a:lnSpc>
                <a:spcPct val="80000"/>
              </a:lnSpc>
            </a:pPr>
            <a:r>
              <a:rPr lang="en-US" altLang="zh-CN" sz="2400" b="1" dirty="0" smtClean="0">
                <a:latin typeface="黑体" panose="02010609060101010101" pitchFamily="49" charset="-122"/>
                <a:ea typeface="黑体" panose="02010609060101010101" pitchFamily="49" charset="-122"/>
              </a:rPr>
              <a:t>3</a:t>
            </a:r>
            <a:r>
              <a:rPr lang="zh-CN" altLang="en-US" sz="2400" b="1" dirty="0" smtClean="0">
                <a:latin typeface="黑体" panose="02010609060101010101" pitchFamily="49" charset="-122"/>
                <a:ea typeface="黑体" panose="02010609060101010101" pitchFamily="49" charset="-122"/>
              </a:rPr>
              <a:t>、养成良好的卫生习惯，坚持锻炼身体。不随地吐痰，不乱扔废弃物 </a:t>
            </a:r>
            <a:endParaRPr lang="zh-CN" altLang="en-US" sz="2400" b="1" dirty="0" smtClean="0">
              <a:latin typeface="黑体" panose="02010609060101010101" pitchFamily="49" charset="-122"/>
              <a:ea typeface="黑体" panose="02010609060101010101" pitchFamily="49" charset="-122"/>
            </a:endParaRPr>
          </a:p>
          <a:p>
            <a:pPr eaLnBrk="1" hangingPunct="1">
              <a:lnSpc>
                <a:spcPct val="80000"/>
              </a:lnSpc>
            </a:pPr>
            <a:r>
              <a:rPr lang="en-US" altLang="zh-CN" sz="2400" b="1" dirty="0" smtClean="0">
                <a:latin typeface="黑体" panose="02010609060101010101" pitchFamily="49" charset="-122"/>
                <a:ea typeface="黑体" panose="02010609060101010101" pitchFamily="49" charset="-122"/>
              </a:rPr>
              <a:t>4</a:t>
            </a:r>
            <a:r>
              <a:rPr lang="zh-CN" altLang="en-US" sz="2400" b="1" dirty="0" smtClean="0">
                <a:latin typeface="黑体" panose="02010609060101010101" pitchFamily="49" charset="-122"/>
                <a:ea typeface="黑体" panose="02010609060101010101" pitchFamily="49" charset="-122"/>
              </a:rPr>
              <a:t>、举止文明，不打架，不骂人，不说脏话。不涉足未成年人不宜的活动和场所。</a:t>
            </a:r>
            <a:endParaRPr lang="zh-CN" altLang="en-US" sz="2400" b="1" dirty="0" smtClean="0">
              <a:latin typeface="黑体" panose="02010609060101010101" pitchFamily="49" charset="-122"/>
              <a:ea typeface="黑体" panose="02010609060101010101" pitchFamily="49" charset="-122"/>
            </a:endParaRPr>
          </a:p>
          <a:p>
            <a:pPr eaLnBrk="1" hangingPunct="1">
              <a:lnSpc>
                <a:spcPct val="80000"/>
              </a:lnSpc>
            </a:pPr>
            <a:r>
              <a:rPr lang="zh-CN" altLang="en-US" sz="2400" b="1" dirty="0" smtClean="0">
                <a:latin typeface="黑体" panose="02010609060101010101" pitchFamily="49" charset="-122"/>
                <a:ea typeface="黑体" panose="02010609060101010101" pitchFamily="49" charset="-122"/>
              </a:rPr>
              <a:t> </a:t>
            </a:r>
            <a:r>
              <a:rPr lang="en-US" altLang="zh-CN" sz="2400" b="1" dirty="0" smtClean="0">
                <a:latin typeface="黑体" panose="02010609060101010101" pitchFamily="49" charset="-122"/>
                <a:ea typeface="黑体" panose="02010609060101010101" pitchFamily="49" charset="-122"/>
              </a:rPr>
              <a:t>5</a:t>
            </a:r>
            <a:r>
              <a:rPr lang="zh-CN" altLang="en-US" sz="2400" b="1" dirty="0" smtClean="0">
                <a:latin typeface="黑体" panose="02010609060101010101" pitchFamily="49" charset="-122"/>
                <a:ea typeface="黑体" panose="02010609060101010101" pitchFamily="49" charset="-122"/>
              </a:rPr>
              <a:t>、情趣健康。不看、不宣扬色情、凶杀、暴力、封建迷信的书刊、音像制品，不参加迷信活动。 </a:t>
            </a:r>
            <a:endParaRPr lang="zh-CN" altLang="en-US" sz="2400" b="1" dirty="0" smtClean="0">
              <a:latin typeface="黑体" panose="02010609060101010101" pitchFamily="49" charset="-122"/>
              <a:ea typeface="黑体" panose="02010609060101010101" pitchFamily="49" charset="-122"/>
            </a:endParaRPr>
          </a:p>
          <a:p>
            <a:pPr eaLnBrk="1" hangingPunct="1">
              <a:lnSpc>
                <a:spcPct val="80000"/>
              </a:lnSpc>
            </a:pPr>
            <a:r>
              <a:rPr lang="en-US" altLang="zh-CN" sz="2400" b="1" dirty="0" smtClean="0">
                <a:latin typeface="黑体" panose="02010609060101010101" pitchFamily="49" charset="-122"/>
                <a:ea typeface="黑体" panose="02010609060101010101" pitchFamily="49" charset="-122"/>
              </a:rPr>
              <a:t>6</a:t>
            </a:r>
            <a:r>
              <a:rPr lang="zh-CN" altLang="en-US" sz="2400" b="1" dirty="0" smtClean="0">
                <a:latin typeface="黑体" panose="02010609060101010101" pitchFamily="49" charset="-122"/>
                <a:ea typeface="黑体" panose="02010609060101010101" pitchFamily="49" charset="-122"/>
              </a:rPr>
              <a:t>、爱惜名誉，拾金不昧，不做有损人格、防中毒等事情。 </a:t>
            </a:r>
            <a:endParaRPr lang="zh-CN" altLang="en-US" sz="2400" b="1" dirty="0" smtClean="0">
              <a:latin typeface="黑体" panose="02010609060101010101" pitchFamily="49" charset="-122"/>
              <a:ea typeface="黑体" panose="02010609060101010101" pitchFamily="49" charset="-122"/>
            </a:endParaRPr>
          </a:p>
          <a:p>
            <a:pPr eaLnBrk="1" hangingPunct="1">
              <a:lnSpc>
                <a:spcPct val="80000"/>
              </a:lnSpc>
            </a:pPr>
            <a:r>
              <a:rPr lang="en-US" altLang="zh-CN" sz="2400" b="1" dirty="0" smtClean="0">
                <a:latin typeface="黑体" panose="02010609060101010101" pitchFamily="49" charset="-122"/>
                <a:ea typeface="黑体" panose="02010609060101010101" pitchFamily="49" charset="-122"/>
              </a:rPr>
              <a:t>7</a:t>
            </a:r>
            <a:r>
              <a:rPr lang="zh-CN" altLang="en-US" sz="2400" b="1" dirty="0" smtClean="0">
                <a:latin typeface="黑体" panose="02010609060101010101" pitchFamily="49" charset="-122"/>
                <a:ea typeface="黑体" panose="02010609060101010101" pitchFamily="49" charset="-122"/>
              </a:rPr>
              <a:t>、注意安全，防火灾、防溺水、防触电、防盗 。</a:t>
            </a:r>
            <a:endParaRPr lang="zh-CN" altLang="en-US" sz="2400" b="1" dirty="0" smtClean="0">
              <a:latin typeface="黑体" panose="02010609060101010101" pitchFamily="49" charset="-122"/>
              <a:ea typeface="黑体" panose="02010609060101010101" pitchFamily="49" charset="-122"/>
            </a:endParaRPr>
          </a:p>
          <a:p>
            <a:pPr eaLnBrk="1" hangingPunct="1">
              <a:lnSpc>
                <a:spcPct val="80000"/>
              </a:lnSpc>
            </a:pPr>
            <a:endParaRPr lang="zh-CN" altLang="en-US" sz="2400"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xEl>
                                              <p:pRg st="2" end="2"/>
                                            </p:txEl>
                                          </p:spTgt>
                                        </p:tgtEl>
                                        <p:attrNameLst>
                                          <p:attrName>style.visibility</p:attrName>
                                        </p:attrNameLst>
                                      </p:cBhvr>
                                      <p:to>
                                        <p:strVal val="visible"/>
                                      </p:to>
                                    </p:set>
                                    <p:anim calcmode="lin" valueType="num">
                                      <p:cBhvr additive="base">
                                        <p:cTn id="7" dur="500" fill="hold"/>
                                        <p:tgtEl>
                                          <p:spTgt spid="512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2">
                                            <p:txEl>
                                              <p:pRg st="3" end="3"/>
                                            </p:txEl>
                                          </p:spTgt>
                                        </p:tgtEl>
                                        <p:attrNameLst>
                                          <p:attrName>style.visibility</p:attrName>
                                        </p:attrNameLst>
                                      </p:cBhvr>
                                      <p:to>
                                        <p:strVal val="visible"/>
                                      </p:to>
                                    </p:set>
                                    <p:anim calcmode="lin" valueType="num">
                                      <p:cBhvr additive="base">
                                        <p:cTn id="13" dur="500" fill="hold"/>
                                        <p:tgtEl>
                                          <p:spTgt spid="512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22">
                                            <p:txEl>
                                              <p:pRg st="4" end="4"/>
                                            </p:txEl>
                                          </p:spTgt>
                                        </p:tgtEl>
                                        <p:attrNameLst>
                                          <p:attrName>style.visibility</p:attrName>
                                        </p:attrNameLst>
                                      </p:cBhvr>
                                      <p:to>
                                        <p:strVal val="visible"/>
                                      </p:to>
                                    </p:set>
                                    <p:anim calcmode="lin" valueType="num">
                                      <p:cBhvr additive="base">
                                        <p:cTn id="19" dur="500" fill="hold"/>
                                        <p:tgtEl>
                                          <p:spTgt spid="512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122">
                                            <p:txEl>
                                              <p:pRg st="5" end="5"/>
                                            </p:txEl>
                                          </p:spTgt>
                                        </p:tgtEl>
                                        <p:attrNameLst>
                                          <p:attrName>style.visibility</p:attrName>
                                        </p:attrNameLst>
                                      </p:cBhvr>
                                      <p:to>
                                        <p:strVal val="visible"/>
                                      </p:to>
                                    </p:set>
                                    <p:anim calcmode="lin" valueType="num">
                                      <p:cBhvr additive="base">
                                        <p:cTn id="25" dur="500" fill="hold"/>
                                        <p:tgtEl>
                                          <p:spTgt spid="5122">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122">
                                            <p:txEl>
                                              <p:pRg st="6" end="6"/>
                                            </p:txEl>
                                          </p:spTgt>
                                        </p:tgtEl>
                                        <p:attrNameLst>
                                          <p:attrName>style.visibility</p:attrName>
                                        </p:attrNameLst>
                                      </p:cBhvr>
                                      <p:to>
                                        <p:strVal val="visible"/>
                                      </p:to>
                                    </p:set>
                                    <p:anim calcmode="lin" valueType="num">
                                      <p:cBhvr additive="base">
                                        <p:cTn id="31" dur="500" fill="hold"/>
                                        <p:tgtEl>
                                          <p:spTgt spid="5122">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2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122">
                                            <p:txEl>
                                              <p:pRg st="7" end="7"/>
                                            </p:txEl>
                                          </p:spTgt>
                                        </p:tgtEl>
                                        <p:attrNameLst>
                                          <p:attrName>style.visibility</p:attrName>
                                        </p:attrNameLst>
                                      </p:cBhvr>
                                      <p:to>
                                        <p:strVal val="visible"/>
                                      </p:to>
                                    </p:set>
                                    <p:anim calcmode="lin" valueType="num">
                                      <p:cBhvr additive="base">
                                        <p:cTn id="37" dur="500" fill="hold"/>
                                        <p:tgtEl>
                                          <p:spTgt spid="5122">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12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122">
                                            <p:txEl>
                                              <p:pRg st="8" end="8"/>
                                            </p:txEl>
                                          </p:spTgt>
                                        </p:tgtEl>
                                        <p:attrNameLst>
                                          <p:attrName>style.visibility</p:attrName>
                                        </p:attrNameLst>
                                      </p:cBhvr>
                                      <p:to>
                                        <p:strVal val="visible"/>
                                      </p:to>
                                    </p:set>
                                    <p:anim calcmode="lin" valueType="num">
                                      <p:cBhvr additive="base">
                                        <p:cTn id="43" dur="500" fill="hold"/>
                                        <p:tgtEl>
                                          <p:spTgt spid="5122">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12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2226" name="Picture 2" descr="2"/>
          <p:cNvPicPr>
            <a:picLocks noChangeAspect="1" noChangeArrowheads="1"/>
          </p:cNvPicPr>
          <p:nvPr/>
        </p:nvPicPr>
        <p:blipFill>
          <a:blip r:embed="rId1"/>
          <a:srcRect/>
          <a:stretch>
            <a:fillRect/>
          </a:stretch>
        </p:blipFill>
        <p:spPr bwMode="auto">
          <a:xfrm>
            <a:off x="-304800" y="-228600"/>
            <a:ext cx="9753600"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ext Box 3"/>
          <p:cNvSpPr txBox="1">
            <a:spLocks noChangeArrowheads="1"/>
          </p:cNvSpPr>
          <p:nvPr/>
        </p:nvSpPr>
        <p:spPr bwMode="auto">
          <a:xfrm>
            <a:off x="0" y="3286125"/>
            <a:ext cx="935355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4400" i="1">
                <a:solidFill>
                  <a:schemeClr val="bg1"/>
                </a:solidFill>
                <a:latin typeface="华文楷体" pitchFamily="2" charset="-122"/>
                <a:ea typeface="华文楷体" pitchFamily="2" charset="-122"/>
              </a:rPr>
              <a:t>幸福或许不排名次，但成功必排名次</a:t>
            </a:r>
            <a:r>
              <a:rPr kumimoji="1" lang="zh-CN" altLang="en-US" sz="4400" i="1">
                <a:latin typeface="华文楷体" pitchFamily="2" charset="-122"/>
                <a:ea typeface="华文楷体" pitchFamily="2" charset="-122"/>
              </a:rPr>
              <a:t> </a:t>
            </a:r>
            <a:endParaRPr kumimoji="1" lang="zh-CN" altLang="en-US" sz="4400" i="1">
              <a:latin typeface="华文楷体" pitchFamily="2" charset="-122"/>
              <a:ea typeface="华文楷体"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additive="base">
                                        <p:cTn id="7" dur="500" fill="hold"/>
                                        <p:tgtEl>
                                          <p:spTgt spid="9219"/>
                                        </p:tgtEl>
                                        <p:attrNameLst>
                                          <p:attrName>ppt_x</p:attrName>
                                        </p:attrNameLst>
                                      </p:cBhvr>
                                      <p:tavLst>
                                        <p:tav tm="0">
                                          <p:val>
                                            <p:strVal val="#ppt_x"/>
                                          </p:val>
                                        </p:tav>
                                        <p:tav tm="100000">
                                          <p:val>
                                            <p:strVal val="#ppt_x"/>
                                          </p:val>
                                        </p:tav>
                                      </p:tavLst>
                                    </p:anim>
                                    <p:anim calcmode="lin" valueType="num">
                                      <p:cBhvr additive="base">
                                        <p:cTn id="8"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250" name="Picture 2" descr="1"/>
          <p:cNvPicPr>
            <a:picLocks noChangeAspect="1" noChangeArrowheads="1"/>
          </p:cNvPicPr>
          <p:nvPr/>
        </p:nvPicPr>
        <p:blipFill>
          <a:blip r:embed="rId1"/>
          <a:srcRect/>
          <a:stretch>
            <a:fillRect/>
          </a:stretch>
        </p:blipFill>
        <p:spPr bwMode="auto">
          <a:xfrm>
            <a:off x="-304800" y="-228600"/>
            <a:ext cx="9753600"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a:spLocks noChangeArrowheads="1"/>
          </p:cNvSpPr>
          <p:nvPr/>
        </p:nvSpPr>
        <p:spPr bwMode="auto">
          <a:xfrm>
            <a:off x="571500" y="3071813"/>
            <a:ext cx="80835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sz="4400" b="1" i="1">
                <a:solidFill>
                  <a:schemeClr val="bg1"/>
                </a:solidFill>
                <a:latin typeface="华文楷体" pitchFamily="2" charset="-122"/>
                <a:ea typeface="华文楷体" pitchFamily="2" charset="-122"/>
              </a:rPr>
              <a:t>含泪播种的人一定能含笑收获。</a:t>
            </a:r>
            <a:endParaRPr kumimoji="1" lang="zh-CN" altLang="en-US" sz="4400" i="1">
              <a:solidFill>
                <a:schemeClr val="bg1"/>
              </a:solidFill>
              <a:latin typeface="华文楷体" pitchFamily="2" charset="-122"/>
              <a:ea typeface="华文楷体"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4274" name="Picture 2" descr="4"/>
          <p:cNvPicPr>
            <a:picLocks noChangeAspect="1" noChangeArrowheads="1"/>
          </p:cNvPicPr>
          <p:nvPr/>
        </p:nvPicPr>
        <p:blipFill>
          <a:blip r:embed="rId1"/>
          <a:srcRect/>
          <a:stretch>
            <a:fillRect/>
          </a:stretch>
        </p:blipFill>
        <p:spPr bwMode="auto">
          <a:xfrm>
            <a:off x="-304800" y="-228600"/>
            <a:ext cx="9753600"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3"/>
          <p:cNvSpPr txBox="1">
            <a:spLocks noChangeArrowheads="1"/>
          </p:cNvSpPr>
          <p:nvPr/>
        </p:nvSpPr>
        <p:spPr bwMode="auto">
          <a:xfrm>
            <a:off x="1785938" y="4286250"/>
            <a:ext cx="59690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4400" b="1" i="1">
                <a:solidFill>
                  <a:schemeClr val="bg1"/>
                </a:solidFill>
                <a:latin typeface="华文楷体" pitchFamily="2" charset="-122"/>
                <a:ea typeface="华文楷体" pitchFamily="2" charset="-122"/>
              </a:rPr>
              <a:t>学习时的痛苦是暂时的</a:t>
            </a:r>
            <a:endParaRPr kumimoji="1" lang="zh-CN" altLang="en-US" sz="4400" b="1" i="1">
              <a:solidFill>
                <a:schemeClr val="bg1"/>
              </a:solidFill>
              <a:latin typeface="华文楷体" pitchFamily="2" charset="-122"/>
              <a:ea typeface="华文楷体" pitchFamily="2" charset="-122"/>
            </a:endParaRPr>
          </a:p>
          <a:p>
            <a:pPr eaLnBrk="1" hangingPunct="1"/>
            <a:r>
              <a:rPr kumimoji="1" lang="zh-CN" altLang="en-US" sz="4400" b="1" i="1">
                <a:solidFill>
                  <a:schemeClr val="bg1"/>
                </a:solidFill>
                <a:latin typeface="华文楷体" pitchFamily="2" charset="-122"/>
                <a:ea typeface="华文楷体" pitchFamily="2" charset="-122"/>
              </a:rPr>
              <a:t>未学到的痛苦是终身的</a:t>
            </a:r>
            <a:r>
              <a:rPr kumimoji="1" lang="zh-CN" altLang="en-US" sz="4400" i="1">
                <a:latin typeface="华文楷体" pitchFamily="2" charset="-122"/>
                <a:ea typeface="华文楷体" pitchFamily="2" charset="-122"/>
              </a:rPr>
              <a:t> </a:t>
            </a:r>
            <a:endParaRPr kumimoji="1" lang="zh-CN" altLang="en-US" sz="4400" i="1">
              <a:latin typeface="华文楷体" pitchFamily="2" charset="-122"/>
              <a:ea typeface="华文楷体"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5298" name="Picture 2" descr="5"/>
          <p:cNvPicPr>
            <a:picLocks noChangeAspect="1" noChangeArrowheads="1"/>
          </p:cNvPicPr>
          <p:nvPr/>
        </p:nvPicPr>
        <p:blipFill>
          <a:blip r:embed="rId1"/>
          <a:srcRect/>
          <a:stretch>
            <a:fillRect/>
          </a:stretch>
        </p:blipFill>
        <p:spPr bwMode="auto">
          <a:xfrm>
            <a:off x="-323850" y="-242888"/>
            <a:ext cx="9753600" cy="7315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Text Box 3"/>
          <p:cNvSpPr txBox="1">
            <a:spLocks noChangeArrowheads="1"/>
          </p:cNvSpPr>
          <p:nvPr/>
        </p:nvSpPr>
        <p:spPr bwMode="auto">
          <a:xfrm>
            <a:off x="250825" y="3716338"/>
            <a:ext cx="8070850"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4400" b="1" i="1" dirty="0">
                <a:solidFill>
                  <a:schemeClr val="bg1"/>
                </a:solidFill>
                <a:latin typeface="华文楷体" pitchFamily="2" charset="-122"/>
                <a:ea typeface="华文楷体" pitchFamily="2" charset="-122"/>
              </a:rPr>
              <a:t>谁也不能随随便便成功，</a:t>
            </a:r>
            <a:endParaRPr kumimoji="1" lang="zh-CN" altLang="en-US" sz="4400" b="1" i="1" dirty="0">
              <a:solidFill>
                <a:schemeClr val="bg1"/>
              </a:solidFill>
              <a:latin typeface="华文楷体" pitchFamily="2" charset="-122"/>
              <a:ea typeface="华文楷体" pitchFamily="2" charset="-122"/>
            </a:endParaRPr>
          </a:p>
          <a:p>
            <a:pPr eaLnBrk="1" hangingPunct="1"/>
            <a:r>
              <a:rPr kumimoji="1" lang="zh-CN" altLang="en-US" sz="4400" b="1" i="1" dirty="0">
                <a:solidFill>
                  <a:schemeClr val="bg1"/>
                </a:solidFill>
                <a:latin typeface="华文楷体" pitchFamily="2" charset="-122"/>
                <a:ea typeface="华文楷体" pitchFamily="2" charset="-122"/>
              </a:rPr>
              <a:t>它来自彻底的自我管理和毅力 </a:t>
            </a:r>
            <a:endParaRPr kumimoji="1" lang="zh-CN" altLang="en-US" sz="4400" b="1" i="1" dirty="0">
              <a:solidFill>
                <a:schemeClr val="bg1"/>
              </a:solidFill>
              <a:latin typeface="华文楷体" pitchFamily="2" charset="-122"/>
              <a:ea typeface="华文楷体"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additive="base">
                                        <p:cTn id="7" dur="500" fill="hold"/>
                                        <p:tgtEl>
                                          <p:spTgt spid="12291"/>
                                        </p:tgtEl>
                                        <p:attrNameLst>
                                          <p:attrName>ppt_x</p:attrName>
                                        </p:attrNameLst>
                                      </p:cBhvr>
                                      <p:tavLst>
                                        <p:tav tm="0">
                                          <p:val>
                                            <p:strVal val="#ppt_x"/>
                                          </p:val>
                                        </p:tav>
                                        <p:tav tm="100000">
                                          <p:val>
                                            <p:strVal val="#ppt_x"/>
                                          </p:val>
                                        </p:tav>
                                      </p:tavLst>
                                    </p:anim>
                                    <p:anim calcmode="lin" valueType="num">
                                      <p:cBhvr additive="base">
                                        <p:cTn id="8"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3" name="WordArt 3"/>
          <p:cNvSpPr>
            <a:spLocks noChangeArrowheads="1" noChangeShapeType="1" noTextEdit="1"/>
          </p:cNvSpPr>
          <p:nvPr/>
        </p:nvSpPr>
        <p:spPr bwMode="auto">
          <a:xfrm>
            <a:off x="540122" y="1556792"/>
            <a:ext cx="8208963" cy="3493443"/>
          </a:xfrm>
          <a:prstGeom prst="rect">
            <a:avLst/>
          </a:prstGeom>
        </p:spPr>
        <p:txBody>
          <a:bodyPr wrap="none" fromWordArt="1">
            <a:prstTxWarp prst="textPlain">
              <a:avLst>
                <a:gd name="adj" fmla="val 50000"/>
              </a:avLst>
            </a:prstTxWarp>
          </a:bodyPr>
          <a:lstStyle/>
          <a:p>
            <a:pPr algn="ctr"/>
            <a:r>
              <a:rPr lang="zh-CN" altLang="en-US" sz="3600" kern="10" dirty="0">
                <a:ln w="12700">
                  <a:solidFill>
                    <a:schemeClr val="tx1"/>
                  </a:solidFill>
                  <a:round/>
                </a:ln>
                <a:latin typeface="宋体" panose="02010600030101010101" pitchFamily="2" charset="-122"/>
                <a:ea typeface="宋体" panose="02010600030101010101" pitchFamily="2" charset="-122"/>
              </a:rPr>
              <a:t>就让我们在燃烧的岁月激荡青春，</a:t>
            </a:r>
            <a:endParaRPr lang="zh-CN" altLang="en-US" sz="3600" kern="10" dirty="0">
              <a:ln w="12700">
                <a:solidFill>
                  <a:schemeClr val="tx1"/>
                </a:solidFill>
                <a:round/>
              </a:ln>
              <a:latin typeface="宋体" panose="02010600030101010101" pitchFamily="2" charset="-122"/>
              <a:ea typeface="宋体" panose="02010600030101010101" pitchFamily="2" charset="-122"/>
            </a:endParaRPr>
          </a:p>
          <a:p>
            <a:pPr algn="ctr"/>
            <a:r>
              <a:rPr lang="zh-CN" altLang="en-US" sz="3600" kern="10" dirty="0">
                <a:ln w="12700">
                  <a:solidFill>
                    <a:schemeClr val="tx1"/>
                  </a:solidFill>
                  <a:round/>
                </a:ln>
                <a:latin typeface="宋体" panose="02010600030101010101" pitchFamily="2" charset="-122"/>
                <a:ea typeface="宋体" panose="02010600030101010101" pitchFamily="2" charset="-122"/>
              </a:rPr>
              <a:t>就让我们在奋斗的年华勇往直前，</a:t>
            </a:r>
            <a:endParaRPr lang="zh-CN" altLang="en-US" sz="3600" kern="10" dirty="0">
              <a:ln w="12700">
                <a:solidFill>
                  <a:schemeClr val="tx1"/>
                </a:solidFill>
                <a:round/>
              </a:ln>
              <a:latin typeface="宋体" panose="02010600030101010101" pitchFamily="2" charset="-122"/>
              <a:ea typeface="宋体" panose="02010600030101010101" pitchFamily="2" charset="-122"/>
            </a:endParaRPr>
          </a:p>
          <a:p>
            <a:pPr algn="ctr"/>
            <a:r>
              <a:rPr lang="zh-CN" altLang="en-US" sz="3600" kern="10" dirty="0">
                <a:ln w="12700">
                  <a:solidFill>
                    <a:schemeClr val="tx1"/>
                  </a:solidFill>
                  <a:round/>
                </a:ln>
                <a:latin typeface="宋体" panose="02010600030101010101" pitchFamily="2" charset="-122"/>
                <a:ea typeface="宋体" panose="02010600030101010101" pitchFamily="2" charset="-122"/>
              </a:rPr>
              <a:t>就让我们在美好的未来剑指蓝天！</a:t>
            </a:r>
            <a:endParaRPr lang="zh-CN" altLang="en-US" sz="3600" kern="10" dirty="0">
              <a:ln w="12700">
                <a:solidFill>
                  <a:schemeClr val="tx1"/>
                </a:solidFill>
                <a:round/>
              </a:ln>
              <a:latin typeface="宋体" panose="02010600030101010101" pitchFamily="2" charset="-122"/>
              <a:ea typeface="宋体" panose="02010600030101010101" pitchFamily="2" charset="-122"/>
            </a:endParaRPr>
          </a:p>
          <a:p>
            <a:pPr algn="ctr"/>
            <a:r>
              <a:rPr lang="zh-CN" altLang="en-US" sz="3600" kern="10" dirty="0">
                <a:ln w="12700">
                  <a:solidFill>
                    <a:schemeClr val="tx1"/>
                  </a:solidFill>
                  <a:round/>
                </a:ln>
                <a:latin typeface="宋体" panose="02010600030101010101" pitchFamily="2" charset="-122"/>
                <a:ea typeface="宋体" panose="02010600030101010101" pitchFamily="2" charset="-122"/>
              </a:rPr>
              <a:t>就让我们在这二零一四飞得更高！</a:t>
            </a:r>
            <a:endParaRPr lang="zh-CN" altLang="en-US" sz="3600" kern="10" dirty="0">
              <a:ln w="12700">
                <a:solidFill>
                  <a:schemeClr val="tx1"/>
                </a:solidFill>
                <a:round/>
              </a:ln>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6" name="Rectangle 3"/>
          <p:cNvSpPr>
            <a:spLocks noGrp="1" noChangeArrowheads="1"/>
          </p:cNvSpPr>
          <p:nvPr>
            <p:ph type="body" idx="1"/>
          </p:nvPr>
        </p:nvSpPr>
        <p:spPr>
          <a:xfrm>
            <a:off x="457200" y="1052736"/>
            <a:ext cx="8229600" cy="791369"/>
          </a:xfrm>
        </p:spPr>
        <p:txBody>
          <a:bodyPr/>
          <a:lstStyle/>
          <a:p>
            <a:pPr eaLnBrk="1" hangingPunct="1">
              <a:buFontTx/>
              <a:buNone/>
            </a:pPr>
            <a:r>
              <a:rPr lang="zh-CN" altLang="en-US" sz="4400" b="1" dirty="0" smtClean="0"/>
              <a:t>最后祝大</a:t>
            </a:r>
            <a:r>
              <a:rPr lang="zh-CN" altLang="en-US" sz="4400" b="1" dirty="0" smtClean="0"/>
              <a:t>家：</a:t>
            </a:r>
            <a:endParaRPr lang="zh-CN" altLang="en-US" sz="4400" b="1" dirty="0" smtClean="0"/>
          </a:p>
        </p:txBody>
      </p:sp>
      <p:sp>
        <p:nvSpPr>
          <p:cNvPr id="18436" name="WordArt 4"/>
          <p:cNvSpPr>
            <a:spLocks noChangeArrowheads="1" noChangeShapeType="1" noTextEdit="1"/>
          </p:cNvSpPr>
          <p:nvPr/>
        </p:nvSpPr>
        <p:spPr bwMode="auto">
          <a:xfrm>
            <a:off x="0" y="2897188"/>
            <a:ext cx="9144000" cy="1611932"/>
          </a:xfrm>
          <a:prstGeom prst="rect">
            <a:avLst/>
          </a:prstGeom>
        </p:spPr>
        <p:txBody>
          <a:bodyPr wrap="none" fromWordArt="1">
            <a:prstTxWarp prst="textFadeUp">
              <a:avLst>
                <a:gd name="adj" fmla="val 9991"/>
              </a:avLst>
            </a:prstTxWarp>
          </a:bodyPr>
          <a:lstStyle/>
          <a:p>
            <a:pPr algn="ctr"/>
            <a:r>
              <a:rPr lang="zh-CN" altLang="en-US" sz="3600" b="1" kern="10" dirty="0">
                <a:ln w="12700">
                  <a:solidFill>
                    <a:srgbClr val="B2B2B2"/>
                  </a:solidFill>
                  <a:round/>
                </a:ln>
                <a:solidFill>
                  <a:srgbClr val="FF0000"/>
                </a:solidFill>
                <a:effectLst>
                  <a:outerShdw dist="35921" dir="2700000" sy="50000" rotWithShape="0">
                    <a:srgbClr val="875B0D">
                      <a:alpha val="70000"/>
                    </a:srgbClr>
                  </a:outerShdw>
                </a:effectLst>
                <a:latin typeface="宋体" panose="02010600030101010101" pitchFamily="2" charset="-122"/>
                <a:ea typeface="宋体" panose="02010600030101010101" pitchFamily="2" charset="-122"/>
              </a:rPr>
              <a:t>学习进步，天天开心</a:t>
            </a:r>
            <a:r>
              <a:rPr lang="zh-CN" altLang="en-US" sz="3600" b="1" kern="10" dirty="0" smtClean="0">
                <a:ln w="12700">
                  <a:solidFill>
                    <a:srgbClr val="B2B2B2"/>
                  </a:solidFill>
                  <a:round/>
                </a:ln>
                <a:solidFill>
                  <a:srgbClr val="FF0000"/>
                </a:solidFill>
                <a:effectLst>
                  <a:outerShdw dist="35921" dir="2700000" sy="50000" rotWithShape="0">
                    <a:srgbClr val="875B0D">
                      <a:alpha val="70000"/>
                    </a:srgbClr>
                  </a:outerShdw>
                </a:effectLst>
                <a:latin typeface="宋体" panose="02010600030101010101" pitchFamily="2" charset="-122"/>
                <a:ea typeface="宋体" panose="02010600030101010101" pitchFamily="2" charset="-122"/>
              </a:rPr>
              <a:t>☺ </a:t>
            </a:r>
            <a:endParaRPr lang="zh-CN" altLang="en-US" sz="3600" b="1" kern="10" dirty="0">
              <a:ln w="12700">
                <a:solidFill>
                  <a:srgbClr val="B2B2B2"/>
                </a:solidFill>
                <a:round/>
              </a:ln>
              <a:solidFill>
                <a:srgbClr val="FF0000"/>
              </a:solidFill>
              <a:effectLst>
                <a:outerShdw dist="35921" dir="2700000" sy="50000" rotWithShape="0">
                  <a:srgbClr val="875B0D">
                    <a:alpha val="70000"/>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Scale>
                                      <p:cBhvr>
                                        <p:cTn id="7" dur="1000" decel="50000" fill="hold">
                                          <p:stCondLst>
                                            <p:cond delay="0"/>
                                          </p:stCondLst>
                                        </p:cTn>
                                        <p:tgtEl>
                                          <p:spTgt spid="184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436"/>
                                        </p:tgtEl>
                                        <p:attrNameLst>
                                          <p:attrName>ppt_x</p:attrName>
                                          <p:attrName>ppt_y</p:attrName>
                                        </p:attrNameLst>
                                      </p:cBhvr>
                                    </p:animMotion>
                                    <p:animEffect transition="in" filter="fade">
                                      <p:cBhvr>
                                        <p:cTn id="9" dur="1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2"/>
          <p:cNvSpPr>
            <a:spLocks noChangeArrowheads="1"/>
          </p:cNvSpPr>
          <p:nvPr>
            <p:ph type="body" idx="1"/>
          </p:nvPr>
        </p:nvSpPr>
        <p:spPr>
          <a:xfrm>
            <a:off x="179388" y="836712"/>
            <a:ext cx="8964612" cy="5661025"/>
          </a:xfrm>
        </p:spPr>
        <p:txBody>
          <a:bodyPr/>
          <a:lstStyle/>
          <a:p>
            <a:pPr eaLnBrk="1" hangingPunct="1">
              <a:buFont typeface="Wingdings" panose="05000000000000000000" pitchFamily="2" charset="2"/>
              <a:buNone/>
            </a:pPr>
            <a:r>
              <a:rPr lang="zh-CN" altLang="en-US" sz="2400" b="1" dirty="0" smtClean="0">
                <a:solidFill>
                  <a:srgbClr val="FF0000"/>
                </a:solidFill>
                <a:latin typeface="黑体" panose="02010609060101010101" pitchFamily="49" charset="-122"/>
                <a:ea typeface="黑体" panose="02010609060101010101" pitchFamily="49" charset="-122"/>
              </a:rPr>
              <a:t>三</a:t>
            </a:r>
            <a:r>
              <a:rPr lang="zh-CN" altLang="en-US" sz="2400" b="1" dirty="0" smtClean="0">
                <a:solidFill>
                  <a:srgbClr val="FF0000"/>
                </a:solidFill>
                <a:latin typeface="黑体" panose="02010609060101010101" pitchFamily="49" charset="-122"/>
                <a:ea typeface="黑体" panose="02010609060101010101" pitchFamily="49" charset="-122"/>
              </a:rPr>
              <a:t>、诚实守信，礼貌待人</a:t>
            </a:r>
            <a:r>
              <a:rPr lang="zh-CN" altLang="en-US" sz="2400" dirty="0" smtClean="0">
                <a:latin typeface="黑体" panose="02010609060101010101" pitchFamily="49" charset="-122"/>
                <a:ea typeface="黑体" panose="02010609060101010101" pitchFamily="49" charset="-122"/>
              </a:rPr>
              <a:t> </a:t>
            </a:r>
            <a:endParaRPr lang="zh-CN" altLang="en-US" sz="2400" dirty="0" smtClean="0">
              <a:latin typeface="黑体" panose="02010609060101010101" pitchFamily="49" charset="-122"/>
              <a:ea typeface="黑体" panose="02010609060101010101" pitchFamily="49" charset="-122"/>
            </a:endParaRPr>
          </a:p>
          <a:p>
            <a:pPr eaLnBrk="1" hangingPunct="1"/>
            <a:r>
              <a:rPr lang="en-US" altLang="zh-CN" sz="2400" b="1" dirty="0" smtClean="0">
                <a:latin typeface="黑体" panose="02010609060101010101" pitchFamily="49" charset="-122"/>
                <a:ea typeface="黑体" panose="02010609060101010101" pitchFamily="49" charset="-122"/>
              </a:rPr>
              <a:t>1</a:t>
            </a:r>
            <a:r>
              <a:rPr lang="zh-CN" altLang="en-US" sz="2400" b="1" dirty="0" smtClean="0">
                <a:latin typeface="黑体" panose="02010609060101010101" pitchFamily="49" charset="-122"/>
                <a:ea typeface="黑体" panose="02010609060101010101" pitchFamily="49" charset="-122"/>
              </a:rPr>
              <a:t>、平等待人，与人为善。谦恭礼让，敬老爱幼，帮助残疾人。 </a:t>
            </a:r>
            <a:endParaRPr lang="zh-CN" altLang="en-US" sz="2400" b="1" dirty="0" smtClean="0">
              <a:latin typeface="黑体" panose="02010609060101010101" pitchFamily="49" charset="-122"/>
              <a:ea typeface="黑体" panose="02010609060101010101" pitchFamily="49" charset="-122"/>
            </a:endParaRPr>
          </a:p>
          <a:p>
            <a:pPr eaLnBrk="1" hangingPunct="1"/>
            <a:r>
              <a:rPr lang="en-US" altLang="zh-CN" sz="2400" b="1" dirty="0" smtClean="0">
                <a:latin typeface="黑体" panose="02010609060101010101" pitchFamily="49" charset="-122"/>
                <a:ea typeface="黑体" panose="02010609060101010101" pitchFamily="49" charset="-122"/>
              </a:rPr>
              <a:t>2</a:t>
            </a:r>
            <a:r>
              <a:rPr lang="zh-CN" altLang="en-US" sz="2400" b="1" dirty="0" smtClean="0">
                <a:latin typeface="黑体" panose="02010609060101010101" pitchFamily="49" charset="-122"/>
                <a:ea typeface="黑体" panose="02010609060101010101" pitchFamily="49" charset="-122"/>
              </a:rPr>
              <a:t>、尊重教师，见面行礼或主动问候，回答师长问话要起立，接送物品时要起立并用双手，给老师提意见态度要诚恳。 </a:t>
            </a:r>
            <a:endParaRPr lang="zh-CN" altLang="en-US" sz="2400" b="1" dirty="0" smtClean="0">
              <a:latin typeface="黑体" panose="02010609060101010101" pitchFamily="49" charset="-122"/>
              <a:ea typeface="黑体" panose="02010609060101010101" pitchFamily="49" charset="-122"/>
            </a:endParaRPr>
          </a:p>
          <a:p>
            <a:pPr eaLnBrk="1" hangingPunct="1"/>
            <a:r>
              <a:rPr lang="en-US" altLang="zh-CN" sz="2400" b="1" dirty="0" smtClean="0">
                <a:latin typeface="黑体" panose="02010609060101010101" pitchFamily="49" charset="-122"/>
                <a:ea typeface="黑体" panose="02010609060101010101" pitchFamily="49" charset="-122"/>
              </a:rPr>
              <a:t>3</a:t>
            </a:r>
            <a:r>
              <a:rPr lang="zh-CN" altLang="en-US" sz="2400" b="1" dirty="0" smtClean="0">
                <a:latin typeface="黑体" panose="02010609060101010101" pitchFamily="49" charset="-122"/>
                <a:ea typeface="黑体" panose="02010609060101010101" pitchFamily="49" charset="-122"/>
              </a:rPr>
              <a:t>、同学之间互相尊重，团结互助、理解宽容、真诚相待、正常交往，不欺侮同学，不戏弄他人，发生矛盾多做自我批评。 </a:t>
            </a:r>
            <a:endParaRPr lang="zh-CN" altLang="en-US" sz="2400" b="1" dirty="0" smtClean="0">
              <a:latin typeface="黑体" panose="02010609060101010101" pitchFamily="49" charset="-122"/>
              <a:ea typeface="黑体" panose="02010609060101010101" pitchFamily="49" charset="-122"/>
            </a:endParaRPr>
          </a:p>
          <a:p>
            <a:pPr eaLnBrk="1" hangingPunct="1"/>
            <a:r>
              <a:rPr lang="en-US" altLang="zh-CN" sz="2400" b="1" dirty="0" smtClean="0">
                <a:latin typeface="黑体" panose="02010609060101010101" pitchFamily="49" charset="-122"/>
                <a:ea typeface="黑体" panose="02010609060101010101" pitchFamily="49" charset="-122"/>
              </a:rPr>
              <a:t>4</a:t>
            </a:r>
            <a:r>
              <a:rPr lang="zh-CN" altLang="en-US" sz="2400" b="1" dirty="0" smtClean="0">
                <a:latin typeface="黑体" panose="02010609060101010101" pitchFamily="49" charset="-122"/>
                <a:ea typeface="黑体" panose="02010609060101010101" pitchFamily="49" charset="-122"/>
              </a:rPr>
              <a:t>、未经允许不擅自进入他人房间、不动用他人物品、不看他人信件和日记。 </a:t>
            </a:r>
            <a:endParaRPr lang="zh-CN" altLang="en-US" sz="2400" b="1" dirty="0" smtClean="0">
              <a:latin typeface="黑体" panose="02010609060101010101" pitchFamily="49" charset="-122"/>
              <a:ea typeface="黑体" panose="02010609060101010101" pitchFamily="49" charset="-122"/>
            </a:endParaRPr>
          </a:p>
          <a:p>
            <a:pPr eaLnBrk="1" hangingPunct="1"/>
            <a:r>
              <a:rPr lang="en-US" altLang="zh-CN" sz="2400" b="1" dirty="0" smtClean="0">
                <a:latin typeface="黑体" panose="02010609060101010101" pitchFamily="49" charset="-122"/>
                <a:ea typeface="黑体" panose="02010609060101010101" pitchFamily="49" charset="-122"/>
              </a:rPr>
              <a:t>5</a:t>
            </a:r>
            <a:r>
              <a:rPr lang="zh-CN" altLang="en-US" sz="2400" b="1" dirty="0" smtClean="0">
                <a:latin typeface="黑体" panose="02010609060101010101" pitchFamily="49" charset="-122"/>
                <a:ea typeface="黑体" panose="02010609060101010101" pitchFamily="49" charset="-122"/>
              </a:rPr>
              <a:t>、诚实守信，言行一致，答应他人的事要做到，做不到时表示歉意，借他人钱物要及时归还。不说谎，不骗人，不弄虚作假，知错就改。 </a:t>
            </a:r>
            <a:endParaRPr lang="zh-CN" altLang="en-US" sz="2400"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 calcmode="lin" valueType="num">
                                      <p:cBhvr additive="base">
                                        <p:cTn id="7" dur="500" fill="hold"/>
                                        <p:tgtEl>
                                          <p:spTgt spid="61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6">
                                            <p:txEl>
                                              <p:pRg st="1" end="1"/>
                                            </p:txEl>
                                          </p:spTgt>
                                        </p:tgtEl>
                                        <p:attrNameLst>
                                          <p:attrName>style.visibility</p:attrName>
                                        </p:attrNameLst>
                                      </p:cBhvr>
                                      <p:to>
                                        <p:strVal val="visible"/>
                                      </p:to>
                                    </p:set>
                                    <p:anim calcmode="lin" valueType="num">
                                      <p:cBhvr additive="base">
                                        <p:cTn id="13" dur="500" fill="hold"/>
                                        <p:tgtEl>
                                          <p:spTgt spid="61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46">
                                            <p:txEl>
                                              <p:pRg st="2" end="2"/>
                                            </p:txEl>
                                          </p:spTgt>
                                        </p:tgtEl>
                                        <p:attrNameLst>
                                          <p:attrName>style.visibility</p:attrName>
                                        </p:attrNameLst>
                                      </p:cBhvr>
                                      <p:to>
                                        <p:strVal val="visible"/>
                                      </p:to>
                                    </p:set>
                                    <p:anim calcmode="lin" valueType="num">
                                      <p:cBhvr additive="base">
                                        <p:cTn id="19" dur="500" fill="hold"/>
                                        <p:tgtEl>
                                          <p:spTgt spid="614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4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146">
                                            <p:txEl>
                                              <p:pRg st="3" end="3"/>
                                            </p:txEl>
                                          </p:spTgt>
                                        </p:tgtEl>
                                        <p:attrNameLst>
                                          <p:attrName>style.visibility</p:attrName>
                                        </p:attrNameLst>
                                      </p:cBhvr>
                                      <p:to>
                                        <p:strVal val="visible"/>
                                      </p:to>
                                    </p:set>
                                    <p:anim calcmode="lin" valueType="num">
                                      <p:cBhvr additive="base">
                                        <p:cTn id="25" dur="500" fill="hold"/>
                                        <p:tgtEl>
                                          <p:spTgt spid="614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4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146">
                                            <p:txEl>
                                              <p:pRg st="4" end="4"/>
                                            </p:txEl>
                                          </p:spTgt>
                                        </p:tgtEl>
                                        <p:attrNameLst>
                                          <p:attrName>style.visibility</p:attrName>
                                        </p:attrNameLst>
                                      </p:cBhvr>
                                      <p:to>
                                        <p:strVal val="visible"/>
                                      </p:to>
                                    </p:set>
                                    <p:anim calcmode="lin" valueType="num">
                                      <p:cBhvr additive="base">
                                        <p:cTn id="31" dur="500" fill="hold"/>
                                        <p:tgtEl>
                                          <p:spTgt spid="614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14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146">
                                            <p:txEl>
                                              <p:pRg st="5" end="5"/>
                                            </p:txEl>
                                          </p:spTgt>
                                        </p:tgtEl>
                                        <p:attrNameLst>
                                          <p:attrName>style.visibility</p:attrName>
                                        </p:attrNameLst>
                                      </p:cBhvr>
                                      <p:to>
                                        <p:strVal val="visible"/>
                                      </p:to>
                                    </p:set>
                                    <p:anim calcmode="lin" valueType="num">
                                      <p:cBhvr additive="base">
                                        <p:cTn id="37" dur="500" fill="hold"/>
                                        <p:tgtEl>
                                          <p:spTgt spid="614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14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2"/>
          <p:cNvSpPr>
            <a:spLocks noChangeArrowheads="1"/>
          </p:cNvSpPr>
          <p:nvPr>
            <p:ph type="body" idx="1"/>
          </p:nvPr>
        </p:nvSpPr>
        <p:spPr>
          <a:xfrm>
            <a:off x="250825" y="333375"/>
            <a:ext cx="8540750" cy="6048375"/>
          </a:xfrm>
        </p:spPr>
        <p:txBody>
          <a:bodyPr/>
          <a:lstStyle/>
          <a:p>
            <a:pPr eaLnBrk="1" hangingPunct="1">
              <a:buFont typeface="Wingdings" panose="05000000000000000000" pitchFamily="2" charset="2"/>
              <a:buNone/>
            </a:pPr>
            <a:r>
              <a:rPr lang="zh-CN" altLang="en-US" sz="2400" b="1" dirty="0" smtClean="0">
                <a:solidFill>
                  <a:srgbClr val="FF0000"/>
                </a:solidFill>
                <a:latin typeface="黑体" panose="02010609060101010101" pitchFamily="49" charset="-122"/>
                <a:ea typeface="黑体" panose="02010609060101010101" pitchFamily="49" charset="-122"/>
                <a:sym typeface="Arial" panose="020B0604020202020204" pitchFamily="34" charset="0"/>
              </a:rPr>
              <a:t> </a:t>
            </a:r>
            <a:endParaRPr lang="en-US" altLang="zh-CN" sz="2400" b="1" dirty="0" smtClean="0">
              <a:solidFill>
                <a:srgbClr val="FF0000"/>
              </a:solidFill>
              <a:latin typeface="黑体" panose="02010609060101010101" pitchFamily="49" charset="-122"/>
              <a:ea typeface="黑体" panose="02010609060101010101" pitchFamily="49" charset="-122"/>
              <a:sym typeface="Arial" panose="020B0604020202020204" pitchFamily="34" charset="0"/>
            </a:endParaRPr>
          </a:p>
          <a:p>
            <a:pPr eaLnBrk="1" hangingPunct="1">
              <a:buFont typeface="Wingdings" panose="05000000000000000000" pitchFamily="2" charset="2"/>
              <a:buNone/>
            </a:pPr>
            <a:r>
              <a:rPr lang="zh-CN" altLang="en-US" sz="2400" b="1" dirty="0" smtClean="0">
                <a:solidFill>
                  <a:srgbClr val="FF0000"/>
                </a:solidFill>
                <a:latin typeface="黑体" panose="02010609060101010101" pitchFamily="49" charset="-122"/>
                <a:ea typeface="黑体" panose="02010609060101010101" pitchFamily="49" charset="-122"/>
                <a:sym typeface="Arial" panose="020B0604020202020204" pitchFamily="34" charset="0"/>
              </a:rPr>
              <a:t>四、遵规守纪，勤奋学习 </a:t>
            </a:r>
            <a:endParaRPr lang="zh-CN" altLang="en-US" sz="2400" b="1" dirty="0" smtClean="0">
              <a:solidFill>
                <a:srgbClr val="FF0000"/>
              </a:solidFill>
              <a:latin typeface="黑体" panose="02010609060101010101" pitchFamily="49" charset="-122"/>
              <a:ea typeface="黑体" panose="02010609060101010101" pitchFamily="49" charset="-122"/>
              <a:sym typeface="Arial" panose="020B0604020202020204" pitchFamily="34" charset="0"/>
            </a:endParaRPr>
          </a:p>
          <a:p>
            <a:pPr eaLnBrk="1" hangingPunct="1"/>
            <a:r>
              <a:rPr lang="en-US" altLang="zh-CN" sz="2400" b="1" dirty="0" smtClean="0">
                <a:latin typeface="黑体" panose="02010609060101010101" pitchFamily="49" charset="-122"/>
                <a:ea typeface="黑体" panose="02010609060101010101" pitchFamily="49" charset="-122"/>
                <a:sym typeface="Arial" panose="020B0604020202020204" pitchFamily="34" charset="0"/>
              </a:rPr>
              <a:t>1</a:t>
            </a:r>
            <a:r>
              <a:rPr lang="zh-CN" altLang="en-US" sz="2400" b="1" dirty="0" smtClean="0">
                <a:latin typeface="黑体" panose="02010609060101010101" pitchFamily="49" charset="-122"/>
                <a:ea typeface="黑体" panose="02010609060101010101" pitchFamily="49" charset="-122"/>
                <a:sym typeface="Arial" panose="020B0604020202020204" pitchFamily="34" charset="0"/>
              </a:rPr>
              <a:t>、按时到校，不早退，不旷课，不逃课。上课前准备好学习用品。上、下课时，起立向老师致敬，下课时请教师先行。</a:t>
            </a:r>
            <a:endParaRPr lang="zh-CN" altLang="en-US" sz="2400" b="1" dirty="0" smtClean="0">
              <a:latin typeface="黑体" panose="02010609060101010101" pitchFamily="49" charset="-122"/>
              <a:ea typeface="黑体" panose="02010609060101010101" pitchFamily="49" charset="-122"/>
              <a:sym typeface="Arial" panose="020B0604020202020204" pitchFamily="34" charset="0"/>
            </a:endParaRPr>
          </a:p>
          <a:p>
            <a:pPr eaLnBrk="1" hangingPunct="1"/>
            <a:r>
              <a:rPr lang="en-US" altLang="zh-CN" sz="2400" b="1" dirty="0" smtClean="0">
                <a:latin typeface="黑体" panose="02010609060101010101" pitchFamily="49" charset="-122"/>
                <a:ea typeface="黑体" panose="02010609060101010101" pitchFamily="49" charset="-122"/>
                <a:sym typeface="Arial" panose="020B0604020202020204" pitchFamily="34" charset="0"/>
              </a:rPr>
              <a:t>2</a:t>
            </a:r>
            <a:r>
              <a:rPr lang="zh-CN" altLang="en-US" sz="2400" b="1" dirty="0" smtClean="0">
                <a:latin typeface="黑体" panose="02010609060101010101" pitchFamily="49" charset="-122"/>
                <a:ea typeface="黑体" panose="02010609060101010101" pitchFamily="49" charset="-122"/>
                <a:sym typeface="Arial" panose="020B0604020202020204" pitchFamily="34" charset="0"/>
              </a:rPr>
              <a:t>、</a:t>
            </a:r>
            <a:r>
              <a:rPr lang="zh-CN" altLang="en-US" sz="2400" b="1" dirty="0" smtClean="0">
                <a:latin typeface="黑体" panose="02010609060101010101" pitchFamily="49" charset="-122"/>
                <a:ea typeface="黑体" panose="02010609060101010101" pitchFamily="49" charset="-122"/>
              </a:rPr>
              <a:t>认真预习、复习，按时完成作业。考试不作弊。合理安排课余生活闻。 </a:t>
            </a:r>
            <a:endParaRPr lang="zh-CN" altLang="en-US" sz="2400" b="1" dirty="0" smtClean="0">
              <a:latin typeface="黑体" panose="02010609060101010101" pitchFamily="49" charset="-122"/>
              <a:ea typeface="黑体" panose="02010609060101010101" pitchFamily="49" charset="-122"/>
            </a:endParaRPr>
          </a:p>
          <a:p>
            <a:pPr eaLnBrk="1" hangingPunct="1"/>
            <a:r>
              <a:rPr lang="en-US" altLang="zh-CN" sz="2400" b="1" dirty="0" smtClean="0">
                <a:latin typeface="黑体" panose="02010609060101010101" pitchFamily="49" charset="-122"/>
                <a:ea typeface="黑体" panose="02010609060101010101" pitchFamily="49" charset="-122"/>
              </a:rPr>
              <a:t>3</a:t>
            </a:r>
            <a:r>
              <a:rPr lang="zh-CN" altLang="en-US" sz="2400" b="1" dirty="0" smtClean="0">
                <a:latin typeface="黑体" panose="02010609060101010101" pitchFamily="49" charset="-122"/>
                <a:ea typeface="黑体" panose="02010609060101010101" pitchFamily="49" charset="-122"/>
              </a:rPr>
              <a:t>、认真值日，保持教室、校园整洁优美。保持图书馆、阅览室和教室的安静，不在教室、楼道、校园内追逐打闹，大声喧哗。 </a:t>
            </a:r>
            <a:endParaRPr lang="zh-CN" altLang="en-US" sz="2400" b="1" dirty="0" smtClean="0">
              <a:latin typeface="黑体" panose="02010609060101010101" pitchFamily="49" charset="-122"/>
              <a:ea typeface="黑体" panose="02010609060101010101" pitchFamily="49" charset="-122"/>
            </a:endParaRPr>
          </a:p>
          <a:p>
            <a:pPr eaLnBrk="1" hangingPunct="1"/>
            <a:r>
              <a:rPr lang="en-US" altLang="zh-CN" sz="2400" b="1" dirty="0" smtClean="0">
                <a:latin typeface="黑体" panose="02010609060101010101" pitchFamily="49" charset="-122"/>
                <a:ea typeface="黑体" panose="02010609060101010101" pitchFamily="49" charset="-122"/>
              </a:rPr>
              <a:t>4</a:t>
            </a:r>
            <a:r>
              <a:rPr lang="zh-CN" altLang="en-US" sz="2400" b="1" dirty="0" smtClean="0">
                <a:latin typeface="黑体" panose="02010609060101010101" pitchFamily="49" charset="-122"/>
                <a:ea typeface="黑体" panose="02010609060101010101" pitchFamily="49" charset="-122"/>
              </a:rPr>
              <a:t>、爱护公物，不在黑板、墙壁、课桌、布告栏等处涂抹刻画。借用公物要按时归还。 </a:t>
            </a:r>
            <a:endParaRPr lang="zh-CN" altLang="en-US" sz="2400" b="1" dirty="0" smtClean="0">
              <a:latin typeface="黑体" panose="02010609060101010101" pitchFamily="49" charset="-122"/>
              <a:ea typeface="黑体" panose="02010609060101010101" pitchFamily="49" charset="-122"/>
            </a:endParaRPr>
          </a:p>
          <a:p>
            <a:pPr eaLnBrk="1" hangingPunct="1"/>
            <a:r>
              <a:rPr lang="en-US" altLang="zh-CN" sz="2400" b="1" dirty="0" smtClean="0">
                <a:latin typeface="黑体" panose="02010609060101010101" pitchFamily="49" charset="-122"/>
                <a:ea typeface="黑体" panose="02010609060101010101" pitchFamily="49" charset="-122"/>
              </a:rPr>
              <a:t>5</a:t>
            </a:r>
            <a:r>
              <a:rPr lang="zh-CN" altLang="en-US" sz="2400" b="1" dirty="0" smtClean="0">
                <a:latin typeface="黑体" panose="02010609060101010101" pitchFamily="49" charset="-122"/>
                <a:ea typeface="黑体" panose="02010609060101010101" pitchFamily="49" charset="-122"/>
              </a:rPr>
              <a:t>、爱惜粮食，节约水电，服从管理。</a:t>
            </a:r>
            <a:endParaRPr lang="zh-CN" altLang="en-US" sz="2400"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170">
                                            <p:txEl>
                                              <p:pRg st="2" end="2"/>
                                            </p:txEl>
                                          </p:spTgt>
                                        </p:tgtEl>
                                        <p:attrNameLst>
                                          <p:attrName>style.visibility</p:attrName>
                                        </p:attrNameLst>
                                      </p:cBhvr>
                                      <p:to>
                                        <p:strVal val="visible"/>
                                      </p:to>
                                    </p:set>
                                    <p:animEffect transition="in" filter="box(in)">
                                      <p:cBhvr>
                                        <p:cTn id="7" dur="500"/>
                                        <p:tgtEl>
                                          <p:spTgt spid="717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170">
                                            <p:txEl>
                                              <p:pRg st="3" end="3"/>
                                            </p:txEl>
                                          </p:spTgt>
                                        </p:tgtEl>
                                        <p:attrNameLst>
                                          <p:attrName>style.visibility</p:attrName>
                                        </p:attrNameLst>
                                      </p:cBhvr>
                                      <p:to>
                                        <p:strVal val="visible"/>
                                      </p:to>
                                    </p:set>
                                    <p:animEffect transition="in" filter="box(in)">
                                      <p:cBhvr>
                                        <p:cTn id="12" dur="500"/>
                                        <p:tgtEl>
                                          <p:spTgt spid="717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7170">
                                            <p:txEl>
                                              <p:pRg st="4" end="4"/>
                                            </p:txEl>
                                          </p:spTgt>
                                        </p:tgtEl>
                                        <p:attrNameLst>
                                          <p:attrName>style.visibility</p:attrName>
                                        </p:attrNameLst>
                                      </p:cBhvr>
                                      <p:to>
                                        <p:strVal val="visible"/>
                                      </p:to>
                                    </p:set>
                                    <p:animEffect transition="in" filter="box(in)">
                                      <p:cBhvr>
                                        <p:cTn id="17" dur="500"/>
                                        <p:tgtEl>
                                          <p:spTgt spid="7170">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7170">
                                            <p:txEl>
                                              <p:pRg st="5" end="5"/>
                                            </p:txEl>
                                          </p:spTgt>
                                        </p:tgtEl>
                                        <p:attrNameLst>
                                          <p:attrName>style.visibility</p:attrName>
                                        </p:attrNameLst>
                                      </p:cBhvr>
                                      <p:to>
                                        <p:strVal val="visible"/>
                                      </p:to>
                                    </p:set>
                                    <p:animEffect transition="in" filter="box(in)">
                                      <p:cBhvr>
                                        <p:cTn id="22" dur="500"/>
                                        <p:tgtEl>
                                          <p:spTgt spid="7170">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7170">
                                            <p:txEl>
                                              <p:pRg st="6" end="6"/>
                                            </p:txEl>
                                          </p:spTgt>
                                        </p:tgtEl>
                                        <p:attrNameLst>
                                          <p:attrName>style.visibility</p:attrName>
                                        </p:attrNameLst>
                                      </p:cBhvr>
                                      <p:to>
                                        <p:strVal val="visible"/>
                                      </p:to>
                                    </p:set>
                                    <p:animEffect transition="in" filter="box(in)">
                                      <p:cBhvr>
                                        <p:cTn id="27" dur="500"/>
                                        <p:tgtEl>
                                          <p:spTgt spid="717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2"/>
          <p:cNvSpPr>
            <a:spLocks noChangeArrowheads="1"/>
          </p:cNvSpPr>
          <p:nvPr>
            <p:ph type="body" idx="1"/>
          </p:nvPr>
        </p:nvSpPr>
        <p:spPr>
          <a:xfrm>
            <a:off x="251520" y="116632"/>
            <a:ext cx="8540750" cy="6597650"/>
          </a:xfrm>
        </p:spPr>
        <p:txBody>
          <a:bodyPr/>
          <a:lstStyle/>
          <a:p>
            <a:pPr eaLnBrk="1" hangingPunct="1">
              <a:lnSpc>
                <a:spcPct val="80000"/>
              </a:lnSpc>
              <a:buFont typeface="Wingdings" panose="05000000000000000000" pitchFamily="2" charset="2"/>
              <a:buNone/>
            </a:pPr>
            <a:endParaRPr lang="en-US" altLang="zh-CN" sz="2800" b="1" dirty="0" smtClean="0">
              <a:solidFill>
                <a:srgbClr val="FF0000"/>
              </a:solidFill>
              <a:latin typeface="黑体" panose="02010609060101010101" pitchFamily="49" charset="-122"/>
              <a:ea typeface="黑体" panose="02010609060101010101" pitchFamily="49" charset="-122"/>
              <a:sym typeface="Arial" panose="020B0604020202020204" pitchFamily="34" charset="0"/>
            </a:endParaRPr>
          </a:p>
          <a:p>
            <a:pPr eaLnBrk="1" hangingPunct="1">
              <a:lnSpc>
                <a:spcPct val="80000"/>
              </a:lnSpc>
              <a:buFont typeface="Wingdings" panose="05000000000000000000" pitchFamily="2" charset="2"/>
              <a:buNone/>
            </a:pPr>
            <a:r>
              <a:rPr lang="zh-CN" altLang="en-US" sz="2800" b="1" dirty="0" smtClean="0">
                <a:solidFill>
                  <a:srgbClr val="FF0000"/>
                </a:solidFill>
                <a:latin typeface="黑体" panose="02010609060101010101" pitchFamily="49" charset="-122"/>
                <a:ea typeface="黑体" panose="02010609060101010101" pitchFamily="49" charset="-122"/>
                <a:sym typeface="Arial" panose="020B0604020202020204" pitchFamily="34" charset="0"/>
              </a:rPr>
              <a:t>五、勤劳俭朴，孝敬父母 </a:t>
            </a:r>
            <a:endParaRPr lang="zh-CN" altLang="en-US" sz="2800" b="1" dirty="0" smtClean="0">
              <a:solidFill>
                <a:srgbClr val="FF0000"/>
              </a:solidFill>
              <a:latin typeface="黑体" panose="02010609060101010101" pitchFamily="49" charset="-122"/>
              <a:ea typeface="黑体" panose="02010609060101010101" pitchFamily="49" charset="-122"/>
              <a:sym typeface="Arial" panose="020B0604020202020204" pitchFamily="34" charset="0"/>
            </a:endParaRPr>
          </a:p>
          <a:p>
            <a:pPr eaLnBrk="1" hangingPunct="1">
              <a:lnSpc>
                <a:spcPct val="80000"/>
              </a:lnSpc>
            </a:pPr>
            <a:r>
              <a:rPr lang="en-US" altLang="zh-CN" sz="2800" b="1" dirty="0" smtClean="0">
                <a:latin typeface="黑体" panose="02010609060101010101" pitchFamily="49" charset="-122"/>
                <a:ea typeface="黑体" panose="02010609060101010101" pitchFamily="49" charset="-122"/>
                <a:sym typeface="Arial" panose="020B0604020202020204" pitchFamily="34" charset="0"/>
              </a:rPr>
              <a:t>1</a:t>
            </a:r>
            <a:r>
              <a:rPr lang="zh-CN" altLang="en-US" sz="2800" b="1" dirty="0" smtClean="0">
                <a:latin typeface="黑体" panose="02010609060101010101" pitchFamily="49" charset="-122"/>
                <a:ea typeface="黑体" panose="02010609060101010101" pitchFamily="49" charset="-122"/>
                <a:sym typeface="Arial" panose="020B0604020202020204" pitchFamily="34" charset="0"/>
              </a:rPr>
              <a:t>、生活俭朴，不攀比，不乱花钱，不向家长提出不合理的生活要求。 </a:t>
            </a:r>
            <a:endParaRPr lang="zh-CN" altLang="en-US" sz="2800" b="1" dirty="0" smtClean="0">
              <a:latin typeface="黑体" panose="02010609060101010101" pitchFamily="49" charset="-122"/>
              <a:ea typeface="黑体" panose="02010609060101010101" pitchFamily="49" charset="-122"/>
              <a:sym typeface="Arial" panose="020B0604020202020204" pitchFamily="34" charset="0"/>
            </a:endParaRPr>
          </a:p>
          <a:p>
            <a:pPr eaLnBrk="1" hangingPunct="1">
              <a:lnSpc>
                <a:spcPct val="80000"/>
              </a:lnSpc>
            </a:pPr>
            <a:r>
              <a:rPr lang="en-US" altLang="zh-CN" sz="2800" b="1" dirty="0" smtClean="0">
                <a:latin typeface="黑体" panose="02010609060101010101" pitchFamily="49" charset="-122"/>
                <a:ea typeface="黑体" panose="02010609060101010101" pitchFamily="49" charset="-122"/>
              </a:rPr>
              <a:t>2</a:t>
            </a:r>
            <a:r>
              <a:rPr lang="zh-CN" altLang="en-US" sz="2800" b="1" dirty="0" smtClean="0">
                <a:latin typeface="黑体" panose="02010609060101010101" pitchFamily="49" charset="-122"/>
                <a:ea typeface="黑体" panose="02010609060101010101" pitchFamily="49" charset="-122"/>
              </a:rPr>
              <a:t>、学会料理个人生活，管理好自己的生活和学习用品，自己的事自己做。 </a:t>
            </a:r>
            <a:endParaRPr lang="zh-CN" altLang="en-US" sz="2800" b="1" dirty="0" smtClean="0">
              <a:latin typeface="黑体" panose="02010609060101010101" pitchFamily="49" charset="-122"/>
              <a:ea typeface="黑体" panose="02010609060101010101" pitchFamily="49" charset="-122"/>
            </a:endParaRPr>
          </a:p>
          <a:p>
            <a:pPr eaLnBrk="1" hangingPunct="1">
              <a:lnSpc>
                <a:spcPct val="80000"/>
              </a:lnSpc>
            </a:pPr>
            <a:r>
              <a:rPr lang="en-US" altLang="zh-CN" sz="2800" b="1" dirty="0" smtClean="0">
                <a:latin typeface="黑体" panose="02010609060101010101" pitchFamily="49" charset="-122"/>
                <a:ea typeface="黑体" panose="02010609060101010101" pitchFamily="49" charset="-122"/>
              </a:rPr>
              <a:t>3</a:t>
            </a:r>
            <a:r>
              <a:rPr lang="zh-CN" altLang="en-US" sz="2800" b="1" dirty="0" smtClean="0">
                <a:latin typeface="黑体" panose="02010609060101010101" pitchFamily="49" charset="-122"/>
                <a:ea typeface="黑体" panose="02010609060101010101" pitchFamily="49" charset="-122"/>
              </a:rPr>
              <a:t>、尊重、倾听父母意见和教导，体贴关心父母。主动把生活、学习、思想等情况与父母交流，礼貌回答父母的问话。 </a:t>
            </a:r>
            <a:endParaRPr lang="zh-CN" altLang="en-US" sz="2800" b="1" dirty="0" smtClean="0">
              <a:latin typeface="黑体" panose="02010609060101010101" pitchFamily="49" charset="-122"/>
              <a:ea typeface="黑体" panose="02010609060101010101" pitchFamily="49" charset="-122"/>
            </a:endParaRPr>
          </a:p>
          <a:p>
            <a:pPr eaLnBrk="1" hangingPunct="1">
              <a:lnSpc>
                <a:spcPct val="80000"/>
              </a:lnSpc>
            </a:pPr>
            <a:r>
              <a:rPr lang="en-US" altLang="zh-CN" sz="2800" b="1" dirty="0" smtClean="0">
                <a:latin typeface="黑体" panose="02010609060101010101" pitchFamily="49" charset="-122"/>
                <a:ea typeface="黑体" panose="02010609060101010101" pitchFamily="49" charset="-122"/>
              </a:rPr>
              <a:t>4</a:t>
            </a:r>
            <a:r>
              <a:rPr lang="zh-CN" altLang="en-US" sz="2800" b="1" dirty="0" smtClean="0">
                <a:latin typeface="黑体" panose="02010609060101010101" pitchFamily="49" charset="-122"/>
                <a:ea typeface="黑体" panose="02010609060101010101" pitchFamily="49" charset="-122"/>
              </a:rPr>
              <a:t>、外出和到家时，向父母打招呼。课余时间外出要向家长说明去向，未经家长允许不在外留宿。 </a:t>
            </a:r>
            <a:endParaRPr lang="zh-CN" altLang="en-US" sz="2800" b="1" dirty="0" smtClean="0">
              <a:latin typeface="黑体" panose="02010609060101010101" pitchFamily="49" charset="-122"/>
              <a:ea typeface="黑体" panose="02010609060101010101" pitchFamily="49" charset="-122"/>
            </a:endParaRPr>
          </a:p>
          <a:p>
            <a:pPr eaLnBrk="1" hangingPunct="1">
              <a:lnSpc>
                <a:spcPct val="80000"/>
              </a:lnSpc>
            </a:pPr>
            <a:r>
              <a:rPr lang="en-US" altLang="zh-CN" sz="2800" b="1" dirty="0" smtClean="0">
                <a:latin typeface="黑体" panose="02010609060101010101" pitchFamily="49" charset="-122"/>
                <a:ea typeface="黑体" panose="02010609060101010101" pitchFamily="49" charset="-122"/>
              </a:rPr>
              <a:t>5</a:t>
            </a:r>
            <a:r>
              <a:rPr lang="zh-CN" altLang="en-US" sz="2800" b="1" dirty="0" smtClean="0">
                <a:latin typeface="黑体" panose="02010609060101010101" pitchFamily="49" charset="-122"/>
                <a:ea typeface="黑体" panose="02010609060101010101" pitchFamily="49" charset="-122"/>
              </a:rPr>
              <a:t>、体贴帮助父母长辈，主动承担力所能及的家务劳动。 </a:t>
            </a:r>
            <a:endParaRPr lang="zh-CN" altLang="en-US" sz="2800" b="1" dirty="0" smtClean="0">
              <a:latin typeface="黑体" panose="02010609060101010101" pitchFamily="49" charset="-122"/>
              <a:ea typeface="黑体" panose="02010609060101010101" pitchFamily="49" charset="-122"/>
            </a:endParaRPr>
          </a:p>
          <a:p>
            <a:pPr eaLnBrk="1" hangingPunct="1">
              <a:lnSpc>
                <a:spcPct val="80000"/>
              </a:lnSpc>
            </a:pPr>
            <a:r>
              <a:rPr lang="en-US" altLang="zh-CN" sz="2800" b="1" dirty="0" smtClean="0">
                <a:latin typeface="黑体" panose="02010609060101010101" pitchFamily="49" charset="-122"/>
                <a:ea typeface="黑体" panose="02010609060101010101" pitchFamily="49" charset="-122"/>
              </a:rPr>
              <a:t>6</a:t>
            </a:r>
            <a:r>
              <a:rPr lang="zh-CN" altLang="en-US" sz="2800" b="1" dirty="0" smtClean="0">
                <a:latin typeface="黑体" panose="02010609060101010101" pitchFamily="49" charset="-122"/>
                <a:ea typeface="黑体" panose="02010609060101010101" pitchFamily="49" charset="-122"/>
              </a:rPr>
              <a:t>、对父母和长辈有意见，要礼貌提出，当自己的意见没被父母和长辈采纳时，要耐心解释，不顶撞，不发脾气</a:t>
            </a:r>
            <a:r>
              <a:rPr lang="zh-CN" altLang="en-US" sz="2800" b="1" dirty="0" smtClean="0">
                <a:latin typeface="黑体" panose="02010609060101010101" pitchFamily="49" charset="-122"/>
                <a:ea typeface="黑体" panose="02010609060101010101" pitchFamily="49" charset="-122"/>
              </a:rPr>
              <a:t>。</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194">
                                            <p:txEl>
                                              <p:pRg st="2" end="2"/>
                                            </p:txEl>
                                          </p:spTgt>
                                        </p:tgtEl>
                                        <p:attrNameLst>
                                          <p:attrName>style.visibility</p:attrName>
                                        </p:attrNameLst>
                                      </p:cBhvr>
                                      <p:to>
                                        <p:strVal val="visible"/>
                                      </p:to>
                                    </p:set>
                                    <p:animEffect transition="in" filter="diamond(in)">
                                      <p:cBhvr>
                                        <p:cTn id="7" dur="2000"/>
                                        <p:tgtEl>
                                          <p:spTgt spid="819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194">
                                            <p:txEl>
                                              <p:pRg st="3" end="3"/>
                                            </p:txEl>
                                          </p:spTgt>
                                        </p:tgtEl>
                                        <p:attrNameLst>
                                          <p:attrName>style.visibility</p:attrName>
                                        </p:attrNameLst>
                                      </p:cBhvr>
                                      <p:to>
                                        <p:strVal val="visible"/>
                                      </p:to>
                                    </p:set>
                                    <p:animEffect transition="in" filter="diamond(in)">
                                      <p:cBhvr>
                                        <p:cTn id="12" dur="2000"/>
                                        <p:tgtEl>
                                          <p:spTgt spid="819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8194">
                                            <p:txEl>
                                              <p:pRg st="4" end="4"/>
                                            </p:txEl>
                                          </p:spTgt>
                                        </p:tgtEl>
                                        <p:attrNameLst>
                                          <p:attrName>style.visibility</p:attrName>
                                        </p:attrNameLst>
                                      </p:cBhvr>
                                      <p:to>
                                        <p:strVal val="visible"/>
                                      </p:to>
                                    </p:set>
                                    <p:animEffect transition="in" filter="diamond(in)">
                                      <p:cBhvr>
                                        <p:cTn id="17" dur="2000"/>
                                        <p:tgtEl>
                                          <p:spTgt spid="819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8194">
                                            <p:txEl>
                                              <p:pRg st="5" end="5"/>
                                            </p:txEl>
                                          </p:spTgt>
                                        </p:tgtEl>
                                        <p:attrNameLst>
                                          <p:attrName>style.visibility</p:attrName>
                                        </p:attrNameLst>
                                      </p:cBhvr>
                                      <p:to>
                                        <p:strVal val="visible"/>
                                      </p:to>
                                    </p:set>
                                    <p:animEffect transition="in" filter="diamond(in)">
                                      <p:cBhvr>
                                        <p:cTn id="22" dur="2000"/>
                                        <p:tgtEl>
                                          <p:spTgt spid="819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8194">
                                            <p:txEl>
                                              <p:pRg st="6" end="6"/>
                                            </p:txEl>
                                          </p:spTgt>
                                        </p:tgtEl>
                                        <p:attrNameLst>
                                          <p:attrName>style.visibility</p:attrName>
                                        </p:attrNameLst>
                                      </p:cBhvr>
                                      <p:to>
                                        <p:strVal val="visible"/>
                                      </p:to>
                                    </p:set>
                                    <p:animEffect transition="in" filter="diamond(in)">
                                      <p:cBhvr>
                                        <p:cTn id="27" dur="2000"/>
                                        <p:tgtEl>
                                          <p:spTgt spid="819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8194">
                                            <p:txEl>
                                              <p:pRg st="7" end="7"/>
                                            </p:txEl>
                                          </p:spTgt>
                                        </p:tgtEl>
                                        <p:attrNameLst>
                                          <p:attrName>style.visibility</p:attrName>
                                        </p:attrNameLst>
                                      </p:cBhvr>
                                      <p:to>
                                        <p:strVal val="visible"/>
                                      </p:to>
                                    </p:set>
                                    <p:animEffect transition="in" filter="diamond(in)">
                                      <p:cBhvr>
                                        <p:cTn id="32" dur="2000"/>
                                        <p:tgtEl>
                                          <p:spTgt spid="819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3"/>
          <p:cNvSpPr>
            <a:spLocks noGrp="1" noChangeArrowheads="1"/>
          </p:cNvSpPr>
          <p:nvPr>
            <p:ph type="body" idx="1"/>
          </p:nvPr>
        </p:nvSpPr>
        <p:spPr>
          <a:xfrm>
            <a:off x="0" y="260648"/>
            <a:ext cx="9144000" cy="6237312"/>
          </a:xfrm>
        </p:spPr>
        <p:txBody>
          <a:bodyPr/>
          <a:lstStyle/>
          <a:p>
            <a:pPr>
              <a:lnSpc>
                <a:spcPct val="95000"/>
              </a:lnSpc>
              <a:buFont typeface="Wingdings" panose="05000000000000000000" pitchFamily="2" charset="2"/>
              <a:buNone/>
            </a:pPr>
            <a:r>
              <a:rPr lang="zh-CN" altLang="en-US" sz="2400" b="1" dirty="0" smtClean="0">
                <a:solidFill>
                  <a:srgbClr val="FF0000"/>
                </a:solidFill>
                <a:latin typeface="黑体" panose="02010609060101010101" pitchFamily="49" charset="-122"/>
                <a:ea typeface="黑体" panose="02010609060101010101" pitchFamily="49" charset="-122"/>
              </a:rPr>
              <a:t>关于手机：</a:t>
            </a:r>
            <a:r>
              <a:rPr lang="en-US" altLang="zh-CN" sz="2400" b="1" dirty="0" smtClean="0">
                <a:solidFill>
                  <a:srgbClr val="FF0000"/>
                </a:solidFill>
                <a:latin typeface="黑体" panose="02010609060101010101" pitchFamily="49" charset="-122"/>
                <a:ea typeface="黑体" panose="02010609060101010101" pitchFamily="49" charset="-122"/>
              </a:rPr>
              <a:t>   </a:t>
            </a:r>
            <a:endParaRPr lang="en-US" altLang="zh-CN" sz="2400" b="1" dirty="0" smtClean="0">
              <a:solidFill>
                <a:srgbClr val="FF0000"/>
              </a:solidFill>
              <a:latin typeface="黑体" panose="02010609060101010101" pitchFamily="49" charset="-122"/>
              <a:ea typeface="黑体" panose="02010609060101010101" pitchFamily="49" charset="-122"/>
            </a:endParaRPr>
          </a:p>
          <a:p>
            <a:pPr>
              <a:lnSpc>
                <a:spcPct val="95000"/>
              </a:lnSpc>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en-US" sz="2400" dirty="0" smtClean="0">
                <a:latin typeface="黑体" panose="02010609060101010101" pitchFamily="49" charset="-122"/>
                <a:ea typeface="黑体" panose="02010609060101010101" pitchFamily="49" charset="-122"/>
              </a:rPr>
              <a:t>目前手机的使用已相当普遍，但学生在学习期间在校园使用手机，给学生的学习、生活和学校正常管理秩序带来了一定负面影响。在学校内部分学生利用手机发短信、聊天、玩游戏等，造成学生学习上的分心，有的由此迷恋手机上网；有一些学生在上课时悄悄使用手机影响正常的教学；有的学生甚至在考试时利用手机舞弊等。</a:t>
            </a:r>
            <a:endParaRPr lang="en-US" altLang="zh-CN" sz="2400" dirty="0" smtClean="0">
              <a:latin typeface="黑体" panose="02010609060101010101" pitchFamily="49" charset="-122"/>
              <a:ea typeface="黑体" panose="02010609060101010101" pitchFamily="49" charset="-122"/>
            </a:endParaRPr>
          </a:p>
          <a:p>
            <a:pPr>
              <a:lnSpc>
                <a:spcPct val="95000"/>
              </a:lnSpc>
              <a:buFont typeface="Wingdings" panose="05000000000000000000" pitchFamily="2" charset="2"/>
              <a:buNone/>
            </a:pPr>
            <a:r>
              <a:rPr lang="en-US" altLang="zh-CN" sz="2400" dirty="0" smtClean="0">
                <a:latin typeface="黑体" panose="02010609060101010101" pitchFamily="49" charset="-122"/>
                <a:ea typeface="黑体" panose="02010609060101010101" pitchFamily="49" charset="-122"/>
              </a:rPr>
              <a:t>      </a:t>
            </a:r>
            <a:r>
              <a:rPr lang="zh-CN" altLang="en-US" sz="2400" dirty="0" smtClean="0">
                <a:latin typeface="黑体" panose="02010609060101010101" pitchFamily="49" charset="-122"/>
                <a:ea typeface="黑体" panose="02010609060101010101" pitchFamily="49" charset="-122"/>
              </a:rPr>
              <a:t>为了保证正常教学秩序，本班具体规定如下：</a:t>
            </a:r>
            <a:endParaRPr lang="zh-CN" altLang="en-US" sz="2400" b="1" dirty="0" smtClean="0">
              <a:latin typeface="黑体" panose="02010609060101010101" pitchFamily="49" charset="-122"/>
              <a:ea typeface="黑体" panose="02010609060101010101" pitchFamily="49" charset="-122"/>
            </a:endParaRPr>
          </a:p>
          <a:p>
            <a:pPr>
              <a:lnSpc>
                <a:spcPct val="95000"/>
              </a:lnSpc>
            </a:pPr>
            <a:r>
              <a:rPr lang="zh-CN" altLang="en-US" sz="2400" b="1" dirty="0" smtClean="0">
                <a:latin typeface="黑体" panose="02010609060101010101" pitchFamily="49" charset="-122"/>
                <a:ea typeface="黑体" panose="02010609060101010101" pitchFamily="49" charset="-122"/>
              </a:rPr>
              <a:t>一、</a:t>
            </a:r>
            <a:r>
              <a:rPr lang="zh-CN" altLang="en-US" sz="2400" dirty="0" smtClean="0">
                <a:latin typeface="黑体" panose="02010609060101010101" pitchFamily="49" charset="-122"/>
                <a:ea typeface="黑体" panose="02010609060101010101" pitchFamily="49" charset="-122"/>
              </a:rPr>
              <a:t>学生在校园任何时段都不得使用手机。 </a:t>
            </a:r>
            <a:endParaRPr lang="zh-CN" altLang="en-US" sz="2400" b="1" dirty="0" smtClean="0">
              <a:latin typeface="黑体" panose="02010609060101010101" pitchFamily="49" charset="-122"/>
              <a:ea typeface="黑体" panose="02010609060101010101" pitchFamily="49" charset="-122"/>
            </a:endParaRPr>
          </a:p>
          <a:p>
            <a:pPr>
              <a:lnSpc>
                <a:spcPct val="95000"/>
              </a:lnSpc>
            </a:pPr>
            <a:r>
              <a:rPr lang="zh-CN" altLang="en-US" sz="2400" b="1" dirty="0" smtClean="0">
                <a:latin typeface="黑体" panose="02010609060101010101" pitchFamily="49" charset="-122"/>
                <a:ea typeface="黑体" panose="02010609060101010101" pitchFamily="49" charset="-122"/>
              </a:rPr>
              <a:t>二、</a:t>
            </a:r>
            <a:r>
              <a:rPr lang="zh-CN" altLang="en-US" sz="2400" dirty="0" smtClean="0">
                <a:latin typeface="黑体" panose="02010609060101010101" pitchFamily="49" charset="-122"/>
                <a:ea typeface="黑体" panose="02010609060101010101" pitchFamily="49" charset="-122"/>
              </a:rPr>
              <a:t>因特殊情况学生急需与家长或特定的部门（如公安等）联系的，可以使用办公室电话或手机，教师应提供方便。</a:t>
            </a:r>
            <a:endParaRPr lang="en-US" altLang="zh-CN" sz="2400" dirty="0" smtClean="0">
              <a:latin typeface="黑体" panose="02010609060101010101" pitchFamily="49" charset="-122"/>
              <a:ea typeface="黑体" panose="02010609060101010101" pitchFamily="49" charset="-122"/>
            </a:endParaRPr>
          </a:p>
          <a:p>
            <a:pPr>
              <a:lnSpc>
                <a:spcPct val="95000"/>
              </a:lnSpc>
            </a:pPr>
            <a:r>
              <a:rPr lang="zh-CN" altLang="en-US" sz="2400" dirty="0" smtClean="0">
                <a:latin typeface="黑体" panose="02010609060101010101" pitchFamily="49" charset="-122"/>
                <a:ea typeface="黑体" panose="02010609060101010101" pitchFamily="49" charset="-122"/>
              </a:rPr>
              <a:t>三、学校传达室设有公用电话全天候开放。</a:t>
            </a:r>
            <a:endParaRPr lang="en-US" altLang="zh-CN" sz="2400" dirty="0" smtClean="0">
              <a:latin typeface="黑体" panose="02010609060101010101" pitchFamily="49" charset="-122"/>
              <a:ea typeface="黑体" panose="02010609060101010101" pitchFamily="49" charset="-122"/>
            </a:endParaRPr>
          </a:p>
          <a:p>
            <a:pPr>
              <a:lnSpc>
                <a:spcPct val="95000"/>
              </a:lnSpc>
              <a:buFont typeface="Wingdings" panose="05000000000000000000" pitchFamily="2" charset="2"/>
              <a:buNone/>
            </a:pPr>
            <a:r>
              <a:rPr lang="zh-CN" altLang="en-US" sz="2400" dirty="0" smtClean="0">
                <a:latin typeface="黑体" panose="02010609060101010101" pitchFamily="49" charset="-122"/>
                <a:ea typeface="黑体" panose="02010609060101010101" pitchFamily="49" charset="-122"/>
              </a:rPr>
              <a:t>    学生违反规定，一经发现，任何教师都有权收缴其手机到学校班主任处、德育处，班主任或教师及时与家长反馈信息。</a:t>
            </a:r>
            <a:endParaRPr lang="en-US" altLang="zh-CN" sz="2400" dirty="0" smtClean="0">
              <a:latin typeface="黑体" panose="02010609060101010101" pitchFamily="49" charset="-122"/>
              <a:ea typeface="黑体" panose="02010609060101010101" pitchFamily="49" charset="-122"/>
            </a:endParaRPr>
          </a:p>
          <a:p>
            <a:pPr>
              <a:lnSpc>
                <a:spcPct val="95000"/>
              </a:lnSpc>
              <a:buFont typeface="Wingdings" panose="05000000000000000000" pitchFamily="2" charset="2"/>
              <a:buNone/>
            </a:pPr>
            <a:r>
              <a:rPr lang="zh-CN" altLang="en-US" sz="2400" dirty="0" smtClean="0">
                <a:latin typeface="黑体" panose="02010609060101010101" pitchFamily="49" charset="-122"/>
                <a:ea typeface="黑体" panose="02010609060101010101" pitchFamily="49" charset="-122"/>
              </a:rPr>
              <a:t>   拒不交出手机或因收缴而顶撞教师，视情节轻重给予相应的处分</a:t>
            </a:r>
            <a:r>
              <a:rPr lang="en-US" altLang="zh-CN"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TextBox 3"/>
          <p:cNvSpPr txBox="1">
            <a:spLocks noChangeArrowheads="1"/>
          </p:cNvSpPr>
          <p:nvPr/>
        </p:nvSpPr>
        <p:spPr bwMode="auto">
          <a:xfrm>
            <a:off x="323850" y="620713"/>
            <a:ext cx="882015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latin typeface="黑体" panose="02010609060101010101" pitchFamily="49" charset="-122"/>
                <a:ea typeface="黑体" panose="02010609060101010101" pitchFamily="49" charset="-122"/>
              </a:rPr>
              <a:t>说了这么多，其实就是二个字：</a:t>
            </a:r>
            <a:r>
              <a:rPr lang="zh-CN" altLang="en-US" sz="4800" dirty="0">
                <a:solidFill>
                  <a:srgbClr val="FF0000"/>
                </a:solidFill>
                <a:latin typeface="黑体" panose="02010609060101010101" pitchFamily="49" charset="-122"/>
                <a:ea typeface="黑体" panose="02010609060101010101" pitchFamily="49" charset="-122"/>
              </a:rPr>
              <a:t>纪律。</a:t>
            </a:r>
            <a:endParaRPr lang="en-US" altLang="zh-CN" sz="4800" dirty="0">
              <a:solidFill>
                <a:srgbClr val="FF0000"/>
              </a:solidFill>
              <a:latin typeface="黑体" panose="02010609060101010101" pitchFamily="49" charset="-122"/>
              <a:ea typeface="黑体" panose="02010609060101010101" pitchFamily="49" charset="-122"/>
            </a:endParaRPr>
          </a:p>
          <a:p>
            <a:pPr eaLnBrk="1" hangingPunct="1"/>
            <a:r>
              <a:rPr lang="zh-CN" altLang="en-US" sz="3600" dirty="0">
                <a:solidFill>
                  <a:srgbClr val="FF0000"/>
                </a:solidFill>
                <a:latin typeface="黑体" panose="02010609060101010101" pitchFamily="49" charset="-122"/>
                <a:ea typeface="黑体" panose="02010609060101010101" pitchFamily="49" charset="-122"/>
              </a:rPr>
              <a:t>纪律</a:t>
            </a:r>
            <a:r>
              <a:rPr lang="zh-CN" altLang="en-US" sz="3600" dirty="0">
                <a:latin typeface="黑体" panose="02010609060101010101" pitchFamily="49" charset="-122"/>
                <a:ea typeface="黑体" panose="02010609060101010101" pitchFamily="49" charset="-122"/>
              </a:rPr>
              <a:t>就是从进校门</a:t>
            </a:r>
            <a:r>
              <a:rPr lang="en-US" altLang="zh-CN" sz="3600" dirty="0">
                <a:latin typeface="黑体" panose="02010609060101010101" pitchFamily="49" charset="-122"/>
                <a:ea typeface="黑体" panose="02010609060101010101" pitchFamily="49" charset="-122"/>
              </a:rPr>
              <a:t>——</a:t>
            </a:r>
            <a:r>
              <a:rPr lang="zh-CN" altLang="en-US" sz="3600" dirty="0">
                <a:latin typeface="黑体" panose="02010609060101010101" pitchFamily="49" charset="-122"/>
                <a:ea typeface="黑体" panose="02010609060101010101" pitchFamily="49" charset="-122"/>
              </a:rPr>
              <a:t>出校门这段时间的约束；</a:t>
            </a:r>
            <a:endParaRPr lang="en-US" altLang="zh-CN" sz="3600" dirty="0">
              <a:latin typeface="黑体" panose="02010609060101010101" pitchFamily="49" charset="-122"/>
              <a:ea typeface="黑体" panose="02010609060101010101" pitchFamily="49" charset="-122"/>
            </a:endParaRPr>
          </a:p>
          <a:p>
            <a:pPr eaLnBrk="1" hangingPunct="1"/>
            <a:r>
              <a:rPr lang="zh-CN" altLang="en-US" sz="3600" dirty="0">
                <a:solidFill>
                  <a:srgbClr val="FF0000"/>
                </a:solidFill>
                <a:latin typeface="黑体" panose="02010609060101010101" pitchFamily="49" charset="-122"/>
                <a:ea typeface="黑体" panose="02010609060101010101" pitchFamily="49" charset="-122"/>
              </a:rPr>
              <a:t>纪律</a:t>
            </a:r>
            <a:r>
              <a:rPr lang="zh-CN" altLang="en-US" sz="3600" dirty="0">
                <a:latin typeface="黑体" panose="02010609060101010101" pitchFamily="49" charset="-122"/>
                <a:ea typeface="黑体" panose="02010609060101010101" pitchFamily="49" charset="-122"/>
              </a:rPr>
              <a:t>就是仪容仪表、卫生、上课、下课、课间、室内外课、出操、眼操、礼仪、作业、考试等方面的约束；</a:t>
            </a:r>
            <a:endParaRPr lang="en-US" altLang="zh-CN" sz="3600" dirty="0">
              <a:latin typeface="黑体" panose="02010609060101010101" pitchFamily="49" charset="-122"/>
              <a:ea typeface="黑体" panose="02010609060101010101" pitchFamily="49" charset="-122"/>
            </a:endParaRPr>
          </a:p>
          <a:p>
            <a:pPr eaLnBrk="1" hangingPunct="1"/>
            <a:r>
              <a:rPr lang="zh-CN" altLang="en-US" sz="3600" dirty="0">
                <a:solidFill>
                  <a:srgbClr val="FF0000"/>
                </a:solidFill>
                <a:latin typeface="黑体" panose="02010609060101010101" pitchFamily="49" charset="-122"/>
                <a:ea typeface="黑体" panose="02010609060101010101" pitchFamily="49" charset="-122"/>
              </a:rPr>
              <a:t>纪律</a:t>
            </a:r>
            <a:r>
              <a:rPr lang="zh-CN" altLang="en-US" sz="3600" dirty="0">
                <a:latin typeface="黑体" panose="02010609060101010101" pitchFamily="49" charset="-122"/>
                <a:ea typeface="黑体" panose="02010609060101010101" pitchFamily="49" charset="-122"/>
              </a:rPr>
              <a:t>就是学校、班级的规定，每个学生必须遵守，无条件服从。</a:t>
            </a:r>
            <a:endParaRPr lang="zh-CN" altLang="en-US" sz="3600" dirty="0">
              <a:latin typeface="黑体" panose="02010609060101010101" pitchFamily="49" charset="-122"/>
              <a:ea typeface="黑体" panose="02010609060101010101" pitchFamily="49" charset="-122"/>
            </a:endParaRPr>
          </a:p>
        </p:txBody>
      </p:sp>
    </p:spTree>
  </p:cSld>
  <p:clrMapOvr>
    <a:masterClrMapping/>
  </p:clrMapOvr>
</p:sld>
</file>

<file path=ppt/theme/theme1.xml><?xml version="1.0" encoding="utf-8"?>
<a:theme xmlns:a="http://schemas.openxmlformats.org/drawingml/2006/main" name="第一PPT模板网-WWW.1PPT.COM">
  <a:themeElements>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fontScheme name="古瓶荷花">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5088</Words>
  <Application>WPS 演示</Application>
  <PresentationFormat>全屏显示(4:3)</PresentationFormat>
  <Paragraphs>263</Paragraphs>
  <Slides>45</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45</vt:i4>
      </vt:variant>
    </vt:vector>
  </HeadingPairs>
  <TitlesOfParts>
    <vt:vector size="58" baseType="lpstr">
      <vt:lpstr>Arial</vt:lpstr>
      <vt:lpstr>宋体</vt:lpstr>
      <vt:lpstr>Wingdings</vt:lpstr>
      <vt:lpstr>Calibri</vt:lpstr>
      <vt:lpstr>Calibri</vt:lpstr>
      <vt:lpstr>微软雅黑</vt:lpstr>
      <vt:lpstr>黑体</vt:lpstr>
      <vt:lpstr>Arial Unicode MS</vt:lpstr>
      <vt:lpstr>华文新魏</vt:lpstr>
      <vt:lpstr>华文楷体</vt:lpstr>
      <vt:lpstr>Times New Roman</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回顾篇</vt:lpstr>
      <vt:lpstr>PowerPoint 演示文稿</vt:lpstr>
      <vt:lpstr>规划篇</vt:lpstr>
      <vt:lpstr>迅速适应开学</vt:lpstr>
      <vt:lpstr>3、每天反思</vt:lpstr>
      <vt:lpstr>PowerPoint 演示文稿</vt:lpstr>
      <vt:lpstr>PowerPoint 演示文稿</vt:lpstr>
      <vt:lpstr>PowerPoint 演示文稿</vt:lpstr>
      <vt:lpstr>一、确立目标是前提</vt:lpstr>
      <vt:lpstr>二、刻苦学习是关键</vt:lpstr>
      <vt:lpstr>PowerPoint 演示文稿</vt:lpstr>
      <vt:lpstr>三、自信心态是保证</vt:lpstr>
      <vt:lpstr>四、老师支持是后盾</vt:lpstr>
      <vt:lpstr>五、要求与期望</vt:lpstr>
      <vt:lpstr>PowerPoint 演示文稿</vt:lpstr>
      <vt:lpstr>PowerPoint 演示文稿</vt:lpstr>
      <vt:lpstr>PowerPoint 演示文稿</vt:lpstr>
      <vt:lpstr>PowerPoint 演示文稿</vt:lpstr>
      <vt:lpstr>PowerPoint 演示文稿</vt:lpstr>
      <vt:lpstr>     有时候，我们在不经意间，便会让自己身上的一些不太好的东西出来肆虐，成为可恶的蛀虫，破坏我们共有的家。冷漠、嫉妒、不负责任、不够宽容、猜疑……        你一定不喜欢这些蛀虫，你一定希望你的集体温暖而团结！</vt:lpstr>
      <vt:lpstr>PowerPoint 演示文稿</vt:lpstr>
      <vt:lpstr>PowerPoint 演示文稿</vt:lpstr>
      <vt:lpstr>PowerPoint 演示文稿</vt:lpstr>
      <vt:lpstr>关于集体荣誉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wuhan</cp:lastModifiedBy>
  <cp:revision>1</cp:revision>
  <cp:lastPrinted>2411-12-30T00:00:00Z</cp:lastPrinted>
  <dcterms:created xsi:type="dcterms:W3CDTF">2021-03-08T06:53:39Z</dcterms:created>
  <dcterms:modified xsi:type="dcterms:W3CDTF">2021-03-08T06:53:39Z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