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1"/>
  </p:sldMasterIdLst>
  <p:notesMasterIdLst>
    <p:notesMasterId r:id="rId42"/>
  </p:notesMasterIdLst>
  <p:handoutMasterIdLst>
    <p:handoutMasterId r:id="rId43"/>
  </p:handoutMasterIdLst>
  <p:sldIdLst>
    <p:sldId id="256" r:id="rId2"/>
    <p:sldId id="257" r:id="rId3"/>
    <p:sldId id="258" r:id="rId4"/>
    <p:sldId id="299" r:id="rId5"/>
    <p:sldId id="298" r:id="rId6"/>
    <p:sldId id="300" r:id="rId7"/>
    <p:sldId id="302" r:id="rId8"/>
    <p:sldId id="262" r:id="rId9"/>
    <p:sldId id="301" r:id="rId10"/>
    <p:sldId id="263" r:id="rId11"/>
    <p:sldId id="282" r:id="rId12"/>
    <p:sldId id="261" r:id="rId13"/>
    <p:sldId id="264" r:id="rId14"/>
    <p:sldId id="283" r:id="rId15"/>
    <p:sldId id="284" r:id="rId16"/>
    <p:sldId id="285" r:id="rId17"/>
    <p:sldId id="286" r:id="rId18"/>
    <p:sldId id="303" r:id="rId19"/>
    <p:sldId id="304" r:id="rId20"/>
    <p:sldId id="265" r:id="rId21"/>
    <p:sldId id="266" r:id="rId22"/>
    <p:sldId id="323" r:id="rId23"/>
    <p:sldId id="287" r:id="rId24"/>
    <p:sldId id="288" r:id="rId25"/>
    <p:sldId id="289" r:id="rId26"/>
    <p:sldId id="297" r:id="rId27"/>
    <p:sldId id="325" r:id="rId28"/>
    <p:sldId id="326" r:id="rId29"/>
    <p:sldId id="290" r:id="rId30"/>
    <p:sldId id="327" r:id="rId31"/>
    <p:sldId id="328" r:id="rId32"/>
    <p:sldId id="267" r:id="rId33"/>
    <p:sldId id="329" r:id="rId34"/>
    <p:sldId id="291" r:id="rId35"/>
    <p:sldId id="292" r:id="rId36"/>
    <p:sldId id="268" r:id="rId37"/>
    <p:sldId id="330" r:id="rId38"/>
    <p:sldId id="331" r:id="rId39"/>
    <p:sldId id="280" r:id="rId40"/>
    <p:sldId id="281" r:id="rId41"/>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E8E8E8"/>
    <a:srgbClr val="DDDDDD"/>
    <a:srgbClr val="FFFFCC"/>
    <a:srgbClr val="000099"/>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18" autoAdjust="0"/>
  </p:normalViewPr>
  <p:slideViewPr>
    <p:cSldViewPr>
      <p:cViewPr varScale="1">
        <p:scale>
          <a:sx n="84" d="100"/>
          <a:sy n="84" d="100"/>
        </p:scale>
        <p:origin x="-1152" y="-90"/>
      </p:cViewPr>
      <p:guideLst>
        <p:guide orient="horz" pos="2160"/>
        <p:guide pos="2880"/>
      </p:guideLst>
    </p:cSldViewPr>
  </p:slideViewPr>
  <p:outlineViewPr>
    <p:cViewPr>
      <p:scale>
        <a:sx n="33" d="100"/>
        <a:sy n="33" d="100"/>
      </p:scale>
      <p:origin x="84" y="23340"/>
    </p:cViewPr>
  </p:outlineViewPr>
  <p:notesTextViewPr>
    <p:cViewPr>
      <p:scale>
        <a:sx n="100" d="100"/>
        <a:sy n="100" d="100"/>
      </p:scale>
      <p:origin x="0" y="0"/>
    </p:cViewPr>
  </p:notesTextViewPr>
  <p:sorterViewPr>
    <p:cViewPr>
      <p:scale>
        <a:sx n="66" d="100"/>
        <a:sy n="66" d="100"/>
      </p:scale>
      <p:origin x="0" y="2292"/>
    </p:cViewPr>
  </p:sorterViewPr>
  <p:notesViewPr>
    <p:cSldViewPr>
      <p:cViewPr varScale="1">
        <p:scale>
          <a:sx n="59" d="100"/>
          <a:sy n="59" d="100"/>
        </p:scale>
        <p:origin x="-117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624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624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624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A2692481-E617-400B-8ECA-92929496FB0F}" type="slidenum">
              <a:rPr lang="en-US" altLang="zh-CN"/>
              <a:pPr/>
              <a:t>‹#›</a:t>
            </a:fld>
            <a:endParaRPr lang="en-US" altLang="zh-CN"/>
          </a:p>
        </p:txBody>
      </p:sp>
    </p:spTree>
    <p:extLst>
      <p:ext uri="{BB962C8B-B14F-4D97-AF65-F5344CB8AC3E}">
        <p14:creationId xmlns:p14="http://schemas.microsoft.com/office/powerpoint/2010/main" val="3285538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2C33D19B-0E29-4AD5-A4EA-A8E2C5FE4D4F}" type="slidenum">
              <a:rPr lang="en-US" altLang="zh-CN"/>
              <a:pPr/>
              <a:t>‹#›</a:t>
            </a:fld>
            <a:endParaRPr lang="en-US" altLang="zh-CN"/>
          </a:p>
        </p:txBody>
      </p:sp>
    </p:spTree>
    <p:extLst>
      <p:ext uri="{BB962C8B-B14F-4D97-AF65-F5344CB8AC3E}">
        <p14:creationId xmlns:p14="http://schemas.microsoft.com/office/powerpoint/2010/main" val="31984226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33D19B-0E29-4AD5-A4EA-A8E2C5FE4D4F}" type="slidenum">
              <a:rPr lang="en-US" altLang="zh-CN" smtClean="0"/>
              <a:pPr/>
              <a:t>7</a:t>
            </a:fld>
            <a:endParaRPr lang="en-US" altLang="zh-CN"/>
          </a:p>
        </p:txBody>
      </p:sp>
    </p:spTree>
    <p:extLst>
      <p:ext uri="{BB962C8B-B14F-4D97-AF65-F5344CB8AC3E}">
        <p14:creationId xmlns:p14="http://schemas.microsoft.com/office/powerpoint/2010/main" val="3414727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33D19B-0E29-4AD5-A4EA-A8E2C5FE4D4F}" type="slidenum">
              <a:rPr lang="en-US" altLang="zh-CN" smtClean="0"/>
              <a:pPr/>
              <a:t>18</a:t>
            </a:fld>
            <a:endParaRPr lang="en-US" altLang="zh-CN"/>
          </a:p>
        </p:txBody>
      </p:sp>
    </p:spTree>
    <p:extLst>
      <p:ext uri="{BB962C8B-B14F-4D97-AF65-F5344CB8AC3E}">
        <p14:creationId xmlns:p14="http://schemas.microsoft.com/office/powerpoint/2010/main" val="30854028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0AED42-055D-48C2-B945-0AAE0BA9C75D}"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zh-CN" altLang="en-US"/>
          </a:p>
        </p:txBody>
      </p:sp>
      <p:sp>
        <p:nvSpPr>
          <p:cNvPr id="6" name="灯片编号占位符 5"/>
          <p:cNvSpPr>
            <a:spLocks noGrp="1"/>
          </p:cNvSpPr>
          <p:nvPr>
            <p:ph type="sldNum" sz="quarter" idx="12"/>
          </p:nvPr>
        </p:nvSpPr>
        <p:spPr/>
        <p:txBody>
          <a:bodyPr/>
          <a:lstStyle/>
          <a:p>
            <a:fld id="{233CA27C-0BEC-4929-A7B2-3392E6EDA170}" type="slidenum">
              <a:rPr lang="zh-CN" altLang="en-US" smtClean="0"/>
              <a:t>‹#›</a:t>
            </a:fld>
            <a:endParaRPr lang="zh-CN" altLang="en-US"/>
          </a:p>
        </p:txBody>
      </p:sp>
    </p:spTree>
    <p:extLst>
      <p:ext uri="{BB962C8B-B14F-4D97-AF65-F5344CB8AC3E}">
        <p14:creationId xmlns:p14="http://schemas.microsoft.com/office/powerpoint/2010/main" val="10679585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D2CA44-E267-43BD-92B4-CEFA9A53F057}"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2"/>
          </p:nvPr>
        </p:nvSpPr>
        <p:spPr/>
        <p:txBody>
          <a:bodyPr/>
          <a:lstStyle/>
          <a:p>
            <a:fld id="{86660B7D-EDDD-4B7B-9901-416CF496E33C}" type="slidenum">
              <a:rPr lang="en-US" altLang="zh-CN" smtClean="0"/>
              <a:pPr/>
              <a:t>‹#›</a:t>
            </a:fld>
            <a:endParaRPr lang="en-US" altLang="zh-CN"/>
          </a:p>
        </p:txBody>
      </p:sp>
    </p:spTree>
    <p:extLst>
      <p:ext uri="{BB962C8B-B14F-4D97-AF65-F5344CB8AC3E}">
        <p14:creationId xmlns:p14="http://schemas.microsoft.com/office/powerpoint/2010/main" val="17414182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BF90DC-C38C-49B0-ACB6-8085F2D860CE}"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2"/>
          </p:nvPr>
        </p:nvSpPr>
        <p:spPr/>
        <p:txBody>
          <a:bodyPr/>
          <a:lstStyle/>
          <a:p>
            <a:fld id="{EE94FF4E-4C62-42AC-94B9-3D64E41BC87E}" type="slidenum">
              <a:rPr lang="en-US" altLang="zh-CN" smtClean="0"/>
              <a:pPr/>
              <a:t>‹#›</a:t>
            </a:fld>
            <a:endParaRPr lang="en-US" altLang="zh-CN"/>
          </a:p>
        </p:txBody>
      </p:sp>
    </p:spTree>
    <p:extLst>
      <p:ext uri="{BB962C8B-B14F-4D97-AF65-F5344CB8AC3E}">
        <p14:creationId xmlns:p14="http://schemas.microsoft.com/office/powerpoint/2010/main" val="4842123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76400"/>
            <a:ext cx="4057650" cy="464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2627313" y="6524625"/>
            <a:ext cx="4681537" cy="333375"/>
          </a:xfrm>
        </p:spPr>
        <p:txBody>
          <a:bodyPr/>
          <a:lstStyle>
            <a:lvl1pPr>
              <a:defRPr/>
            </a:lvl1p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a:xfrm>
            <a:off x="7683500" y="6586538"/>
            <a:ext cx="1460500" cy="271462"/>
          </a:xfrm>
        </p:spPr>
        <p:txBody>
          <a:bodyPr/>
          <a:lstStyle>
            <a:lvl1pPr>
              <a:defRPr/>
            </a:lvl1pPr>
          </a:lstStyle>
          <a:p>
            <a:fld id="{7E95A932-249D-439A-9DE7-D7D7528CFD5D}" type="slidenum">
              <a:rPr lang="en-US" altLang="zh-CN"/>
              <a:pPr/>
              <a:t>‹#›</a:t>
            </a:fld>
            <a:endParaRPr lang="en-US" altLang="zh-CN"/>
          </a:p>
        </p:txBody>
      </p:sp>
      <p:sp>
        <p:nvSpPr>
          <p:cNvPr id="7" name="日期占位符 6"/>
          <p:cNvSpPr>
            <a:spLocks noGrp="1"/>
          </p:cNvSpPr>
          <p:nvPr>
            <p:ph type="dt" sz="half" idx="12"/>
          </p:nvPr>
        </p:nvSpPr>
        <p:spPr>
          <a:xfrm>
            <a:off x="381000" y="6534150"/>
            <a:ext cx="1905000" cy="261938"/>
          </a:xfrm>
        </p:spPr>
        <p:txBody>
          <a:bodyPr/>
          <a:lstStyle>
            <a:lvl1pPr>
              <a:defRPr/>
            </a:lvl1pPr>
          </a:lstStyle>
          <a:p>
            <a:fld id="{67F9609B-AF76-4F9A-9C53-035FE5386E33}" type="datetime1">
              <a:rPr lang="zh-CN" altLang="en-US" smtClean="0"/>
              <a:t>2013/10/11</a:t>
            </a:fld>
            <a:endParaRPr lang="en-US" altLang="zh-CN"/>
          </a:p>
        </p:txBody>
      </p:sp>
    </p:spTree>
    <p:extLst>
      <p:ext uri="{BB962C8B-B14F-4D97-AF65-F5344CB8AC3E}">
        <p14:creationId xmlns:p14="http://schemas.microsoft.com/office/powerpoint/2010/main" val="372028698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76400"/>
            <a:ext cx="8267700" cy="4648200"/>
          </a:xfrm>
        </p:spPr>
        <p:txBody>
          <a:bodyPr/>
          <a:lstStyle/>
          <a:p>
            <a:endParaRPr lang="zh-CN" altLang="en-US"/>
          </a:p>
        </p:txBody>
      </p:sp>
      <p:sp>
        <p:nvSpPr>
          <p:cNvPr id="4" name="页脚占位符 3"/>
          <p:cNvSpPr>
            <a:spLocks noGrp="1"/>
          </p:cNvSpPr>
          <p:nvPr>
            <p:ph type="ftr" sz="quarter" idx="10"/>
          </p:nvPr>
        </p:nvSpPr>
        <p:spPr>
          <a:xfrm>
            <a:off x="2627313" y="6524625"/>
            <a:ext cx="4681537" cy="333375"/>
          </a:xfrm>
        </p:spPr>
        <p:txBody>
          <a:bodyPr/>
          <a:lstStyle>
            <a:lvl1pPr>
              <a:defRPr/>
            </a:lvl1p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4"/>
          <p:cNvSpPr>
            <a:spLocks noGrp="1"/>
          </p:cNvSpPr>
          <p:nvPr>
            <p:ph type="sldNum" sz="quarter" idx="11"/>
          </p:nvPr>
        </p:nvSpPr>
        <p:spPr>
          <a:xfrm>
            <a:off x="7683500" y="6586538"/>
            <a:ext cx="1460500" cy="271462"/>
          </a:xfrm>
        </p:spPr>
        <p:txBody>
          <a:bodyPr/>
          <a:lstStyle>
            <a:lvl1pPr>
              <a:defRPr/>
            </a:lvl1pPr>
          </a:lstStyle>
          <a:p>
            <a:fld id="{29059B21-2268-4EF4-BE78-833DBCB6A8E2}" type="slidenum">
              <a:rPr lang="en-US" altLang="zh-CN"/>
              <a:pPr/>
              <a:t>‹#›</a:t>
            </a:fld>
            <a:endParaRPr lang="en-US" altLang="zh-CN"/>
          </a:p>
        </p:txBody>
      </p:sp>
      <p:sp>
        <p:nvSpPr>
          <p:cNvPr id="6" name="日期占位符 5"/>
          <p:cNvSpPr>
            <a:spLocks noGrp="1"/>
          </p:cNvSpPr>
          <p:nvPr>
            <p:ph type="dt" sz="half" idx="12"/>
          </p:nvPr>
        </p:nvSpPr>
        <p:spPr>
          <a:xfrm>
            <a:off x="381000" y="6534150"/>
            <a:ext cx="1905000" cy="261938"/>
          </a:xfrm>
        </p:spPr>
        <p:txBody>
          <a:bodyPr/>
          <a:lstStyle>
            <a:lvl1pPr>
              <a:defRPr/>
            </a:lvl1pPr>
          </a:lstStyle>
          <a:p>
            <a:fld id="{1471F16A-703E-4E1E-A15D-CADCE3A52453}" type="datetime1">
              <a:rPr lang="zh-CN" altLang="en-US" smtClean="0"/>
              <a:t>2013/10/11</a:t>
            </a:fld>
            <a:endParaRPr lang="en-US" altLang="zh-CN"/>
          </a:p>
        </p:txBody>
      </p:sp>
    </p:spTree>
    <p:extLst>
      <p:ext uri="{BB962C8B-B14F-4D97-AF65-F5344CB8AC3E}">
        <p14:creationId xmlns:p14="http://schemas.microsoft.com/office/powerpoint/2010/main" val="189835107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OverTx">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76400"/>
            <a:ext cx="405765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67250" y="1676400"/>
            <a:ext cx="405765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457200" y="4076700"/>
            <a:ext cx="826770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10"/>
          </p:nvPr>
        </p:nvSpPr>
        <p:spPr>
          <a:xfrm>
            <a:off x="2627313" y="6524625"/>
            <a:ext cx="4681537" cy="333375"/>
          </a:xfrm>
        </p:spPr>
        <p:txBody>
          <a:bodyPr/>
          <a:lstStyle>
            <a:lvl1pPr>
              <a:defRPr/>
            </a:lvl1p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6"/>
          <p:cNvSpPr>
            <a:spLocks noGrp="1"/>
          </p:cNvSpPr>
          <p:nvPr>
            <p:ph type="sldNum" sz="quarter" idx="11"/>
          </p:nvPr>
        </p:nvSpPr>
        <p:spPr>
          <a:xfrm>
            <a:off x="7683500" y="6586538"/>
            <a:ext cx="1460500" cy="271462"/>
          </a:xfrm>
        </p:spPr>
        <p:txBody>
          <a:bodyPr/>
          <a:lstStyle>
            <a:lvl1pPr>
              <a:defRPr/>
            </a:lvl1pPr>
          </a:lstStyle>
          <a:p>
            <a:fld id="{1277D6E7-0A66-4560-A413-EB7E4017766D}" type="slidenum">
              <a:rPr lang="en-US" altLang="zh-CN"/>
              <a:pPr/>
              <a:t>‹#›</a:t>
            </a:fld>
            <a:endParaRPr lang="en-US" altLang="zh-CN"/>
          </a:p>
        </p:txBody>
      </p:sp>
      <p:sp>
        <p:nvSpPr>
          <p:cNvPr id="8" name="日期占位符 7"/>
          <p:cNvSpPr>
            <a:spLocks noGrp="1"/>
          </p:cNvSpPr>
          <p:nvPr>
            <p:ph type="dt" sz="half" idx="12"/>
          </p:nvPr>
        </p:nvSpPr>
        <p:spPr>
          <a:xfrm>
            <a:off x="381000" y="6534150"/>
            <a:ext cx="1905000" cy="261938"/>
          </a:xfrm>
        </p:spPr>
        <p:txBody>
          <a:bodyPr/>
          <a:lstStyle>
            <a:lvl1pPr>
              <a:defRPr/>
            </a:lvl1pPr>
          </a:lstStyle>
          <a:p>
            <a:fld id="{BA29FC90-202B-44D7-8271-B1C2EC820884}" type="datetime1">
              <a:rPr lang="zh-CN" altLang="en-US" smtClean="0"/>
              <a:t>2013/10/11</a:t>
            </a:fld>
            <a:endParaRPr lang="en-US" altLang="zh-CN"/>
          </a:p>
        </p:txBody>
      </p:sp>
    </p:spTree>
    <p:extLst>
      <p:ext uri="{BB962C8B-B14F-4D97-AF65-F5344CB8AC3E}">
        <p14:creationId xmlns:p14="http://schemas.microsoft.com/office/powerpoint/2010/main" val="939051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5DB52-87A9-4EEF-A015-38E04CA8E594}" type="datetime1">
              <a:rPr lang="zh-CN" altLang="en-US" smtClean="0"/>
              <a:t>2013/10/11</a:t>
            </a:fld>
            <a:endParaRPr lang="en-US" altLang="zh-CN"/>
          </a:p>
        </p:txBody>
      </p:sp>
      <p:sp>
        <p:nvSpPr>
          <p:cNvPr id="5" name="页脚占位符 4"/>
          <p:cNvSpPr>
            <a:spLocks noGrp="1"/>
          </p:cNvSpPr>
          <p:nvPr>
            <p:ph type="ftr" sz="quarter" idx="11"/>
          </p:nvPr>
        </p:nvSpPr>
        <p:spPr>
          <a:xfrm>
            <a:off x="2699792" y="6356350"/>
            <a:ext cx="3600400" cy="365125"/>
          </a:xfrm>
        </p:spPr>
        <p:txBody>
          <a:bodyPr/>
          <a:lstStyle/>
          <a:p>
            <a:r>
              <a:rPr lang="zh-CN" altLang="en-US" dirty="0" smtClean="0"/>
              <a:t>第</a:t>
            </a:r>
            <a:r>
              <a:rPr lang="en-US" altLang="zh-CN" dirty="0" smtClean="0"/>
              <a:t>2</a:t>
            </a:r>
            <a:r>
              <a:rPr lang="zh-CN" altLang="en-US" dirty="0" smtClean="0"/>
              <a:t>章  </a:t>
            </a:r>
            <a:r>
              <a:rPr lang="en-US" altLang="zh-CN" dirty="0" smtClean="0"/>
              <a:t>Windows 7</a:t>
            </a:r>
            <a:r>
              <a:rPr lang="zh-CN" altLang="en-US" dirty="0" smtClean="0"/>
              <a:t>基本操作</a:t>
            </a:r>
            <a:r>
              <a:rPr lang="en-US" altLang="zh-CN" dirty="0" smtClean="0"/>
              <a:t>—</a:t>
            </a:r>
            <a:r>
              <a:rPr lang="zh-CN" altLang="en-US" dirty="0" smtClean="0"/>
              <a:t>使用和管理计算机</a:t>
            </a:r>
            <a:endParaRPr lang="en-US" altLang="zh-CN" dirty="0"/>
          </a:p>
        </p:txBody>
      </p:sp>
      <p:sp>
        <p:nvSpPr>
          <p:cNvPr id="6" name="灯片编号占位符 5"/>
          <p:cNvSpPr>
            <a:spLocks noGrp="1"/>
          </p:cNvSpPr>
          <p:nvPr>
            <p:ph type="sldNum" sz="quarter" idx="12"/>
          </p:nvPr>
        </p:nvSpPr>
        <p:spPr/>
        <p:txBody>
          <a:bodyPr/>
          <a:lstStyle/>
          <a:p>
            <a:fld id="{68CBF967-A50E-4826-BCDB-64EDCCB55BD9}" type="slidenum">
              <a:rPr lang="en-US" altLang="zh-CN" smtClean="0"/>
              <a:pPr/>
              <a:t>‹#›</a:t>
            </a:fld>
            <a:endParaRPr lang="en-US" altLang="zh-CN"/>
          </a:p>
        </p:txBody>
      </p:sp>
    </p:spTree>
    <p:extLst>
      <p:ext uri="{BB962C8B-B14F-4D97-AF65-F5344CB8AC3E}">
        <p14:creationId xmlns:p14="http://schemas.microsoft.com/office/powerpoint/2010/main" val="16353195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968AA68-55EC-4D94-96C9-7DEF0C6653E1}" type="datetime1">
              <a:rPr lang="zh-CN" altLang="en-US" smtClean="0"/>
              <a:t>2013/10/11</a:t>
            </a:fld>
            <a:endParaRPr lang="en-US" altLang="zh-CN"/>
          </a:p>
        </p:txBody>
      </p:sp>
      <p:sp>
        <p:nvSpPr>
          <p:cNvPr id="5" name="页脚占位符 4"/>
          <p:cNvSpPr>
            <a:spLocks noGrp="1"/>
          </p:cNvSpPr>
          <p:nvPr>
            <p:ph type="ftr" sz="quarter" idx="11"/>
          </p:nvPr>
        </p:nvSpPr>
        <p:spPr>
          <a:xfrm>
            <a:off x="2699792" y="6356350"/>
            <a:ext cx="3528392" cy="365125"/>
          </a:xfrm>
        </p:spPr>
        <p:txBody>
          <a:bodyPr/>
          <a:lstStyle/>
          <a:p>
            <a:r>
              <a:rPr lang="zh-CN" altLang="en-US" dirty="0" smtClean="0"/>
              <a:t>第</a:t>
            </a:r>
            <a:r>
              <a:rPr lang="en-US" altLang="zh-CN" dirty="0" smtClean="0"/>
              <a:t>2</a:t>
            </a:r>
            <a:r>
              <a:rPr lang="zh-CN" altLang="en-US" dirty="0" smtClean="0"/>
              <a:t>章  </a:t>
            </a:r>
            <a:r>
              <a:rPr lang="en-US" altLang="zh-CN" dirty="0" smtClean="0"/>
              <a:t>Windows 7</a:t>
            </a:r>
            <a:r>
              <a:rPr lang="zh-CN" altLang="en-US" dirty="0" smtClean="0"/>
              <a:t>基本操作</a:t>
            </a:r>
            <a:r>
              <a:rPr lang="en-US" altLang="zh-CN" dirty="0" smtClean="0"/>
              <a:t>—</a:t>
            </a:r>
            <a:r>
              <a:rPr lang="zh-CN" altLang="en-US" dirty="0" smtClean="0"/>
              <a:t>使用和管理计算机</a:t>
            </a:r>
            <a:endParaRPr lang="en-US" altLang="zh-CN" dirty="0"/>
          </a:p>
        </p:txBody>
      </p:sp>
      <p:sp>
        <p:nvSpPr>
          <p:cNvPr id="6" name="灯片编号占位符 5"/>
          <p:cNvSpPr>
            <a:spLocks noGrp="1"/>
          </p:cNvSpPr>
          <p:nvPr>
            <p:ph type="sldNum" sz="quarter" idx="12"/>
          </p:nvPr>
        </p:nvSpPr>
        <p:spPr/>
        <p:txBody>
          <a:bodyPr/>
          <a:lstStyle/>
          <a:p>
            <a:fld id="{6B4699C9-D328-46B3-BEA5-1027D654F563}" type="slidenum">
              <a:rPr lang="en-US" altLang="zh-CN" smtClean="0"/>
              <a:pPr/>
              <a:t>‹#›</a:t>
            </a:fld>
            <a:endParaRPr lang="en-US" altLang="zh-CN"/>
          </a:p>
        </p:txBody>
      </p:sp>
    </p:spTree>
    <p:extLst>
      <p:ext uri="{BB962C8B-B14F-4D97-AF65-F5344CB8AC3E}">
        <p14:creationId xmlns:p14="http://schemas.microsoft.com/office/powerpoint/2010/main" val="38679688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64F1078-0E96-42DB-B209-C1D3D56F92F0}" type="datetime1">
              <a:rPr lang="zh-CN" altLang="en-US" smtClean="0"/>
              <a:t>2013/10/11</a:t>
            </a:fld>
            <a:endParaRPr lang="en-US" altLang="zh-CN"/>
          </a:p>
        </p:txBody>
      </p:sp>
      <p:sp>
        <p:nvSpPr>
          <p:cNvPr id="6" name="页脚占位符 5"/>
          <p:cNvSpPr>
            <a:spLocks noGrp="1"/>
          </p:cNvSpPr>
          <p:nvPr>
            <p:ph type="ftr" sz="quarter" idx="11"/>
          </p:nvPr>
        </p:nvSpPr>
        <p:spPr>
          <a:xfrm>
            <a:off x="2771800" y="6356350"/>
            <a:ext cx="3456384" cy="365125"/>
          </a:xfrm>
        </p:spPr>
        <p:txBody>
          <a:bodyPr/>
          <a:lstStyle/>
          <a:p>
            <a:r>
              <a:rPr lang="zh-CN" altLang="en-US" dirty="0" smtClean="0"/>
              <a:t>第</a:t>
            </a:r>
            <a:r>
              <a:rPr lang="en-US" altLang="zh-CN" dirty="0" smtClean="0"/>
              <a:t>2</a:t>
            </a:r>
            <a:r>
              <a:rPr lang="zh-CN" altLang="en-US" dirty="0" smtClean="0"/>
              <a:t>章  </a:t>
            </a:r>
            <a:r>
              <a:rPr lang="en-US" altLang="zh-CN" dirty="0" smtClean="0"/>
              <a:t>Windows 7</a:t>
            </a:r>
            <a:r>
              <a:rPr lang="zh-CN" altLang="en-US" dirty="0" smtClean="0"/>
              <a:t>基本操作</a:t>
            </a:r>
            <a:r>
              <a:rPr lang="en-US" altLang="zh-CN" dirty="0" smtClean="0"/>
              <a:t>—</a:t>
            </a:r>
            <a:r>
              <a:rPr lang="zh-CN" altLang="en-US" dirty="0" smtClean="0"/>
              <a:t>使用和管理计算机</a:t>
            </a:r>
            <a:endParaRPr lang="en-US" altLang="zh-CN" dirty="0"/>
          </a:p>
        </p:txBody>
      </p:sp>
      <p:sp>
        <p:nvSpPr>
          <p:cNvPr id="7" name="灯片编号占位符 6"/>
          <p:cNvSpPr>
            <a:spLocks noGrp="1"/>
          </p:cNvSpPr>
          <p:nvPr>
            <p:ph type="sldNum" sz="quarter" idx="12"/>
          </p:nvPr>
        </p:nvSpPr>
        <p:spPr/>
        <p:txBody>
          <a:bodyPr/>
          <a:lstStyle/>
          <a:p>
            <a:fld id="{ECA712E8-5D64-4E97-983C-9229788985B7}" type="slidenum">
              <a:rPr lang="en-US" altLang="zh-CN" smtClean="0"/>
              <a:pPr/>
              <a:t>‹#›</a:t>
            </a:fld>
            <a:endParaRPr lang="en-US" altLang="zh-CN"/>
          </a:p>
        </p:txBody>
      </p:sp>
    </p:spTree>
    <p:extLst>
      <p:ext uri="{BB962C8B-B14F-4D97-AF65-F5344CB8AC3E}">
        <p14:creationId xmlns:p14="http://schemas.microsoft.com/office/powerpoint/2010/main" val="302505352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02F6352-96A2-4793-AE3C-5C1B98F5A2C3}" type="datetime1">
              <a:rPr lang="zh-CN" altLang="en-US" smtClean="0"/>
              <a:t>2013/10/11</a:t>
            </a:fld>
            <a:endParaRPr lang="en-US" altLang="zh-CN"/>
          </a:p>
        </p:txBody>
      </p:sp>
      <p:sp>
        <p:nvSpPr>
          <p:cNvPr id="8" name="页脚占位符 7"/>
          <p:cNvSpPr>
            <a:spLocks noGrp="1"/>
          </p:cNvSpPr>
          <p:nvPr>
            <p:ph type="ftr" sz="quarter" idx="11"/>
          </p:nvPr>
        </p:nvSpPr>
        <p:spPr>
          <a:xfrm>
            <a:off x="2915816" y="6356350"/>
            <a:ext cx="3528392" cy="365125"/>
          </a:xfrm>
        </p:spPr>
        <p:txBody>
          <a:bodyPr/>
          <a:lstStyle/>
          <a:p>
            <a:r>
              <a:rPr lang="zh-CN" altLang="en-US" dirty="0" smtClean="0"/>
              <a:t>第</a:t>
            </a:r>
            <a:r>
              <a:rPr lang="en-US" altLang="zh-CN" dirty="0" smtClean="0"/>
              <a:t>2</a:t>
            </a:r>
            <a:r>
              <a:rPr lang="zh-CN" altLang="en-US" dirty="0" smtClean="0"/>
              <a:t>章  </a:t>
            </a:r>
            <a:r>
              <a:rPr lang="en-US" altLang="zh-CN" dirty="0" smtClean="0"/>
              <a:t>Windows 7</a:t>
            </a:r>
            <a:r>
              <a:rPr lang="zh-CN" altLang="en-US" dirty="0" smtClean="0"/>
              <a:t>基本操作</a:t>
            </a:r>
            <a:r>
              <a:rPr lang="en-US" altLang="zh-CN" dirty="0" smtClean="0"/>
              <a:t>—</a:t>
            </a:r>
            <a:r>
              <a:rPr lang="zh-CN" altLang="en-US" dirty="0" smtClean="0"/>
              <a:t>使用和管理计算机</a:t>
            </a:r>
            <a:endParaRPr lang="en-US" altLang="zh-CN" dirty="0"/>
          </a:p>
        </p:txBody>
      </p:sp>
      <p:sp>
        <p:nvSpPr>
          <p:cNvPr id="9" name="灯片编号占位符 8"/>
          <p:cNvSpPr>
            <a:spLocks noGrp="1"/>
          </p:cNvSpPr>
          <p:nvPr>
            <p:ph type="sldNum" sz="quarter" idx="12"/>
          </p:nvPr>
        </p:nvSpPr>
        <p:spPr/>
        <p:txBody>
          <a:bodyPr/>
          <a:lstStyle/>
          <a:p>
            <a:fld id="{DB996348-C5A5-4EF5-8706-E2E8FB1E45D7}" type="slidenum">
              <a:rPr lang="en-US" altLang="zh-CN" smtClean="0"/>
              <a:pPr/>
              <a:t>‹#›</a:t>
            </a:fld>
            <a:endParaRPr lang="en-US" altLang="zh-CN"/>
          </a:p>
        </p:txBody>
      </p:sp>
    </p:spTree>
    <p:extLst>
      <p:ext uri="{BB962C8B-B14F-4D97-AF65-F5344CB8AC3E}">
        <p14:creationId xmlns:p14="http://schemas.microsoft.com/office/powerpoint/2010/main" val="251653762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C3088F-9D89-459B-BE9F-A449069AD210}" type="datetime1">
              <a:rPr lang="zh-CN" altLang="en-US" smtClean="0"/>
              <a:t>2013/10/11</a:t>
            </a:fld>
            <a:endParaRPr lang="en-US" altLang="zh-CN"/>
          </a:p>
        </p:txBody>
      </p:sp>
      <p:sp>
        <p:nvSpPr>
          <p:cNvPr id="4" name="页脚占位符 3"/>
          <p:cNvSpPr>
            <a:spLocks noGrp="1"/>
          </p:cNvSpPr>
          <p:nvPr>
            <p:ph type="ftr" sz="quarter" idx="11"/>
          </p:nvPr>
        </p:nvSpPr>
        <p:spPr>
          <a:xfrm>
            <a:off x="2771800" y="6356350"/>
            <a:ext cx="3528392" cy="365125"/>
          </a:xfrm>
        </p:spPr>
        <p:txBody>
          <a:bodyPr/>
          <a:lstStyle/>
          <a:p>
            <a:r>
              <a:rPr lang="zh-CN" altLang="en-US" dirty="0" smtClean="0"/>
              <a:t>第</a:t>
            </a:r>
            <a:r>
              <a:rPr lang="en-US" altLang="zh-CN" dirty="0" smtClean="0"/>
              <a:t>2</a:t>
            </a:r>
            <a:r>
              <a:rPr lang="zh-CN" altLang="en-US" dirty="0" smtClean="0"/>
              <a:t>章  </a:t>
            </a:r>
            <a:r>
              <a:rPr lang="en-US" altLang="zh-CN" dirty="0" smtClean="0"/>
              <a:t>Windows 7</a:t>
            </a:r>
            <a:r>
              <a:rPr lang="zh-CN" altLang="en-US" dirty="0" smtClean="0"/>
              <a:t>基本操作</a:t>
            </a:r>
            <a:r>
              <a:rPr lang="en-US" altLang="zh-CN" dirty="0" smtClean="0"/>
              <a:t>—</a:t>
            </a:r>
            <a:r>
              <a:rPr lang="zh-CN" altLang="en-US" dirty="0" smtClean="0"/>
              <a:t>使用和管理计算机</a:t>
            </a:r>
            <a:endParaRPr lang="en-US" altLang="zh-CN" dirty="0"/>
          </a:p>
        </p:txBody>
      </p:sp>
      <p:sp>
        <p:nvSpPr>
          <p:cNvPr id="5" name="灯片编号占位符 4"/>
          <p:cNvSpPr>
            <a:spLocks noGrp="1"/>
          </p:cNvSpPr>
          <p:nvPr>
            <p:ph type="sldNum" sz="quarter" idx="12"/>
          </p:nvPr>
        </p:nvSpPr>
        <p:spPr/>
        <p:txBody>
          <a:bodyPr/>
          <a:lstStyle/>
          <a:p>
            <a:fld id="{C7E7960F-FAD7-483E-8D3C-6B5CD2E48822}" type="slidenum">
              <a:rPr lang="en-US" altLang="zh-CN" smtClean="0"/>
              <a:pPr/>
              <a:t>‹#›</a:t>
            </a:fld>
            <a:endParaRPr lang="en-US" altLang="zh-CN"/>
          </a:p>
        </p:txBody>
      </p:sp>
    </p:spTree>
    <p:extLst>
      <p:ext uri="{BB962C8B-B14F-4D97-AF65-F5344CB8AC3E}">
        <p14:creationId xmlns:p14="http://schemas.microsoft.com/office/powerpoint/2010/main" val="10284578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日期占位符 1"/>
          <p:cNvSpPr>
            <a:spLocks noGrp="1"/>
          </p:cNvSpPr>
          <p:nvPr>
            <p:ph type="dt" sz="half" idx="10"/>
          </p:nvPr>
        </p:nvSpPr>
        <p:spPr/>
        <p:txBody>
          <a:bodyPr/>
          <a:lstStyle/>
          <a:p>
            <a:fld id="{1DC066E1-FCC9-40EF-9568-AD1C354802B0}" type="datetime1">
              <a:rPr lang="zh-CN" altLang="en-US" smtClean="0"/>
              <a:t>2013/10/11</a:t>
            </a:fld>
            <a:endParaRPr lang="en-US" altLang="zh-CN"/>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4" name="灯片编号占位符 3"/>
          <p:cNvSpPr>
            <a:spLocks noGrp="1"/>
          </p:cNvSpPr>
          <p:nvPr>
            <p:ph type="sldNum" sz="quarter" idx="12"/>
          </p:nvPr>
        </p:nvSpPr>
        <p:spPr/>
        <p:txBody>
          <a:bodyPr/>
          <a:lstStyle/>
          <a:p>
            <a:fld id="{4029F271-9585-46DA-BD98-23565408AC99}" type="slidenum">
              <a:rPr lang="en-US" altLang="zh-CN" smtClean="0"/>
              <a:pPr/>
              <a:t>‹#›</a:t>
            </a:fld>
            <a:endParaRPr lang="en-US" altLang="zh-CN"/>
          </a:p>
        </p:txBody>
      </p:sp>
    </p:spTree>
    <p:extLst>
      <p:ext uri="{BB962C8B-B14F-4D97-AF65-F5344CB8AC3E}">
        <p14:creationId xmlns:p14="http://schemas.microsoft.com/office/powerpoint/2010/main" val="1952397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8FC3B8F-E911-474F-8DA7-28EF85BF122E}" type="datetime1">
              <a:rPr lang="zh-CN" altLang="en-US" smtClean="0"/>
              <a:t>2013/10/11</a:t>
            </a:fld>
            <a:endParaRPr lang="en-US" altLang="zh-CN"/>
          </a:p>
        </p:txBody>
      </p:sp>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6"/>
          <p:cNvSpPr>
            <a:spLocks noGrp="1"/>
          </p:cNvSpPr>
          <p:nvPr>
            <p:ph type="sldNum" sz="quarter" idx="12"/>
          </p:nvPr>
        </p:nvSpPr>
        <p:spPr/>
        <p:txBody>
          <a:bodyPr/>
          <a:lstStyle/>
          <a:p>
            <a:fld id="{8F71C843-F041-433D-9293-F2321B740773}" type="slidenum">
              <a:rPr lang="en-US" altLang="zh-CN" smtClean="0"/>
              <a:pPr/>
              <a:t>‹#›</a:t>
            </a:fld>
            <a:endParaRPr lang="en-US" altLang="zh-CN"/>
          </a:p>
        </p:txBody>
      </p:sp>
    </p:spTree>
    <p:extLst>
      <p:ext uri="{BB962C8B-B14F-4D97-AF65-F5344CB8AC3E}">
        <p14:creationId xmlns:p14="http://schemas.microsoft.com/office/powerpoint/2010/main" val="16075966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24DD79-7F77-4F99-92D9-6578677A5A25}" type="datetime1">
              <a:rPr lang="zh-CN" altLang="en-US" smtClean="0"/>
              <a:t>2013/10/11</a:t>
            </a:fld>
            <a:endParaRPr lang="en-US" altLang="zh-CN"/>
          </a:p>
        </p:txBody>
      </p:sp>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6"/>
          <p:cNvSpPr>
            <a:spLocks noGrp="1"/>
          </p:cNvSpPr>
          <p:nvPr>
            <p:ph type="sldNum" sz="quarter" idx="12"/>
          </p:nvPr>
        </p:nvSpPr>
        <p:spPr/>
        <p:txBody>
          <a:bodyPr/>
          <a:lstStyle/>
          <a:p>
            <a:fld id="{574146AF-BF28-468A-B456-5B0F9D41ABA4}" type="slidenum">
              <a:rPr lang="en-US" altLang="zh-CN" smtClean="0"/>
              <a:pPr/>
              <a:t>‹#›</a:t>
            </a:fld>
            <a:endParaRPr lang="en-US" altLang="zh-CN"/>
          </a:p>
        </p:txBody>
      </p:sp>
    </p:spTree>
    <p:extLst>
      <p:ext uri="{BB962C8B-B14F-4D97-AF65-F5344CB8AC3E}">
        <p14:creationId xmlns:p14="http://schemas.microsoft.com/office/powerpoint/2010/main" val="25440072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14514D-0DC1-47E0-BE7E-8D7C5DE20CBE}" type="datetime1">
              <a:rPr lang="zh-CN" altLang="en-US" smtClean="0"/>
              <a:t>2013/10/11</a:t>
            </a:fld>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FB141-84AB-4F25-B982-6605CA344C98}" type="slidenum">
              <a:rPr lang="en-US" altLang="zh-CN" smtClean="0"/>
              <a:pPr/>
              <a:t>‹#›</a:t>
            </a:fld>
            <a:endParaRPr lang="en-US" altLang="zh-CN"/>
          </a:p>
        </p:txBody>
      </p:sp>
      <p:pic>
        <p:nvPicPr>
          <p:cNvPr id="8" name="Picture 24" descr="dongstudent5-m"/>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27088" y="0"/>
            <a:ext cx="1008062" cy="10080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3" descr="newxiaohui"/>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8243888" y="188913"/>
            <a:ext cx="900112" cy="8937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0" descr="gate"/>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71438" y="260350"/>
            <a:ext cx="1187450" cy="1187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77080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331640" y="1988840"/>
            <a:ext cx="6337300" cy="1752600"/>
          </a:xfrm>
        </p:spPr>
        <p:txBody>
          <a:bodyPr/>
          <a:lstStyle/>
          <a:p>
            <a:r>
              <a:rPr lang="zh-CN" altLang="en-US" sz="6600" b="0" dirty="0">
                <a:effectLst>
                  <a:outerShdw blurRad="38100" dist="38100" dir="2700000" algn="tl">
                    <a:srgbClr val="C0C0C0"/>
                  </a:outerShdw>
                </a:effectLst>
                <a:latin typeface="华文新魏" panose="02010800040101010101" pitchFamily="2" charset="-122"/>
                <a:ea typeface="华文新魏" panose="02010800040101010101" pitchFamily="2" charset="-122"/>
              </a:rPr>
              <a:t>计算机应用基础</a:t>
            </a:r>
          </a:p>
        </p:txBody>
      </p:sp>
      <p:sp>
        <p:nvSpPr>
          <p:cNvPr id="2" name="副标题 1"/>
          <p:cNvSpPr>
            <a:spLocks noGrp="1"/>
          </p:cNvSpPr>
          <p:nvPr>
            <p:ph type="subTitle" idx="1"/>
          </p:nvPr>
        </p:nvSpPr>
        <p:spPr/>
        <p:txBody>
          <a:bodyPr/>
          <a:lstStyle/>
          <a:p>
            <a:endParaRPr lang="zh-CN" altLang="en-US"/>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1115616" y="476672"/>
            <a:ext cx="6769100" cy="515938"/>
          </a:xfrm>
        </p:spPr>
        <p:txBody>
          <a:bodyPr>
            <a:normAutofit/>
          </a:bodyPr>
          <a:lstStyle/>
          <a:p>
            <a:r>
              <a:rPr lang="en-US" altLang="zh-CN" sz="2400" dirty="0"/>
              <a:t>2</a:t>
            </a:r>
            <a:r>
              <a:rPr lang="zh-CN" altLang="en-US" sz="2400" dirty="0" smtClean="0"/>
              <a:t>．</a:t>
            </a:r>
            <a:r>
              <a:rPr lang="zh-CN" altLang="zh-CN" sz="2400" dirty="0"/>
              <a:t>调整屏幕显示内容大小</a:t>
            </a:r>
            <a:endParaRPr lang="zh-CN" altLang="en-US" sz="2400" dirty="0"/>
          </a:p>
        </p:txBody>
      </p:sp>
      <p:sp>
        <p:nvSpPr>
          <p:cNvPr id="4" name="页脚占位符 3"/>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4"/>
          <p:cNvSpPr>
            <a:spLocks noGrp="1"/>
          </p:cNvSpPr>
          <p:nvPr>
            <p:ph type="sldNum" sz="quarter" idx="11"/>
          </p:nvPr>
        </p:nvSpPr>
        <p:spPr/>
        <p:txBody>
          <a:bodyPr/>
          <a:lstStyle/>
          <a:p>
            <a:fld id="{31498FDE-BD60-4B8C-B0D9-2721D8D2B820}" type="slidenum">
              <a:rPr lang="en-US" altLang="zh-CN"/>
              <a:pPr/>
              <a:t>10</a:t>
            </a:fld>
            <a:endParaRPr lang="en-US" altLang="zh-CN"/>
          </a:p>
        </p:txBody>
      </p:sp>
      <p:sp>
        <p:nvSpPr>
          <p:cNvPr id="6" name="日期占位符 5"/>
          <p:cNvSpPr>
            <a:spLocks noGrp="1"/>
          </p:cNvSpPr>
          <p:nvPr>
            <p:ph type="dt" sz="half" idx="12"/>
          </p:nvPr>
        </p:nvSpPr>
        <p:spPr/>
        <p:txBody>
          <a:bodyPr/>
          <a:lstStyle/>
          <a:p>
            <a:fld id="{6648A38B-D785-4BAA-B2DB-2A96D1A6BD21}" type="datetime1">
              <a:rPr lang="zh-CN" altLang="en-US" smtClean="0"/>
              <a:t>2013/10/11</a:t>
            </a:fld>
            <a:endParaRPr lang="en-US" altLang="zh-CN"/>
          </a:p>
        </p:txBody>
      </p:sp>
      <p:sp>
        <p:nvSpPr>
          <p:cNvPr id="101404" name="Rectangle 28"/>
          <p:cNvSpPr>
            <a:spLocks noChangeArrowheads="1"/>
          </p:cNvSpPr>
          <p:nvPr/>
        </p:nvSpPr>
        <p:spPr bwMode="gray">
          <a:xfrm>
            <a:off x="1187624" y="1700808"/>
            <a:ext cx="7128791" cy="410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80000"/>
              </a:lnSpc>
              <a:spcBef>
                <a:spcPct val="20000"/>
              </a:spcBef>
            </a:pPr>
            <a:r>
              <a:rPr lang="zh-CN" altLang="en-US" sz="2400" b="0" dirty="0" smtClean="0">
                <a:latin typeface="+mn-lt"/>
                <a:ea typeface="+mn-ea"/>
              </a:rPr>
              <a:t>         任务</a:t>
            </a:r>
            <a:r>
              <a:rPr lang="zh-CN" altLang="en-US" sz="2400" b="0" dirty="0">
                <a:latin typeface="+mn-lt"/>
                <a:ea typeface="+mn-ea"/>
              </a:rPr>
              <a:t>：</a:t>
            </a:r>
            <a:r>
              <a:rPr lang="zh-CN" altLang="zh-CN" sz="2400" b="0" dirty="0">
                <a:latin typeface="+mn-lt"/>
                <a:ea typeface="+mn-ea"/>
              </a:rPr>
              <a:t>将屏幕上的字符大小设置为</a:t>
            </a:r>
            <a:r>
              <a:rPr lang="zh-CN" altLang="zh-CN" sz="2400" b="0" dirty="0" smtClean="0">
                <a:latin typeface="+mn-lt"/>
                <a:ea typeface="+mn-ea"/>
              </a:rPr>
              <a:t>“中等”</a:t>
            </a:r>
            <a:r>
              <a:rPr lang="zh-CN" altLang="en-US" sz="2400" b="0" dirty="0" smtClean="0">
                <a:latin typeface="+mn-lt"/>
                <a:ea typeface="+mn-ea"/>
              </a:rPr>
              <a:t>，操作</a:t>
            </a:r>
            <a:r>
              <a:rPr lang="zh-CN" altLang="en-US" sz="2400" b="0" dirty="0">
                <a:latin typeface="+mn-lt"/>
                <a:ea typeface="+mn-ea"/>
              </a:rPr>
              <a:t>步骤：</a:t>
            </a:r>
            <a:endParaRPr lang="en-US" altLang="zh-CN" sz="2400" b="0" dirty="0">
              <a:latin typeface="+mn-lt"/>
              <a:ea typeface="+mn-ea"/>
            </a:endParaRPr>
          </a:p>
          <a:p>
            <a:pPr indent="0">
              <a:lnSpc>
                <a:spcPct val="80000"/>
              </a:lnSpc>
              <a:spcBef>
                <a:spcPct val="20000"/>
              </a:spcBef>
              <a:buFont typeface="Arial" pitchFamily="34" charset="0"/>
              <a:buNone/>
            </a:pPr>
            <a:r>
              <a:rPr lang="en-US" altLang="zh-CN" sz="2400" b="0" dirty="0">
                <a:latin typeface="+mn-lt"/>
                <a:ea typeface="+mn-ea"/>
              </a:rPr>
              <a:t>      </a:t>
            </a:r>
            <a:r>
              <a:rPr lang="en-US" altLang="zh-CN" sz="2400" b="0" dirty="0" smtClean="0">
                <a:latin typeface="+mn-lt"/>
                <a:ea typeface="+mn-ea"/>
              </a:rPr>
              <a:t>   1</a:t>
            </a:r>
            <a:r>
              <a:rPr lang="en-US" altLang="zh-CN" sz="2400" b="0" dirty="0">
                <a:latin typeface="+mn-lt"/>
                <a:ea typeface="+mn-ea"/>
              </a:rPr>
              <a:t>. </a:t>
            </a:r>
            <a:r>
              <a:rPr lang="zh-CN" altLang="zh-CN" sz="2400" b="0" dirty="0">
                <a:latin typeface="+mn-lt"/>
                <a:ea typeface="+mn-ea"/>
              </a:rPr>
              <a:t>在“开始”菜单中选择“控制面板”，打开“控制面板”窗口，在“外观和个性化”中选择“更改主题”，打开 “个性化”设置窗口</a:t>
            </a:r>
            <a:r>
              <a:rPr lang="zh-CN" altLang="en-US" sz="2400" b="0" dirty="0">
                <a:latin typeface="+mn-lt"/>
                <a:ea typeface="+mn-ea"/>
              </a:rPr>
              <a:t>；</a:t>
            </a:r>
            <a:endParaRPr lang="en-US" altLang="zh-CN" sz="2400" b="0" dirty="0">
              <a:latin typeface="+mn-lt"/>
              <a:ea typeface="+mn-ea"/>
            </a:endParaRPr>
          </a:p>
          <a:p>
            <a:pPr indent="0">
              <a:lnSpc>
                <a:spcPct val="80000"/>
              </a:lnSpc>
              <a:spcBef>
                <a:spcPct val="20000"/>
              </a:spcBef>
              <a:buFont typeface="Arial" pitchFamily="34" charset="0"/>
              <a:buNone/>
            </a:pPr>
            <a:r>
              <a:rPr lang="en-US" altLang="zh-CN" sz="2400" b="0" dirty="0">
                <a:latin typeface="+mn-lt"/>
                <a:ea typeface="+mn-ea"/>
              </a:rPr>
              <a:t>      </a:t>
            </a:r>
            <a:r>
              <a:rPr lang="en-US" altLang="zh-CN" sz="2400" b="0" dirty="0" smtClean="0">
                <a:latin typeface="+mn-lt"/>
                <a:ea typeface="+mn-ea"/>
              </a:rPr>
              <a:t>   2</a:t>
            </a:r>
            <a:r>
              <a:rPr lang="en-US" altLang="zh-CN" sz="2400" b="0" dirty="0">
                <a:latin typeface="+mn-lt"/>
                <a:ea typeface="+mn-ea"/>
              </a:rPr>
              <a:t>. </a:t>
            </a:r>
            <a:r>
              <a:rPr lang="zh-CN" altLang="zh-CN" sz="2400" b="0" dirty="0">
                <a:latin typeface="+mn-lt"/>
                <a:ea typeface="+mn-ea"/>
              </a:rPr>
              <a:t>在“个性化”窗口左侧的列表中单击“显示”选项，打开“显示”窗口，在“显示”窗口右边选择“中等”选项，单击“应用”</a:t>
            </a:r>
            <a:r>
              <a:rPr lang="zh-CN" altLang="zh-CN" sz="2400" b="0" dirty="0" smtClean="0">
                <a:latin typeface="+mn-lt"/>
                <a:ea typeface="+mn-ea"/>
              </a:rPr>
              <a:t>按钮</a:t>
            </a:r>
            <a:r>
              <a:rPr lang="zh-CN" altLang="en-US" sz="2400" b="0" dirty="0" smtClean="0">
                <a:latin typeface="+mn-lt"/>
                <a:ea typeface="+mn-ea"/>
              </a:rPr>
              <a:t>。</a:t>
            </a:r>
            <a:endParaRPr lang="en-US" altLang="zh-CN" sz="2400" b="0" dirty="0">
              <a:latin typeface="+mn-lt"/>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anim calcmode="lin" valueType="num">
                                      <p:cBhvr additive="base">
                                        <p:cTn id="7" dur="500" fill="hold"/>
                                        <p:tgtEl>
                                          <p:spTgt spid="101378"/>
                                        </p:tgtEl>
                                        <p:attrNameLst>
                                          <p:attrName>ppt_x</p:attrName>
                                        </p:attrNameLst>
                                      </p:cBhvr>
                                      <p:tavLst>
                                        <p:tav tm="0">
                                          <p:val>
                                            <p:strVal val="#ppt_x"/>
                                          </p:val>
                                        </p:tav>
                                        <p:tav tm="100000">
                                          <p:val>
                                            <p:strVal val="#ppt_x"/>
                                          </p:val>
                                        </p:tav>
                                      </p:tavLst>
                                    </p:anim>
                                    <p:anim calcmode="lin" valueType="num">
                                      <p:cBhvr additive="base">
                                        <p:cTn id="8" dur="500" fill="hold"/>
                                        <p:tgtEl>
                                          <p:spTgt spid="1013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404">
                                            <p:txEl>
                                              <p:pRg st="0" end="0"/>
                                            </p:txEl>
                                          </p:spTgt>
                                        </p:tgtEl>
                                        <p:attrNameLst>
                                          <p:attrName>style.visibility</p:attrName>
                                        </p:attrNameLst>
                                      </p:cBhvr>
                                      <p:to>
                                        <p:strVal val="visible"/>
                                      </p:to>
                                    </p:set>
                                    <p:anim calcmode="lin" valueType="num">
                                      <p:cBhvr additive="base">
                                        <p:cTn id="13" dur="500" fill="hold"/>
                                        <p:tgtEl>
                                          <p:spTgt spid="10140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140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1404">
                                            <p:txEl>
                                              <p:pRg st="1" end="1"/>
                                            </p:txEl>
                                          </p:spTgt>
                                        </p:tgtEl>
                                        <p:attrNameLst>
                                          <p:attrName>style.visibility</p:attrName>
                                        </p:attrNameLst>
                                      </p:cBhvr>
                                      <p:to>
                                        <p:strVal val="visible"/>
                                      </p:to>
                                    </p:set>
                                    <p:anim calcmode="lin" valueType="num">
                                      <p:cBhvr additive="base">
                                        <p:cTn id="19" dur="500" fill="hold"/>
                                        <p:tgtEl>
                                          <p:spTgt spid="10140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140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1404">
                                            <p:txEl>
                                              <p:pRg st="2" end="2"/>
                                            </p:txEl>
                                          </p:spTgt>
                                        </p:tgtEl>
                                        <p:attrNameLst>
                                          <p:attrName>style.visibility</p:attrName>
                                        </p:attrNameLst>
                                      </p:cBhvr>
                                      <p:to>
                                        <p:strVal val="visible"/>
                                      </p:to>
                                    </p:set>
                                    <p:anim calcmode="lin" valueType="num">
                                      <p:cBhvr additive="base">
                                        <p:cTn id="25" dur="500" fill="hold"/>
                                        <p:tgtEl>
                                          <p:spTgt spid="10140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140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40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p:txBody>
          <a:bodyPr>
            <a:normAutofit fontScale="90000"/>
          </a:bodyPr>
          <a:lstStyle/>
          <a:p>
            <a:endParaRPr lang="zh-CN" altLang="zh-CN"/>
          </a:p>
        </p:txBody>
      </p:sp>
      <p:sp>
        <p:nvSpPr>
          <p:cNvPr id="5" name="页脚占位符 3"/>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4"/>
          <p:cNvSpPr>
            <a:spLocks noGrp="1"/>
          </p:cNvSpPr>
          <p:nvPr>
            <p:ph type="sldNum" sz="quarter" idx="11"/>
          </p:nvPr>
        </p:nvSpPr>
        <p:spPr/>
        <p:txBody>
          <a:bodyPr/>
          <a:lstStyle/>
          <a:p>
            <a:fld id="{3E424848-CD70-4CFA-8E41-9EA54AE76392}" type="slidenum">
              <a:rPr lang="en-US" altLang="zh-CN"/>
              <a:pPr/>
              <a:t>11</a:t>
            </a:fld>
            <a:endParaRPr lang="en-US" altLang="zh-CN"/>
          </a:p>
        </p:txBody>
      </p:sp>
      <p:sp>
        <p:nvSpPr>
          <p:cNvPr id="7" name="日期占位符 5"/>
          <p:cNvSpPr>
            <a:spLocks noGrp="1"/>
          </p:cNvSpPr>
          <p:nvPr>
            <p:ph type="dt" sz="half" idx="12"/>
          </p:nvPr>
        </p:nvSpPr>
        <p:spPr/>
        <p:txBody>
          <a:bodyPr/>
          <a:lstStyle/>
          <a:p>
            <a:fld id="{1FB6416A-2432-4D6E-B4F2-5A5141EF05D4}" type="datetime1">
              <a:rPr lang="zh-CN" altLang="en-US" smtClean="0"/>
              <a:t>2013/10/11</a:t>
            </a:fld>
            <a:endParaRPr lang="en-US" altLang="zh-CN"/>
          </a:p>
        </p:txBody>
      </p:sp>
      <p:sp>
        <p:nvSpPr>
          <p:cNvPr id="121859" name="Rectangle 3"/>
          <p:cNvSpPr>
            <a:spLocks noChangeArrowheads="1"/>
          </p:cNvSpPr>
          <p:nvPr/>
        </p:nvSpPr>
        <p:spPr bwMode="gray">
          <a:xfrm>
            <a:off x="899592" y="1844824"/>
            <a:ext cx="7488064" cy="375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80000"/>
              </a:lnSpc>
              <a:spcBef>
                <a:spcPct val="20000"/>
              </a:spcBef>
            </a:pPr>
            <a:r>
              <a:rPr lang="zh-CN" altLang="en-US" sz="2500" b="0" dirty="0" smtClean="0">
                <a:latin typeface="+mn-lt"/>
                <a:ea typeface="+mn-ea"/>
              </a:rPr>
              <a:t>         任务</a:t>
            </a:r>
            <a:r>
              <a:rPr lang="zh-CN" altLang="en-US" sz="2500" b="0" dirty="0">
                <a:latin typeface="+mn-lt"/>
                <a:ea typeface="+mn-ea"/>
              </a:rPr>
              <a:t>：</a:t>
            </a:r>
            <a:r>
              <a:rPr lang="zh-CN" altLang="zh-CN" sz="2500" b="0" dirty="0">
                <a:latin typeface="+mn-lt"/>
                <a:ea typeface="+mn-ea"/>
              </a:rPr>
              <a:t>调整屏幕</a:t>
            </a:r>
            <a:r>
              <a:rPr lang="zh-CN" altLang="zh-CN" sz="2500" b="0" dirty="0" smtClean="0">
                <a:latin typeface="+mn-lt"/>
                <a:ea typeface="+mn-ea"/>
              </a:rPr>
              <a:t>分辨率</a:t>
            </a:r>
            <a:r>
              <a:rPr lang="zh-CN" altLang="en-US" sz="2500" b="0" dirty="0" smtClean="0">
                <a:latin typeface="+mn-lt"/>
                <a:ea typeface="+mn-ea"/>
              </a:rPr>
              <a:t>，操作</a:t>
            </a:r>
            <a:r>
              <a:rPr lang="zh-CN" altLang="en-US" sz="2500" b="0" dirty="0">
                <a:latin typeface="+mn-lt"/>
                <a:ea typeface="+mn-ea"/>
              </a:rPr>
              <a:t>步骤：</a:t>
            </a:r>
            <a:endParaRPr lang="en-US" altLang="zh-CN" sz="2500" b="0" dirty="0">
              <a:latin typeface="+mn-lt"/>
              <a:ea typeface="+mn-ea"/>
            </a:endParaRPr>
          </a:p>
          <a:p>
            <a:pPr indent="0">
              <a:lnSpc>
                <a:spcPct val="80000"/>
              </a:lnSpc>
              <a:spcBef>
                <a:spcPct val="20000"/>
              </a:spcBef>
              <a:buFont typeface="Arial" pitchFamily="34" charset="0"/>
              <a:buNone/>
            </a:pPr>
            <a:r>
              <a:rPr lang="en-US" altLang="zh-CN" sz="2500" b="0" dirty="0">
                <a:latin typeface="+mn-lt"/>
                <a:ea typeface="+mn-ea"/>
              </a:rPr>
              <a:t>      </a:t>
            </a:r>
            <a:r>
              <a:rPr lang="en-US" altLang="zh-CN" sz="2500" b="0" dirty="0" smtClean="0">
                <a:latin typeface="+mn-lt"/>
                <a:ea typeface="+mn-ea"/>
              </a:rPr>
              <a:t>    1</a:t>
            </a:r>
            <a:r>
              <a:rPr lang="en-US" altLang="zh-CN" sz="2500" b="0" dirty="0">
                <a:latin typeface="+mn-lt"/>
                <a:ea typeface="+mn-ea"/>
              </a:rPr>
              <a:t>.</a:t>
            </a:r>
            <a:r>
              <a:rPr lang="zh-CN" altLang="zh-CN" sz="2500" b="0" dirty="0">
                <a:latin typeface="+mn-lt"/>
                <a:ea typeface="+mn-ea"/>
              </a:rPr>
              <a:t>在桌面空白处单击鼠标右键，在弹出的快捷菜单中选择“屏幕分辨率”，打开“屏幕分辨率”窗口</a:t>
            </a:r>
            <a:r>
              <a:rPr lang="zh-CN" altLang="en-US" sz="2500" b="0" dirty="0">
                <a:latin typeface="+mn-lt"/>
                <a:ea typeface="+mn-ea"/>
              </a:rPr>
              <a:t>；</a:t>
            </a:r>
            <a:endParaRPr lang="en-US" altLang="zh-CN" sz="2500" b="0" dirty="0">
              <a:latin typeface="+mn-lt"/>
              <a:ea typeface="+mn-ea"/>
            </a:endParaRPr>
          </a:p>
          <a:p>
            <a:pPr indent="0">
              <a:lnSpc>
                <a:spcPct val="80000"/>
              </a:lnSpc>
              <a:spcBef>
                <a:spcPct val="20000"/>
              </a:spcBef>
              <a:buFont typeface="Arial" pitchFamily="34" charset="0"/>
              <a:buNone/>
            </a:pPr>
            <a:r>
              <a:rPr lang="en-US" altLang="zh-CN" sz="2500" b="0" dirty="0">
                <a:latin typeface="+mn-lt"/>
                <a:ea typeface="+mn-ea"/>
              </a:rPr>
              <a:t>      </a:t>
            </a:r>
            <a:r>
              <a:rPr lang="en-US" altLang="zh-CN" sz="2500" b="0" dirty="0" smtClean="0">
                <a:latin typeface="+mn-lt"/>
                <a:ea typeface="+mn-ea"/>
              </a:rPr>
              <a:t>    2</a:t>
            </a:r>
            <a:r>
              <a:rPr lang="en-US" altLang="zh-CN" sz="2500" b="0" dirty="0">
                <a:latin typeface="+mn-lt"/>
                <a:ea typeface="+mn-ea"/>
              </a:rPr>
              <a:t>.</a:t>
            </a:r>
            <a:r>
              <a:rPr lang="zh-CN" altLang="zh-CN" sz="2500" b="0" dirty="0">
                <a:latin typeface="+mn-lt"/>
                <a:ea typeface="+mn-ea"/>
              </a:rPr>
              <a:t>在“分辨率”下拉列表中拖动滑块调整分辨率，单击“确定”按钮。</a:t>
            </a:r>
            <a:endParaRPr lang="en-US" altLang="zh-CN" sz="2500" b="0" dirty="0">
              <a:latin typeface="+mn-lt"/>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 calcmode="lin" valueType="num">
                                      <p:cBhvr additive="base">
                                        <p:cTn id="7" dur="500" fill="hold"/>
                                        <p:tgtEl>
                                          <p:spTgt spid="1218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8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1859">
                                            <p:txEl>
                                              <p:pRg st="1" end="1"/>
                                            </p:txEl>
                                          </p:spTgt>
                                        </p:tgtEl>
                                        <p:attrNameLst>
                                          <p:attrName>style.visibility</p:attrName>
                                        </p:attrNameLst>
                                      </p:cBhvr>
                                      <p:to>
                                        <p:strVal val="visible"/>
                                      </p:to>
                                    </p:set>
                                    <p:anim calcmode="lin" valueType="num">
                                      <p:cBhvr additive="base">
                                        <p:cTn id="13" dur="500" fill="hold"/>
                                        <p:tgtEl>
                                          <p:spTgt spid="1218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18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1859">
                                            <p:txEl>
                                              <p:pRg st="2" end="2"/>
                                            </p:txEl>
                                          </p:spTgt>
                                        </p:tgtEl>
                                        <p:attrNameLst>
                                          <p:attrName>style.visibility</p:attrName>
                                        </p:attrNameLst>
                                      </p:cBhvr>
                                      <p:to>
                                        <p:strVal val="visible"/>
                                      </p:to>
                                    </p:set>
                                    <p:anim calcmode="lin" valueType="num">
                                      <p:cBhvr additive="base">
                                        <p:cTn id="19" dur="500" fill="hold"/>
                                        <p:tgtEl>
                                          <p:spTgt spid="1218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185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457200" y="260648"/>
            <a:ext cx="7211144" cy="868958"/>
          </a:xfrm>
        </p:spPr>
        <p:txBody>
          <a:bodyPr>
            <a:normAutofit/>
          </a:bodyPr>
          <a:lstStyle/>
          <a:p>
            <a:r>
              <a:rPr lang="en-US" altLang="zh-CN" sz="2800" dirty="0"/>
              <a:t>2.2.2 </a:t>
            </a:r>
            <a:r>
              <a:rPr lang="zh-CN" altLang="zh-CN" sz="2800" dirty="0"/>
              <a:t>任务栏与「开始」菜单</a:t>
            </a:r>
            <a:endParaRPr lang="zh-CN" altLang="en-US" sz="2800" dirty="0"/>
          </a:p>
        </p:txBody>
      </p:sp>
      <p:sp>
        <p:nvSpPr>
          <p:cNvPr id="99359" name="Rectangle 31"/>
          <p:cNvSpPr>
            <a:spLocks noGrp="1" noChangeArrowheads="1"/>
          </p:cNvSpPr>
          <p:nvPr>
            <p:ph idx="1"/>
          </p:nvPr>
        </p:nvSpPr>
        <p:spPr>
          <a:xfrm>
            <a:off x="1547813" y="1844675"/>
            <a:ext cx="6408737" cy="3744913"/>
          </a:xfrm>
        </p:spPr>
        <p:txBody>
          <a:bodyPr>
            <a:normAutofit/>
          </a:bodyPr>
          <a:lstStyle/>
          <a:p>
            <a:pPr marL="514350" indent="-514350">
              <a:buFont typeface="+mj-lt"/>
              <a:buAutoNum type="arabicPeriod"/>
            </a:pPr>
            <a:r>
              <a:rPr lang="zh-CN" altLang="zh-CN" sz="2400" dirty="0" smtClean="0"/>
              <a:t>「</a:t>
            </a:r>
            <a:r>
              <a:rPr lang="zh-CN" altLang="zh-CN" sz="2400" dirty="0"/>
              <a:t>开始」</a:t>
            </a:r>
            <a:r>
              <a:rPr lang="zh-CN" altLang="zh-CN" sz="2400" dirty="0" smtClean="0"/>
              <a:t>菜单</a:t>
            </a:r>
            <a:endParaRPr lang="en-US" altLang="zh-CN" sz="2400" dirty="0" smtClean="0"/>
          </a:p>
          <a:p>
            <a:pPr marL="514350" indent="-514350">
              <a:buFont typeface="+mj-lt"/>
              <a:buAutoNum type="arabicPeriod"/>
            </a:pPr>
            <a:r>
              <a:rPr lang="zh-CN" altLang="en-US" sz="2400" dirty="0" smtClean="0"/>
              <a:t>任务栏</a:t>
            </a:r>
          </a:p>
        </p:txBody>
      </p:sp>
      <p:sp>
        <p:nvSpPr>
          <p:cNvPr id="8" name="日期占位符 5"/>
          <p:cNvSpPr>
            <a:spLocks noGrp="1"/>
          </p:cNvSpPr>
          <p:nvPr>
            <p:ph type="dt" sz="half" idx="10"/>
          </p:nvPr>
        </p:nvSpPr>
        <p:spPr/>
        <p:txBody>
          <a:bodyPr/>
          <a:lstStyle/>
          <a:p>
            <a:fld id="{C177909C-7C15-4690-BB18-CE49B7040F3E}" type="datetime1">
              <a:rPr lang="zh-CN" altLang="en-US" smtClean="0"/>
              <a:t>2013/10/11</a:t>
            </a:fld>
            <a:endParaRPr lang="en-US" altLang="zh-CN"/>
          </a:p>
        </p:txBody>
      </p:sp>
      <p:sp>
        <p:nvSpPr>
          <p:cNvPr id="6"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4"/>
          <p:cNvSpPr>
            <a:spLocks noGrp="1"/>
          </p:cNvSpPr>
          <p:nvPr>
            <p:ph type="sldNum" sz="quarter" idx="12"/>
          </p:nvPr>
        </p:nvSpPr>
        <p:spPr/>
        <p:txBody>
          <a:bodyPr/>
          <a:lstStyle/>
          <a:p>
            <a:fld id="{E2B2470D-AC39-4215-8540-0177BFEB6EB3}" type="slidenum">
              <a:rPr lang="en-US" altLang="zh-CN"/>
              <a:pPr/>
              <a:t>12</a:t>
            </a:fld>
            <a:endParaRPr lang="en-US" altLang="zh-CN"/>
          </a:p>
        </p:txBody>
      </p:sp>
      <p:sp>
        <p:nvSpPr>
          <p:cNvPr id="99361" name="AutoShape 33"/>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ppt_x"/>
                                          </p:val>
                                        </p:tav>
                                        <p:tav tm="100000">
                                          <p:val>
                                            <p:strVal val="#ppt_x"/>
                                          </p:val>
                                        </p:tav>
                                      </p:tavLst>
                                    </p:anim>
                                    <p:anim calcmode="lin" valueType="num">
                                      <p:cBhvr additive="base">
                                        <p:cTn id="8"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9359">
                                            <p:txEl>
                                              <p:pRg st="0" end="0"/>
                                            </p:txEl>
                                          </p:spTgt>
                                        </p:tgtEl>
                                        <p:attrNameLst>
                                          <p:attrName>style.visibility</p:attrName>
                                        </p:attrNameLst>
                                      </p:cBhvr>
                                      <p:to>
                                        <p:strVal val="visible"/>
                                      </p:to>
                                    </p:set>
                                    <p:anim calcmode="lin" valueType="num">
                                      <p:cBhvr additive="base">
                                        <p:cTn id="13" dur="500" fill="hold"/>
                                        <p:tgtEl>
                                          <p:spTgt spid="9935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93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9359">
                                            <p:txEl>
                                              <p:pRg st="1" end="1"/>
                                            </p:txEl>
                                          </p:spTgt>
                                        </p:tgtEl>
                                        <p:attrNameLst>
                                          <p:attrName>style.visibility</p:attrName>
                                        </p:attrNameLst>
                                      </p:cBhvr>
                                      <p:to>
                                        <p:strVal val="visible"/>
                                      </p:to>
                                    </p:set>
                                    <p:anim calcmode="lin" valueType="num">
                                      <p:cBhvr additive="base">
                                        <p:cTn id="19" dur="500" fill="hold"/>
                                        <p:tgtEl>
                                          <p:spTgt spid="9935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93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5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611560" y="476672"/>
            <a:ext cx="6769100" cy="515938"/>
          </a:xfrm>
        </p:spPr>
        <p:txBody>
          <a:bodyPr>
            <a:noAutofit/>
          </a:bodyPr>
          <a:lstStyle/>
          <a:p>
            <a:r>
              <a:rPr lang="en-US" altLang="zh-CN" sz="2800" dirty="0"/>
              <a:t>1</a:t>
            </a:r>
            <a:r>
              <a:rPr lang="zh-CN" altLang="zh-CN" sz="2800" dirty="0"/>
              <a:t>．「开始」菜单</a:t>
            </a:r>
          </a:p>
        </p:txBody>
      </p:sp>
      <p:sp>
        <p:nvSpPr>
          <p:cNvPr id="102408" name="Rectangle 8"/>
          <p:cNvSpPr>
            <a:spLocks noGrp="1" noChangeArrowheads="1"/>
          </p:cNvSpPr>
          <p:nvPr>
            <p:ph type="body" sz="half" idx="1"/>
          </p:nvPr>
        </p:nvSpPr>
        <p:spPr>
          <a:xfrm>
            <a:off x="755576" y="1700808"/>
            <a:ext cx="8064896" cy="4344988"/>
          </a:xfrm>
          <a:noFill/>
          <a:ln/>
        </p:spPr>
        <p:txBody>
          <a:bodyPr>
            <a:normAutofit/>
          </a:bodyPr>
          <a:lstStyle/>
          <a:p>
            <a:pPr marL="0" indent="0">
              <a:buNone/>
            </a:pPr>
            <a:r>
              <a:rPr lang="zh-CN" altLang="en-US" sz="2400" dirty="0" smtClean="0"/>
              <a:t>         任务：</a:t>
            </a:r>
            <a:r>
              <a:rPr lang="zh-CN" altLang="zh-CN" sz="2400" dirty="0"/>
              <a:t>利用「开始」菜单中的搜索功能查找</a:t>
            </a:r>
            <a:r>
              <a:rPr lang="en-US" altLang="zh-CN" sz="2400" dirty="0"/>
              <a:t>Word</a:t>
            </a:r>
            <a:r>
              <a:rPr lang="zh-CN" altLang="zh-CN" sz="2400" dirty="0"/>
              <a:t>程序，并在桌面上创建</a:t>
            </a:r>
            <a:r>
              <a:rPr lang="en-US" altLang="zh-CN" sz="2400" dirty="0"/>
              <a:t>Word</a:t>
            </a:r>
            <a:r>
              <a:rPr lang="zh-CN" altLang="zh-CN" sz="2400" dirty="0"/>
              <a:t>程序的</a:t>
            </a:r>
            <a:r>
              <a:rPr lang="zh-CN" altLang="zh-CN" sz="2400" dirty="0" smtClean="0"/>
              <a:t>快捷方式</a:t>
            </a:r>
            <a:r>
              <a:rPr lang="zh-CN" altLang="en-US" sz="2400" dirty="0" smtClean="0"/>
              <a:t>，操作</a:t>
            </a:r>
            <a:r>
              <a:rPr lang="zh-CN" altLang="en-US" sz="2400" dirty="0"/>
              <a:t>步骤：</a:t>
            </a:r>
          </a:p>
          <a:p>
            <a:pPr marL="0">
              <a:buFont typeface="Wingdings" pitchFamily="2" charset="2"/>
              <a:buNone/>
            </a:pPr>
            <a:r>
              <a:rPr lang="zh-CN" altLang="en-US" sz="2400" dirty="0"/>
              <a:t>　  　</a:t>
            </a:r>
            <a:r>
              <a:rPr lang="en-US" altLang="zh-CN" sz="2400" dirty="0"/>
              <a:t>1. </a:t>
            </a:r>
            <a:r>
              <a:rPr lang="zh-CN" altLang="en-US" sz="2400" dirty="0" smtClean="0"/>
              <a:t>单击“开始”按钮，打开</a:t>
            </a:r>
            <a:r>
              <a:rPr lang="zh-CN" altLang="zh-CN" sz="2400" dirty="0"/>
              <a:t>「开始」 </a:t>
            </a:r>
            <a:r>
              <a:rPr lang="zh-CN" altLang="en-US" sz="2400" dirty="0" smtClean="0"/>
              <a:t>菜单；</a:t>
            </a:r>
            <a:endParaRPr lang="zh-CN" altLang="en-US" sz="2400" dirty="0"/>
          </a:p>
          <a:p>
            <a:pPr marL="0">
              <a:buFont typeface="Wingdings" pitchFamily="2" charset="2"/>
              <a:buNone/>
            </a:pPr>
            <a:r>
              <a:rPr lang="zh-CN" altLang="en-US" sz="2400" dirty="0"/>
              <a:t>　　  </a:t>
            </a:r>
            <a:r>
              <a:rPr lang="en-US" altLang="zh-CN" sz="2400" dirty="0"/>
              <a:t>2</a:t>
            </a:r>
            <a:r>
              <a:rPr lang="en-US" altLang="zh-CN" sz="2400" dirty="0" smtClean="0"/>
              <a:t>. </a:t>
            </a:r>
            <a:r>
              <a:rPr lang="zh-CN" altLang="zh-CN" sz="2400" dirty="0" smtClean="0"/>
              <a:t>在</a:t>
            </a:r>
            <a:r>
              <a:rPr lang="zh-CN" altLang="zh-CN" sz="2400" dirty="0"/>
              <a:t>“搜索程序和文件”文本框中输入关键字“</a:t>
            </a:r>
            <a:r>
              <a:rPr lang="en-US" altLang="zh-CN" sz="2400" dirty="0"/>
              <a:t>Word</a:t>
            </a:r>
            <a:r>
              <a:rPr lang="zh-CN" altLang="zh-CN" sz="2400" dirty="0"/>
              <a:t>”，则程序“</a:t>
            </a:r>
            <a:r>
              <a:rPr lang="en-US" altLang="zh-CN" sz="2400" dirty="0"/>
              <a:t>Microsoft Word 2010</a:t>
            </a:r>
            <a:r>
              <a:rPr lang="zh-CN" altLang="zh-CN" sz="2400" dirty="0"/>
              <a:t>”出现在「开始」菜单上</a:t>
            </a:r>
            <a:r>
              <a:rPr lang="zh-CN" altLang="en-US" sz="2400" dirty="0" smtClean="0"/>
              <a:t>；</a:t>
            </a:r>
            <a:endParaRPr lang="zh-CN" altLang="en-US" sz="2400" dirty="0"/>
          </a:p>
          <a:p>
            <a:pPr marL="0">
              <a:buFont typeface="Wingdings" pitchFamily="2" charset="2"/>
              <a:buNone/>
            </a:pPr>
            <a:r>
              <a:rPr lang="zh-CN" altLang="en-US" sz="2400" dirty="0"/>
              <a:t>　　  </a:t>
            </a:r>
            <a:r>
              <a:rPr lang="en-US" altLang="zh-CN" sz="2400" dirty="0"/>
              <a:t>3</a:t>
            </a:r>
            <a:r>
              <a:rPr lang="en-US" altLang="zh-CN" sz="2400" dirty="0" smtClean="0"/>
              <a:t>.</a:t>
            </a:r>
            <a:r>
              <a:rPr lang="zh-CN" altLang="zh-CN" sz="2400" dirty="0"/>
              <a:t>在「开始」菜单中用鼠标右键单击程序“</a:t>
            </a:r>
            <a:r>
              <a:rPr lang="en-US" altLang="zh-CN" sz="2400" dirty="0"/>
              <a:t>Microsoft Word 2010</a:t>
            </a:r>
            <a:r>
              <a:rPr lang="zh-CN" altLang="zh-CN" sz="2400" dirty="0"/>
              <a:t>”，在弹出的快捷菜单中选择“发送到”→“桌面快捷方式”</a:t>
            </a:r>
            <a:r>
              <a:rPr lang="zh-CN" altLang="zh-CN" sz="2400" dirty="0" smtClean="0"/>
              <a:t>，</a:t>
            </a:r>
            <a:r>
              <a:rPr lang="zh-CN" altLang="zh-CN" sz="2400" dirty="0"/>
              <a:t>则在桌面建立了</a:t>
            </a:r>
            <a:r>
              <a:rPr lang="en-US" altLang="zh-CN" sz="2400" dirty="0"/>
              <a:t>Word</a:t>
            </a:r>
            <a:r>
              <a:rPr lang="zh-CN" altLang="zh-CN" sz="2400" dirty="0"/>
              <a:t>程序的</a:t>
            </a:r>
            <a:r>
              <a:rPr lang="zh-CN" altLang="zh-CN" sz="2400" dirty="0" smtClean="0"/>
              <a:t>快捷方式</a:t>
            </a:r>
            <a:r>
              <a:rPr lang="zh-CN" altLang="en-US" sz="2400" dirty="0" smtClean="0"/>
              <a:t>。</a:t>
            </a:r>
            <a:endParaRPr lang="zh-CN" altLang="en-US" sz="2400" dirty="0"/>
          </a:p>
        </p:txBody>
      </p:sp>
      <p:sp>
        <p:nvSpPr>
          <p:cNvPr id="4"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5"/>
          <p:cNvSpPr>
            <a:spLocks noGrp="1"/>
          </p:cNvSpPr>
          <p:nvPr>
            <p:ph type="sldNum" sz="quarter" idx="11"/>
          </p:nvPr>
        </p:nvSpPr>
        <p:spPr/>
        <p:txBody>
          <a:bodyPr/>
          <a:lstStyle/>
          <a:p>
            <a:fld id="{8BF1EE6A-E9B0-4D32-9833-D6DCDDBF0A23}" type="slidenum">
              <a:rPr lang="en-US" altLang="zh-CN"/>
              <a:pPr/>
              <a:t>13</a:t>
            </a:fld>
            <a:endParaRPr lang="en-US" altLang="zh-CN"/>
          </a:p>
        </p:txBody>
      </p:sp>
      <p:sp>
        <p:nvSpPr>
          <p:cNvPr id="6" name="日期占位符 6"/>
          <p:cNvSpPr>
            <a:spLocks noGrp="1"/>
          </p:cNvSpPr>
          <p:nvPr>
            <p:ph type="dt" sz="half" idx="12"/>
          </p:nvPr>
        </p:nvSpPr>
        <p:spPr/>
        <p:txBody>
          <a:bodyPr/>
          <a:lstStyle/>
          <a:p>
            <a:fld id="{C3676413-81CA-4113-86A0-361335C6DD89}"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additive="base">
                                        <p:cTn id="7" dur="500" fill="hold"/>
                                        <p:tgtEl>
                                          <p:spTgt spid="102402"/>
                                        </p:tgtEl>
                                        <p:attrNameLst>
                                          <p:attrName>ppt_x</p:attrName>
                                        </p:attrNameLst>
                                      </p:cBhvr>
                                      <p:tavLst>
                                        <p:tav tm="0">
                                          <p:val>
                                            <p:strVal val="#ppt_x"/>
                                          </p:val>
                                        </p:tav>
                                        <p:tav tm="100000">
                                          <p:val>
                                            <p:strVal val="#ppt_x"/>
                                          </p:val>
                                        </p:tav>
                                      </p:tavLst>
                                    </p:anim>
                                    <p:anim calcmode="lin" valueType="num">
                                      <p:cBhvr additive="base">
                                        <p:cTn id="8" dur="500" fill="hold"/>
                                        <p:tgtEl>
                                          <p:spTgt spid="1024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08">
                                            <p:txEl>
                                              <p:pRg st="0" end="0"/>
                                            </p:txEl>
                                          </p:spTgt>
                                        </p:tgtEl>
                                        <p:attrNameLst>
                                          <p:attrName>style.visibility</p:attrName>
                                        </p:attrNameLst>
                                      </p:cBhvr>
                                      <p:to>
                                        <p:strVal val="visible"/>
                                      </p:to>
                                    </p:set>
                                    <p:anim calcmode="lin" valueType="num">
                                      <p:cBhvr additive="base">
                                        <p:cTn id="13" dur="500" fill="hold"/>
                                        <p:tgtEl>
                                          <p:spTgt spid="10240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08">
                                            <p:txEl>
                                              <p:pRg st="1" end="1"/>
                                            </p:txEl>
                                          </p:spTgt>
                                        </p:tgtEl>
                                        <p:attrNameLst>
                                          <p:attrName>style.visibility</p:attrName>
                                        </p:attrNameLst>
                                      </p:cBhvr>
                                      <p:to>
                                        <p:strVal val="visible"/>
                                      </p:to>
                                    </p:set>
                                    <p:anim calcmode="lin" valueType="num">
                                      <p:cBhvr additive="base">
                                        <p:cTn id="19" dur="500" fill="hold"/>
                                        <p:tgtEl>
                                          <p:spTgt spid="10240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0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08">
                                            <p:txEl>
                                              <p:pRg st="2" end="2"/>
                                            </p:txEl>
                                          </p:spTgt>
                                        </p:tgtEl>
                                        <p:attrNameLst>
                                          <p:attrName>style.visibility</p:attrName>
                                        </p:attrNameLst>
                                      </p:cBhvr>
                                      <p:to>
                                        <p:strVal val="visible"/>
                                      </p:to>
                                    </p:set>
                                    <p:anim calcmode="lin" valueType="num">
                                      <p:cBhvr additive="base">
                                        <p:cTn id="25" dur="500" fill="hold"/>
                                        <p:tgtEl>
                                          <p:spTgt spid="10240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0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08">
                                            <p:txEl>
                                              <p:pRg st="3" end="3"/>
                                            </p:txEl>
                                          </p:spTgt>
                                        </p:tgtEl>
                                        <p:attrNameLst>
                                          <p:attrName>style.visibility</p:attrName>
                                        </p:attrNameLst>
                                      </p:cBhvr>
                                      <p:to>
                                        <p:strVal val="visible"/>
                                      </p:to>
                                    </p:set>
                                    <p:anim calcmode="lin" valueType="num">
                                      <p:cBhvr additive="base">
                                        <p:cTn id="31" dur="500" fill="hold"/>
                                        <p:tgtEl>
                                          <p:spTgt spid="102408">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0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0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7" name="Rectangle 7"/>
          <p:cNvSpPr>
            <a:spLocks noGrp="1" noChangeArrowheads="1"/>
          </p:cNvSpPr>
          <p:nvPr>
            <p:ph type="title"/>
          </p:nvPr>
        </p:nvSpPr>
        <p:spPr/>
        <p:txBody>
          <a:bodyPr>
            <a:normAutofit fontScale="90000"/>
          </a:bodyPr>
          <a:lstStyle/>
          <a:p>
            <a:endParaRPr lang="zh-CN" altLang="zh-CN"/>
          </a:p>
        </p:txBody>
      </p:sp>
      <p:sp>
        <p:nvSpPr>
          <p:cNvPr id="122884" name="Rectangle 4"/>
          <p:cNvSpPr>
            <a:spLocks noGrp="1" noChangeArrowheads="1"/>
          </p:cNvSpPr>
          <p:nvPr>
            <p:ph type="body" sz="half" idx="1"/>
          </p:nvPr>
        </p:nvSpPr>
        <p:spPr>
          <a:xfrm>
            <a:off x="1043608" y="1700808"/>
            <a:ext cx="7283152" cy="4489450"/>
          </a:xfrm>
          <a:noFill/>
          <a:ln/>
        </p:spPr>
        <p:txBody>
          <a:bodyPr/>
          <a:lstStyle/>
          <a:p>
            <a:pPr marL="0" indent="0">
              <a:lnSpc>
                <a:spcPct val="90000"/>
              </a:lnSpc>
              <a:buNone/>
            </a:pPr>
            <a:r>
              <a:rPr lang="zh-CN" altLang="en-US" sz="2400" dirty="0" smtClean="0"/>
              <a:t>         任务：</a:t>
            </a:r>
            <a:r>
              <a:rPr lang="zh-CN" altLang="zh-CN" sz="2400" dirty="0"/>
              <a:t>用“</a:t>
            </a:r>
            <a:r>
              <a:rPr lang="en-US" altLang="zh-CN" sz="2400" dirty="0" err="1"/>
              <a:t>ipconfig</a:t>
            </a:r>
            <a:r>
              <a:rPr lang="zh-CN" altLang="zh-CN" sz="2400" dirty="0"/>
              <a:t>”命令查看计算机的</a:t>
            </a:r>
            <a:r>
              <a:rPr lang="en-US" altLang="zh-CN" sz="2400" dirty="0"/>
              <a:t>IP</a:t>
            </a:r>
            <a:r>
              <a:rPr lang="zh-CN" altLang="zh-CN" sz="2400" dirty="0" smtClean="0"/>
              <a:t>配置</a:t>
            </a:r>
            <a:r>
              <a:rPr lang="zh-CN" altLang="en-US" sz="2400" dirty="0" smtClean="0"/>
              <a:t>，操作步骤：</a:t>
            </a:r>
            <a:endParaRPr lang="zh-CN" altLang="en-US" sz="2400" dirty="0"/>
          </a:p>
          <a:p>
            <a:pPr marL="0">
              <a:lnSpc>
                <a:spcPct val="90000"/>
              </a:lnSpc>
              <a:buFont typeface="Wingdings" pitchFamily="2" charset="2"/>
              <a:buNone/>
            </a:pPr>
            <a:r>
              <a:rPr lang="zh-CN" altLang="en-US" sz="2400" dirty="0"/>
              <a:t>　  　</a:t>
            </a:r>
            <a:r>
              <a:rPr lang="en-US" altLang="zh-CN" sz="2400" dirty="0"/>
              <a:t>1</a:t>
            </a:r>
            <a:r>
              <a:rPr lang="en-US" altLang="zh-CN" sz="2400" dirty="0" smtClean="0"/>
              <a:t>. </a:t>
            </a:r>
            <a:r>
              <a:rPr lang="zh-CN" altLang="zh-CN" sz="2400" dirty="0" smtClean="0"/>
              <a:t>在</a:t>
            </a:r>
            <a:r>
              <a:rPr lang="zh-CN" altLang="zh-CN" sz="2400" dirty="0"/>
              <a:t>「开始」菜单的“搜索程序和文件”文本框中，输入“</a:t>
            </a:r>
            <a:r>
              <a:rPr lang="en-US" altLang="zh-CN" sz="2400" dirty="0" err="1"/>
              <a:t>cmd</a:t>
            </a:r>
            <a:r>
              <a:rPr lang="zh-CN" altLang="zh-CN" sz="2400" dirty="0"/>
              <a:t>”命令并按</a:t>
            </a:r>
            <a:r>
              <a:rPr lang="en-US" altLang="zh-CN" sz="2400" dirty="0"/>
              <a:t>Enter</a:t>
            </a:r>
            <a:r>
              <a:rPr lang="zh-CN" altLang="zh-CN" sz="2400" dirty="0"/>
              <a:t>键，启动</a:t>
            </a:r>
            <a:r>
              <a:rPr lang="en-US" altLang="zh-CN" sz="2400" dirty="0"/>
              <a:t>DOS</a:t>
            </a:r>
            <a:r>
              <a:rPr lang="zh-CN" altLang="zh-CN" sz="2400" dirty="0"/>
              <a:t>命令窗口</a:t>
            </a:r>
            <a:r>
              <a:rPr lang="zh-CN" altLang="en-US" sz="2400" dirty="0" smtClean="0"/>
              <a:t>；</a:t>
            </a:r>
            <a:endParaRPr lang="zh-CN" altLang="en-US" sz="2400" dirty="0"/>
          </a:p>
          <a:p>
            <a:pPr marL="0">
              <a:lnSpc>
                <a:spcPct val="90000"/>
              </a:lnSpc>
              <a:buFont typeface="Wingdings" pitchFamily="2" charset="2"/>
              <a:buNone/>
            </a:pPr>
            <a:r>
              <a:rPr lang="zh-CN" altLang="en-US" sz="2400" dirty="0"/>
              <a:t>　　  </a:t>
            </a:r>
            <a:r>
              <a:rPr lang="en-US" altLang="zh-CN" sz="2400" dirty="0"/>
              <a:t>2</a:t>
            </a:r>
            <a:r>
              <a:rPr lang="en-US" altLang="zh-CN" sz="2400" dirty="0" smtClean="0"/>
              <a:t>. </a:t>
            </a:r>
            <a:r>
              <a:rPr lang="zh-CN" altLang="zh-CN" sz="2400" dirty="0" smtClean="0"/>
              <a:t>在</a:t>
            </a:r>
            <a:r>
              <a:rPr lang="en-US" altLang="zh-CN" sz="2400" dirty="0"/>
              <a:t>DOS</a:t>
            </a:r>
            <a:r>
              <a:rPr lang="zh-CN" altLang="zh-CN" sz="2400" dirty="0"/>
              <a:t>命令窗口中输入“</a:t>
            </a:r>
            <a:r>
              <a:rPr lang="en-US" altLang="zh-CN" sz="2400" dirty="0" err="1"/>
              <a:t>ipconfig</a:t>
            </a:r>
            <a:r>
              <a:rPr lang="zh-CN" altLang="zh-CN" sz="2400" dirty="0"/>
              <a:t>”命令并按</a:t>
            </a:r>
            <a:r>
              <a:rPr lang="en-US" altLang="zh-CN" sz="2400" dirty="0"/>
              <a:t>Enter</a:t>
            </a:r>
            <a:r>
              <a:rPr lang="zh-CN" altLang="zh-CN" sz="2400" dirty="0"/>
              <a:t>键，将显示本机的网络适配器的配置参数，其中计算机的</a:t>
            </a:r>
            <a:r>
              <a:rPr lang="en-US" altLang="zh-CN" sz="2400" dirty="0"/>
              <a:t>IPv4</a:t>
            </a:r>
            <a:r>
              <a:rPr lang="zh-CN" altLang="zh-CN" sz="2400" dirty="0"/>
              <a:t>地址是：</a:t>
            </a:r>
            <a:r>
              <a:rPr lang="en-US" altLang="zh-CN" sz="2400" dirty="0"/>
              <a:t>192.168.1.102 </a:t>
            </a:r>
            <a:r>
              <a:rPr lang="zh-CN" altLang="en-US" sz="2400" dirty="0"/>
              <a:t>。</a:t>
            </a:r>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BC3B9AF9-178E-442A-9AF8-079FFCE1EBB4}" type="slidenum">
              <a:rPr lang="en-US" altLang="zh-CN"/>
              <a:pPr/>
              <a:t>14</a:t>
            </a:fld>
            <a:endParaRPr lang="en-US" altLang="zh-CN"/>
          </a:p>
        </p:txBody>
      </p:sp>
      <p:sp>
        <p:nvSpPr>
          <p:cNvPr id="7" name="日期占位符 6"/>
          <p:cNvSpPr>
            <a:spLocks noGrp="1"/>
          </p:cNvSpPr>
          <p:nvPr>
            <p:ph type="dt" sz="half" idx="12"/>
          </p:nvPr>
        </p:nvSpPr>
        <p:spPr/>
        <p:txBody>
          <a:bodyPr/>
          <a:lstStyle/>
          <a:p>
            <a:fld id="{C945A082-BAEB-47CC-81E4-6E480C8DC625}"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4">
                                            <p:txEl>
                                              <p:pRg st="0" end="0"/>
                                            </p:txEl>
                                          </p:spTgt>
                                        </p:tgtEl>
                                        <p:attrNameLst>
                                          <p:attrName>style.visibility</p:attrName>
                                        </p:attrNameLst>
                                      </p:cBhvr>
                                      <p:to>
                                        <p:strVal val="visible"/>
                                      </p:to>
                                    </p:set>
                                    <p:anim calcmode="lin" valueType="num">
                                      <p:cBhvr additive="base">
                                        <p:cTn id="7" dur="500" fill="hold"/>
                                        <p:tgtEl>
                                          <p:spTgt spid="1228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884">
                                            <p:txEl>
                                              <p:pRg st="1" end="1"/>
                                            </p:txEl>
                                          </p:spTgt>
                                        </p:tgtEl>
                                        <p:attrNameLst>
                                          <p:attrName>style.visibility</p:attrName>
                                        </p:attrNameLst>
                                      </p:cBhvr>
                                      <p:to>
                                        <p:strVal val="visible"/>
                                      </p:to>
                                    </p:set>
                                    <p:anim calcmode="lin" valueType="num">
                                      <p:cBhvr additive="base">
                                        <p:cTn id="13" dur="500" fill="hold"/>
                                        <p:tgtEl>
                                          <p:spTgt spid="12288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88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884">
                                            <p:txEl>
                                              <p:pRg st="2" end="2"/>
                                            </p:txEl>
                                          </p:spTgt>
                                        </p:tgtEl>
                                        <p:attrNameLst>
                                          <p:attrName>style.visibility</p:attrName>
                                        </p:attrNameLst>
                                      </p:cBhvr>
                                      <p:to>
                                        <p:strVal val="visible"/>
                                      </p:to>
                                    </p:set>
                                    <p:anim calcmode="lin" valueType="num">
                                      <p:cBhvr additive="base">
                                        <p:cTn id="19" dur="500" fill="hold"/>
                                        <p:tgtEl>
                                          <p:spTgt spid="12288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88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normAutofit fontScale="90000"/>
          </a:bodyPr>
          <a:lstStyle/>
          <a:p>
            <a:endParaRPr lang="zh-CN" altLang="en-US" dirty="0"/>
          </a:p>
        </p:txBody>
      </p:sp>
      <p:sp>
        <p:nvSpPr>
          <p:cNvPr id="123908" name="Rectangle 4"/>
          <p:cNvSpPr>
            <a:spLocks noGrp="1" noChangeArrowheads="1"/>
          </p:cNvSpPr>
          <p:nvPr>
            <p:ph type="body" sz="half" idx="1"/>
          </p:nvPr>
        </p:nvSpPr>
        <p:spPr>
          <a:xfrm>
            <a:off x="899592" y="1556792"/>
            <a:ext cx="7427168" cy="4489450"/>
          </a:xfrm>
          <a:noFill/>
          <a:ln/>
        </p:spPr>
        <p:txBody>
          <a:bodyPr>
            <a:normAutofit/>
          </a:bodyPr>
          <a:lstStyle/>
          <a:p>
            <a:pPr marL="0" indent="0">
              <a:buNone/>
            </a:pPr>
            <a:r>
              <a:rPr lang="zh-CN" altLang="en-US" sz="2400" dirty="0" smtClean="0"/>
              <a:t>         任务：</a:t>
            </a:r>
            <a:r>
              <a:rPr lang="zh-CN" altLang="zh-CN" sz="2400" dirty="0"/>
              <a:t>在“系统属性</a:t>
            </a:r>
            <a:r>
              <a:rPr lang="en-US" altLang="zh-CN" sz="2400" dirty="0"/>
              <a:t>”</a:t>
            </a:r>
            <a:r>
              <a:rPr lang="zh-CN" altLang="zh-CN" sz="2400" dirty="0"/>
              <a:t>窗口中查看计算机基本</a:t>
            </a:r>
            <a:r>
              <a:rPr lang="zh-CN" altLang="zh-CN" sz="2400" dirty="0" smtClean="0"/>
              <a:t>信息</a:t>
            </a:r>
            <a:r>
              <a:rPr lang="zh-CN" altLang="en-US" sz="2400" dirty="0" smtClean="0"/>
              <a:t>，操作步骤：</a:t>
            </a:r>
            <a:endParaRPr lang="zh-CN" altLang="en-US" sz="2400" dirty="0"/>
          </a:p>
          <a:p>
            <a:pPr marL="0">
              <a:buFont typeface="Wingdings" pitchFamily="2" charset="2"/>
              <a:buNone/>
            </a:pPr>
            <a:r>
              <a:rPr lang="zh-CN" altLang="en-US" sz="2400" dirty="0"/>
              <a:t>　  　</a:t>
            </a:r>
            <a:r>
              <a:rPr lang="en-US" altLang="zh-CN" sz="2400" dirty="0"/>
              <a:t>1</a:t>
            </a:r>
            <a:r>
              <a:rPr lang="en-US" altLang="zh-CN" sz="2400" dirty="0" smtClean="0"/>
              <a:t>. </a:t>
            </a:r>
            <a:r>
              <a:rPr lang="zh-CN" altLang="zh-CN" sz="2400" dirty="0" smtClean="0"/>
              <a:t>打开</a:t>
            </a:r>
            <a:r>
              <a:rPr lang="zh-CN" altLang="zh-CN" sz="2400" dirty="0"/>
              <a:t>「开始」菜单，鼠标右键单击系统区中的“计算机”图标，在弹出的快捷菜单中选择“属性”命令，打开“系统”窗口</a:t>
            </a:r>
            <a:r>
              <a:rPr lang="zh-CN" altLang="en-US" sz="2400" dirty="0" smtClean="0"/>
              <a:t>；</a:t>
            </a:r>
            <a:endParaRPr lang="zh-CN" altLang="en-US" sz="2400" dirty="0"/>
          </a:p>
          <a:p>
            <a:pPr marL="0">
              <a:buFont typeface="Wingdings" pitchFamily="2" charset="2"/>
              <a:buNone/>
            </a:pPr>
            <a:r>
              <a:rPr lang="zh-CN" altLang="en-US" sz="2400" dirty="0"/>
              <a:t>　　  </a:t>
            </a:r>
            <a:r>
              <a:rPr lang="en-US" altLang="zh-CN" sz="2400" dirty="0"/>
              <a:t>2</a:t>
            </a:r>
            <a:r>
              <a:rPr lang="en-US" altLang="zh-CN" sz="2400" dirty="0" smtClean="0"/>
              <a:t>. </a:t>
            </a:r>
            <a:r>
              <a:rPr lang="zh-CN" altLang="zh-CN" sz="2400" dirty="0" smtClean="0"/>
              <a:t>在</a:t>
            </a:r>
            <a:r>
              <a:rPr lang="zh-CN" altLang="zh-CN" sz="2400" dirty="0"/>
              <a:t>“系统”窗口中查看有关计算机的基本信息，如：</a:t>
            </a:r>
            <a:r>
              <a:rPr lang="en-US" altLang="zh-CN" sz="2400" dirty="0"/>
              <a:t>Windows 7</a:t>
            </a:r>
            <a:r>
              <a:rPr lang="zh-CN" altLang="zh-CN" sz="2400" dirty="0"/>
              <a:t>版本、处理器型号、内存大小和计算机名</a:t>
            </a:r>
            <a:r>
              <a:rPr lang="zh-CN" altLang="zh-CN" sz="2400" dirty="0" smtClean="0"/>
              <a:t>等等</a:t>
            </a:r>
            <a:r>
              <a:rPr lang="zh-CN" altLang="en-US" sz="2400" dirty="0" smtClean="0"/>
              <a:t>。</a:t>
            </a:r>
            <a:endParaRPr lang="zh-CN" altLang="en-US" sz="2400" dirty="0"/>
          </a:p>
        </p:txBody>
      </p:sp>
      <p:sp>
        <p:nvSpPr>
          <p:cNvPr id="4"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5"/>
          <p:cNvSpPr>
            <a:spLocks noGrp="1"/>
          </p:cNvSpPr>
          <p:nvPr>
            <p:ph type="sldNum" sz="quarter" idx="11"/>
          </p:nvPr>
        </p:nvSpPr>
        <p:spPr/>
        <p:txBody>
          <a:bodyPr/>
          <a:lstStyle/>
          <a:p>
            <a:fld id="{1BFE5EAE-DA00-4121-9838-82315E176EAB}" type="slidenum">
              <a:rPr lang="en-US" altLang="zh-CN"/>
              <a:pPr/>
              <a:t>15</a:t>
            </a:fld>
            <a:endParaRPr lang="en-US" altLang="zh-CN"/>
          </a:p>
        </p:txBody>
      </p:sp>
      <p:sp>
        <p:nvSpPr>
          <p:cNvPr id="6" name="日期占位符 6"/>
          <p:cNvSpPr>
            <a:spLocks noGrp="1"/>
          </p:cNvSpPr>
          <p:nvPr>
            <p:ph type="dt" sz="half" idx="12"/>
          </p:nvPr>
        </p:nvSpPr>
        <p:spPr/>
        <p:txBody>
          <a:bodyPr/>
          <a:lstStyle/>
          <a:p>
            <a:fld id="{BF0AD4BA-EF5F-4EC6-AD04-73BE692A6F94}"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23906"/>
                                        </p:tgtEl>
                                        <p:attrNameLst>
                                          <p:attrName>style.visibility</p:attrName>
                                        </p:attrNameLst>
                                      </p:cBhvr>
                                      <p:to>
                                        <p:strVal val="visible"/>
                                      </p:to>
                                    </p:set>
                                    <p:anim calcmode="lin" valueType="num">
                                      <p:cBhvr additive="base">
                                        <p:cTn id="7" dur="500" fill="hold"/>
                                        <p:tgtEl>
                                          <p:spTgt spid="123906"/>
                                        </p:tgtEl>
                                        <p:attrNameLst>
                                          <p:attrName>ppt_x</p:attrName>
                                        </p:attrNameLst>
                                      </p:cBhvr>
                                      <p:tavLst>
                                        <p:tav tm="0">
                                          <p:val>
                                            <p:strVal val="#ppt_x"/>
                                          </p:val>
                                        </p:tav>
                                        <p:tav tm="100000">
                                          <p:val>
                                            <p:strVal val="#ppt_x"/>
                                          </p:val>
                                        </p:tav>
                                      </p:tavLst>
                                    </p:anim>
                                    <p:anim calcmode="lin" valueType="num">
                                      <p:cBhvr additive="base">
                                        <p:cTn id="8" dur="500" fill="hold"/>
                                        <p:tgtEl>
                                          <p:spTgt spid="1239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3908">
                                            <p:txEl>
                                              <p:pRg st="0" end="0"/>
                                            </p:txEl>
                                          </p:spTgt>
                                        </p:tgtEl>
                                        <p:attrNameLst>
                                          <p:attrName>style.visibility</p:attrName>
                                        </p:attrNameLst>
                                      </p:cBhvr>
                                      <p:to>
                                        <p:strVal val="visible"/>
                                      </p:to>
                                    </p:set>
                                    <p:anim calcmode="lin" valueType="num">
                                      <p:cBhvr additive="base">
                                        <p:cTn id="13" dur="500" fill="hold"/>
                                        <p:tgtEl>
                                          <p:spTgt spid="12390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39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3908">
                                            <p:txEl>
                                              <p:pRg st="1" end="1"/>
                                            </p:txEl>
                                          </p:spTgt>
                                        </p:tgtEl>
                                        <p:attrNameLst>
                                          <p:attrName>style.visibility</p:attrName>
                                        </p:attrNameLst>
                                      </p:cBhvr>
                                      <p:to>
                                        <p:strVal val="visible"/>
                                      </p:to>
                                    </p:set>
                                    <p:anim calcmode="lin" valueType="num">
                                      <p:cBhvr additive="base">
                                        <p:cTn id="19" dur="500" fill="hold"/>
                                        <p:tgtEl>
                                          <p:spTgt spid="12390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90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3908">
                                            <p:txEl>
                                              <p:pRg st="2" end="2"/>
                                            </p:txEl>
                                          </p:spTgt>
                                        </p:tgtEl>
                                        <p:attrNameLst>
                                          <p:attrName>style.visibility</p:attrName>
                                        </p:attrNameLst>
                                      </p:cBhvr>
                                      <p:to>
                                        <p:strVal val="visible"/>
                                      </p:to>
                                    </p:set>
                                    <p:anim calcmode="lin" valueType="num">
                                      <p:cBhvr additive="base">
                                        <p:cTn id="25" dur="500" fill="hold"/>
                                        <p:tgtEl>
                                          <p:spTgt spid="12390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90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P spid="12390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5" name="Rectangle 7"/>
          <p:cNvSpPr>
            <a:spLocks noGrp="1" noChangeArrowheads="1"/>
          </p:cNvSpPr>
          <p:nvPr>
            <p:ph type="title"/>
          </p:nvPr>
        </p:nvSpPr>
        <p:spPr/>
        <p:txBody>
          <a:bodyPr>
            <a:normAutofit fontScale="90000"/>
          </a:bodyPr>
          <a:lstStyle/>
          <a:p>
            <a:endParaRPr lang="zh-CN" altLang="zh-CN"/>
          </a:p>
        </p:txBody>
      </p:sp>
      <p:sp>
        <p:nvSpPr>
          <p:cNvPr id="124932" name="Rectangle 4"/>
          <p:cNvSpPr>
            <a:spLocks noGrp="1" noChangeArrowheads="1"/>
          </p:cNvSpPr>
          <p:nvPr>
            <p:ph type="body" sz="half" idx="1"/>
          </p:nvPr>
        </p:nvSpPr>
        <p:spPr>
          <a:xfrm>
            <a:off x="457200" y="1557338"/>
            <a:ext cx="8362950" cy="4489450"/>
          </a:xfrm>
          <a:noFill/>
          <a:ln/>
        </p:spPr>
        <p:txBody>
          <a:bodyPr>
            <a:normAutofit fontScale="92500" lnSpcReduction="20000"/>
          </a:bodyPr>
          <a:lstStyle/>
          <a:p>
            <a:pPr marL="0" indent="0">
              <a:buNone/>
            </a:pPr>
            <a:r>
              <a:rPr lang="zh-CN" altLang="en-US" sz="2400" dirty="0" smtClean="0"/>
              <a:t>         任务：</a:t>
            </a:r>
            <a:r>
              <a:rPr lang="zh-CN" altLang="zh-CN" sz="2400" dirty="0"/>
              <a:t>为计算机</a:t>
            </a:r>
            <a:r>
              <a:rPr lang="en-US" altLang="zh-CN" sz="2400" dirty="0"/>
              <a:t>A</a:t>
            </a:r>
            <a:r>
              <a:rPr lang="zh-CN" altLang="zh-CN" sz="2400" dirty="0"/>
              <a:t>设置远程桌面连接，并利用网络中的另一台计算机</a:t>
            </a:r>
            <a:r>
              <a:rPr lang="en-US" altLang="zh-CN" sz="2400" dirty="0"/>
              <a:t>B</a:t>
            </a:r>
            <a:r>
              <a:rPr lang="zh-CN" altLang="zh-CN" sz="2400" dirty="0"/>
              <a:t>访问计算机</a:t>
            </a:r>
            <a:r>
              <a:rPr lang="en-US" altLang="zh-CN" sz="2400" dirty="0" smtClean="0"/>
              <a:t>A</a:t>
            </a:r>
            <a:r>
              <a:rPr lang="zh-CN" altLang="en-US" sz="2400" dirty="0" smtClean="0"/>
              <a:t>，操作步骤：</a:t>
            </a:r>
            <a:endParaRPr lang="zh-CN" altLang="en-US" sz="2400" dirty="0"/>
          </a:p>
          <a:p>
            <a:pPr marL="0" indent="0">
              <a:buNone/>
            </a:pPr>
            <a:r>
              <a:rPr lang="zh-CN" altLang="en-US" sz="2400" dirty="0"/>
              <a:t>　</a:t>
            </a:r>
            <a:r>
              <a:rPr lang="zh-CN" altLang="en-US" sz="2400" dirty="0" smtClean="0"/>
              <a:t>     </a:t>
            </a:r>
            <a:r>
              <a:rPr lang="en-US" altLang="zh-CN" sz="2400" dirty="0" smtClean="0"/>
              <a:t>1.</a:t>
            </a:r>
            <a:r>
              <a:rPr lang="zh-CN" altLang="zh-CN" sz="2400" dirty="0" smtClean="0"/>
              <a:t>先</a:t>
            </a:r>
            <a:r>
              <a:rPr lang="zh-CN" altLang="zh-CN" sz="2400" dirty="0"/>
              <a:t>在计算机</a:t>
            </a:r>
            <a:r>
              <a:rPr lang="en-US" altLang="zh-CN" sz="2400" dirty="0"/>
              <a:t>A</a:t>
            </a:r>
            <a:r>
              <a:rPr lang="zh-CN" altLang="zh-CN" sz="2400" dirty="0"/>
              <a:t>中进行如下设置：</a:t>
            </a:r>
          </a:p>
          <a:p>
            <a:pPr marL="0" indent="0">
              <a:buNone/>
            </a:pPr>
            <a:r>
              <a:rPr lang="en-US" altLang="zh-CN" sz="2400" dirty="0" smtClean="0"/>
              <a:t>         </a:t>
            </a:r>
            <a:r>
              <a:rPr lang="zh-CN" altLang="zh-CN" sz="2400" dirty="0" smtClean="0"/>
              <a:t>① </a:t>
            </a:r>
            <a:r>
              <a:rPr lang="zh-CN" altLang="en-US" sz="2400" dirty="0" smtClean="0"/>
              <a:t>在“系统”窗口</a:t>
            </a:r>
            <a:r>
              <a:rPr lang="zh-CN" altLang="zh-CN" sz="2400" dirty="0" smtClean="0"/>
              <a:t>中选择</a:t>
            </a:r>
            <a:r>
              <a:rPr lang="zh-CN" altLang="zh-CN" sz="2400" dirty="0"/>
              <a:t>“远程设置”选项，打开“系统属性”</a:t>
            </a:r>
            <a:r>
              <a:rPr lang="zh-CN" altLang="zh-CN" sz="2400" dirty="0" smtClean="0"/>
              <a:t>对话框</a:t>
            </a:r>
            <a:r>
              <a:rPr lang="zh-CN" altLang="en-US" sz="2400" dirty="0"/>
              <a:t>；</a:t>
            </a:r>
            <a:endParaRPr lang="zh-CN" altLang="zh-CN" sz="2400" dirty="0"/>
          </a:p>
          <a:p>
            <a:pPr marL="0" indent="0">
              <a:buNone/>
            </a:pPr>
            <a:r>
              <a:rPr lang="en-US" altLang="zh-CN" sz="2400" dirty="0" smtClean="0"/>
              <a:t>         </a:t>
            </a:r>
            <a:r>
              <a:rPr lang="zh-CN" altLang="zh-CN" sz="2400" dirty="0" smtClean="0"/>
              <a:t>② </a:t>
            </a:r>
            <a:r>
              <a:rPr lang="zh-CN" altLang="zh-CN" sz="2400" dirty="0"/>
              <a:t>在“系统属性”对话框中勾选“允许远程协助连接这台计算机”复选框、“允许运行任意版本远程桌面的计算机连接（较不安全）”单选项</a:t>
            </a:r>
            <a:r>
              <a:rPr lang="zh-CN" altLang="zh-CN" sz="2400" dirty="0" smtClean="0"/>
              <a:t>，单击</a:t>
            </a:r>
            <a:r>
              <a:rPr lang="zh-CN" altLang="zh-CN" sz="2400" dirty="0"/>
              <a:t>“确定”按钮</a:t>
            </a:r>
            <a:r>
              <a:rPr lang="zh-CN" altLang="en-US" sz="2400" dirty="0" smtClean="0"/>
              <a:t>；</a:t>
            </a:r>
            <a:endParaRPr lang="zh-CN" altLang="en-US" sz="2400" dirty="0"/>
          </a:p>
          <a:p>
            <a:pPr marL="0" indent="0">
              <a:buNone/>
            </a:pPr>
            <a:r>
              <a:rPr lang="zh-CN" altLang="en-US" sz="2400" dirty="0"/>
              <a:t>　</a:t>
            </a:r>
            <a:r>
              <a:rPr lang="zh-CN" altLang="en-US" sz="2400" dirty="0" smtClean="0"/>
              <a:t>     </a:t>
            </a:r>
            <a:r>
              <a:rPr lang="en-US" altLang="zh-CN" sz="2400" dirty="0" smtClean="0"/>
              <a:t>2</a:t>
            </a:r>
            <a:r>
              <a:rPr lang="en-US" altLang="zh-CN" sz="2400" dirty="0"/>
              <a:t>.</a:t>
            </a:r>
            <a:r>
              <a:rPr lang="zh-CN" altLang="zh-CN" sz="2400" dirty="0"/>
              <a:t>当需要在计算机</a:t>
            </a:r>
            <a:r>
              <a:rPr lang="en-US" altLang="zh-CN" sz="2400" dirty="0"/>
              <a:t>B</a:t>
            </a:r>
            <a:r>
              <a:rPr lang="zh-CN" altLang="zh-CN" sz="2400" dirty="0"/>
              <a:t>中访问计算机</a:t>
            </a:r>
            <a:r>
              <a:rPr lang="en-US" altLang="zh-CN" sz="2400" dirty="0"/>
              <a:t>A</a:t>
            </a:r>
            <a:r>
              <a:rPr lang="zh-CN" altLang="zh-CN" sz="2400" dirty="0"/>
              <a:t>时，可在计算机</a:t>
            </a:r>
            <a:r>
              <a:rPr lang="en-US" altLang="zh-CN" sz="2400" dirty="0"/>
              <a:t>B</a:t>
            </a:r>
            <a:r>
              <a:rPr lang="zh-CN" altLang="zh-CN" sz="2400" dirty="0"/>
              <a:t>中进行如下操作：</a:t>
            </a:r>
          </a:p>
          <a:p>
            <a:pPr marL="0" indent="0">
              <a:buNone/>
            </a:pPr>
            <a:r>
              <a:rPr lang="en-US" altLang="zh-CN" sz="2400" dirty="0" smtClean="0"/>
              <a:t>        </a:t>
            </a:r>
            <a:r>
              <a:rPr lang="zh-CN" altLang="zh-CN" sz="2400" dirty="0" smtClean="0"/>
              <a:t>① </a:t>
            </a:r>
            <a:r>
              <a:rPr lang="zh-CN" altLang="zh-CN" sz="2400" dirty="0"/>
              <a:t>在「开始」菜单的“搜索程序和文件”文本框中输入命令“</a:t>
            </a:r>
            <a:r>
              <a:rPr lang="en-US" altLang="zh-CN" sz="2400" dirty="0" err="1"/>
              <a:t>mstsc</a:t>
            </a:r>
            <a:r>
              <a:rPr lang="zh-CN" altLang="zh-CN" sz="2400" dirty="0"/>
              <a:t>”，按</a:t>
            </a:r>
            <a:r>
              <a:rPr lang="en-US" altLang="zh-CN" sz="2400" dirty="0"/>
              <a:t>Enter</a:t>
            </a:r>
            <a:r>
              <a:rPr lang="zh-CN" altLang="zh-CN" sz="2400" dirty="0" smtClean="0"/>
              <a:t>键</a:t>
            </a:r>
            <a:r>
              <a:rPr lang="zh-CN" altLang="en-US" sz="2400" dirty="0" smtClean="0"/>
              <a:t>；</a:t>
            </a:r>
            <a:endParaRPr lang="zh-CN" altLang="zh-CN" sz="2400" dirty="0"/>
          </a:p>
          <a:p>
            <a:pPr marL="0" indent="0">
              <a:buNone/>
            </a:pPr>
            <a:r>
              <a:rPr lang="en-US" altLang="zh-CN" sz="2400" dirty="0" smtClean="0"/>
              <a:t>        </a:t>
            </a:r>
            <a:r>
              <a:rPr lang="zh-CN" altLang="zh-CN" sz="2400" dirty="0" smtClean="0"/>
              <a:t>② </a:t>
            </a:r>
            <a:r>
              <a:rPr lang="zh-CN" altLang="zh-CN" sz="2400" dirty="0"/>
              <a:t>在打开的“远程桌面连接”对话框中输入计算机</a:t>
            </a:r>
            <a:r>
              <a:rPr lang="en-US" altLang="zh-CN" sz="2400" dirty="0"/>
              <a:t>A</a:t>
            </a:r>
            <a:r>
              <a:rPr lang="zh-CN" altLang="zh-CN" sz="2400" dirty="0"/>
              <a:t>的</a:t>
            </a:r>
            <a:r>
              <a:rPr lang="en-US" altLang="zh-CN" sz="2400" dirty="0"/>
              <a:t>IP</a:t>
            </a:r>
            <a:r>
              <a:rPr lang="zh-CN" altLang="zh-CN" sz="2400" dirty="0" smtClean="0"/>
              <a:t>地址，</a:t>
            </a:r>
            <a:r>
              <a:rPr lang="zh-CN" altLang="zh-CN" sz="2400" dirty="0"/>
              <a:t>单击“连接”按钮</a:t>
            </a:r>
            <a:r>
              <a:rPr lang="zh-CN" altLang="zh-CN" sz="2400" dirty="0" smtClean="0"/>
              <a:t>。</a:t>
            </a:r>
            <a:endParaRPr lang="zh-CN" altLang="zh-CN"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CA990DC7-144C-48E2-8927-E49BD6048D05}" type="slidenum">
              <a:rPr lang="en-US" altLang="zh-CN"/>
              <a:pPr/>
              <a:t>16</a:t>
            </a:fld>
            <a:endParaRPr lang="en-US" altLang="zh-CN"/>
          </a:p>
        </p:txBody>
      </p:sp>
      <p:sp>
        <p:nvSpPr>
          <p:cNvPr id="7" name="日期占位符 6"/>
          <p:cNvSpPr>
            <a:spLocks noGrp="1"/>
          </p:cNvSpPr>
          <p:nvPr>
            <p:ph type="dt" sz="half" idx="12"/>
          </p:nvPr>
        </p:nvSpPr>
        <p:spPr/>
        <p:txBody>
          <a:bodyPr/>
          <a:lstStyle/>
          <a:p>
            <a:fld id="{2C5A05F0-1EA8-4726-9086-09C1F20697B2}"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2">
                                            <p:txEl>
                                              <p:pRg st="0" end="0"/>
                                            </p:txEl>
                                          </p:spTgt>
                                        </p:tgtEl>
                                        <p:attrNameLst>
                                          <p:attrName>style.visibility</p:attrName>
                                        </p:attrNameLst>
                                      </p:cBhvr>
                                      <p:to>
                                        <p:strVal val="visible"/>
                                      </p:to>
                                    </p:set>
                                    <p:anim calcmode="lin" valueType="num">
                                      <p:cBhvr additive="base">
                                        <p:cTn id="7" dur="500" fill="hold"/>
                                        <p:tgtEl>
                                          <p:spTgt spid="1249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49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4932">
                                            <p:txEl>
                                              <p:pRg st="1" end="1"/>
                                            </p:txEl>
                                          </p:spTgt>
                                        </p:tgtEl>
                                        <p:attrNameLst>
                                          <p:attrName>style.visibility</p:attrName>
                                        </p:attrNameLst>
                                      </p:cBhvr>
                                      <p:to>
                                        <p:strVal val="visible"/>
                                      </p:to>
                                    </p:set>
                                    <p:anim calcmode="lin" valueType="num">
                                      <p:cBhvr additive="base">
                                        <p:cTn id="13" dur="500" fill="hold"/>
                                        <p:tgtEl>
                                          <p:spTgt spid="12493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49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4932">
                                            <p:txEl>
                                              <p:pRg st="2" end="2"/>
                                            </p:txEl>
                                          </p:spTgt>
                                        </p:tgtEl>
                                        <p:attrNameLst>
                                          <p:attrName>style.visibility</p:attrName>
                                        </p:attrNameLst>
                                      </p:cBhvr>
                                      <p:to>
                                        <p:strVal val="visible"/>
                                      </p:to>
                                    </p:set>
                                    <p:anim calcmode="lin" valueType="num">
                                      <p:cBhvr additive="base">
                                        <p:cTn id="19" dur="500" fill="hold"/>
                                        <p:tgtEl>
                                          <p:spTgt spid="12493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493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4932">
                                            <p:txEl>
                                              <p:pRg st="3" end="3"/>
                                            </p:txEl>
                                          </p:spTgt>
                                        </p:tgtEl>
                                        <p:attrNameLst>
                                          <p:attrName>style.visibility</p:attrName>
                                        </p:attrNameLst>
                                      </p:cBhvr>
                                      <p:to>
                                        <p:strVal val="visible"/>
                                      </p:to>
                                    </p:set>
                                    <p:anim calcmode="lin" valueType="num">
                                      <p:cBhvr additive="base">
                                        <p:cTn id="25" dur="500" fill="hold"/>
                                        <p:tgtEl>
                                          <p:spTgt spid="12493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493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4932">
                                            <p:txEl>
                                              <p:pRg st="4" end="4"/>
                                            </p:txEl>
                                          </p:spTgt>
                                        </p:tgtEl>
                                        <p:attrNameLst>
                                          <p:attrName>style.visibility</p:attrName>
                                        </p:attrNameLst>
                                      </p:cBhvr>
                                      <p:to>
                                        <p:strVal val="visible"/>
                                      </p:to>
                                    </p:set>
                                    <p:anim calcmode="lin" valueType="num">
                                      <p:cBhvr additive="base">
                                        <p:cTn id="31" dur="500" fill="hold"/>
                                        <p:tgtEl>
                                          <p:spTgt spid="12493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493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4932">
                                            <p:txEl>
                                              <p:pRg st="5" end="5"/>
                                            </p:txEl>
                                          </p:spTgt>
                                        </p:tgtEl>
                                        <p:attrNameLst>
                                          <p:attrName>style.visibility</p:attrName>
                                        </p:attrNameLst>
                                      </p:cBhvr>
                                      <p:to>
                                        <p:strVal val="visible"/>
                                      </p:to>
                                    </p:set>
                                    <p:anim calcmode="lin" valueType="num">
                                      <p:cBhvr additive="base">
                                        <p:cTn id="37" dur="500" fill="hold"/>
                                        <p:tgtEl>
                                          <p:spTgt spid="12493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493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4932">
                                            <p:txEl>
                                              <p:pRg st="6" end="6"/>
                                            </p:txEl>
                                          </p:spTgt>
                                        </p:tgtEl>
                                        <p:attrNameLst>
                                          <p:attrName>style.visibility</p:attrName>
                                        </p:attrNameLst>
                                      </p:cBhvr>
                                      <p:to>
                                        <p:strVal val="visible"/>
                                      </p:to>
                                    </p:set>
                                    <p:anim calcmode="lin" valueType="num">
                                      <p:cBhvr additive="base">
                                        <p:cTn id="43" dur="500" fill="hold"/>
                                        <p:tgtEl>
                                          <p:spTgt spid="12493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493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115616" y="476672"/>
            <a:ext cx="5256584" cy="515938"/>
          </a:xfrm>
        </p:spPr>
        <p:txBody>
          <a:bodyPr>
            <a:noAutofit/>
          </a:bodyPr>
          <a:lstStyle/>
          <a:p>
            <a:r>
              <a:rPr lang="en-US" altLang="zh-CN" sz="2800" dirty="0" smtClean="0"/>
              <a:t>2</a:t>
            </a:r>
            <a:r>
              <a:rPr lang="zh-CN" altLang="en-US" sz="2800" dirty="0" smtClean="0"/>
              <a:t>．任务栏</a:t>
            </a:r>
            <a:endParaRPr lang="zh-CN" altLang="en-US" sz="2800" dirty="0"/>
          </a:p>
        </p:txBody>
      </p:sp>
      <p:sp>
        <p:nvSpPr>
          <p:cNvPr id="125956" name="Rectangle 4"/>
          <p:cNvSpPr>
            <a:spLocks noGrp="1" noChangeArrowheads="1"/>
          </p:cNvSpPr>
          <p:nvPr>
            <p:ph type="body" sz="half" idx="1"/>
          </p:nvPr>
        </p:nvSpPr>
        <p:spPr>
          <a:xfrm>
            <a:off x="457200" y="1557338"/>
            <a:ext cx="8362950" cy="4489450"/>
          </a:xfrm>
          <a:noFill/>
          <a:ln/>
        </p:spPr>
        <p:txBody>
          <a:bodyPr/>
          <a:lstStyle/>
          <a:p>
            <a:pPr marL="0" indent="0">
              <a:buNone/>
            </a:pPr>
            <a:r>
              <a:rPr lang="zh-CN" altLang="en-US" sz="2400" dirty="0" smtClean="0"/>
              <a:t>     任务：</a:t>
            </a:r>
            <a:r>
              <a:rPr lang="zh-CN" altLang="zh-CN" sz="2400" dirty="0"/>
              <a:t>在任务栏中预览、切换及新建</a:t>
            </a:r>
            <a:r>
              <a:rPr lang="zh-CN" altLang="zh-CN" sz="2400" dirty="0" smtClean="0"/>
              <a:t>文件</a:t>
            </a:r>
            <a:r>
              <a:rPr lang="zh-CN" altLang="en-US" sz="2400" dirty="0" smtClean="0"/>
              <a:t>，操作步骤：</a:t>
            </a:r>
            <a:endParaRPr lang="zh-CN" altLang="en-US" sz="2400" dirty="0"/>
          </a:p>
          <a:p>
            <a:pPr>
              <a:buFont typeface="Wingdings" pitchFamily="2" charset="2"/>
              <a:buNone/>
            </a:pPr>
            <a:r>
              <a:rPr lang="zh-CN" altLang="en-US" sz="2400" dirty="0"/>
              <a:t>　  　</a:t>
            </a:r>
            <a:r>
              <a:rPr lang="en-US" altLang="zh-CN" sz="2400" dirty="0"/>
              <a:t>1</a:t>
            </a:r>
            <a:r>
              <a:rPr lang="en-US" altLang="zh-CN" sz="2400" dirty="0" smtClean="0"/>
              <a:t>. </a:t>
            </a:r>
            <a:r>
              <a:rPr lang="zh-CN" altLang="zh-CN" sz="2400" dirty="0" smtClean="0"/>
              <a:t>打开</a:t>
            </a:r>
            <a:r>
              <a:rPr lang="zh-CN" altLang="zh-CN" sz="2400" dirty="0"/>
              <a:t>随书光盘中的“第</a:t>
            </a:r>
            <a:r>
              <a:rPr lang="en-US" altLang="zh-CN" sz="2400" dirty="0"/>
              <a:t>2</a:t>
            </a:r>
            <a:r>
              <a:rPr lang="zh-CN" altLang="zh-CN" sz="2400" dirty="0"/>
              <a:t>章</a:t>
            </a:r>
            <a:r>
              <a:rPr lang="en-US" altLang="zh-CN" sz="2400" dirty="0"/>
              <a:t>\</a:t>
            </a:r>
            <a:r>
              <a:rPr lang="zh-CN" altLang="zh-CN" sz="2400" dirty="0"/>
              <a:t>课堂案例</a:t>
            </a:r>
            <a:r>
              <a:rPr lang="en-US" altLang="zh-CN" sz="2400" dirty="0"/>
              <a:t>\</a:t>
            </a:r>
            <a:r>
              <a:rPr lang="zh-CN" altLang="zh-CN" sz="2400" dirty="0"/>
              <a:t>素材</a:t>
            </a:r>
            <a:r>
              <a:rPr lang="en-US" altLang="zh-CN" sz="2400" dirty="0"/>
              <a:t>\</a:t>
            </a:r>
            <a:r>
              <a:rPr lang="zh-CN" altLang="zh-CN" sz="2400" dirty="0"/>
              <a:t>文档”文件夹中的</a:t>
            </a:r>
            <a:r>
              <a:rPr lang="en-US" altLang="zh-CN" sz="2400" dirty="0"/>
              <a:t>Word</a:t>
            </a:r>
            <a:r>
              <a:rPr lang="zh-CN" altLang="zh-CN" sz="2400" dirty="0"/>
              <a:t>文档“热爱生命</a:t>
            </a:r>
            <a:r>
              <a:rPr lang="en-US" altLang="zh-CN" sz="2400" dirty="0"/>
              <a:t>.</a:t>
            </a:r>
            <a:r>
              <a:rPr lang="en-US" altLang="zh-CN" sz="2400" dirty="0" err="1"/>
              <a:t>docx</a:t>
            </a:r>
            <a:r>
              <a:rPr lang="zh-CN" altLang="zh-CN" sz="2400" dirty="0"/>
              <a:t>”、“学会等待</a:t>
            </a:r>
            <a:r>
              <a:rPr lang="en-US" altLang="zh-CN" sz="2400" dirty="0"/>
              <a:t>.</a:t>
            </a:r>
            <a:r>
              <a:rPr lang="en-US" altLang="zh-CN" sz="2400" dirty="0" err="1"/>
              <a:t>docx</a:t>
            </a:r>
            <a:r>
              <a:rPr lang="zh-CN" altLang="zh-CN" sz="2400" dirty="0"/>
              <a:t>”和“改变自己</a:t>
            </a:r>
            <a:r>
              <a:rPr lang="en-US" altLang="zh-CN" sz="2400" dirty="0"/>
              <a:t>.</a:t>
            </a:r>
            <a:r>
              <a:rPr lang="en-US" altLang="zh-CN" sz="2400" dirty="0" err="1"/>
              <a:t>docx</a:t>
            </a:r>
            <a:r>
              <a:rPr lang="zh-CN" altLang="zh-CN" sz="2400" dirty="0"/>
              <a:t>”</a:t>
            </a:r>
            <a:r>
              <a:rPr lang="en-US" altLang="zh-CN" sz="2400" dirty="0"/>
              <a:t>3</a:t>
            </a:r>
            <a:r>
              <a:rPr lang="zh-CN" altLang="zh-CN" sz="2400" dirty="0"/>
              <a:t>个</a:t>
            </a:r>
            <a:r>
              <a:rPr lang="en-US" altLang="zh-CN" sz="2400" dirty="0"/>
              <a:t>Word</a:t>
            </a:r>
            <a:r>
              <a:rPr lang="zh-CN" altLang="zh-CN" sz="2400" dirty="0"/>
              <a:t>文档</a:t>
            </a:r>
            <a:r>
              <a:rPr lang="zh-CN" altLang="en-US" sz="2400" dirty="0" smtClean="0"/>
              <a:t>；</a:t>
            </a:r>
            <a:endParaRPr lang="zh-CN" altLang="en-US" sz="2400" dirty="0"/>
          </a:p>
          <a:p>
            <a:pPr>
              <a:buFont typeface="Wingdings" pitchFamily="2" charset="2"/>
              <a:buNone/>
            </a:pPr>
            <a:r>
              <a:rPr lang="zh-CN" altLang="en-US" sz="2400" dirty="0"/>
              <a:t>　　  </a:t>
            </a:r>
            <a:r>
              <a:rPr lang="en-US" altLang="zh-CN" sz="2400" dirty="0"/>
              <a:t>2</a:t>
            </a:r>
            <a:r>
              <a:rPr lang="en-US" altLang="zh-CN" sz="2400" dirty="0" smtClean="0"/>
              <a:t>. </a:t>
            </a:r>
            <a:r>
              <a:rPr lang="zh-CN" altLang="zh-CN" sz="2400" dirty="0" smtClean="0"/>
              <a:t>鼠标</a:t>
            </a:r>
            <a:r>
              <a:rPr lang="zh-CN" altLang="zh-CN" sz="2400" dirty="0"/>
              <a:t>指向任务栏上的</a:t>
            </a:r>
            <a:r>
              <a:rPr lang="en-US" altLang="zh-CN" sz="2400" dirty="0"/>
              <a:t>Word</a:t>
            </a:r>
            <a:r>
              <a:rPr lang="zh-CN" altLang="zh-CN" sz="2400" dirty="0"/>
              <a:t>文档</a:t>
            </a:r>
            <a:r>
              <a:rPr lang="zh-CN" altLang="zh-CN" sz="2400" dirty="0" smtClean="0"/>
              <a:t>图标</a:t>
            </a:r>
            <a:r>
              <a:rPr lang="zh-CN" altLang="zh-CN" sz="2400" dirty="0"/>
              <a:t>，便会显示缩略图预览窗口</a:t>
            </a:r>
            <a:r>
              <a:rPr lang="zh-CN" altLang="en-US" sz="2400" dirty="0" smtClean="0"/>
              <a:t>；</a:t>
            </a:r>
            <a:endParaRPr lang="zh-CN" altLang="en-US" sz="2400" dirty="0"/>
          </a:p>
          <a:p>
            <a:pPr>
              <a:buFont typeface="Wingdings" pitchFamily="2" charset="2"/>
              <a:buNone/>
            </a:pPr>
            <a:r>
              <a:rPr lang="zh-CN" altLang="en-US" sz="2400" dirty="0"/>
              <a:t>　　  </a:t>
            </a:r>
            <a:r>
              <a:rPr lang="en-US" altLang="zh-CN" sz="2400" dirty="0"/>
              <a:t>3</a:t>
            </a:r>
            <a:r>
              <a:rPr lang="en-US" altLang="zh-CN" sz="2400" dirty="0" smtClean="0"/>
              <a:t>. </a:t>
            </a:r>
            <a:r>
              <a:rPr lang="zh-CN" altLang="zh-CN" sz="2400" dirty="0" smtClean="0"/>
              <a:t>切换</a:t>
            </a:r>
            <a:r>
              <a:rPr lang="en-US" altLang="zh-CN" sz="2400" dirty="0"/>
              <a:t>Word</a:t>
            </a:r>
            <a:r>
              <a:rPr lang="zh-CN" altLang="zh-CN" sz="2400" dirty="0"/>
              <a:t>文档窗口：按住</a:t>
            </a:r>
            <a:r>
              <a:rPr lang="en-US" altLang="zh-CN" sz="2400" dirty="0"/>
              <a:t>Ctrl</a:t>
            </a:r>
            <a:r>
              <a:rPr lang="zh-CN" altLang="zh-CN" sz="2400" dirty="0"/>
              <a:t>键，用鼠标单击任务栏上的</a:t>
            </a:r>
            <a:r>
              <a:rPr lang="en-US" altLang="zh-CN" sz="2400" dirty="0"/>
              <a:t>Word</a:t>
            </a:r>
            <a:r>
              <a:rPr lang="zh-CN" altLang="zh-CN" sz="2400" dirty="0"/>
              <a:t>文档</a:t>
            </a:r>
            <a:r>
              <a:rPr lang="zh-CN" altLang="zh-CN" sz="2400" dirty="0" smtClean="0"/>
              <a:t>图标</a:t>
            </a:r>
            <a:r>
              <a:rPr lang="zh-CN" altLang="zh-CN" sz="2400" dirty="0"/>
              <a:t>，即可切换当前文档窗口</a:t>
            </a:r>
            <a:r>
              <a:rPr lang="zh-CN" altLang="en-US" sz="2400" dirty="0" smtClean="0"/>
              <a:t>；</a:t>
            </a:r>
            <a:endParaRPr lang="zh-CN" altLang="en-US" sz="2400" dirty="0"/>
          </a:p>
          <a:p>
            <a:pPr>
              <a:buFont typeface="Wingdings" pitchFamily="2" charset="2"/>
              <a:buNone/>
            </a:pPr>
            <a:r>
              <a:rPr lang="zh-CN" altLang="en-US" sz="2400" dirty="0"/>
              <a:t>　　  </a:t>
            </a:r>
            <a:r>
              <a:rPr lang="en-US" altLang="zh-CN" sz="2400" dirty="0"/>
              <a:t>4</a:t>
            </a:r>
            <a:r>
              <a:rPr lang="en-US" altLang="zh-CN" sz="2400" dirty="0" smtClean="0"/>
              <a:t>.</a:t>
            </a:r>
            <a:r>
              <a:rPr lang="zh-CN" altLang="zh-CN" sz="2400" dirty="0"/>
              <a:t>新建</a:t>
            </a:r>
            <a:r>
              <a:rPr lang="en-US" altLang="zh-CN" sz="2400" dirty="0"/>
              <a:t>Word</a:t>
            </a:r>
            <a:r>
              <a:rPr lang="zh-CN" altLang="zh-CN" sz="2400" dirty="0"/>
              <a:t>文档：按住</a:t>
            </a:r>
            <a:r>
              <a:rPr lang="en-US" altLang="zh-CN" sz="2400" dirty="0"/>
              <a:t>Shift</a:t>
            </a:r>
            <a:r>
              <a:rPr lang="zh-CN" altLang="zh-CN" sz="2400" dirty="0"/>
              <a:t>键，用鼠标单击任务栏上的</a:t>
            </a:r>
            <a:r>
              <a:rPr lang="en-US" altLang="zh-CN" sz="2400" dirty="0"/>
              <a:t>Word</a:t>
            </a:r>
            <a:r>
              <a:rPr lang="zh-CN" altLang="zh-CN" sz="2400" dirty="0"/>
              <a:t>文档</a:t>
            </a:r>
            <a:r>
              <a:rPr lang="zh-CN" altLang="zh-CN" sz="2400" dirty="0" smtClean="0"/>
              <a:t>图标</a:t>
            </a:r>
            <a:r>
              <a:rPr lang="zh-CN" altLang="zh-CN" sz="2400" dirty="0"/>
              <a:t>，即可打开一个新文档窗口</a:t>
            </a:r>
            <a:r>
              <a:rPr lang="zh-CN" altLang="en-US" sz="2400" dirty="0" smtClean="0"/>
              <a:t>。</a:t>
            </a:r>
            <a:endParaRPr lang="zh-CN" altLang="en-US"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8443C4E5-AA73-48F9-AFE4-94279B70A0D4}" type="slidenum">
              <a:rPr lang="en-US" altLang="zh-CN"/>
              <a:pPr/>
              <a:t>17</a:t>
            </a:fld>
            <a:endParaRPr lang="en-US" altLang="zh-CN"/>
          </a:p>
        </p:txBody>
      </p:sp>
      <p:sp>
        <p:nvSpPr>
          <p:cNvPr id="7" name="日期占位符 6"/>
          <p:cNvSpPr>
            <a:spLocks noGrp="1"/>
          </p:cNvSpPr>
          <p:nvPr>
            <p:ph type="dt" sz="half" idx="12"/>
          </p:nvPr>
        </p:nvSpPr>
        <p:spPr/>
        <p:txBody>
          <a:bodyPr/>
          <a:lstStyle/>
          <a:p>
            <a:fld id="{93CD7FAF-ED2D-4164-A509-B69D941A32E4}"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anim calcmode="lin" valueType="num">
                                      <p:cBhvr additive="base">
                                        <p:cTn id="7" dur="500" fill="hold"/>
                                        <p:tgtEl>
                                          <p:spTgt spid="125954"/>
                                        </p:tgtEl>
                                        <p:attrNameLst>
                                          <p:attrName>ppt_x</p:attrName>
                                        </p:attrNameLst>
                                      </p:cBhvr>
                                      <p:tavLst>
                                        <p:tav tm="0">
                                          <p:val>
                                            <p:strVal val="#ppt_x"/>
                                          </p:val>
                                        </p:tav>
                                        <p:tav tm="100000">
                                          <p:val>
                                            <p:strVal val="#ppt_x"/>
                                          </p:val>
                                        </p:tav>
                                      </p:tavLst>
                                    </p:anim>
                                    <p:anim calcmode="lin" valueType="num">
                                      <p:cBhvr additive="base">
                                        <p:cTn id="8" dur="500" fill="hold"/>
                                        <p:tgtEl>
                                          <p:spTgt spid="1259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5956">
                                            <p:txEl>
                                              <p:pRg st="0" end="0"/>
                                            </p:txEl>
                                          </p:spTgt>
                                        </p:tgtEl>
                                        <p:attrNameLst>
                                          <p:attrName>style.visibility</p:attrName>
                                        </p:attrNameLst>
                                      </p:cBhvr>
                                      <p:to>
                                        <p:strVal val="visible"/>
                                      </p:to>
                                    </p:set>
                                    <p:anim calcmode="lin" valueType="num">
                                      <p:cBhvr additive="base">
                                        <p:cTn id="13" dur="500" fill="hold"/>
                                        <p:tgtEl>
                                          <p:spTgt spid="1259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59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5956">
                                            <p:txEl>
                                              <p:pRg st="1" end="1"/>
                                            </p:txEl>
                                          </p:spTgt>
                                        </p:tgtEl>
                                        <p:attrNameLst>
                                          <p:attrName>style.visibility</p:attrName>
                                        </p:attrNameLst>
                                      </p:cBhvr>
                                      <p:to>
                                        <p:strVal val="visible"/>
                                      </p:to>
                                    </p:set>
                                    <p:anim calcmode="lin" valueType="num">
                                      <p:cBhvr additive="base">
                                        <p:cTn id="19" dur="500" fill="hold"/>
                                        <p:tgtEl>
                                          <p:spTgt spid="12595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59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5956">
                                            <p:txEl>
                                              <p:pRg st="2" end="2"/>
                                            </p:txEl>
                                          </p:spTgt>
                                        </p:tgtEl>
                                        <p:attrNameLst>
                                          <p:attrName>style.visibility</p:attrName>
                                        </p:attrNameLst>
                                      </p:cBhvr>
                                      <p:to>
                                        <p:strVal val="visible"/>
                                      </p:to>
                                    </p:set>
                                    <p:anim calcmode="lin" valueType="num">
                                      <p:cBhvr additive="base">
                                        <p:cTn id="25" dur="500" fill="hold"/>
                                        <p:tgtEl>
                                          <p:spTgt spid="12595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59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5956">
                                            <p:txEl>
                                              <p:pRg st="3" end="3"/>
                                            </p:txEl>
                                          </p:spTgt>
                                        </p:tgtEl>
                                        <p:attrNameLst>
                                          <p:attrName>style.visibility</p:attrName>
                                        </p:attrNameLst>
                                      </p:cBhvr>
                                      <p:to>
                                        <p:strVal val="visible"/>
                                      </p:to>
                                    </p:set>
                                    <p:anim calcmode="lin" valueType="num">
                                      <p:cBhvr additive="base">
                                        <p:cTn id="31" dur="500" fill="hold"/>
                                        <p:tgtEl>
                                          <p:spTgt spid="12595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595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5956">
                                            <p:txEl>
                                              <p:pRg st="4" end="4"/>
                                            </p:txEl>
                                          </p:spTgt>
                                        </p:tgtEl>
                                        <p:attrNameLst>
                                          <p:attrName>style.visibility</p:attrName>
                                        </p:attrNameLst>
                                      </p:cBhvr>
                                      <p:to>
                                        <p:strVal val="visible"/>
                                      </p:to>
                                    </p:set>
                                    <p:anim calcmode="lin" valueType="num">
                                      <p:cBhvr additive="base">
                                        <p:cTn id="37" dur="500" fill="hold"/>
                                        <p:tgtEl>
                                          <p:spTgt spid="12595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595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normAutofit fontScale="90000"/>
          </a:bodyPr>
          <a:lstStyle/>
          <a:p>
            <a:endParaRPr lang="zh-CN" altLang="en-US" dirty="0"/>
          </a:p>
        </p:txBody>
      </p:sp>
      <p:sp>
        <p:nvSpPr>
          <p:cNvPr id="125956" name="Rectangle 4"/>
          <p:cNvSpPr>
            <a:spLocks noGrp="1" noChangeArrowheads="1"/>
          </p:cNvSpPr>
          <p:nvPr>
            <p:ph type="body" sz="half" idx="1"/>
          </p:nvPr>
        </p:nvSpPr>
        <p:spPr>
          <a:xfrm>
            <a:off x="1043608" y="1556792"/>
            <a:ext cx="6995120" cy="4489450"/>
          </a:xfrm>
          <a:noFill/>
          <a:ln/>
        </p:spPr>
        <p:txBody>
          <a:bodyPr>
            <a:normAutofit lnSpcReduction="10000"/>
          </a:bodyPr>
          <a:lstStyle/>
          <a:p>
            <a:pPr marL="0" indent="0">
              <a:buNone/>
            </a:pPr>
            <a:r>
              <a:rPr lang="zh-CN" altLang="en-US" sz="2400" dirty="0" smtClean="0"/>
              <a:t>         任务：</a:t>
            </a:r>
            <a:r>
              <a:rPr lang="zh-CN" altLang="zh-CN" sz="2400" dirty="0"/>
              <a:t>将</a:t>
            </a:r>
            <a:r>
              <a:rPr lang="en-US" altLang="zh-CN" sz="2400" dirty="0"/>
              <a:t>Word</a:t>
            </a:r>
            <a:r>
              <a:rPr lang="zh-CN" altLang="zh-CN" sz="2400" dirty="0"/>
              <a:t>程序和</a:t>
            </a:r>
            <a:r>
              <a:rPr lang="en-US" altLang="zh-CN" sz="2400" dirty="0"/>
              <a:t>Word</a:t>
            </a:r>
            <a:r>
              <a:rPr lang="zh-CN" altLang="zh-CN" sz="2400" dirty="0"/>
              <a:t>文档锁定在任务栏</a:t>
            </a:r>
            <a:r>
              <a:rPr lang="zh-CN" altLang="zh-CN" sz="2400" dirty="0" smtClean="0"/>
              <a:t>中</a:t>
            </a:r>
            <a:r>
              <a:rPr lang="zh-CN" altLang="en-US" sz="2400" dirty="0" smtClean="0"/>
              <a:t>，操作步骤：</a:t>
            </a:r>
            <a:endParaRPr lang="zh-CN" altLang="en-US" sz="2400" dirty="0"/>
          </a:p>
          <a:p>
            <a:pPr marL="0">
              <a:buFont typeface="Wingdings" pitchFamily="2" charset="2"/>
              <a:buNone/>
            </a:pPr>
            <a:r>
              <a:rPr lang="zh-CN" altLang="en-US" sz="2400" dirty="0"/>
              <a:t>　  　</a:t>
            </a:r>
            <a:r>
              <a:rPr lang="en-US" altLang="zh-CN" sz="2400" dirty="0"/>
              <a:t>1</a:t>
            </a:r>
            <a:r>
              <a:rPr lang="en-US" altLang="zh-CN" sz="2400" dirty="0" smtClean="0"/>
              <a:t>. </a:t>
            </a:r>
            <a:r>
              <a:rPr lang="zh-CN" altLang="zh-CN" sz="2400" dirty="0" smtClean="0"/>
              <a:t>在</a:t>
            </a:r>
            <a:r>
              <a:rPr lang="zh-CN" altLang="zh-CN" sz="2400" dirty="0"/>
              <a:t>任务栏</a:t>
            </a:r>
            <a:r>
              <a:rPr lang="zh-CN" altLang="zh-CN" sz="2400" dirty="0" smtClean="0"/>
              <a:t>上选择</a:t>
            </a:r>
            <a:r>
              <a:rPr lang="zh-CN" altLang="en-US" sz="2400" dirty="0"/>
              <a:t>已经打开了</a:t>
            </a:r>
            <a:r>
              <a:rPr lang="en-US" altLang="zh-CN" sz="2400" dirty="0"/>
              <a:t>Word</a:t>
            </a:r>
            <a:r>
              <a:rPr lang="zh-CN" altLang="en-US" sz="2400" dirty="0" smtClean="0"/>
              <a:t>文档</a:t>
            </a:r>
            <a:r>
              <a:rPr lang="zh-CN" altLang="zh-CN" sz="2400" dirty="0" smtClean="0"/>
              <a:t>图标</a:t>
            </a:r>
            <a:r>
              <a:rPr lang="zh-CN" altLang="en-US" sz="2400" dirty="0" smtClean="0"/>
              <a:t>，</a:t>
            </a:r>
            <a:r>
              <a:rPr lang="zh-CN" altLang="zh-CN" sz="2400" dirty="0" smtClean="0"/>
              <a:t>单击</a:t>
            </a:r>
            <a:r>
              <a:rPr lang="zh-CN" altLang="zh-CN" sz="2400" dirty="0"/>
              <a:t>鼠标右键，在弹出的快捷菜单中选择“将此程序锁定到任务栏”命令</a:t>
            </a:r>
            <a:r>
              <a:rPr lang="zh-CN" altLang="en-US" sz="2400" dirty="0" smtClean="0"/>
              <a:t>；</a:t>
            </a:r>
            <a:endParaRPr lang="zh-CN" altLang="en-US" sz="2400" dirty="0"/>
          </a:p>
          <a:p>
            <a:pPr marL="0">
              <a:buFont typeface="Wingdings" pitchFamily="2" charset="2"/>
              <a:buNone/>
            </a:pPr>
            <a:r>
              <a:rPr lang="zh-CN" altLang="en-US" sz="2400" dirty="0"/>
              <a:t>　　  </a:t>
            </a:r>
            <a:r>
              <a:rPr lang="en-US" altLang="zh-CN" sz="2400" dirty="0"/>
              <a:t>2</a:t>
            </a:r>
            <a:r>
              <a:rPr lang="en-US" altLang="zh-CN" sz="2400" dirty="0" smtClean="0"/>
              <a:t>. </a:t>
            </a:r>
            <a:r>
              <a:rPr lang="zh-CN" altLang="zh-CN" sz="2400" dirty="0" smtClean="0"/>
              <a:t>打开</a:t>
            </a:r>
            <a:r>
              <a:rPr lang="zh-CN" altLang="zh-CN" sz="2400" dirty="0"/>
              <a:t>随书光盘中的“第</a:t>
            </a:r>
            <a:r>
              <a:rPr lang="en-US" altLang="zh-CN" sz="2400" dirty="0"/>
              <a:t>2</a:t>
            </a:r>
            <a:r>
              <a:rPr lang="zh-CN" altLang="zh-CN" sz="2400" dirty="0"/>
              <a:t>章</a:t>
            </a:r>
            <a:r>
              <a:rPr lang="en-US" altLang="zh-CN" sz="2400" dirty="0"/>
              <a:t>\</a:t>
            </a:r>
            <a:r>
              <a:rPr lang="zh-CN" altLang="zh-CN" sz="2400" dirty="0"/>
              <a:t>课堂案例</a:t>
            </a:r>
            <a:r>
              <a:rPr lang="en-US" altLang="zh-CN" sz="2400" dirty="0"/>
              <a:t>\</a:t>
            </a:r>
            <a:r>
              <a:rPr lang="zh-CN" altLang="zh-CN" sz="2400" dirty="0"/>
              <a:t>素材</a:t>
            </a:r>
            <a:r>
              <a:rPr lang="en-US" altLang="zh-CN" sz="2400" dirty="0"/>
              <a:t>\</a:t>
            </a:r>
            <a:r>
              <a:rPr lang="zh-CN" altLang="zh-CN" sz="2400" dirty="0"/>
              <a:t>文档”文件夹，用鼠标将文件“身处其中的时代</a:t>
            </a:r>
            <a:r>
              <a:rPr lang="en-US" altLang="zh-CN" sz="2400" dirty="0"/>
              <a:t>.</a:t>
            </a:r>
            <a:r>
              <a:rPr lang="en-US" altLang="zh-CN" sz="2400" dirty="0" err="1"/>
              <a:t>docx</a:t>
            </a:r>
            <a:r>
              <a:rPr lang="zh-CN" altLang="zh-CN" sz="2400" dirty="0"/>
              <a:t>”从文件夹窗口中拖动到任务栏空白处，则文档“身处其中的时代</a:t>
            </a:r>
            <a:r>
              <a:rPr lang="en-US" altLang="zh-CN" sz="2400" dirty="0"/>
              <a:t>.</a:t>
            </a:r>
            <a:r>
              <a:rPr lang="en-US" altLang="zh-CN" sz="2400" dirty="0" err="1"/>
              <a:t>docx</a:t>
            </a:r>
            <a:r>
              <a:rPr lang="zh-CN" altLang="zh-CN" sz="2400" dirty="0"/>
              <a:t>”被锁定到</a:t>
            </a:r>
            <a:r>
              <a:rPr lang="zh-CN" altLang="zh-CN" sz="2400" dirty="0" smtClean="0"/>
              <a:t>任务栏</a:t>
            </a:r>
            <a:r>
              <a:rPr lang="zh-CN" altLang="en-US" sz="2400" dirty="0" smtClean="0"/>
              <a:t>；</a:t>
            </a:r>
            <a:endParaRPr lang="zh-CN" altLang="en-US" sz="2400" dirty="0"/>
          </a:p>
          <a:p>
            <a:pPr marL="0">
              <a:buFont typeface="Wingdings" pitchFamily="2" charset="2"/>
              <a:buNone/>
            </a:pPr>
            <a:r>
              <a:rPr lang="zh-CN" altLang="en-US" sz="2400" dirty="0"/>
              <a:t>　　  </a:t>
            </a:r>
            <a:r>
              <a:rPr lang="en-US" altLang="zh-CN" sz="2400" dirty="0"/>
              <a:t>3</a:t>
            </a:r>
            <a:r>
              <a:rPr lang="en-US" altLang="zh-CN" sz="2400" dirty="0" smtClean="0"/>
              <a:t>.</a:t>
            </a:r>
            <a:r>
              <a:rPr lang="zh-CN" altLang="zh-CN" sz="2400" dirty="0"/>
              <a:t>在任务栏上对</a:t>
            </a:r>
            <a:r>
              <a:rPr lang="en-US" altLang="zh-CN" sz="2400" dirty="0"/>
              <a:t>Word</a:t>
            </a:r>
            <a:r>
              <a:rPr lang="zh-CN" altLang="zh-CN" sz="2400" dirty="0"/>
              <a:t>文档图标单击鼠标右键，在弹出的快捷菜单中选择“关闭所有窗口”命令，将关闭所有打开的</a:t>
            </a:r>
            <a:r>
              <a:rPr lang="en-US" altLang="zh-CN" sz="2400" dirty="0"/>
              <a:t>Word</a:t>
            </a:r>
            <a:r>
              <a:rPr lang="zh-CN" altLang="zh-CN" sz="2400" dirty="0"/>
              <a:t>文档窗口</a:t>
            </a:r>
            <a:r>
              <a:rPr lang="zh-CN" altLang="en-US" sz="2400" dirty="0" smtClean="0"/>
              <a:t>。</a:t>
            </a:r>
            <a:endParaRPr lang="zh-CN" altLang="en-US"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dirty="0"/>
          </a:p>
        </p:txBody>
      </p:sp>
      <p:sp>
        <p:nvSpPr>
          <p:cNvPr id="6" name="灯片编号占位符 5"/>
          <p:cNvSpPr>
            <a:spLocks noGrp="1"/>
          </p:cNvSpPr>
          <p:nvPr>
            <p:ph type="sldNum" sz="quarter" idx="11"/>
          </p:nvPr>
        </p:nvSpPr>
        <p:spPr/>
        <p:txBody>
          <a:bodyPr/>
          <a:lstStyle/>
          <a:p>
            <a:fld id="{8443C4E5-AA73-48F9-AFE4-94279B70A0D4}" type="slidenum">
              <a:rPr lang="en-US" altLang="zh-CN"/>
              <a:pPr/>
              <a:t>18</a:t>
            </a:fld>
            <a:endParaRPr lang="en-US" altLang="zh-CN"/>
          </a:p>
        </p:txBody>
      </p:sp>
      <p:sp>
        <p:nvSpPr>
          <p:cNvPr id="7" name="日期占位符 6"/>
          <p:cNvSpPr>
            <a:spLocks noGrp="1"/>
          </p:cNvSpPr>
          <p:nvPr>
            <p:ph type="dt" sz="half" idx="12"/>
          </p:nvPr>
        </p:nvSpPr>
        <p:spPr/>
        <p:txBody>
          <a:bodyPr/>
          <a:lstStyle/>
          <a:p>
            <a:fld id="{40015618-9682-405C-A26A-49E3E8321B96}" type="datetime1">
              <a:rPr lang="zh-CN" altLang="en-US" smtClean="0"/>
              <a:t>2013/10/11</a:t>
            </a:fld>
            <a:endParaRPr lang="en-US" altLang="zh-CN"/>
          </a:p>
        </p:txBody>
      </p:sp>
    </p:spTree>
    <p:extLst>
      <p:ext uri="{BB962C8B-B14F-4D97-AF65-F5344CB8AC3E}">
        <p14:creationId xmlns:p14="http://schemas.microsoft.com/office/powerpoint/2010/main" val="39406494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25954"/>
                                        </p:tgtEl>
                                        <p:attrNameLst>
                                          <p:attrName>style.visibility</p:attrName>
                                        </p:attrNameLst>
                                      </p:cBhvr>
                                      <p:to>
                                        <p:strVal val="visible"/>
                                      </p:to>
                                    </p:set>
                                    <p:anim calcmode="lin" valueType="num">
                                      <p:cBhvr additive="base">
                                        <p:cTn id="7" dur="500" fill="hold"/>
                                        <p:tgtEl>
                                          <p:spTgt spid="125954"/>
                                        </p:tgtEl>
                                        <p:attrNameLst>
                                          <p:attrName>ppt_x</p:attrName>
                                        </p:attrNameLst>
                                      </p:cBhvr>
                                      <p:tavLst>
                                        <p:tav tm="0">
                                          <p:val>
                                            <p:strVal val="#ppt_x"/>
                                          </p:val>
                                        </p:tav>
                                        <p:tav tm="100000">
                                          <p:val>
                                            <p:strVal val="#ppt_x"/>
                                          </p:val>
                                        </p:tav>
                                      </p:tavLst>
                                    </p:anim>
                                    <p:anim calcmode="lin" valueType="num">
                                      <p:cBhvr additive="base">
                                        <p:cTn id="8" dur="500" fill="hold"/>
                                        <p:tgtEl>
                                          <p:spTgt spid="1259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5956">
                                            <p:txEl>
                                              <p:pRg st="0" end="0"/>
                                            </p:txEl>
                                          </p:spTgt>
                                        </p:tgtEl>
                                        <p:attrNameLst>
                                          <p:attrName>style.visibility</p:attrName>
                                        </p:attrNameLst>
                                      </p:cBhvr>
                                      <p:to>
                                        <p:strVal val="visible"/>
                                      </p:to>
                                    </p:set>
                                    <p:anim calcmode="lin" valueType="num">
                                      <p:cBhvr additive="base">
                                        <p:cTn id="13" dur="500" fill="hold"/>
                                        <p:tgtEl>
                                          <p:spTgt spid="1259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59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5956">
                                            <p:txEl>
                                              <p:pRg st="1" end="1"/>
                                            </p:txEl>
                                          </p:spTgt>
                                        </p:tgtEl>
                                        <p:attrNameLst>
                                          <p:attrName>style.visibility</p:attrName>
                                        </p:attrNameLst>
                                      </p:cBhvr>
                                      <p:to>
                                        <p:strVal val="visible"/>
                                      </p:to>
                                    </p:set>
                                    <p:anim calcmode="lin" valueType="num">
                                      <p:cBhvr additive="base">
                                        <p:cTn id="19" dur="500" fill="hold"/>
                                        <p:tgtEl>
                                          <p:spTgt spid="12595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59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5956">
                                            <p:txEl>
                                              <p:pRg st="2" end="2"/>
                                            </p:txEl>
                                          </p:spTgt>
                                        </p:tgtEl>
                                        <p:attrNameLst>
                                          <p:attrName>style.visibility</p:attrName>
                                        </p:attrNameLst>
                                      </p:cBhvr>
                                      <p:to>
                                        <p:strVal val="visible"/>
                                      </p:to>
                                    </p:set>
                                    <p:anim calcmode="lin" valueType="num">
                                      <p:cBhvr additive="base">
                                        <p:cTn id="25" dur="500" fill="hold"/>
                                        <p:tgtEl>
                                          <p:spTgt spid="12595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59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5956">
                                            <p:txEl>
                                              <p:pRg st="3" end="3"/>
                                            </p:txEl>
                                          </p:spTgt>
                                        </p:tgtEl>
                                        <p:attrNameLst>
                                          <p:attrName>style.visibility</p:attrName>
                                        </p:attrNameLst>
                                      </p:cBhvr>
                                      <p:to>
                                        <p:strVal val="visible"/>
                                      </p:to>
                                    </p:set>
                                    <p:anim calcmode="lin" valueType="num">
                                      <p:cBhvr additive="base">
                                        <p:cTn id="31" dur="500" fill="hold"/>
                                        <p:tgtEl>
                                          <p:spTgt spid="12595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595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normAutofit fontScale="90000"/>
          </a:bodyPr>
          <a:lstStyle/>
          <a:p>
            <a:endParaRPr lang="zh-CN" altLang="en-US" dirty="0"/>
          </a:p>
        </p:txBody>
      </p:sp>
      <p:sp>
        <p:nvSpPr>
          <p:cNvPr id="125956" name="Rectangle 4"/>
          <p:cNvSpPr>
            <a:spLocks noGrp="1" noChangeArrowheads="1"/>
          </p:cNvSpPr>
          <p:nvPr>
            <p:ph type="body" sz="half" idx="1"/>
          </p:nvPr>
        </p:nvSpPr>
        <p:spPr>
          <a:xfrm>
            <a:off x="1331640" y="1628800"/>
            <a:ext cx="7056784" cy="4489450"/>
          </a:xfrm>
          <a:noFill/>
          <a:ln/>
        </p:spPr>
        <p:txBody>
          <a:bodyPr>
            <a:normAutofit/>
          </a:bodyPr>
          <a:lstStyle/>
          <a:p>
            <a:pPr marL="0" indent="0">
              <a:buNone/>
            </a:pPr>
            <a:r>
              <a:rPr lang="zh-CN" altLang="en-US" sz="2400" dirty="0" smtClean="0"/>
              <a:t>         任务：</a:t>
            </a:r>
            <a:r>
              <a:rPr lang="zh-CN" altLang="zh-CN" sz="2400" dirty="0"/>
              <a:t>快速显示桌面并切换到</a:t>
            </a:r>
            <a:r>
              <a:rPr lang="zh-CN" altLang="zh-CN" sz="2400" dirty="0" smtClean="0"/>
              <a:t>桌面</a:t>
            </a:r>
            <a:r>
              <a:rPr lang="zh-CN" altLang="en-US" sz="2400" dirty="0" smtClean="0"/>
              <a:t>，操作步骤：</a:t>
            </a:r>
            <a:endParaRPr lang="zh-CN" altLang="en-US" sz="2400" dirty="0"/>
          </a:p>
          <a:p>
            <a:pPr marL="0">
              <a:buFont typeface="Wingdings" pitchFamily="2" charset="2"/>
              <a:buNone/>
            </a:pPr>
            <a:r>
              <a:rPr lang="zh-CN" altLang="en-US" sz="2400" dirty="0"/>
              <a:t>　  </a:t>
            </a:r>
            <a:r>
              <a:rPr lang="zh-CN" altLang="en-US" sz="2400" dirty="0" smtClean="0"/>
              <a:t>   </a:t>
            </a:r>
            <a:r>
              <a:rPr lang="en-US" altLang="zh-CN" sz="2400" dirty="0" smtClean="0"/>
              <a:t>1. </a:t>
            </a:r>
            <a:r>
              <a:rPr lang="zh-CN" altLang="zh-CN" sz="2400" dirty="0" smtClean="0"/>
              <a:t>把</a:t>
            </a:r>
            <a:r>
              <a:rPr lang="zh-CN" altLang="zh-CN" sz="2400" dirty="0"/>
              <a:t>鼠标移动到任务栏最右侧的“显示桌面”矩形</a:t>
            </a:r>
            <a:r>
              <a:rPr lang="zh-CN" altLang="zh-CN" sz="2400" dirty="0" smtClean="0"/>
              <a:t>按钮</a:t>
            </a:r>
            <a:r>
              <a:rPr lang="zh-CN" altLang="zh-CN" sz="2400" dirty="0"/>
              <a:t>上，即可快速显示桌面</a:t>
            </a:r>
            <a:r>
              <a:rPr lang="zh-CN" altLang="en-US" sz="2400" dirty="0" smtClean="0"/>
              <a:t>；</a:t>
            </a:r>
            <a:endParaRPr lang="zh-CN" altLang="en-US" sz="2400" dirty="0"/>
          </a:p>
          <a:p>
            <a:pPr marL="0">
              <a:buFont typeface="Wingdings" pitchFamily="2" charset="2"/>
              <a:buNone/>
            </a:pPr>
            <a:r>
              <a:rPr lang="zh-CN" altLang="en-US" sz="2400" dirty="0"/>
              <a:t>　　</a:t>
            </a:r>
            <a:r>
              <a:rPr lang="zh-CN" altLang="en-US" sz="2400" dirty="0" smtClean="0"/>
              <a:t> </a:t>
            </a:r>
            <a:r>
              <a:rPr lang="en-US" altLang="zh-CN" sz="2400" dirty="0"/>
              <a:t>2</a:t>
            </a:r>
            <a:r>
              <a:rPr lang="en-US" altLang="zh-CN" sz="2400" dirty="0" smtClean="0"/>
              <a:t>. </a:t>
            </a:r>
            <a:r>
              <a:rPr lang="zh-CN" altLang="zh-CN" sz="2400" dirty="0" smtClean="0"/>
              <a:t>单击</a:t>
            </a:r>
            <a:r>
              <a:rPr lang="zh-CN" altLang="zh-CN" sz="2400" dirty="0"/>
              <a:t>“显示桌面”矩形</a:t>
            </a:r>
            <a:r>
              <a:rPr lang="zh-CN" altLang="zh-CN" sz="2400" dirty="0" smtClean="0"/>
              <a:t>按钮</a:t>
            </a:r>
            <a:r>
              <a:rPr lang="zh-CN" altLang="zh-CN" sz="2400" dirty="0"/>
              <a:t>，可快速切换到桌面</a:t>
            </a:r>
            <a:r>
              <a:rPr lang="zh-CN" altLang="en-US" sz="2400" dirty="0" smtClean="0"/>
              <a:t>。</a:t>
            </a:r>
            <a:endParaRPr lang="zh-CN" altLang="en-US"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8443C4E5-AA73-48F9-AFE4-94279B70A0D4}" type="slidenum">
              <a:rPr lang="en-US" altLang="zh-CN"/>
              <a:pPr/>
              <a:t>19</a:t>
            </a:fld>
            <a:endParaRPr lang="en-US" altLang="zh-CN"/>
          </a:p>
        </p:txBody>
      </p:sp>
      <p:sp>
        <p:nvSpPr>
          <p:cNvPr id="7" name="日期占位符 6"/>
          <p:cNvSpPr>
            <a:spLocks noGrp="1"/>
          </p:cNvSpPr>
          <p:nvPr>
            <p:ph type="dt" sz="half" idx="12"/>
          </p:nvPr>
        </p:nvSpPr>
        <p:spPr/>
        <p:txBody>
          <a:bodyPr/>
          <a:lstStyle/>
          <a:p>
            <a:fld id="{8F4E60DB-5106-4483-BB0F-01AF7E641ACC}" type="datetime1">
              <a:rPr lang="zh-CN" altLang="en-US" smtClean="0"/>
              <a:t>2013/10/11</a:t>
            </a:fld>
            <a:endParaRPr lang="en-US" altLang="zh-CN"/>
          </a:p>
        </p:txBody>
      </p:sp>
    </p:spTree>
    <p:extLst>
      <p:ext uri="{BB962C8B-B14F-4D97-AF65-F5344CB8AC3E}">
        <p14:creationId xmlns:p14="http://schemas.microsoft.com/office/powerpoint/2010/main" val="32470171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25954"/>
                                        </p:tgtEl>
                                        <p:attrNameLst>
                                          <p:attrName>style.visibility</p:attrName>
                                        </p:attrNameLst>
                                      </p:cBhvr>
                                      <p:to>
                                        <p:strVal val="visible"/>
                                      </p:to>
                                    </p:set>
                                    <p:anim calcmode="lin" valueType="num">
                                      <p:cBhvr additive="base">
                                        <p:cTn id="7" dur="500" fill="hold"/>
                                        <p:tgtEl>
                                          <p:spTgt spid="125954"/>
                                        </p:tgtEl>
                                        <p:attrNameLst>
                                          <p:attrName>ppt_x</p:attrName>
                                        </p:attrNameLst>
                                      </p:cBhvr>
                                      <p:tavLst>
                                        <p:tav tm="0">
                                          <p:val>
                                            <p:strVal val="#ppt_x"/>
                                          </p:val>
                                        </p:tav>
                                        <p:tav tm="100000">
                                          <p:val>
                                            <p:strVal val="#ppt_x"/>
                                          </p:val>
                                        </p:tav>
                                      </p:tavLst>
                                    </p:anim>
                                    <p:anim calcmode="lin" valueType="num">
                                      <p:cBhvr additive="base">
                                        <p:cTn id="8" dur="500" fill="hold"/>
                                        <p:tgtEl>
                                          <p:spTgt spid="1259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5956">
                                            <p:txEl>
                                              <p:pRg st="0" end="0"/>
                                            </p:txEl>
                                          </p:spTgt>
                                        </p:tgtEl>
                                        <p:attrNameLst>
                                          <p:attrName>style.visibility</p:attrName>
                                        </p:attrNameLst>
                                      </p:cBhvr>
                                      <p:to>
                                        <p:strVal val="visible"/>
                                      </p:to>
                                    </p:set>
                                    <p:anim calcmode="lin" valueType="num">
                                      <p:cBhvr additive="base">
                                        <p:cTn id="13" dur="500" fill="hold"/>
                                        <p:tgtEl>
                                          <p:spTgt spid="1259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59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5956">
                                            <p:txEl>
                                              <p:pRg st="1" end="1"/>
                                            </p:txEl>
                                          </p:spTgt>
                                        </p:tgtEl>
                                        <p:attrNameLst>
                                          <p:attrName>style.visibility</p:attrName>
                                        </p:attrNameLst>
                                      </p:cBhvr>
                                      <p:to>
                                        <p:strVal val="visible"/>
                                      </p:to>
                                    </p:set>
                                    <p:anim calcmode="lin" valueType="num">
                                      <p:cBhvr additive="base">
                                        <p:cTn id="19" dur="500" fill="hold"/>
                                        <p:tgtEl>
                                          <p:spTgt spid="12595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59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5956">
                                            <p:txEl>
                                              <p:pRg st="2" end="2"/>
                                            </p:txEl>
                                          </p:spTgt>
                                        </p:tgtEl>
                                        <p:attrNameLst>
                                          <p:attrName>style.visibility</p:attrName>
                                        </p:attrNameLst>
                                      </p:cBhvr>
                                      <p:to>
                                        <p:strVal val="visible"/>
                                      </p:to>
                                    </p:set>
                                    <p:anim calcmode="lin" valueType="num">
                                      <p:cBhvr additive="base">
                                        <p:cTn id="25" dur="500" fill="hold"/>
                                        <p:tgtEl>
                                          <p:spTgt spid="12595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595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type="title"/>
          </p:nvPr>
        </p:nvSpPr>
        <p:spPr>
          <a:xfrm>
            <a:off x="323528" y="270074"/>
            <a:ext cx="5759871" cy="782662"/>
          </a:xfrm>
        </p:spPr>
        <p:txBody>
          <a:bodyPr>
            <a:normAutofit/>
          </a:bodyPr>
          <a:lstStyle/>
          <a:p>
            <a:r>
              <a:rPr lang="zh-CN" altLang="en-US" sz="2800" dirty="0"/>
              <a:t>学习目标</a:t>
            </a:r>
          </a:p>
        </p:txBody>
      </p:sp>
      <p:sp>
        <p:nvSpPr>
          <p:cNvPr id="95236" name="Rectangle 4"/>
          <p:cNvSpPr>
            <a:spLocks noGrp="1" noChangeArrowheads="1"/>
          </p:cNvSpPr>
          <p:nvPr>
            <p:ph idx="1"/>
          </p:nvPr>
        </p:nvSpPr>
        <p:spPr>
          <a:xfrm>
            <a:off x="1259632" y="1902618"/>
            <a:ext cx="6336059" cy="3844925"/>
          </a:xfrm>
          <a:noFill/>
        </p:spPr>
        <p:txBody>
          <a:bodyPr>
            <a:normAutofit/>
          </a:bodyPr>
          <a:lstStyle/>
          <a:p>
            <a:pPr marL="0" indent="0">
              <a:buNone/>
            </a:pPr>
            <a:r>
              <a:rPr lang="zh-CN" altLang="en-US" sz="2400" dirty="0"/>
              <a:t>掌握桌面的使用方法</a:t>
            </a:r>
          </a:p>
          <a:p>
            <a:pPr marL="0" indent="0">
              <a:buNone/>
            </a:pPr>
            <a:r>
              <a:rPr lang="zh-CN" altLang="en-US" sz="2400" dirty="0"/>
              <a:t>掌握「开始」</a:t>
            </a:r>
            <a:r>
              <a:rPr lang="zh-CN" altLang="en-US" sz="2400" dirty="0" smtClean="0"/>
              <a:t>菜单</a:t>
            </a:r>
            <a:r>
              <a:rPr lang="zh-CN" altLang="en-US" sz="2400" dirty="0"/>
              <a:t>的使用</a:t>
            </a:r>
            <a:r>
              <a:rPr lang="zh-CN" altLang="en-US" sz="2400" dirty="0" smtClean="0"/>
              <a:t>方法</a:t>
            </a:r>
            <a:endParaRPr lang="en-US" altLang="zh-CN" sz="2400" dirty="0" smtClean="0"/>
          </a:p>
          <a:p>
            <a:pPr marL="0" indent="0">
              <a:buNone/>
            </a:pPr>
            <a:r>
              <a:rPr lang="zh-CN" altLang="en-US" sz="2400" dirty="0" smtClean="0"/>
              <a:t>掌握</a:t>
            </a:r>
            <a:r>
              <a:rPr lang="zh-CN" altLang="zh-CN" sz="2400" dirty="0"/>
              <a:t>任务栏</a:t>
            </a:r>
            <a:r>
              <a:rPr lang="zh-CN" altLang="en-US" sz="2400" dirty="0" smtClean="0"/>
              <a:t>的</a:t>
            </a:r>
            <a:r>
              <a:rPr lang="zh-CN" altLang="en-US" sz="2400" dirty="0"/>
              <a:t>使用方法</a:t>
            </a:r>
          </a:p>
          <a:p>
            <a:pPr marL="0" indent="0">
              <a:buNone/>
            </a:pPr>
            <a:r>
              <a:rPr lang="zh-CN" altLang="en-US" sz="2400" dirty="0" smtClean="0"/>
              <a:t>掌握</a:t>
            </a:r>
            <a:r>
              <a:rPr lang="zh-CN" altLang="zh-CN" sz="2400" dirty="0"/>
              <a:t>资源管理器</a:t>
            </a:r>
            <a:r>
              <a:rPr lang="zh-CN" altLang="en-US" sz="2400" dirty="0" smtClean="0"/>
              <a:t>的</a:t>
            </a:r>
            <a:r>
              <a:rPr lang="zh-CN" altLang="en-US" sz="2400" dirty="0"/>
              <a:t>使用方法</a:t>
            </a:r>
          </a:p>
          <a:p>
            <a:pPr marL="0" indent="0">
              <a:buNone/>
            </a:pPr>
            <a:r>
              <a:rPr lang="zh-CN" altLang="en-US" sz="2400" dirty="0" smtClean="0"/>
              <a:t>掌握</a:t>
            </a:r>
            <a:r>
              <a:rPr lang="zh-CN" altLang="zh-CN" sz="2400" dirty="0" smtClean="0"/>
              <a:t>库</a:t>
            </a:r>
            <a:r>
              <a:rPr lang="zh-CN" altLang="en-US" sz="2400" dirty="0" smtClean="0"/>
              <a:t>的</a:t>
            </a:r>
            <a:r>
              <a:rPr lang="zh-CN" altLang="en-US" sz="2400" dirty="0"/>
              <a:t>使用方法</a:t>
            </a:r>
          </a:p>
          <a:p>
            <a:pPr marL="0" indent="0">
              <a:buNone/>
            </a:pPr>
            <a:endParaRPr lang="en-US" altLang="zh-CN" sz="2400" dirty="0"/>
          </a:p>
        </p:txBody>
      </p:sp>
      <p:sp>
        <p:nvSpPr>
          <p:cNvPr id="7" name="日期占位符 5"/>
          <p:cNvSpPr>
            <a:spLocks noGrp="1"/>
          </p:cNvSpPr>
          <p:nvPr>
            <p:ph type="dt" sz="half" idx="10"/>
          </p:nvPr>
        </p:nvSpPr>
        <p:spPr/>
        <p:txBody>
          <a:bodyPr/>
          <a:lstStyle/>
          <a:p>
            <a:fld id="{4E0CA051-E839-4A4A-83DA-5E51FD7EAC9B}" type="datetime1">
              <a:rPr lang="zh-CN" altLang="en-US" smtClean="0"/>
              <a:t>2013/10/11</a:t>
            </a:fld>
            <a:endParaRPr lang="en-US" altLang="zh-CN"/>
          </a:p>
        </p:txBody>
      </p:sp>
      <p:sp>
        <p:nvSpPr>
          <p:cNvPr id="5"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4"/>
          <p:cNvSpPr>
            <a:spLocks noGrp="1"/>
          </p:cNvSpPr>
          <p:nvPr>
            <p:ph type="sldNum" sz="quarter" idx="12"/>
          </p:nvPr>
        </p:nvSpPr>
        <p:spPr/>
        <p:txBody>
          <a:bodyPr/>
          <a:lstStyle/>
          <a:p>
            <a:fld id="{E9DE3774-E22F-46B4-B514-FF27FFEA8382}" type="slidenum">
              <a:rPr lang="en-US" altLang="zh-CN"/>
              <a:pPr/>
              <a:t>2</a:t>
            </a:fld>
            <a:endParaRPr lang="en-US" altLang="zh-CN"/>
          </a:p>
        </p:txBody>
      </p:sp>
      <p:sp>
        <p:nvSpPr>
          <p:cNvPr id="95237" name="AutoShape 5"/>
          <p:cNvSpPr>
            <a:spLocks noChangeArrowheads="1"/>
          </p:cNvSpPr>
          <p:nvPr/>
        </p:nvSpPr>
        <p:spPr bwMode="auto">
          <a:xfrm>
            <a:off x="611188" y="1412875"/>
            <a:ext cx="7993062" cy="4824413"/>
          </a:xfrm>
          <a:prstGeom prst="flowChartAlternateProcess">
            <a:avLst/>
          </a:prstGeom>
          <a:noFill/>
          <a:ln w="19050">
            <a:solidFill>
              <a:schemeClr val="bg2"/>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 calcmode="lin" valueType="num">
                                      <p:cBhvr additive="base">
                                        <p:cTn id="7" dur="500" fill="hold"/>
                                        <p:tgtEl>
                                          <p:spTgt spid="95235"/>
                                        </p:tgtEl>
                                        <p:attrNameLst>
                                          <p:attrName>ppt_x</p:attrName>
                                        </p:attrNameLst>
                                      </p:cBhvr>
                                      <p:tavLst>
                                        <p:tav tm="0">
                                          <p:val>
                                            <p:strVal val="#ppt_x"/>
                                          </p:val>
                                        </p:tav>
                                        <p:tav tm="100000">
                                          <p:val>
                                            <p:strVal val="#ppt_x"/>
                                          </p:val>
                                        </p:tav>
                                      </p:tavLst>
                                    </p:anim>
                                    <p:anim calcmode="lin" valueType="num">
                                      <p:cBhvr additive="base">
                                        <p:cTn id="8" dur="500" fill="hold"/>
                                        <p:tgtEl>
                                          <p:spTgt spid="952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5236">
                                            <p:txEl>
                                              <p:pRg st="0" end="0"/>
                                            </p:txEl>
                                          </p:spTgt>
                                        </p:tgtEl>
                                        <p:attrNameLst>
                                          <p:attrName>style.visibility</p:attrName>
                                        </p:attrNameLst>
                                      </p:cBhvr>
                                      <p:to>
                                        <p:strVal val="visible"/>
                                      </p:to>
                                    </p:set>
                                    <p:anim calcmode="lin" valueType="num">
                                      <p:cBhvr additive="base">
                                        <p:cTn id="13" dur="500" fill="hold"/>
                                        <p:tgtEl>
                                          <p:spTgt spid="9523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52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5236">
                                            <p:txEl>
                                              <p:pRg st="1" end="1"/>
                                            </p:txEl>
                                          </p:spTgt>
                                        </p:tgtEl>
                                        <p:attrNameLst>
                                          <p:attrName>style.visibility</p:attrName>
                                        </p:attrNameLst>
                                      </p:cBhvr>
                                      <p:to>
                                        <p:strVal val="visible"/>
                                      </p:to>
                                    </p:set>
                                    <p:anim calcmode="lin" valueType="num">
                                      <p:cBhvr additive="base">
                                        <p:cTn id="19" dur="500" fill="hold"/>
                                        <p:tgtEl>
                                          <p:spTgt spid="9523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52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5236">
                                            <p:txEl>
                                              <p:pRg st="2" end="2"/>
                                            </p:txEl>
                                          </p:spTgt>
                                        </p:tgtEl>
                                        <p:attrNameLst>
                                          <p:attrName>style.visibility</p:attrName>
                                        </p:attrNameLst>
                                      </p:cBhvr>
                                      <p:to>
                                        <p:strVal val="visible"/>
                                      </p:to>
                                    </p:set>
                                    <p:anim calcmode="lin" valueType="num">
                                      <p:cBhvr additive="base">
                                        <p:cTn id="25" dur="500" fill="hold"/>
                                        <p:tgtEl>
                                          <p:spTgt spid="9523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523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5236">
                                            <p:txEl>
                                              <p:pRg st="3" end="3"/>
                                            </p:txEl>
                                          </p:spTgt>
                                        </p:tgtEl>
                                        <p:attrNameLst>
                                          <p:attrName>style.visibility</p:attrName>
                                        </p:attrNameLst>
                                      </p:cBhvr>
                                      <p:to>
                                        <p:strVal val="visible"/>
                                      </p:to>
                                    </p:set>
                                    <p:anim calcmode="lin" valueType="num">
                                      <p:cBhvr additive="base">
                                        <p:cTn id="31" dur="500" fill="hold"/>
                                        <p:tgtEl>
                                          <p:spTgt spid="9523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52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5236">
                                            <p:txEl>
                                              <p:pRg st="4" end="4"/>
                                            </p:txEl>
                                          </p:spTgt>
                                        </p:tgtEl>
                                        <p:attrNameLst>
                                          <p:attrName>style.visibility</p:attrName>
                                        </p:attrNameLst>
                                      </p:cBhvr>
                                      <p:to>
                                        <p:strVal val="visible"/>
                                      </p:to>
                                    </p:set>
                                    <p:anim calcmode="lin" valueType="num">
                                      <p:cBhvr additive="base">
                                        <p:cTn id="37" dur="500" fill="hold"/>
                                        <p:tgtEl>
                                          <p:spTgt spid="9523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523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187624" y="404664"/>
            <a:ext cx="6048970" cy="515938"/>
          </a:xfrm>
        </p:spPr>
        <p:txBody>
          <a:bodyPr>
            <a:noAutofit/>
          </a:bodyPr>
          <a:lstStyle/>
          <a:p>
            <a:r>
              <a:rPr lang="en-US" altLang="zh-CN" sz="2800" dirty="0"/>
              <a:t>2.2.3  </a:t>
            </a:r>
            <a:r>
              <a:rPr lang="zh-CN" altLang="en-US" sz="2800" dirty="0"/>
              <a:t>文件管理</a:t>
            </a:r>
          </a:p>
        </p:txBody>
      </p:sp>
      <p:sp>
        <p:nvSpPr>
          <p:cNvPr id="103435" name="Rectangle 11"/>
          <p:cNvSpPr>
            <a:spLocks noGrp="1" noChangeArrowheads="1"/>
          </p:cNvSpPr>
          <p:nvPr>
            <p:ph type="body" sz="half" idx="3"/>
          </p:nvPr>
        </p:nvSpPr>
        <p:spPr bwMode="auto">
          <a:xfrm>
            <a:off x="1706614" y="1988840"/>
            <a:ext cx="6753818" cy="2592288"/>
          </a:xfrm>
          <a:noFill/>
          <a:ln/>
        </p:spPr>
        <p:txBody>
          <a:bodyPr>
            <a:noAutofit/>
          </a:bodyPr>
          <a:lstStyle/>
          <a:p>
            <a:pPr marL="514350" indent="-514350">
              <a:buFont typeface="+mj-lt"/>
              <a:buAutoNum type="arabicPeriod"/>
            </a:pPr>
            <a:r>
              <a:rPr lang="en-US" altLang="zh-CN" sz="2400" dirty="0" smtClean="0"/>
              <a:t>Windows </a:t>
            </a:r>
            <a:r>
              <a:rPr lang="en-US" altLang="zh-CN" sz="2400" dirty="0"/>
              <a:t>7</a:t>
            </a:r>
            <a:r>
              <a:rPr lang="zh-CN" altLang="zh-CN" sz="2400" dirty="0" smtClean="0"/>
              <a:t>资源管</a:t>
            </a:r>
            <a:r>
              <a:rPr lang="zh-CN" altLang="en-US" sz="2400" dirty="0" smtClean="0"/>
              <a:t>理</a:t>
            </a:r>
            <a:r>
              <a:rPr lang="zh-CN" altLang="zh-CN" sz="2400" dirty="0" smtClean="0"/>
              <a:t>器</a:t>
            </a:r>
            <a:endParaRPr lang="en-US" altLang="zh-CN" sz="2400" dirty="0" smtClean="0"/>
          </a:p>
          <a:p>
            <a:pPr marL="514350" indent="-514350">
              <a:buFont typeface="+mj-lt"/>
              <a:buAutoNum type="arabicPeriod"/>
            </a:pPr>
            <a:r>
              <a:rPr lang="zh-CN" altLang="zh-CN" sz="2400" dirty="0" smtClean="0"/>
              <a:t>文件</a:t>
            </a:r>
            <a:r>
              <a:rPr lang="zh-CN" altLang="zh-CN" sz="2400" dirty="0"/>
              <a:t>及文件夹的新建、复制、移动和</a:t>
            </a:r>
            <a:r>
              <a:rPr lang="zh-CN" altLang="zh-CN" sz="2400" dirty="0" smtClean="0"/>
              <a:t>删除</a:t>
            </a:r>
            <a:endParaRPr lang="en-US" altLang="zh-CN" sz="2400" dirty="0" smtClean="0"/>
          </a:p>
          <a:p>
            <a:pPr marL="514350" indent="-514350">
              <a:buFont typeface="+mj-lt"/>
              <a:buAutoNum type="arabicPeriod"/>
            </a:pPr>
            <a:r>
              <a:rPr lang="zh-CN" altLang="zh-CN" sz="2400" dirty="0" smtClean="0"/>
              <a:t>设置</a:t>
            </a:r>
            <a:r>
              <a:rPr lang="zh-CN" altLang="zh-CN" sz="2400" dirty="0"/>
              <a:t>文件属性、显示和更改</a:t>
            </a:r>
            <a:r>
              <a:rPr lang="zh-CN" altLang="zh-CN" sz="2400" dirty="0" smtClean="0"/>
              <a:t>文件名</a:t>
            </a:r>
            <a:endParaRPr lang="en-US" altLang="zh-CN" sz="2400" dirty="0" smtClean="0"/>
          </a:p>
          <a:p>
            <a:pPr marL="514350" indent="-514350">
              <a:buFont typeface="+mj-lt"/>
              <a:buAutoNum type="arabicPeriod"/>
            </a:pPr>
            <a:r>
              <a:rPr lang="zh-CN" altLang="zh-CN" sz="2400" dirty="0" smtClean="0"/>
              <a:t>快速</a:t>
            </a:r>
            <a:r>
              <a:rPr lang="zh-CN" altLang="zh-CN" sz="2400" dirty="0"/>
              <a:t>搜索和预览</a:t>
            </a:r>
            <a:r>
              <a:rPr lang="zh-CN" altLang="zh-CN" sz="2400" dirty="0" smtClean="0"/>
              <a:t>文件</a:t>
            </a:r>
            <a:endParaRPr lang="en-US" altLang="zh-CN" sz="2400" dirty="0" smtClean="0"/>
          </a:p>
          <a:p>
            <a:pPr marL="514350" indent="-514350">
              <a:buFont typeface="Wingdings" pitchFamily="2" charset="2"/>
              <a:buAutoNum type="arabicPeriod"/>
            </a:pPr>
            <a:r>
              <a:rPr lang="zh-CN" altLang="zh-CN" sz="2400" dirty="0"/>
              <a:t>设置共享文件夹搜索和预览</a:t>
            </a:r>
            <a:r>
              <a:rPr lang="zh-CN" altLang="zh-CN" sz="2400" dirty="0" smtClean="0"/>
              <a:t>文件</a:t>
            </a:r>
            <a:endParaRPr lang="en-US" altLang="zh-CN" sz="2400" dirty="0" smtClean="0"/>
          </a:p>
          <a:p>
            <a:pPr marL="514350" indent="-514350">
              <a:buFont typeface="Wingdings" pitchFamily="2" charset="2"/>
              <a:buAutoNum type="arabicPeriod"/>
            </a:pPr>
            <a:r>
              <a:rPr lang="zh-CN" altLang="zh-CN" sz="2400" dirty="0"/>
              <a:t>用</a:t>
            </a:r>
            <a:r>
              <a:rPr lang="en-US" altLang="zh-CN" sz="2400" dirty="0"/>
              <a:t>Windows 7</a:t>
            </a:r>
            <a:r>
              <a:rPr lang="zh-CN" altLang="zh-CN" sz="2400" dirty="0"/>
              <a:t>库管理文件</a:t>
            </a:r>
            <a:endParaRPr lang="zh-CN" altLang="en-US" sz="2400" dirty="0"/>
          </a:p>
        </p:txBody>
      </p:sp>
      <p:sp>
        <p:nvSpPr>
          <p:cNvPr id="6" name="页脚占位符 5"/>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6"/>
          <p:cNvSpPr>
            <a:spLocks noGrp="1"/>
          </p:cNvSpPr>
          <p:nvPr>
            <p:ph type="sldNum" sz="quarter" idx="11"/>
          </p:nvPr>
        </p:nvSpPr>
        <p:spPr/>
        <p:txBody>
          <a:bodyPr/>
          <a:lstStyle/>
          <a:p>
            <a:fld id="{EB7EED68-413F-4271-A84C-F5166A28BB09}" type="slidenum">
              <a:rPr lang="en-US" altLang="zh-CN"/>
              <a:pPr/>
              <a:t>20</a:t>
            </a:fld>
            <a:endParaRPr lang="en-US" altLang="zh-CN"/>
          </a:p>
        </p:txBody>
      </p:sp>
      <p:sp>
        <p:nvSpPr>
          <p:cNvPr id="8" name="日期占位符 7"/>
          <p:cNvSpPr>
            <a:spLocks noGrp="1"/>
          </p:cNvSpPr>
          <p:nvPr>
            <p:ph type="dt" sz="half" idx="12"/>
          </p:nvPr>
        </p:nvSpPr>
        <p:spPr/>
        <p:txBody>
          <a:bodyPr/>
          <a:lstStyle/>
          <a:p>
            <a:fld id="{DC4A00FB-4406-4B64-BF49-5160398C5ED8}" type="datetime1">
              <a:rPr lang="zh-CN" altLang="en-US" smtClean="0"/>
              <a:t>2013/10/11</a:t>
            </a:fld>
            <a:endParaRPr lang="en-US" altLang="zh-CN"/>
          </a:p>
        </p:txBody>
      </p:sp>
      <p:sp>
        <p:nvSpPr>
          <p:cNvPr id="103439" name="AutoShape 15"/>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 calcmode="lin" valueType="num">
                                      <p:cBhvr additive="base">
                                        <p:cTn id="7" dur="500" fill="hold"/>
                                        <p:tgtEl>
                                          <p:spTgt spid="103426"/>
                                        </p:tgtEl>
                                        <p:attrNameLst>
                                          <p:attrName>ppt_x</p:attrName>
                                        </p:attrNameLst>
                                      </p:cBhvr>
                                      <p:tavLst>
                                        <p:tav tm="0">
                                          <p:val>
                                            <p:strVal val="#ppt_x"/>
                                          </p:val>
                                        </p:tav>
                                        <p:tav tm="100000">
                                          <p:val>
                                            <p:strVal val="#ppt_x"/>
                                          </p:val>
                                        </p:tav>
                                      </p:tavLst>
                                    </p:anim>
                                    <p:anim calcmode="lin" valueType="num">
                                      <p:cBhvr additive="base">
                                        <p:cTn id="8" dur="500" fill="hold"/>
                                        <p:tgtEl>
                                          <p:spTgt spid="1034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435">
                                            <p:txEl>
                                              <p:pRg st="0" end="0"/>
                                            </p:txEl>
                                          </p:spTgt>
                                        </p:tgtEl>
                                        <p:attrNameLst>
                                          <p:attrName>style.visibility</p:attrName>
                                        </p:attrNameLst>
                                      </p:cBhvr>
                                      <p:to>
                                        <p:strVal val="visible"/>
                                      </p:to>
                                    </p:set>
                                    <p:anim calcmode="lin" valueType="num">
                                      <p:cBhvr additive="base">
                                        <p:cTn id="13" dur="500" fill="hold"/>
                                        <p:tgtEl>
                                          <p:spTgt spid="10343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3435">
                                            <p:txEl>
                                              <p:pRg st="1" end="1"/>
                                            </p:txEl>
                                          </p:spTgt>
                                        </p:tgtEl>
                                        <p:attrNameLst>
                                          <p:attrName>style.visibility</p:attrName>
                                        </p:attrNameLst>
                                      </p:cBhvr>
                                      <p:to>
                                        <p:strVal val="visible"/>
                                      </p:to>
                                    </p:set>
                                    <p:anim calcmode="lin" valueType="num">
                                      <p:cBhvr additive="base">
                                        <p:cTn id="19" dur="500" fill="hold"/>
                                        <p:tgtEl>
                                          <p:spTgt spid="10343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3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3435">
                                            <p:txEl>
                                              <p:pRg st="2" end="2"/>
                                            </p:txEl>
                                          </p:spTgt>
                                        </p:tgtEl>
                                        <p:attrNameLst>
                                          <p:attrName>style.visibility</p:attrName>
                                        </p:attrNameLst>
                                      </p:cBhvr>
                                      <p:to>
                                        <p:strVal val="visible"/>
                                      </p:to>
                                    </p:set>
                                    <p:anim calcmode="lin" valueType="num">
                                      <p:cBhvr additive="base">
                                        <p:cTn id="25" dur="500" fill="hold"/>
                                        <p:tgtEl>
                                          <p:spTgt spid="10343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3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3435">
                                            <p:txEl>
                                              <p:pRg st="3" end="3"/>
                                            </p:txEl>
                                          </p:spTgt>
                                        </p:tgtEl>
                                        <p:attrNameLst>
                                          <p:attrName>style.visibility</p:attrName>
                                        </p:attrNameLst>
                                      </p:cBhvr>
                                      <p:to>
                                        <p:strVal val="visible"/>
                                      </p:to>
                                    </p:set>
                                    <p:anim calcmode="lin" valueType="num">
                                      <p:cBhvr additive="base">
                                        <p:cTn id="31" dur="500" fill="hold"/>
                                        <p:tgtEl>
                                          <p:spTgt spid="10343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3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3435">
                                            <p:txEl>
                                              <p:pRg st="4" end="4"/>
                                            </p:txEl>
                                          </p:spTgt>
                                        </p:tgtEl>
                                        <p:attrNameLst>
                                          <p:attrName>style.visibility</p:attrName>
                                        </p:attrNameLst>
                                      </p:cBhvr>
                                      <p:to>
                                        <p:strVal val="visible"/>
                                      </p:to>
                                    </p:set>
                                    <p:anim calcmode="lin" valueType="num">
                                      <p:cBhvr additive="base">
                                        <p:cTn id="37" dur="500" fill="hold"/>
                                        <p:tgtEl>
                                          <p:spTgt spid="10343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3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3435">
                                            <p:txEl>
                                              <p:pRg st="5" end="5"/>
                                            </p:txEl>
                                          </p:spTgt>
                                        </p:tgtEl>
                                        <p:attrNameLst>
                                          <p:attrName>style.visibility</p:attrName>
                                        </p:attrNameLst>
                                      </p:cBhvr>
                                      <p:to>
                                        <p:strVal val="visible"/>
                                      </p:to>
                                    </p:set>
                                    <p:anim calcmode="lin" valueType="num">
                                      <p:cBhvr additive="base">
                                        <p:cTn id="43" dur="500" fill="hold"/>
                                        <p:tgtEl>
                                          <p:spTgt spid="10343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34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P spid="10343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043608" y="404664"/>
            <a:ext cx="6769100" cy="515938"/>
          </a:xfrm>
        </p:spPr>
        <p:txBody>
          <a:bodyPr>
            <a:noAutofit/>
          </a:bodyPr>
          <a:lstStyle/>
          <a:p>
            <a:r>
              <a:rPr lang="en-US" altLang="zh-CN" sz="2800" dirty="0"/>
              <a:t>1</a:t>
            </a:r>
            <a:r>
              <a:rPr lang="zh-CN" altLang="en-US" sz="2800" dirty="0"/>
              <a:t>．</a:t>
            </a:r>
            <a:r>
              <a:rPr lang="en-US" altLang="zh-CN" sz="2800" dirty="0"/>
              <a:t>Windows 7</a:t>
            </a:r>
            <a:r>
              <a:rPr lang="zh-CN" altLang="zh-CN" sz="2800" dirty="0"/>
              <a:t>资源管</a:t>
            </a:r>
            <a:r>
              <a:rPr lang="zh-CN" altLang="en-US" sz="2800" dirty="0"/>
              <a:t>理</a:t>
            </a:r>
            <a:r>
              <a:rPr lang="zh-CN" altLang="zh-CN" sz="2800" dirty="0"/>
              <a:t>器</a:t>
            </a:r>
            <a:endParaRPr lang="en-US" altLang="zh-CN" sz="2800" dirty="0"/>
          </a:p>
        </p:txBody>
      </p:sp>
      <p:sp>
        <p:nvSpPr>
          <p:cNvPr id="104455" name="Rectangle 7"/>
          <p:cNvSpPr>
            <a:spLocks noGrp="1" noChangeArrowheads="1"/>
          </p:cNvSpPr>
          <p:nvPr>
            <p:ph type="body" sz="half" idx="1"/>
          </p:nvPr>
        </p:nvSpPr>
        <p:spPr>
          <a:xfrm>
            <a:off x="971600" y="1584980"/>
            <a:ext cx="7632650" cy="4489450"/>
          </a:xfrm>
          <a:noFill/>
          <a:ln/>
        </p:spPr>
        <p:txBody>
          <a:bodyPr>
            <a:normAutofit/>
          </a:bodyPr>
          <a:lstStyle/>
          <a:p>
            <a:pPr marL="0" indent="0">
              <a:buNone/>
            </a:pPr>
            <a:r>
              <a:rPr lang="zh-CN" altLang="en-US" sz="2400" dirty="0" smtClean="0"/>
              <a:t>        在</a:t>
            </a:r>
            <a:r>
              <a:rPr lang="en-US" altLang="zh-CN" sz="2400" dirty="0"/>
              <a:t>Windows 7</a:t>
            </a:r>
            <a:r>
              <a:rPr lang="zh-CN" altLang="en-US" sz="2400" dirty="0"/>
              <a:t>中，对文件和文件夹的操作一般都在“资源管理器”中进行，</a:t>
            </a:r>
            <a:r>
              <a:rPr lang="en-US" altLang="zh-CN" sz="2400" dirty="0"/>
              <a:t>Windows</a:t>
            </a:r>
            <a:r>
              <a:rPr lang="zh-CN" altLang="en-US" sz="2400" dirty="0"/>
              <a:t>的“资源管理器”是管理系统资源的重要工具。它的</a:t>
            </a:r>
            <a:r>
              <a:rPr lang="zh-CN" altLang="en-US" sz="2400" dirty="0" smtClean="0"/>
              <a:t>构成如下图所</a:t>
            </a:r>
            <a:r>
              <a:rPr lang="zh-CN" altLang="en-US" sz="2400" dirty="0"/>
              <a:t>示。</a:t>
            </a:r>
            <a:endParaRPr lang="en-US" altLang="zh-CN" sz="2400" dirty="0" smtClean="0"/>
          </a:p>
        </p:txBody>
      </p:sp>
      <p:sp>
        <p:nvSpPr>
          <p:cNvPr id="4"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5"/>
          <p:cNvSpPr>
            <a:spLocks noGrp="1"/>
          </p:cNvSpPr>
          <p:nvPr>
            <p:ph type="sldNum" sz="quarter" idx="11"/>
          </p:nvPr>
        </p:nvSpPr>
        <p:spPr/>
        <p:txBody>
          <a:bodyPr/>
          <a:lstStyle/>
          <a:p>
            <a:fld id="{228D9B52-AEA7-4060-9C41-B61F4FB19F60}" type="slidenum">
              <a:rPr lang="en-US" altLang="zh-CN"/>
              <a:pPr/>
              <a:t>21</a:t>
            </a:fld>
            <a:endParaRPr lang="en-US" altLang="zh-CN"/>
          </a:p>
        </p:txBody>
      </p:sp>
      <p:sp>
        <p:nvSpPr>
          <p:cNvPr id="6" name="日期占位符 6"/>
          <p:cNvSpPr>
            <a:spLocks noGrp="1"/>
          </p:cNvSpPr>
          <p:nvPr>
            <p:ph type="dt" sz="half" idx="12"/>
          </p:nvPr>
        </p:nvSpPr>
        <p:spPr/>
        <p:txBody>
          <a:bodyPr/>
          <a:lstStyle/>
          <a:p>
            <a:fld id="{549E3C3A-A2AF-443B-8E1A-A966AC7FE687}"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 calcmode="lin" valueType="num">
                                      <p:cBhvr additive="base">
                                        <p:cTn id="7" dur="500" fill="hold"/>
                                        <p:tgtEl>
                                          <p:spTgt spid="104450"/>
                                        </p:tgtEl>
                                        <p:attrNameLst>
                                          <p:attrName>ppt_x</p:attrName>
                                        </p:attrNameLst>
                                      </p:cBhvr>
                                      <p:tavLst>
                                        <p:tav tm="0">
                                          <p:val>
                                            <p:strVal val="#ppt_x"/>
                                          </p:val>
                                        </p:tav>
                                        <p:tav tm="100000">
                                          <p:val>
                                            <p:strVal val="#ppt_x"/>
                                          </p:val>
                                        </p:tav>
                                      </p:tavLst>
                                    </p:anim>
                                    <p:anim calcmode="lin" valueType="num">
                                      <p:cBhvr additive="base">
                                        <p:cTn id="8" dur="500" fill="hold"/>
                                        <p:tgtEl>
                                          <p:spTgt spid="1044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455">
                                            <p:txEl>
                                              <p:pRg st="0" end="0"/>
                                            </p:txEl>
                                          </p:spTgt>
                                        </p:tgtEl>
                                        <p:attrNameLst>
                                          <p:attrName>style.visibility</p:attrName>
                                        </p:attrNameLst>
                                      </p:cBhvr>
                                      <p:to>
                                        <p:strVal val="visible"/>
                                      </p:to>
                                    </p:set>
                                    <p:anim calcmode="lin" valueType="num">
                                      <p:cBhvr additive="base">
                                        <p:cTn id="13" dur="500" fill="hold"/>
                                        <p:tgtEl>
                                          <p:spTgt spid="1044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4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normAutofit fontScale="90000"/>
          </a:bodyPr>
          <a:lstStyle/>
          <a:p>
            <a:endParaRPr lang="en-US" altLang="zh-CN" dirty="0"/>
          </a:p>
        </p:txBody>
      </p:sp>
      <p:sp>
        <p:nvSpPr>
          <p:cNvPr id="4"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5"/>
          <p:cNvSpPr>
            <a:spLocks noGrp="1"/>
          </p:cNvSpPr>
          <p:nvPr>
            <p:ph type="sldNum" sz="quarter" idx="11"/>
          </p:nvPr>
        </p:nvSpPr>
        <p:spPr/>
        <p:txBody>
          <a:bodyPr/>
          <a:lstStyle/>
          <a:p>
            <a:fld id="{228D9B52-AEA7-4060-9C41-B61F4FB19F60}" type="slidenum">
              <a:rPr lang="en-US" altLang="zh-CN"/>
              <a:pPr/>
              <a:t>22</a:t>
            </a:fld>
            <a:endParaRPr lang="en-US" altLang="zh-CN"/>
          </a:p>
        </p:txBody>
      </p:sp>
      <p:sp>
        <p:nvSpPr>
          <p:cNvPr id="6" name="日期占位符 6"/>
          <p:cNvSpPr>
            <a:spLocks noGrp="1"/>
          </p:cNvSpPr>
          <p:nvPr>
            <p:ph type="dt" sz="half" idx="12"/>
          </p:nvPr>
        </p:nvSpPr>
        <p:spPr/>
        <p:txBody>
          <a:bodyPr/>
          <a:lstStyle/>
          <a:p>
            <a:fld id="{F0882C92-8A5E-4F01-ADFE-5F25C5A6F4A3}" type="datetime1">
              <a:rPr lang="zh-CN" altLang="en-US" smtClean="0"/>
              <a:t>2013/10/11</a:t>
            </a:fld>
            <a:endParaRPr lang="en-US" altLang="zh-CN"/>
          </a:p>
        </p:txBody>
      </p:sp>
      <p:grpSp>
        <p:nvGrpSpPr>
          <p:cNvPr id="8" name="组合 7"/>
          <p:cNvGrpSpPr/>
          <p:nvPr/>
        </p:nvGrpSpPr>
        <p:grpSpPr>
          <a:xfrm>
            <a:off x="1043607" y="1340768"/>
            <a:ext cx="7200801" cy="4968552"/>
            <a:chOff x="0" y="0"/>
            <a:chExt cx="3903345" cy="322897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62" y="286603"/>
              <a:ext cx="3807726" cy="2640842"/>
            </a:xfrm>
            <a:prstGeom prst="rect">
              <a:avLst/>
            </a:prstGeom>
          </p:spPr>
        </p:pic>
        <p:grpSp>
          <p:nvGrpSpPr>
            <p:cNvPr id="10" name="组合 9"/>
            <p:cNvGrpSpPr/>
            <p:nvPr/>
          </p:nvGrpSpPr>
          <p:grpSpPr>
            <a:xfrm>
              <a:off x="0" y="0"/>
              <a:ext cx="3903345" cy="3228975"/>
              <a:chOff x="0" y="0"/>
              <a:chExt cx="3903345" cy="3228975"/>
            </a:xfrm>
          </p:grpSpPr>
          <p:sp>
            <p:nvSpPr>
              <p:cNvPr id="11" name="圆角矩形标注 10"/>
              <p:cNvSpPr/>
              <p:nvPr/>
            </p:nvSpPr>
            <p:spPr>
              <a:xfrm>
                <a:off x="792480" y="0"/>
                <a:ext cx="542290" cy="287655"/>
              </a:xfrm>
              <a:prstGeom prst="wedgeRoundRectCallout">
                <a:avLst>
                  <a:gd name="adj1" fmla="val -65989"/>
                  <a:gd name="adj2" fmla="val 55284"/>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地址栏</a:t>
                </a:r>
                <a:endParaRPr lang="zh-CN" sz="1050" kern="100">
                  <a:effectLst/>
                  <a:latin typeface="Times New Roman"/>
                  <a:ea typeface="宋体"/>
                  <a:cs typeface="宋体"/>
                </a:endParaRPr>
              </a:p>
            </p:txBody>
          </p:sp>
          <p:sp>
            <p:nvSpPr>
              <p:cNvPr id="12" name="圆角矩形标注 11"/>
              <p:cNvSpPr/>
              <p:nvPr/>
            </p:nvSpPr>
            <p:spPr>
              <a:xfrm>
                <a:off x="0" y="0"/>
                <a:ext cx="636905" cy="287655"/>
              </a:xfrm>
              <a:prstGeom prst="wedgeRoundRectCallout">
                <a:avLst>
                  <a:gd name="adj1" fmla="val -61404"/>
                  <a:gd name="adj2" fmla="val 52955"/>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导航按钮</a:t>
                </a:r>
                <a:endParaRPr lang="zh-CN" sz="1050" kern="100">
                  <a:effectLst/>
                  <a:latin typeface="Times New Roman"/>
                  <a:ea typeface="宋体"/>
                  <a:cs typeface="宋体"/>
                </a:endParaRPr>
              </a:p>
            </p:txBody>
          </p:sp>
          <p:sp>
            <p:nvSpPr>
              <p:cNvPr id="13" name="圆角矩形标注 12"/>
              <p:cNvSpPr/>
              <p:nvPr/>
            </p:nvSpPr>
            <p:spPr>
              <a:xfrm>
                <a:off x="1432560" y="0"/>
                <a:ext cx="551180" cy="287655"/>
              </a:xfrm>
              <a:prstGeom prst="wedgeRoundRectCallout">
                <a:avLst>
                  <a:gd name="adj1" fmla="val -82937"/>
                  <a:gd name="adj2" fmla="val 98844"/>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菜单栏</a:t>
                </a:r>
                <a:endParaRPr lang="zh-CN" sz="1050" kern="100">
                  <a:effectLst/>
                  <a:latin typeface="Times New Roman"/>
                  <a:ea typeface="宋体"/>
                  <a:cs typeface="宋体"/>
                </a:endParaRPr>
              </a:p>
            </p:txBody>
          </p:sp>
          <p:sp>
            <p:nvSpPr>
              <p:cNvPr id="14" name="圆角矩形标注 13"/>
              <p:cNvSpPr/>
              <p:nvPr/>
            </p:nvSpPr>
            <p:spPr>
              <a:xfrm>
                <a:off x="2171700" y="0"/>
                <a:ext cx="723900" cy="287655"/>
              </a:xfrm>
              <a:prstGeom prst="wedgeRoundRectCallout">
                <a:avLst>
                  <a:gd name="adj1" fmla="val -81634"/>
                  <a:gd name="adj2" fmla="val 11088"/>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智能工具栏</a:t>
                </a:r>
                <a:endParaRPr lang="zh-CN" sz="1050" kern="100">
                  <a:effectLst/>
                  <a:latin typeface="Times New Roman"/>
                  <a:ea typeface="宋体"/>
                  <a:cs typeface="宋体"/>
                </a:endParaRPr>
              </a:p>
            </p:txBody>
          </p:sp>
          <p:sp>
            <p:nvSpPr>
              <p:cNvPr id="15" name="圆角矩形标注 14"/>
              <p:cNvSpPr/>
              <p:nvPr/>
            </p:nvSpPr>
            <p:spPr>
              <a:xfrm>
                <a:off x="3086100" y="0"/>
                <a:ext cx="551180" cy="287655"/>
              </a:xfrm>
              <a:prstGeom prst="wedgeRoundRectCallout">
                <a:avLst>
                  <a:gd name="adj1" fmla="val 69677"/>
                  <a:gd name="adj2" fmla="val 50355"/>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搜索框</a:t>
                </a:r>
                <a:endParaRPr lang="zh-CN" sz="1050" kern="100">
                  <a:effectLst/>
                  <a:latin typeface="Times New Roman"/>
                  <a:ea typeface="宋体"/>
                  <a:cs typeface="宋体"/>
                </a:endParaRPr>
              </a:p>
            </p:txBody>
          </p:sp>
          <p:sp>
            <p:nvSpPr>
              <p:cNvPr id="16" name="圆角矩形标注 15"/>
              <p:cNvSpPr/>
              <p:nvPr/>
            </p:nvSpPr>
            <p:spPr>
              <a:xfrm>
                <a:off x="2895600" y="944880"/>
                <a:ext cx="1007745" cy="287655"/>
              </a:xfrm>
              <a:prstGeom prst="wedgeRoundRectCallout">
                <a:avLst>
                  <a:gd name="adj1" fmla="val -4512"/>
                  <a:gd name="adj2" fmla="val -102756"/>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显示方式切换开关</a:t>
                </a:r>
                <a:endParaRPr lang="zh-CN" sz="1050" kern="100">
                  <a:effectLst/>
                  <a:latin typeface="Times New Roman"/>
                  <a:ea typeface="宋体"/>
                  <a:cs typeface="宋体"/>
                </a:endParaRPr>
              </a:p>
            </p:txBody>
          </p:sp>
          <p:sp>
            <p:nvSpPr>
              <p:cNvPr id="17" name="圆角矩形标注 16"/>
              <p:cNvSpPr/>
              <p:nvPr/>
            </p:nvSpPr>
            <p:spPr>
              <a:xfrm>
                <a:off x="121920" y="2941320"/>
                <a:ext cx="636905" cy="287655"/>
              </a:xfrm>
              <a:prstGeom prst="wedgeRoundRectCallout">
                <a:avLst>
                  <a:gd name="adj1" fmla="val 3479"/>
                  <a:gd name="adj2" fmla="val 87934"/>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导航窗格</a:t>
                </a:r>
                <a:endParaRPr lang="zh-CN" sz="1050" kern="100">
                  <a:effectLst/>
                  <a:latin typeface="Times New Roman"/>
                  <a:ea typeface="宋体"/>
                  <a:cs typeface="宋体"/>
                </a:endParaRPr>
              </a:p>
            </p:txBody>
          </p:sp>
          <p:sp>
            <p:nvSpPr>
              <p:cNvPr id="18" name="圆角矩形标注 17"/>
              <p:cNvSpPr/>
              <p:nvPr/>
            </p:nvSpPr>
            <p:spPr>
              <a:xfrm>
                <a:off x="1607820" y="2941320"/>
                <a:ext cx="704215" cy="287655"/>
              </a:xfrm>
              <a:prstGeom prst="wedgeRoundRectCallout">
                <a:avLst>
                  <a:gd name="adj1" fmla="val -47761"/>
                  <a:gd name="adj2" fmla="val -118047"/>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文件窗格</a:t>
                </a:r>
                <a:endParaRPr lang="zh-CN" sz="1050" kern="100">
                  <a:effectLst/>
                  <a:latin typeface="Times New Roman"/>
                  <a:ea typeface="宋体"/>
                  <a:cs typeface="宋体"/>
                </a:endParaRPr>
              </a:p>
            </p:txBody>
          </p:sp>
          <p:sp>
            <p:nvSpPr>
              <p:cNvPr id="19" name="圆角矩形标注 18"/>
              <p:cNvSpPr/>
              <p:nvPr/>
            </p:nvSpPr>
            <p:spPr>
              <a:xfrm>
                <a:off x="3108960" y="2941320"/>
                <a:ext cx="658495" cy="287655"/>
              </a:xfrm>
              <a:prstGeom prst="wedgeRoundRectCallout">
                <a:avLst>
                  <a:gd name="adj1" fmla="val 5239"/>
                  <a:gd name="adj2" fmla="val -103295"/>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预览窗格</a:t>
                </a:r>
                <a:endParaRPr lang="zh-CN" sz="1050" kern="100">
                  <a:effectLst/>
                  <a:latin typeface="Times New Roman"/>
                  <a:ea typeface="宋体"/>
                  <a:cs typeface="宋体"/>
                </a:endParaRPr>
              </a:p>
            </p:txBody>
          </p:sp>
          <p:sp>
            <p:nvSpPr>
              <p:cNvPr id="20" name="圆角矩形标注 19"/>
              <p:cNvSpPr/>
              <p:nvPr/>
            </p:nvSpPr>
            <p:spPr>
              <a:xfrm>
                <a:off x="876300" y="2941320"/>
                <a:ext cx="557530" cy="287655"/>
              </a:xfrm>
              <a:prstGeom prst="wedgeRoundRectCallout">
                <a:avLst>
                  <a:gd name="adj1" fmla="val 72640"/>
                  <a:gd name="adj2" fmla="val -3945"/>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库窗格</a:t>
                </a:r>
                <a:endParaRPr lang="zh-CN" sz="1050" kern="100">
                  <a:effectLst/>
                  <a:latin typeface="Times New Roman"/>
                  <a:ea typeface="宋体"/>
                  <a:cs typeface="宋体"/>
                </a:endParaRPr>
              </a:p>
            </p:txBody>
          </p:sp>
          <p:sp>
            <p:nvSpPr>
              <p:cNvPr id="21" name="圆角矩形标注 20"/>
              <p:cNvSpPr/>
              <p:nvPr/>
            </p:nvSpPr>
            <p:spPr>
              <a:xfrm>
                <a:off x="2392680" y="2941320"/>
                <a:ext cx="627380" cy="287655"/>
              </a:xfrm>
              <a:prstGeom prst="wedgeRoundRectCallout">
                <a:avLst>
                  <a:gd name="adj1" fmla="val -85254"/>
                  <a:gd name="adj2" fmla="val -6397"/>
                  <a:gd name="adj3" fmla="val 16667"/>
                </a:avLst>
              </a:prstGeom>
              <a:no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269875" algn="l">
                  <a:lnSpc>
                    <a:spcPts val="1200"/>
                  </a:lnSpc>
                  <a:spcAft>
                    <a:spcPts val="0"/>
                  </a:spcAft>
                </a:pPr>
                <a:r>
                  <a:rPr lang="zh-CN" sz="750" kern="100">
                    <a:effectLst/>
                    <a:latin typeface="Times New Roman"/>
                    <a:ea typeface="宋体"/>
                    <a:cs typeface="宋体"/>
                  </a:rPr>
                  <a:t>细节窗格</a:t>
                </a:r>
                <a:endParaRPr lang="zh-CN" sz="1050" kern="100">
                  <a:effectLst/>
                  <a:latin typeface="Times New Roman"/>
                  <a:ea typeface="宋体"/>
                  <a:cs typeface="宋体"/>
                </a:endParaRPr>
              </a:p>
            </p:txBody>
          </p:sp>
          <p:sp>
            <p:nvSpPr>
              <p:cNvPr id="22" name="矩形 21"/>
              <p:cNvSpPr/>
              <p:nvPr/>
            </p:nvSpPr>
            <p:spPr>
              <a:xfrm>
                <a:off x="2941320" y="876300"/>
                <a:ext cx="876300" cy="173736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3" name="矩形 22"/>
              <p:cNvSpPr/>
              <p:nvPr/>
            </p:nvSpPr>
            <p:spPr>
              <a:xfrm>
                <a:off x="449580" y="426720"/>
                <a:ext cx="2468880" cy="13716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4" name="矩形 23"/>
              <p:cNvSpPr/>
              <p:nvPr/>
            </p:nvSpPr>
            <p:spPr>
              <a:xfrm>
                <a:off x="106680" y="579120"/>
                <a:ext cx="3726180" cy="1143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5" name="矩形 24"/>
              <p:cNvSpPr/>
              <p:nvPr/>
            </p:nvSpPr>
            <p:spPr>
              <a:xfrm>
                <a:off x="106680" y="716280"/>
                <a:ext cx="2979420" cy="1143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6" name="矩形 25"/>
              <p:cNvSpPr/>
              <p:nvPr/>
            </p:nvSpPr>
            <p:spPr>
              <a:xfrm>
                <a:off x="3208020" y="708660"/>
                <a:ext cx="429260" cy="12954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7" name="矩形 26"/>
              <p:cNvSpPr/>
              <p:nvPr/>
            </p:nvSpPr>
            <p:spPr>
              <a:xfrm>
                <a:off x="106680" y="868680"/>
                <a:ext cx="739140" cy="17526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8" name="矩形 27"/>
              <p:cNvSpPr/>
              <p:nvPr/>
            </p:nvSpPr>
            <p:spPr>
              <a:xfrm>
                <a:off x="121920" y="2659380"/>
                <a:ext cx="3695700" cy="2362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9" name="矩形 28"/>
              <p:cNvSpPr/>
              <p:nvPr/>
            </p:nvSpPr>
            <p:spPr>
              <a:xfrm>
                <a:off x="982980" y="876300"/>
                <a:ext cx="1844040" cy="20574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30" name="直接连接符 29"/>
              <p:cNvCxnSpPr/>
              <p:nvPr/>
            </p:nvCxnSpPr>
            <p:spPr>
              <a:xfrm>
                <a:off x="175260" y="228600"/>
                <a:ext cx="0" cy="1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06680" y="411480"/>
                <a:ext cx="327660" cy="15557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32" name="直接连接符 31"/>
              <p:cNvCxnSpPr/>
              <p:nvPr/>
            </p:nvCxnSpPr>
            <p:spPr>
              <a:xfrm>
                <a:off x="1036320" y="205740"/>
                <a:ext cx="0" cy="215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661160" y="190500"/>
                <a:ext cx="0" cy="37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68880" y="213360"/>
                <a:ext cx="0" cy="5035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352800" y="205740"/>
                <a:ext cx="0" cy="21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398520" y="838200"/>
                <a:ext cx="0" cy="212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413760" y="2613660"/>
                <a:ext cx="0" cy="43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97480" y="2659380"/>
                <a:ext cx="0"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905000" y="2613660"/>
                <a:ext cx="0" cy="414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35380" y="1082040"/>
                <a:ext cx="0" cy="1944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34340" y="2613660"/>
                <a:ext cx="0" cy="39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070860" y="434340"/>
                <a:ext cx="777240" cy="12509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grpSp>
      </p:grpSp>
    </p:spTree>
    <p:extLst>
      <p:ext uri="{BB962C8B-B14F-4D97-AF65-F5344CB8AC3E}">
        <p14:creationId xmlns:p14="http://schemas.microsoft.com/office/powerpoint/2010/main" val="20224485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04450"/>
                                        </p:tgtEl>
                                        <p:attrNameLst>
                                          <p:attrName>style.visibility</p:attrName>
                                        </p:attrNameLst>
                                      </p:cBhvr>
                                      <p:to>
                                        <p:strVal val="visible"/>
                                      </p:to>
                                    </p:set>
                                    <p:anim calcmode="lin" valueType="num">
                                      <p:cBhvr additive="base">
                                        <p:cTn id="7" dur="500" fill="hold"/>
                                        <p:tgtEl>
                                          <p:spTgt spid="104450"/>
                                        </p:tgtEl>
                                        <p:attrNameLst>
                                          <p:attrName>ppt_x</p:attrName>
                                        </p:attrNameLst>
                                      </p:cBhvr>
                                      <p:tavLst>
                                        <p:tav tm="0">
                                          <p:val>
                                            <p:strVal val="#ppt_x"/>
                                          </p:val>
                                        </p:tav>
                                        <p:tav tm="100000">
                                          <p:val>
                                            <p:strVal val="#ppt_x"/>
                                          </p:val>
                                        </p:tav>
                                      </p:tavLst>
                                    </p:anim>
                                    <p:anim calcmode="lin" valueType="num">
                                      <p:cBhvr additive="base">
                                        <p:cTn id="8" dur="500" fill="hold"/>
                                        <p:tgtEl>
                                          <p:spTgt spid="1044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2" name="Rectangle 6"/>
          <p:cNvSpPr>
            <a:spLocks noGrp="1" noChangeArrowheads="1"/>
          </p:cNvSpPr>
          <p:nvPr>
            <p:ph type="title"/>
          </p:nvPr>
        </p:nvSpPr>
        <p:spPr>
          <a:xfrm>
            <a:off x="1331640" y="476672"/>
            <a:ext cx="7200800" cy="515938"/>
          </a:xfrm>
        </p:spPr>
        <p:txBody>
          <a:bodyPr>
            <a:noAutofit/>
          </a:bodyPr>
          <a:lstStyle/>
          <a:p>
            <a:r>
              <a:rPr lang="en-US" altLang="zh-CN" sz="2400" dirty="0"/>
              <a:t>2</a:t>
            </a:r>
            <a:r>
              <a:rPr lang="zh-CN" altLang="zh-CN" sz="2400" dirty="0"/>
              <a:t>．文件及文件夹的新建、复制、移动和删除</a:t>
            </a:r>
          </a:p>
        </p:txBody>
      </p:sp>
      <p:sp>
        <p:nvSpPr>
          <p:cNvPr id="126979" name="Rectangle 3"/>
          <p:cNvSpPr>
            <a:spLocks noGrp="1" noChangeArrowheads="1"/>
          </p:cNvSpPr>
          <p:nvPr>
            <p:ph type="body" sz="half" idx="1"/>
          </p:nvPr>
        </p:nvSpPr>
        <p:spPr>
          <a:xfrm>
            <a:off x="1033264" y="1675854"/>
            <a:ext cx="7643192" cy="4489450"/>
          </a:xfrm>
          <a:noFill/>
          <a:ln/>
        </p:spPr>
        <p:txBody>
          <a:bodyPr>
            <a:normAutofit/>
          </a:bodyPr>
          <a:lstStyle/>
          <a:p>
            <a:pPr marL="0" indent="0">
              <a:buNone/>
            </a:pPr>
            <a:r>
              <a:rPr lang="zh-CN" altLang="en-US" sz="2400" dirty="0" smtClean="0"/>
              <a:t>        任务：</a:t>
            </a:r>
            <a:r>
              <a:rPr lang="zh-CN" altLang="zh-CN" sz="2400" dirty="0"/>
              <a:t>将随书光盘中的“第</a:t>
            </a:r>
            <a:r>
              <a:rPr lang="en-US" altLang="zh-CN" sz="2400" dirty="0"/>
              <a:t>2</a:t>
            </a:r>
            <a:r>
              <a:rPr lang="zh-CN" altLang="zh-CN" sz="2400" dirty="0"/>
              <a:t>章”素材文件夹复制到</a:t>
            </a:r>
            <a:r>
              <a:rPr lang="en-US" altLang="zh-CN" sz="2400" dirty="0"/>
              <a:t>D:</a:t>
            </a:r>
            <a:r>
              <a:rPr lang="zh-CN" altLang="zh-CN" sz="2400" dirty="0" smtClean="0"/>
              <a:t>盘</a:t>
            </a:r>
            <a:r>
              <a:rPr lang="zh-CN" altLang="en-US" sz="2400" dirty="0" smtClean="0"/>
              <a:t>，操作步骤：</a:t>
            </a:r>
            <a:endParaRPr lang="zh-CN" altLang="en-US" sz="2400" dirty="0"/>
          </a:p>
          <a:p>
            <a:pPr marL="0">
              <a:buFont typeface="Wingdings" pitchFamily="2" charset="2"/>
              <a:buNone/>
            </a:pPr>
            <a:r>
              <a:rPr lang="en-US" altLang="zh-CN" sz="2400" dirty="0" smtClean="0"/>
              <a:t>         1</a:t>
            </a:r>
            <a:r>
              <a:rPr lang="en-US" altLang="zh-CN" sz="2400" dirty="0"/>
              <a:t>. </a:t>
            </a:r>
            <a:r>
              <a:rPr lang="zh-CN" altLang="zh-CN" sz="2400" dirty="0" smtClean="0"/>
              <a:t>打开</a:t>
            </a:r>
            <a:r>
              <a:rPr lang="en-US" altLang="zh-CN" sz="2400" dirty="0"/>
              <a:t>Windows</a:t>
            </a:r>
            <a:r>
              <a:rPr lang="zh-CN" altLang="zh-CN" sz="2400" dirty="0" smtClean="0"/>
              <a:t>资源管理器</a:t>
            </a:r>
            <a:r>
              <a:rPr lang="zh-CN" altLang="en-US" sz="2400" dirty="0" smtClean="0"/>
              <a:t>；</a:t>
            </a:r>
            <a:endParaRPr lang="zh-CN" altLang="en-US" sz="2400" dirty="0"/>
          </a:p>
          <a:p>
            <a:pPr marL="0">
              <a:buFont typeface="Wingdings" pitchFamily="2" charset="2"/>
              <a:buNone/>
            </a:pPr>
            <a:r>
              <a:rPr lang="en-US" altLang="zh-CN" sz="2400" dirty="0" smtClean="0"/>
              <a:t>         2. </a:t>
            </a:r>
            <a:r>
              <a:rPr lang="zh-CN" altLang="zh-CN" sz="2400" dirty="0" smtClean="0"/>
              <a:t>在“资源管理器”</a:t>
            </a:r>
            <a:r>
              <a:rPr lang="zh-CN" altLang="en-US" sz="2400" dirty="0" smtClean="0"/>
              <a:t>选</a:t>
            </a:r>
            <a:r>
              <a:rPr lang="zh-CN" altLang="zh-CN" sz="2400" dirty="0" smtClean="0"/>
              <a:t>中“计算机”</a:t>
            </a:r>
            <a:r>
              <a:rPr lang="zh-CN" altLang="zh-CN" sz="2400" dirty="0"/>
              <a:t>目录下的光盘驱动器“</a:t>
            </a:r>
            <a:r>
              <a:rPr lang="en-US" altLang="zh-CN" sz="2400" dirty="0"/>
              <a:t>BD-ROM</a:t>
            </a:r>
            <a:r>
              <a:rPr lang="zh-CN" altLang="zh-CN" sz="2400" dirty="0"/>
              <a:t>”</a:t>
            </a:r>
            <a:r>
              <a:rPr lang="zh-CN" altLang="en-US" sz="2400" dirty="0" smtClean="0"/>
              <a:t>；</a:t>
            </a:r>
            <a:endParaRPr lang="zh-CN" altLang="en-US" sz="2400" dirty="0"/>
          </a:p>
          <a:p>
            <a:pPr marL="0">
              <a:buFont typeface="Wingdings" pitchFamily="2" charset="2"/>
              <a:buNone/>
            </a:pPr>
            <a:r>
              <a:rPr lang="zh-CN" altLang="en-US" sz="2400" dirty="0"/>
              <a:t>　　</a:t>
            </a:r>
            <a:r>
              <a:rPr lang="en-US" altLang="zh-CN" sz="2400" dirty="0" smtClean="0"/>
              <a:t>3.</a:t>
            </a:r>
            <a:r>
              <a:rPr lang="zh-CN" altLang="en-US" sz="2400" dirty="0"/>
              <a:t>复制</a:t>
            </a:r>
            <a:r>
              <a:rPr lang="zh-CN" altLang="zh-CN" sz="2400" dirty="0" smtClean="0"/>
              <a:t>文件夹</a:t>
            </a:r>
            <a:r>
              <a:rPr lang="zh-CN" altLang="zh-CN" sz="2400" dirty="0"/>
              <a:t>“第</a:t>
            </a:r>
            <a:r>
              <a:rPr lang="en-US" altLang="zh-CN" sz="2400" dirty="0"/>
              <a:t>2</a:t>
            </a:r>
            <a:r>
              <a:rPr lang="zh-CN" altLang="zh-CN" sz="2400" dirty="0"/>
              <a:t>章</a:t>
            </a:r>
            <a:r>
              <a:rPr lang="zh-CN" altLang="zh-CN" sz="2400" dirty="0" smtClean="0"/>
              <a:t>” </a:t>
            </a:r>
            <a:r>
              <a:rPr lang="zh-CN" altLang="en-US" sz="2400" dirty="0" smtClean="0"/>
              <a:t>；</a:t>
            </a:r>
            <a:endParaRPr lang="en-US" altLang="zh-CN" sz="2400" dirty="0" smtClean="0"/>
          </a:p>
          <a:p>
            <a:pPr marL="0">
              <a:buFont typeface="Wingdings" pitchFamily="2" charset="2"/>
              <a:buNone/>
            </a:pPr>
            <a:r>
              <a:rPr lang="en-US" altLang="zh-CN" sz="2400" dirty="0"/>
              <a:t> </a:t>
            </a:r>
            <a:r>
              <a:rPr lang="en-US" altLang="zh-CN" sz="2400" dirty="0" smtClean="0"/>
              <a:t>        4.</a:t>
            </a:r>
            <a:r>
              <a:rPr lang="zh-CN" altLang="en-US" sz="2400" dirty="0" smtClean="0"/>
              <a:t>将</a:t>
            </a:r>
            <a:r>
              <a:rPr lang="zh-CN" altLang="zh-CN" sz="2400" dirty="0" smtClean="0"/>
              <a:t>文件夹</a:t>
            </a:r>
            <a:r>
              <a:rPr lang="zh-CN" altLang="zh-CN" sz="2400" dirty="0"/>
              <a:t>“第</a:t>
            </a:r>
            <a:r>
              <a:rPr lang="en-US" altLang="zh-CN" sz="2400" dirty="0"/>
              <a:t>2</a:t>
            </a:r>
            <a:r>
              <a:rPr lang="zh-CN" altLang="zh-CN" sz="2400" dirty="0"/>
              <a:t>章</a:t>
            </a:r>
            <a:r>
              <a:rPr lang="zh-CN" altLang="zh-CN" sz="2400" dirty="0" smtClean="0"/>
              <a:t>”</a:t>
            </a:r>
            <a:r>
              <a:rPr lang="zh-CN" altLang="zh-CN" sz="2400" dirty="0"/>
              <a:t> </a:t>
            </a:r>
            <a:r>
              <a:rPr lang="zh-CN" altLang="zh-CN" sz="2400" dirty="0" smtClean="0"/>
              <a:t>粘贴</a:t>
            </a:r>
            <a:r>
              <a:rPr lang="zh-CN" altLang="en-US" sz="2400" dirty="0" smtClean="0"/>
              <a:t>到</a:t>
            </a:r>
            <a:r>
              <a:rPr lang="zh-CN" altLang="zh-CN" sz="2400" dirty="0" smtClean="0"/>
              <a:t>“</a:t>
            </a:r>
            <a:r>
              <a:rPr lang="zh-CN" altLang="zh-CN" sz="2400" dirty="0"/>
              <a:t>本地磁盘（</a:t>
            </a:r>
            <a:r>
              <a:rPr lang="en-US" altLang="zh-CN" sz="2400" dirty="0"/>
              <a:t>D:</a:t>
            </a:r>
            <a:r>
              <a:rPr lang="zh-CN" altLang="zh-CN" sz="2400" dirty="0"/>
              <a:t>）</a:t>
            </a:r>
            <a:r>
              <a:rPr lang="zh-CN" altLang="zh-CN" sz="2400" dirty="0" smtClean="0"/>
              <a:t>”</a:t>
            </a:r>
            <a:r>
              <a:rPr lang="zh-CN" altLang="en-US" sz="2400" dirty="0" smtClean="0"/>
              <a:t>。</a:t>
            </a:r>
            <a:endParaRPr lang="zh-CN" altLang="en-US"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B6A56A4A-A612-424E-9F63-74B9D4F56900}" type="slidenum">
              <a:rPr lang="en-US" altLang="zh-CN"/>
              <a:pPr/>
              <a:t>23</a:t>
            </a:fld>
            <a:endParaRPr lang="en-US" altLang="zh-CN"/>
          </a:p>
        </p:txBody>
      </p:sp>
      <p:sp>
        <p:nvSpPr>
          <p:cNvPr id="7" name="日期占位符 6"/>
          <p:cNvSpPr>
            <a:spLocks noGrp="1"/>
          </p:cNvSpPr>
          <p:nvPr>
            <p:ph type="dt" sz="half" idx="12"/>
          </p:nvPr>
        </p:nvSpPr>
        <p:spPr/>
        <p:txBody>
          <a:bodyPr/>
          <a:lstStyle/>
          <a:p>
            <a:fld id="{250C067C-2EBC-4947-9690-EA9A0FF5E9AF}"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 calcmode="lin" valueType="num">
                                      <p:cBhvr additive="base">
                                        <p:cTn id="7" dur="5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69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6979">
                                            <p:txEl>
                                              <p:pRg st="1" end="1"/>
                                            </p:txEl>
                                          </p:spTgt>
                                        </p:tgtEl>
                                        <p:attrNameLst>
                                          <p:attrName>style.visibility</p:attrName>
                                        </p:attrNameLst>
                                      </p:cBhvr>
                                      <p:to>
                                        <p:strVal val="visible"/>
                                      </p:to>
                                    </p:set>
                                    <p:anim calcmode="lin" valueType="num">
                                      <p:cBhvr additive="base">
                                        <p:cTn id="13" dur="500" fill="hold"/>
                                        <p:tgtEl>
                                          <p:spTgt spid="1269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69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6979">
                                            <p:txEl>
                                              <p:pRg st="2" end="2"/>
                                            </p:txEl>
                                          </p:spTgt>
                                        </p:tgtEl>
                                        <p:attrNameLst>
                                          <p:attrName>style.visibility</p:attrName>
                                        </p:attrNameLst>
                                      </p:cBhvr>
                                      <p:to>
                                        <p:strVal val="visible"/>
                                      </p:to>
                                    </p:set>
                                    <p:anim calcmode="lin" valueType="num">
                                      <p:cBhvr additive="base">
                                        <p:cTn id="19" dur="500" fill="hold"/>
                                        <p:tgtEl>
                                          <p:spTgt spid="1269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69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6979">
                                            <p:txEl>
                                              <p:pRg st="3" end="3"/>
                                            </p:txEl>
                                          </p:spTgt>
                                        </p:tgtEl>
                                        <p:attrNameLst>
                                          <p:attrName>style.visibility</p:attrName>
                                        </p:attrNameLst>
                                      </p:cBhvr>
                                      <p:to>
                                        <p:strVal val="visible"/>
                                      </p:to>
                                    </p:set>
                                    <p:anim calcmode="lin" valueType="num">
                                      <p:cBhvr additive="base">
                                        <p:cTn id="25" dur="500" fill="hold"/>
                                        <p:tgtEl>
                                          <p:spTgt spid="12697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69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6979">
                                            <p:txEl>
                                              <p:pRg st="4" end="4"/>
                                            </p:txEl>
                                          </p:spTgt>
                                        </p:tgtEl>
                                        <p:attrNameLst>
                                          <p:attrName>style.visibility</p:attrName>
                                        </p:attrNameLst>
                                      </p:cBhvr>
                                      <p:to>
                                        <p:strVal val="visible"/>
                                      </p:to>
                                    </p:set>
                                    <p:anim calcmode="lin" valueType="num">
                                      <p:cBhvr additive="base">
                                        <p:cTn id="31" dur="500" fill="hold"/>
                                        <p:tgtEl>
                                          <p:spTgt spid="12697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69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fontScale="90000"/>
          </a:bodyPr>
          <a:lstStyle/>
          <a:p>
            <a:endParaRPr lang="zh-CN" altLang="en-US" dirty="0"/>
          </a:p>
        </p:txBody>
      </p:sp>
      <p:sp>
        <p:nvSpPr>
          <p:cNvPr id="128003" name="Rectangle 3"/>
          <p:cNvSpPr>
            <a:spLocks noGrp="1" noChangeArrowheads="1"/>
          </p:cNvSpPr>
          <p:nvPr>
            <p:ph type="body" sz="half" idx="1"/>
          </p:nvPr>
        </p:nvSpPr>
        <p:spPr>
          <a:xfrm>
            <a:off x="457200" y="1557338"/>
            <a:ext cx="8362950" cy="4489450"/>
          </a:xfrm>
          <a:noFill/>
          <a:ln/>
        </p:spPr>
        <p:txBody>
          <a:bodyPr>
            <a:normAutofit/>
          </a:bodyPr>
          <a:lstStyle/>
          <a:p>
            <a:pPr marL="0" indent="0">
              <a:buNone/>
            </a:pPr>
            <a:r>
              <a:rPr lang="zh-CN" altLang="en-US" sz="2400" dirty="0" smtClean="0"/>
              <a:t>         任务</a:t>
            </a:r>
            <a:r>
              <a:rPr lang="zh-CN" altLang="en-US" sz="2400" dirty="0"/>
              <a:t>：</a:t>
            </a:r>
            <a:r>
              <a:rPr lang="zh-CN" altLang="zh-CN" sz="2400" dirty="0"/>
              <a:t>在</a:t>
            </a:r>
            <a:r>
              <a:rPr lang="en-US" altLang="zh-CN" sz="2400" dirty="0"/>
              <a:t>D:</a:t>
            </a:r>
            <a:r>
              <a:rPr lang="zh-CN" altLang="zh-CN" sz="2400" dirty="0"/>
              <a:t>盘根目录下新建文件夹“</a:t>
            </a:r>
            <a:r>
              <a:rPr lang="en-US" altLang="zh-CN" sz="2400" dirty="0"/>
              <a:t>Office</a:t>
            </a:r>
            <a:r>
              <a:rPr lang="zh-CN" altLang="zh-CN" sz="2400" dirty="0"/>
              <a:t>作业”，在此文件夹中再建</a:t>
            </a:r>
            <a:r>
              <a:rPr lang="en-US" altLang="zh-CN" sz="2400" dirty="0"/>
              <a:t>3</a:t>
            </a:r>
            <a:r>
              <a:rPr lang="zh-CN" altLang="zh-CN" sz="2400" dirty="0"/>
              <a:t>个子文件夹“</a:t>
            </a:r>
            <a:r>
              <a:rPr lang="en-US" altLang="zh-CN" sz="2400" dirty="0"/>
              <a:t>Word</a:t>
            </a:r>
            <a:r>
              <a:rPr lang="zh-CN" altLang="zh-CN" sz="2400" dirty="0"/>
              <a:t>”、“</a:t>
            </a:r>
            <a:r>
              <a:rPr lang="en-US" altLang="zh-CN" sz="2400" dirty="0"/>
              <a:t>Excel</a:t>
            </a:r>
            <a:r>
              <a:rPr lang="zh-CN" altLang="zh-CN" sz="2400" dirty="0"/>
              <a:t>”和“</a:t>
            </a:r>
            <a:r>
              <a:rPr lang="en-US" altLang="zh-CN" sz="2400" dirty="0"/>
              <a:t>PPT</a:t>
            </a:r>
            <a:r>
              <a:rPr lang="zh-CN" altLang="zh-CN" sz="2400" dirty="0" smtClean="0"/>
              <a:t>”</a:t>
            </a:r>
            <a:r>
              <a:rPr lang="zh-CN" altLang="en-US" sz="2400" dirty="0" smtClean="0"/>
              <a:t>，操作步骤：</a:t>
            </a:r>
            <a:endParaRPr lang="zh-CN" altLang="en-US" sz="2400" dirty="0"/>
          </a:p>
          <a:p>
            <a:pPr>
              <a:buNone/>
            </a:pPr>
            <a:r>
              <a:rPr lang="zh-CN" altLang="en-US" sz="2400" dirty="0"/>
              <a:t> </a:t>
            </a:r>
            <a:r>
              <a:rPr lang="zh-CN" altLang="en-US" sz="2400" dirty="0" smtClean="0"/>
              <a:t>         </a:t>
            </a:r>
            <a:r>
              <a:rPr lang="en-US" altLang="zh-CN" sz="2400" dirty="0" smtClean="0"/>
              <a:t>1</a:t>
            </a:r>
            <a:r>
              <a:rPr lang="en-US" altLang="zh-CN" sz="2400" dirty="0"/>
              <a:t>. </a:t>
            </a:r>
            <a:r>
              <a:rPr lang="zh-CN" altLang="zh-CN" sz="2400" dirty="0" smtClean="0"/>
              <a:t>选中</a:t>
            </a:r>
            <a:r>
              <a:rPr lang="zh-CN" altLang="zh-CN" sz="2400" dirty="0"/>
              <a:t>“本地磁盘（</a:t>
            </a:r>
            <a:r>
              <a:rPr lang="en-US" altLang="zh-CN" sz="2400" dirty="0"/>
              <a:t>D:</a:t>
            </a:r>
            <a:r>
              <a:rPr lang="zh-CN" altLang="zh-CN" sz="2400" dirty="0"/>
              <a:t>）”</a:t>
            </a:r>
            <a:r>
              <a:rPr lang="zh-CN" altLang="en-US" sz="2400" dirty="0"/>
              <a:t>；</a:t>
            </a:r>
          </a:p>
          <a:p>
            <a:pPr>
              <a:buFont typeface="Wingdings" pitchFamily="2" charset="2"/>
              <a:buNone/>
            </a:pPr>
            <a:r>
              <a:rPr lang="zh-CN" altLang="en-US" sz="2400" dirty="0"/>
              <a:t>　　</a:t>
            </a:r>
            <a:r>
              <a:rPr lang="zh-CN" altLang="en-US" sz="2400" dirty="0" smtClean="0"/>
              <a:t> </a:t>
            </a:r>
            <a:r>
              <a:rPr lang="en-US" altLang="zh-CN" sz="2400" dirty="0" smtClean="0"/>
              <a:t>2. </a:t>
            </a:r>
            <a:r>
              <a:rPr lang="zh-CN" altLang="zh-CN" sz="2400" dirty="0" smtClean="0"/>
              <a:t>在</a:t>
            </a:r>
            <a:r>
              <a:rPr lang="zh-CN" altLang="zh-CN" sz="2400" dirty="0"/>
              <a:t>“本地磁盘（</a:t>
            </a:r>
            <a:r>
              <a:rPr lang="en-US" altLang="zh-CN" sz="2400" dirty="0"/>
              <a:t>D:</a:t>
            </a:r>
            <a:r>
              <a:rPr lang="zh-CN" altLang="zh-CN" sz="2400" dirty="0"/>
              <a:t>）”</a:t>
            </a:r>
            <a:r>
              <a:rPr lang="zh-CN" altLang="zh-CN" sz="2400" dirty="0" smtClean="0"/>
              <a:t>创建“</a:t>
            </a:r>
            <a:r>
              <a:rPr lang="en-US" altLang="zh-CN" sz="2400" dirty="0"/>
              <a:t>Office</a:t>
            </a:r>
            <a:r>
              <a:rPr lang="zh-CN" altLang="zh-CN" sz="2400" dirty="0"/>
              <a:t>作业”文件夹</a:t>
            </a:r>
            <a:r>
              <a:rPr lang="zh-CN" altLang="en-US" sz="2400" dirty="0" smtClean="0"/>
              <a:t>；</a:t>
            </a:r>
            <a:endParaRPr lang="zh-CN" altLang="en-US" sz="2400" dirty="0"/>
          </a:p>
          <a:p>
            <a:pPr>
              <a:buFont typeface="Wingdings" pitchFamily="2" charset="2"/>
              <a:buNone/>
            </a:pPr>
            <a:r>
              <a:rPr lang="zh-CN" altLang="en-US" sz="2400" dirty="0"/>
              <a:t> </a:t>
            </a:r>
            <a:r>
              <a:rPr lang="zh-CN" altLang="en-US" sz="2400" dirty="0" smtClean="0"/>
              <a:t>         </a:t>
            </a:r>
            <a:r>
              <a:rPr lang="en-US" altLang="zh-CN" sz="2400" dirty="0" smtClean="0"/>
              <a:t>3. </a:t>
            </a:r>
            <a:r>
              <a:rPr lang="zh-CN" altLang="en-US" sz="2400" dirty="0" smtClean="0"/>
              <a:t>选</a:t>
            </a:r>
            <a:r>
              <a:rPr lang="zh-CN" altLang="zh-CN" sz="2400" dirty="0" smtClean="0"/>
              <a:t>中“</a:t>
            </a:r>
            <a:r>
              <a:rPr lang="en-US" altLang="zh-CN" sz="2400" dirty="0"/>
              <a:t>Office</a:t>
            </a:r>
            <a:r>
              <a:rPr lang="zh-CN" altLang="zh-CN" sz="2400" dirty="0"/>
              <a:t>作业”</a:t>
            </a:r>
            <a:r>
              <a:rPr lang="zh-CN" altLang="zh-CN" sz="2400" dirty="0" smtClean="0"/>
              <a:t>文件夹</a:t>
            </a:r>
            <a:r>
              <a:rPr lang="zh-CN" altLang="en-US" sz="2400" dirty="0" smtClean="0"/>
              <a:t>；</a:t>
            </a:r>
            <a:endParaRPr lang="zh-CN" altLang="en-US" sz="2400" dirty="0"/>
          </a:p>
          <a:p>
            <a:pPr>
              <a:buFont typeface="Wingdings" pitchFamily="2" charset="2"/>
              <a:buNone/>
            </a:pPr>
            <a:r>
              <a:rPr lang="zh-CN" altLang="en-US" sz="2400" dirty="0"/>
              <a:t>　　</a:t>
            </a:r>
            <a:r>
              <a:rPr lang="zh-CN" altLang="en-US" sz="2400" dirty="0" smtClean="0"/>
              <a:t> </a:t>
            </a:r>
            <a:r>
              <a:rPr lang="en-US" altLang="zh-CN" sz="2400" dirty="0" smtClean="0"/>
              <a:t>4. </a:t>
            </a:r>
            <a:r>
              <a:rPr lang="zh-CN" altLang="zh-CN" sz="2400" dirty="0" smtClean="0"/>
              <a:t>在</a:t>
            </a:r>
            <a:r>
              <a:rPr lang="zh-CN" altLang="zh-CN" sz="2400" dirty="0"/>
              <a:t>“</a:t>
            </a:r>
            <a:r>
              <a:rPr lang="en-US" altLang="zh-CN" sz="2400" dirty="0"/>
              <a:t>Office</a:t>
            </a:r>
            <a:r>
              <a:rPr lang="zh-CN" altLang="zh-CN" sz="2400" dirty="0"/>
              <a:t>作业”文件夹中</a:t>
            </a:r>
            <a:r>
              <a:rPr lang="zh-CN" altLang="zh-CN" sz="2400" dirty="0" smtClean="0"/>
              <a:t>创建“</a:t>
            </a:r>
            <a:r>
              <a:rPr lang="en-US" altLang="zh-CN" sz="2400" dirty="0"/>
              <a:t>Word</a:t>
            </a:r>
            <a:r>
              <a:rPr lang="zh-CN" altLang="zh-CN" sz="2400" dirty="0"/>
              <a:t>”子</a:t>
            </a:r>
            <a:r>
              <a:rPr lang="zh-CN" altLang="zh-CN" sz="2400" dirty="0" smtClean="0"/>
              <a:t>文件夹</a:t>
            </a:r>
            <a:r>
              <a:rPr lang="zh-CN" altLang="en-US" sz="2400" dirty="0"/>
              <a:t>；</a:t>
            </a:r>
            <a:endParaRPr lang="en-US" altLang="zh-CN" sz="2400" dirty="0" smtClean="0"/>
          </a:p>
          <a:p>
            <a:pPr>
              <a:buFont typeface="Wingdings" pitchFamily="2" charset="2"/>
              <a:buNone/>
            </a:pPr>
            <a:r>
              <a:rPr lang="en-US" altLang="zh-CN" sz="2400" dirty="0" smtClean="0"/>
              <a:t>          5</a:t>
            </a:r>
            <a:r>
              <a:rPr lang="en-US" altLang="zh-CN" sz="2400" dirty="0"/>
              <a:t>. </a:t>
            </a:r>
            <a:r>
              <a:rPr lang="zh-CN" altLang="zh-CN" sz="2400" dirty="0"/>
              <a:t>重复步骤（</a:t>
            </a:r>
            <a:r>
              <a:rPr lang="en-US" altLang="zh-CN" sz="2400" dirty="0"/>
              <a:t>4</a:t>
            </a:r>
            <a:r>
              <a:rPr lang="zh-CN" altLang="zh-CN" sz="2400" dirty="0"/>
              <a:t>），在“</a:t>
            </a:r>
            <a:r>
              <a:rPr lang="en-US" altLang="zh-CN" sz="2400" dirty="0"/>
              <a:t>Office</a:t>
            </a:r>
            <a:r>
              <a:rPr lang="zh-CN" altLang="zh-CN" sz="2400" dirty="0"/>
              <a:t>作业”文件夹中再建</a:t>
            </a:r>
            <a:r>
              <a:rPr lang="en-US" altLang="zh-CN" sz="2400" dirty="0"/>
              <a:t>2</a:t>
            </a:r>
            <a:r>
              <a:rPr lang="zh-CN" altLang="zh-CN" sz="2400" dirty="0"/>
              <a:t>个子文件夹“</a:t>
            </a:r>
            <a:r>
              <a:rPr lang="en-US" altLang="zh-CN" sz="2400" dirty="0"/>
              <a:t>Excel</a:t>
            </a:r>
            <a:r>
              <a:rPr lang="zh-CN" altLang="zh-CN" sz="2400" dirty="0"/>
              <a:t>”和“</a:t>
            </a:r>
            <a:r>
              <a:rPr lang="en-US" altLang="zh-CN" sz="2400" dirty="0"/>
              <a:t>PPT</a:t>
            </a:r>
            <a:r>
              <a:rPr lang="zh-CN" altLang="zh-CN" sz="2400" dirty="0"/>
              <a:t>”</a:t>
            </a:r>
            <a:r>
              <a:rPr lang="zh-CN" altLang="en-US" sz="2400" dirty="0"/>
              <a:t>。</a:t>
            </a:r>
          </a:p>
        </p:txBody>
      </p:sp>
      <p:sp>
        <p:nvSpPr>
          <p:cNvPr id="4"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5" name="灯片编号占位符 5"/>
          <p:cNvSpPr>
            <a:spLocks noGrp="1"/>
          </p:cNvSpPr>
          <p:nvPr>
            <p:ph type="sldNum" sz="quarter" idx="11"/>
          </p:nvPr>
        </p:nvSpPr>
        <p:spPr/>
        <p:txBody>
          <a:bodyPr/>
          <a:lstStyle/>
          <a:p>
            <a:fld id="{1A7E00F3-0A4B-44ED-A289-9A942FC53C8E}" type="slidenum">
              <a:rPr lang="en-US" altLang="zh-CN"/>
              <a:pPr/>
              <a:t>24</a:t>
            </a:fld>
            <a:endParaRPr lang="en-US" altLang="zh-CN"/>
          </a:p>
        </p:txBody>
      </p:sp>
      <p:sp>
        <p:nvSpPr>
          <p:cNvPr id="6" name="日期占位符 6"/>
          <p:cNvSpPr>
            <a:spLocks noGrp="1"/>
          </p:cNvSpPr>
          <p:nvPr>
            <p:ph type="dt" sz="half" idx="12"/>
          </p:nvPr>
        </p:nvSpPr>
        <p:spPr/>
        <p:txBody>
          <a:bodyPr/>
          <a:lstStyle/>
          <a:p>
            <a:fld id="{6C15ECD6-F730-453C-A730-F4AE32A8BA89}"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28002"/>
                                        </p:tgtEl>
                                        <p:attrNameLst>
                                          <p:attrName>style.visibility</p:attrName>
                                        </p:attrNameLst>
                                      </p:cBhvr>
                                      <p:to>
                                        <p:strVal val="visible"/>
                                      </p:to>
                                    </p:set>
                                    <p:anim calcmode="lin" valueType="num">
                                      <p:cBhvr additive="base">
                                        <p:cTn id="7" dur="500" fill="hold"/>
                                        <p:tgtEl>
                                          <p:spTgt spid="128002"/>
                                        </p:tgtEl>
                                        <p:attrNameLst>
                                          <p:attrName>ppt_x</p:attrName>
                                        </p:attrNameLst>
                                      </p:cBhvr>
                                      <p:tavLst>
                                        <p:tav tm="0">
                                          <p:val>
                                            <p:strVal val="#ppt_x"/>
                                          </p:val>
                                        </p:tav>
                                        <p:tav tm="100000">
                                          <p:val>
                                            <p:strVal val="#ppt_x"/>
                                          </p:val>
                                        </p:tav>
                                      </p:tavLst>
                                    </p:anim>
                                    <p:anim calcmode="lin" valueType="num">
                                      <p:cBhvr additive="base">
                                        <p:cTn id="8" dur="500" fill="hold"/>
                                        <p:tgtEl>
                                          <p:spTgt spid="1280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8003">
                                            <p:txEl>
                                              <p:pRg st="0" end="0"/>
                                            </p:txEl>
                                          </p:spTgt>
                                        </p:tgtEl>
                                        <p:attrNameLst>
                                          <p:attrName>style.visibility</p:attrName>
                                        </p:attrNameLst>
                                      </p:cBhvr>
                                      <p:to>
                                        <p:strVal val="visible"/>
                                      </p:to>
                                    </p:set>
                                    <p:anim calcmode="lin" valueType="num">
                                      <p:cBhvr additive="base">
                                        <p:cTn id="13" dur="500" fill="hold"/>
                                        <p:tgtEl>
                                          <p:spTgt spid="12800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80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8003">
                                            <p:txEl>
                                              <p:pRg st="1" end="1"/>
                                            </p:txEl>
                                          </p:spTgt>
                                        </p:tgtEl>
                                        <p:attrNameLst>
                                          <p:attrName>style.visibility</p:attrName>
                                        </p:attrNameLst>
                                      </p:cBhvr>
                                      <p:to>
                                        <p:strVal val="visible"/>
                                      </p:to>
                                    </p:set>
                                    <p:anim calcmode="lin" valueType="num">
                                      <p:cBhvr additive="base">
                                        <p:cTn id="19" dur="5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80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8003">
                                            <p:txEl>
                                              <p:pRg st="2" end="2"/>
                                            </p:txEl>
                                          </p:spTgt>
                                        </p:tgtEl>
                                        <p:attrNameLst>
                                          <p:attrName>style.visibility</p:attrName>
                                        </p:attrNameLst>
                                      </p:cBhvr>
                                      <p:to>
                                        <p:strVal val="visible"/>
                                      </p:to>
                                    </p:set>
                                    <p:anim calcmode="lin" valueType="num">
                                      <p:cBhvr additive="base">
                                        <p:cTn id="25" dur="500" fill="hold"/>
                                        <p:tgtEl>
                                          <p:spTgt spid="12800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80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8003">
                                            <p:txEl>
                                              <p:pRg st="3" end="3"/>
                                            </p:txEl>
                                          </p:spTgt>
                                        </p:tgtEl>
                                        <p:attrNameLst>
                                          <p:attrName>style.visibility</p:attrName>
                                        </p:attrNameLst>
                                      </p:cBhvr>
                                      <p:to>
                                        <p:strVal val="visible"/>
                                      </p:to>
                                    </p:set>
                                    <p:anim calcmode="lin" valueType="num">
                                      <p:cBhvr additive="base">
                                        <p:cTn id="31" dur="500" fill="hold"/>
                                        <p:tgtEl>
                                          <p:spTgt spid="12800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80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8003">
                                            <p:txEl>
                                              <p:pRg st="4" end="4"/>
                                            </p:txEl>
                                          </p:spTgt>
                                        </p:tgtEl>
                                        <p:attrNameLst>
                                          <p:attrName>style.visibility</p:attrName>
                                        </p:attrNameLst>
                                      </p:cBhvr>
                                      <p:to>
                                        <p:strVal val="visible"/>
                                      </p:to>
                                    </p:set>
                                    <p:anim calcmode="lin" valueType="num">
                                      <p:cBhvr additive="base">
                                        <p:cTn id="37" dur="500" fill="hold"/>
                                        <p:tgtEl>
                                          <p:spTgt spid="12800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80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8003">
                                            <p:txEl>
                                              <p:pRg st="5" end="5"/>
                                            </p:txEl>
                                          </p:spTgt>
                                        </p:tgtEl>
                                        <p:attrNameLst>
                                          <p:attrName>style.visibility</p:attrName>
                                        </p:attrNameLst>
                                      </p:cBhvr>
                                      <p:to>
                                        <p:strVal val="visible"/>
                                      </p:to>
                                    </p:set>
                                    <p:anim calcmode="lin" valueType="num">
                                      <p:cBhvr additive="base">
                                        <p:cTn id="43" dur="500" fill="hold"/>
                                        <p:tgtEl>
                                          <p:spTgt spid="12800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800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30" name="Rectangle 6"/>
          <p:cNvSpPr>
            <a:spLocks noGrp="1" noChangeArrowheads="1"/>
          </p:cNvSpPr>
          <p:nvPr>
            <p:ph type="title"/>
          </p:nvPr>
        </p:nvSpPr>
        <p:spPr/>
        <p:txBody>
          <a:bodyPr>
            <a:normAutofit fontScale="90000"/>
          </a:bodyPr>
          <a:lstStyle/>
          <a:p>
            <a:endParaRPr lang="zh-CN" altLang="zh-CN"/>
          </a:p>
        </p:txBody>
      </p:sp>
      <p:sp>
        <p:nvSpPr>
          <p:cNvPr id="129027" name="Rectangle 3"/>
          <p:cNvSpPr>
            <a:spLocks noGrp="1" noChangeArrowheads="1"/>
          </p:cNvSpPr>
          <p:nvPr>
            <p:ph type="body" sz="half" idx="1"/>
          </p:nvPr>
        </p:nvSpPr>
        <p:spPr>
          <a:xfrm>
            <a:off x="457200" y="1557338"/>
            <a:ext cx="8362950" cy="4489450"/>
          </a:xfrm>
          <a:noFill/>
          <a:ln/>
        </p:spPr>
        <p:txBody>
          <a:bodyPr>
            <a:normAutofit fontScale="92500" lnSpcReduction="10000"/>
          </a:bodyPr>
          <a:lstStyle/>
          <a:p>
            <a:pPr marL="0" indent="0">
              <a:buNone/>
            </a:pPr>
            <a:r>
              <a:rPr lang="zh-CN" altLang="en-US" sz="2400" dirty="0" smtClean="0"/>
              <a:t>         任务</a:t>
            </a:r>
            <a:r>
              <a:rPr lang="zh-CN" altLang="en-US" sz="2400" dirty="0"/>
              <a:t>：</a:t>
            </a:r>
            <a:r>
              <a:rPr lang="zh-CN" altLang="zh-CN" sz="2400" dirty="0"/>
              <a:t>将“</a:t>
            </a:r>
            <a:r>
              <a:rPr lang="en-US" altLang="zh-CN" sz="2400" dirty="0"/>
              <a:t>D:\</a:t>
            </a:r>
            <a:r>
              <a:rPr lang="zh-CN" altLang="zh-CN" sz="2400" dirty="0"/>
              <a:t>第</a:t>
            </a:r>
            <a:r>
              <a:rPr lang="en-US" altLang="zh-CN" sz="2400" dirty="0"/>
              <a:t>2</a:t>
            </a:r>
            <a:r>
              <a:rPr lang="zh-CN" altLang="zh-CN" sz="2400" dirty="0"/>
              <a:t>章</a:t>
            </a:r>
            <a:r>
              <a:rPr lang="en-US" altLang="zh-CN" sz="2400" dirty="0"/>
              <a:t>\</a:t>
            </a:r>
            <a:r>
              <a:rPr lang="zh-CN" altLang="zh-CN" sz="2400" dirty="0"/>
              <a:t>课堂案例</a:t>
            </a:r>
            <a:r>
              <a:rPr lang="en-US" altLang="zh-CN" sz="2400" dirty="0"/>
              <a:t>\</a:t>
            </a:r>
            <a:r>
              <a:rPr lang="zh-CN" altLang="zh-CN" sz="2400" dirty="0"/>
              <a:t>素材</a:t>
            </a:r>
            <a:r>
              <a:rPr lang="en-US" altLang="zh-CN" sz="2400" dirty="0"/>
              <a:t>\Office</a:t>
            </a:r>
            <a:r>
              <a:rPr lang="zh-CN" altLang="zh-CN" sz="2400" dirty="0"/>
              <a:t>作业”文件夹中的“陈二”子文件夹中的“</a:t>
            </a:r>
            <a:r>
              <a:rPr lang="en-US" altLang="zh-CN" sz="2400" dirty="0"/>
              <a:t>Word</a:t>
            </a:r>
            <a:r>
              <a:rPr lang="zh-CN" altLang="zh-CN" sz="2400" dirty="0"/>
              <a:t>”、“</a:t>
            </a:r>
            <a:r>
              <a:rPr lang="en-US" altLang="zh-CN" sz="2400" dirty="0"/>
              <a:t>Excel</a:t>
            </a:r>
            <a:r>
              <a:rPr lang="zh-CN" altLang="zh-CN" sz="2400" dirty="0"/>
              <a:t>”和“</a:t>
            </a:r>
            <a:r>
              <a:rPr lang="en-US" altLang="zh-CN" sz="2400" dirty="0"/>
              <a:t>PPT</a:t>
            </a:r>
            <a:r>
              <a:rPr lang="zh-CN" altLang="zh-CN" sz="2400" dirty="0"/>
              <a:t>”文件，分别移动到“</a:t>
            </a:r>
            <a:r>
              <a:rPr lang="en-US" altLang="zh-CN" sz="2400" dirty="0"/>
              <a:t>D:\Office</a:t>
            </a:r>
            <a:r>
              <a:rPr lang="zh-CN" altLang="zh-CN" sz="2400" dirty="0"/>
              <a:t>作业”文件夹中对应的</a:t>
            </a:r>
            <a:r>
              <a:rPr lang="en-US" altLang="zh-CN" sz="2400" dirty="0"/>
              <a:t>3</a:t>
            </a:r>
            <a:r>
              <a:rPr lang="zh-CN" altLang="zh-CN" sz="2400" dirty="0"/>
              <a:t>个子文件夹</a:t>
            </a:r>
            <a:r>
              <a:rPr lang="zh-CN" altLang="zh-CN" sz="2400" dirty="0" smtClean="0"/>
              <a:t>中</a:t>
            </a:r>
            <a:r>
              <a:rPr lang="zh-CN" altLang="en-US" sz="2400" dirty="0" smtClean="0"/>
              <a:t>，操作步骤：</a:t>
            </a:r>
            <a:endParaRPr lang="zh-CN" altLang="en-US" sz="2400" dirty="0"/>
          </a:p>
          <a:p>
            <a:pPr>
              <a:buFont typeface="Wingdings" pitchFamily="2" charset="2"/>
              <a:buNone/>
            </a:pPr>
            <a:r>
              <a:rPr lang="zh-CN" altLang="en-US" dirty="0"/>
              <a:t>　 </a:t>
            </a:r>
            <a:r>
              <a:rPr lang="zh-CN" altLang="en-US" sz="2400" dirty="0"/>
              <a:t> </a:t>
            </a:r>
            <a:r>
              <a:rPr lang="zh-CN" altLang="en-US" sz="2400" dirty="0" smtClean="0"/>
              <a:t>  </a:t>
            </a:r>
            <a:r>
              <a:rPr lang="en-US" altLang="zh-CN" sz="2400" dirty="0" smtClean="0"/>
              <a:t>1. </a:t>
            </a:r>
            <a:r>
              <a:rPr lang="zh-CN" altLang="zh-CN" sz="2400" dirty="0" smtClean="0"/>
              <a:t>分别</a:t>
            </a:r>
            <a:r>
              <a:rPr lang="zh-CN" altLang="en-US" sz="2400" dirty="0" smtClean="0"/>
              <a:t>打</a:t>
            </a:r>
            <a:r>
              <a:rPr lang="zh-CN" altLang="zh-CN" sz="2400" dirty="0" smtClean="0"/>
              <a:t>开</a:t>
            </a:r>
            <a:r>
              <a:rPr lang="zh-CN" altLang="zh-CN" sz="2400" dirty="0"/>
              <a:t>“</a:t>
            </a:r>
            <a:r>
              <a:rPr lang="en-US" altLang="zh-CN" sz="2400" dirty="0"/>
              <a:t>D:\ Office</a:t>
            </a:r>
            <a:r>
              <a:rPr lang="zh-CN" altLang="zh-CN" sz="2400" dirty="0"/>
              <a:t>作业”和“</a:t>
            </a:r>
            <a:r>
              <a:rPr lang="en-US" altLang="zh-CN" sz="2400" dirty="0"/>
              <a:t>D:\</a:t>
            </a:r>
            <a:r>
              <a:rPr lang="zh-CN" altLang="zh-CN" sz="2400" dirty="0"/>
              <a:t>第</a:t>
            </a:r>
            <a:r>
              <a:rPr lang="en-US" altLang="zh-CN" sz="2400" dirty="0"/>
              <a:t>2</a:t>
            </a:r>
            <a:r>
              <a:rPr lang="zh-CN" altLang="zh-CN" sz="2400" dirty="0"/>
              <a:t>章</a:t>
            </a:r>
            <a:r>
              <a:rPr lang="en-US" altLang="zh-CN" sz="2400" dirty="0"/>
              <a:t>\</a:t>
            </a:r>
            <a:r>
              <a:rPr lang="zh-CN" altLang="zh-CN" sz="2400" dirty="0"/>
              <a:t>课堂案例</a:t>
            </a:r>
            <a:r>
              <a:rPr lang="en-US" altLang="zh-CN" sz="2400" dirty="0"/>
              <a:t>\</a:t>
            </a:r>
            <a:r>
              <a:rPr lang="zh-CN" altLang="zh-CN" sz="2400" dirty="0"/>
              <a:t>素材</a:t>
            </a:r>
            <a:r>
              <a:rPr lang="en-US" altLang="zh-CN" sz="2400" dirty="0"/>
              <a:t>\Office</a:t>
            </a:r>
            <a:r>
              <a:rPr lang="zh-CN" altLang="zh-CN" sz="2400" dirty="0"/>
              <a:t>作业</a:t>
            </a:r>
            <a:r>
              <a:rPr lang="en-US" altLang="zh-CN" sz="2400" dirty="0"/>
              <a:t>\</a:t>
            </a:r>
            <a:r>
              <a:rPr lang="zh-CN" altLang="zh-CN" sz="2400" dirty="0"/>
              <a:t>陈二”文件夹</a:t>
            </a:r>
            <a:r>
              <a:rPr lang="zh-CN" altLang="en-US" sz="2400" dirty="0" smtClean="0"/>
              <a:t>；</a:t>
            </a:r>
            <a:endParaRPr lang="zh-CN" altLang="en-US" sz="2400" dirty="0"/>
          </a:p>
          <a:p>
            <a:pPr>
              <a:buFont typeface="Wingdings" pitchFamily="2" charset="2"/>
              <a:buNone/>
            </a:pPr>
            <a:r>
              <a:rPr lang="zh-CN" altLang="en-US" sz="2400" dirty="0"/>
              <a:t>　　  </a:t>
            </a:r>
            <a:r>
              <a:rPr lang="en-US" altLang="zh-CN" sz="2400" dirty="0" smtClean="0"/>
              <a:t>2. </a:t>
            </a:r>
            <a:r>
              <a:rPr lang="zh-CN" altLang="zh-CN" sz="2400" dirty="0" smtClean="0"/>
              <a:t>选择</a:t>
            </a:r>
            <a:r>
              <a:rPr lang="en-US" altLang="zh-CN" sz="2400" dirty="0"/>
              <a:t>word</a:t>
            </a:r>
            <a:r>
              <a:rPr lang="zh-CN" altLang="zh-CN" sz="2400" dirty="0"/>
              <a:t>文件“陈二</a:t>
            </a:r>
            <a:r>
              <a:rPr lang="en-US" altLang="zh-CN" sz="2400" dirty="0"/>
              <a:t>.</a:t>
            </a:r>
            <a:r>
              <a:rPr lang="en-US" altLang="zh-CN" sz="2400" dirty="0" err="1"/>
              <a:t>docx</a:t>
            </a:r>
            <a:r>
              <a:rPr lang="zh-CN" altLang="zh-CN" sz="2400" dirty="0"/>
              <a:t>”单击鼠标右键，在弹出的快捷菜单中选择“剪切”命令</a:t>
            </a:r>
            <a:r>
              <a:rPr lang="zh-CN" altLang="en-US" sz="2400" dirty="0" smtClean="0"/>
              <a:t>；</a:t>
            </a:r>
            <a:endParaRPr lang="zh-CN" altLang="en-US" sz="2400" dirty="0"/>
          </a:p>
          <a:p>
            <a:pPr>
              <a:buFont typeface="Wingdings" pitchFamily="2" charset="2"/>
              <a:buNone/>
            </a:pPr>
            <a:r>
              <a:rPr lang="zh-CN" altLang="en-US" sz="2400" dirty="0"/>
              <a:t>　　  </a:t>
            </a:r>
            <a:r>
              <a:rPr lang="en-US" altLang="zh-CN" sz="2400" dirty="0" smtClean="0"/>
              <a:t>3. </a:t>
            </a:r>
            <a:r>
              <a:rPr lang="zh-CN" altLang="zh-CN" sz="2400" dirty="0" smtClean="0"/>
              <a:t>选择</a:t>
            </a:r>
            <a:r>
              <a:rPr lang="zh-CN" altLang="zh-CN" sz="2400" dirty="0"/>
              <a:t>文件夹“</a:t>
            </a:r>
            <a:r>
              <a:rPr lang="en-US" altLang="zh-CN" sz="2400" dirty="0"/>
              <a:t>D:\Office</a:t>
            </a:r>
            <a:r>
              <a:rPr lang="zh-CN" altLang="zh-CN" sz="2400" dirty="0"/>
              <a:t>作业</a:t>
            </a:r>
            <a:r>
              <a:rPr lang="en-US" altLang="zh-CN" sz="2400" dirty="0"/>
              <a:t>\Word</a:t>
            </a:r>
            <a:r>
              <a:rPr lang="zh-CN" altLang="zh-CN" sz="2400" dirty="0"/>
              <a:t>”</a:t>
            </a:r>
            <a:r>
              <a:rPr lang="zh-CN" altLang="zh-CN" sz="2400" dirty="0" smtClean="0"/>
              <a:t>文件夹</a:t>
            </a:r>
            <a:r>
              <a:rPr lang="zh-CN" altLang="en-US" sz="2400" dirty="0" smtClean="0"/>
              <a:t>，</a:t>
            </a:r>
            <a:r>
              <a:rPr lang="zh-CN" altLang="zh-CN" sz="2400" dirty="0" smtClean="0"/>
              <a:t>单击</a:t>
            </a:r>
            <a:r>
              <a:rPr lang="zh-CN" altLang="zh-CN" sz="2400" dirty="0"/>
              <a:t>鼠标右键，在弹出的快捷菜单中选择“粘贴”</a:t>
            </a:r>
            <a:r>
              <a:rPr lang="zh-CN" altLang="zh-CN" sz="2400" dirty="0" smtClean="0"/>
              <a:t>命令</a:t>
            </a:r>
            <a:r>
              <a:rPr lang="zh-CN" altLang="en-US" sz="2400" dirty="0" smtClean="0"/>
              <a:t>；</a:t>
            </a:r>
            <a:endParaRPr lang="en-US" altLang="zh-CN" sz="2400" dirty="0" smtClean="0"/>
          </a:p>
          <a:p>
            <a:pPr>
              <a:buFont typeface="Wingdings" pitchFamily="2" charset="2"/>
              <a:buNone/>
            </a:pPr>
            <a:r>
              <a:rPr lang="en-US" altLang="zh-CN" sz="2400" dirty="0"/>
              <a:t> </a:t>
            </a:r>
            <a:r>
              <a:rPr lang="en-US" altLang="zh-CN" sz="2400" dirty="0" smtClean="0"/>
              <a:t>          4. </a:t>
            </a:r>
            <a:r>
              <a:rPr lang="zh-CN" altLang="zh-CN" sz="2400" dirty="0" smtClean="0"/>
              <a:t>按照</a:t>
            </a:r>
            <a:r>
              <a:rPr lang="zh-CN" altLang="zh-CN" sz="2400" dirty="0"/>
              <a:t>（</a:t>
            </a:r>
            <a:r>
              <a:rPr lang="en-US" altLang="zh-CN" sz="2400" dirty="0"/>
              <a:t>2</a:t>
            </a:r>
            <a:r>
              <a:rPr lang="zh-CN" altLang="zh-CN" sz="2400" dirty="0"/>
              <a:t>）～（</a:t>
            </a:r>
            <a:r>
              <a:rPr lang="en-US" altLang="zh-CN" sz="2400" dirty="0"/>
              <a:t>4</a:t>
            </a:r>
            <a:r>
              <a:rPr lang="zh-CN" altLang="zh-CN" sz="2400" dirty="0"/>
              <a:t>）的方法，分别将“陈二”文件夹中的</a:t>
            </a:r>
            <a:r>
              <a:rPr lang="en-US" altLang="zh-CN" sz="2400" dirty="0"/>
              <a:t>Excel</a:t>
            </a:r>
            <a:r>
              <a:rPr lang="zh-CN" altLang="zh-CN" sz="2400" dirty="0"/>
              <a:t>文件和</a:t>
            </a:r>
            <a:r>
              <a:rPr lang="en-US" altLang="zh-CN" sz="2400" dirty="0"/>
              <a:t>PPT</a:t>
            </a:r>
            <a:r>
              <a:rPr lang="zh-CN" altLang="zh-CN" sz="2400" dirty="0"/>
              <a:t>文件移动到“</a:t>
            </a:r>
            <a:r>
              <a:rPr lang="en-US" altLang="zh-CN" sz="2400" dirty="0"/>
              <a:t>D:\Office</a:t>
            </a:r>
            <a:r>
              <a:rPr lang="zh-CN" altLang="zh-CN" sz="2400" dirty="0"/>
              <a:t>作业”文件夹下的同名的文件夹</a:t>
            </a:r>
            <a:r>
              <a:rPr lang="zh-CN" altLang="zh-CN" sz="2400" dirty="0" smtClean="0"/>
              <a:t>中</a:t>
            </a:r>
            <a:r>
              <a:rPr lang="zh-CN" altLang="en-US" sz="2400" dirty="0"/>
              <a:t>。</a:t>
            </a:r>
            <a:endParaRPr lang="en-US" altLang="zh-CN" sz="2400" dirty="0" smtClean="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E116D4F2-8A81-4368-AB45-37252DD6A60C}" type="slidenum">
              <a:rPr lang="en-US" altLang="zh-CN"/>
              <a:pPr/>
              <a:t>25</a:t>
            </a:fld>
            <a:endParaRPr lang="en-US" altLang="zh-CN"/>
          </a:p>
        </p:txBody>
      </p:sp>
      <p:sp>
        <p:nvSpPr>
          <p:cNvPr id="7" name="日期占位符 6"/>
          <p:cNvSpPr>
            <a:spLocks noGrp="1"/>
          </p:cNvSpPr>
          <p:nvPr>
            <p:ph type="dt" sz="half" idx="12"/>
          </p:nvPr>
        </p:nvSpPr>
        <p:spPr/>
        <p:txBody>
          <a:bodyPr/>
          <a:lstStyle/>
          <a:p>
            <a:fld id="{F0A86921-15B3-4213-8D78-442E2CC6B2C2}"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 calcmode="lin" valueType="num">
                                      <p:cBhvr additive="base">
                                        <p:cTn id="7" dur="500" fill="hold"/>
                                        <p:tgtEl>
                                          <p:spTgt spid="129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9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9027">
                                            <p:txEl>
                                              <p:pRg st="1" end="1"/>
                                            </p:txEl>
                                          </p:spTgt>
                                        </p:tgtEl>
                                        <p:attrNameLst>
                                          <p:attrName>style.visibility</p:attrName>
                                        </p:attrNameLst>
                                      </p:cBhvr>
                                      <p:to>
                                        <p:strVal val="visible"/>
                                      </p:to>
                                    </p:set>
                                    <p:anim calcmode="lin" valueType="num">
                                      <p:cBhvr additive="base">
                                        <p:cTn id="13" dur="500" fill="hold"/>
                                        <p:tgtEl>
                                          <p:spTgt spid="1290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9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9027">
                                            <p:txEl>
                                              <p:pRg st="2" end="2"/>
                                            </p:txEl>
                                          </p:spTgt>
                                        </p:tgtEl>
                                        <p:attrNameLst>
                                          <p:attrName>style.visibility</p:attrName>
                                        </p:attrNameLst>
                                      </p:cBhvr>
                                      <p:to>
                                        <p:strVal val="visible"/>
                                      </p:to>
                                    </p:set>
                                    <p:anim calcmode="lin" valueType="num">
                                      <p:cBhvr additive="base">
                                        <p:cTn id="19" dur="500" fill="hold"/>
                                        <p:tgtEl>
                                          <p:spTgt spid="1290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90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9027">
                                            <p:txEl>
                                              <p:pRg st="3" end="3"/>
                                            </p:txEl>
                                          </p:spTgt>
                                        </p:tgtEl>
                                        <p:attrNameLst>
                                          <p:attrName>style.visibility</p:attrName>
                                        </p:attrNameLst>
                                      </p:cBhvr>
                                      <p:to>
                                        <p:strVal val="visible"/>
                                      </p:to>
                                    </p:set>
                                    <p:anim calcmode="lin" valueType="num">
                                      <p:cBhvr additive="base">
                                        <p:cTn id="25" dur="500" fill="hold"/>
                                        <p:tgtEl>
                                          <p:spTgt spid="1290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90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9027">
                                            <p:txEl>
                                              <p:pRg st="4" end="4"/>
                                            </p:txEl>
                                          </p:spTgt>
                                        </p:tgtEl>
                                        <p:attrNameLst>
                                          <p:attrName>style.visibility</p:attrName>
                                        </p:attrNameLst>
                                      </p:cBhvr>
                                      <p:to>
                                        <p:strVal val="visible"/>
                                      </p:to>
                                    </p:set>
                                    <p:anim calcmode="lin" valueType="num">
                                      <p:cBhvr additive="base">
                                        <p:cTn id="31" dur="500" fill="hold"/>
                                        <p:tgtEl>
                                          <p:spTgt spid="1290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902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4"/>
          <p:cNvSpPr>
            <a:spLocks noGrp="1" noChangeArrowheads="1"/>
          </p:cNvSpPr>
          <p:nvPr>
            <p:ph type="title"/>
          </p:nvPr>
        </p:nvSpPr>
        <p:spPr/>
        <p:txBody>
          <a:bodyPr>
            <a:normAutofit fontScale="90000"/>
          </a:bodyPr>
          <a:lstStyle/>
          <a:p>
            <a:endParaRPr lang="zh-CN" altLang="en-US" sz="3600" dirty="0"/>
          </a:p>
        </p:txBody>
      </p:sp>
      <p:sp>
        <p:nvSpPr>
          <p:cNvPr id="137218" name="Rectangle 2"/>
          <p:cNvSpPr>
            <a:spLocks noGrp="1" noChangeArrowheads="1"/>
          </p:cNvSpPr>
          <p:nvPr>
            <p:ph type="body" sz="half" idx="1"/>
          </p:nvPr>
        </p:nvSpPr>
        <p:spPr>
          <a:xfrm>
            <a:off x="457200" y="1676400"/>
            <a:ext cx="8362950" cy="4489450"/>
          </a:xfrm>
          <a:noFill/>
          <a:ln/>
        </p:spPr>
        <p:txBody>
          <a:bodyPr>
            <a:normAutofit/>
          </a:bodyPr>
          <a:lstStyle/>
          <a:p>
            <a:pPr marL="0" indent="0">
              <a:buNone/>
            </a:pPr>
            <a:r>
              <a:rPr lang="zh-CN" altLang="en-US" sz="2400" dirty="0" smtClean="0">
                <a:latin typeface="+mn-ea"/>
              </a:rPr>
              <a:t>     任务：</a:t>
            </a:r>
            <a:r>
              <a:rPr lang="zh-CN" altLang="zh-CN" sz="2400" dirty="0">
                <a:latin typeface="+mn-ea"/>
              </a:rPr>
              <a:t>在“</a:t>
            </a:r>
            <a:r>
              <a:rPr lang="en-US" altLang="zh-CN" sz="2400" dirty="0">
                <a:latin typeface="+mn-ea"/>
              </a:rPr>
              <a:t>D:\Office</a:t>
            </a:r>
            <a:r>
              <a:rPr lang="zh-CN" altLang="zh-CN" sz="2400" dirty="0">
                <a:latin typeface="+mn-ea"/>
              </a:rPr>
              <a:t>作业”文件夹中新建</a:t>
            </a:r>
            <a:r>
              <a:rPr lang="en-US" altLang="zh-CN" sz="2400" dirty="0">
                <a:latin typeface="+mn-ea"/>
              </a:rPr>
              <a:t>3</a:t>
            </a:r>
            <a:r>
              <a:rPr lang="zh-CN" altLang="zh-CN" sz="2400" dirty="0">
                <a:latin typeface="+mn-ea"/>
              </a:rPr>
              <a:t>个文件“</a:t>
            </a:r>
            <a:r>
              <a:rPr lang="en-US" altLang="zh-CN" sz="2400" dirty="0">
                <a:latin typeface="+mn-ea"/>
              </a:rPr>
              <a:t>test.docx</a:t>
            </a:r>
            <a:r>
              <a:rPr lang="zh-CN" altLang="zh-CN" sz="2400" dirty="0">
                <a:latin typeface="+mn-ea"/>
              </a:rPr>
              <a:t>”、“</a:t>
            </a:r>
            <a:r>
              <a:rPr lang="en-US" altLang="zh-CN" sz="2400" dirty="0">
                <a:latin typeface="+mn-ea"/>
              </a:rPr>
              <a:t>test.xlsx</a:t>
            </a:r>
            <a:r>
              <a:rPr lang="zh-CN" altLang="zh-CN" sz="2400" dirty="0">
                <a:latin typeface="+mn-ea"/>
              </a:rPr>
              <a:t>”和“</a:t>
            </a:r>
            <a:r>
              <a:rPr lang="en-US" altLang="zh-CN" sz="2400" dirty="0">
                <a:latin typeface="+mn-ea"/>
              </a:rPr>
              <a:t>test.pptx</a:t>
            </a:r>
            <a:r>
              <a:rPr lang="zh-CN" altLang="zh-CN" sz="2400" dirty="0" smtClean="0">
                <a:latin typeface="+mn-ea"/>
              </a:rPr>
              <a:t>”</a:t>
            </a:r>
            <a:r>
              <a:rPr lang="zh-CN" altLang="en-US" sz="2400" dirty="0" smtClean="0">
                <a:latin typeface="+mn-ea"/>
              </a:rPr>
              <a:t>，操作步骤：</a:t>
            </a:r>
            <a:endParaRPr lang="zh-CN" altLang="en-US" sz="2400" dirty="0">
              <a:latin typeface="+mn-ea"/>
            </a:endParaRPr>
          </a:p>
          <a:p>
            <a:pPr>
              <a:buFont typeface="Wingdings" pitchFamily="2" charset="2"/>
              <a:buNone/>
            </a:pPr>
            <a:r>
              <a:rPr lang="zh-CN" altLang="en-US" sz="2400" dirty="0">
                <a:latin typeface="+mn-ea"/>
              </a:rPr>
              <a:t>　</a:t>
            </a:r>
            <a:r>
              <a:rPr lang="zh-CN" altLang="en-US" sz="2400" dirty="0" smtClean="0">
                <a:latin typeface="+mn-ea"/>
              </a:rPr>
              <a:t>   </a:t>
            </a:r>
            <a:r>
              <a:rPr lang="en-US" altLang="zh-CN" sz="2400" dirty="0" smtClean="0">
                <a:latin typeface="+mn-ea"/>
              </a:rPr>
              <a:t>1. </a:t>
            </a:r>
            <a:r>
              <a:rPr lang="zh-CN" altLang="zh-CN" sz="2400" dirty="0" smtClean="0">
                <a:latin typeface="+mn-ea"/>
              </a:rPr>
              <a:t>选中</a:t>
            </a:r>
            <a:r>
              <a:rPr lang="zh-CN" altLang="zh-CN" sz="2400" dirty="0">
                <a:latin typeface="+mn-ea"/>
              </a:rPr>
              <a:t>“</a:t>
            </a:r>
            <a:r>
              <a:rPr lang="en-US" altLang="zh-CN" sz="2400" dirty="0">
                <a:latin typeface="+mn-ea"/>
              </a:rPr>
              <a:t>D:\Office</a:t>
            </a:r>
            <a:r>
              <a:rPr lang="zh-CN" altLang="zh-CN" sz="2400" dirty="0">
                <a:latin typeface="+mn-ea"/>
              </a:rPr>
              <a:t>作业”文件夹</a:t>
            </a:r>
            <a:r>
              <a:rPr lang="zh-CN" altLang="en-US" sz="2400" dirty="0" smtClean="0">
                <a:latin typeface="+mn-ea"/>
              </a:rPr>
              <a:t>；</a:t>
            </a:r>
            <a:endParaRPr lang="zh-CN" altLang="en-US" sz="2400" dirty="0">
              <a:latin typeface="+mn-ea"/>
            </a:endParaRPr>
          </a:p>
          <a:p>
            <a:pPr>
              <a:buFont typeface="Wingdings" pitchFamily="2" charset="2"/>
              <a:buNone/>
            </a:pPr>
            <a:r>
              <a:rPr lang="zh-CN" altLang="en-US" sz="2400" dirty="0">
                <a:latin typeface="+mn-ea"/>
              </a:rPr>
              <a:t>　</a:t>
            </a:r>
            <a:r>
              <a:rPr lang="zh-CN" altLang="en-US" sz="2400" dirty="0" smtClean="0">
                <a:latin typeface="+mn-ea"/>
              </a:rPr>
              <a:t>   </a:t>
            </a:r>
            <a:r>
              <a:rPr lang="en-US" altLang="zh-CN" sz="2400" dirty="0" smtClean="0">
                <a:latin typeface="+mn-ea"/>
              </a:rPr>
              <a:t>2. </a:t>
            </a:r>
            <a:r>
              <a:rPr lang="zh-CN" altLang="zh-CN" sz="2400" dirty="0" smtClean="0">
                <a:latin typeface="+mn-ea"/>
              </a:rPr>
              <a:t>在</a:t>
            </a:r>
            <a:r>
              <a:rPr lang="zh-CN" altLang="zh-CN" sz="2400" dirty="0">
                <a:latin typeface="+mn-ea"/>
              </a:rPr>
              <a:t>“</a:t>
            </a:r>
            <a:r>
              <a:rPr lang="en-US" altLang="zh-CN" sz="2400" dirty="0">
                <a:latin typeface="+mn-ea"/>
              </a:rPr>
              <a:t>D:\Office</a:t>
            </a:r>
            <a:r>
              <a:rPr lang="zh-CN" altLang="zh-CN" sz="2400" dirty="0">
                <a:latin typeface="+mn-ea"/>
              </a:rPr>
              <a:t>作业”文件夹中新建一个</a:t>
            </a:r>
            <a:r>
              <a:rPr lang="en-US" altLang="zh-CN" sz="2400" dirty="0">
                <a:latin typeface="+mn-ea"/>
              </a:rPr>
              <a:t>Word</a:t>
            </a:r>
            <a:r>
              <a:rPr lang="zh-CN" altLang="zh-CN" sz="2400" dirty="0">
                <a:latin typeface="+mn-ea"/>
              </a:rPr>
              <a:t>文档“</a:t>
            </a:r>
            <a:r>
              <a:rPr lang="en-US" altLang="zh-CN" sz="2400" dirty="0">
                <a:latin typeface="+mn-ea"/>
              </a:rPr>
              <a:t>test.docx</a:t>
            </a:r>
            <a:r>
              <a:rPr lang="zh-CN" altLang="zh-CN" sz="2400" dirty="0" smtClean="0">
                <a:latin typeface="+mn-ea"/>
              </a:rPr>
              <a:t>”</a:t>
            </a:r>
            <a:r>
              <a:rPr lang="zh-CN" altLang="en-US" sz="2400" dirty="0" smtClean="0">
                <a:latin typeface="+mn-ea"/>
              </a:rPr>
              <a:t>；</a:t>
            </a:r>
            <a:endParaRPr lang="en-US" altLang="zh-CN" sz="2400" dirty="0" smtClean="0">
              <a:latin typeface="+mn-ea"/>
            </a:endParaRPr>
          </a:p>
          <a:p>
            <a:pPr>
              <a:buFont typeface="Wingdings" pitchFamily="2" charset="2"/>
              <a:buNone/>
            </a:pPr>
            <a:r>
              <a:rPr lang="en-US" altLang="zh-CN" sz="2400" dirty="0">
                <a:latin typeface="+mn-ea"/>
              </a:rPr>
              <a:t> </a:t>
            </a:r>
            <a:r>
              <a:rPr lang="en-US" altLang="zh-CN" sz="2400" dirty="0" smtClean="0">
                <a:latin typeface="+mn-ea"/>
              </a:rPr>
              <a:t>    3. </a:t>
            </a:r>
            <a:r>
              <a:rPr lang="zh-CN" altLang="zh-CN" sz="2400" dirty="0" smtClean="0">
                <a:latin typeface="+mn-ea"/>
              </a:rPr>
              <a:t>重复步骤</a:t>
            </a:r>
            <a:r>
              <a:rPr lang="en-US" altLang="zh-CN" sz="2400" dirty="0" smtClean="0">
                <a:latin typeface="+mn-ea"/>
              </a:rPr>
              <a:t>2</a:t>
            </a:r>
            <a:r>
              <a:rPr lang="zh-CN" altLang="zh-CN" sz="2400" dirty="0" smtClean="0">
                <a:latin typeface="+mn-ea"/>
              </a:rPr>
              <a:t>，</a:t>
            </a:r>
            <a:r>
              <a:rPr lang="zh-CN" altLang="zh-CN" sz="2400" dirty="0">
                <a:latin typeface="+mn-ea"/>
              </a:rPr>
              <a:t>再在“</a:t>
            </a:r>
            <a:r>
              <a:rPr lang="en-US" altLang="zh-CN" sz="2400" dirty="0">
                <a:latin typeface="+mn-ea"/>
              </a:rPr>
              <a:t>D:\Office</a:t>
            </a:r>
            <a:r>
              <a:rPr lang="zh-CN" altLang="zh-CN" sz="2400" dirty="0">
                <a:latin typeface="+mn-ea"/>
              </a:rPr>
              <a:t>作业”文件夹中分别新建文件</a:t>
            </a:r>
            <a:r>
              <a:rPr lang="en-US" altLang="zh-CN" sz="2400" dirty="0">
                <a:latin typeface="+mn-ea"/>
              </a:rPr>
              <a:t>Microsoft Excel</a:t>
            </a:r>
            <a:r>
              <a:rPr lang="zh-CN" altLang="zh-CN" sz="2400" dirty="0">
                <a:latin typeface="+mn-ea"/>
              </a:rPr>
              <a:t>工作表“</a:t>
            </a:r>
            <a:r>
              <a:rPr lang="en-US" altLang="zh-CN" sz="2400" dirty="0">
                <a:latin typeface="+mn-ea"/>
              </a:rPr>
              <a:t>test.xlsx</a:t>
            </a:r>
            <a:r>
              <a:rPr lang="zh-CN" altLang="zh-CN" sz="2400" dirty="0">
                <a:latin typeface="+mn-ea"/>
              </a:rPr>
              <a:t>”、</a:t>
            </a:r>
            <a:r>
              <a:rPr lang="en-US" altLang="zh-CN" sz="2400" dirty="0">
                <a:latin typeface="+mn-ea"/>
              </a:rPr>
              <a:t>Microsoft PowerPoint</a:t>
            </a:r>
            <a:r>
              <a:rPr lang="zh-CN" altLang="zh-CN" sz="2400" dirty="0">
                <a:latin typeface="+mn-ea"/>
              </a:rPr>
              <a:t>演示文稿“</a:t>
            </a:r>
            <a:r>
              <a:rPr lang="en-US" altLang="zh-CN" sz="2400" dirty="0">
                <a:latin typeface="+mn-ea"/>
              </a:rPr>
              <a:t>test.pptx</a:t>
            </a:r>
            <a:r>
              <a:rPr lang="zh-CN" altLang="zh-CN" sz="2400" dirty="0" smtClean="0">
                <a:latin typeface="+mn-ea"/>
              </a:rPr>
              <a:t>”</a:t>
            </a:r>
            <a:r>
              <a:rPr lang="zh-CN" altLang="en-US" sz="2400" dirty="0" smtClean="0">
                <a:latin typeface="+mn-ea"/>
              </a:rPr>
              <a:t>。</a:t>
            </a:r>
            <a:endParaRPr lang="zh-CN" altLang="en-US" sz="2400" dirty="0">
              <a:latin typeface="+mn-ea"/>
            </a:endParaRPr>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C7C24B03-1FFD-42B3-B58B-60A8CFE9A53D}" type="slidenum">
              <a:rPr lang="en-US" altLang="zh-CN"/>
              <a:pPr/>
              <a:t>26</a:t>
            </a:fld>
            <a:endParaRPr lang="en-US" altLang="zh-CN"/>
          </a:p>
        </p:txBody>
      </p:sp>
      <p:sp>
        <p:nvSpPr>
          <p:cNvPr id="7" name="日期占位符 6"/>
          <p:cNvSpPr>
            <a:spLocks noGrp="1"/>
          </p:cNvSpPr>
          <p:nvPr>
            <p:ph type="dt" sz="half" idx="12"/>
          </p:nvPr>
        </p:nvSpPr>
        <p:spPr/>
        <p:txBody>
          <a:bodyPr/>
          <a:lstStyle/>
          <a:p>
            <a:fld id="{79527986-448C-40A5-BF4A-7C09DF50E3BB}"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7218">
                                            <p:txEl>
                                              <p:pRg st="0" end="0"/>
                                            </p:txEl>
                                          </p:spTgt>
                                        </p:tgtEl>
                                        <p:attrNameLst>
                                          <p:attrName>style.visibility</p:attrName>
                                        </p:attrNameLst>
                                      </p:cBhvr>
                                      <p:to>
                                        <p:strVal val="visible"/>
                                      </p:to>
                                    </p:set>
                                    <p:anim calcmode="lin" valueType="num">
                                      <p:cBhvr additive="base">
                                        <p:cTn id="7" dur="500" fill="hold"/>
                                        <p:tgtEl>
                                          <p:spTgt spid="137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7218">
                                            <p:txEl>
                                              <p:pRg st="1" end="1"/>
                                            </p:txEl>
                                          </p:spTgt>
                                        </p:tgtEl>
                                        <p:attrNameLst>
                                          <p:attrName>style.visibility</p:attrName>
                                        </p:attrNameLst>
                                      </p:cBhvr>
                                      <p:to>
                                        <p:strVal val="visible"/>
                                      </p:to>
                                    </p:set>
                                    <p:anim calcmode="lin" valueType="num">
                                      <p:cBhvr additive="base">
                                        <p:cTn id="13" dur="500" fill="hold"/>
                                        <p:tgtEl>
                                          <p:spTgt spid="137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7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7218">
                                            <p:txEl>
                                              <p:pRg st="2" end="2"/>
                                            </p:txEl>
                                          </p:spTgt>
                                        </p:tgtEl>
                                        <p:attrNameLst>
                                          <p:attrName>style.visibility</p:attrName>
                                        </p:attrNameLst>
                                      </p:cBhvr>
                                      <p:to>
                                        <p:strVal val="visible"/>
                                      </p:to>
                                    </p:set>
                                    <p:anim calcmode="lin" valueType="num">
                                      <p:cBhvr additive="base">
                                        <p:cTn id="19" dur="500" fill="hold"/>
                                        <p:tgtEl>
                                          <p:spTgt spid="1372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72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7218">
                                            <p:txEl>
                                              <p:pRg st="3" end="3"/>
                                            </p:txEl>
                                          </p:spTgt>
                                        </p:tgtEl>
                                        <p:attrNameLst>
                                          <p:attrName>style.visibility</p:attrName>
                                        </p:attrNameLst>
                                      </p:cBhvr>
                                      <p:to>
                                        <p:strVal val="visible"/>
                                      </p:to>
                                    </p:set>
                                    <p:anim calcmode="lin" valueType="num">
                                      <p:cBhvr additive="base">
                                        <p:cTn id="25" dur="500" fill="hold"/>
                                        <p:tgtEl>
                                          <p:spTgt spid="1372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721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4"/>
          <p:cNvSpPr>
            <a:spLocks noGrp="1" noChangeArrowheads="1"/>
          </p:cNvSpPr>
          <p:nvPr>
            <p:ph type="title"/>
          </p:nvPr>
        </p:nvSpPr>
        <p:spPr/>
        <p:txBody>
          <a:bodyPr>
            <a:normAutofit fontScale="90000"/>
          </a:bodyPr>
          <a:lstStyle/>
          <a:p>
            <a:endParaRPr lang="zh-CN" altLang="en-US" sz="3600" dirty="0"/>
          </a:p>
        </p:txBody>
      </p:sp>
      <p:sp>
        <p:nvSpPr>
          <p:cNvPr id="137218" name="Rectangle 2"/>
          <p:cNvSpPr>
            <a:spLocks noGrp="1" noChangeArrowheads="1"/>
          </p:cNvSpPr>
          <p:nvPr>
            <p:ph type="body" sz="half" idx="1"/>
          </p:nvPr>
        </p:nvSpPr>
        <p:spPr>
          <a:xfrm>
            <a:off x="457200" y="1676400"/>
            <a:ext cx="8362950" cy="4489450"/>
          </a:xfrm>
          <a:noFill/>
          <a:ln/>
        </p:spPr>
        <p:txBody>
          <a:bodyPr>
            <a:normAutofit/>
          </a:bodyPr>
          <a:lstStyle/>
          <a:p>
            <a:pPr marL="0" indent="0">
              <a:buNone/>
            </a:pPr>
            <a:r>
              <a:rPr lang="zh-CN" altLang="en-US" sz="2400" dirty="0" smtClean="0">
                <a:latin typeface="+mn-ea"/>
              </a:rPr>
              <a:t>    任务：</a:t>
            </a:r>
            <a:r>
              <a:rPr lang="zh-CN" altLang="zh-CN" sz="2400" dirty="0">
                <a:latin typeface="+mn-ea"/>
              </a:rPr>
              <a:t>将“</a:t>
            </a:r>
            <a:r>
              <a:rPr lang="en-US" altLang="zh-CN" sz="2400" dirty="0">
                <a:latin typeface="+mn-ea"/>
              </a:rPr>
              <a:t>D:\</a:t>
            </a:r>
            <a:r>
              <a:rPr lang="zh-CN" altLang="zh-CN" sz="2400" dirty="0">
                <a:latin typeface="+mn-ea"/>
              </a:rPr>
              <a:t>第</a:t>
            </a:r>
            <a:r>
              <a:rPr lang="en-US" altLang="zh-CN" sz="2400" dirty="0">
                <a:latin typeface="+mn-ea"/>
              </a:rPr>
              <a:t>2</a:t>
            </a:r>
            <a:r>
              <a:rPr lang="zh-CN" altLang="zh-CN" sz="2400" dirty="0">
                <a:latin typeface="+mn-ea"/>
              </a:rPr>
              <a:t>章</a:t>
            </a:r>
            <a:r>
              <a:rPr lang="en-US" altLang="zh-CN" sz="2400" dirty="0">
                <a:latin typeface="+mn-ea"/>
              </a:rPr>
              <a:t>\</a:t>
            </a:r>
            <a:r>
              <a:rPr lang="zh-CN" altLang="zh-CN" sz="2400" dirty="0">
                <a:latin typeface="+mn-ea"/>
              </a:rPr>
              <a:t>课堂案例</a:t>
            </a:r>
            <a:r>
              <a:rPr lang="en-US" altLang="zh-CN" sz="2400" dirty="0">
                <a:latin typeface="+mn-ea"/>
              </a:rPr>
              <a:t>\</a:t>
            </a:r>
            <a:r>
              <a:rPr lang="zh-CN" altLang="zh-CN" sz="2400" dirty="0">
                <a:latin typeface="+mn-ea"/>
              </a:rPr>
              <a:t>素材</a:t>
            </a:r>
            <a:r>
              <a:rPr lang="en-US" altLang="zh-CN" sz="2400" dirty="0">
                <a:latin typeface="+mn-ea"/>
              </a:rPr>
              <a:t>\</a:t>
            </a:r>
            <a:r>
              <a:rPr lang="zh-CN" altLang="zh-CN" sz="2400" dirty="0">
                <a:latin typeface="+mn-ea"/>
              </a:rPr>
              <a:t>文档”文件夹中的“一堂培训课</a:t>
            </a:r>
            <a:r>
              <a:rPr lang="en-US" altLang="zh-CN" sz="2400" dirty="0">
                <a:latin typeface="+mn-ea"/>
              </a:rPr>
              <a:t>.jpg</a:t>
            </a:r>
            <a:r>
              <a:rPr lang="zh-CN" altLang="zh-CN" sz="2400" dirty="0">
                <a:latin typeface="+mn-ea"/>
              </a:rPr>
              <a:t>”文件删除，并放入回收站</a:t>
            </a:r>
            <a:r>
              <a:rPr lang="zh-CN" altLang="zh-CN" sz="2400" dirty="0" smtClean="0">
                <a:latin typeface="+mn-ea"/>
              </a:rPr>
              <a:t>中</a:t>
            </a:r>
            <a:r>
              <a:rPr lang="zh-CN" altLang="en-US" sz="2400" dirty="0" smtClean="0">
                <a:latin typeface="+mn-ea"/>
              </a:rPr>
              <a:t>，操作步骤：</a:t>
            </a:r>
            <a:endParaRPr lang="zh-CN" altLang="en-US" sz="2400" dirty="0">
              <a:latin typeface="+mn-ea"/>
            </a:endParaRPr>
          </a:p>
          <a:p>
            <a:pPr>
              <a:buFont typeface="Wingdings" pitchFamily="2" charset="2"/>
              <a:buNone/>
            </a:pPr>
            <a:r>
              <a:rPr lang="zh-CN" altLang="en-US" sz="2400" dirty="0">
                <a:latin typeface="+mn-ea"/>
              </a:rPr>
              <a:t>　 </a:t>
            </a:r>
            <a:r>
              <a:rPr lang="zh-CN" altLang="en-US" sz="2400" dirty="0" smtClean="0">
                <a:latin typeface="+mn-ea"/>
              </a:rPr>
              <a:t> </a:t>
            </a:r>
            <a:r>
              <a:rPr lang="en-US" altLang="zh-CN" sz="2400" dirty="0" smtClean="0">
                <a:latin typeface="+mn-ea"/>
              </a:rPr>
              <a:t>1. </a:t>
            </a:r>
            <a:r>
              <a:rPr lang="zh-CN" altLang="zh-CN" sz="2400" dirty="0" smtClean="0">
                <a:latin typeface="+mn-ea"/>
              </a:rPr>
              <a:t>在</a:t>
            </a:r>
            <a:r>
              <a:rPr lang="zh-CN" altLang="zh-CN" sz="2400" dirty="0">
                <a:latin typeface="+mn-ea"/>
              </a:rPr>
              <a:t>“资源管理器”的“导航窗格”中展开“</a:t>
            </a:r>
            <a:r>
              <a:rPr lang="en-US" altLang="zh-CN" sz="2400" dirty="0">
                <a:latin typeface="+mn-ea"/>
              </a:rPr>
              <a:t>D:\</a:t>
            </a:r>
            <a:r>
              <a:rPr lang="zh-CN" altLang="zh-CN" sz="2400" dirty="0">
                <a:latin typeface="+mn-ea"/>
              </a:rPr>
              <a:t>第</a:t>
            </a:r>
            <a:r>
              <a:rPr lang="en-US" altLang="zh-CN" sz="2400" dirty="0">
                <a:latin typeface="+mn-ea"/>
              </a:rPr>
              <a:t>2</a:t>
            </a:r>
            <a:r>
              <a:rPr lang="zh-CN" altLang="zh-CN" sz="2400" dirty="0">
                <a:latin typeface="+mn-ea"/>
              </a:rPr>
              <a:t>章</a:t>
            </a:r>
            <a:r>
              <a:rPr lang="en-US" altLang="zh-CN" sz="2400" dirty="0">
                <a:latin typeface="+mn-ea"/>
              </a:rPr>
              <a:t>\</a:t>
            </a:r>
            <a:r>
              <a:rPr lang="zh-CN" altLang="zh-CN" sz="2400" dirty="0">
                <a:latin typeface="+mn-ea"/>
              </a:rPr>
              <a:t>课堂案例</a:t>
            </a:r>
            <a:r>
              <a:rPr lang="en-US" altLang="zh-CN" sz="2400" dirty="0">
                <a:latin typeface="+mn-ea"/>
              </a:rPr>
              <a:t>\</a:t>
            </a:r>
            <a:r>
              <a:rPr lang="zh-CN" altLang="zh-CN" sz="2400" dirty="0">
                <a:latin typeface="+mn-ea"/>
              </a:rPr>
              <a:t>素材</a:t>
            </a:r>
            <a:r>
              <a:rPr lang="en-US" altLang="zh-CN" sz="2400" dirty="0">
                <a:latin typeface="+mn-ea"/>
              </a:rPr>
              <a:t>\</a:t>
            </a:r>
            <a:r>
              <a:rPr lang="zh-CN" altLang="zh-CN" sz="2400" dirty="0">
                <a:latin typeface="+mn-ea"/>
              </a:rPr>
              <a:t>文档”</a:t>
            </a:r>
            <a:r>
              <a:rPr lang="zh-CN" altLang="en-US" sz="2400" dirty="0" smtClean="0">
                <a:latin typeface="+mn-ea"/>
              </a:rPr>
              <a:t>；</a:t>
            </a:r>
            <a:endParaRPr lang="zh-CN" altLang="en-US" sz="2400" dirty="0">
              <a:latin typeface="+mn-ea"/>
            </a:endParaRPr>
          </a:p>
          <a:p>
            <a:pPr>
              <a:buFont typeface="Wingdings" pitchFamily="2" charset="2"/>
              <a:buNone/>
            </a:pPr>
            <a:r>
              <a:rPr lang="zh-CN" altLang="en-US" sz="2400" dirty="0">
                <a:latin typeface="+mn-ea"/>
              </a:rPr>
              <a:t>　　</a:t>
            </a:r>
            <a:r>
              <a:rPr lang="en-US" altLang="zh-CN" sz="2400" dirty="0" smtClean="0">
                <a:latin typeface="+mn-ea"/>
              </a:rPr>
              <a:t>2. </a:t>
            </a:r>
            <a:r>
              <a:rPr lang="zh-CN" altLang="zh-CN" sz="2400" dirty="0" smtClean="0">
                <a:latin typeface="+mn-ea"/>
              </a:rPr>
              <a:t>在</a:t>
            </a:r>
            <a:r>
              <a:rPr lang="zh-CN" altLang="zh-CN" sz="2400" dirty="0">
                <a:latin typeface="+mn-ea"/>
              </a:rPr>
              <a:t>“文件窗格”中，选择文件“一堂培训课</a:t>
            </a:r>
            <a:r>
              <a:rPr lang="en-US" altLang="zh-CN" sz="2400" dirty="0">
                <a:latin typeface="+mn-ea"/>
              </a:rPr>
              <a:t>.jpg</a:t>
            </a:r>
            <a:r>
              <a:rPr lang="zh-CN" altLang="zh-CN" sz="2400" dirty="0">
                <a:latin typeface="+mn-ea"/>
              </a:rPr>
              <a:t>”单击鼠标右键，在弹出的快捷菜单中选择“删除”命令，在弹出的“删除文件”对话框中单击“是”按钮</a:t>
            </a:r>
            <a:r>
              <a:rPr lang="zh-CN" altLang="en-US" sz="2400" dirty="0" smtClean="0">
                <a:latin typeface="+mn-ea"/>
              </a:rPr>
              <a:t>。</a:t>
            </a:r>
            <a:endParaRPr lang="zh-CN" altLang="en-US" sz="2400" dirty="0">
              <a:latin typeface="+mn-ea"/>
            </a:endParaRPr>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C7C24B03-1FFD-42B3-B58B-60A8CFE9A53D}" type="slidenum">
              <a:rPr lang="en-US" altLang="zh-CN"/>
              <a:pPr/>
              <a:t>27</a:t>
            </a:fld>
            <a:endParaRPr lang="en-US" altLang="zh-CN"/>
          </a:p>
        </p:txBody>
      </p:sp>
      <p:sp>
        <p:nvSpPr>
          <p:cNvPr id="7" name="日期占位符 6"/>
          <p:cNvSpPr>
            <a:spLocks noGrp="1"/>
          </p:cNvSpPr>
          <p:nvPr>
            <p:ph type="dt" sz="half" idx="12"/>
          </p:nvPr>
        </p:nvSpPr>
        <p:spPr/>
        <p:txBody>
          <a:bodyPr/>
          <a:lstStyle/>
          <a:p>
            <a:fld id="{F5AD811C-A797-4A36-B1C5-E42CB632F742}" type="datetime1">
              <a:rPr lang="zh-CN" altLang="en-US" smtClean="0"/>
              <a:t>2013/10/11</a:t>
            </a:fld>
            <a:endParaRPr lang="en-US" altLang="zh-CN"/>
          </a:p>
        </p:txBody>
      </p:sp>
    </p:spTree>
    <p:extLst>
      <p:ext uri="{BB962C8B-B14F-4D97-AF65-F5344CB8AC3E}">
        <p14:creationId xmlns:p14="http://schemas.microsoft.com/office/powerpoint/2010/main" val="4404303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7218">
                                            <p:txEl>
                                              <p:pRg st="0" end="0"/>
                                            </p:txEl>
                                          </p:spTgt>
                                        </p:tgtEl>
                                        <p:attrNameLst>
                                          <p:attrName>style.visibility</p:attrName>
                                        </p:attrNameLst>
                                      </p:cBhvr>
                                      <p:to>
                                        <p:strVal val="visible"/>
                                      </p:to>
                                    </p:set>
                                    <p:anim calcmode="lin" valueType="num">
                                      <p:cBhvr additive="base">
                                        <p:cTn id="7" dur="500" fill="hold"/>
                                        <p:tgtEl>
                                          <p:spTgt spid="137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7218">
                                            <p:txEl>
                                              <p:pRg st="1" end="1"/>
                                            </p:txEl>
                                          </p:spTgt>
                                        </p:tgtEl>
                                        <p:attrNameLst>
                                          <p:attrName>style.visibility</p:attrName>
                                        </p:attrNameLst>
                                      </p:cBhvr>
                                      <p:to>
                                        <p:strVal val="visible"/>
                                      </p:to>
                                    </p:set>
                                    <p:anim calcmode="lin" valueType="num">
                                      <p:cBhvr additive="base">
                                        <p:cTn id="13" dur="500" fill="hold"/>
                                        <p:tgtEl>
                                          <p:spTgt spid="137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7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7218">
                                            <p:txEl>
                                              <p:pRg st="2" end="2"/>
                                            </p:txEl>
                                          </p:spTgt>
                                        </p:tgtEl>
                                        <p:attrNameLst>
                                          <p:attrName>style.visibility</p:attrName>
                                        </p:attrNameLst>
                                      </p:cBhvr>
                                      <p:to>
                                        <p:strVal val="visible"/>
                                      </p:to>
                                    </p:set>
                                    <p:anim calcmode="lin" valueType="num">
                                      <p:cBhvr additive="base">
                                        <p:cTn id="19" dur="500" fill="hold"/>
                                        <p:tgtEl>
                                          <p:spTgt spid="1372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721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4"/>
          <p:cNvSpPr>
            <a:spLocks noGrp="1" noChangeArrowheads="1"/>
          </p:cNvSpPr>
          <p:nvPr>
            <p:ph type="title"/>
          </p:nvPr>
        </p:nvSpPr>
        <p:spPr/>
        <p:txBody>
          <a:bodyPr>
            <a:normAutofit fontScale="90000"/>
          </a:bodyPr>
          <a:lstStyle/>
          <a:p>
            <a:endParaRPr lang="zh-CN" altLang="en-US" sz="3600" dirty="0"/>
          </a:p>
        </p:txBody>
      </p:sp>
      <p:sp>
        <p:nvSpPr>
          <p:cNvPr id="137218" name="Rectangle 2"/>
          <p:cNvSpPr>
            <a:spLocks noGrp="1" noChangeArrowheads="1"/>
          </p:cNvSpPr>
          <p:nvPr>
            <p:ph type="body" sz="half" idx="1"/>
          </p:nvPr>
        </p:nvSpPr>
        <p:spPr>
          <a:xfrm>
            <a:off x="457200" y="1676400"/>
            <a:ext cx="8362950" cy="4489450"/>
          </a:xfrm>
          <a:noFill/>
          <a:ln/>
        </p:spPr>
        <p:txBody>
          <a:bodyPr>
            <a:normAutofit/>
          </a:bodyPr>
          <a:lstStyle/>
          <a:p>
            <a:pPr marL="0" indent="0">
              <a:buNone/>
            </a:pPr>
            <a:r>
              <a:rPr lang="zh-CN" altLang="en-US" sz="2400" dirty="0" smtClean="0"/>
              <a:t>         任务：</a:t>
            </a:r>
            <a:r>
              <a:rPr lang="zh-CN" altLang="zh-CN" sz="2400" dirty="0"/>
              <a:t>打开回收站窗口，选定刚才被删除的文件，将回收站窗口抓图后保存到“</a:t>
            </a:r>
            <a:r>
              <a:rPr lang="en-US" altLang="zh-CN" sz="2400" dirty="0"/>
              <a:t>D:\Office</a:t>
            </a:r>
            <a:r>
              <a:rPr lang="zh-CN" altLang="zh-CN" sz="2400" dirty="0"/>
              <a:t>作业”文件夹中的“</a:t>
            </a:r>
            <a:r>
              <a:rPr lang="en-US" altLang="zh-CN" sz="2400" dirty="0"/>
              <a:t>test.docx</a:t>
            </a:r>
            <a:r>
              <a:rPr lang="zh-CN" altLang="zh-CN" sz="2400" dirty="0"/>
              <a:t>”文件</a:t>
            </a:r>
            <a:r>
              <a:rPr lang="zh-CN" altLang="zh-CN" sz="2400" dirty="0" smtClean="0"/>
              <a:t>中</a:t>
            </a:r>
            <a:r>
              <a:rPr lang="zh-CN" altLang="en-US" sz="2400" dirty="0" smtClean="0"/>
              <a:t>，操作步骤：</a:t>
            </a:r>
            <a:endParaRPr lang="zh-CN" altLang="en-US" sz="2400" dirty="0"/>
          </a:p>
          <a:p>
            <a:pPr>
              <a:buFont typeface="Wingdings" pitchFamily="2" charset="2"/>
              <a:buNone/>
            </a:pPr>
            <a:r>
              <a:rPr lang="zh-CN" altLang="en-US" sz="2400" dirty="0"/>
              <a:t>　 　</a:t>
            </a:r>
            <a:r>
              <a:rPr lang="en-US" altLang="zh-CN" sz="2400" dirty="0"/>
              <a:t>1</a:t>
            </a:r>
            <a:r>
              <a:rPr lang="en-US" altLang="zh-CN" sz="2400" dirty="0" smtClean="0"/>
              <a:t>.</a:t>
            </a:r>
            <a:r>
              <a:rPr lang="zh-CN" altLang="zh-CN" sz="2400" dirty="0"/>
              <a:t>切换到桌面，双击桌面上的“回收站”</a:t>
            </a:r>
            <a:r>
              <a:rPr lang="zh-CN" altLang="zh-CN" sz="2400" dirty="0" smtClean="0"/>
              <a:t>图标</a:t>
            </a:r>
            <a:r>
              <a:rPr lang="zh-CN" altLang="zh-CN" sz="2400" dirty="0"/>
              <a:t>，打开“回收站”窗口</a:t>
            </a:r>
            <a:r>
              <a:rPr lang="zh-CN" altLang="en-US" sz="2400" dirty="0" smtClean="0"/>
              <a:t>；</a:t>
            </a:r>
            <a:endParaRPr lang="zh-CN" altLang="en-US" sz="2400" dirty="0"/>
          </a:p>
          <a:p>
            <a:pPr>
              <a:buFont typeface="Wingdings" pitchFamily="2" charset="2"/>
              <a:buNone/>
            </a:pPr>
            <a:r>
              <a:rPr lang="zh-CN" altLang="en-US" sz="2400" dirty="0"/>
              <a:t>　　</a:t>
            </a:r>
            <a:r>
              <a:rPr lang="zh-CN" altLang="en-US" sz="2400" dirty="0" smtClean="0"/>
              <a:t> </a:t>
            </a:r>
            <a:r>
              <a:rPr lang="en-US" altLang="zh-CN" sz="2400" dirty="0" smtClean="0"/>
              <a:t>2.</a:t>
            </a:r>
            <a:r>
              <a:rPr lang="zh-CN" altLang="zh-CN" sz="2400" dirty="0"/>
              <a:t>按组合键</a:t>
            </a:r>
            <a:r>
              <a:rPr lang="en-US" altLang="zh-CN" sz="2400" dirty="0" err="1"/>
              <a:t>Alt+Print</a:t>
            </a:r>
            <a:r>
              <a:rPr lang="en-US" altLang="zh-CN" sz="2400" dirty="0"/>
              <a:t> Screen</a:t>
            </a:r>
            <a:r>
              <a:rPr lang="zh-CN" altLang="zh-CN" sz="2400" dirty="0"/>
              <a:t>（只捕获活动窗口），将“回收站”窗口图像复制到剪贴板</a:t>
            </a:r>
            <a:r>
              <a:rPr lang="zh-CN" altLang="zh-CN" sz="2400" dirty="0" smtClean="0"/>
              <a:t>中</a:t>
            </a:r>
            <a:r>
              <a:rPr lang="zh-CN" altLang="en-US" sz="2400" dirty="0" smtClean="0"/>
              <a:t>；</a:t>
            </a:r>
            <a:endParaRPr lang="en-US" altLang="zh-CN" sz="2400" dirty="0" smtClean="0"/>
          </a:p>
          <a:p>
            <a:pPr>
              <a:buFont typeface="Wingdings" pitchFamily="2" charset="2"/>
              <a:buNone/>
            </a:pPr>
            <a:r>
              <a:rPr lang="en-US" altLang="zh-CN" sz="2400" dirty="0"/>
              <a:t> </a:t>
            </a:r>
            <a:r>
              <a:rPr lang="en-US" altLang="zh-CN" sz="2400" dirty="0" smtClean="0"/>
              <a:t>         3. </a:t>
            </a:r>
            <a:r>
              <a:rPr lang="zh-CN" altLang="zh-CN" sz="2400" dirty="0" smtClean="0"/>
              <a:t>打开</a:t>
            </a:r>
            <a:r>
              <a:rPr lang="zh-CN" altLang="zh-CN" sz="2400" dirty="0"/>
              <a:t>文件“</a:t>
            </a:r>
            <a:r>
              <a:rPr lang="en-US" altLang="zh-CN" sz="2400" dirty="0"/>
              <a:t>test.docx</a:t>
            </a:r>
            <a:r>
              <a:rPr lang="zh-CN" altLang="zh-CN" sz="2400" dirty="0"/>
              <a:t>”，将插入点放在编辑区，按</a:t>
            </a:r>
            <a:r>
              <a:rPr lang="en-US" altLang="zh-CN" sz="2400" dirty="0" err="1"/>
              <a:t>Ctrl+V</a:t>
            </a:r>
            <a:r>
              <a:rPr lang="zh-CN" altLang="zh-CN" sz="2400" dirty="0"/>
              <a:t>键，将剪贴板中的图像粘贴到文档</a:t>
            </a:r>
            <a:r>
              <a:rPr lang="zh-CN" altLang="zh-CN" sz="2400" dirty="0" smtClean="0"/>
              <a:t>中</a:t>
            </a:r>
            <a:r>
              <a:rPr lang="zh-CN" altLang="en-US" sz="2400" dirty="0" smtClean="0"/>
              <a:t>；</a:t>
            </a:r>
            <a:endParaRPr lang="en-US" altLang="zh-CN" sz="2400" dirty="0" smtClean="0"/>
          </a:p>
          <a:p>
            <a:pPr>
              <a:buFont typeface="Wingdings" pitchFamily="2" charset="2"/>
              <a:buNone/>
            </a:pPr>
            <a:r>
              <a:rPr lang="en-US" altLang="zh-CN" sz="2400" dirty="0"/>
              <a:t> </a:t>
            </a:r>
            <a:r>
              <a:rPr lang="en-US" altLang="zh-CN" sz="2400" dirty="0" smtClean="0"/>
              <a:t>         4. </a:t>
            </a:r>
            <a:r>
              <a:rPr lang="zh-CN" altLang="zh-CN" sz="2400" dirty="0" smtClean="0"/>
              <a:t>保存</a:t>
            </a:r>
            <a:r>
              <a:rPr lang="zh-CN" altLang="zh-CN" sz="2400" dirty="0"/>
              <a:t>并关闭文件。</a:t>
            </a:r>
            <a:endParaRPr lang="zh-CN" altLang="en-US"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C7C24B03-1FFD-42B3-B58B-60A8CFE9A53D}" type="slidenum">
              <a:rPr lang="en-US" altLang="zh-CN"/>
              <a:pPr/>
              <a:t>28</a:t>
            </a:fld>
            <a:endParaRPr lang="en-US" altLang="zh-CN"/>
          </a:p>
        </p:txBody>
      </p:sp>
      <p:sp>
        <p:nvSpPr>
          <p:cNvPr id="7" name="日期占位符 6"/>
          <p:cNvSpPr>
            <a:spLocks noGrp="1"/>
          </p:cNvSpPr>
          <p:nvPr>
            <p:ph type="dt" sz="half" idx="12"/>
          </p:nvPr>
        </p:nvSpPr>
        <p:spPr/>
        <p:txBody>
          <a:bodyPr/>
          <a:lstStyle/>
          <a:p>
            <a:fld id="{6C925C87-678F-4509-9B4D-6B14D70DC2BE}" type="datetime1">
              <a:rPr lang="zh-CN" altLang="en-US" smtClean="0"/>
              <a:t>2013/10/11</a:t>
            </a:fld>
            <a:endParaRPr lang="en-US" altLang="zh-CN"/>
          </a:p>
        </p:txBody>
      </p:sp>
    </p:spTree>
    <p:extLst>
      <p:ext uri="{BB962C8B-B14F-4D97-AF65-F5344CB8AC3E}">
        <p14:creationId xmlns:p14="http://schemas.microsoft.com/office/powerpoint/2010/main" val="34988854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7218">
                                            <p:txEl>
                                              <p:pRg st="0" end="0"/>
                                            </p:txEl>
                                          </p:spTgt>
                                        </p:tgtEl>
                                        <p:attrNameLst>
                                          <p:attrName>style.visibility</p:attrName>
                                        </p:attrNameLst>
                                      </p:cBhvr>
                                      <p:to>
                                        <p:strVal val="visible"/>
                                      </p:to>
                                    </p:set>
                                    <p:anim calcmode="lin" valueType="num">
                                      <p:cBhvr additive="base">
                                        <p:cTn id="7" dur="500" fill="hold"/>
                                        <p:tgtEl>
                                          <p:spTgt spid="137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7218">
                                            <p:txEl>
                                              <p:pRg st="1" end="1"/>
                                            </p:txEl>
                                          </p:spTgt>
                                        </p:tgtEl>
                                        <p:attrNameLst>
                                          <p:attrName>style.visibility</p:attrName>
                                        </p:attrNameLst>
                                      </p:cBhvr>
                                      <p:to>
                                        <p:strVal val="visible"/>
                                      </p:to>
                                    </p:set>
                                    <p:anim calcmode="lin" valueType="num">
                                      <p:cBhvr additive="base">
                                        <p:cTn id="13" dur="500" fill="hold"/>
                                        <p:tgtEl>
                                          <p:spTgt spid="137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7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7218">
                                            <p:txEl>
                                              <p:pRg st="2" end="2"/>
                                            </p:txEl>
                                          </p:spTgt>
                                        </p:tgtEl>
                                        <p:attrNameLst>
                                          <p:attrName>style.visibility</p:attrName>
                                        </p:attrNameLst>
                                      </p:cBhvr>
                                      <p:to>
                                        <p:strVal val="visible"/>
                                      </p:to>
                                    </p:set>
                                    <p:anim calcmode="lin" valueType="num">
                                      <p:cBhvr additive="base">
                                        <p:cTn id="19" dur="500" fill="hold"/>
                                        <p:tgtEl>
                                          <p:spTgt spid="1372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72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7218">
                                            <p:txEl>
                                              <p:pRg st="3" end="3"/>
                                            </p:txEl>
                                          </p:spTgt>
                                        </p:tgtEl>
                                        <p:attrNameLst>
                                          <p:attrName>style.visibility</p:attrName>
                                        </p:attrNameLst>
                                      </p:cBhvr>
                                      <p:to>
                                        <p:strVal val="visible"/>
                                      </p:to>
                                    </p:set>
                                    <p:anim calcmode="lin" valueType="num">
                                      <p:cBhvr additive="base">
                                        <p:cTn id="25" dur="500" fill="hold"/>
                                        <p:tgtEl>
                                          <p:spTgt spid="1372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72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7218">
                                            <p:txEl>
                                              <p:pRg st="4" end="4"/>
                                            </p:txEl>
                                          </p:spTgt>
                                        </p:tgtEl>
                                        <p:attrNameLst>
                                          <p:attrName>style.visibility</p:attrName>
                                        </p:attrNameLst>
                                      </p:cBhvr>
                                      <p:to>
                                        <p:strVal val="visible"/>
                                      </p:to>
                                    </p:set>
                                    <p:anim calcmode="lin" valueType="num">
                                      <p:cBhvr additive="base">
                                        <p:cTn id="31" dur="500" fill="hold"/>
                                        <p:tgtEl>
                                          <p:spTgt spid="13721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721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1619672" y="476672"/>
            <a:ext cx="6984578" cy="515938"/>
          </a:xfrm>
        </p:spPr>
        <p:txBody>
          <a:bodyPr>
            <a:noAutofit/>
          </a:bodyPr>
          <a:lstStyle/>
          <a:p>
            <a:r>
              <a:rPr lang="en-US" altLang="zh-CN" sz="2800" dirty="0"/>
              <a:t>3</a:t>
            </a:r>
            <a:r>
              <a:rPr lang="zh-CN" altLang="zh-CN" sz="2800" dirty="0"/>
              <a:t>．设置文件属性、显示和更改文件名</a:t>
            </a:r>
            <a:endParaRPr lang="zh-CN" altLang="en-US" sz="2800" b="1"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394AA2C5-379F-4D83-B834-A558BB6FD3D3}" type="slidenum">
              <a:rPr lang="en-US" altLang="zh-CN"/>
              <a:pPr/>
              <a:t>29</a:t>
            </a:fld>
            <a:endParaRPr lang="en-US" altLang="zh-CN"/>
          </a:p>
        </p:txBody>
      </p:sp>
      <p:sp>
        <p:nvSpPr>
          <p:cNvPr id="7" name="日期占位符 6"/>
          <p:cNvSpPr>
            <a:spLocks noGrp="1"/>
          </p:cNvSpPr>
          <p:nvPr>
            <p:ph type="dt" sz="half" idx="12"/>
          </p:nvPr>
        </p:nvSpPr>
        <p:spPr/>
        <p:txBody>
          <a:bodyPr/>
          <a:lstStyle/>
          <a:p>
            <a:fld id="{DD8AE452-FAD5-41A9-9A02-1594BBD2E689}" type="datetime1">
              <a:rPr lang="zh-CN" altLang="en-US" smtClean="0"/>
              <a:t>2013/10/11</a:t>
            </a:fld>
            <a:endParaRPr lang="en-US" altLang="zh-CN"/>
          </a:p>
        </p:txBody>
      </p:sp>
      <p:sp>
        <p:nvSpPr>
          <p:cNvPr id="2" name="文本占位符 1"/>
          <p:cNvSpPr>
            <a:spLocks noGrp="1"/>
          </p:cNvSpPr>
          <p:nvPr>
            <p:ph type="body" sz="half" idx="1"/>
          </p:nvPr>
        </p:nvSpPr>
        <p:spPr>
          <a:xfrm>
            <a:off x="457200" y="1676400"/>
            <a:ext cx="8147050" cy="4648200"/>
          </a:xfrm>
        </p:spPr>
        <p:txBody>
          <a:bodyPr>
            <a:noAutofit/>
          </a:bodyPr>
          <a:lstStyle/>
          <a:p>
            <a:pPr marL="0" indent="0">
              <a:buNone/>
            </a:pPr>
            <a:r>
              <a:rPr lang="zh-CN" altLang="en-US" sz="2400" dirty="0" smtClean="0">
                <a:latin typeface="+mn-ea"/>
              </a:rPr>
              <a:t>      任务：</a:t>
            </a:r>
            <a:r>
              <a:rPr lang="zh-CN" altLang="zh-CN" sz="2400" dirty="0">
                <a:latin typeface="+mn-ea"/>
              </a:rPr>
              <a:t>在“</a:t>
            </a:r>
            <a:r>
              <a:rPr lang="en-US" altLang="zh-CN" sz="2400" dirty="0">
                <a:latin typeface="+mn-ea"/>
              </a:rPr>
              <a:t>D:\Office</a:t>
            </a:r>
            <a:r>
              <a:rPr lang="zh-CN" altLang="zh-CN" sz="2400" dirty="0">
                <a:latin typeface="+mn-ea"/>
              </a:rPr>
              <a:t>作业”文件夹中，将文件“</a:t>
            </a:r>
            <a:r>
              <a:rPr lang="en-US" altLang="zh-CN" sz="2400" dirty="0">
                <a:latin typeface="+mn-ea"/>
              </a:rPr>
              <a:t>test.xlsx</a:t>
            </a:r>
            <a:r>
              <a:rPr lang="zh-CN" altLang="zh-CN" sz="2400" dirty="0">
                <a:latin typeface="+mn-ea"/>
              </a:rPr>
              <a:t>”的属性设置为“只读”和“隐藏”，并在“文件窗格”中显示“隐藏”</a:t>
            </a:r>
            <a:r>
              <a:rPr lang="zh-CN" altLang="zh-CN" sz="2400" dirty="0" smtClean="0">
                <a:latin typeface="+mn-ea"/>
              </a:rPr>
              <a:t>文件</a:t>
            </a:r>
            <a:r>
              <a:rPr lang="zh-CN" altLang="en-US" sz="2400" dirty="0" smtClean="0">
                <a:latin typeface="+mn-ea"/>
              </a:rPr>
              <a:t>，操作步骤：</a:t>
            </a:r>
            <a:endParaRPr lang="zh-CN" altLang="en-US" sz="2400" dirty="0">
              <a:latin typeface="+mn-ea"/>
            </a:endParaRPr>
          </a:p>
          <a:p>
            <a:pPr>
              <a:buFont typeface="Wingdings" pitchFamily="2" charset="2"/>
              <a:buNone/>
            </a:pPr>
            <a:r>
              <a:rPr lang="zh-CN" altLang="en-US" sz="2400" dirty="0">
                <a:latin typeface="+mn-ea"/>
              </a:rPr>
              <a:t>　 　</a:t>
            </a:r>
            <a:r>
              <a:rPr lang="zh-CN" altLang="en-US" sz="2400" dirty="0" smtClean="0">
                <a:latin typeface="+mn-ea"/>
              </a:rPr>
              <a:t> </a:t>
            </a:r>
            <a:r>
              <a:rPr lang="en-US" altLang="zh-CN" sz="2400" dirty="0" smtClean="0">
                <a:latin typeface="+mn-ea"/>
              </a:rPr>
              <a:t>1. </a:t>
            </a:r>
            <a:r>
              <a:rPr lang="zh-CN" altLang="zh-CN" sz="2400" dirty="0" smtClean="0">
                <a:latin typeface="+mn-ea"/>
              </a:rPr>
              <a:t>打开</a:t>
            </a:r>
            <a:r>
              <a:rPr lang="zh-CN" altLang="zh-CN" sz="2400" dirty="0">
                <a:latin typeface="+mn-ea"/>
              </a:rPr>
              <a:t>文件的“属性”</a:t>
            </a:r>
            <a:r>
              <a:rPr lang="zh-CN" altLang="zh-CN" sz="2400" dirty="0" smtClean="0">
                <a:latin typeface="+mn-ea"/>
              </a:rPr>
              <a:t>对话框</a:t>
            </a:r>
            <a:r>
              <a:rPr lang="zh-CN" altLang="en-US" sz="2400" dirty="0" smtClean="0">
                <a:latin typeface="+mn-ea"/>
              </a:rPr>
              <a:t>，</a:t>
            </a:r>
            <a:r>
              <a:rPr lang="zh-CN" altLang="zh-CN" sz="2400" dirty="0" smtClean="0">
                <a:latin typeface="+mn-ea"/>
              </a:rPr>
              <a:t>在</a:t>
            </a:r>
            <a:r>
              <a:rPr lang="zh-CN" altLang="zh-CN" sz="2400" dirty="0">
                <a:latin typeface="+mn-ea"/>
              </a:rPr>
              <a:t>“属性”对话框的“常规”选项卡中，在“属性”区域中勾选“只读”和“隐藏”</a:t>
            </a:r>
            <a:r>
              <a:rPr lang="zh-CN" altLang="zh-CN" sz="2400" dirty="0" smtClean="0">
                <a:latin typeface="+mn-ea"/>
              </a:rPr>
              <a:t>复选框，</a:t>
            </a:r>
            <a:r>
              <a:rPr lang="zh-CN" altLang="zh-CN" sz="2400" dirty="0">
                <a:latin typeface="+mn-ea"/>
              </a:rPr>
              <a:t>单击“确定”按钮</a:t>
            </a:r>
            <a:r>
              <a:rPr lang="zh-CN" altLang="zh-CN" sz="2400" dirty="0" smtClean="0">
                <a:latin typeface="+mn-ea"/>
              </a:rPr>
              <a:t>。</a:t>
            </a:r>
            <a:endParaRPr lang="en-US" altLang="zh-CN" sz="2400" dirty="0">
              <a:latin typeface="+mn-ea"/>
            </a:endParaRPr>
          </a:p>
          <a:p>
            <a:pPr>
              <a:buFont typeface="Wingdings" pitchFamily="2" charset="2"/>
              <a:buNone/>
            </a:pPr>
            <a:r>
              <a:rPr lang="en-US" altLang="zh-CN" sz="2400" dirty="0">
                <a:latin typeface="+mn-ea"/>
              </a:rPr>
              <a:t>      </a:t>
            </a:r>
            <a:r>
              <a:rPr lang="en-US" altLang="zh-CN" sz="2400" dirty="0" smtClean="0">
                <a:latin typeface="+mn-ea"/>
              </a:rPr>
              <a:t>2. </a:t>
            </a:r>
            <a:r>
              <a:rPr lang="zh-CN" altLang="zh-CN" sz="2400" dirty="0" smtClean="0">
                <a:latin typeface="+mn-ea"/>
              </a:rPr>
              <a:t>打开</a:t>
            </a:r>
            <a:r>
              <a:rPr lang="zh-CN" altLang="zh-CN" sz="2400" dirty="0">
                <a:latin typeface="+mn-ea"/>
              </a:rPr>
              <a:t>“文件夹选项”</a:t>
            </a:r>
            <a:r>
              <a:rPr lang="zh-CN" altLang="zh-CN" sz="2400" dirty="0" smtClean="0">
                <a:latin typeface="+mn-ea"/>
              </a:rPr>
              <a:t>对话框</a:t>
            </a:r>
            <a:r>
              <a:rPr lang="zh-CN" altLang="en-US" sz="2400" dirty="0" smtClean="0">
                <a:latin typeface="+mn-ea"/>
              </a:rPr>
              <a:t>，</a:t>
            </a:r>
            <a:r>
              <a:rPr lang="zh-CN" altLang="zh-CN" sz="2400" dirty="0" smtClean="0">
                <a:latin typeface="+mn-ea"/>
              </a:rPr>
              <a:t>在</a:t>
            </a:r>
            <a:r>
              <a:rPr lang="zh-CN" altLang="zh-CN" sz="2400" dirty="0">
                <a:latin typeface="+mn-ea"/>
              </a:rPr>
              <a:t>“文件夹选项”对话框“查看”选项卡的“高级设置”列表框中，选择“显示隐藏的文件、文件夹和驱动器”单</a:t>
            </a:r>
            <a:r>
              <a:rPr lang="zh-CN" altLang="zh-CN" sz="2400" dirty="0" smtClean="0">
                <a:latin typeface="+mn-ea"/>
              </a:rPr>
              <a:t>选项。</a:t>
            </a:r>
            <a:endParaRPr lang="zh-CN" altLang="en-US" sz="2400" dirty="0">
              <a:latin typeface="+mn-ea"/>
            </a:endParaRPr>
          </a:p>
          <a:p>
            <a:endParaRPr lang="zh-CN" altLang="en-US" sz="2400" dirty="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0050"/>
                                        </p:tgtEl>
                                        <p:attrNameLst>
                                          <p:attrName>style.visibility</p:attrName>
                                        </p:attrNameLst>
                                      </p:cBhvr>
                                      <p:to>
                                        <p:strVal val="visible"/>
                                      </p:to>
                                    </p:set>
                                    <p:anim calcmode="lin" valueType="num">
                                      <p:cBhvr additive="base">
                                        <p:cTn id="7" dur="500" fill="hold"/>
                                        <p:tgtEl>
                                          <p:spTgt spid="130050"/>
                                        </p:tgtEl>
                                        <p:attrNameLst>
                                          <p:attrName>ppt_x</p:attrName>
                                        </p:attrNameLst>
                                      </p:cBhvr>
                                      <p:tavLst>
                                        <p:tav tm="0">
                                          <p:val>
                                            <p:strVal val="#ppt_x"/>
                                          </p:val>
                                        </p:tav>
                                        <p:tav tm="100000">
                                          <p:val>
                                            <p:strVal val="#ppt_x"/>
                                          </p:val>
                                        </p:tav>
                                      </p:tavLst>
                                    </p:anim>
                                    <p:anim calcmode="lin" valueType="num">
                                      <p:cBhvr additive="base">
                                        <p:cTn id="8" dur="500" fill="hold"/>
                                        <p:tgtEl>
                                          <p:spTgt spid="130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115616" y="424954"/>
            <a:ext cx="5328592" cy="483766"/>
          </a:xfrm>
        </p:spPr>
        <p:txBody>
          <a:bodyPr>
            <a:noAutofit/>
          </a:bodyPr>
          <a:lstStyle/>
          <a:p>
            <a:r>
              <a:rPr lang="zh-CN" altLang="en-US" sz="2800" dirty="0"/>
              <a:t>目录</a:t>
            </a:r>
          </a:p>
        </p:txBody>
      </p:sp>
      <p:sp>
        <p:nvSpPr>
          <p:cNvPr id="96260" name="Rectangle 4"/>
          <p:cNvSpPr>
            <a:spLocks noGrp="1" noChangeArrowheads="1"/>
          </p:cNvSpPr>
          <p:nvPr>
            <p:ph idx="1"/>
          </p:nvPr>
        </p:nvSpPr>
        <p:spPr>
          <a:xfrm>
            <a:off x="1979613" y="1844675"/>
            <a:ext cx="5689600" cy="2808461"/>
          </a:xfrm>
          <a:noFill/>
          <a:extLst>
            <a:ext uri="{909E8E84-426E-40DD-AFC4-6F175D3DCCD1}">
              <a14:hiddenFill xmlns:a14="http://schemas.microsoft.com/office/drawing/2010/main">
                <a:solidFill>
                  <a:srgbClr val="CCFFCC"/>
                </a:solidFill>
              </a14:hiddenFill>
            </a:ext>
          </a:extLst>
        </p:spPr>
        <p:txBody>
          <a:bodyPr>
            <a:normAutofit/>
          </a:bodyPr>
          <a:lstStyle/>
          <a:p>
            <a:pPr>
              <a:buNone/>
            </a:pPr>
            <a:r>
              <a:rPr lang="en-US" altLang="zh-CN" sz="2400" dirty="0"/>
              <a:t>2.1 </a:t>
            </a:r>
            <a:r>
              <a:rPr lang="zh-CN" altLang="zh-CN" sz="2400" dirty="0"/>
              <a:t>使用和管理计算机案例分析</a:t>
            </a:r>
            <a:endParaRPr lang="en-US" altLang="zh-CN" sz="2400" dirty="0"/>
          </a:p>
          <a:p>
            <a:pPr>
              <a:buFont typeface="Wingdings" pitchFamily="2" charset="2"/>
              <a:buNone/>
            </a:pPr>
            <a:r>
              <a:rPr lang="en-US" altLang="zh-CN" sz="2400" dirty="0" smtClean="0"/>
              <a:t>2.2 </a:t>
            </a:r>
            <a:r>
              <a:rPr lang="zh-CN" altLang="en-US" sz="2400" dirty="0" smtClean="0"/>
              <a:t>实现方法</a:t>
            </a:r>
          </a:p>
          <a:p>
            <a:pPr>
              <a:buNone/>
            </a:pPr>
            <a:r>
              <a:rPr lang="en-US" altLang="zh-CN" sz="2400" dirty="0" smtClean="0"/>
              <a:t>2.3 </a:t>
            </a:r>
            <a:r>
              <a:rPr lang="zh-CN" altLang="en-US" sz="2400" dirty="0"/>
              <a:t>案例总结</a:t>
            </a:r>
          </a:p>
          <a:p>
            <a:pPr>
              <a:buFont typeface="Wingdings" pitchFamily="2" charset="2"/>
              <a:buNone/>
            </a:pPr>
            <a:r>
              <a:rPr lang="en-US" altLang="zh-CN" sz="2400" dirty="0" smtClean="0"/>
              <a:t>2.4 </a:t>
            </a:r>
            <a:r>
              <a:rPr lang="zh-CN" altLang="zh-CN" sz="2400" dirty="0" smtClean="0"/>
              <a:t>课后</a:t>
            </a:r>
            <a:r>
              <a:rPr lang="zh-CN" altLang="zh-CN" sz="2400" dirty="0"/>
              <a:t>作业</a:t>
            </a:r>
            <a:endParaRPr lang="zh-CN" altLang="en-US" sz="2400" dirty="0"/>
          </a:p>
        </p:txBody>
      </p:sp>
      <p:sp>
        <p:nvSpPr>
          <p:cNvPr id="7" name="日期占位符 5"/>
          <p:cNvSpPr>
            <a:spLocks noGrp="1"/>
          </p:cNvSpPr>
          <p:nvPr>
            <p:ph type="dt" sz="half" idx="10"/>
          </p:nvPr>
        </p:nvSpPr>
        <p:spPr/>
        <p:txBody>
          <a:bodyPr/>
          <a:lstStyle/>
          <a:p>
            <a:fld id="{2E5D419E-E27A-46A4-9395-B34459CCB257}" type="datetime1">
              <a:rPr lang="zh-CN" altLang="en-US" smtClean="0"/>
              <a:t>2013/10/11</a:t>
            </a:fld>
            <a:endParaRPr lang="en-US" altLang="zh-CN"/>
          </a:p>
        </p:txBody>
      </p:sp>
      <p:sp>
        <p:nvSpPr>
          <p:cNvPr id="5"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4"/>
          <p:cNvSpPr>
            <a:spLocks noGrp="1"/>
          </p:cNvSpPr>
          <p:nvPr>
            <p:ph type="sldNum" sz="quarter" idx="12"/>
          </p:nvPr>
        </p:nvSpPr>
        <p:spPr/>
        <p:txBody>
          <a:bodyPr/>
          <a:lstStyle/>
          <a:p>
            <a:fld id="{1510D60A-7E2F-4D0C-973B-A13EF9CAA4CA}" type="slidenum">
              <a:rPr lang="en-US" altLang="zh-CN"/>
              <a:pPr/>
              <a:t>3</a:t>
            </a:fld>
            <a:endParaRPr lang="en-US" altLang="zh-CN"/>
          </a:p>
        </p:txBody>
      </p:sp>
      <p:sp>
        <p:nvSpPr>
          <p:cNvPr id="96261" name="AutoShape 5"/>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 calcmode="lin" valueType="num">
                                      <p:cBhvr additive="base">
                                        <p:cTn id="7" dur="500" fill="hold"/>
                                        <p:tgtEl>
                                          <p:spTgt spid="96258"/>
                                        </p:tgtEl>
                                        <p:attrNameLst>
                                          <p:attrName>ppt_x</p:attrName>
                                        </p:attrNameLst>
                                      </p:cBhvr>
                                      <p:tavLst>
                                        <p:tav tm="0">
                                          <p:val>
                                            <p:strVal val="#ppt_x"/>
                                          </p:val>
                                        </p:tav>
                                        <p:tav tm="100000">
                                          <p:val>
                                            <p:strVal val="#ppt_x"/>
                                          </p:val>
                                        </p:tav>
                                      </p:tavLst>
                                    </p:anim>
                                    <p:anim calcmode="lin" valueType="num">
                                      <p:cBhvr additive="base">
                                        <p:cTn id="8" dur="500" fill="hold"/>
                                        <p:tgtEl>
                                          <p:spTgt spid="962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260">
                                            <p:txEl>
                                              <p:pRg st="0" end="0"/>
                                            </p:txEl>
                                          </p:spTgt>
                                        </p:tgtEl>
                                        <p:attrNameLst>
                                          <p:attrName>style.visibility</p:attrName>
                                        </p:attrNameLst>
                                      </p:cBhvr>
                                      <p:to>
                                        <p:strVal val="visible"/>
                                      </p:to>
                                    </p:set>
                                    <p:anim calcmode="lin" valueType="num">
                                      <p:cBhvr additive="base">
                                        <p:cTn id="13" dur="2000" fill="hold"/>
                                        <p:tgtEl>
                                          <p:spTgt spid="96260">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96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6260">
                                            <p:txEl>
                                              <p:pRg st="1" end="1"/>
                                            </p:txEl>
                                          </p:spTgt>
                                        </p:tgtEl>
                                        <p:attrNameLst>
                                          <p:attrName>style.visibility</p:attrName>
                                        </p:attrNameLst>
                                      </p:cBhvr>
                                      <p:to>
                                        <p:strVal val="visible"/>
                                      </p:to>
                                    </p:set>
                                    <p:anim calcmode="lin" valueType="num">
                                      <p:cBhvr additive="base">
                                        <p:cTn id="19" dur="2000" fill="hold"/>
                                        <p:tgtEl>
                                          <p:spTgt spid="96260">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9626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6260">
                                            <p:txEl>
                                              <p:pRg st="2" end="2"/>
                                            </p:txEl>
                                          </p:spTgt>
                                        </p:tgtEl>
                                        <p:attrNameLst>
                                          <p:attrName>style.visibility</p:attrName>
                                        </p:attrNameLst>
                                      </p:cBhvr>
                                      <p:to>
                                        <p:strVal val="visible"/>
                                      </p:to>
                                    </p:set>
                                    <p:anim calcmode="lin" valueType="num">
                                      <p:cBhvr additive="base">
                                        <p:cTn id="25" dur="2000" fill="hold"/>
                                        <p:tgtEl>
                                          <p:spTgt spid="96260">
                                            <p:txEl>
                                              <p:pRg st="2" end="2"/>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96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6260">
                                            <p:txEl>
                                              <p:pRg st="3" end="3"/>
                                            </p:txEl>
                                          </p:spTgt>
                                        </p:tgtEl>
                                        <p:attrNameLst>
                                          <p:attrName>style.visibility</p:attrName>
                                        </p:attrNameLst>
                                      </p:cBhvr>
                                      <p:to>
                                        <p:strVal val="visible"/>
                                      </p:to>
                                    </p:set>
                                    <p:anim calcmode="lin" valueType="num">
                                      <p:cBhvr additive="base">
                                        <p:cTn id="31" dur="2000" fill="hold"/>
                                        <p:tgtEl>
                                          <p:spTgt spid="96260">
                                            <p:txEl>
                                              <p:pRg st="3" end="3"/>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9626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6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normAutofit fontScale="90000"/>
          </a:bodyPr>
          <a:lstStyle/>
          <a:p>
            <a:endParaRPr lang="zh-CN" altLang="en-US"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394AA2C5-379F-4D83-B834-A558BB6FD3D3}" type="slidenum">
              <a:rPr lang="en-US" altLang="zh-CN"/>
              <a:pPr/>
              <a:t>30</a:t>
            </a:fld>
            <a:endParaRPr lang="en-US" altLang="zh-CN"/>
          </a:p>
        </p:txBody>
      </p:sp>
      <p:sp>
        <p:nvSpPr>
          <p:cNvPr id="7" name="日期占位符 6"/>
          <p:cNvSpPr>
            <a:spLocks noGrp="1"/>
          </p:cNvSpPr>
          <p:nvPr>
            <p:ph type="dt" sz="half" idx="12"/>
          </p:nvPr>
        </p:nvSpPr>
        <p:spPr/>
        <p:txBody>
          <a:bodyPr/>
          <a:lstStyle/>
          <a:p>
            <a:fld id="{0395FF50-B6C0-4EA9-9F79-281B73ADE5CD}" type="datetime1">
              <a:rPr lang="zh-CN" altLang="en-US" smtClean="0"/>
              <a:t>2013/10/11</a:t>
            </a:fld>
            <a:endParaRPr lang="en-US" altLang="zh-CN"/>
          </a:p>
        </p:txBody>
      </p:sp>
      <p:sp>
        <p:nvSpPr>
          <p:cNvPr id="2" name="文本占位符 1"/>
          <p:cNvSpPr>
            <a:spLocks noGrp="1"/>
          </p:cNvSpPr>
          <p:nvPr>
            <p:ph type="body" sz="half" idx="1"/>
          </p:nvPr>
        </p:nvSpPr>
        <p:spPr>
          <a:xfrm>
            <a:off x="457200" y="1676400"/>
            <a:ext cx="8147050" cy="4648200"/>
          </a:xfrm>
        </p:spPr>
        <p:txBody>
          <a:bodyPr>
            <a:normAutofit/>
          </a:bodyPr>
          <a:lstStyle/>
          <a:p>
            <a:pPr marL="0" indent="0">
              <a:buNone/>
            </a:pPr>
            <a:r>
              <a:rPr lang="zh-CN" altLang="en-US" sz="2400" dirty="0" smtClean="0"/>
              <a:t>         任务：</a:t>
            </a:r>
            <a:r>
              <a:rPr lang="zh-CN" altLang="zh-CN" sz="2400" dirty="0"/>
              <a:t>在“</a:t>
            </a:r>
            <a:r>
              <a:rPr lang="en-US" altLang="zh-CN" sz="2400" dirty="0"/>
              <a:t>D:\Office</a:t>
            </a:r>
            <a:r>
              <a:rPr lang="zh-CN" altLang="zh-CN" sz="2400" dirty="0"/>
              <a:t>作业”文件夹中，将文件“</a:t>
            </a:r>
            <a:r>
              <a:rPr lang="en-US" altLang="zh-CN" sz="2400" dirty="0"/>
              <a:t>test.pptx</a:t>
            </a:r>
            <a:r>
              <a:rPr lang="zh-CN" altLang="zh-CN" sz="2400" dirty="0"/>
              <a:t>”重命名为“</a:t>
            </a:r>
            <a:r>
              <a:rPr lang="en-US" altLang="zh-CN" sz="2400" dirty="0"/>
              <a:t>exam.pdf</a:t>
            </a:r>
            <a:r>
              <a:rPr lang="en-US" altLang="zh-CN" sz="2400" dirty="0" smtClean="0"/>
              <a:t>”</a:t>
            </a:r>
            <a:r>
              <a:rPr lang="zh-CN" altLang="en-US" sz="2400" dirty="0" smtClean="0"/>
              <a:t>，操作步骤：</a:t>
            </a:r>
            <a:endParaRPr lang="zh-CN" altLang="en-US" sz="2400" dirty="0"/>
          </a:p>
          <a:p>
            <a:pPr>
              <a:buFont typeface="Wingdings" pitchFamily="2" charset="2"/>
              <a:buNone/>
            </a:pPr>
            <a:r>
              <a:rPr lang="zh-CN" altLang="en-US" sz="2400" dirty="0"/>
              <a:t>　 　</a:t>
            </a:r>
            <a:r>
              <a:rPr lang="en-US" altLang="zh-CN" sz="2400" dirty="0"/>
              <a:t>1</a:t>
            </a:r>
            <a:r>
              <a:rPr lang="en-US" altLang="zh-CN" sz="2400" dirty="0" smtClean="0"/>
              <a:t>. </a:t>
            </a:r>
            <a:r>
              <a:rPr lang="zh-CN" altLang="zh-CN" sz="2400" dirty="0" smtClean="0"/>
              <a:t>在“资源管理器”中打开</a:t>
            </a:r>
            <a:r>
              <a:rPr lang="zh-CN" altLang="zh-CN" sz="2400" dirty="0"/>
              <a:t>“文件夹选项”对话框</a:t>
            </a:r>
            <a:r>
              <a:rPr lang="zh-CN" altLang="en-US" sz="2400" dirty="0" smtClean="0"/>
              <a:t>；</a:t>
            </a:r>
            <a:endParaRPr lang="zh-CN" altLang="en-US" sz="2400" dirty="0"/>
          </a:p>
          <a:p>
            <a:pPr>
              <a:buFont typeface="Wingdings" pitchFamily="2" charset="2"/>
              <a:buNone/>
            </a:pPr>
            <a:r>
              <a:rPr lang="zh-CN" altLang="en-US" sz="2400" dirty="0"/>
              <a:t>　　</a:t>
            </a:r>
            <a:r>
              <a:rPr lang="zh-CN" altLang="en-US" sz="2400" dirty="0" smtClean="0"/>
              <a:t> </a:t>
            </a:r>
            <a:r>
              <a:rPr lang="en-US" altLang="zh-CN" sz="2400" dirty="0" smtClean="0"/>
              <a:t>2. </a:t>
            </a:r>
            <a:r>
              <a:rPr lang="zh-CN" altLang="zh-CN" sz="2400" dirty="0" smtClean="0"/>
              <a:t>在</a:t>
            </a:r>
            <a:r>
              <a:rPr lang="zh-CN" altLang="zh-CN" sz="2400" dirty="0"/>
              <a:t>“文件夹选项”对话框“查看”选项卡的“高级设置”中，取消勾选“隐藏已知文件类型的扩展名”</a:t>
            </a:r>
            <a:r>
              <a:rPr lang="zh-CN" altLang="zh-CN" sz="2400" dirty="0" smtClean="0"/>
              <a:t>复选框</a:t>
            </a:r>
            <a:r>
              <a:rPr lang="zh-CN" altLang="en-US" sz="2400" dirty="0" smtClean="0"/>
              <a:t>；</a:t>
            </a:r>
            <a:endParaRPr lang="en-US" altLang="zh-CN" sz="2400" dirty="0"/>
          </a:p>
          <a:p>
            <a:pPr>
              <a:buFont typeface="Wingdings" pitchFamily="2" charset="2"/>
              <a:buNone/>
            </a:pPr>
            <a:r>
              <a:rPr lang="en-US" altLang="zh-CN" sz="2400" dirty="0"/>
              <a:t>         </a:t>
            </a:r>
            <a:r>
              <a:rPr lang="en-US" altLang="zh-CN" sz="2400" dirty="0" smtClean="0"/>
              <a:t> 3. </a:t>
            </a:r>
            <a:r>
              <a:rPr lang="zh-CN" altLang="zh-CN" sz="2400" dirty="0" smtClean="0"/>
              <a:t>在</a:t>
            </a:r>
            <a:r>
              <a:rPr lang="zh-CN" altLang="zh-CN" sz="2400" dirty="0"/>
              <a:t>“文件窗格”中用鼠标右键单击</a:t>
            </a:r>
            <a:r>
              <a:rPr lang="zh-CN" altLang="zh-CN" sz="2400" dirty="0" smtClean="0"/>
              <a:t>文件</a:t>
            </a:r>
            <a:r>
              <a:rPr lang="zh-CN" altLang="en-US" sz="2400" dirty="0" smtClean="0"/>
              <a:t>将文件</a:t>
            </a:r>
            <a:r>
              <a:rPr lang="zh-CN" altLang="zh-CN" sz="2400" dirty="0" smtClean="0"/>
              <a:t>“</a:t>
            </a:r>
            <a:r>
              <a:rPr lang="en-US" altLang="zh-CN" sz="2400" dirty="0"/>
              <a:t>test.pptx</a:t>
            </a:r>
            <a:r>
              <a:rPr lang="zh-CN" altLang="zh-CN" sz="2400" dirty="0" smtClean="0"/>
              <a:t>”重命名</a:t>
            </a:r>
            <a:r>
              <a:rPr lang="zh-CN" altLang="en-US" sz="2400" dirty="0" smtClean="0"/>
              <a:t>为</a:t>
            </a:r>
            <a:r>
              <a:rPr lang="zh-CN" altLang="zh-CN" sz="2400" dirty="0" smtClean="0"/>
              <a:t>“</a:t>
            </a:r>
            <a:r>
              <a:rPr lang="en-US" altLang="zh-CN" sz="2400" dirty="0"/>
              <a:t>exam.pdf</a:t>
            </a:r>
            <a:r>
              <a:rPr lang="zh-CN" altLang="zh-CN" sz="2400" dirty="0" smtClean="0"/>
              <a:t>”。</a:t>
            </a:r>
            <a:endParaRPr lang="zh-CN" altLang="en-US" sz="2400" dirty="0"/>
          </a:p>
          <a:p>
            <a:endParaRPr lang="zh-CN" altLang="en-US" sz="2400" dirty="0"/>
          </a:p>
        </p:txBody>
      </p:sp>
    </p:spTree>
    <p:extLst>
      <p:ext uri="{BB962C8B-B14F-4D97-AF65-F5344CB8AC3E}">
        <p14:creationId xmlns:p14="http://schemas.microsoft.com/office/powerpoint/2010/main" val="12355583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30050"/>
                                        </p:tgtEl>
                                        <p:attrNameLst>
                                          <p:attrName>style.visibility</p:attrName>
                                        </p:attrNameLst>
                                      </p:cBhvr>
                                      <p:to>
                                        <p:strVal val="visible"/>
                                      </p:to>
                                    </p:set>
                                    <p:anim calcmode="lin" valueType="num">
                                      <p:cBhvr additive="base">
                                        <p:cTn id="7" dur="500" fill="hold"/>
                                        <p:tgtEl>
                                          <p:spTgt spid="130050"/>
                                        </p:tgtEl>
                                        <p:attrNameLst>
                                          <p:attrName>ppt_x</p:attrName>
                                        </p:attrNameLst>
                                      </p:cBhvr>
                                      <p:tavLst>
                                        <p:tav tm="0">
                                          <p:val>
                                            <p:strVal val="#ppt_x"/>
                                          </p:val>
                                        </p:tav>
                                        <p:tav tm="100000">
                                          <p:val>
                                            <p:strVal val="#ppt_x"/>
                                          </p:val>
                                        </p:tav>
                                      </p:tavLst>
                                    </p:anim>
                                    <p:anim calcmode="lin" valueType="num">
                                      <p:cBhvr additive="base">
                                        <p:cTn id="8" dur="500" fill="hold"/>
                                        <p:tgtEl>
                                          <p:spTgt spid="130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normAutofit fontScale="90000"/>
          </a:bodyPr>
          <a:lstStyle/>
          <a:p>
            <a:endParaRPr lang="zh-CN" altLang="en-US"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394AA2C5-379F-4D83-B834-A558BB6FD3D3}" type="slidenum">
              <a:rPr lang="en-US" altLang="zh-CN"/>
              <a:pPr/>
              <a:t>31</a:t>
            </a:fld>
            <a:endParaRPr lang="en-US" altLang="zh-CN"/>
          </a:p>
        </p:txBody>
      </p:sp>
      <p:sp>
        <p:nvSpPr>
          <p:cNvPr id="7" name="日期占位符 6"/>
          <p:cNvSpPr>
            <a:spLocks noGrp="1"/>
          </p:cNvSpPr>
          <p:nvPr>
            <p:ph type="dt" sz="half" idx="12"/>
          </p:nvPr>
        </p:nvSpPr>
        <p:spPr/>
        <p:txBody>
          <a:bodyPr/>
          <a:lstStyle/>
          <a:p>
            <a:fld id="{9B26E53D-5326-45B4-A0CC-D182B066978D}" type="datetime1">
              <a:rPr lang="zh-CN" altLang="en-US" smtClean="0"/>
              <a:t>2013/10/11</a:t>
            </a:fld>
            <a:endParaRPr lang="en-US" altLang="zh-CN"/>
          </a:p>
        </p:txBody>
      </p:sp>
      <p:sp>
        <p:nvSpPr>
          <p:cNvPr id="2" name="文本占位符 1"/>
          <p:cNvSpPr>
            <a:spLocks noGrp="1"/>
          </p:cNvSpPr>
          <p:nvPr>
            <p:ph type="body" sz="half" idx="1"/>
          </p:nvPr>
        </p:nvSpPr>
        <p:spPr>
          <a:xfrm>
            <a:off x="611560" y="1700808"/>
            <a:ext cx="8003232" cy="4648200"/>
          </a:xfrm>
        </p:spPr>
        <p:txBody>
          <a:bodyPr>
            <a:normAutofit/>
          </a:bodyPr>
          <a:lstStyle/>
          <a:p>
            <a:pPr marL="0" indent="0">
              <a:buNone/>
            </a:pPr>
            <a:r>
              <a:rPr lang="zh-CN" altLang="en-US" sz="2400" dirty="0" smtClean="0"/>
              <a:t>         任务：</a:t>
            </a:r>
            <a:r>
              <a:rPr lang="zh-CN" altLang="zh-CN" sz="2400" dirty="0"/>
              <a:t>将“我的文档”的默认保存位置改为</a:t>
            </a:r>
            <a:r>
              <a:rPr lang="en-US" altLang="zh-CN" sz="2400" dirty="0"/>
              <a:t>D:</a:t>
            </a:r>
            <a:r>
              <a:rPr lang="zh-CN" altLang="zh-CN" sz="2400" dirty="0" smtClean="0"/>
              <a:t>盘</a:t>
            </a:r>
            <a:r>
              <a:rPr lang="zh-CN" altLang="en-US" sz="2400" dirty="0" smtClean="0"/>
              <a:t>，操作步骤：</a:t>
            </a:r>
          </a:p>
          <a:p>
            <a:pPr marL="0">
              <a:buFont typeface="Wingdings" pitchFamily="2" charset="2"/>
              <a:buNone/>
            </a:pPr>
            <a:r>
              <a:rPr lang="zh-CN" altLang="en-US" sz="2400" dirty="0" smtClean="0"/>
              <a:t>　 　</a:t>
            </a:r>
            <a:r>
              <a:rPr lang="en-US" altLang="zh-CN" sz="2400" dirty="0" smtClean="0"/>
              <a:t>1. </a:t>
            </a:r>
            <a:r>
              <a:rPr lang="zh-CN" altLang="zh-CN" sz="2400" dirty="0" smtClean="0"/>
              <a:t>在</a:t>
            </a:r>
            <a:r>
              <a:rPr lang="zh-CN" altLang="zh-CN" sz="2400" dirty="0"/>
              <a:t>“我的文档属性”对话框中，选择“位置”选项卡，将文件保存的目标位置“</a:t>
            </a:r>
            <a:r>
              <a:rPr lang="en-US" altLang="zh-CN" sz="2400" dirty="0"/>
              <a:t>C:\Users\zym\Documents</a:t>
            </a:r>
            <a:r>
              <a:rPr lang="zh-CN" altLang="zh-CN" sz="2400" dirty="0"/>
              <a:t>”，更改为“</a:t>
            </a:r>
            <a:r>
              <a:rPr lang="en-US" altLang="zh-CN" sz="2400" dirty="0"/>
              <a:t>D:\Users\zym\Documents</a:t>
            </a:r>
            <a:r>
              <a:rPr lang="zh-CN" altLang="zh-CN" sz="2400" dirty="0" smtClean="0"/>
              <a:t>”</a:t>
            </a:r>
            <a:r>
              <a:rPr lang="zh-CN" altLang="en-US" sz="2400" dirty="0" smtClean="0"/>
              <a:t>；</a:t>
            </a:r>
            <a:endParaRPr lang="en-US" altLang="zh-CN" sz="2400" dirty="0"/>
          </a:p>
          <a:p>
            <a:pPr marL="0">
              <a:buFont typeface="Wingdings" pitchFamily="2" charset="2"/>
              <a:buNone/>
            </a:pPr>
            <a:r>
              <a:rPr lang="en-US" altLang="zh-CN" sz="2400" dirty="0"/>
              <a:t>         </a:t>
            </a:r>
            <a:r>
              <a:rPr lang="en-US" altLang="zh-CN" sz="2400" dirty="0" smtClean="0"/>
              <a:t> 2.</a:t>
            </a:r>
            <a:r>
              <a:rPr lang="zh-CN" altLang="zh-CN" sz="2400" dirty="0" smtClean="0"/>
              <a:t> </a:t>
            </a:r>
            <a:r>
              <a:rPr lang="zh-CN" altLang="en-US" sz="2400" dirty="0" smtClean="0"/>
              <a:t>将</a:t>
            </a:r>
            <a:r>
              <a:rPr lang="zh-CN" altLang="zh-CN" sz="2400" dirty="0" smtClean="0"/>
              <a:t>“我的文档”</a:t>
            </a:r>
            <a:r>
              <a:rPr lang="zh-CN" altLang="zh-CN" sz="2400" dirty="0"/>
              <a:t>文件夹连同其中的文件一并被转移到“</a:t>
            </a:r>
            <a:r>
              <a:rPr lang="en-US" altLang="zh-CN" sz="2400" dirty="0"/>
              <a:t>D:\Users\zym\Documents</a:t>
            </a:r>
            <a:r>
              <a:rPr lang="zh-CN" altLang="zh-CN" sz="2400" dirty="0"/>
              <a:t>”文件夹</a:t>
            </a:r>
            <a:r>
              <a:rPr lang="zh-CN" altLang="zh-CN" sz="2400" dirty="0" smtClean="0"/>
              <a:t>中</a:t>
            </a:r>
            <a:r>
              <a:rPr lang="zh-CN" altLang="en-US" sz="2400" dirty="0" smtClean="0"/>
              <a:t>。</a:t>
            </a:r>
            <a:endParaRPr lang="zh-CN" altLang="en-US" sz="2400" dirty="0"/>
          </a:p>
        </p:txBody>
      </p:sp>
    </p:spTree>
    <p:extLst>
      <p:ext uri="{BB962C8B-B14F-4D97-AF65-F5344CB8AC3E}">
        <p14:creationId xmlns:p14="http://schemas.microsoft.com/office/powerpoint/2010/main" val="21863370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30050"/>
                                        </p:tgtEl>
                                        <p:attrNameLst>
                                          <p:attrName>style.visibility</p:attrName>
                                        </p:attrNameLst>
                                      </p:cBhvr>
                                      <p:to>
                                        <p:strVal val="visible"/>
                                      </p:to>
                                    </p:set>
                                    <p:anim calcmode="lin" valueType="num">
                                      <p:cBhvr additive="base">
                                        <p:cTn id="7" dur="500" fill="hold"/>
                                        <p:tgtEl>
                                          <p:spTgt spid="130050"/>
                                        </p:tgtEl>
                                        <p:attrNameLst>
                                          <p:attrName>ppt_x</p:attrName>
                                        </p:attrNameLst>
                                      </p:cBhvr>
                                      <p:tavLst>
                                        <p:tav tm="0">
                                          <p:val>
                                            <p:strVal val="#ppt_x"/>
                                          </p:val>
                                        </p:tav>
                                        <p:tav tm="100000">
                                          <p:val>
                                            <p:strVal val="#ppt_x"/>
                                          </p:val>
                                        </p:tav>
                                      </p:tavLst>
                                    </p:anim>
                                    <p:anim calcmode="lin" valueType="num">
                                      <p:cBhvr additive="base">
                                        <p:cTn id="8" dur="500" fill="hold"/>
                                        <p:tgtEl>
                                          <p:spTgt spid="130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611560" y="188640"/>
            <a:ext cx="6768752" cy="936104"/>
          </a:xfrm>
        </p:spPr>
        <p:txBody>
          <a:bodyPr>
            <a:normAutofit/>
          </a:bodyPr>
          <a:lstStyle/>
          <a:p>
            <a:r>
              <a:rPr lang="en-US" altLang="zh-CN" sz="2800" dirty="0"/>
              <a:t>4</a:t>
            </a:r>
            <a:r>
              <a:rPr lang="zh-CN" altLang="en-US" sz="2800" dirty="0"/>
              <a:t>．快速搜索和预览文件</a:t>
            </a:r>
          </a:p>
        </p:txBody>
      </p:sp>
      <p:sp>
        <p:nvSpPr>
          <p:cNvPr id="105482" name="Rectangle 10"/>
          <p:cNvSpPr>
            <a:spLocks noGrp="1" noChangeArrowheads="1"/>
          </p:cNvSpPr>
          <p:nvPr>
            <p:ph idx="1"/>
          </p:nvPr>
        </p:nvSpPr>
        <p:spPr>
          <a:xfrm>
            <a:off x="457200" y="1557338"/>
            <a:ext cx="8362950" cy="4489450"/>
          </a:xfrm>
          <a:noFill/>
          <a:ln/>
        </p:spPr>
        <p:txBody>
          <a:bodyPr>
            <a:normAutofit/>
          </a:bodyPr>
          <a:lstStyle/>
          <a:p>
            <a:pPr marL="0" indent="0">
              <a:buNone/>
            </a:pPr>
            <a:r>
              <a:rPr lang="zh-CN" altLang="en-US" sz="2400" dirty="0" smtClean="0">
                <a:latin typeface="+mn-ea"/>
              </a:rPr>
              <a:t>     任务：在</a:t>
            </a:r>
            <a:r>
              <a:rPr lang="zh-CN" altLang="en-US" sz="2400" dirty="0">
                <a:latin typeface="+mn-ea"/>
              </a:rPr>
              <a:t>“</a:t>
            </a:r>
            <a:r>
              <a:rPr lang="en-US" altLang="zh-CN" sz="2400" dirty="0">
                <a:latin typeface="+mn-ea"/>
              </a:rPr>
              <a:t>D:\</a:t>
            </a:r>
            <a:r>
              <a:rPr lang="zh-CN" altLang="en-US" sz="2400" dirty="0">
                <a:latin typeface="+mn-ea"/>
              </a:rPr>
              <a:t>第</a:t>
            </a:r>
            <a:r>
              <a:rPr lang="en-US" altLang="zh-CN" sz="2400" dirty="0">
                <a:latin typeface="+mn-ea"/>
              </a:rPr>
              <a:t>2</a:t>
            </a:r>
            <a:r>
              <a:rPr lang="zh-CN" altLang="en-US" sz="2400" dirty="0">
                <a:latin typeface="+mn-ea"/>
              </a:rPr>
              <a:t>章”文件夹中搜索所有扩展名为“</a:t>
            </a:r>
            <a:r>
              <a:rPr lang="en-US" altLang="zh-CN" sz="2400" dirty="0">
                <a:latin typeface="+mn-ea"/>
              </a:rPr>
              <a:t>.jpg”</a:t>
            </a:r>
            <a:r>
              <a:rPr lang="zh-CN" altLang="en-US" sz="2400" dirty="0">
                <a:latin typeface="+mn-ea"/>
              </a:rPr>
              <a:t>的</a:t>
            </a:r>
            <a:r>
              <a:rPr lang="zh-CN" altLang="en-US" sz="2400" dirty="0" smtClean="0">
                <a:latin typeface="+mn-ea"/>
              </a:rPr>
              <a:t>文件，操作步骤：</a:t>
            </a:r>
            <a:endParaRPr lang="zh-CN" altLang="en-US" sz="2400" dirty="0">
              <a:latin typeface="+mn-ea"/>
            </a:endParaRPr>
          </a:p>
          <a:p>
            <a:pPr>
              <a:buFont typeface="Wingdings" pitchFamily="2" charset="2"/>
              <a:buNone/>
            </a:pPr>
            <a:r>
              <a:rPr lang="zh-CN" altLang="en-US" sz="2400" dirty="0">
                <a:latin typeface="+mn-ea"/>
              </a:rPr>
              <a:t>　 </a:t>
            </a:r>
            <a:r>
              <a:rPr lang="zh-CN" altLang="en-US" sz="2400" dirty="0" smtClean="0">
                <a:latin typeface="+mn-ea"/>
              </a:rPr>
              <a:t> （</a:t>
            </a:r>
            <a:r>
              <a:rPr lang="en-US" altLang="zh-CN" sz="2400" dirty="0">
                <a:latin typeface="+mn-ea"/>
              </a:rPr>
              <a:t>1</a:t>
            </a:r>
            <a:r>
              <a:rPr lang="zh-CN" altLang="en-US" sz="2400" dirty="0">
                <a:latin typeface="+mn-ea"/>
              </a:rPr>
              <a:t>）在“资源管理器”的“导航窗格”中打开“</a:t>
            </a:r>
            <a:r>
              <a:rPr lang="en-US" altLang="zh-CN" sz="2400" dirty="0">
                <a:latin typeface="+mn-ea"/>
              </a:rPr>
              <a:t>D:\</a:t>
            </a:r>
            <a:r>
              <a:rPr lang="zh-CN" altLang="en-US" sz="2400" dirty="0">
                <a:latin typeface="+mn-ea"/>
              </a:rPr>
              <a:t>第</a:t>
            </a:r>
            <a:r>
              <a:rPr lang="en-US" altLang="zh-CN" sz="2400" dirty="0">
                <a:latin typeface="+mn-ea"/>
              </a:rPr>
              <a:t>2</a:t>
            </a:r>
            <a:r>
              <a:rPr lang="zh-CN" altLang="en-US" sz="2400" dirty="0">
                <a:latin typeface="+mn-ea"/>
              </a:rPr>
              <a:t>章”文件夹。</a:t>
            </a:r>
          </a:p>
          <a:p>
            <a:pPr>
              <a:buFont typeface="Wingdings" pitchFamily="2" charset="2"/>
              <a:buNone/>
            </a:pPr>
            <a:r>
              <a:rPr lang="zh-CN" altLang="en-US" sz="2400" dirty="0" smtClean="0">
                <a:latin typeface="+mn-ea"/>
              </a:rPr>
              <a:t>    （</a:t>
            </a:r>
            <a:r>
              <a:rPr lang="en-US" altLang="zh-CN" sz="2400" dirty="0">
                <a:latin typeface="+mn-ea"/>
              </a:rPr>
              <a:t>2</a:t>
            </a:r>
            <a:r>
              <a:rPr lang="zh-CN" altLang="en-US" sz="2400" dirty="0">
                <a:latin typeface="+mn-ea"/>
              </a:rPr>
              <a:t>）在“资源管理器”窗口右上角的“搜索框”中输入“*</a:t>
            </a:r>
            <a:r>
              <a:rPr lang="en-US" altLang="zh-CN" sz="2400" dirty="0">
                <a:latin typeface="+mn-ea"/>
              </a:rPr>
              <a:t>.jpg”</a:t>
            </a:r>
            <a:r>
              <a:rPr lang="zh-CN" altLang="en-US" sz="2400" dirty="0">
                <a:latin typeface="+mn-ea"/>
              </a:rPr>
              <a:t>，系统将在此文件夹中搜索，并在文件窗格中列出“</a:t>
            </a:r>
            <a:r>
              <a:rPr lang="en-US" altLang="zh-CN" sz="2400" dirty="0">
                <a:latin typeface="+mn-ea"/>
              </a:rPr>
              <a:t>D:\</a:t>
            </a:r>
            <a:r>
              <a:rPr lang="zh-CN" altLang="en-US" sz="2400" dirty="0">
                <a:latin typeface="+mn-ea"/>
              </a:rPr>
              <a:t>第</a:t>
            </a:r>
            <a:r>
              <a:rPr lang="en-US" altLang="zh-CN" sz="2400" dirty="0">
                <a:latin typeface="+mn-ea"/>
              </a:rPr>
              <a:t>2</a:t>
            </a:r>
            <a:r>
              <a:rPr lang="zh-CN" altLang="en-US" sz="2400" dirty="0">
                <a:latin typeface="+mn-ea"/>
              </a:rPr>
              <a:t>章”文件夹中所有文件扩展名为“</a:t>
            </a:r>
            <a:r>
              <a:rPr lang="en-US" altLang="zh-CN" sz="2400" dirty="0">
                <a:latin typeface="+mn-ea"/>
              </a:rPr>
              <a:t>.jpg”</a:t>
            </a:r>
            <a:r>
              <a:rPr lang="zh-CN" altLang="en-US" sz="2400" dirty="0">
                <a:latin typeface="+mn-ea"/>
              </a:rPr>
              <a:t>的</a:t>
            </a:r>
            <a:r>
              <a:rPr lang="zh-CN" altLang="en-US" sz="2400" dirty="0" smtClean="0">
                <a:latin typeface="+mn-ea"/>
              </a:rPr>
              <a:t>文件。</a:t>
            </a:r>
            <a:endParaRPr lang="zh-CN" altLang="en-US" sz="2400" dirty="0">
              <a:latin typeface="+mn-ea"/>
            </a:endParaRPr>
          </a:p>
        </p:txBody>
      </p:sp>
      <p:sp>
        <p:nvSpPr>
          <p:cNvPr id="7" name="日期占位符 5"/>
          <p:cNvSpPr>
            <a:spLocks noGrp="1"/>
          </p:cNvSpPr>
          <p:nvPr>
            <p:ph type="dt" sz="half" idx="10"/>
          </p:nvPr>
        </p:nvSpPr>
        <p:spPr/>
        <p:txBody>
          <a:bodyPr/>
          <a:lstStyle/>
          <a:p>
            <a:fld id="{340FDA24-AD21-4D01-A4AE-2A7EDB1B0BB8}" type="datetime1">
              <a:rPr lang="zh-CN" altLang="en-US" smtClean="0"/>
              <a:t>2013/10/11</a:t>
            </a:fld>
            <a:endParaRPr lang="en-US" altLang="zh-CN"/>
          </a:p>
        </p:txBody>
      </p:sp>
      <p:sp>
        <p:nvSpPr>
          <p:cNvPr id="5"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4"/>
          <p:cNvSpPr>
            <a:spLocks noGrp="1"/>
          </p:cNvSpPr>
          <p:nvPr>
            <p:ph type="sldNum" sz="quarter" idx="12"/>
          </p:nvPr>
        </p:nvSpPr>
        <p:spPr/>
        <p:txBody>
          <a:bodyPr/>
          <a:lstStyle/>
          <a:p>
            <a:fld id="{EB7EED68-413F-4271-A84C-F5166A28BB09}" type="slidenum">
              <a:rPr lang="en-US" altLang="zh-CN"/>
              <a:pPr/>
              <a:t>32</a:t>
            </a:fld>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anim calcmode="lin" valueType="num">
                                      <p:cBhvr additive="base">
                                        <p:cTn id="7" dur="500" fill="hold"/>
                                        <p:tgtEl>
                                          <p:spTgt spid="105474"/>
                                        </p:tgtEl>
                                        <p:attrNameLst>
                                          <p:attrName>ppt_x</p:attrName>
                                        </p:attrNameLst>
                                      </p:cBhvr>
                                      <p:tavLst>
                                        <p:tav tm="0">
                                          <p:val>
                                            <p:strVal val="#ppt_x"/>
                                          </p:val>
                                        </p:tav>
                                        <p:tav tm="100000">
                                          <p:val>
                                            <p:strVal val="#ppt_x"/>
                                          </p:val>
                                        </p:tav>
                                      </p:tavLst>
                                    </p:anim>
                                    <p:anim calcmode="lin" valueType="num">
                                      <p:cBhvr additive="base">
                                        <p:cTn id="8" dur="500" fill="hold"/>
                                        <p:tgtEl>
                                          <p:spTgt spid="1054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5482">
                                            <p:txEl>
                                              <p:pRg st="0" end="0"/>
                                            </p:txEl>
                                          </p:spTgt>
                                        </p:tgtEl>
                                        <p:attrNameLst>
                                          <p:attrName>style.visibility</p:attrName>
                                        </p:attrNameLst>
                                      </p:cBhvr>
                                      <p:to>
                                        <p:strVal val="visible"/>
                                      </p:to>
                                    </p:set>
                                    <p:anim calcmode="lin" valueType="num">
                                      <p:cBhvr additive="base">
                                        <p:cTn id="13" dur="500" fill="hold"/>
                                        <p:tgtEl>
                                          <p:spTgt spid="10548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5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5482">
                                            <p:txEl>
                                              <p:pRg st="1" end="1"/>
                                            </p:txEl>
                                          </p:spTgt>
                                        </p:tgtEl>
                                        <p:attrNameLst>
                                          <p:attrName>style.visibility</p:attrName>
                                        </p:attrNameLst>
                                      </p:cBhvr>
                                      <p:to>
                                        <p:strVal val="visible"/>
                                      </p:to>
                                    </p:set>
                                    <p:anim calcmode="lin" valueType="num">
                                      <p:cBhvr additive="base">
                                        <p:cTn id="19" dur="500" fill="hold"/>
                                        <p:tgtEl>
                                          <p:spTgt spid="10548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5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5482">
                                            <p:txEl>
                                              <p:pRg st="2" end="2"/>
                                            </p:txEl>
                                          </p:spTgt>
                                        </p:tgtEl>
                                        <p:attrNameLst>
                                          <p:attrName>style.visibility</p:attrName>
                                        </p:attrNameLst>
                                      </p:cBhvr>
                                      <p:to>
                                        <p:strVal val="visible"/>
                                      </p:to>
                                    </p:set>
                                    <p:anim calcmode="lin" valueType="num">
                                      <p:cBhvr additive="base">
                                        <p:cTn id="25" dur="500" fill="hold"/>
                                        <p:tgtEl>
                                          <p:spTgt spid="10548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548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P spid="10548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en-US" sz="2400" dirty="0" smtClean="0">
                <a:latin typeface="+mn-ea"/>
              </a:rPr>
              <a:t>    任务：</a:t>
            </a:r>
            <a:r>
              <a:rPr lang="zh-CN" altLang="zh-CN" sz="2400" dirty="0">
                <a:latin typeface="+mn-ea"/>
              </a:rPr>
              <a:t>在“预览窗格”中，预览“</a:t>
            </a:r>
            <a:r>
              <a:rPr lang="en-US" altLang="zh-CN" sz="2400" dirty="0">
                <a:latin typeface="+mn-ea"/>
              </a:rPr>
              <a:t>D:\</a:t>
            </a:r>
            <a:r>
              <a:rPr lang="zh-CN" altLang="zh-CN" sz="2400" dirty="0">
                <a:latin typeface="+mn-ea"/>
              </a:rPr>
              <a:t>第</a:t>
            </a:r>
            <a:r>
              <a:rPr lang="en-US" altLang="zh-CN" sz="2400" dirty="0">
                <a:latin typeface="+mn-ea"/>
              </a:rPr>
              <a:t>2</a:t>
            </a:r>
            <a:r>
              <a:rPr lang="zh-CN" altLang="zh-CN" sz="2400" dirty="0">
                <a:latin typeface="+mn-ea"/>
              </a:rPr>
              <a:t>章</a:t>
            </a:r>
            <a:r>
              <a:rPr lang="en-US" altLang="zh-CN" sz="2400" dirty="0">
                <a:latin typeface="+mn-ea"/>
              </a:rPr>
              <a:t>\</a:t>
            </a:r>
            <a:r>
              <a:rPr lang="zh-CN" altLang="zh-CN" sz="2400" dirty="0">
                <a:latin typeface="+mn-ea"/>
              </a:rPr>
              <a:t>课堂案例</a:t>
            </a:r>
            <a:r>
              <a:rPr lang="en-US" altLang="zh-CN" sz="2400" dirty="0">
                <a:latin typeface="+mn-ea"/>
              </a:rPr>
              <a:t>\</a:t>
            </a:r>
            <a:r>
              <a:rPr lang="zh-CN" altLang="zh-CN" sz="2400" dirty="0">
                <a:latin typeface="+mn-ea"/>
              </a:rPr>
              <a:t>素材</a:t>
            </a:r>
            <a:r>
              <a:rPr lang="en-US" altLang="zh-CN" sz="2400" dirty="0">
                <a:latin typeface="+mn-ea"/>
              </a:rPr>
              <a:t>\</a:t>
            </a:r>
            <a:r>
              <a:rPr lang="zh-CN" altLang="zh-CN" sz="2400" dirty="0">
                <a:latin typeface="+mn-ea"/>
              </a:rPr>
              <a:t>文档”文件夹中的</a:t>
            </a:r>
            <a:r>
              <a:rPr lang="zh-CN" altLang="zh-CN" sz="2400" dirty="0" smtClean="0">
                <a:latin typeface="+mn-ea"/>
              </a:rPr>
              <a:t>文件</a:t>
            </a:r>
            <a:r>
              <a:rPr lang="zh-CN" altLang="en-US" sz="2400" dirty="0" smtClean="0">
                <a:latin typeface="+mn-ea"/>
              </a:rPr>
              <a:t>，操作</a:t>
            </a:r>
            <a:r>
              <a:rPr lang="zh-CN" altLang="en-US" sz="2400" dirty="0">
                <a:latin typeface="+mn-ea"/>
              </a:rPr>
              <a:t>步骤</a:t>
            </a:r>
            <a:r>
              <a:rPr lang="zh-CN" altLang="en-US" sz="2400" dirty="0" smtClean="0">
                <a:latin typeface="+mn-ea"/>
              </a:rPr>
              <a:t>：</a:t>
            </a:r>
            <a:endParaRPr lang="zh-CN" altLang="en-US" sz="2400" dirty="0">
              <a:latin typeface="+mn-ea"/>
            </a:endParaRPr>
          </a:p>
          <a:p>
            <a:pPr marL="0" indent="0">
              <a:buNone/>
            </a:pPr>
            <a:r>
              <a:rPr lang="zh-CN" altLang="en-US" sz="2400" dirty="0">
                <a:latin typeface="+mn-ea"/>
              </a:rPr>
              <a:t>　 </a:t>
            </a:r>
            <a:r>
              <a:rPr lang="zh-CN" altLang="zh-CN" sz="2400" dirty="0" smtClean="0">
                <a:latin typeface="+mn-ea"/>
              </a:rPr>
              <a:t>（</a:t>
            </a:r>
            <a:r>
              <a:rPr lang="en-US" altLang="zh-CN" sz="2400" dirty="0">
                <a:latin typeface="+mn-ea"/>
              </a:rPr>
              <a:t>1</a:t>
            </a:r>
            <a:r>
              <a:rPr lang="zh-CN" altLang="zh-CN" sz="2400" dirty="0">
                <a:latin typeface="+mn-ea"/>
              </a:rPr>
              <a:t>）在“资源管理器”的“导航窗格”中选中“</a:t>
            </a:r>
            <a:r>
              <a:rPr lang="en-US" altLang="zh-CN" sz="2400" dirty="0">
                <a:latin typeface="+mn-ea"/>
              </a:rPr>
              <a:t>D:\</a:t>
            </a:r>
            <a:r>
              <a:rPr lang="zh-CN" altLang="zh-CN" sz="2400" dirty="0">
                <a:latin typeface="+mn-ea"/>
              </a:rPr>
              <a:t>第</a:t>
            </a:r>
            <a:r>
              <a:rPr lang="en-US" altLang="zh-CN" sz="2400" dirty="0">
                <a:latin typeface="+mn-ea"/>
              </a:rPr>
              <a:t>2</a:t>
            </a:r>
            <a:r>
              <a:rPr lang="zh-CN" altLang="zh-CN" sz="2400" dirty="0">
                <a:latin typeface="+mn-ea"/>
              </a:rPr>
              <a:t>章</a:t>
            </a:r>
            <a:r>
              <a:rPr lang="en-US" altLang="zh-CN" sz="2400" dirty="0">
                <a:latin typeface="+mn-ea"/>
              </a:rPr>
              <a:t>\</a:t>
            </a:r>
            <a:r>
              <a:rPr lang="zh-CN" altLang="zh-CN" sz="2400" dirty="0">
                <a:latin typeface="+mn-ea"/>
              </a:rPr>
              <a:t>课堂案例</a:t>
            </a:r>
            <a:r>
              <a:rPr lang="en-US" altLang="zh-CN" sz="2400" dirty="0">
                <a:latin typeface="+mn-ea"/>
              </a:rPr>
              <a:t>\</a:t>
            </a:r>
            <a:r>
              <a:rPr lang="zh-CN" altLang="zh-CN" sz="2400" dirty="0">
                <a:latin typeface="+mn-ea"/>
              </a:rPr>
              <a:t>素材</a:t>
            </a:r>
            <a:r>
              <a:rPr lang="en-US" altLang="zh-CN" sz="2400" dirty="0">
                <a:latin typeface="+mn-ea"/>
              </a:rPr>
              <a:t>\</a:t>
            </a:r>
            <a:r>
              <a:rPr lang="zh-CN" altLang="zh-CN" sz="2400" dirty="0">
                <a:latin typeface="+mn-ea"/>
              </a:rPr>
              <a:t>文档”</a:t>
            </a:r>
            <a:r>
              <a:rPr lang="zh-CN" altLang="zh-CN" sz="2400" dirty="0" smtClean="0">
                <a:latin typeface="+mn-ea"/>
              </a:rPr>
              <a:t>文件夹。</a:t>
            </a:r>
            <a:endParaRPr lang="zh-CN" altLang="zh-CN" sz="2400" dirty="0">
              <a:latin typeface="+mn-ea"/>
            </a:endParaRPr>
          </a:p>
          <a:p>
            <a:pPr marL="0" indent="0">
              <a:buNone/>
            </a:pPr>
            <a:r>
              <a:rPr lang="en-US" altLang="zh-CN" sz="2400" dirty="0" smtClean="0">
                <a:latin typeface="+mn-ea"/>
              </a:rPr>
              <a:t>   </a:t>
            </a:r>
            <a:r>
              <a:rPr lang="zh-CN" altLang="zh-CN" sz="2400" dirty="0" smtClean="0">
                <a:latin typeface="+mn-ea"/>
              </a:rPr>
              <a:t>（</a:t>
            </a:r>
            <a:r>
              <a:rPr lang="en-US" altLang="zh-CN" sz="2400" dirty="0">
                <a:latin typeface="+mn-ea"/>
              </a:rPr>
              <a:t>2</a:t>
            </a:r>
            <a:r>
              <a:rPr lang="zh-CN" altLang="zh-CN" sz="2400" dirty="0">
                <a:latin typeface="+mn-ea"/>
              </a:rPr>
              <a:t>）在“资源管理器”的“智能工具栏”右侧单击“显示预览窗格”按钮</a:t>
            </a:r>
            <a:r>
              <a:rPr lang="en-US" altLang="zh-CN" sz="2400" dirty="0">
                <a:latin typeface="+mn-ea"/>
              </a:rPr>
              <a:t> </a:t>
            </a:r>
            <a:r>
              <a:rPr lang="zh-CN" altLang="zh-CN" sz="2400" dirty="0">
                <a:latin typeface="+mn-ea"/>
              </a:rPr>
              <a:t>，打开“预览窗格”。</a:t>
            </a:r>
          </a:p>
          <a:p>
            <a:pPr marL="0" indent="0">
              <a:buNone/>
            </a:pPr>
            <a:r>
              <a:rPr lang="en-US" altLang="zh-CN" sz="2400" dirty="0" smtClean="0">
                <a:latin typeface="+mn-ea"/>
              </a:rPr>
              <a:t>   </a:t>
            </a:r>
            <a:r>
              <a:rPr lang="zh-CN" altLang="zh-CN" sz="2400" dirty="0" smtClean="0">
                <a:latin typeface="+mn-ea"/>
              </a:rPr>
              <a:t>（</a:t>
            </a:r>
            <a:r>
              <a:rPr lang="en-US" altLang="zh-CN" sz="2400" dirty="0">
                <a:latin typeface="+mn-ea"/>
              </a:rPr>
              <a:t>3</a:t>
            </a:r>
            <a:r>
              <a:rPr lang="zh-CN" altLang="zh-CN" sz="2400" dirty="0">
                <a:latin typeface="+mn-ea"/>
              </a:rPr>
              <a:t>）在“文件窗格”中选择要预览的文件，在“预览窗格”中可显示预览文件的</a:t>
            </a:r>
            <a:r>
              <a:rPr lang="zh-CN" altLang="zh-CN" sz="2400" dirty="0" smtClean="0">
                <a:latin typeface="+mn-ea"/>
              </a:rPr>
              <a:t>内容。</a:t>
            </a:r>
            <a:endParaRPr lang="zh-CN" altLang="zh-CN" sz="2400" dirty="0">
              <a:latin typeface="+mn-ea"/>
            </a:endParaRPr>
          </a:p>
          <a:p>
            <a:pPr marL="0" indent="0">
              <a:buNone/>
            </a:pPr>
            <a:endParaRPr lang="zh-CN" altLang="en-US" sz="2400" dirty="0">
              <a:latin typeface="+mn-ea"/>
            </a:endParaRPr>
          </a:p>
        </p:txBody>
      </p:sp>
      <p:sp>
        <p:nvSpPr>
          <p:cNvPr id="4" name="日期占位符 3"/>
          <p:cNvSpPr>
            <a:spLocks noGrp="1"/>
          </p:cNvSpPr>
          <p:nvPr>
            <p:ph type="dt" sz="half" idx="10"/>
          </p:nvPr>
        </p:nvSpPr>
        <p:spPr/>
        <p:txBody>
          <a:bodyPr/>
          <a:lstStyle/>
          <a:p>
            <a:fld id="{2465DB52-87A9-4EEF-A015-38E04CA8E594}"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dirty="0"/>
          </a:p>
        </p:txBody>
      </p:sp>
      <p:sp>
        <p:nvSpPr>
          <p:cNvPr id="6" name="灯片编号占位符 5"/>
          <p:cNvSpPr>
            <a:spLocks noGrp="1"/>
          </p:cNvSpPr>
          <p:nvPr>
            <p:ph type="sldNum" sz="quarter" idx="12"/>
          </p:nvPr>
        </p:nvSpPr>
        <p:spPr/>
        <p:txBody>
          <a:bodyPr/>
          <a:lstStyle/>
          <a:p>
            <a:fld id="{68CBF967-A50E-4826-BCDB-64EDCCB55BD9}" type="slidenum">
              <a:rPr lang="en-US" altLang="zh-CN" smtClean="0"/>
              <a:pPr/>
              <a:t>33</a:t>
            </a:fld>
            <a:endParaRPr lang="en-US" altLang="zh-CN"/>
          </a:p>
        </p:txBody>
      </p:sp>
    </p:spTree>
    <p:extLst>
      <p:ext uri="{BB962C8B-B14F-4D97-AF65-F5344CB8AC3E}">
        <p14:creationId xmlns:p14="http://schemas.microsoft.com/office/powerpoint/2010/main" val="22587740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539552" y="130622"/>
            <a:ext cx="8229600" cy="994122"/>
          </a:xfrm>
        </p:spPr>
        <p:txBody>
          <a:bodyPr>
            <a:normAutofit/>
          </a:bodyPr>
          <a:lstStyle/>
          <a:p>
            <a:r>
              <a:rPr lang="en-US" altLang="zh-CN" sz="2800" dirty="0"/>
              <a:t>5</a:t>
            </a:r>
            <a:r>
              <a:rPr lang="zh-CN" altLang="zh-CN" sz="2800" dirty="0"/>
              <a:t>．设置共享文件夹搜索和预览文件</a:t>
            </a:r>
            <a:endParaRPr lang="zh-CN" altLang="en-US" sz="2800" dirty="0"/>
          </a:p>
        </p:txBody>
      </p:sp>
      <p:sp>
        <p:nvSpPr>
          <p:cNvPr id="131075" name="Rectangle 3"/>
          <p:cNvSpPr>
            <a:spLocks noGrp="1" noChangeArrowheads="1"/>
          </p:cNvSpPr>
          <p:nvPr>
            <p:ph idx="1"/>
          </p:nvPr>
        </p:nvSpPr>
        <p:spPr>
          <a:xfrm>
            <a:off x="457200" y="1676400"/>
            <a:ext cx="8362950" cy="4489450"/>
          </a:xfrm>
          <a:noFill/>
          <a:ln/>
        </p:spPr>
        <p:txBody>
          <a:bodyPr>
            <a:normAutofit/>
          </a:bodyPr>
          <a:lstStyle/>
          <a:p>
            <a:pPr marL="0" indent="0">
              <a:buNone/>
            </a:pPr>
            <a:r>
              <a:rPr lang="zh-CN" altLang="en-US" sz="2400" dirty="0" smtClean="0">
                <a:latin typeface="+mn-ea"/>
              </a:rPr>
              <a:t>    任务：</a:t>
            </a:r>
            <a:r>
              <a:rPr lang="zh-CN" altLang="zh-CN" sz="2400" dirty="0">
                <a:latin typeface="+mn-ea"/>
              </a:rPr>
              <a:t>将“</a:t>
            </a:r>
            <a:r>
              <a:rPr lang="en-US" altLang="zh-CN" sz="2400" dirty="0">
                <a:latin typeface="+mn-ea"/>
              </a:rPr>
              <a:t>D:\</a:t>
            </a:r>
            <a:r>
              <a:rPr lang="zh-CN" altLang="zh-CN" sz="2400" dirty="0">
                <a:latin typeface="+mn-ea"/>
              </a:rPr>
              <a:t>第</a:t>
            </a:r>
            <a:r>
              <a:rPr lang="en-US" altLang="zh-CN" sz="2400" dirty="0">
                <a:latin typeface="+mn-ea"/>
              </a:rPr>
              <a:t>2</a:t>
            </a:r>
            <a:r>
              <a:rPr lang="zh-CN" altLang="zh-CN" sz="2400" dirty="0">
                <a:latin typeface="+mn-ea"/>
              </a:rPr>
              <a:t>章</a:t>
            </a:r>
            <a:r>
              <a:rPr lang="en-US" altLang="zh-CN" sz="2400" dirty="0">
                <a:latin typeface="+mn-ea"/>
              </a:rPr>
              <a:t>\</a:t>
            </a:r>
            <a:r>
              <a:rPr lang="zh-CN" altLang="zh-CN" sz="2400" dirty="0">
                <a:latin typeface="+mn-ea"/>
              </a:rPr>
              <a:t>课堂案例”设置为共享文件</a:t>
            </a:r>
            <a:r>
              <a:rPr lang="zh-CN" altLang="zh-CN" sz="2400" dirty="0" smtClean="0">
                <a:latin typeface="+mn-ea"/>
              </a:rPr>
              <a:t>夹</a:t>
            </a:r>
            <a:r>
              <a:rPr lang="zh-CN" altLang="en-US" sz="2400" dirty="0" smtClean="0">
                <a:latin typeface="+mn-ea"/>
              </a:rPr>
              <a:t>，操作</a:t>
            </a:r>
            <a:r>
              <a:rPr lang="zh-CN" altLang="en-US" sz="2400" dirty="0">
                <a:latin typeface="+mn-ea"/>
              </a:rPr>
              <a:t>步骤：</a:t>
            </a:r>
          </a:p>
          <a:p>
            <a:pPr>
              <a:buFont typeface="Wingdings" pitchFamily="2" charset="2"/>
              <a:buNone/>
            </a:pPr>
            <a:r>
              <a:rPr lang="zh-CN" altLang="en-US" sz="2400" dirty="0">
                <a:latin typeface="+mn-ea"/>
              </a:rPr>
              <a:t>　 </a:t>
            </a:r>
            <a:r>
              <a:rPr lang="zh-CN" altLang="en-US" sz="2400" dirty="0" smtClean="0">
                <a:latin typeface="+mn-ea"/>
              </a:rPr>
              <a:t> （</a:t>
            </a:r>
            <a:r>
              <a:rPr lang="en-US" altLang="zh-CN" sz="2400" dirty="0">
                <a:latin typeface="+mn-ea"/>
              </a:rPr>
              <a:t>1</a:t>
            </a:r>
            <a:r>
              <a:rPr lang="zh-CN" altLang="en-US" sz="2400" dirty="0" smtClean="0">
                <a:latin typeface="+mn-ea"/>
              </a:rPr>
              <a:t>）选择</a:t>
            </a:r>
            <a:r>
              <a:rPr lang="zh-CN" altLang="en-US" sz="2400" dirty="0">
                <a:latin typeface="+mn-ea"/>
              </a:rPr>
              <a:t>“课堂案例”文件夹单击鼠标右键，在弹出的快捷菜单中选择“属性”命令，弹出“课堂案例属性”对话框。</a:t>
            </a:r>
          </a:p>
          <a:p>
            <a:pPr>
              <a:buFont typeface="Wingdings" pitchFamily="2" charset="2"/>
              <a:buNone/>
            </a:pPr>
            <a:r>
              <a:rPr lang="zh-CN" altLang="en-US" sz="2400" dirty="0" smtClean="0">
                <a:latin typeface="+mn-ea"/>
              </a:rPr>
              <a:t>    （</a:t>
            </a:r>
            <a:r>
              <a:rPr lang="en-US" altLang="zh-CN" sz="2400" dirty="0">
                <a:latin typeface="+mn-ea"/>
              </a:rPr>
              <a:t>2</a:t>
            </a:r>
            <a:r>
              <a:rPr lang="zh-CN" altLang="en-US" sz="2400" dirty="0">
                <a:latin typeface="+mn-ea"/>
              </a:rPr>
              <a:t>）在“课堂案例属性”对话框中选择“共享”选项卡</a:t>
            </a:r>
            <a:r>
              <a:rPr lang="zh-CN" altLang="en-US" sz="2400" dirty="0" smtClean="0">
                <a:latin typeface="+mn-ea"/>
              </a:rPr>
              <a:t>，在</a:t>
            </a:r>
            <a:r>
              <a:rPr lang="zh-CN" altLang="en-US" sz="2400" dirty="0">
                <a:latin typeface="+mn-ea"/>
              </a:rPr>
              <a:t>“高级共享”区域中单击“高级共享”按钮，打开“高级共享”对话框。</a:t>
            </a:r>
          </a:p>
          <a:p>
            <a:pPr>
              <a:buFont typeface="Wingdings" pitchFamily="2" charset="2"/>
              <a:buNone/>
            </a:pPr>
            <a:r>
              <a:rPr lang="zh-CN" altLang="en-US" sz="2400" dirty="0" smtClean="0">
                <a:latin typeface="+mn-ea"/>
              </a:rPr>
              <a:t>    （</a:t>
            </a:r>
            <a:r>
              <a:rPr lang="en-US" altLang="zh-CN" sz="2400" dirty="0">
                <a:latin typeface="+mn-ea"/>
              </a:rPr>
              <a:t>3</a:t>
            </a:r>
            <a:r>
              <a:rPr lang="zh-CN" altLang="en-US" sz="2400" dirty="0">
                <a:latin typeface="+mn-ea"/>
              </a:rPr>
              <a:t>）在“高级共享”对话框中勾选“共享此文件夹”复选框</a:t>
            </a:r>
            <a:r>
              <a:rPr lang="zh-CN" altLang="en-US" sz="2400" dirty="0" smtClean="0">
                <a:latin typeface="+mn-ea"/>
              </a:rPr>
              <a:t>，单击</a:t>
            </a:r>
            <a:r>
              <a:rPr lang="zh-CN" altLang="en-US" sz="2400" dirty="0">
                <a:latin typeface="+mn-ea"/>
              </a:rPr>
              <a:t>“确定”按钮，共享文件夹设置完毕。</a:t>
            </a:r>
          </a:p>
        </p:txBody>
      </p:sp>
      <p:sp>
        <p:nvSpPr>
          <p:cNvPr id="7" name="日期占位符 5"/>
          <p:cNvSpPr>
            <a:spLocks noGrp="1"/>
          </p:cNvSpPr>
          <p:nvPr>
            <p:ph type="dt" sz="half" idx="10"/>
          </p:nvPr>
        </p:nvSpPr>
        <p:spPr/>
        <p:txBody>
          <a:bodyPr/>
          <a:lstStyle/>
          <a:p>
            <a:fld id="{01A73257-45AB-4AF0-B8E1-8343B74CD59D}" type="datetime1">
              <a:rPr lang="zh-CN" altLang="en-US" smtClean="0"/>
              <a:t>2013/10/11</a:t>
            </a:fld>
            <a:endParaRPr lang="en-US" altLang="zh-CN"/>
          </a:p>
        </p:txBody>
      </p:sp>
      <p:sp>
        <p:nvSpPr>
          <p:cNvPr id="5"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4"/>
          <p:cNvSpPr>
            <a:spLocks noGrp="1"/>
          </p:cNvSpPr>
          <p:nvPr>
            <p:ph type="sldNum" sz="quarter" idx="12"/>
          </p:nvPr>
        </p:nvSpPr>
        <p:spPr/>
        <p:txBody>
          <a:bodyPr/>
          <a:lstStyle/>
          <a:p>
            <a:fld id="{7DD9204A-50BC-4F94-84FC-AC910369FD57}" type="slidenum">
              <a:rPr lang="en-US" altLang="zh-CN"/>
              <a:pPr/>
              <a:t>34</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4"/>
                                        </p:tgtEl>
                                        <p:attrNameLst>
                                          <p:attrName>style.visibility</p:attrName>
                                        </p:attrNameLst>
                                      </p:cBhvr>
                                      <p:to>
                                        <p:strVal val="visible"/>
                                      </p:to>
                                    </p:set>
                                    <p:anim calcmode="lin" valueType="num">
                                      <p:cBhvr additive="base">
                                        <p:cTn id="7" dur="500" fill="hold"/>
                                        <p:tgtEl>
                                          <p:spTgt spid="131074"/>
                                        </p:tgtEl>
                                        <p:attrNameLst>
                                          <p:attrName>ppt_x</p:attrName>
                                        </p:attrNameLst>
                                      </p:cBhvr>
                                      <p:tavLst>
                                        <p:tav tm="0">
                                          <p:val>
                                            <p:strVal val="#ppt_x"/>
                                          </p:val>
                                        </p:tav>
                                        <p:tav tm="100000">
                                          <p:val>
                                            <p:strVal val="#ppt_x"/>
                                          </p:val>
                                        </p:tav>
                                      </p:tavLst>
                                    </p:anim>
                                    <p:anim calcmode="lin" valueType="num">
                                      <p:cBhvr additive="base">
                                        <p:cTn id="8" dur="500" fill="hold"/>
                                        <p:tgtEl>
                                          <p:spTgt spid="1310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1075">
                                            <p:txEl>
                                              <p:pRg st="0" end="0"/>
                                            </p:txEl>
                                          </p:spTgt>
                                        </p:tgtEl>
                                        <p:attrNameLst>
                                          <p:attrName>style.visibility</p:attrName>
                                        </p:attrNameLst>
                                      </p:cBhvr>
                                      <p:to>
                                        <p:strVal val="visible"/>
                                      </p:to>
                                    </p:set>
                                    <p:anim calcmode="lin" valueType="num">
                                      <p:cBhvr additive="base">
                                        <p:cTn id="13" dur="500" fill="hold"/>
                                        <p:tgtEl>
                                          <p:spTgt spid="13107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10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1075">
                                            <p:txEl>
                                              <p:pRg st="1" end="1"/>
                                            </p:txEl>
                                          </p:spTgt>
                                        </p:tgtEl>
                                        <p:attrNameLst>
                                          <p:attrName>style.visibility</p:attrName>
                                        </p:attrNameLst>
                                      </p:cBhvr>
                                      <p:to>
                                        <p:strVal val="visible"/>
                                      </p:to>
                                    </p:set>
                                    <p:anim calcmode="lin" valueType="num">
                                      <p:cBhvr additive="base">
                                        <p:cTn id="19" dur="500" fill="hold"/>
                                        <p:tgtEl>
                                          <p:spTgt spid="13107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10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1075">
                                            <p:txEl>
                                              <p:pRg st="2" end="2"/>
                                            </p:txEl>
                                          </p:spTgt>
                                        </p:tgtEl>
                                        <p:attrNameLst>
                                          <p:attrName>style.visibility</p:attrName>
                                        </p:attrNameLst>
                                      </p:cBhvr>
                                      <p:to>
                                        <p:strVal val="visible"/>
                                      </p:to>
                                    </p:set>
                                    <p:anim calcmode="lin" valueType="num">
                                      <p:cBhvr additive="base">
                                        <p:cTn id="25" dur="500" fill="hold"/>
                                        <p:tgtEl>
                                          <p:spTgt spid="13107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10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1075">
                                            <p:txEl>
                                              <p:pRg st="3" end="3"/>
                                            </p:txEl>
                                          </p:spTgt>
                                        </p:tgtEl>
                                        <p:attrNameLst>
                                          <p:attrName>style.visibility</p:attrName>
                                        </p:attrNameLst>
                                      </p:cBhvr>
                                      <p:to>
                                        <p:strVal val="visible"/>
                                      </p:to>
                                    </p:set>
                                    <p:anim calcmode="lin" valueType="num">
                                      <p:cBhvr additive="base">
                                        <p:cTn id="31" dur="500" fill="hold"/>
                                        <p:tgtEl>
                                          <p:spTgt spid="13107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10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7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331640" y="476672"/>
            <a:ext cx="6769100" cy="515938"/>
          </a:xfrm>
        </p:spPr>
        <p:txBody>
          <a:bodyPr>
            <a:noAutofit/>
          </a:bodyPr>
          <a:lstStyle/>
          <a:p>
            <a:r>
              <a:rPr lang="en-US" altLang="zh-CN" sz="2800" dirty="0"/>
              <a:t>6</a:t>
            </a:r>
            <a:r>
              <a:rPr lang="zh-CN" altLang="zh-CN" sz="2800" dirty="0"/>
              <a:t>．用</a:t>
            </a:r>
            <a:r>
              <a:rPr lang="en-US" altLang="zh-CN" sz="2800" dirty="0"/>
              <a:t>Windows 7</a:t>
            </a:r>
            <a:r>
              <a:rPr lang="zh-CN" altLang="zh-CN" sz="2800" dirty="0"/>
              <a:t>库管理文件</a:t>
            </a:r>
            <a:endParaRPr lang="zh-CN" altLang="en-US" sz="2800" dirty="0"/>
          </a:p>
        </p:txBody>
      </p:sp>
      <p:sp>
        <p:nvSpPr>
          <p:cNvPr id="132099" name="Rectangle 3"/>
          <p:cNvSpPr>
            <a:spLocks noGrp="1" noChangeArrowheads="1"/>
          </p:cNvSpPr>
          <p:nvPr>
            <p:ph type="body" sz="half" idx="1"/>
          </p:nvPr>
        </p:nvSpPr>
        <p:spPr>
          <a:xfrm>
            <a:off x="468313" y="1604169"/>
            <a:ext cx="8362950" cy="4129087"/>
          </a:xfrm>
          <a:noFill/>
          <a:ln/>
        </p:spPr>
        <p:txBody>
          <a:bodyPr>
            <a:normAutofit/>
          </a:bodyPr>
          <a:lstStyle/>
          <a:p>
            <a:r>
              <a:rPr lang="en-US" altLang="zh-CN" sz="2400" dirty="0" smtClean="0"/>
              <a:t>         Windows </a:t>
            </a:r>
            <a:r>
              <a:rPr lang="en-US" altLang="zh-CN" sz="2400" dirty="0"/>
              <a:t>7</a:t>
            </a:r>
            <a:r>
              <a:rPr lang="zh-CN" altLang="zh-CN" sz="2400" dirty="0"/>
              <a:t>库为用户提供了一种新的文件管理方式，库的出现为管理文件带来了极大的方便。通过</a:t>
            </a:r>
            <a:r>
              <a:rPr lang="en-US" altLang="zh-CN" sz="2400" dirty="0"/>
              <a:t>Windows 7</a:t>
            </a:r>
            <a:r>
              <a:rPr lang="zh-CN" altLang="zh-CN" sz="2400" dirty="0"/>
              <a:t>库，可以将分散的相同类型的文件集中在一起，无论文件存放在哪个文件夹中，</a:t>
            </a:r>
            <a:r>
              <a:rPr lang="en-US" altLang="zh-CN" sz="2400" dirty="0"/>
              <a:t>Windows 7</a:t>
            </a:r>
            <a:r>
              <a:rPr lang="zh-CN" altLang="zh-CN" sz="2400" dirty="0"/>
              <a:t>库都可以将同类型的文件有效地组织和管理起来</a:t>
            </a:r>
            <a:r>
              <a:rPr lang="zh-CN" altLang="zh-CN" sz="2400" dirty="0" smtClean="0"/>
              <a:t>。</a:t>
            </a:r>
            <a:endParaRPr lang="zh-CN" altLang="zh-CN"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FBD13628-746F-4539-902D-9E211D7B751B}" type="slidenum">
              <a:rPr lang="en-US" altLang="zh-CN"/>
              <a:pPr/>
              <a:t>35</a:t>
            </a:fld>
            <a:endParaRPr lang="en-US" altLang="zh-CN"/>
          </a:p>
        </p:txBody>
      </p:sp>
      <p:sp>
        <p:nvSpPr>
          <p:cNvPr id="7" name="日期占位符 6"/>
          <p:cNvSpPr>
            <a:spLocks noGrp="1"/>
          </p:cNvSpPr>
          <p:nvPr>
            <p:ph type="dt" sz="half" idx="12"/>
          </p:nvPr>
        </p:nvSpPr>
        <p:spPr/>
        <p:txBody>
          <a:bodyPr/>
          <a:lstStyle/>
          <a:p>
            <a:fld id="{E36AD68F-97D5-49FB-BFD4-C1F6FD720F41}"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 calcmode="lin" valueType="num">
                                      <p:cBhvr additive="base">
                                        <p:cTn id="7" dur="500" fill="hold"/>
                                        <p:tgtEl>
                                          <p:spTgt spid="132098"/>
                                        </p:tgtEl>
                                        <p:attrNameLst>
                                          <p:attrName>ppt_x</p:attrName>
                                        </p:attrNameLst>
                                      </p:cBhvr>
                                      <p:tavLst>
                                        <p:tav tm="0">
                                          <p:val>
                                            <p:strVal val="#ppt_x"/>
                                          </p:val>
                                        </p:tav>
                                        <p:tav tm="100000">
                                          <p:val>
                                            <p:strVal val="#ppt_x"/>
                                          </p:val>
                                        </p:tav>
                                      </p:tavLst>
                                    </p:anim>
                                    <p:anim calcmode="lin" valueType="num">
                                      <p:cBhvr additive="base">
                                        <p:cTn id="8" dur="500" fill="hold"/>
                                        <p:tgtEl>
                                          <p:spTgt spid="1320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2099">
                                            <p:txEl>
                                              <p:pRg st="0" end="0"/>
                                            </p:txEl>
                                          </p:spTgt>
                                        </p:tgtEl>
                                        <p:attrNameLst>
                                          <p:attrName>style.visibility</p:attrName>
                                        </p:attrNameLst>
                                      </p:cBhvr>
                                      <p:to>
                                        <p:strVal val="visible"/>
                                      </p:to>
                                    </p:set>
                                    <p:anim calcmode="lin" valueType="num">
                                      <p:cBhvr additive="base">
                                        <p:cTn id="13" dur="500" fill="hold"/>
                                        <p:tgtEl>
                                          <p:spTgt spid="1320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20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09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5" name="Rectangle 9"/>
          <p:cNvSpPr>
            <a:spLocks noGrp="1" noChangeArrowheads="1"/>
          </p:cNvSpPr>
          <p:nvPr>
            <p:ph sz="half" idx="1"/>
          </p:nvPr>
        </p:nvSpPr>
        <p:spPr>
          <a:xfrm>
            <a:off x="539552" y="1675854"/>
            <a:ext cx="8075240" cy="4489450"/>
          </a:xfrm>
          <a:noFill/>
          <a:ln/>
        </p:spPr>
        <p:txBody>
          <a:bodyPr>
            <a:normAutofit/>
          </a:bodyPr>
          <a:lstStyle/>
          <a:p>
            <a:pPr marL="0" indent="0">
              <a:buNone/>
            </a:pPr>
            <a:r>
              <a:rPr lang="zh-CN" altLang="en-US" sz="2400" dirty="0" smtClean="0"/>
              <a:t>         任务</a:t>
            </a:r>
            <a:r>
              <a:rPr lang="zh-CN" altLang="en-US" sz="2400" dirty="0"/>
              <a:t>：将“</a:t>
            </a:r>
            <a:r>
              <a:rPr lang="en-US" altLang="zh-CN" sz="2400" dirty="0"/>
              <a:t>D:\</a:t>
            </a:r>
            <a:r>
              <a:rPr lang="zh-CN" altLang="en-US" sz="2400" dirty="0"/>
              <a:t>第</a:t>
            </a:r>
            <a:r>
              <a:rPr lang="en-US" altLang="zh-CN" sz="2400" dirty="0"/>
              <a:t>2</a:t>
            </a:r>
            <a:r>
              <a:rPr lang="zh-CN" altLang="en-US" sz="2400" dirty="0"/>
              <a:t>章</a:t>
            </a:r>
            <a:r>
              <a:rPr lang="en-US" altLang="zh-CN" sz="2400" dirty="0"/>
              <a:t>\</a:t>
            </a:r>
            <a:r>
              <a:rPr lang="zh-CN" altLang="en-US" sz="2400" dirty="0"/>
              <a:t>课堂案例</a:t>
            </a:r>
            <a:r>
              <a:rPr lang="en-US" altLang="zh-CN" sz="2400" dirty="0"/>
              <a:t>\</a:t>
            </a:r>
            <a:r>
              <a:rPr lang="zh-CN" altLang="en-US" sz="2400" dirty="0"/>
              <a:t>素材”文件夹中的“文档”、“音乐”、“图片”和“视频”</a:t>
            </a:r>
            <a:r>
              <a:rPr lang="en-US" altLang="zh-CN" sz="2400" dirty="0"/>
              <a:t>4</a:t>
            </a:r>
            <a:r>
              <a:rPr lang="zh-CN" altLang="en-US" sz="2400" dirty="0"/>
              <a:t>个文件夹分别添加到“库”中的相应文件夹中</a:t>
            </a:r>
            <a:r>
              <a:rPr lang="zh-CN" altLang="en-US" sz="2400" dirty="0" smtClean="0"/>
              <a:t>，操作步骤：</a:t>
            </a:r>
            <a:endParaRPr lang="zh-CN" altLang="en-US" sz="2400" dirty="0"/>
          </a:p>
          <a:p>
            <a:pPr marL="0" indent="0">
              <a:buNone/>
            </a:pPr>
            <a:r>
              <a:rPr lang="zh-CN" altLang="en-US" sz="2400" dirty="0"/>
              <a:t>　  </a:t>
            </a:r>
            <a:r>
              <a:rPr lang="zh-CN" altLang="zh-CN" sz="2400" dirty="0" smtClean="0"/>
              <a:t>（</a:t>
            </a:r>
            <a:r>
              <a:rPr lang="en-US" altLang="zh-CN" sz="2400" dirty="0"/>
              <a:t>1</a:t>
            </a:r>
            <a:r>
              <a:rPr lang="zh-CN" altLang="zh-CN" sz="2400" dirty="0"/>
              <a:t>）在“资源管理器”的“导航窗格”中选择“</a:t>
            </a:r>
            <a:r>
              <a:rPr lang="en-US" altLang="zh-CN" sz="2400" dirty="0"/>
              <a:t>D:\</a:t>
            </a:r>
            <a:r>
              <a:rPr lang="zh-CN" altLang="zh-CN" sz="2400" dirty="0"/>
              <a:t>第</a:t>
            </a:r>
            <a:r>
              <a:rPr lang="en-US" altLang="zh-CN" sz="2400" dirty="0"/>
              <a:t>2</a:t>
            </a:r>
            <a:r>
              <a:rPr lang="zh-CN" altLang="zh-CN" sz="2400" dirty="0"/>
              <a:t>章</a:t>
            </a:r>
            <a:r>
              <a:rPr lang="en-US" altLang="zh-CN" sz="2400" dirty="0"/>
              <a:t>\</a:t>
            </a:r>
            <a:r>
              <a:rPr lang="zh-CN" altLang="zh-CN" sz="2400" dirty="0"/>
              <a:t>课堂案例</a:t>
            </a:r>
            <a:r>
              <a:rPr lang="en-US" altLang="zh-CN" sz="2400" dirty="0"/>
              <a:t>\</a:t>
            </a:r>
            <a:r>
              <a:rPr lang="zh-CN" altLang="zh-CN" sz="2400" dirty="0"/>
              <a:t>素材”文件夹，在“文件窗格”中选择“文档”文件夹，在“智能工具栏”中单击“包含到库中”按钮，在弹出的下拉列表中选择“文档”</a:t>
            </a:r>
            <a:r>
              <a:rPr lang="zh-CN" altLang="zh-CN" sz="2400" dirty="0" smtClean="0"/>
              <a:t>选项。</a:t>
            </a:r>
            <a:endParaRPr lang="zh-CN" altLang="zh-CN" sz="2400" dirty="0"/>
          </a:p>
          <a:p>
            <a:pPr marL="0" indent="0">
              <a:buNone/>
            </a:pPr>
            <a:r>
              <a:rPr lang="en-US" altLang="zh-CN" sz="2400" dirty="0" smtClean="0"/>
              <a:t>      </a:t>
            </a:r>
            <a:r>
              <a:rPr lang="zh-CN" altLang="zh-CN" sz="2400" dirty="0" smtClean="0"/>
              <a:t>（</a:t>
            </a:r>
            <a:r>
              <a:rPr lang="en-US" altLang="zh-CN" sz="2400" dirty="0"/>
              <a:t>2</a:t>
            </a:r>
            <a:r>
              <a:rPr lang="zh-CN" altLang="zh-CN" sz="2400" dirty="0"/>
              <a:t>）重复步骤（</a:t>
            </a:r>
            <a:r>
              <a:rPr lang="en-US" altLang="zh-CN" sz="2400" dirty="0"/>
              <a:t>1</a:t>
            </a:r>
            <a:r>
              <a:rPr lang="zh-CN" altLang="zh-CN" sz="2400" dirty="0"/>
              <a:t>），分别将“</a:t>
            </a:r>
            <a:r>
              <a:rPr lang="en-US" altLang="zh-CN" sz="2400" dirty="0"/>
              <a:t>D:\</a:t>
            </a:r>
            <a:r>
              <a:rPr lang="zh-CN" altLang="zh-CN" sz="2400" dirty="0"/>
              <a:t>第</a:t>
            </a:r>
            <a:r>
              <a:rPr lang="en-US" altLang="zh-CN" sz="2400" dirty="0"/>
              <a:t>2</a:t>
            </a:r>
            <a:r>
              <a:rPr lang="zh-CN" altLang="zh-CN" sz="2400" dirty="0"/>
              <a:t>章</a:t>
            </a:r>
            <a:r>
              <a:rPr lang="en-US" altLang="zh-CN" sz="2400" dirty="0"/>
              <a:t>\</a:t>
            </a:r>
            <a:r>
              <a:rPr lang="zh-CN" altLang="zh-CN" sz="2400" dirty="0"/>
              <a:t>课堂案例</a:t>
            </a:r>
            <a:r>
              <a:rPr lang="en-US" altLang="zh-CN" sz="2400" dirty="0"/>
              <a:t>\</a:t>
            </a:r>
            <a:r>
              <a:rPr lang="zh-CN" altLang="zh-CN" sz="2400" dirty="0"/>
              <a:t>素材”文件夹中其它</a:t>
            </a:r>
            <a:r>
              <a:rPr lang="en-US" altLang="zh-CN" sz="2400" dirty="0"/>
              <a:t>3</a:t>
            </a:r>
            <a:r>
              <a:rPr lang="zh-CN" altLang="zh-CN" sz="2400" dirty="0"/>
              <a:t>个子文件夹“音乐”、“图片”和“视频”分别添加到库中相应的子文件夹</a:t>
            </a:r>
            <a:r>
              <a:rPr lang="zh-CN" altLang="zh-CN" sz="2400" dirty="0" smtClean="0"/>
              <a:t>中。</a:t>
            </a:r>
            <a:endParaRPr lang="zh-CN" altLang="zh-CN" sz="2400" dirty="0"/>
          </a:p>
        </p:txBody>
      </p:sp>
      <p:sp>
        <p:nvSpPr>
          <p:cNvPr id="7" name="日期占位符 6"/>
          <p:cNvSpPr>
            <a:spLocks noGrp="1"/>
          </p:cNvSpPr>
          <p:nvPr>
            <p:ph type="dt" sz="half" idx="10"/>
          </p:nvPr>
        </p:nvSpPr>
        <p:spPr/>
        <p:txBody>
          <a:bodyPr/>
          <a:lstStyle/>
          <a:p>
            <a:fld id="{A617FF71-04D3-45EC-846F-70BB565127D7}"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2"/>
          </p:nvPr>
        </p:nvSpPr>
        <p:spPr/>
        <p:txBody>
          <a:bodyPr/>
          <a:lstStyle/>
          <a:p>
            <a:fld id="{6C7599F2-0A92-4C4C-B480-47616C785EBC}" type="slidenum">
              <a:rPr lang="en-US" altLang="zh-CN"/>
              <a:pPr/>
              <a:t>36</a:t>
            </a:fld>
            <a:endParaRPr lang="en-US" altLang="zh-CN"/>
          </a:p>
        </p:txBody>
      </p:sp>
      <p:sp>
        <p:nvSpPr>
          <p:cNvPr id="2" name="标题 1"/>
          <p:cNvSpPr>
            <a:spLocks noGrp="1"/>
          </p:cNvSpPr>
          <p:nvPr>
            <p:ph type="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505">
                                            <p:txEl>
                                              <p:pRg st="0" end="0"/>
                                            </p:txEl>
                                          </p:spTgt>
                                        </p:tgtEl>
                                        <p:attrNameLst>
                                          <p:attrName>style.visibility</p:attrName>
                                        </p:attrNameLst>
                                      </p:cBhvr>
                                      <p:to>
                                        <p:strVal val="visible"/>
                                      </p:to>
                                    </p:set>
                                    <p:anim calcmode="lin" valueType="num">
                                      <p:cBhvr additive="base">
                                        <p:cTn id="7" dur="500" fill="hold"/>
                                        <p:tgtEl>
                                          <p:spTgt spid="10650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650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6505">
                                            <p:txEl>
                                              <p:pRg st="1" end="1"/>
                                            </p:txEl>
                                          </p:spTgt>
                                        </p:tgtEl>
                                        <p:attrNameLst>
                                          <p:attrName>style.visibility</p:attrName>
                                        </p:attrNameLst>
                                      </p:cBhvr>
                                      <p:to>
                                        <p:strVal val="visible"/>
                                      </p:to>
                                    </p:set>
                                    <p:anim calcmode="lin" valueType="num">
                                      <p:cBhvr additive="base">
                                        <p:cTn id="13" dur="500" fill="hold"/>
                                        <p:tgtEl>
                                          <p:spTgt spid="10650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650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6505">
                                            <p:txEl>
                                              <p:pRg st="2" end="2"/>
                                            </p:txEl>
                                          </p:spTgt>
                                        </p:tgtEl>
                                        <p:attrNameLst>
                                          <p:attrName>style.visibility</p:attrName>
                                        </p:attrNameLst>
                                      </p:cBhvr>
                                      <p:to>
                                        <p:strVal val="visible"/>
                                      </p:to>
                                    </p:set>
                                    <p:anim calcmode="lin" valueType="num">
                                      <p:cBhvr additive="base">
                                        <p:cTn id="19" dur="500" fill="hold"/>
                                        <p:tgtEl>
                                          <p:spTgt spid="10650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650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endParaRPr lang="zh-CN" altLang="en-US"/>
          </a:p>
        </p:txBody>
      </p:sp>
      <p:sp>
        <p:nvSpPr>
          <p:cNvPr id="11" name="内容占位符 10"/>
          <p:cNvSpPr>
            <a:spLocks noGrp="1"/>
          </p:cNvSpPr>
          <p:nvPr>
            <p:ph idx="1"/>
          </p:nvPr>
        </p:nvSpPr>
        <p:spPr/>
        <p:txBody>
          <a:bodyPr>
            <a:normAutofit/>
          </a:bodyPr>
          <a:lstStyle/>
          <a:p>
            <a:pPr marL="0" indent="0">
              <a:buNone/>
            </a:pPr>
            <a:r>
              <a:rPr lang="zh-CN" altLang="en-US" sz="2400" dirty="0" smtClean="0"/>
              <a:t>         任务</a:t>
            </a:r>
            <a:r>
              <a:rPr lang="zh-CN" altLang="en-US" sz="2400" dirty="0"/>
              <a:t>：</a:t>
            </a:r>
            <a:r>
              <a:rPr lang="zh-CN" altLang="zh-CN" sz="2400" dirty="0" smtClean="0"/>
              <a:t>在</a:t>
            </a:r>
            <a:r>
              <a:rPr lang="zh-CN" altLang="zh-CN" sz="2400" dirty="0"/>
              <a:t>“图片”库中，分别按“拍摄月份”和图片“星级”显示</a:t>
            </a:r>
            <a:r>
              <a:rPr lang="zh-CN" altLang="zh-CN" sz="2400" dirty="0" smtClean="0"/>
              <a:t>图片</a:t>
            </a:r>
            <a:r>
              <a:rPr lang="zh-CN" altLang="en-US" sz="2400" dirty="0" smtClean="0"/>
              <a:t>，</a:t>
            </a:r>
            <a:r>
              <a:rPr lang="zh-CN" altLang="zh-CN" sz="2400" dirty="0" smtClean="0"/>
              <a:t>操作步骤：</a:t>
            </a:r>
            <a:endParaRPr lang="zh-CN" altLang="zh-CN" sz="2400" dirty="0"/>
          </a:p>
          <a:p>
            <a:pPr marL="0" indent="0">
              <a:buNone/>
            </a:pPr>
            <a:r>
              <a:rPr lang="en-US" altLang="zh-CN" sz="2400" dirty="0" smtClean="0"/>
              <a:t>         </a:t>
            </a:r>
            <a:r>
              <a:rPr lang="zh-CN" altLang="zh-CN" sz="2400" dirty="0" smtClean="0"/>
              <a:t>（</a:t>
            </a:r>
            <a:r>
              <a:rPr lang="en-US" altLang="zh-CN" sz="2400" dirty="0"/>
              <a:t>1</a:t>
            </a:r>
            <a:r>
              <a:rPr lang="zh-CN" altLang="zh-CN" sz="2400" dirty="0"/>
              <a:t>）在“资源管理器”的“导航窗格”中选择“库”中“图片”下的“图片（</a:t>
            </a:r>
            <a:r>
              <a:rPr lang="en-US" altLang="zh-CN" sz="2400" dirty="0"/>
              <a:t>D:</a:t>
            </a:r>
            <a:r>
              <a:rPr lang="zh-CN" altLang="zh-CN" sz="2400" dirty="0"/>
              <a:t>）”</a:t>
            </a:r>
            <a:r>
              <a:rPr lang="zh-CN" altLang="zh-CN" sz="2400" dirty="0" smtClean="0"/>
              <a:t>文件夹</a:t>
            </a:r>
            <a:endParaRPr lang="en-US" altLang="zh-CN" sz="2400" dirty="0" smtClean="0"/>
          </a:p>
          <a:p>
            <a:pPr marL="0" indent="0">
              <a:buNone/>
            </a:pPr>
            <a:r>
              <a:rPr lang="en-US" altLang="zh-CN" sz="2400" dirty="0" smtClean="0"/>
              <a:t>         </a:t>
            </a:r>
            <a:r>
              <a:rPr lang="zh-CN" altLang="zh-CN" sz="2400" dirty="0" smtClean="0"/>
              <a:t>（</a:t>
            </a:r>
            <a:r>
              <a:rPr lang="en-US" altLang="zh-CN" sz="2400" dirty="0"/>
              <a:t>2</a:t>
            </a:r>
            <a:r>
              <a:rPr lang="zh-CN" altLang="zh-CN" sz="2400" dirty="0"/>
              <a:t>）在“库窗格”的右侧单击“排列方式”按钮</a:t>
            </a:r>
            <a:r>
              <a:rPr lang="en-US" altLang="zh-CN" sz="2400" dirty="0"/>
              <a:t> </a:t>
            </a:r>
            <a:r>
              <a:rPr lang="zh-CN" altLang="zh-CN" sz="2400" dirty="0"/>
              <a:t>，在弹出的下拉列表中选择“月”，在“库窗格”中将按“拍摄月份”显示</a:t>
            </a:r>
            <a:r>
              <a:rPr lang="zh-CN" altLang="zh-CN" sz="2400" dirty="0" smtClean="0"/>
              <a:t>照片。</a:t>
            </a:r>
            <a:endParaRPr lang="zh-CN" altLang="zh-CN" sz="2400" dirty="0"/>
          </a:p>
          <a:p>
            <a:pPr marL="0" indent="0">
              <a:buNone/>
            </a:pPr>
            <a:r>
              <a:rPr lang="en-US" altLang="zh-CN" sz="2400" dirty="0" smtClean="0"/>
              <a:t>         </a:t>
            </a:r>
            <a:r>
              <a:rPr lang="zh-CN" altLang="zh-CN" sz="2400" dirty="0" smtClean="0"/>
              <a:t>（</a:t>
            </a:r>
            <a:r>
              <a:rPr lang="en-US" altLang="zh-CN" sz="2400" dirty="0"/>
              <a:t>3</a:t>
            </a:r>
            <a:r>
              <a:rPr lang="zh-CN" altLang="zh-CN" sz="2400" dirty="0"/>
              <a:t>）单击“排列方式”按钮</a:t>
            </a:r>
            <a:r>
              <a:rPr lang="en-US" altLang="zh-CN" sz="2400" dirty="0"/>
              <a:t> </a:t>
            </a:r>
            <a:r>
              <a:rPr lang="zh-CN" altLang="zh-CN" sz="2400" dirty="0"/>
              <a:t>，在弹出的下拉列表中选择“分级”，则在“库窗格”中按“星级”显示照片</a:t>
            </a:r>
            <a:r>
              <a:rPr lang="zh-CN" altLang="zh-CN" sz="2400" dirty="0" smtClean="0"/>
              <a:t>。</a:t>
            </a:r>
            <a:endParaRPr lang="zh-CN" altLang="zh-CN" sz="2400" dirty="0"/>
          </a:p>
        </p:txBody>
      </p:sp>
      <p:sp>
        <p:nvSpPr>
          <p:cNvPr id="5" name="日期占位符 4"/>
          <p:cNvSpPr>
            <a:spLocks noGrp="1"/>
          </p:cNvSpPr>
          <p:nvPr>
            <p:ph type="dt" sz="half" idx="10"/>
          </p:nvPr>
        </p:nvSpPr>
        <p:spPr/>
        <p:txBody>
          <a:bodyPr/>
          <a:lstStyle/>
          <a:p>
            <a:fld id="{364F1078-0E96-42DB-B209-C1D3D56F92F0}" type="datetime1">
              <a:rPr lang="zh-CN" altLang="en-US" smtClean="0"/>
              <a:t>2013/10/11</a:t>
            </a:fld>
            <a:endParaRPr lang="en-US" altLang="zh-CN"/>
          </a:p>
        </p:txBody>
      </p:sp>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dirty="0"/>
          </a:p>
        </p:txBody>
      </p:sp>
      <p:sp>
        <p:nvSpPr>
          <p:cNvPr id="7" name="灯片编号占位符 6"/>
          <p:cNvSpPr>
            <a:spLocks noGrp="1"/>
          </p:cNvSpPr>
          <p:nvPr>
            <p:ph type="sldNum" sz="quarter" idx="12"/>
          </p:nvPr>
        </p:nvSpPr>
        <p:spPr/>
        <p:txBody>
          <a:bodyPr/>
          <a:lstStyle/>
          <a:p>
            <a:fld id="{ECA712E8-5D64-4E97-983C-9229788985B7}" type="slidenum">
              <a:rPr lang="en-US" altLang="zh-CN" smtClean="0"/>
              <a:pPr/>
              <a:t>37</a:t>
            </a:fld>
            <a:endParaRPr lang="en-US" altLang="zh-CN"/>
          </a:p>
        </p:txBody>
      </p:sp>
    </p:spTree>
    <p:extLst>
      <p:ext uri="{BB962C8B-B14F-4D97-AF65-F5344CB8AC3E}">
        <p14:creationId xmlns:p14="http://schemas.microsoft.com/office/powerpoint/2010/main" val="22346658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18864" y="1600200"/>
            <a:ext cx="8229600" cy="4525963"/>
          </a:xfrm>
        </p:spPr>
        <p:txBody>
          <a:bodyPr>
            <a:normAutofit/>
          </a:bodyPr>
          <a:lstStyle/>
          <a:p>
            <a:pPr marL="0" indent="0">
              <a:buNone/>
            </a:pPr>
            <a:r>
              <a:rPr lang="zh-CN" altLang="en-US" sz="2400" dirty="0" smtClean="0"/>
              <a:t>         任务</a:t>
            </a:r>
            <a:r>
              <a:rPr lang="zh-CN" altLang="en-US" sz="2400" dirty="0"/>
              <a:t>：</a:t>
            </a:r>
            <a:r>
              <a:rPr lang="zh-CN" altLang="zh-CN" sz="2400" dirty="0" smtClean="0"/>
              <a:t>在</a:t>
            </a:r>
            <a:r>
              <a:rPr lang="zh-CN" altLang="zh-CN" sz="2400" dirty="0"/>
              <a:t>“图片”库中，分别按“拍摄月份”和图片“星级”显示</a:t>
            </a:r>
            <a:r>
              <a:rPr lang="zh-CN" altLang="zh-CN" sz="2400" dirty="0" smtClean="0"/>
              <a:t>图片</a:t>
            </a:r>
            <a:r>
              <a:rPr lang="zh-CN" altLang="en-US" sz="2400" dirty="0" smtClean="0"/>
              <a:t>，</a:t>
            </a:r>
            <a:r>
              <a:rPr lang="zh-CN" altLang="zh-CN" sz="2400" dirty="0" smtClean="0"/>
              <a:t>操作步骤：</a:t>
            </a:r>
            <a:endParaRPr lang="zh-CN" altLang="zh-CN" sz="2400" dirty="0"/>
          </a:p>
          <a:p>
            <a:pPr marL="0" indent="0">
              <a:buNone/>
            </a:pPr>
            <a:r>
              <a:rPr lang="en-US" altLang="zh-CN" sz="2400" dirty="0" smtClean="0"/>
              <a:t>       </a:t>
            </a:r>
            <a:r>
              <a:rPr lang="zh-CN" altLang="zh-CN" sz="2400" dirty="0" smtClean="0"/>
              <a:t>（</a:t>
            </a:r>
            <a:r>
              <a:rPr lang="en-US" altLang="zh-CN" sz="2400" dirty="0"/>
              <a:t>1</a:t>
            </a:r>
            <a:r>
              <a:rPr lang="zh-CN" altLang="zh-CN" sz="2400" dirty="0"/>
              <a:t>）在“资源管理器”的“导航窗格”中选择“库”中“图片”下的“图片（</a:t>
            </a:r>
            <a:r>
              <a:rPr lang="en-US" altLang="zh-CN" sz="2400" dirty="0"/>
              <a:t>D:</a:t>
            </a:r>
            <a:r>
              <a:rPr lang="zh-CN" altLang="zh-CN" sz="2400" dirty="0"/>
              <a:t>）”</a:t>
            </a:r>
            <a:r>
              <a:rPr lang="zh-CN" altLang="zh-CN" sz="2400" dirty="0" smtClean="0"/>
              <a:t>文件夹</a:t>
            </a:r>
            <a:r>
              <a:rPr lang="zh-CN" altLang="en-US" sz="2400" dirty="0" smtClean="0"/>
              <a:t>；</a:t>
            </a:r>
            <a:endParaRPr lang="en-US" altLang="zh-CN" sz="2400" dirty="0" smtClean="0"/>
          </a:p>
          <a:p>
            <a:pPr marL="0" indent="0">
              <a:buNone/>
            </a:pPr>
            <a:r>
              <a:rPr lang="en-US" altLang="zh-CN" sz="2400" dirty="0" smtClean="0"/>
              <a:t>       </a:t>
            </a:r>
            <a:r>
              <a:rPr lang="zh-CN" altLang="zh-CN" sz="2400" dirty="0" smtClean="0"/>
              <a:t>（</a:t>
            </a:r>
            <a:r>
              <a:rPr lang="en-US" altLang="zh-CN" sz="2400" dirty="0"/>
              <a:t>2</a:t>
            </a:r>
            <a:r>
              <a:rPr lang="zh-CN" altLang="zh-CN" sz="2400" dirty="0"/>
              <a:t>）在“库窗格”的右侧单击“排列方式”按钮</a:t>
            </a:r>
            <a:r>
              <a:rPr lang="en-US" altLang="zh-CN" sz="2400" dirty="0"/>
              <a:t> </a:t>
            </a:r>
            <a:r>
              <a:rPr lang="zh-CN" altLang="zh-CN" sz="2400" dirty="0"/>
              <a:t>，在弹出的下拉列表中选择“月”，在“库窗格”中将按“拍摄月份”显示</a:t>
            </a:r>
            <a:r>
              <a:rPr lang="zh-CN" altLang="zh-CN" sz="2400" dirty="0" smtClean="0"/>
              <a:t>照片</a:t>
            </a:r>
            <a:r>
              <a:rPr lang="zh-CN" altLang="en-US" sz="2400" dirty="0" smtClean="0"/>
              <a:t>；</a:t>
            </a:r>
            <a:endParaRPr lang="en-US" altLang="zh-CN" sz="2400" dirty="0" smtClean="0"/>
          </a:p>
          <a:p>
            <a:pPr marL="0" indent="0">
              <a:buNone/>
            </a:pPr>
            <a:r>
              <a:rPr lang="en-US" altLang="zh-CN" sz="2400" dirty="0" smtClean="0"/>
              <a:t>       </a:t>
            </a:r>
            <a:r>
              <a:rPr lang="zh-CN" altLang="zh-CN" sz="2400" dirty="0" smtClean="0"/>
              <a:t>（</a:t>
            </a:r>
            <a:r>
              <a:rPr lang="en-US" altLang="zh-CN" sz="2400" dirty="0"/>
              <a:t>3</a:t>
            </a:r>
            <a:r>
              <a:rPr lang="zh-CN" altLang="zh-CN" sz="2400" dirty="0"/>
              <a:t>）单击“排列方式”按钮</a:t>
            </a:r>
            <a:r>
              <a:rPr lang="en-US" altLang="zh-CN" sz="2400" dirty="0"/>
              <a:t> </a:t>
            </a:r>
            <a:r>
              <a:rPr lang="zh-CN" altLang="zh-CN" sz="2400" dirty="0"/>
              <a:t>，在弹出的下拉列表中选择“分级”，则在“库窗格”中按“星级”显示照片。</a:t>
            </a:r>
          </a:p>
          <a:p>
            <a:pPr marL="0" indent="0">
              <a:buNone/>
            </a:pPr>
            <a:endParaRPr lang="zh-CN" altLang="en-US" sz="2400" dirty="0"/>
          </a:p>
        </p:txBody>
      </p:sp>
      <p:sp>
        <p:nvSpPr>
          <p:cNvPr id="4" name="日期占位符 3"/>
          <p:cNvSpPr>
            <a:spLocks noGrp="1"/>
          </p:cNvSpPr>
          <p:nvPr>
            <p:ph type="dt" sz="half" idx="10"/>
          </p:nvPr>
        </p:nvSpPr>
        <p:spPr/>
        <p:txBody>
          <a:bodyPr/>
          <a:lstStyle/>
          <a:p>
            <a:fld id="{2465DB52-87A9-4EEF-A015-38E04CA8E594}"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dirty="0"/>
          </a:p>
        </p:txBody>
      </p:sp>
      <p:sp>
        <p:nvSpPr>
          <p:cNvPr id="6" name="灯片编号占位符 5"/>
          <p:cNvSpPr>
            <a:spLocks noGrp="1"/>
          </p:cNvSpPr>
          <p:nvPr>
            <p:ph type="sldNum" sz="quarter" idx="12"/>
          </p:nvPr>
        </p:nvSpPr>
        <p:spPr/>
        <p:txBody>
          <a:bodyPr/>
          <a:lstStyle/>
          <a:p>
            <a:fld id="{68CBF967-A50E-4826-BCDB-64EDCCB55BD9}" type="slidenum">
              <a:rPr lang="en-US" altLang="zh-CN" smtClean="0"/>
              <a:pPr/>
              <a:t>38</a:t>
            </a:fld>
            <a:endParaRPr lang="en-US" altLang="zh-CN"/>
          </a:p>
        </p:txBody>
      </p:sp>
    </p:spTree>
    <p:extLst>
      <p:ext uri="{BB962C8B-B14F-4D97-AF65-F5344CB8AC3E}">
        <p14:creationId xmlns:p14="http://schemas.microsoft.com/office/powerpoint/2010/main" val="12446378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title"/>
          </p:nvPr>
        </p:nvSpPr>
        <p:spPr>
          <a:xfrm>
            <a:off x="179512" y="188640"/>
            <a:ext cx="5760640" cy="864096"/>
          </a:xfrm>
        </p:spPr>
        <p:txBody>
          <a:bodyPr>
            <a:normAutofit/>
          </a:bodyPr>
          <a:lstStyle/>
          <a:p>
            <a:r>
              <a:rPr lang="zh-CN" altLang="en-US" sz="2800" dirty="0"/>
              <a:t>案例总结 </a:t>
            </a:r>
          </a:p>
        </p:txBody>
      </p:sp>
      <p:sp>
        <p:nvSpPr>
          <p:cNvPr id="118788" name="Rectangle 4"/>
          <p:cNvSpPr>
            <a:spLocks noGrp="1" noChangeArrowheads="1"/>
          </p:cNvSpPr>
          <p:nvPr>
            <p:ph idx="1"/>
          </p:nvPr>
        </p:nvSpPr>
        <p:spPr>
          <a:xfrm>
            <a:off x="457200" y="1804988"/>
            <a:ext cx="8267700" cy="4648200"/>
          </a:xfrm>
        </p:spPr>
        <p:txBody>
          <a:bodyPr>
            <a:normAutofit fontScale="70000" lnSpcReduction="20000"/>
          </a:bodyPr>
          <a:lstStyle/>
          <a:p>
            <a:pPr>
              <a:buFont typeface="Wingdings" pitchFamily="2" charset="2"/>
              <a:buNone/>
            </a:pPr>
            <a:r>
              <a:rPr lang="zh-CN" altLang="en-US" dirty="0"/>
              <a:t>　　　本章主要介绍了</a:t>
            </a:r>
            <a:r>
              <a:rPr lang="en-US" altLang="zh-CN" dirty="0"/>
              <a:t>Windows 7</a:t>
            </a:r>
            <a:r>
              <a:rPr lang="zh-CN" altLang="en-US" dirty="0"/>
              <a:t>的桌面设置、「开始」菜单和任务栏的特性和使用方法、文件及文件夹的基本操作、资源管理器和库的使用等。</a:t>
            </a:r>
          </a:p>
          <a:p>
            <a:pPr>
              <a:buFont typeface="Wingdings" pitchFamily="2" charset="2"/>
              <a:buNone/>
            </a:pPr>
            <a:r>
              <a:rPr lang="zh-CN" altLang="en-US" dirty="0" smtClean="0"/>
              <a:t>              在</a:t>
            </a:r>
            <a:r>
              <a:rPr lang="zh-CN" altLang="en-US" dirty="0"/>
              <a:t>桌面设置部分介绍了如何设置个性化桌面，包括更改桌面图标、背景图片和调整屏幕显示内容等内容。</a:t>
            </a:r>
          </a:p>
          <a:p>
            <a:pPr>
              <a:buFont typeface="Wingdings" pitchFamily="2" charset="2"/>
              <a:buNone/>
            </a:pPr>
            <a:r>
              <a:rPr lang="zh-CN" altLang="en-US" dirty="0" smtClean="0"/>
              <a:t>              在</a:t>
            </a:r>
            <a:r>
              <a:rPr lang="zh-CN" altLang="en-US" dirty="0"/>
              <a:t>任务栏与「开始」菜单部分介绍了如何利用任务栏快速切换到打开的窗口、预览打开窗口的缩略图以及如何将常用程序锁定到任务栏和快速显示桌面等内容。</a:t>
            </a:r>
          </a:p>
          <a:p>
            <a:pPr>
              <a:buFont typeface="Wingdings" pitchFamily="2" charset="2"/>
              <a:buNone/>
            </a:pPr>
            <a:r>
              <a:rPr lang="zh-CN" altLang="en-US" dirty="0" smtClean="0"/>
              <a:t>              在</a:t>
            </a:r>
            <a:r>
              <a:rPr lang="zh-CN" altLang="en-US" dirty="0"/>
              <a:t>文件管理部分重点介绍了资源管理器的使用，包括资源管理器的组成及各部分的功能、在资源管理器中进行文件或文件夹的新建、复制及移动，以及快速浏览文件和搜索文件等内容。</a:t>
            </a:r>
          </a:p>
          <a:p>
            <a:pPr>
              <a:buFont typeface="Wingdings" pitchFamily="2" charset="2"/>
              <a:buNone/>
            </a:pPr>
            <a:r>
              <a:rPr lang="zh-CN" altLang="en-US" dirty="0" smtClean="0"/>
              <a:t>              本章</a:t>
            </a:r>
            <a:r>
              <a:rPr lang="zh-CN" altLang="en-US" dirty="0"/>
              <a:t>还介绍了</a:t>
            </a:r>
            <a:r>
              <a:rPr lang="en-US" altLang="zh-CN" dirty="0"/>
              <a:t>Windows 7</a:t>
            </a:r>
            <a:r>
              <a:rPr lang="zh-CN" altLang="en-US" dirty="0"/>
              <a:t>库的使用方法，利用库可将所有同类型的文件有效地组织管理起来，还可以根据指定条件，方便、快速地搜索文件</a:t>
            </a:r>
            <a:r>
              <a:rPr lang="zh-CN" altLang="en-US" dirty="0" smtClean="0"/>
              <a:t>。</a:t>
            </a:r>
            <a:endParaRPr lang="zh-CN" altLang="en-US" dirty="0"/>
          </a:p>
        </p:txBody>
      </p:sp>
      <p:sp>
        <p:nvSpPr>
          <p:cNvPr id="8" name="日期占位符 5"/>
          <p:cNvSpPr>
            <a:spLocks noGrp="1"/>
          </p:cNvSpPr>
          <p:nvPr>
            <p:ph type="dt" sz="half" idx="10"/>
          </p:nvPr>
        </p:nvSpPr>
        <p:spPr/>
        <p:txBody>
          <a:bodyPr/>
          <a:lstStyle/>
          <a:p>
            <a:fld id="{A1D59D01-C697-4B1D-AEEF-4BD84ECE6FE6}" type="datetime1">
              <a:rPr lang="zh-CN" altLang="en-US" smtClean="0"/>
              <a:t>2013/10/11</a:t>
            </a:fld>
            <a:endParaRPr lang="en-US" altLang="zh-CN"/>
          </a:p>
        </p:txBody>
      </p:sp>
      <p:sp>
        <p:nvSpPr>
          <p:cNvPr id="6"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4"/>
          <p:cNvSpPr>
            <a:spLocks noGrp="1"/>
          </p:cNvSpPr>
          <p:nvPr>
            <p:ph type="sldNum" sz="quarter" idx="12"/>
          </p:nvPr>
        </p:nvSpPr>
        <p:spPr/>
        <p:txBody>
          <a:bodyPr/>
          <a:lstStyle/>
          <a:p>
            <a:fld id="{51CBF5C9-AC97-421D-9C5E-916650DFF4F0}" type="slidenum">
              <a:rPr lang="en-US" altLang="zh-CN"/>
              <a:pPr/>
              <a:t>39</a:t>
            </a:fld>
            <a:endParaRPr lang="en-US" altLang="zh-CN"/>
          </a:p>
        </p:txBody>
      </p:sp>
      <p:sp>
        <p:nvSpPr>
          <p:cNvPr id="118791" name="AutoShape 7"/>
          <p:cNvSpPr>
            <a:spLocks noChangeArrowheads="1"/>
          </p:cNvSpPr>
          <p:nvPr/>
        </p:nvSpPr>
        <p:spPr bwMode="auto">
          <a:xfrm>
            <a:off x="466725" y="1268413"/>
            <a:ext cx="8353425" cy="5256212"/>
          </a:xfrm>
          <a:prstGeom prst="roundRect">
            <a:avLst>
              <a:gd name="adj" fmla="val 16667"/>
            </a:avLst>
          </a:prstGeom>
          <a:noFill/>
          <a:ln w="9525">
            <a:solidFill>
              <a:srgbClr val="DDDDDD"/>
            </a:solidFill>
            <a:round/>
            <a:headEnd/>
            <a:tailEnd/>
          </a:ln>
          <a:effectLst>
            <a:outerShdw dist="28398" dir="3806097"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8787"/>
                                        </p:tgtEl>
                                        <p:attrNameLst>
                                          <p:attrName>style.visibility</p:attrName>
                                        </p:attrNameLst>
                                      </p:cBhvr>
                                      <p:to>
                                        <p:strVal val="visible"/>
                                      </p:to>
                                    </p:set>
                                    <p:anim calcmode="lin" valueType="num">
                                      <p:cBhvr additive="base">
                                        <p:cTn id="7" dur="500" fill="hold"/>
                                        <p:tgtEl>
                                          <p:spTgt spid="118787"/>
                                        </p:tgtEl>
                                        <p:attrNameLst>
                                          <p:attrName>ppt_x</p:attrName>
                                        </p:attrNameLst>
                                      </p:cBhvr>
                                      <p:tavLst>
                                        <p:tav tm="0">
                                          <p:val>
                                            <p:strVal val="#ppt_x"/>
                                          </p:val>
                                        </p:tav>
                                        <p:tav tm="100000">
                                          <p:val>
                                            <p:strVal val="#ppt_x"/>
                                          </p:val>
                                        </p:tav>
                                      </p:tavLst>
                                    </p:anim>
                                    <p:anim calcmode="lin" valueType="num">
                                      <p:cBhvr additive="base">
                                        <p:cTn id="8" dur="500" fill="hold"/>
                                        <p:tgtEl>
                                          <p:spTgt spid="1187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8788">
                                            <p:txEl>
                                              <p:pRg st="0" end="0"/>
                                            </p:txEl>
                                          </p:spTgt>
                                        </p:tgtEl>
                                        <p:attrNameLst>
                                          <p:attrName>style.visibility</p:attrName>
                                        </p:attrNameLst>
                                      </p:cBhvr>
                                      <p:to>
                                        <p:strVal val="visible"/>
                                      </p:to>
                                    </p:set>
                                    <p:anim calcmode="lin" valueType="num">
                                      <p:cBhvr additive="base">
                                        <p:cTn id="13" dur="500" fill="hold"/>
                                        <p:tgtEl>
                                          <p:spTgt spid="11878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87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8788">
                                            <p:txEl>
                                              <p:pRg st="1" end="1"/>
                                            </p:txEl>
                                          </p:spTgt>
                                        </p:tgtEl>
                                        <p:attrNameLst>
                                          <p:attrName>style.visibility</p:attrName>
                                        </p:attrNameLst>
                                      </p:cBhvr>
                                      <p:to>
                                        <p:strVal val="visible"/>
                                      </p:to>
                                    </p:set>
                                    <p:anim calcmode="lin" valueType="num">
                                      <p:cBhvr additive="base">
                                        <p:cTn id="19" dur="500" fill="hold"/>
                                        <p:tgtEl>
                                          <p:spTgt spid="11878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87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8788">
                                            <p:txEl>
                                              <p:pRg st="2" end="2"/>
                                            </p:txEl>
                                          </p:spTgt>
                                        </p:tgtEl>
                                        <p:attrNameLst>
                                          <p:attrName>style.visibility</p:attrName>
                                        </p:attrNameLst>
                                      </p:cBhvr>
                                      <p:to>
                                        <p:strVal val="visible"/>
                                      </p:to>
                                    </p:set>
                                    <p:anim calcmode="lin" valueType="num">
                                      <p:cBhvr additive="base">
                                        <p:cTn id="25" dur="500" fill="hold"/>
                                        <p:tgtEl>
                                          <p:spTgt spid="11878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87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8788">
                                            <p:txEl>
                                              <p:pRg st="3" end="3"/>
                                            </p:txEl>
                                          </p:spTgt>
                                        </p:tgtEl>
                                        <p:attrNameLst>
                                          <p:attrName>style.visibility</p:attrName>
                                        </p:attrNameLst>
                                      </p:cBhvr>
                                      <p:to>
                                        <p:strVal val="visible"/>
                                      </p:to>
                                    </p:set>
                                    <p:anim calcmode="lin" valueType="num">
                                      <p:cBhvr additive="base">
                                        <p:cTn id="31" dur="500" fill="hold"/>
                                        <p:tgtEl>
                                          <p:spTgt spid="118788">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87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8788">
                                            <p:txEl>
                                              <p:pRg st="4" end="4"/>
                                            </p:txEl>
                                          </p:spTgt>
                                        </p:tgtEl>
                                        <p:attrNameLst>
                                          <p:attrName>style.visibility</p:attrName>
                                        </p:attrNameLst>
                                      </p:cBhvr>
                                      <p:to>
                                        <p:strVal val="visible"/>
                                      </p:to>
                                    </p:set>
                                    <p:anim calcmode="lin" valueType="num">
                                      <p:cBhvr additive="base">
                                        <p:cTn id="37" dur="500" fill="hold"/>
                                        <p:tgtEl>
                                          <p:spTgt spid="118788">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878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p:bldP spid="118788"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188640"/>
            <a:ext cx="6120680" cy="868958"/>
          </a:xfrm>
        </p:spPr>
        <p:txBody>
          <a:bodyPr>
            <a:normAutofit/>
          </a:bodyPr>
          <a:lstStyle/>
          <a:p>
            <a:r>
              <a:rPr lang="en-US" altLang="zh-CN" sz="2800" dirty="0"/>
              <a:t>2.1.1 </a:t>
            </a:r>
            <a:r>
              <a:rPr lang="zh-CN" altLang="en-US" sz="2800" dirty="0"/>
              <a:t>任务的提出</a:t>
            </a:r>
          </a:p>
        </p:txBody>
      </p:sp>
      <p:sp>
        <p:nvSpPr>
          <p:cNvPr id="3" name="内容占位符 2"/>
          <p:cNvSpPr>
            <a:spLocks noGrp="1"/>
          </p:cNvSpPr>
          <p:nvPr>
            <p:ph idx="1"/>
          </p:nvPr>
        </p:nvSpPr>
        <p:spPr>
          <a:xfrm>
            <a:off x="971600" y="1628800"/>
            <a:ext cx="7653536" cy="4525963"/>
          </a:xfrm>
        </p:spPr>
        <p:txBody>
          <a:bodyPr>
            <a:normAutofit/>
          </a:bodyPr>
          <a:lstStyle/>
          <a:p>
            <a:pPr marL="0" lvl="1" indent="0">
              <a:buNone/>
            </a:pPr>
            <a:r>
              <a:rPr lang="zh-CN" altLang="en-US" sz="2400" dirty="0" smtClean="0">
                <a:latin typeface="+mn-ea"/>
              </a:rPr>
              <a:t>    最近</a:t>
            </a:r>
            <a:r>
              <a:rPr lang="zh-CN" altLang="en-US" sz="2400" dirty="0">
                <a:latin typeface="+mn-ea"/>
              </a:rPr>
              <a:t>小李新买了一台计算机，他决定安装</a:t>
            </a:r>
            <a:r>
              <a:rPr lang="en-US" altLang="zh-CN" sz="2400" dirty="0">
                <a:latin typeface="+mn-ea"/>
              </a:rPr>
              <a:t>Windows 7</a:t>
            </a:r>
            <a:r>
              <a:rPr lang="zh-CN" altLang="en-US" sz="2400" dirty="0">
                <a:latin typeface="+mn-ea"/>
              </a:rPr>
              <a:t>，并学习和使用</a:t>
            </a:r>
            <a:r>
              <a:rPr lang="en-US" altLang="zh-CN" sz="2400" dirty="0">
                <a:latin typeface="+mn-ea"/>
              </a:rPr>
              <a:t>Windows 7</a:t>
            </a:r>
            <a:r>
              <a:rPr lang="zh-CN" altLang="en-US" sz="2400" dirty="0">
                <a:latin typeface="+mn-ea"/>
              </a:rPr>
              <a:t>的新特性，以便更好地管理自己的文件系统，方便、高效地使用计算机的各种资源。</a:t>
            </a:r>
          </a:p>
          <a:p>
            <a:pPr marL="0" indent="0">
              <a:buNone/>
            </a:pPr>
            <a:endParaRPr lang="zh-CN" altLang="en-US" sz="2400" dirty="0">
              <a:latin typeface="+mn-ea"/>
            </a:endParaRPr>
          </a:p>
        </p:txBody>
      </p:sp>
      <p:sp>
        <p:nvSpPr>
          <p:cNvPr id="4" name="日期占位符 3"/>
          <p:cNvSpPr>
            <a:spLocks noGrp="1"/>
          </p:cNvSpPr>
          <p:nvPr>
            <p:ph type="dt" sz="half" idx="10"/>
          </p:nvPr>
        </p:nvSpPr>
        <p:spPr/>
        <p:txBody>
          <a:bodyPr/>
          <a:lstStyle/>
          <a:p>
            <a:fld id="{3BC0634B-F3F9-42CD-956B-C18B95E29326}"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2"/>
          </p:nvPr>
        </p:nvSpPr>
        <p:spPr/>
        <p:txBody>
          <a:bodyPr/>
          <a:lstStyle/>
          <a:p>
            <a:fld id="{68CBF967-A50E-4826-BCDB-64EDCCB55BD9}" type="slidenum">
              <a:rPr lang="en-US" altLang="zh-CN" smtClean="0"/>
              <a:pPr/>
              <a:t>4</a:t>
            </a:fld>
            <a:endParaRPr lang="en-US" altLang="zh-CN"/>
          </a:p>
        </p:txBody>
      </p:sp>
    </p:spTree>
    <p:extLst>
      <p:ext uri="{BB962C8B-B14F-4D97-AF65-F5344CB8AC3E}">
        <p14:creationId xmlns:p14="http://schemas.microsoft.com/office/powerpoint/2010/main" val="2304327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type="title"/>
          </p:nvPr>
        </p:nvSpPr>
        <p:spPr>
          <a:xfrm>
            <a:off x="251520" y="188640"/>
            <a:ext cx="5698976" cy="864096"/>
          </a:xfrm>
        </p:spPr>
        <p:txBody>
          <a:bodyPr>
            <a:normAutofit/>
          </a:bodyPr>
          <a:lstStyle/>
          <a:p>
            <a:r>
              <a:rPr lang="zh-CN" altLang="en-US" sz="2800" dirty="0" smtClean="0"/>
              <a:t>课后作业 </a:t>
            </a:r>
            <a:endParaRPr lang="zh-CN" altLang="en-US" sz="2800" dirty="0"/>
          </a:p>
        </p:txBody>
      </p:sp>
      <p:sp>
        <p:nvSpPr>
          <p:cNvPr id="119812" name="Rectangle 4"/>
          <p:cNvSpPr>
            <a:spLocks noGrp="1" noChangeArrowheads="1"/>
          </p:cNvSpPr>
          <p:nvPr>
            <p:ph idx="1"/>
          </p:nvPr>
        </p:nvSpPr>
        <p:spPr>
          <a:xfrm>
            <a:off x="755576" y="1556792"/>
            <a:ext cx="7776095" cy="4525962"/>
          </a:xfrm>
        </p:spPr>
        <p:txBody>
          <a:bodyPr>
            <a:normAutofit/>
          </a:bodyPr>
          <a:lstStyle/>
          <a:p>
            <a:pPr marL="0" indent="0">
              <a:buNone/>
            </a:pPr>
            <a:r>
              <a:rPr lang="zh-CN" altLang="en-US" sz="2400" dirty="0" smtClean="0"/>
              <a:t>         参见</a:t>
            </a:r>
            <a:r>
              <a:rPr lang="zh-CN" altLang="en-US" sz="2400" dirty="0"/>
              <a:t>教材第</a:t>
            </a:r>
            <a:r>
              <a:rPr lang="en-US" altLang="zh-CN" sz="2400" dirty="0"/>
              <a:t>2</a:t>
            </a:r>
            <a:r>
              <a:rPr lang="zh-CN" altLang="en-US" sz="2400" dirty="0"/>
              <a:t>章</a:t>
            </a:r>
            <a:r>
              <a:rPr lang="zh-CN" altLang="en-US" sz="2400" dirty="0" smtClean="0"/>
              <a:t>“课后作业”</a:t>
            </a:r>
            <a:r>
              <a:rPr lang="zh-CN" altLang="en-US" sz="2400" dirty="0"/>
              <a:t>，按要求完成</a:t>
            </a:r>
            <a:r>
              <a:rPr lang="zh-CN" altLang="en-US" sz="2400" dirty="0" smtClean="0"/>
              <a:t>对</a:t>
            </a:r>
            <a:r>
              <a:rPr lang="en-US" altLang="zh-CN" sz="2400" dirty="0" smtClean="0"/>
              <a:t>Windows 7</a:t>
            </a:r>
            <a:r>
              <a:rPr lang="zh-CN" altLang="en-US" sz="2400" dirty="0" smtClean="0"/>
              <a:t>的</a:t>
            </a:r>
            <a:r>
              <a:rPr lang="zh-CN" altLang="en-US" sz="2400" dirty="0"/>
              <a:t>基本操作。</a:t>
            </a:r>
          </a:p>
        </p:txBody>
      </p:sp>
      <p:sp>
        <p:nvSpPr>
          <p:cNvPr id="8" name="日期占位符 5"/>
          <p:cNvSpPr>
            <a:spLocks noGrp="1"/>
          </p:cNvSpPr>
          <p:nvPr>
            <p:ph type="dt" sz="half" idx="10"/>
          </p:nvPr>
        </p:nvSpPr>
        <p:spPr/>
        <p:txBody>
          <a:bodyPr/>
          <a:lstStyle/>
          <a:p>
            <a:fld id="{7B43C3E8-8C7A-4C7C-A53D-11615E76CCF3}" type="datetime1">
              <a:rPr lang="zh-CN" altLang="en-US" smtClean="0"/>
              <a:t>2013/10/11</a:t>
            </a:fld>
            <a:endParaRPr lang="en-US" altLang="zh-CN"/>
          </a:p>
        </p:txBody>
      </p:sp>
      <p:sp>
        <p:nvSpPr>
          <p:cNvPr id="6"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7" name="灯片编号占位符 4"/>
          <p:cNvSpPr>
            <a:spLocks noGrp="1"/>
          </p:cNvSpPr>
          <p:nvPr>
            <p:ph type="sldNum" sz="quarter" idx="12"/>
          </p:nvPr>
        </p:nvSpPr>
        <p:spPr/>
        <p:txBody>
          <a:bodyPr/>
          <a:lstStyle/>
          <a:p>
            <a:fld id="{46EC0A75-4880-4D35-AD1D-81FB7CB135CB}" type="slidenum">
              <a:rPr lang="en-US" altLang="zh-CN"/>
              <a:pPr/>
              <a:t>40</a:t>
            </a:fld>
            <a:endParaRPr lang="en-US" altLang="zh-CN"/>
          </a:p>
        </p:txBody>
      </p:sp>
      <p:sp>
        <p:nvSpPr>
          <p:cNvPr id="119815" name="AutoShape 7"/>
          <p:cNvSpPr>
            <a:spLocks noChangeArrowheads="1"/>
          </p:cNvSpPr>
          <p:nvPr/>
        </p:nvSpPr>
        <p:spPr bwMode="auto">
          <a:xfrm>
            <a:off x="395288" y="1268413"/>
            <a:ext cx="8353425" cy="5256212"/>
          </a:xfrm>
          <a:prstGeom prst="roundRect">
            <a:avLst>
              <a:gd name="adj" fmla="val 16667"/>
            </a:avLst>
          </a:prstGeom>
          <a:noFill/>
          <a:ln w="9525">
            <a:solidFill>
              <a:srgbClr val="DDDDDD"/>
            </a:solidFill>
            <a:round/>
            <a:headEnd/>
            <a:tailEnd/>
          </a:ln>
          <a:effectLst>
            <a:outerShdw dist="28398" dir="3806097"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811"/>
                                        </p:tgtEl>
                                        <p:attrNameLst>
                                          <p:attrName>style.visibility</p:attrName>
                                        </p:attrNameLst>
                                      </p:cBhvr>
                                      <p:to>
                                        <p:strVal val="visible"/>
                                      </p:to>
                                    </p:set>
                                    <p:anim calcmode="lin" valueType="num">
                                      <p:cBhvr additive="base">
                                        <p:cTn id="7" dur="500" fill="hold"/>
                                        <p:tgtEl>
                                          <p:spTgt spid="119811"/>
                                        </p:tgtEl>
                                        <p:attrNameLst>
                                          <p:attrName>ppt_x</p:attrName>
                                        </p:attrNameLst>
                                      </p:cBhvr>
                                      <p:tavLst>
                                        <p:tav tm="0">
                                          <p:val>
                                            <p:strVal val="#ppt_x"/>
                                          </p:val>
                                        </p:tav>
                                        <p:tav tm="100000">
                                          <p:val>
                                            <p:strVal val="#ppt_x"/>
                                          </p:val>
                                        </p:tav>
                                      </p:tavLst>
                                    </p:anim>
                                    <p:anim calcmode="lin" valueType="num">
                                      <p:cBhvr additive="base">
                                        <p:cTn id="8" dur="500" fill="hold"/>
                                        <p:tgtEl>
                                          <p:spTgt spid="1198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9812">
                                            <p:txEl>
                                              <p:pRg st="0" end="0"/>
                                            </p:txEl>
                                          </p:spTgt>
                                        </p:tgtEl>
                                        <p:attrNameLst>
                                          <p:attrName>style.visibility</p:attrName>
                                        </p:attrNameLst>
                                      </p:cBhvr>
                                      <p:to>
                                        <p:strVal val="visible"/>
                                      </p:to>
                                    </p:set>
                                    <p:anim calcmode="lin" valueType="num">
                                      <p:cBhvr additive="base">
                                        <p:cTn id="13" dur="500" fill="hold"/>
                                        <p:tgtEl>
                                          <p:spTgt spid="1198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98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p:bldP spid="119812"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4624"/>
            <a:ext cx="5616624" cy="1143000"/>
          </a:xfrm>
        </p:spPr>
        <p:txBody>
          <a:bodyPr>
            <a:normAutofit/>
          </a:bodyPr>
          <a:lstStyle/>
          <a:p>
            <a:r>
              <a:rPr lang="en-US" altLang="zh-CN" sz="2800" dirty="0" smtClean="0"/>
              <a:t>2.1.2 </a:t>
            </a:r>
            <a:r>
              <a:rPr lang="zh-CN" altLang="en-US" sz="2800" dirty="0" smtClean="0"/>
              <a:t>解决方案</a:t>
            </a:r>
            <a:endParaRPr lang="zh-CN" altLang="en-US" sz="2800" dirty="0"/>
          </a:p>
        </p:txBody>
      </p:sp>
      <p:sp>
        <p:nvSpPr>
          <p:cNvPr id="3" name="内容占位符 2"/>
          <p:cNvSpPr>
            <a:spLocks noGrp="1"/>
          </p:cNvSpPr>
          <p:nvPr>
            <p:ph idx="1"/>
          </p:nvPr>
        </p:nvSpPr>
        <p:spPr>
          <a:xfrm>
            <a:off x="1187624" y="1484784"/>
            <a:ext cx="7416824" cy="4525963"/>
          </a:xfrm>
        </p:spPr>
        <p:txBody>
          <a:bodyPr>
            <a:normAutofit/>
          </a:bodyPr>
          <a:lstStyle/>
          <a:p>
            <a:pPr marL="0" indent="0">
              <a:buNone/>
            </a:pPr>
            <a:r>
              <a:rPr lang="zh-CN" altLang="en-US" sz="2400" dirty="0" smtClean="0">
                <a:latin typeface="+mn-ea"/>
              </a:rPr>
              <a:t>小李希望掌握</a:t>
            </a:r>
            <a:r>
              <a:rPr lang="en-US" altLang="zh-CN" sz="2400" dirty="0" smtClean="0">
                <a:latin typeface="+mn-ea"/>
              </a:rPr>
              <a:t>Windows 7</a:t>
            </a:r>
            <a:r>
              <a:rPr lang="zh-CN" altLang="en-US" sz="2400" dirty="0" smtClean="0">
                <a:latin typeface="+mn-ea"/>
              </a:rPr>
              <a:t>的如下内容：</a:t>
            </a:r>
            <a:endParaRPr lang="en-US" altLang="zh-CN" sz="2400" dirty="0" smtClean="0">
              <a:latin typeface="+mn-ea"/>
            </a:endParaRPr>
          </a:p>
          <a:p>
            <a:pPr marL="0" indent="0">
              <a:buNone/>
            </a:pPr>
            <a:r>
              <a:rPr lang="zh-CN" altLang="zh-CN" sz="2400" dirty="0" smtClean="0">
                <a:latin typeface="+mn-ea"/>
              </a:rPr>
              <a:t>第一</a:t>
            </a:r>
            <a:r>
              <a:rPr lang="zh-CN" altLang="zh-CN" sz="2400" dirty="0">
                <a:latin typeface="+mn-ea"/>
              </a:rPr>
              <a:t>，制定具有个性化的</a:t>
            </a:r>
            <a:r>
              <a:rPr lang="en-US" altLang="zh-CN" sz="2400" dirty="0">
                <a:latin typeface="+mn-ea"/>
              </a:rPr>
              <a:t>Windows</a:t>
            </a:r>
            <a:r>
              <a:rPr lang="zh-CN" altLang="zh-CN" sz="2400" dirty="0">
                <a:latin typeface="+mn-ea"/>
              </a:rPr>
              <a:t>桌面。</a:t>
            </a:r>
          </a:p>
          <a:p>
            <a:pPr marL="0" indent="0">
              <a:buNone/>
            </a:pPr>
            <a:r>
              <a:rPr lang="zh-CN" altLang="zh-CN" sz="2400" dirty="0">
                <a:latin typeface="+mn-ea"/>
              </a:rPr>
              <a:t>第二，使用「开始」菜单和任务栏的特性使操作更智能化。</a:t>
            </a:r>
          </a:p>
          <a:p>
            <a:pPr marL="0" indent="0">
              <a:buNone/>
            </a:pPr>
            <a:r>
              <a:rPr lang="zh-CN" altLang="zh-CN" sz="2400" dirty="0">
                <a:latin typeface="+mn-ea"/>
              </a:rPr>
              <a:t>第三，利用“资源管理器”和</a:t>
            </a:r>
            <a:r>
              <a:rPr lang="en-US" altLang="zh-CN" sz="2400" dirty="0">
                <a:latin typeface="+mn-ea"/>
              </a:rPr>
              <a:t>Windows 7</a:t>
            </a:r>
            <a:r>
              <a:rPr lang="zh-CN" altLang="zh-CN" sz="2400" dirty="0">
                <a:latin typeface="+mn-ea"/>
              </a:rPr>
              <a:t>库，管理、浏览和快速搜索文件</a:t>
            </a:r>
            <a:r>
              <a:rPr lang="zh-CN" altLang="zh-CN" sz="2400" dirty="0" smtClean="0">
                <a:latin typeface="+mn-ea"/>
              </a:rPr>
              <a:t>。</a:t>
            </a:r>
            <a:endParaRPr lang="zh-CN" altLang="zh-CN" sz="2400" dirty="0">
              <a:latin typeface="+mn-ea"/>
            </a:endParaRPr>
          </a:p>
        </p:txBody>
      </p:sp>
      <p:sp>
        <p:nvSpPr>
          <p:cNvPr id="4" name="日期占位符 3"/>
          <p:cNvSpPr>
            <a:spLocks noGrp="1"/>
          </p:cNvSpPr>
          <p:nvPr>
            <p:ph type="dt" sz="half" idx="10"/>
          </p:nvPr>
        </p:nvSpPr>
        <p:spPr/>
        <p:txBody>
          <a:bodyPr/>
          <a:lstStyle/>
          <a:p>
            <a:fld id="{A3DA21AA-66DC-47A2-AC42-68B54AB990D5}"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2"/>
          </p:nvPr>
        </p:nvSpPr>
        <p:spPr/>
        <p:txBody>
          <a:bodyPr/>
          <a:lstStyle/>
          <a:p>
            <a:fld id="{68CBF967-A50E-4826-BCDB-64EDCCB55BD9}" type="slidenum">
              <a:rPr lang="en-US" altLang="zh-CN" smtClean="0"/>
              <a:pPr/>
              <a:t>5</a:t>
            </a:fld>
            <a:endParaRPr lang="en-US" altLang="zh-CN"/>
          </a:p>
        </p:txBody>
      </p:sp>
    </p:spTree>
    <p:extLst>
      <p:ext uri="{BB962C8B-B14F-4D97-AF65-F5344CB8AC3E}">
        <p14:creationId xmlns:p14="http://schemas.microsoft.com/office/powerpoint/2010/main" val="2743422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a:t>2.1.3 </a:t>
            </a:r>
            <a:r>
              <a:rPr lang="zh-CN" altLang="zh-CN" sz="2800" dirty="0"/>
              <a:t>相关知识</a:t>
            </a:r>
            <a:r>
              <a:rPr lang="zh-CN" altLang="zh-CN" sz="2800" dirty="0" smtClean="0"/>
              <a:t>点</a:t>
            </a:r>
            <a:endParaRPr lang="zh-CN" altLang="en-US" sz="2800" dirty="0"/>
          </a:p>
        </p:txBody>
      </p:sp>
      <p:sp>
        <p:nvSpPr>
          <p:cNvPr id="3" name="内容占位符 2"/>
          <p:cNvSpPr>
            <a:spLocks noGrp="1"/>
          </p:cNvSpPr>
          <p:nvPr>
            <p:ph idx="1"/>
          </p:nvPr>
        </p:nvSpPr>
        <p:spPr>
          <a:xfrm>
            <a:off x="1475656" y="1556792"/>
            <a:ext cx="6131024" cy="4525963"/>
          </a:xfrm>
        </p:spPr>
        <p:txBody>
          <a:bodyPr>
            <a:normAutofit/>
          </a:bodyPr>
          <a:lstStyle/>
          <a:p>
            <a:pPr marL="0" indent="0">
              <a:buNone/>
            </a:pPr>
            <a:r>
              <a:rPr lang="en-US" altLang="zh-CN" sz="2400" dirty="0" smtClean="0"/>
              <a:t>    1</a:t>
            </a:r>
            <a:r>
              <a:rPr lang="en-US" altLang="zh-CN" sz="2400" dirty="0"/>
              <a:t>.</a:t>
            </a:r>
            <a:r>
              <a:rPr lang="zh-CN" altLang="zh-CN" sz="2400" dirty="0" smtClean="0"/>
              <a:t>桌面</a:t>
            </a:r>
            <a:endParaRPr lang="en-US" altLang="zh-CN" sz="2400" dirty="0" smtClean="0"/>
          </a:p>
          <a:p>
            <a:pPr marL="0" indent="0">
              <a:buNone/>
            </a:pPr>
            <a:r>
              <a:rPr lang="en-US" altLang="zh-CN" sz="2400" dirty="0" smtClean="0"/>
              <a:t>    2</a:t>
            </a:r>
            <a:r>
              <a:rPr lang="en-US" altLang="zh-CN" sz="2400" dirty="0"/>
              <a:t>.</a:t>
            </a:r>
            <a:r>
              <a:rPr lang="zh-CN" altLang="zh-CN" sz="2400" dirty="0"/>
              <a:t>「开始」菜单</a:t>
            </a:r>
          </a:p>
          <a:p>
            <a:pPr marL="0" indent="0">
              <a:buNone/>
            </a:pPr>
            <a:r>
              <a:rPr lang="en-US" altLang="zh-CN" sz="2400" dirty="0" smtClean="0"/>
              <a:t>    3</a:t>
            </a:r>
            <a:r>
              <a:rPr lang="en-US" altLang="zh-CN" sz="2400" dirty="0"/>
              <a:t>.</a:t>
            </a:r>
            <a:r>
              <a:rPr lang="zh-CN" altLang="zh-CN" sz="2400" dirty="0"/>
              <a:t>任务栏</a:t>
            </a:r>
          </a:p>
          <a:p>
            <a:pPr marL="0" indent="0">
              <a:buNone/>
            </a:pPr>
            <a:r>
              <a:rPr lang="en-US" altLang="zh-CN" sz="2400" dirty="0" smtClean="0"/>
              <a:t>    4</a:t>
            </a:r>
            <a:r>
              <a:rPr lang="en-US" altLang="zh-CN" sz="2400" dirty="0"/>
              <a:t>. </a:t>
            </a:r>
            <a:r>
              <a:rPr lang="zh-CN" altLang="zh-CN" sz="2400" dirty="0"/>
              <a:t>资源管理器</a:t>
            </a:r>
          </a:p>
          <a:p>
            <a:pPr marL="0" indent="0">
              <a:buNone/>
            </a:pPr>
            <a:r>
              <a:rPr lang="en-US" altLang="zh-CN" sz="2400" dirty="0" smtClean="0"/>
              <a:t>    5</a:t>
            </a:r>
            <a:r>
              <a:rPr lang="en-US" altLang="zh-CN" sz="2400" dirty="0"/>
              <a:t>. </a:t>
            </a:r>
            <a:r>
              <a:rPr lang="zh-CN" altLang="zh-CN" sz="2400" dirty="0"/>
              <a:t>库</a:t>
            </a:r>
            <a:endParaRPr lang="zh-CN" altLang="en-US" sz="2400" dirty="0"/>
          </a:p>
        </p:txBody>
      </p:sp>
      <p:sp>
        <p:nvSpPr>
          <p:cNvPr id="4" name="日期占位符 3"/>
          <p:cNvSpPr>
            <a:spLocks noGrp="1"/>
          </p:cNvSpPr>
          <p:nvPr>
            <p:ph type="dt" sz="half" idx="10"/>
          </p:nvPr>
        </p:nvSpPr>
        <p:spPr/>
        <p:txBody>
          <a:bodyPr/>
          <a:lstStyle/>
          <a:p>
            <a:fld id="{3E0FBA31-73CE-40FA-8FAE-4A69541A79DB}" type="datetime1">
              <a:rPr lang="zh-CN" altLang="en-US" smtClean="0"/>
              <a:t>2013/10/11</a:t>
            </a:fld>
            <a:endParaRPr lang="en-US" altLang="zh-CN"/>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2"/>
          </p:nvPr>
        </p:nvSpPr>
        <p:spPr/>
        <p:txBody>
          <a:bodyPr/>
          <a:lstStyle/>
          <a:p>
            <a:fld id="{68CBF967-A50E-4826-BCDB-64EDCCB55BD9}" type="slidenum">
              <a:rPr lang="en-US" altLang="zh-CN" smtClean="0"/>
              <a:pPr/>
              <a:t>6</a:t>
            </a:fld>
            <a:endParaRPr lang="en-US" altLang="zh-CN"/>
          </a:p>
        </p:txBody>
      </p:sp>
    </p:spTree>
    <p:extLst>
      <p:ext uri="{BB962C8B-B14F-4D97-AF65-F5344CB8AC3E}">
        <p14:creationId xmlns:p14="http://schemas.microsoft.com/office/powerpoint/2010/main" val="40912602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467544" y="44624"/>
            <a:ext cx="6768752" cy="1143000"/>
          </a:xfrm>
        </p:spPr>
        <p:txBody>
          <a:bodyPr>
            <a:normAutofit/>
          </a:bodyPr>
          <a:lstStyle/>
          <a:p>
            <a:r>
              <a:rPr lang="en-US" altLang="zh-CN" sz="2800" dirty="0" smtClean="0"/>
              <a:t>2.2.1 </a:t>
            </a:r>
            <a:r>
              <a:rPr lang="zh-CN" altLang="en-US" sz="2800" dirty="0" smtClean="0"/>
              <a:t>设置</a:t>
            </a:r>
            <a:r>
              <a:rPr lang="zh-CN" altLang="en-US" sz="2800" dirty="0"/>
              <a:t>个性化桌面</a:t>
            </a:r>
          </a:p>
        </p:txBody>
      </p:sp>
      <p:sp>
        <p:nvSpPr>
          <p:cNvPr id="99359" name="Rectangle 31"/>
          <p:cNvSpPr>
            <a:spLocks noGrp="1" noChangeArrowheads="1"/>
          </p:cNvSpPr>
          <p:nvPr>
            <p:ph idx="1"/>
          </p:nvPr>
        </p:nvSpPr>
        <p:spPr>
          <a:xfrm>
            <a:off x="1547813" y="1844675"/>
            <a:ext cx="6408737" cy="3744913"/>
          </a:xfrm>
        </p:spPr>
        <p:txBody>
          <a:bodyPr>
            <a:normAutofit/>
          </a:bodyPr>
          <a:lstStyle/>
          <a:p>
            <a:pPr marL="514350" indent="-514350">
              <a:buFont typeface="+mj-lt"/>
              <a:buAutoNum type="arabicPeriod"/>
            </a:pPr>
            <a:r>
              <a:rPr lang="zh-CN" altLang="zh-CN" sz="2400" dirty="0" smtClean="0"/>
              <a:t>更改</a:t>
            </a:r>
            <a:r>
              <a:rPr lang="zh-CN" altLang="zh-CN" sz="2400" dirty="0"/>
              <a:t>桌面图标和</a:t>
            </a:r>
            <a:r>
              <a:rPr lang="zh-CN" altLang="zh-CN" sz="2400" dirty="0" smtClean="0"/>
              <a:t>背景</a:t>
            </a:r>
            <a:endParaRPr lang="en-US" altLang="zh-CN" sz="2400" dirty="0" smtClean="0"/>
          </a:p>
          <a:p>
            <a:pPr marL="514350" indent="-514350">
              <a:buFont typeface="+mj-lt"/>
              <a:buAutoNum type="arabicPeriod"/>
            </a:pPr>
            <a:r>
              <a:rPr lang="zh-CN" altLang="zh-CN" sz="2400" dirty="0" smtClean="0"/>
              <a:t>调整</a:t>
            </a:r>
            <a:r>
              <a:rPr lang="zh-CN" altLang="zh-CN" sz="2400" dirty="0"/>
              <a:t>屏幕显示内容大小</a:t>
            </a:r>
            <a:endParaRPr lang="zh-CN" altLang="en-US" sz="2400" dirty="0" smtClean="0"/>
          </a:p>
        </p:txBody>
      </p:sp>
      <p:sp>
        <p:nvSpPr>
          <p:cNvPr id="8" name="日期占位符 5"/>
          <p:cNvSpPr>
            <a:spLocks noGrp="1"/>
          </p:cNvSpPr>
          <p:nvPr>
            <p:ph type="dt" sz="half" idx="10"/>
          </p:nvPr>
        </p:nvSpPr>
        <p:spPr/>
        <p:txBody>
          <a:bodyPr/>
          <a:lstStyle/>
          <a:p>
            <a:fld id="{962C66DD-B4E0-4EBF-B590-8A465A8A1ACA}" type="datetime1">
              <a:rPr lang="zh-CN" altLang="en-US" smtClean="0"/>
              <a:t>2013/10/11</a:t>
            </a:fld>
            <a:endParaRPr lang="en-US" altLang="zh-CN"/>
          </a:p>
        </p:txBody>
      </p:sp>
      <p:sp>
        <p:nvSpPr>
          <p:cNvPr id="6" name="页脚占位符 3"/>
          <p:cNvSpPr>
            <a:spLocks noGrp="1"/>
          </p:cNvSpPr>
          <p:nvPr>
            <p:ph type="ftr" sz="quarter" idx="11"/>
          </p:nvPr>
        </p:nvSpPr>
        <p:spPr/>
        <p:txBody>
          <a:bodyPr/>
          <a:lstStyle/>
          <a:p>
            <a:r>
              <a:rPr lang="zh-CN" altLang="en-US" dirty="0" smtClean="0"/>
              <a:t>第</a:t>
            </a:r>
            <a:r>
              <a:rPr lang="en-US" altLang="zh-CN" dirty="0" smtClean="0"/>
              <a:t>2</a:t>
            </a:r>
            <a:r>
              <a:rPr lang="zh-CN" altLang="en-US" dirty="0" smtClean="0"/>
              <a:t>章  </a:t>
            </a:r>
            <a:r>
              <a:rPr lang="en-US" altLang="zh-CN" dirty="0" smtClean="0"/>
              <a:t>Windows 7</a:t>
            </a:r>
            <a:r>
              <a:rPr lang="zh-CN" altLang="en-US" dirty="0" smtClean="0"/>
              <a:t>基本操作</a:t>
            </a:r>
            <a:r>
              <a:rPr lang="en-US" altLang="zh-CN" dirty="0" smtClean="0"/>
              <a:t>—</a:t>
            </a:r>
            <a:r>
              <a:rPr lang="zh-CN" altLang="en-US" dirty="0" smtClean="0"/>
              <a:t>使用和管理计算机</a:t>
            </a:r>
            <a:endParaRPr lang="en-US" altLang="zh-CN" dirty="0"/>
          </a:p>
        </p:txBody>
      </p:sp>
      <p:sp>
        <p:nvSpPr>
          <p:cNvPr id="7" name="灯片编号占位符 4"/>
          <p:cNvSpPr>
            <a:spLocks noGrp="1"/>
          </p:cNvSpPr>
          <p:nvPr>
            <p:ph type="sldNum" sz="quarter" idx="12"/>
          </p:nvPr>
        </p:nvSpPr>
        <p:spPr/>
        <p:txBody>
          <a:bodyPr/>
          <a:lstStyle/>
          <a:p>
            <a:fld id="{E2B2470D-AC39-4215-8540-0177BFEB6EB3}" type="slidenum">
              <a:rPr lang="en-US" altLang="zh-CN"/>
              <a:pPr/>
              <a:t>7</a:t>
            </a:fld>
            <a:endParaRPr lang="en-US" altLang="zh-CN"/>
          </a:p>
        </p:txBody>
      </p:sp>
      <p:sp>
        <p:nvSpPr>
          <p:cNvPr id="99361" name="AutoShape 33"/>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extLst>
      <p:ext uri="{BB962C8B-B14F-4D97-AF65-F5344CB8AC3E}">
        <p14:creationId xmlns:p14="http://schemas.microsoft.com/office/powerpoint/2010/main" val="26868942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ppt_x"/>
                                          </p:val>
                                        </p:tav>
                                        <p:tav tm="100000">
                                          <p:val>
                                            <p:strVal val="#ppt_x"/>
                                          </p:val>
                                        </p:tav>
                                      </p:tavLst>
                                    </p:anim>
                                    <p:anim calcmode="lin" valueType="num">
                                      <p:cBhvr additive="base">
                                        <p:cTn id="8"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9359">
                                            <p:txEl>
                                              <p:pRg st="0" end="0"/>
                                            </p:txEl>
                                          </p:spTgt>
                                        </p:tgtEl>
                                        <p:attrNameLst>
                                          <p:attrName>style.visibility</p:attrName>
                                        </p:attrNameLst>
                                      </p:cBhvr>
                                      <p:to>
                                        <p:strVal val="visible"/>
                                      </p:to>
                                    </p:set>
                                    <p:anim calcmode="lin" valueType="num">
                                      <p:cBhvr additive="base">
                                        <p:cTn id="13" dur="500" fill="hold"/>
                                        <p:tgtEl>
                                          <p:spTgt spid="9935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93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9359">
                                            <p:txEl>
                                              <p:pRg st="1" end="1"/>
                                            </p:txEl>
                                          </p:spTgt>
                                        </p:tgtEl>
                                        <p:attrNameLst>
                                          <p:attrName>style.visibility</p:attrName>
                                        </p:attrNameLst>
                                      </p:cBhvr>
                                      <p:to>
                                        <p:strVal val="visible"/>
                                      </p:to>
                                    </p:set>
                                    <p:anim calcmode="lin" valueType="num">
                                      <p:cBhvr additive="base">
                                        <p:cTn id="19" dur="500" fill="hold"/>
                                        <p:tgtEl>
                                          <p:spTgt spid="9935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93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5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187624" y="404664"/>
            <a:ext cx="6769100" cy="515938"/>
          </a:xfrm>
        </p:spPr>
        <p:txBody>
          <a:bodyPr>
            <a:noAutofit/>
          </a:bodyPr>
          <a:lstStyle/>
          <a:p>
            <a:r>
              <a:rPr lang="en-US" altLang="zh-CN" sz="2800" dirty="0"/>
              <a:t>1</a:t>
            </a:r>
            <a:r>
              <a:rPr lang="zh-CN" altLang="en-US" sz="2800" dirty="0" smtClean="0"/>
              <a:t>．</a:t>
            </a:r>
            <a:r>
              <a:rPr lang="zh-CN" altLang="zh-CN" sz="2800" dirty="0"/>
              <a:t>更改桌面图标和背景</a:t>
            </a:r>
            <a:endParaRPr lang="zh-CN" altLang="en-US" sz="2800" dirty="0"/>
          </a:p>
        </p:txBody>
      </p:sp>
      <p:sp>
        <p:nvSpPr>
          <p:cNvPr id="100355" name="Rectangle 3"/>
          <p:cNvSpPr>
            <a:spLocks noGrp="1" noChangeArrowheads="1"/>
          </p:cNvSpPr>
          <p:nvPr>
            <p:ph type="body" sz="half" idx="1"/>
          </p:nvPr>
        </p:nvSpPr>
        <p:spPr>
          <a:xfrm>
            <a:off x="971550" y="1773238"/>
            <a:ext cx="7776914" cy="4536082"/>
          </a:xfrm>
        </p:spPr>
        <p:txBody>
          <a:bodyPr>
            <a:noAutofit/>
          </a:bodyPr>
          <a:lstStyle/>
          <a:p>
            <a:pPr marL="0" indent="0">
              <a:buNone/>
            </a:pPr>
            <a:r>
              <a:rPr lang="zh-CN" altLang="en-US" sz="2400" dirty="0" smtClean="0"/>
              <a:t>         任务：</a:t>
            </a:r>
            <a:r>
              <a:rPr lang="zh-CN" altLang="zh-CN" sz="2400" dirty="0" smtClean="0"/>
              <a:t>将</a:t>
            </a:r>
            <a:r>
              <a:rPr lang="zh-CN" altLang="zh-CN" sz="2400" dirty="0"/>
              <a:t>“计算机”图标和“用户的文件”图标添加到桌面</a:t>
            </a:r>
            <a:r>
              <a:rPr lang="zh-CN" altLang="zh-CN" sz="2400" dirty="0" smtClean="0"/>
              <a:t>上</a:t>
            </a:r>
            <a:r>
              <a:rPr lang="zh-CN" altLang="en-US" sz="2400" dirty="0" smtClean="0"/>
              <a:t>，操作</a:t>
            </a:r>
            <a:r>
              <a:rPr lang="zh-CN" altLang="en-US" sz="2400" dirty="0"/>
              <a:t>步骤：</a:t>
            </a:r>
            <a:endParaRPr lang="en-US" altLang="zh-CN" sz="2400" dirty="0" smtClean="0"/>
          </a:p>
          <a:p>
            <a:pPr marL="0" indent="0">
              <a:buNone/>
            </a:pPr>
            <a:r>
              <a:rPr lang="en-US" altLang="zh-CN" sz="2400" dirty="0" smtClean="0"/>
              <a:t>         1. </a:t>
            </a:r>
            <a:r>
              <a:rPr lang="zh-CN" altLang="zh-CN" sz="2400" dirty="0" smtClean="0"/>
              <a:t>在</a:t>
            </a:r>
            <a:r>
              <a:rPr lang="zh-CN" altLang="zh-CN" sz="2400" dirty="0"/>
              <a:t>桌面空白处单击鼠标右键，在弹出的</a:t>
            </a:r>
            <a:r>
              <a:rPr lang="zh-CN" altLang="zh-CN" sz="2400" dirty="0" smtClean="0"/>
              <a:t>快</a:t>
            </a:r>
            <a:r>
              <a:rPr lang="en-US" altLang="zh-CN" sz="2400" dirty="0" smtClean="0"/>
              <a:t>     </a:t>
            </a:r>
            <a:r>
              <a:rPr lang="zh-CN" altLang="zh-CN" sz="2400" dirty="0" smtClean="0"/>
              <a:t>捷</a:t>
            </a:r>
            <a:r>
              <a:rPr lang="zh-CN" altLang="zh-CN" sz="2400" dirty="0"/>
              <a:t>菜单中选择“个性化”</a:t>
            </a:r>
            <a:r>
              <a:rPr lang="zh-CN" altLang="zh-CN" sz="2400" dirty="0" smtClean="0"/>
              <a:t>命令</a:t>
            </a:r>
            <a:r>
              <a:rPr lang="zh-CN" altLang="en-US" sz="2400" dirty="0" smtClean="0"/>
              <a:t>；</a:t>
            </a:r>
            <a:endParaRPr lang="en-US" altLang="zh-CN" sz="2400" dirty="0" smtClean="0"/>
          </a:p>
          <a:p>
            <a:pPr marL="0" indent="0">
              <a:buNone/>
            </a:pPr>
            <a:r>
              <a:rPr lang="en-US" altLang="zh-CN" sz="2400" dirty="0" smtClean="0"/>
              <a:t>         2. </a:t>
            </a:r>
            <a:r>
              <a:rPr lang="zh-CN" altLang="zh-CN" sz="2400" dirty="0" smtClean="0"/>
              <a:t>在“个性化”</a:t>
            </a:r>
            <a:r>
              <a:rPr lang="zh-CN" altLang="zh-CN" sz="2400" dirty="0"/>
              <a:t>窗口左侧的列表中单击“更改桌面图标”选项，弹出“桌面图标设置”</a:t>
            </a:r>
            <a:r>
              <a:rPr lang="zh-CN" altLang="zh-CN" sz="2400" dirty="0" smtClean="0"/>
              <a:t>对话框</a:t>
            </a:r>
            <a:r>
              <a:rPr lang="zh-CN" altLang="en-US" sz="2400" dirty="0"/>
              <a:t>；</a:t>
            </a:r>
            <a:endParaRPr lang="en-US" altLang="zh-CN" sz="2400" dirty="0"/>
          </a:p>
          <a:p>
            <a:pPr marL="0" indent="0">
              <a:buNone/>
            </a:pPr>
            <a:r>
              <a:rPr lang="en-US" altLang="zh-CN" sz="2400" dirty="0" smtClean="0"/>
              <a:t>         3. </a:t>
            </a:r>
            <a:r>
              <a:rPr lang="zh-CN" altLang="zh-CN" sz="2400" dirty="0" smtClean="0"/>
              <a:t>在</a:t>
            </a:r>
            <a:r>
              <a:rPr lang="zh-CN" altLang="zh-CN" sz="2400" dirty="0"/>
              <a:t>“桌面图标设置”对话框中，勾选“计算机”和“用户的文件”</a:t>
            </a:r>
            <a:r>
              <a:rPr lang="zh-CN" altLang="zh-CN" sz="2400" dirty="0" smtClean="0"/>
              <a:t>复选框</a:t>
            </a:r>
            <a:r>
              <a:rPr lang="zh-CN" altLang="en-US" sz="2400" dirty="0" smtClean="0"/>
              <a:t>，</a:t>
            </a:r>
            <a:r>
              <a:rPr lang="zh-CN" altLang="zh-CN" sz="2400" dirty="0" smtClean="0"/>
              <a:t>单击</a:t>
            </a:r>
            <a:r>
              <a:rPr lang="zh-CN" altLang="zh-CN" sz="2400" dirty="0"/>
              <a:t>“确定”按钮，将“计算机”和“用户的文件”图标添加到</a:t>
            </a:r>
            <a:r>
              <a:rPr lang="zh-CN" altLang="zh-CN" sz="2400" dirty="0" smtClean="0"/>
              <a:t>桌面。</a:t>
            </a:r>
            <a:endParaRPr lang="en-US" altLang="zh-CN" sz="2400" dirty="0" smtClean="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D5BB69D4-0B1F-40B9-B71D-C4989F1635D9}" type="slidenum">
              <a:rPr lang="en-US" altLang="zh-CN"/>
              <a:pPr/>
              <a:t>8</a:t>
            </a:fld>
            <a:endParaRPr lang="en-US" altLang="zh-CN"/>
          </a:p>
        </p:txBody>
      </p:sp>
      <p:sp>
        <p:nvSpPr>
          <p:cNvPr id="7" name="日期占位符 6"/>
          <p:cNvSpPr>
            <a:spLocks noGrp="1"/>
          </p:cNvSpPr>
          <p:nvPr>
            <p:ph type="dt" sz="half" idx="12"/>
          </p:nvPr>
        </p:nvSpPr>
        <p:spPr/>
        <p:txBody>
          <a:bodyPr/>
          <a:lstStyle/>
          <a:p>
            <a:fld id="{018D07FF-80C1-4751-B52B-A19E476EB9F8}" type="datetime1">
              <a:rPr lang="zh-CN" altLang="en-US" smtClean="0"/>
              <a:t>2013/10/11</a:t>
            </a:fld>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 fill="hold"/>
                                        <p:tgtEl>
                                          <p:spTgt spid="100354"/>
                                        </p:tgtEl>
                                        <p:attrNameLst>
                                          <p:attrName>ppt_x</p:attrName>
                                        </p:attrNameLst>
                                      </p:cBhvr>
                                      <p:tavLst>
                                        <p:tav tm="0">
                                          <p:val>
                                            <p:strVal val="#ppt_x"/>
                                          </p:val>
                                        </p:tav>
                                        <p:tav tm="100000">
                                          <p:val>
                                            <p:strVal val="#ppt_x"/>
                                          </p:val>
                                        </p:tav>
                                      </p:tavLst>
                                    </p:anim>
                                    <p:anim calcmode="lin" valueType="num">
                                      <p:cBhvr additive="base">
                                        <p:cTn id="8"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355">
                                            <p:txEl>
                                              <p:pRg st="0" end="0"/>
                                            </p:txEl>
                                          </p:spTgt>
                                        </p:tgtEl>
                                        <p:attrNameLst>
                                          <p:attrName>style.visibility</p:attrName>
                                        </p:attrNameLst>
                                      </p:cBhvr>
                                      <p:to>
                                        <p:strVal val="visible"/>
                                      </p:to>
                                    </p:set>
                                    <p:anim calcmode="lin" valueType="num">
                                      <p:cBhvr additive="base">
                                        <p:cTn id="13" dur="500" fill="hold"/>
                                        <p:tgtEl>
                                          <p:spTgt spid="1003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normAutofit fontScale="90000"/>
          </a:bodyPr>
          <a:lstStyle/>
          <a:p>
            <a:endParaRPr lang="zh-CN" altLang="en-US" dirty="0"/>
          </a:p>
        </p:txBody>
      </p:sp>
      <p:sp>
        <p:nvSpPr>
          <p:cNvPr id="100355" name="Rectangle 3"/>
          <p:cNvSpPr>
            <a:spLocks noGrp="1" noChangeArrowheads="1"/>
          </p:cNvSpPr>
          <p:nvPr>
            <p:ph type="body" sz="half" idx="1"/>
          </p:nvPr>
        </p:nvSpPr>
        <p:spPr>
          <a:xfrm>
            <a:off x="1115616" y="1772816"/>
            <a:ext cx="7128792" cy="4103687"/>
          </a:xfrm>
        </p:spPr>
        <p:txBody>
          <a:bodyPr>
            <a:noAutofit/>
          </a:bodyPr>
          <a:lstStyle/>
          <a:p>
            <a:pPr marL="0" indent="0">
              <a:buNone/>
            </a:pPr>
            <a:r>
              <a:rPr lang="zh-CN" altLang="en-US" sz="2400" dirty="0" smtClean="0"/>
              <a:t>         任务</a:t>
            </a:r>
            <a:r>
              <a:rPr lang="zh-CN" altLang="en-US" sz="2400" dirty="0"/>
              <a:t>：</a:t>
            </a:r>
            <a:r>
              <a:rPr lang="zh-CN" altLang="zh-CN" sz="2400" dirty="0"/>
              <a:t>将桌面背景图片设置为</a:t>
            </a:r>
            <a:r>
              <a:rPr lang="zh-CN" altLang="zh-CN" sz="2400" dirty="0" smtClean="0"/>
              <a:t>“黄昏的漓江”</a:t>
            </a:r>
            <a:r>
              <a:rPr lang="zh-CN" altLang="en-US" sz="2400" dirty="0" smtClean="0"/>
              <a:t>，操作</a:t>
            </a:r>
            <a:r>
              <a:rPr lang="zh-CN" altLang="en-US" sz="2400" dirty="0"/>
              <a:t>步骤：</a:t>
            </a:r>
            <a:endParaRPr lang="en-US" altLang="zh-CN" sz="2400" dirty="0"/>
          </a:p>
          <a:p>
            <a:pPr marL="0" indent="0">
              <a:buNone/>
            </a:pPr>
            <a:r>
              <a:rPr lang="en-US" altLang="zh-CN" sz="2400" dirty="0"/>
              <a:t> </a:t>
            </a:r>
            <a:r>
              <a:rPr lang="en-US" altLang="zh-CN" sz="2400" dirty="0" smtClean="0"/>
              <a:t>        </a:t>
            </a:r>
            <a:r>
              <a:rPr lang="zh-CN" altLang="en-US" sz="2400" dirty="0" smtClean="0"/>
              <a:t>在</a:t>
            </a:r>
            <a:r>
              <a:rPr lang="zh-CN" altLang="zh-CN" sz="2400" dirty="0" smtClean="0"/>
              <a:t>“个性化”</a:t>
            </a:r>
            <a:r>
              <a:rPr lang="zh-CN" altLang="zh-CN" sz="2400" dirty="0"/>
              <a:t>窗口的下侧单击“桌面背景”选项，打开“控制面板”中的“桌面背景”窗口，在图片浏览框的“中国”区域中勾选图片“黄昏的漓江”</a:t>
            </a:r>
            <a:r>
              <a:rPr lang="zh-CN" altLang="zh-CN" sz="2400" dirty="0" smtClean="0"/>
              <a:t>，</a:t>
            </a:r>
            <a:r>
              <a:rPr lang="zh-CN" altLang="en-US" sz="2400" dirty="0" smtClean="0"/>
              <a:t>单击保存按钮。</a:t>
            </a:r>
            <a:endParaRPr lang="en-US" altLang="zh-CN" sz="2400" dirty="0"/>
          </a:p>
        </p:txBody>
      </p:sp>
      <p:sp>
        <p:nvSpPr>
          <p:cNvPr id="5" name="页脚占位符 4"/>
          <p:cNvSpPr>
            <a:spLocks noGrp="1"/>
          </p:cNvSpPr>
          <p:nvPr>
            <p:ph type="ftr" sz="quarter" idx="10"/>
          </p:nvPr>
        </p:nvSpPr>
        <p:spPr/>
        <p:txBody>
          <a:bodyPr/>
          <a:lstStyle/>
          <a:p>
            <a:r>
              <a:rPr lang="zh-CN" altLang="en-US" smtClean="0"/>
              <a:t>第</a:t>
            </a:r>
            <a:r>
              <a:rPr lang="en-US" altLang="zh-CN" smtClean="0"/>
              <a:t>2</a:t>
            </a:r>
            <a:r>
              <a:rPr lang="zh-CN" altLang="en-US" smtClean="0"/>
              <a:t>章  </a:t>
            </a:r>
            <a:r>
              <a:rPr lang="en-US" altLang="zh-CN" smtClean="0"/>
              <a:t>Windows 7</a:t>
            </a:r>
            <a:r>
              <a:rPr lang="zh-CN" altLang="en-US" smtClean="0"/>
              <a:t>基本操作</a:t>
            </a:r>
            <a:r>
              <a:rPr lang="en-US" altLang="zh-CN" smtClean="0"/>
              <a:t>—</a:t>
            </a:r>
            <a:r>
              <a:rPr lang="zh-CN" altLang="en-US" smtClean="0"/>
              <a:t>使用和管理计算机</a:t>
            </a:r>
            <a:endParaRPr lang="en-US" altLang="zh-CN"/>
          </a:p>
        </p:txBody>
      </p:sp>
      <p:sp>
        <p:nvSpPr>
          <p:cNvPr id="6" name="灯片编号占位符 5"/>
          <p:cNvSpPr>
            <a:spLocks noGrp="1"/>
          </p:cNvSpPr>
          <p:nvPr>
            <p:ph type="sldNum" sz="quarter" idx="11"/>
          </p:nvPr>
        </p:nvSpPr>
        <p:spPr/>
        <p:txBody>
          <a:bodyPr/>
          <a:lstStyle/>
          <a:p>
            <a:fld id="{D5BB69D4-0B1F-40B9-B71D-C4989F1635D9}" type="slidenum">
              <a:rPr lang="en-US" altLang="zh-CN"/>
              <a:pPr/>
              <a:t>9</a:t>
            </a:fld>
            <a:endParaRPr lang="en-US" altLang="zh-CN"/>
          </a:p>
        </p:txBody>
      </p:sp>
      <p:sp>
        <p:nvSpPr>
          <p:cNvPr id="7" name="日期占位符 6"/>
          <p:cNvSpPr>
            <a:spLocks noGrp="1"/>
          </p:cNvSpPr>
          <p:nvPr>
            <p:ph type="dt" sz="half" idx="12"/>
          </p:nvPr>
        </p:nvSpPr>
        <p:spPr/>
        <p:txBody>
          <a:bodyPr/>
          <a:lstStyle/>
          <a:p>
            <a:fld id="{3C7D6C1D-D27D-4D8A-AD36-43621AF3681F}" type="datetime1">
              <a:rPr lang="zh-CN" altLang="en-US" smtClean="0"/>
              <a:t>2013/10/11</a:t>
            </a:fld>
            <a:endParaRPr lang="en-US" altLang="zh-CN"/>
          </a:p>
        </p:txBody>
      </p:sp>
    </p:spTree>
    <p:extLst>
      <p:ext uri="{BB962C8B-B14F-4D97-AF65-F5344CB8AC3E}">
        <p14:creationId xmlns:p14="http://schemas.microsoft.com/office/powerpoint/2010/main" val="38867993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 fill="hold"/>
                                        <p:tgtEl>
                                          <p:spTgt spid="100354"/>
                                        </p:tgtEl>
                                        <p:attrNameLst>
                                          <p:attrName>ppt_x</p:attrName>
                                        </p:attrNameLst>
                                      </p:cBhvr>
                                      <p:tavLst>
                                        <p:tav tm="0">
                                          <p:val>
                                            <p:strVal val="#ppt_x"/>
                                          </p:val>
                                        </p:tav>
                                        <p:tav tm="100000">
                                          <p:val>
                                            <p:strVal val="#ppt_x"/>
                                          </p:val>
                                        </p:tav>
                                      </p:tavLst>
                                    </p:anim>
                                    <p:anim calcmode="lin" valueType="num">
                                      <p:cBhvr additive="base">
                                        <p:cTn id="8"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355">
                                            <p:txEl>
                                              <p:pRg st="0" end="0"/>
                                            </p:txEl>
                                          </p:spTgt>
                                        </p:tgtEl>
                                        <p:attrNameLst>
                                          <p:attrName>style.visibility</p:attrName>
                                        </p:attrNameLst>
                                      </p:cBhvr>
                                      <p:to>
                                        <p:strVal val="visible"/>
                                      </p:to>
                                    </p:set>
                                    <p:anim calcmode="lin" valueType="num">
                                      <p:cBhvr additive="base">
                                        <p:cTn id="13" dur="500" fill="hold"/>
                                        <p:tgtEl>
                                          <p:spTgt spid="1003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5" grpId="0" build="p"/>
    </p:bldLst>
  </p:timing>
</p:sld>
</file>

<file path=ppt/theme/theme1.xml><?xml version="1.0" encoding="utf-8"?>
<a:theme xmlns:a="http://schemas.openxmlformats.org/drawingml/2006/main" name="教材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教材模板</Template>
  <TotalTime>6439</TotalTime>
  <Words>2063</Words>
  <Application>Microsoft Office PowerPoint</Application>
  <PresentationFormat>全屏显示(4:3)</PresentationFormat>
  <Paragraphs>289</Paragraphs>
  <Slides>40</Slides>
  <Notes>2</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教材模板</vt:lpstr>
      <vt:lpstr>计算机应用基础</vt:lpstr>
      <vt:lpstr>学习目标</vt:lpstr>
      <vt:lpstr>目录</vt:lpstr>
      <vt:lpstr>2.1.1 任务的提出</vt:lpstr>
      <vt:lpstr>2.1.2 解决方案</vt:lpstr>
      <vt:lpstr>2.1.3 相关知识点</vt:lpstr>
      <vt:lpstr>2.2.1 设置个性化桌面</vt:lpstr>
      <vt:lpstr>1．更改桌面图标和背景</vt:lpstr>
      <vt:lpstr>PowerPoint 演示文稿</vt:lpstr>
      <vt:lpstr>2．调整屏幕显示内容大小</vt:lpstr>
      <vt:lpstr>PowerPoint 演示文稿</vt:lpstr>
      <vt:lpstr>2.2.2 任务栏与「开始」菜单</vt:lpstr>
      <vt:lpstr>1．「开始」菜单</vt:lpstr>
      <vt:lpstr>PowerPoint 演示文稿</vt:lpstr>
      <vt:lpstr>PowerPoint 演示文稿</vt:lpstr>
      <vt:lpstr>PowerPoint 演示文稿</vt:lpstr>
      <vt:lpstr>2．任务栏</vt:lpstr>
      <vt:lpstr>PowerPoint 演示文稿</vt:lpstr>
      <vt:lpstr>PowerPoint 演示文稿</vt:lpstr>
      <vt:lpstr>2.2.3  文件管理</vt:lpstr>
      <vt:lpstr>1．Windows 7资源管理器</vt:lpstr>
      <vt:lpstr>PowerPoint 演示文稿</vt:lpstr>
      <vt:lpstr>2．文件及文件夹的新建、复制、移动和删除</vt:lpstr>
      <vt:lpstr>PowerPoint 演示文稿</vt:lpstr>
      <vt:lpstr>PowerPoint 演示文稿</vt:lpstr>
      <vt:lpstr>PowerPoint 演示文稿</vt:lpstr>
      <vt:lpstr>PowerPoint 演示文稿</vt:lpstr>
      <vt:lpstr>PowerPoint 演示文稿</vt:lpstr>
      <vt:lpstr>3．设置文件属性、显示和更改文件名</vt:lpstr>
      <vt:lpstr>PowerPoint 演示文稿</vt:lpstr>
      <vt:lpstr>PowerPoint 演示文稿</vt:lpstr>
      <vt:lpstr>4．快速搜索和预览文件</vt:lpstr>
      <vt:lpstr>PowerPoint 演示文稿</vt:lpstr>
      <vt:lpstr>5．设置共享文件夹搜索和预览文件</vt:lpstr>
      <vt:lpstr>6．用Windows 7库管理文件</vt:lpstr>
      <vt:lpstr>PowerPoint 演示文稿</vt:lpstr>
      <vt:lpstr>PowerPoint 演示文稿</vt:lpstr>
      <vt:lpstr>PowerPoint 演示文稿</vt:lpstr>
      <vt:lpstr>案例总结 </vt:lpstr>
      <vt:lpstr>课后作业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利用Excel实现商业数据分析和决策</dc:title>
  <dc:creator>zym</dc:creator>
  <cp:lastModifiedBy>xuxi</cp:lastModifiedBy>
  <cp:revision>327</cp:revision>
  <dcterms:created xsi:type="dcterms:W3CDTF">2006-10-28T09:41:11Z</dcterms:created>
  <dcterms:modified xsi:type="dcterms:W3CDTF">2013-10-11T01:50:16Z</dcterms:modified>
</cp:coreProperties>
</file>