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6" r:id="rId1"/>
  </p:sldMasterIdLst>
  <p:notesMasterIdLst>
    <p:notesMasterId r:id="rId93"/>
  </p:notesMasterIdLst>
  <p:handoutMasterIdLst>
    <p:handoutMasterId r:id="rId94"/>
  </p:handoutMasterIdLst>
  <p:sldIdLst>
    <p:sldId id="256" r:id="rId2"/>
    <p:sldId id="257" r:id="rId3"/>
    <p:sldId id="258" r:id="rId4"/>
    <p:sldId id="259" r:id="rId5"/>
    <p:sldId id="363" r:id="rId6"/>
    <p:sldId id="261" r:id="rId7"/>
    <p:sldId id="262" r:id="rId8"/>
    <p:sldId id="263" r:id="rId9"/>
    <p:sldId id="282" r:id="rId10"/>
    <p:sldId id="367" r:id="rId11"/>
    <p:sldId id="283" r:id="rId12"/>
    <p:sldId id="265" r:id="rId13"/>
    <p:sldId id="266" r:id="rId14"/>
    <p:sldId id="287" r:id="rId15"/>
    <p:sldId id="364" r:id="rId16"/>
    <p:sldId id="288" r:id="rId17"/>
    <p:sldId id="365" r:id="rId18"/>
    <p:sldId id="289" r:id="rId19"/>
    <p:sldId id="366" r:id="rId20"/>
    <p:sldId id="326" r:id="rId21"/>
    <p:sldId id="327" r:id="rId22"/>
    <p:sldId id="332" r:id="rId23"/>
    <p:sldId id="297" r:id="rId24"/>
    <p:sldId id="328" r:id="rId25"/>
    <p:sldId id="329" r:id="rId26"/>
    <p:sldId id="333" r:id="rId27"/>
    <p:sldId id="334" r:id="rId28"/>
    <p:sldId id="335" r:id="rId29"/>
    <p:sldId id="336" r:id="rId30"/>
    <p:sldId id="290" r:id="rId31"/>
    <p:sldId id="267" r:id="rId32"/>
    <p:sldId id="291" r:id="rId33"/>
    <p:sldId id="299" r:id="rId34"/>
    <p:sldId id="292" r:id="rId35"/>
    <p:sldId id="337" r:id="rId36"/>
    <p:sldId id="338" r:id="rId37"/>
    <p:sldId id="293" r:id="rId38"/>
    <p:sldId id="294" r:id="rId39"/>
    <p:sldId id="300" r:id="rId40"/>
    <p:sldId id="301" r:id="rId41"/>
    <p:sldId id="339" r:id="rId42"/>
    <p:sldId id="340" r:id="rId43"/>
    <p:sldId id="341" r:id="rId44"/>
    <p:sldId id="368" r:id="rId45"/>
    <p:sldId id="369" r:id="rId46"/>
    <p:sldId id="370" r:id="rId47"/>
    <p:sldId id="280" r:id="rId48"/>
    <p:sldId id="281" r:id="rId49"/>
    <p:sldId id="342" r:id="rId50"/>
    <p:sldId id="343" r:id="rId51"/>
    <p:sldId id="344" r:id="rId52"/>
    <p:sldId id="345" r:id="rId53"/>
    <p:sldId id="346" r:id="rId54"/>
    <p:sldId id="347" r:id="rId55"/>
    <p:sldId id="348" r:id="rId56"/>
    <p:sldId id="349" r:id="rId57"/>
    <p:sldId id="350" r:id="rId58"/>
    <p:sldId id="351" r:id="rId59"/>
    <p:sldId id="352" r:id="rId60"/>
    <p:sldId id="353" r:id="rId61"/>
    <p:sldId id="354" r:id="rId62"/>
    <p:sldId id="355" r:id="rId63"/>
    <p:sldId id="356" r:id="rId64"/>
    <p:sldId id="357" r:id="rId65"/>
    <p:sldId id="358" r:id="rId66"/>
    <p:sldId id="359" r:id="rId67"/>
    <p:sldId id="360" r:id="rId68"/>
    <p:sldId id="361" r:id="rId69"/>
    <p:sldId id="362" r:id="rId70"/>
    <p:sldId id="302" r:id="rId71"/>
    <p:sldId id="303" r:id="rId72"/>
    <p:sldId id="304" r:id="rId73"/>
    <p:sldId id="305" r:id="rId74"/>
    <p:sldId id="306" r:id="rId75"/>
    <p:sldId id="307" r:id="rId76"/>
    <p:sldId id="308" r:id="rId77"/>
    <p:sldId id="309" r:id="rId78"/>
    <p:sldId id="310" r:id="rId79"/>
    <p:sldId id="311" r:id="rId80"/>
    <p:sldId id="312" r:id="rId81"/>
    <p:sldId id="313" r:id="rId82"/>
    <p:sldId id="314" r:id="rId83"/>
    <p:sldId id="315" r:id="rId84"/>
    <p:sldId id="316" r:id="rId85"/>
    <p:sldId id="317" r:id="rId86"/>
    <p:sldId id="318" r:id="rId87"/>
    <p:sldId id="319" r:id="rId88"/>
    <p:sldId id="320" r:id="rId89"/>
    <p:sldId id="321" r:id="rId90"/>
    <p:sldId id="322" r:id="rId91"/>
    <p:sldId id="323" r:id="rId92"/>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uxi" initials="x"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9900"/>
    <a:srgbClr val="00CC00"/>
    <a:srgbClr val="E8E8E8"/>
    <a:srgbClr val="DDDDDD"/>
    <a:srgbClr val="FFFFCC"/>
    <a:srgbClr val="0000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8" autoAdjust="0"/>
    <p:restoredTop sz="93056" autoAdjust="0"/>
  </p:normalViewPr>
  <p:slideViewPr>
    <p:cSldViewPr>
      <p:cViewPr>
        <p:scale>
          <a:sx n="75" d="100"/>
          <a:sy n="75" d="100"/>
        </p:scale>
        <p:origin x="-1392"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46"/>
    </p:cViewPr>
  </p:sorterViewPr>
  <p:notesViewPr>
    <p:cSldViewPr>
      <p:cViewPr varScale="1">
        <p:scale>
          <a:sx n="59" d="100"/>
          <a:sy n="59" d="100"/>
        </p:scale>
        <p:origin x="-11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1-09-13T20:31:23.360" idx="10">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624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624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624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6B972BA3-A338-4CAC-8213-8EEF70F400F1}" type="slidenum">
              <a:rPr lang="en-US" altLang="zh-CN"/>
              <a:pPr/>
              <a:t>‹#›</a:t>
            </a:fld>
            <a:endParaRPr lang="en-US" altLang="zh-CN"/>
          </a:p>
        </p:txBody>
      </p:sp>
    </p:spTree>
    <p:extLst>
      <p:ext uri="{BB962C8B-B14F-4D97-AF65-F5344CB8AC3E}">
        <p14:creationId xmlns:p14="http://schemas.microsoft.com/office/powerpoint/2010/main" val="3566233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35625F36-7F8C-471A-8A8B-C2CE6B50D9BF}" type="slidenum">
              <a:rPr lang="en-US" altLang="zh-CN"/>
              <a:pPr/>
              <a:t>‹#›</a:t>
            </a:fld>
            <a:endParaRPr lang="en-US" altLang="zh-CN"/>
          </a:p>
        </p:txBody>
      </p:sp>
    </p:spTree>
    <p:extLst>
      <p:ext uri="{BB962C8B-B14F-4D97-AF65-F5344CB8AC3E}">
        <p14:creationId xmlns:p14="http://schemas.microsoft.com/office/powerpoint/2010/main" val="251695666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charset="-122"/>
        <a:cs typeface="+mn-cs"/>
      </a:defRPr>
    </a:lvl1pPr>
    <a:lvl2pPr marL="457200" algn="l" rtl="0" fontAlgn="base">
      <a:spcBef>
        <a:spcPct val="30000"/>
      </a:spcBef>
      <a:spcAft>
        <a:spcPct val="0"/>
      </a:spcAft>
      <a:defRPr sz="1200" kern="1200">
        <a:solidFill>
          <a:schemeClr val="tx1"/>
        </a:solidFill>
        <a:latin typeface="Arial" charset="0"/>
        <a:ea typeface="宋体" charset="-122"/>
        <a:cs typeface="+mn-cs"/>
      </a:defRPr>
    </a:lvl2pPr>
    <a:lvl3pPr marL="914400" algn="l" rtl="0" fontAlgn="base">
      <a:spcBef>
        <a:spcPct val="30000"/>
      </a:spcBef>
      <a:spcAft>
        <a:spcPct val="0"/>
      </a:spcAft>
      <a:defRPr sz="1200" kern="1200">
        <a:solidFill>
          <a:schemeClr val="tx1"/>
        </a:solidFill>
        <a:latin typeface="Arial" charset="0"/>
        <a:ea typeface="宋体" charset="-122"/>
        <a:cs typeface="+mn-cs"/>
      </a:defRPr>
    </a:lvl3pPr>
    <a:lvl4pPr marL="1371600" algn="l" rtl="0" fontAlgn="base">
      <a:spcBef>
        <a:spcPct val="30000"/>
      </a:spcBef>
      <a:spcAft>
        <a:spcPct val="0"/>
      </a:spcAft>
      <a:defRPr sz="1200" kern="1200">
        <a:solidFill>
          <a:schemeClr val="tx1"/>
        </a:solidFill>
        <a:latin typeface="Arial" charset="0"/>
        <a:ea typeface="宋体" charset="-122"/>
        <a:cs typeface="+mn-cs"/>
      </a:defRPr>
    </a:lvl4pPr>
    <a:lvl5pPr marL="1828800" algn="l" rtl="0" fontAlgn="base">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2301EE-2202-4596-8C6C-CDCBB0E150F4}"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3CA27C-0BEC-4929-A7B2-3392E6EDA170}" type="slidenum">
              <a:rPr lang="zh-CN" altLang="en-US" smtClean="0"/>
              <a:t>‹#›</a:t>
            </a:fld>
            <a:endParaRPr lang="zh-CN" altLang="en-US"/>
          </a:p>
        </p:txBody>
      </p:sp>
      <p:pic>
        <p:nvPicPr>
          <p:cNvPr id="8" name="Picture 18" descr="gate"/>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4213" y="1916113"/>
            <a:ext cx="3095625" cy="3095625"/>
          </a:xfrm>
          <a:prstGeom prst="rect">
            <a:avLst/>
          </a:prstGeom>
          <a:noFill/>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9" name="Picture 19" descr="xijiaol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9388" y="1773238"/>
            <a:ext cx="1331912" cy="1331912"/>
          </a:xfrm>
          <a:prstGeom prst="rect">
            <a:avLst/>
          </a:prstGeom>
          <a:noFill/>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10" name="Picture 20" descr="dongstudent5-m"/>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42988" y="549275"/>
            <a:ext cx="1079500" cy="1079500"/>
          </a:xfrm>
          <a:prstGeom prst="rect">
            <a:avLst/>
          </a:prstGeom>
          <a:noFill/>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11" name="Picture 21" descr="dongbang-m"/>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32138" y="2852738"/>
            <a:ext cx="1295400" cy="1295400"/>
          </a:xfrm>
          <a:prstGeom prst="rect">
            <a:avLst/>
          </a:prstGeom>
          <a:noFill/>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958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987200-F75C-4FEA-B692-7C1174139500}"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9259DD1E-C210-4C51-8012-0EAC603413A2}" type="slidenum">
              <a:rPr lang="en-US" altLang="zh-CN" smtClean="0"/>
              <a:pPr/>
              <a:t>‹#›</a:t>
            </a:fld>
            <a:endParaRPr lang="en-US" altLang="zh-CN"/>
          </a:p>
        </p:txBody>
      </p:sp>
    </p:spTree>
    <p:extLst>
      <p:ext uri="{BB962C8B-B14F-4D97-AF65-F5344CB8AC3E}">
        <p14:creationId xmlns:p14="http://schemas.microsoft.com/office/powerpoint/2010/main" val="1741418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B542D7-DC9B-4D8B-BF17-27673B22A2F3}"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237585DF-CFFA-4275-B946-D01E196F40DF}" type="slidenum">
              <a:rPr lang="en-US" altLang="zh-CN" smtClean="0"/>
              <a:pPr/>
              <a:t>‹#›</a:t>
            </a:fld>
            <a:endParaRPr lang="en-US" altLang="zh-CN"/>
          </a:p>
        </p:txBody>
      </p:sp>
    </p:spTree>
    <p:extLst>
      <p:ext uri="{BB962C8B-B14F-4D97-AF65-F5344CB8AC3E}">
        <p14:creationId xmlns:p14="http://schemas.microsoft.com/office/powerpoint/2010/main" val="484212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76400"/>
            <a:ext cx="8267700" cy="4648200"/>
          </a:xfrm>
        </p:spPr>
        <p:txBody>
          <a:bodyPr/>
          <a:lstStyle/>
          <a:p>
            <a:endParaRPr lang="zh-CN" altLang="en-US"/>
          </a:p>
        </p:txBody>
      </p:sp>
      <p:sp>
        <p:nvSpPr>
          <p:cNvPr id="4" name="页脚占位符 3"/>
          <p:cNvSpPr>
            <a:spLocks noGrp="1"/>
          </p:cNvSpPr>
          <p:nvPr>
            <p:ph type="ftr" sz="quarter" idx="10"/>
          </p:nvPr>
        </p:nvSpPr>
        <p:spPr>
          <a:xfrm>
            <a:off x="2627313" y="6524625"/>
            <a:ext cx="4681537" cy="333375"/>
          </a:xfrm>
        </p:spPr>
        <p:txBody>
          <a:bodyPr/>
          <a:lstStyle>
            <a:lvl1pPr>
              <a:defRPr/>
            </a:lvl1pPr>
          </a:lstStyle>
          <a:p>
            <a:r>
              <a:rPr lang="en-US" altLang="zh-CN"/>
              <a:t>第1章  计算机基础知识—选购计算机</a:t>
            </a:r>
          </a:p>
        </p:txBody>
      </p:sp>
      <p:sp>
        <p:nvSpPr>
          <p:cNvPr id="5" name="灯片编号占位符 4"/>
          <p:cNvSpPr>
            <a:spLocks noGrp="1"/>
          </p:cNvSpPr>
          <p:nvPr>
            <p:ph type="sldNum" sz="quarter" idx="11"/>
          </p:nvPr>
        </p:nvSpPr>
        <p:spPr>
          <a:xfrm>
            <a:off x="7683500" y="6586538"/>
            <a:ext cx="1460500" cy="271462"/>
          </a:xfrm>
        </p:spPr>
        <p:txBody>
          <a:bodyPr/>
          <a:lstStyle>
            <a:lvl1pPr>
              <a:defRPr/>
            </a:lvl1pPr>
          </a:lstStyle>
          <a:p>
            <a:fld id="{A59A03B3-0BC5-4D8B-8372-E7374B1750D6}" type="slidenum">
              <a:rPr lang="en-US" altLang="zh-CN"/>
              <a:pPr/>
              <a:t>‹#›</a:t>
            </a:fld>
            <a:endParaRPr lang="en-US" altLang="zh-CN"/>
          </a:p>
        </p:txBody>
      </p:sp>
      <p:sp>
        <p:nvSpPr>
          <p:cNvPr id="6" name="日期占位符 5"/>
          <p:cNvSpPr>
            <a:spLocks noGrp="1"/>
          </p:cNvSpPr>
          <p:nvPr>
            <p:ph type="dt" sz="half" idx="12"/>
          </p:nvPr>
        </p:nvSpPr>
        <p:spPr>
          <a:xfrm>
            <a:off x="381000" y="6534150"/>
            <a:ext cx="1905000" cy="261938"/>
          </a:xfrm>
        </p:spPr>
        <p:txBody>
          <a:bodyPr/>
          <a:lstStyle>
            <a:lvl1pPr>
              <a:defRPr/>
            </a:lvl1pPr>
          </a:lstStyle>
          <a:p>
            <a:fld id="{7BB58BD2-FEED-4D9C-A396-5D02BD7BC99B}" type="datetime1">
              <a:rPr lang="zh-CN" altLang="en-US"/>
              <a:pPr/>
              <a:t>2013/9/2</a:t>
            </a:fld>
            <a:endParaRPr lang="en-US" altLang="zh-CN"/>
          </a:p>
        </p:txBody>
      </p:sp>
    </p:spTree>
    <p:extLst>
      <p:ext uri="{BB962C8B-B14F-4D97-AF65-F5344CB8AC3E}">
        <p14:creationId xmlns:p14="http://schemas.microsoft.com/office/powerpoint/2010/main" val="2990191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76400"/>
            <a:ext cx="4057650" cy="464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2627313" y="6524625"/>
            <a:ext cx="4681537" cy="333375"/>
          </a:xfrm>
        </p:spPr>
        <p:txBody>
          <a:bodyPr/>
          <a:lstStyle>
            <a:lvl1pPr>
              <a:defRPr/>
            </a:lvl1pPr>
          </a:lstStyle>
          <a:p>
            <a:r>
              <a:rPr lang="en-US" altLang="zh-CN"/>
              <a:t>第1章  计算机基础知识—选购计算机</a:t>
            </a:r>
          </a:p>
        </p:txBody>
      </p:sp>
      <p:sp>
        <p:nvSpPr>
          <p:cNvPr id="6" name="灯片编号占位符 5"/>
          <p:cNvSpPr>
            <a:spLocks noGrp="1"/>
          </p:cNvSpPr>
          <p:nvPr>
            <p:ph type="sldNum" sz="quarter" idx="11"/>
          </p:nvPr>
        </p:nvSpPr>
        <p:spPr>
          <a:xfrm>
            <a:off x="7683500" y="6586538"/>
            <a:ext cx="1460500" cy="271462"/>
          </a:xfrm>
        </p:spPr>
        <p:txBody>
          <a:bodyPr/>
          <a:lstStyle>
            <a:lvl1pPr>
              <a:defRPr/>
            </a:lvl1pPr>
          </a:lstStyle>
          <a:p>
            <a:fld id="{9B31C0AC-AD1A-47F9-A6AD-8FA98DC62197}" type="slidenum">
              <a:rPr lang="en-US" altLang="zh-CN"/>
              <a:pPr/>
              <a:t>‹#›</a:t>
            </a:fld>
            <a:endParaRPr lang="en-US" altLang="zh-CN"/>
          </a:p>
        </p:txBody>
      </p:sp>
      <p:sp>
        <p:nvSpPr>
          <p:cNvPr id="7" name="日期占位符 6"/>
          <p:cNvSpPr>
            <a:spLocks noGrp="1"/>
          </p:cNvSpPr>
          <p:nvPr>
            <p:ph type="dt" sz="half" idx="12"/>
          </p:nvPr>
        </p:nvSpPr>
        <p:spPr>
          <a:xfrm>
            <a:off x="381000" y="6534150"/>
            <a:ext cx="1905000" cy="261938"/>
          </a:xfrm>
        </p:spPr>
        <p:txBody>
          <a:bodyPr/>
          <a:lstStyle>
            <a:lvl1pPr>
              <a:defRPr/>
            </a:lvl1pPr>
          </a:lstStyle>
          <a:p>
            <a:fld id="{6216E3E1-C4A9-4D25-8913-C5C845D32E1A}" type="datetime1">
              <a:rPr lang="zh-CN" altLang="en-US"/>
              <a:pPr/>
              <a:t>2013/9/2</a:t>
            </a:fld>
            <a:endParaRPr lang="en-US" altLang="zh-CN"/>
          </a:p>
        </p:txBody>
      </p:sp>
    </p:spTree>
    <p:extLst>
      <p:ext uri="{BB962C8B-B14F-4D97-AF65-F5344CB8AC3E}">
        <p14:creationId xmlns:p14="http://schemas.microsoft.com/office/powerpoint/2010/main" val="33008426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76400"/>
            <a:ext cx="826770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4076700"/>
            <a:ext cx="826770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2627313" y="6524625"/>
            <a:ext cx="4681537" cy="333375"/>
          </a:xfrm>
        </p:spPr>
        <p:txBody>
          <a:bodyPr/>
          <a:lstStyle>
            <a:lvl1pPr>
              <a:defRPr/>
            </a:lvl1pPr>
          </a:lstStyle>
          <a:p>
            <a:r>
              <a:rPr lang="en-US" altLang="zh-CN"/>
              <a:t>第1章  计算机基础知识—选购计算机</a:t>
            </a:r>
          </a:p>
        </p:txBody>
      </p:sp>
      <p:sp>
        <p:nvSpPr>
          <p:cNvPr id="6" name="灯片编号占位符 5"/>
          <p:cNvSpPr>
            <a:spLocks noGrp="1"/>
          </p:cNvSpPr>
          <p:nvPr>
            <p:ph type="sldNum" sz="quarter" idx="11"/>
          </p:nvPr>
        </p:nvSpPr>
        <p:spPr>
          <a:xfrm>
            <a:off x="7683500" y="6586538"/>
            <a:ext cx="1460500" cy="271462"/>
          </a:xfrm>
        </p:spPr>
        <p:txBody>
          <a:bodyPr/>
          <a:lstStyle>
            <a:lvl1pPr>
              <a:defRPr/>
            </a:lvl1pPr>
          </a:lstStyle>
          <a:p>
            <a:fld id="{4A5E8B3B-E0ED-4D79-9213-E7DA459259DE}" type="slidenum">
              <a:rPr lang="en-US" altLang="zh-CN"/>
              <a:pPr/>
              <a:t>‹#›</a:t>
            </a:fld>
            <a:endParaRPr lang="en-US" altLang="zh-CN"/>
          </a:p>
        </p:txBody>
      </p:sp>
      <p:sp>
        <p:nvSpPr>
          <p:cNvPr id="7" name="日期占位符 6"/>
          <p:cNvSpPr>
            <a:spLocks noGrp="1"/>
          </p:cNvSpPr>
          <p:nvPr>
            <p:ph type="dt" sz="half" idx="12"/>
          </p:nvPr>
        </p:nvSpPr>
        <p:spPr>
          <a:xfrm>
            <a:off x="381000" y="6534150"/>
            <a:ext cx="1905000" cy="261938"/>
          </a:xfrm>
        </p:spPr>
        <p:txBody>
          <a:bodyPr/>
          <a:lstStyle>
            <a:lvl1pPr>
              <a:defRPr/>
            </a:lvl1pPr>
          </a:lstStyle>
          <a:p>
            <a:fld id="{696E153B-8A8A-41B3-A663-1F5986F186D7}" type="datetime1">
              <a:rPr lang="zh-CN" altLang="en-US"/>
              <a:pPr/>
              <a:t>2013/9/2</a:t>
            </a:fld>
            <a:endParaRPr lang="en-US" altLang="zh-CN"/>
          </a:p>
        </p:txBody>
      </p:sp>
    </p:spTree>
    <p:extLst>
      <p:ext uri="{BB962C8B-B14F-4D97-AF65-F5344CB8AC3E}">
        <p14:creationId xmlns:p14="http://schemas.microsoft.com/office/powerpoint/2010/main" val="206628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764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67250" y="16764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457200" y="4076700"/>
            <a:ext cx="826770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10"/>
          </p:nvPr>
        </p:nvSpPr>
        <p:spPr>
          <a:xfrm>
            <a:off x="2627313" y="6524625"/>
            <a:ext cx="4681537" cy="333375"/>
          </a:xfrm>
        </p:spPr>
        <p:txBody>
          <a:bodyPr/>
          <a:lstStyle>
            <a:lvl1pPr>
              <a:defRPr/>
            </a:lvl1pPr>
          </a:lstStyle>
          <a:p>
            <a:r>
              <a:rPr lang="en-US" altLang="zh-CN"/>
              <a:t>第1章  计算机基础知识—选购计算机</a:t>
            </a:r>
          </a:p>
        </p:txBody>
      </p:sp>
      <p:sp>
        <p:nvSpPr>
          <p:cNvPr id="7" name="灯片编号占位符 6"/>
          <p:cNvSpPr>
            <a:spLocks noGrp="1"/>
          </p:cNvSpPr>
          <p:nvPr>
            <p:ph type="sldNum" sz="quarter" idx="11"/>
          </p:nvPr>
        </p:nvSpPr>
        <p:spPr>
          <a:xfrm>
            <a:off x="7683500" y="6586538"/>
            <a:ext cx="1460500" cy="271462"/>
          </a:xfrm>
        </p:spPr>
        <p:txBody>
          <a:bodyPr/>
          <a:lstStyle>
            <a:lvl1pPr>
              <a:defRPr/>
            </a:lvl1pPr>
          </a:lstStyle>
          <a:p>
            <a:fld id="{710AE3F6-EF7C-40EB-A5D2-67AE15E92907}" type="slidenum">
              <a:rPr lang="en-US" altLang="zh-CN"/>
              <a:pPr/>
              <a:t>‹#›</a:t>
            </a:fld>
            <a:endParaRPr lang="en-US" altLang="zh-CN"/>
          </a:p>
        </p:txBody>
      </p:sp>
      <p:sp>
        <p:nvSpPr>
          <p:cNvPr id="8" name="日期占位符 7"/>
          <p:cNvSpPr>
            <a:spLocks noGrp="1"/>
          </p:cNvSpPr>
          <p:nvPr>
            <p:ph type="dt" sz="half" idx="12"/>
          </p:nvPr>
        </p:nvSpPr>
        <p:spPr>
          <a:xfrm>
            <a:off x="381000" y="6534150"/>
            <a:ext cx="1905000" cy="261938"/>
          </a:xfrm>
        </p:spPr>
        <p:txBody>
          <a:bodyPr/>
          <a:lstStyle>
            <a:lvl1pPr>
              <a:defRPr/>
            </a:lvl1pPr>
          </a:lstStyle>
          <a:p>
            <a:fld id="{5731D81E-7914-48FA-93E1-B4711DDE9D1A}" type="datetime1">
              <a:rPr lang="zh-CN" altLang="en-US"/>
              <a:pPr/>
              <a:t>2013/9/2</a:t>
            </a:fld>
            <a:endParaRPr lang="en-US" altLang="zh-CN"/>
          </a:p>
        </p:txBody>
      </p:sp>
    </p:spTree>
    <p:extLst>
      <p:ext uri="{BB962C8B-B14F-4D97-AF65-F5344CB8AC3E}">
        <p14:creationId xmlns:p14="http://schemas.microsoft.com/office/powerpoint/2010/main" val="3495005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835150" y="609600"/>
            <a:ext cx="6769100" cy="5159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76400"/>
            <a:ext cx="4057650" cy="464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67250" y="16764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67250" y="4076700"/>
            <a:ext cx="4057650" cy="2247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10"/>
          </p:nvPr>
        </p:nvSpPr>
        <p:spPr>
          <a:xfrm>
            <a:off x="2627313" y="6524625"/>
            <a:ext cx="4681537" cy="333375"/>
          </a:xfrm>
        </p:spPr>
        <p:txBody>
          <a:bodyPr/>
          <a:lstStyle>
            <a:lvl1pPr>
              <a:defRPr/>
            </a:lvl1pPr>
          </a:lstStyle>
          <a:p>
            <a:r>
              <a:rPr lang="en-US" altLang="zh-CN"/>
              <a:t>第1章  计算机基础知识—选购计算机</a:t>
            </a:r>
          </a:p>
        </p:txBody>
      </p:sp>
      <p:sp>
        <p:nvSpPr>
          <p:cNvPr id="7" name="灯片编号占位符 6"/>
          <p:cNvSpPr>
            <a:spLocks noGrp="1"/>
          </p:cNvSpPr>
          <p:nvPr>
            <p:ph type="sldNum" sz="quarter" idx="11"/>
          </p:nvPr>
        </p:nvSpPr>
        <p:spPr>
          <a:xfrm>
            <a:off x="7683500" y="6586538"/>
            <a:ext cx="1460500" cy="271462"/>
          </a:xfrm>
        </p:spPr>
        <p:txBody>
          <a:bodyPr/>
          <a:lstStyle>
            <a:lvl1pPr>
              <a:defRPr/>
            </a:lvl1pPr>
          </a:lstStyle>
          <a:p>
            <a:fld id="{FEE31647-BA81-4CA2-B490-59AE38928192}" type="slidenum">
              <a:rPr lang="en-US" altLang="zh-CN"/>
              <a:pPr/>
              <a:t>‹#›</a:t>
            </a:fld>
            <a:endParaRPr lang="en-US" altLang="zh-CN"/>
          </a:p>
        </p:txBody>
      </p:sp>
      <p:sp>
        <p:nvSpPr>
          <p:cNvPr id="8" name="日期占位符 7"/>
          <p:cNvSpPr>
            <a:spLocks noGrp="1"/>
          </p:cNvSpPr>
          <p:nvPr>
            <p:ph type="dt" sz="half" idx="12"/>
          </p:nvPr>
        </p:nvSpPr>
        <p:spPr>
          <a:xfrm>
            <a:off x="381000" y="6534150"/>
            <a:ext cx="1905000" cy="261938"/>
          </a:xfrm>
        </p:spPr>
        <p:txBody>
          <a:bodyPr/>
          <a:lstStyle>
            <a:lvl1pPr>
              <a:defRPr/>
            </a:lvl1pPr>
          </a:lstStyle>
          <a:p>
            <a:fld id="{20DF2723-03FD-4AF1-9441-F997C359235F}" type="datetime1">
              <a:rPr lang="zh-CN" altLang="en-US"/>
              <a:pPr/>
              <a:t>2013/9/2</a:t>
            </a:fld>
            <a:endParaRPr lang="en-US" altLang="zh-CN"/>
          </a:p>
        </p:txBody>
      </p:sp>
    </p:spTree>
    <p:extLst>
      <p:ext uri="{BB962C8B-B14F-4D97-AF65-F5344CB8AC3E}">
        <p14:creationId xmlns:p14="http://schemas.microsoft.com/office/powerpoint/2010/main" val="2271031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EBC35E-F4BE-4C39-9207-65AA8376BED4}"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3A2AE0F2-0755-4B2F-93C4-8640635DEB50}" type="slidenum">
              <a:rPr lang="en-US" altLang="zh-CN" smtClean="0"/>
              <a:pPr/>
              <a:t>‹#›</a:t>
            </a:fld>
            <a:endParaRPr lang="en-US" altLang="zh-CN"/>
          </a:p>
        </p:txBody>
      </p:sp>
    </p:spTree>
    <p:extLst>
      <p:ext uri="{BB962C8B-B14F-4D97-AF65-F5344CB8AC3E}">
        <p14:creationId xmlns:p14="http://schemas.microsoft.com/office/powerpoint/2010/main" val="1635319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17C259-0F47-42C8-AD09-38B38B18B83F}"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34925E6E-46F1-4F45-BBF1-7FAA3248EF17}" type="slidenum">
              <a:rPr lang="en-US" altLang="zh-CN" smtClean="0"/>
              <a:pPr/>
              <a:t>‹#›</a:t>
            </a:fld>
            <a:endParaRPr lang="en-US" altLang="zh-CN"/>
          </a:p>
        </p:txBody>
      </p:sp>
    </p:spTree>
    <p:extLst>
      <p:ext uri="{BB962C8B-B14F-4D97-AF65-F5344CB8AC3E}">
        <p14:creationId xmlns:p14="http://schemas.microsoft.com/office/powerpoint/2010/main" val="3867968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16241E0-75F5-40EF-B439-8A0F0952EE01}" type="datetime1">
              <a:rPr lang="zh-CN" altLang="en-US" smtClean="0"/>
              <a:pPr/>
              <a:t>2013/9/2</a:t>
            </a:fld>
            <a:endParaRPr lang="en-US" altLang="zh-CN"/>
          </a:p>
        </p:txBody>
      </p:sp>
      <p:sp>
        <p:nvSpPr>
          <p:cNvPr id="6" name="页脚占位符 5"/>
          <p:cNvSpPr>
            <a:spLocks noGrp="1"/>
          </p:cNvSpPr>
          <p:nvPr>
            <p:ph type="ftr" sz="quarter" idx="11"/>
          </p:nvPr>
        </p:nvSpPr>
        <p:spPr/>
        <p:txBody>
          <a:bodyPr/>
          <a:lstStyle/>
          <a:p>
            <a:r>
              <a:rPr lang="en-US" altLang="zh-CN" smtClean="0"/>
              <a:t>第1章  计算机基础知识—选购计算机</a:t>
            </a:r>
            <a:endParaRPr lang="en-US" altLang="zh-CN"/>
          </a:p>
        </p:txBody>
      </p:sp>
      <p:sp>
        <p:nvSpPr>
          <p:cNvPr id="7" name="灯片编号占位符 6"/>
          <p:cNvSpPr>
            <a:spLocks noGrp="1"/>
          </p:cNvSpPr>
          <p:nvPr>
            <p:ph type="sldNum" sz="quarter" idx="12"/>
          </p:nvPr>
        </p:nvSpPr>
        <p:spPr/>
        <p:txBody>
          <a:bodyPr/>
          <a:lstStyle/>
          <a:p>
            <a:fld id="{5BD647E7-60C0-44B1-92DC-288B5DCAB40A}" type="slidenum">
              <a:rPr lang="en-US" altLang="zh-CN" smtClean="0"/>
              <a:pPr/>
              <a:t>‹#›</a:t>
            </a:fld>
            <a:endParaRPr lang="en-US" altLang="zh-CN"/>
          </a:p>
        </p:txBody>
      </p:sp>
    </p:spTree>
    <p:extLst>
      <p:ext uri="{BB962C8B-B14F-4D97-AF65-F5344CB8AC3E}">
        <p14:creationId xmlns:p14="http://schemas.microsoft.com/office/powerpoint/2010/main" val="3025053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668AA20-51D3-44F7-B96E-D1A3D52A7FA0}" type="datetime1">
              <a:rPr lang="zh-CN" altLang="en-US" smtClean="0"/>
              <a:pPr/>
              <a:t>2013/9/2</a:t>
            </a:fld>
            <a:endParaRPr lang="en-US" altLang="zh-CN"/>
          </a:p>
        </p:txBody>
      </p:sp>
      <p:sp>
        <p:nvSpPr>
          <p:cNvPr id="8" name="页脚占位符 7"/>
          <p:cNvSpPr>
            <a:spLocks noGrp="1"/>
          </p:cNvSpPr>
          <p:nvPr>
            <p:ph type="ftr" sz="quarter" idx="11"/>
          </p:nvPr>
        </p:nvSpPr>
        <p:spPr/>
        <p:txBody>
          <a:bodyPr/>
          <a:lstStyle/>
          <a:p>
            <a:r>
              <a:rPr lang="en-US" altLang="zh-CN" smtClean="0"/>
              <a:t>第1章  计算机基础知识—选购计算机</a:t>
            </a:r>
            <a:endParaRPr lang="en-US" altLang="zh-CN"/>
          </a:p>
        </p:txBody>
      </p:sp>
      <p:sp>
        <p:nvSpPr>
          <p:cNvPr id="9" name="灯片编号占位符 8"/>
          <p:cNvSpPr>
            <a:spLocks noGrp="1"/>
          </p:cNvSpPr>
          <p:nvPr>
            <p:ph type="sldNum" sz="quarter" idx="12"/>
          </p:nvPr>
        </p:nvSpPr>
        <p:spPr/>
        <p:txBody>
          <a:bodyPr/>
          <a:lstStyle/>
          <a:p>
            <a:fld id="{CCE1988F-82A2-4FE1-9894-55D1BD80361F}" type="slidenum">
              <a:rPr lang="en-US" altLang="zh-CN" smtClean="0"/>
              <a:pPr/>
              <a:t>‹#›</a:t>
            </a:fld>
            <a:endParaRPr lang="en-US" altLang="zh-CN"/>
          </a:p>
        </p:txBody>
      </p:sp>
    </p:spTree>
    <p:extLst>
      <p:ext uri="{BB962C8B-B14F-4D97-AF65-F5344CB8AC3E}">
        <p14:creationId xmlns:p14="http://schemas.microsoft.com/office/powerpoint/2010/main" val="2516537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E5F569-9350-423B-A264-78AB066DA359}" type="datetime1">
              <a:rPr lang="zh-CN" altLang="en-US" smtClean="0"/>
              <a:pPr/>
              <a:t>2013/9/2</a:t>
            </a:fld>
            <a:endParaRPr lang="en-US" altLang="zh-CN"/>
          </a:p>
        </p:txBody>
      </p:sp>
      <p:sp>
        <p:nvSpPr>
          <p:cNvPr id="4" name="页脚占位符 3"/>
          <p:cNvSpPr>
            <a:spLocks noGrp="1"/>
          </p:cNvSpPr>
          <p:nvPr>
            <p:ph type="ftr" sz="quarter" idx="11"/>
          </p:nvPr>
        </p:nvSpPr>
        <p:spPr/>
        <p:txBody>
          <a:bodyPr/>
          <a:lstStyle/>
          <a:p>
            <a:r>
              <a:rPr lang="en-US" altLang="zh-CN" smtClean="0"/>
              <a:t>第1章  计算机基础知识—选购计算机</a:t>
            </a:r>
            <a:endParaRPr lang="en-US" altLang="zh-CN"/>
          </a:p>
        </p:txBody>
      </p:sp>
      <p:sp>
        <p:nvSpPr>
          <p:cNvPr id="5" name="灯片编号占位符 4"/>
          <p:cNvSpPr>
            <a:spLocks noGrp="1"/>
          </p:cNvSpPr>
          <p:nvPr>
            <p:ph type="sldNum" sz="quarter" idx="12"/>
          </p:nvPr>
        </p:nvSpPr>
        <p:spPr/>
        <p:txBody>
          <a:bodyPr/>
          <a:lstStyle/>
          <a:p>
            <a:fld id="{AE7B0884-D043-462D-8335-D619E2A8F872}" type="slidenum">
              <a:rPr lang="en-US" altLang="zh-CN" smtClean="0"/>
              <a:pPr/>
              <a:t>‹#›</a:t>
            </a:fld>
            <a:endParaRPr lang="en-US" altLang="zh-CN"/>
          </a:p>
        </p:txBody>
      </p:sp>
    </p:spTree>
    <p:extLst>
      <p:ext uri="{BB962C8B-B14F-4D97-AF65-F5344CB8AC3E}">
        <p14:creationId xmlns:p14="http://schemas.microsoft.com/office/powerpoint/2010/main" val="1028457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日期占位符 1"/>
          <p:cNvSpPr>
            <a:spLocks noGrp="1"/>
          </p:cNvSpPr>
          <p:nvPr>
            <p:ph type="dt" sz="half" idx="10"/>
          </p:nvPr>
        </p:nvSpPr>
        <p:spPr/>
        <p:txBody>
          <a:bodyPr/>
          <a:lstStyle/>
          <a:p>
            <a:fld id="{319BA9A3-E8B5-4273-B6FF-2331D61371C3}" type="datetime1">
              <a:rPr lang="zh-CN" altLang="en-US" smtClean="0"/>
              <a:pPr/>
              <a:t>2013/9/2</a:t>
            </a:fld>
            <a:endParaRPr lang="en-US" altLang="zh-CN"/>
          </a:p>
        </p:txBody>
      </p:sp>
      <p:sp>
        <p:nvSpPr>
          <p:cNvPr id="3" name="页脚占位符 2"/>
          <p:cNvSpPr>
            <a:spLocks noGrp="1"/>
          </p:cNvSpPr>
          <p:nvPr>
            <p:ph type="ftr" sz="quarter" idx="11"/>
          </p:nvPr>
        </p:nvSpPr>
        <p:spPr/>
        <p:txBody>
          <a:bodyPr/>
          <a:lstStyle/>
          <a:p>
            <a:r>
              <a:rPr lang="en-US" altLang="zh-CN" smtClean="0"/>
              <a:t>第1章  计算机基础知识—选购计算机</a:t>
            </a:r>
            <a:endParaRPr lang="en-US" altLang="zh-CN"/>
          </a:p>
        </p:txBody>
      </p:sp>
      <p:sp>
        <p:nvSpPr>
          <p:cNvPr id="4" name="灯片编号占位符 3"/>
          <p:cNvSpPr>
            <a:spLocks noGrp="1"/>
          </p:cNvSpPr>
          <p:nvPr>
            <p:ph type="sldNum" sz="quarter" idx="12"/>
          </p:nvPr>
        </p:nvSpPr>
        <p:spPr/>
        <p:txBody>
          <a:bodyPr/>
          <a:lstStyle/>
          <a:p>
            <a:fld id="{C3E492A9-3E30-42E5-AFD3-0A1750A6BC2A}" type="slidenum">
              <a:rPr lang="en-US" altLang="zh-CN" smtClean="0"/>
              <a:pPr/>
              <a:t>‹#›</a:t>
            </a:fld>
            <a:endParaRPr lang="en-US" altLang="zh-CN"/>
          </a:p>
        </p:txBody>
      </p:sp>
    </p:spTree>
    <p:extLst>
      <p:ext uri="{BB962C8B-B14F-4D97-AF65-F5344CB8AC3E}">
        <p14:creationId xmlns:p14="http://schemas.microsoft.com/office/powerpoint/2010/main" val="195239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5FC6C0-F57F-4CD0-A6CF-2B7A1D88A9D8}" type="datetime1">
              <a:rPr lang="zh-CN" altLang="en-US" smtClean="0"/>
              <a:pPr/>
              <a:t>2013/9/2</a:t>
            </a:fld>
            <a:endParaRPr lang="en-US" altLang="zh-CN"/>
          </a:p>
        </p:txBody>
      </p:sp>
      <p:sp>
        <p:nvSpPr>
          <p:cNvPr id="6" name="页脚占位符 5"/>
          <p:cNvSpPr>
            <a:spLocks noGrp="1"/>
          </p:cNvSpPr>
          <p:nvPr>
            <p:ph type="ftr" sz="quarter" idx="11"/>
          </p:nvPr>
        </p:nvSpPr>
        <p:spPr/>
        <p:txBody>
          <a:bodyPr/>
          <a:lstStyle/>
          <a:p>
            <a:r>
              <a:rPr lang="en-US" altLang="zh-CN" smtClean="0"/>
              <a:t>第1章  计算机基础知识—选购计算机</a:t>
            </a:r>
            <a:endParaRPr lang="en-US" altLang="zh-CN"/>
          </a:p>
        </p:txBody>
      </p:sp>
      <p:sp>
        <p:nvSpPr>
          <p:cNvPr id="7" name="灯片编号占位符 6"/>
          <p:cNvSpPr>
            <a:spLocks noGrp="1"/>
          </p:cNvSpPr>
          <p:nvPr>
            <p:ph type="sldNum" sz="quarter" idx="12"/>
          </p:nvPr>
        </p:nvSpPr>
        <p:spPr/>
        <p:txBody>
          <a:bodyPr/>
          <a:lstStyle/>
          <a:p>
            <a:fld id="{79720FC3-0417-4ADE-8DB6-4541619E0810}" type="slidenum">
              <a:rPr lang="en-US" altLang="zh-CN" smtClean="0"/>
              <a:pPr/>
              <a:t>‹#›</a:t>
            </a:fld>
            <a:endParaRPr lang="en-US" altLang="zh-CN"/>
          </a:p>
        </p:txBody>
      </p:sp>
    </p:spTree>
    <p:extLst>
      <p:ext uri="{BB962C8B-B14F-4D97-AF65-F5344CB8AC3E}">
        <p14:creationId xmlns:p14="http://schemas.microsoft.com/office/powerpoint/2010/main" val="1607596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79"/>
            <a:ext cx="9144000" cy="6852242"/>
          </a:xfrm>
          <a:prstGeom prst="rect">
            <a:avLst/>
          </a:prstGeom>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6116B9-3960-4F81-B998-8C4F103AF27C}" type="datetime1">
              <a:rPr lang="zh-CN" altLang="en-US" smtClean="0"/>
              <a:pPr/>
              <a:t>2013/9/2</a:t>
            </a:fld>
            <a:endParaRPr lang="en-US" altLang="zh-CN"/>
          </a:p>
        </p:txBody>
      </p:sp>
      <p:sp>
        <p:nvSpPr>
          <p:cNvPr id="6" name="页脚占位符 5"/>
          <p:cNvSpPr>
            <a:spLocks noGrp="1"/>
          </p:cNvSpPr>
          <p:nvPr>
            <p:ph type="ftr" sz="quarter" idx="11"/>
          </p:nvPr>
        </p:nvSpPr>
        <p:spPr/>
        <p:txBody>
          <a:bodyPr/>
          <a:lstStyle/>
          <a:p>
            <a:r>
              <a:rPr lang="en-US" altLang="zh-CN" smtClean="0"/>
              <a:t>第1章  计算机基础知识—选购计算机</a:t>
            </a:r>
            <a:endParaRPr lang="en-US" altLang="zh-CN"/>
          </a:p>
        </p:txBody>
      </p:sp>
      <p:sp>
        <p:nvSpPr>
          <p:cNvPr id="7" name="灯片编号占位符 6"/>
          <p:cNvSpPr>
            <a:spLocks noGrp="1"/>
          </p:cNvSpPr>
          <p:nvPr>
            <p:ph type="sldNum" sz="quarter" idx="12"/>
          </p:nvPr>
        </p:nvSpPr>
        <p:spPr/>
        <p:txBody>
          <a:bodyPr/>
          <a:lstStyle/>
          <a:p>
            <a:fld id="{ACF7EBB6-86CE-484E-ACD1-3CEDFAD26FE7}" type="slidenum">
              <a:rPr lang="en-US" altLang="zh-CN" smtClean="0"/>
              <a:pPr/>
              <a:t>‹#›</a:t>
            </a:fld>
            <a:endParaRPr lang="en-US" altLang="zh-CN"/>
          </a:p>
        </p:txBody>
      </p:sp>
    </p:spTree>
    <p:extLst>
      <p:ext uri="{BB962C8B-B14F-4D97-AF65-F5344CB8AC3E}">
        <p14:creationId xmlns:p14="http://schemas.microsoft.com/office/powerpoint/2010/main" val="2544007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0" y="4281"/>
            <a:ext cx="9144000" cy="6849438"/>
          </a:xfrm>
          <a:prstGeom prst="rect">
            <a:avLst/>
          </a:prstGeom>
        </p:spPr>
      </p:pic>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6A6EC1-0A1A-4CB5-99A4-7AA4E6EE895D}" type="datetime1">
              <a:rPr lang="zh-CN" altLang="en-US" smtClean="0"/>
              <a:pPr/>
              <a:t>2013/9/2</a:t>
            </a:fld>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mtClean="0"/>
              <a:t>第1章  计算机基础知识—选购计算机</a:t>
            </a: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C9F31-B523-4B32-B12B-E37396FCD894}" type="slidenum">
              <a:rPr lang="en-US" altLang="zh-CN" smtClean="0"/>
              <a:pPr/>
              <a:t>‹#›</a:t>
            </a:fld>
            <a:endParaRPr lang="en-US" altLang="zh-CN"/>
          </a:p>
        </p:txBody>
      </p:sp>
      <p:pic>
        <p:nvPicPr>
          <p:cNvPr id="8" name="Picture 24" descr="dongstudent5-m"/>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27088" y="0"/>
            <a:ext cx="1008062" cy="1008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3" descr="newxiaohui"/>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8243888" y="188913"/>
            <a:ext cx="900112" cy="8937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0" descr="gate"/>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71438" y="260350"/>
            <a:ext cx="1187450" cy="118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77080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audio" Target="../media/audio1.wav"/><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15.xml"/><Relationship Id="rId6" Type="http://schemas.openxmlformats.org/officeDocument/2006/relationships/slide" Target="slide23.xml"/><Relationship Id="rId5" Type="http://schemas.openxmlformats.org/officeDocument/2006/relationships/slide" Target="slide18.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12.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12.xml"/><Relationship Id="rId1"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5.png"/><Relationship Id="rId1" Type="http://schemas.openxmlformats.org/officeDocument/2006/relationships/slideLayout" Target="../slideLayouts/slideLayout16.xml"/><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6.xml"/><Relationship Id="rId7" Type="http://schemas.openxmlformats.org/officeDocument/2006/relationships/slide" Target="slide38.xml"/><Relationship Id="rId12" Type="http://schemas.openxmlformats.org/officeDocument/2006/relationships/slide" Target="slide70.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slide" Target="slide49.xml"/><Relationship Id="rId5" Type="http://schemas.openxmlformats.org/officeDocument/2006/relationships/slide" Target="slide30.xml"/><Relationship Id="rId10" Type="http://schemas.openxmlformats.org/officeDocument/2006/relationships/slide" Target="slide48.xml"/><Relationship Id="rId4" Type="http://schemas.openxmlformats.org/officeDocument/2006/relationships/slide" Target="slide12.xml"/><Relationship Id="rId9" Type="http://schemas.openxmlformats.org/officeDocument/2006/relationships/slide" Target="slide47.xml"/></Relationships>
</file>

<file path=ppt/slides/_rels/slide3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71.xml"/><Relationship Id="rId1" Type="http://schemas.openxmlformats.org/officeDocument/2006/relationships/slideLayout" Target="../slideLayouts/slideLayout2.xml"/><Relationship Id="rId4" Type="http://schemas.openxmlformats.org/officeDocument/2006/relationships/slide" Target="slide72.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3.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71.xml"/><Relationship Id="rId1" Type="http://schemas.openxmlformats.org/officeDocument/2006/relationships/slideLayout" Target="../slideLayouts/slideLayout2.xml"/><Relationship Id="rId4" Type="http://schemas.openxmlformats.org/officeDocument/2006/relationships/slide" Target="slide72.xml"/></Relationships>
</file>

<file path=ppt/slides/_rels/slide6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png"/></Relationships>
</file>

<file path=ppt/slides/_rels/slide6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84438" y="692150"/>
            <a:ext cx="6337300" cy="1752600"/>
          </a:xfrm>
        </p:spPr>
        <p:txBody>
          <a:bodyPr/>
          <a:lstStyle/>
          <a:p>
            <a:r>
              <a:rPr lang="zh-CN" altLang="en-US" sz="6600" b="0">
                <a:effectLst>
                  <a:outerShdw blurRad="38100" dist="38100" dir="2700000" algn="tl">
                    <a:srgbClr val="C0C0C0"/>
                  </a:outerShdw>
                </a:effectLst>
              </a:rPr>
              <a:t>计算机应用基础</a:t>
            </a:r>
          </a:p>
        </p:txBody>
      </p:sp>
      <p:sp>
        <p:nvSpPr>
          <p:cNvPr id="2056" name="Rectangle 8"/>
          <p:cNvSpPr>
            <a:spLocks noGrp="1" noChangeArrowheads="1"/>
          </p:cNvSpPr>
          <p:nvPr>
            <p:ph type="subTitle" idx="1"/>
          </p:nvPr>
        </p:nvSpPr>
        <p:spPr>
          <a:xfrm>
            <a:off x="685800" y="5157788"/>
            <a:ext cx="7620000" cy="633412"/>
          </a:xfrm>
          <a:noFill/>
          <a:ln/>
        </p:spPr>
        <p:txBody>
          <a:bodyPr/>
          <a:lstStyle/>
          <a:p>
            <a:r>
              <a:rPr lang="zh-CN" altLang="en-US" sz="2800">
                <a:effectLst>
                  <a:outerShdw blurRad="38100" dist="38100" dir="2700000" algn="tl">
                    <a:srgbClr val="C0C0C0"/>
                  </a:outerShdw>
                </a:effectLst>
              </a:rPr>
              <a:t>深圳职业技术学院</a:t>
            </a:r>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2051050" y="620713"/>
            <a:ext cx="6769100" cy="515937"/>
          </a:xfrm>
        </p:spPr>
        <p:txBody>
          <a:bodyPr>
            <a:normAutofit fontScale="90000"/>
          </a:bodyPr>
          <a:lstStyle/>
          <a:p>
            <a:pPr marL="762000" indent="-762000"/>
            <a:r>
              <a:rPr lang="en-US" altLang="zh-CN" sz="3200"/>
              <a:t>4</a:t>
            </a:r>
            <a:r>
              <a:rPr lang="zh-CN" altLang="en-US" sz="3200"/>
              <a:t>．计算机的工作原理</a:t>
            </a:r>
          </a:p>
        </p:txBody>
      </p:sp>
      <p:sp>
        <p:nvSpPr>
          <p:cNvPr id="71" name="页脚占位符 4"/>
          <p:cNvSpPr>
            <a:spLocks noGrp="1"/>
          </p:cNvSpPr>
          <p:nvPr>
            <p:ph type="ftr" sz="quarter" idx="10"/>
          </p:nvPr>
        </p:nvSpPr>
        <p:spPr/>
        <p:txBody>
          <a:bodyPr/>
          <a:lstStyle/>
          <a:p>
            <a:r>
              <a:rPr lang="en-US" altLang="zh-CN"/>
              <a:t>第1章  计算机基础知识—选购计算机</a:t>
            </a:r>
          </a:p>
        </p:txBody>
      </p:sp>
      <p:sp>
        <p:nvSpPr>
          <p:cNvPr id="72" name="灯片编号占位符 5"/>
          <p:cNvSpPr>
            <a:spLocks noGrp="1"/>
          </p:cNvSpPr>
          <p:nvPr>
            <p:ph type="sldNum" sz="quarter" idx="11"/>
          </p:nvPr>
        </p:nvSpPr>
        <p:spPr/>
        <p:txBody>
          <a:bodyPr/>
          <a:lstStyle/>
          <a:p>
            <a:fld id="{D9B95E76-9707-428F-A363-01FEAA635CC4}" type="slidenum">
              <a:rPr lang="en-US" altLang="zh-CN"/>
              <a:pPr/>
              <a:t>10</a:t>
            </a:fld>
            <a:endParaRPr lang="en-US" altLang="zh-CN"/>
          </a:p>
        </p:txBody>
      </p:sp>
      <p:sp>
        <p:nvSpPr>
          <p:cNvPr id="73" name="日期占位符 6"/>
          <p:cNvSpPr>
            <a:spLocks noGrp="1"/>
          </p:cNvSpPr>
          <p:nvPr>
            <p:ph type="dt" sz="half" idx="12"/>
          </p:nvPr>
        </p:nvSpPr>
        <p:spPr/>
        <p:txBody>
          <a:bodyPr/>
          <a:lstStyle/>
          <a:p>
            <a:fld id="{7D429D2A-9797-4F71-B6FF-944EF91AE8DC}" type="datetime1">
              <a:rPr lang="zh-CN" altLang="en-US"/>
              <a:pPr/>
              <a:t>2013/9/2</a:t>
            </a:fld>
            <a:endParaRPr lang="en-US" altLang="zh-CN"/>
          </a:p>
        </p:txBody>
      </p:sp>
      <p:sp>
        <p:nvSpPr>
          <p:cNvPr id="225283" name="AutoShape 3">
            <a:hlinkClick r:id="rId3" action="ppaction://hlinksldjump" highlightClick="1"/>
          </p:cNvPr>
          <p:cNvSpPr>
            <a:spLocks noChangeArrowheads="1"/>
          </p:cNvSpPr>
          <p:nvPr/>
        </p:nvSpPr>
        <p:spPr bwMode="auto">
          <a:xfrm>
            <a:off x="8027988" y="6165850"/>
            <a:ext cx="1116012"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5284" name="Group 4"/>
          <p:cNvGrpSpPr>
            <a:grpSpLocks/>
          </p:cNvGrpSpPr>
          <p:nvPr/>
        </p:nvGrpSpPr>
        <p:grpSpPr bwMode="auto">
          <a:xfrm>
            <a:off x="7169150" y="2384425"/>
            <a:ext cx="1435100" cy="609600"/>
            <a:chOff x="1776" y="1248"/>
            <a:chExt cx="912" cy="384"/>
          </a:xfrm>
        </p:grpSpPr>
        <p:sp>
          <p:nvSpPr>
            <p:cNvPr id="225285" name="Rectangle 5"/>
            <p:cNvSpPr>
              <a:spLocks noChangeArrowheads="1"/>
            </p:cNvSpPr>
            <p:nvPr/>
          </p:nvSpPr>
          <p:spPr bwMode="auto">
            <a:xfrm>
              <a:off x="1776" y="1248"/>
              <a:ext cx="864" cy="384"/>
            </a:xfrm>
            <a:prstGeom prst="rect">
              <a:avLst/>
            </a:prstGeom>
            <a:gradFill rotWithShape="1">
              <a:gsLst>
                <a:gs pos="0">
                  <a:srgbClr val="FFFF00"/>
                </a:gs>
                <a:gs pos="100000">
                  <a:srgbClr val="FFFF00">
                    <a:gamma/>
                    <a:shade val="46275"/>
                    <a:invGamma/>
                  </a:srgbClr>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286" name="Text Box 6"/>
            <p:cNvSpPr txBox="1">
              <a:spLocks noChangeArrowheads="1"/>
            </p:cNvSpPr>
            <p:nvPr/>
          </p:nvSpPr>
          <p:spPr bwMode="auto">
            <a:xfrm>
              <a:off x="1824" y="1324"/>
              <a:ext cx="864" cy="231"/>
            </a:xfrm>
            <a:prstGeom prst="rect">
              <a:avLst/>
            </a:prstGeom>
            <a:noFill/>
            <a:ln>
              <a:noFill/>
            </a:ln>
            <a:effectLst/>
            <a:extLst>
              <a:ext uri="{909E8E84-426E-40DD-AFC4-6F175D3DCCD1}">
                <a14:hiddenFill xmlns:a14="http://schemas.microsoft.com/office/drawing/2010/main">
                  <a:solidFill>
                    <a:srgbClr val="FDEE3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spcBef>
                  <a:spcPct val="50000"/>
                </a:spcBef>
              </a:pPr>
              <a:r>
                <a:rPr kumimoji="1" lang="zh-CN" altLang="en-US">
                  <a:solidFill>
                    <a:schemeClr val="tx2"/>
                  </a:solidFill>
                </a:rPr>
                <a:t>输出设备</a:t>
              </a:r>
              <a:endParaRPr kumimoji="1" lang="zh-CN" altLang="en-US" sz="2000" b="0" baseline="-20000">
                <a:solidFill>
                  <a:schemeClr val="tx2"/>
                </a:solidFill>
                <a:latin typeface="Times New Roman" pitchFamily="18" charset="0"/>
              </a:endParaRPr>
            </a:p>
          </p:txBody>
        </p:sp>
      </p:grpSp>
      <p:grpSp>
        <p:nvGrpSpPr>
          <p:cNvPr id="225287" name="Group 7"/>
          <p:cNvGrpSpPr>
            <a:grpSpLocks/>
          </p:cNvGrpSpPr>
          <p:nvPr/>
        </p:nvGrpSpPr>
        <p:grpSpPr bwMode="auto">
          <a:xfrm>
            <a:off x="1331913" y="2420938"/>
            <a:ext cx="1828800" cy="609600"/>
            <a:chOff x="1776" y="1248"/>
            <a:chExt cx="912" cy="384"/>
          </a:xfrm>
        </p:grpSpPr>
        <p:sp>
          <p:nvSpPr>
            <p:cNvPr id="225288" name="Rectangle 8"/>
            <p:cNvSpPr>
              <a:spLocks noChangeArrowheads="1"/>
            </p:cNvSpPr>
            <p:nvPr/>
          </p:nvSpPr>
          <p:spPr bwMode="auto">
            <a:xfrm>
              <a:off x="1776" y="1248"/>
              <a:ext cx="864" cy="384"/>
            </a:xfrm>
            <a:prstGeom prst="rect">
              <a:avLst/>
            </a:prstGeom>
            <a:gradFill rotWithShape="1">
              <a:gsLst>
                <a:gs pos="0">
                  <a:srgbClr val="CCFFCC"/>
                </a:gs>
                <a:gs pos="100000">
                  <a:srgbClr val="CCFFCC">
                    <a:gamma/>
                    <a:shade val="46275"/>
                    <a:invGamma/>
                  </a:srgbClr>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289" name="Text Box 9"/>
            <p:cNvSpPr txBox="1">
              <a:spLocks noChangeArrowheads="1"/>
            </p:cNvSpPr>
            <p:nvPr/>
          </p:nvSpPr>
          <p:spPr bwMode="auto">
            <a:xfrm>
              <a:off x="1824" y="1314"/>
              <a:ext cx="864" cy="250"/>
            </a:xfrm>
            <a:prstGeom prst="rect">
              <a:avLst/>
            </a:prstGeom>
            <a:noFill/>
            <a:ln>
              <a:noFill/>
            </a:ln>
            <a:effectLst/>
            <a:extLst>
              <a:ext uri="{909E8E84-426E-40DD-AFC4-6F175D3DCCD1}">
                <a14:hiddenFill xmlns:a14="http://schemas.microsoft.com/office/drawing/2010/main">
                  <a:solidFill>
                    <a:srgbClr val="FDEE3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spcBef>
                  <a:spcPct val="50000"/>
                </a:spcBef>
              </a:pPr>
              <a:r>
                <a:rPr kumimoji="1" lang="zh-CN" altLang="en-US" sz="2000">
                  <a:solidFill>
                    <a:schemeClr val="tx2"/>
                  </a:solidFill>
                  <a:latin typeface="Times New Roman" pitchFamily="18" charset="0"/>
                </a:rPr>
                <a:t>输入设备</a:t>
              </a:r>
              <a:endParaRPr kumimoji="1" lang="zh-CN" altLang="en-US" sz="2000" b="0" baseline="-20000">
                <a:latin typeface="Times New Roman" pitchFamily="18" charset="0"/>
              </a:endParaRPr>
            </a:p>
          </p:txBody>
        </p:sp>
      </p:grpSp>
      <p:grpSp>
        <p:nvGrpSpPr>
          <p:cNvPr id="225290" name="Group 10"/>
          <p:cNvGrpSpPr>
            <a:grpSpLocks/>
          </p:cNvGrpSpPr>
          <p:nvPr/>
        </p:nvGrpSpPr>
        <p:grpSpPr bwMode="auto">
          <a:xfrm>
            <a:off x="5264150" y="3984625"/>
            <a:ext cx="1371600" cy="609600"/>
            <a:chOff x="2688" y="1536"/>
            <a:chExt cx="864" cy="384"/>
          </a:xfrm>
        </p:grpSpPr>
        <p:sp>
          <p:nvSpPr>
            <p:cNvPr id="225291" name="Rectangle 11"/>
            <p:cNvSpPr>
              <a:spLocks noChangeArrowheads="1"/>
            </p:cNvSpPr>
            <p:nvPr/>
          </p:nvSpPr>
          <p:spPr bwMode="auto">
            <a:xfrm>
              <a:off x="2688" y="1536"/>
              <a:ext cx="864" cy="384"/>
            </a:xfrm>
            <a:prstGeom prst="rect">
              <a:avLst/>
            </a:prstGeom>
            <a:gradFill rotWithShape="1">
              <a:gsLst>
                <a:gs pos="0">
                  <a:srgbClr val="00FFFF"/>
                </a:gs>
                <a:gs pos="100000">
                  <a:srgbClr val="00FFFF">
                    <a:gamma/>
                    <a:shade val="46275"/>
                    <a:invGamma/>
                  </a:srgbClr>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292" name="Text Box 12"/>
            <p:cNvSpPr txBox="1">
              <a:spLocks noChangeArrowheads="1"/>
            </p:cNvSpPr>
            <p:nvPr/>
          </p:nvSpPr>
          <p:spPr bwMode="auto">
            <a:xfrm>
              <a:off x="2736" y="1603"/>
              <a:ext cx="768" cy="250"/>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spcBef>
                  <a:spcPct val="50000"/>
                </a:spcBef>
              </a:pPr>
              <a:r>
                <a:rPr kumimoji="1" lang="zh-CN" altLang="en-US" sz="2000">
                  <a:latin typeface="Times New Roman" pitchFamily="18" charset="0"/>
                </a:rPr>
                <a:t>运算器</a:t>
              </a:r>
              <a:endParaRPr kumimoji="1" lang="zh-CN" altLang="en-US" sz="2000" b="0" baseline="-20000">
                <a:latin typeface="Times New Roman" pitchFamily="18" charset="0"/>
              </a:endParaRPr>
            </a:p>
          </p:txBody>
        </p:sp>
      </p:grpSp>
      <p:grpSp>
        <p:nvGrpSpPr>
          <p:cNvPr id="225293" name="Group 13"/>
          <p:cNvGrpSpPr>
            <a:grpSpLocks/>
          </p:cNvGrpSpPr>
          <p:nvPr/>
        </p:nvGrpSpPr>
        <p:grpSpPr bwMode="auto">
          <a:xfrm>
            <a:off x="3511550" y="3984625"/>
            <a:ext cx="1371600" cy="609600"/>
            <a:chOff x="2688" y="1536"/>
            <a:chExt cx="864" cy="384"/>
          </a:xfrm>
        </p:grpSpPr>
        <p:sp>
          <p:nvSpPr>
            <p:cNvPr id="225294" name="Rectangle 14"/>
            <p:cNvSpPr>
              <a:spLocks noChangeArrowheads="1"/>
            </p:cNvSpPr>
            <p:nvPr/>
          </p:nvSpPr>
          <p:spPr bwMode="auto">
            <a:xfrm>
              <a:off x="2688" y="1536"/>
              <a:ext cx="864" cy="384"/>
            </a:xfrm>
            <a:prstGeom prst="rect">
              <a:avLst/>
            </a:prstGeom>
            <a:gradFill rotWithShape="1">
              <a:gsLst>
                <a:gs pos="0">
                  <a:srgbClr val="00CCFF"/>
                </a:gs>
                <a:gs pos="100000">
                  <a:schemeClr val="bg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295" name="Text Box 15"/>
            <p:cNvSpPr txBox="1">
              <a:spLocks noChangeArrowheads="1"/>
            </p:cNvSpPr>
            <p:nvPr/>
          </p:nvSpPr>
          <p:spPr bwMode="auto">
            <a:xfrm>
              <a:off x="2736" y="1603"/>
              <a:ext cx="768" cy="25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spcBef>
                  <a:spcPct val="50000"/>
                </a:spcBef>
              </a:pPr>
              <a:r>
                <a:rPr kumimoji="1" lang="zh-CN" altLang="en-US" sz="2000">
                  <a:latin typeface="Times New Roman" pitchFamily="18" charset="0"/>
                </a:rPr>
                <a:t>控制器</a:t>
              </a:r>
              <a:endParaRPr kumimoji="1" lang="zh-CN" altLang="en-US" sz="2000" b="0" baseline="-20000">
                <a:latin typeface="Times New Roman" pitchFamily="18" charset="0"/>
              </a:endParaRPr>
            </a:p>
          </p:txBody>
        </p:sp>
      </p:grpSp>
      <p:grpSp>
        <p:nvGrpSpPr>
          <p:cNvPr id="225296" name="Group 16"/>
          <p:cNvGrpSpPr>
            <a:grpSpLocks/>
          </p:cNvGrpSpPr>
          <p:nvPr/>
        </p:nvGrpSpPr>
        <p:grpSpPr bwMode="auto">
          <a:xfrm>
            <a:off x="4121150" y="1317625"/>
            <a:ext cx="1752600" cy="1828800"/>
            <a:chOff x="2256" y="720"/>
            <a:chExt cx="1104" cy="1152"/>
          </a:xfrm>
        </p:grpSpPr>
        <p:grpSp>
          <p:nvGrpSpPr>
            <p:cNvPr id="225297" name="Group 17"/>
            <p:cNvGrpSpPr>
              <a:grpSpLocks/>
            </p:cNvGrpSpPr>
            <p:nvPr/>
          </p:nvGrpSpPr>
          <p:grpSpPr bwMode="auto">
            <a:xfrm>
              <a:off x="2304" y="1488"/>
              <a:ext cx="1056" cy="384"/>
              <a:chOff x="2688" y="1536"/>
              <a:chExt cx="864" cy="384"/>
            </a:xfrm>
          </p:grpSpPr>
          <p:sp>
            <p:nvSpPr>
              <p:cNvPr id="225298" name="Rectangle 18"/>
              <p:cNvSpPr>
                <a:spLocks noChangeArrowheads="1"/>
              </p:cNvSpPr>
              <p:nvPr/>
            </p:nvSpPr>
            <p:spPr bwMode="auto">
              <a:xfrm>
                <a:off x="2688" y="1536"/>
                <a:ext cx="864" cy="384"/>
              </a:xfrm>
              <a:prstGeom prst="rect">
                <a:avLst/>
              </a:prstGeom>
              <a:gradFill rotWithShape="1">
                <a:gsLst>
                  <a:gs pos="0">
                    <a:srgbClr val="FFCC99"/>
                  </a:gs>
                  <a:gs pos="100000">
                    <a:schemeClr val="bg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299" name="Text Box 19"/>
              <p:cNvSpPr txBox="1">
                <a:spLocks noChangeArrowheads="1"/>
              </p:cNvSpPr>
              <p:nvPr/>
            </p:nvSpPr>
            <p:spPr bwMode="auto">
              <a:xfrm>
                <a:off x="2736" y="1603"/>
                <a:ext cx="768" cy="250"/>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spcBef>
                    <a:spcPct val="50000"/>
                  </a:spcBef>
                </a:pPr>
                <a:r>
                  <a:rPr kumimoji="1" lang="zh-CN" altLang="en-US" sz="2000">
                    <a:latin typeface="Times New Roman" pitchFamily="18" charset="0"/>
                  </a:rPr>
                  <a:t>内存储器</a:t>
                </a:r>
                <a:endParaRPr kumimoji="1" lang="zh-CN" altLang="en-US" sz="2000" b="0" baseline="-20000">
                  <a:latin typeface="Times New Roman" pitchFamily="18" charset="0"/>
                </a:endParaRPr>
              </a:p>
            </p:txBody>
          </p:sp>
        </p:grpSp>
        <p:grpSp>
          <p:nvGrpSpPr>
            <p:cNvPr id="225300" name="Group 20"/>
            <p:cNvGrpSpPr>
              <a:grpSpLocks/>
            </p:cNvGrpSpPr>
            <p:nvPr/>
          </p:nvGrpSpPr>
          <p:grpSpPr bwMode="auto">
            <a:xfrm>
              <a:off x="2256" y="720"/>
              <a:ext cx="1104" cy="384"/>
              <a:chOff x="2688" y="1536"/>
              <a:chExt cx="864" cy="384"/>
            </a:xfrm>
          </p:grpSpPr>
          <p:sp>
            <p:nvSpPr>
              <p:cNvPr id="225301" name="Rectangle 21"/>
              <p:cNvSpPr>
                <a:spLocks noChangeArrowheads="1"/>
              </p:cNvSpPr>
              <p:nvPr/>
            </p:nvSpPr>
            <p:spPr bwMode="auto">
              <a:xfrm>
                <a:off x="2688" y="1536"/>
                <a:ext cx="864" cy="384"/>
              </a:xfrm>
              <a:prstGeom prst="rect">
                <a:avLst/>
              </a:prstGeom>
              <a:gradFill rotWithShape="1">
                <a:gsLst>
                  <a:gs pos="0">
                    <a:srgbClr val="CC99FF"/>
                  </a:gs>
                  <a:gs pos="100000">
                    <a:schemeClr val="bg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02" name="Text Box 22"/>
              <p:cNvSpPr txBox="1">
                <a:spLocks noChangeArrowheads="1"/>
              </p:cNvSpPr>
              <p:nvPr/>
            </p:nvSpPr>
            <p:spPr bwMode="auto">
              <a:xfrm>
                <a:off x="2736" y="1602"/>
                <a:ext cx="768" cy="2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spcBef>
                    <a:spcPct val="50000"/>
                  </a:spcBef>
                </a:pPr>
                <a:r>
                  <a:rPr kumimoji="1" lang="zh-CN" altLang="en-US" sz="2000">
                    <a:solidFill>
                      <a:schemeClr val="tx2"/>
                    </a:solidFill>
                    <a:latin typeface="Times New Roman" pitchFamily="18" charset="0"/>
                  </a:rPr>
                  <a:t>外存储器</a:t>
                </a:r>
                <a:endParaRPr kumimoji="1" lang="zh-CN" altLang="en-US" sz="2000" b="0" baseline="-20000">
                  <a:latin typeface="Times New Roman" pitchFamily="18" charset="0"/>
                </a:endParaRPr>
              </a:p>
            </p:txBody>
          </p:sp>
        </p:grpSp>
      </p:grpSp>
      <p:grpSp>
        <p:nvGrpSpPr>
          <p:cNvPr id="225303" name="Group 23"/>
          <p:cNvGrpSpPr>
            <a:grpSpLocks/>
          </p:cNvGrpSpPr>
          <p:nvPr/>
        </p:nvGrpSpPr>
        <p:grpSpPr bwMode="auto">
          <a:xfrm>
            <a:off x="1225550" y="4600575"/>
            <a:ext cx="1981200" cy="1808163"/>
            <a:chOff x="432" y="2788"/>
            <a:chExt cx="1248" cy="1139"/>
          </a:xfrm>
        </p:grpSpPr>
        <p:sp>
          <p:nvSpPr>
            <p:cNvPr id="225304" name="Line 24"/>
            <p:cNvSpPr>
              <a:spLocks noChangeShapeType="1"/>
            </p:cNvSpPr>
            <p:nvPr/>
          </p:nvSpPr>
          <p:spPr bwMode="auto">
            <a:xfrm rot="-5001237">
              <a:off x="916" y="3500"/>
              <a:ext cx="87" cy="768"/>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05" name="Text Box 25"/>
            <p:cNvSpPr txBox="1">
              <a:spLocks noChangeArrowheads="1"/>
            </p:cNvSpPr>
            <p:nvPr/>
          </p:nvSpPr>
          <p:spPr bwMode="auto">
            <a:xfrm>
              <a:off x="432" y="2788"/>
              <a:ext cx="9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latin typeface="Times New Roman" pitchFamily="18" charset="0"/>
                </a:rPr>
                <a:t>数据流</a:t>
              </a:r>
              <a:endParaRPr kumimoji="1" lang="zh-CN" altLang="en-US" sz="2000" b="0" baseline="-20000">
                <a:latin typeface="Times New Roman" pitchFamily="18" charset="0"/>
              </a:endParaRPr>
            </a:p>
          </p:txBody>
        </p:sp>
        <p:sp>
          <p:nvSpPr>
            <p:cNvPr id="225306" name="Text Box 26"/>
            <p:cNvSpPr txBox="1">
              <a:spLocks noChangeArrowheads="1"/>
            </p:cNvSpPr>
            <p:nvPr/>
          </p:nvSpPr>
          <p:spPr bwMode="auto">
            <a:xfrm>
              <a:off x="480" y="3508"/>
              <a:ext cx="120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r>
                <a:rPr kumimoji="1" lang="zh-CN" altLang="en-US" sz="2000">
                  <a:latin typeface="Times New Roman" pitchFamily="18" charset="0"/>
                </a:rPr>
                <a:t>控制流</a:t>
              </a:r>
              <a:endParaRPr kumimoji="1" lang="zh-CN" altLang="en-US" sz="2000" b="0" baseline="-20000">
                <a:latin typeface="Times New Roman" pitchFamily="18" charset="0"/>
              </a:endParaRPr>
            </a:p>
          </p:txBody>
        </p:sp>
        <p:sp>
          <p:nvSpPr>
            <p:cNvPr id="225307" name="AutoShape 27"/>
            <p:cNvSpPr>
              <a:spLocks noChangeArrowheads="1"/>
            </p:cNvSpPr>
            <p:nvPr/>
          </p:nvSpPr>
          <p:spPr bwMode="auto">
            <a:xfrm>
              <a:off x="624" y="3168"/>
              <a:ext cx="768" cy="240"/>
            </a:xfrm>
            <a:prstGeom prst="leftRightArrow">
              <a:avLst>
                <a:gd name="adj1" fmla="val 50000"/>
                <a:gd name="adj2" fmla="val 64000"/>
              </a:avLst>
            </a:prstGeom>
            <a:solidFill>
              <a:srgbClr val="99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grpSp>
        <p:nvGrpSpPr>
          <p:cNvPr id="225308" name="Group 28"/>
          <p:cNvGrpSpPr>
            <a:grpSpLocks/>
          </p:cNvGrpSpPr>
          <p:nvPr/>
        </p:nvGrpSpPr>
        <p:grpSpPr bwMode="auto">
          <a:xfrm>
            <a:off x="3359150" y="3679825"/>
            <a:ext cx="3429000" cy="1143000"/>
            <a:chOff x="1776" y="2208"/>
            <a:chExt cx="2160" cy="720"/>
          </a:xfrm>
        </p:grpSpPr>
        <p:sp>
          <p:nvSpPr>
            <p:cNvPr id="225309" name="Line 29"/>
            <p:cNvSpPr>
              <a:spLocks noChangeShapeType="1"/>
            </p:cNvSpPr>
            <p:nvPr/>
          </p:nvSpPr>
          <p:spPr bwMode="auto">
            <a:xfrm>
              <a:off x="1776" y="2208"/>
              <a:ext cx="0" cy="720"/>
            </a:xfrm>
            <a:prstGeom prst="line">
              <a:avLst/>
            </a:prstGeom>
            <a:noFill/>
            <a:ln w="38100">
              <a:solidFill>
                <a:srgbClr val="99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0" name="Line 30"/>
            <p:cNvSpPr>
              <a:spLocks noChangeShapeType="1"/>
            </p:cNvSpPr>
            <p:nvPr/>
          </p:nvSpPr>
          <p:spPr bwMode="auto">
            <a:xfrm>
              <a:off x="3936" y="2208"/>
              <a:ext cx="0" cy="720"/>
            </a:xfrm>
            <a:prstGeom prst="line">
              <a:avLst/>
            </a:prstGeom>
            <a:noFill/>
            <a:ln w="38100">
              <a:solidFill>
                <a:srgbClr val="99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1" name="Line 31"/>
            <p:cNvSpPr>
              <a:spLocks noChangeShapeType="1"/>
            </p:cNvSpPr>
            <p:nvPr/>
          </p:nvSpPr>
          <p:spPr bwMode="auto">
            <a:xfrm>
              <a:off x="1776" y="2208"/>
              <a:ext cx="2160" cy="0"/>
            </a:xfrm>
            <a:prstGeom prst="line">
              <a:avLst/>
            </a:prstGeom>
            <a:noFill/>
            <a:ln w="38100">
              <a:solidFill>
                <a:srgbClr val="99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2" name="Line 32"/>
            <p:cNvSpPr>
              <a:spLocks noChangeShapeType="1"/>
            </p:cNvSpPr>
            <p:nvPr/>
          </p:nvSpPr>
          <p:spPr bwMode="auto">
            <a:xfrm>
              <a:off x="1776" y="2928"/>
              <a:ext cx="2160" cy="0"/>
            </a:xfrm>
            <a:prstGeom prst="line">
              <a:avLst/>
            </a:prstGeom>
            <a:noFill/>
            <a:ln w="38100">
              <a:solidFill>
                <a:srgbClr val="99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sp>
        <p:nvSpPr>
          <p:cNvPr id="225313" name="AutoShape 33"/>
          <p:cNvSpPr>
            <a:spLocks noChangeArrowheads="1"/>
          </p:cNvSpPr>
          <p:nvPr/>
        </p:nvSpPr>
        <p:spPr bwMode="auto">
          <a:xfrm>
            <a:off x="3892550" y="4822825"/>
            <a:ext cx="304800" cy="914400"/>
          </a:xfrm>
          <a:prstGeom prst="downArrow">
            <a:avLst>
              <a:gd name="adj1" fmla="val 50000"/>
              <a:gd name="adj2" fmla="val 75000"/>
            </a:avLst>
          </a:prstGeom>
          <a:solidFill>
            <a:schemeClr val="bg1"/>
          </a:solidFill>
          <a:ln w="38100">
            <a:solidFill>
              <a:srgbClr val="99CCFF"/>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4" name="Text Box 34"/>
          <p:cNvSpPr txBox="1">
            <a:spLocks noChangeArrowheads="1"/>
          </p:cNvSpPr>
          <p:nvPr/>
        </p:nvSpPr>
        <p:spPr bwMode="auto">
          <a:xfrm>
            <a:off x="2825750" y="5721350"/>
            <a:ext cx="2057400" cy="701675"/>
          </a:xfrm>
          <a:prstGeom prst="rect">
            <a:avLst/>
          </a:prstGeom>
          <a:gradFill rotWithShape="1">
            <a:gsLst>
              <a:gs pos="0">
                <a:srgbClr val="99CCFF"/>
              </a:gs>
              <a:gs pos="100000">
                <a:srgbClr val="99CC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latin typeface="Times New Roman" pitchFamily="18" charset="0"/>
              </a:rPr>
              <a:t>中央处理器</a:t>
            </a:r>
          </a:p>
          <a:p>
            <a:pPr algn="ctr"/>
            <a:r>
              <a:rPr kumimoji="1" lang="en-US" altLang="zh-CN" sz="2000">
                <a:latin typeface="Times New Roman" pitchFamily="18" charset="0"/>
              </a:rPr>
              <a:t>CPU</a:t>
            </a:r>
            <a:endParaRPr kumimoji="1" lang="en-US" altLang="zh-CN" sz="2000" b="0" baseline="-20000">
              <a:latin typeface="Times New Roman" pitchFamily="18" charset="0"/>
            </a:endParaRPr>
          </a:p>
        </p:txBody>
      </p:sp>
      <p:grpSp>
        <p:nvGrpSpPr>
          <p:cNvPr id="225315" name="Group 35"/>
          <p:cNvGrpSpPr>
            <a:grpSpLocks/>
          </p:cNvGrpSpPr>
          <p:nvPr/>
        </p:nvGrpSpPr>
        <p:grpSpPr bwMode="auto">
          <a:xfrm>
            <a:off x="3130550" y="2308225"/>
            <a:ext cx="3886200" cy="3986213"/>
            <a:chOff x="1632" y="1344"/>
            <a:chExt cx="2448" cy="2511"/>
          </a:xfrm>
        </p:grpSpPr>
        <p:grpSp>
          <p:nvGrpSpPr>
            <p:cNvPr id="225316" name="Group 36"/>
            <p:cNvGrpSpPr>
              <a:grpSpLocks/>
            </p:cNvGrpSpPr>
            <p:nvPr/>
          </p:nvGrpSpPr>
          <p:grpSpPr bwMode="auto">
            <a:xfrm>
              <a:off x="1632" y="1344"/>
              <a:ext cx="2448" cy="1632"/>
              <a:chOff x="1632" y="1344"/>
              <a:chExt cx="2448" cy="1632"/>
            </a:xfrm>
          </p:grpSpPr>
          <p:sp>
            <p:nvSpPr>
              <p:cNvPr id="225317" name="Line 37"/>
              <p:cNvSpPr>
                <a:spLocks noChangeShapeType="1"/>
              </p:cNvSpPr>
              <p:nvPr/>
            </p:nvSpPr>
            <p:spPr bwMode="auto">
              <a:xfrm>
                <a:off x="1632" y="2976"/>
                <a:ext cx="2448" cy="0"/>
              </a:xfrm>
              <a:prstGeom prst="line">
                <a:avLst/>
              </a:prstGeom>
              <a:noFill/>
              <a:ln w="571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8" name="Line 38"/>
              <p:cNvSpPr>
                <a:spLocks noChangeShapeType="1"/>
              </p:cNvSpPr>
              <p:nvPr/>
            </p:nvSpPr>
            <p:spPr bwMode="auto">
              <a:xfrm>
                <a:off x="1632" y="1344"/>
                <a:ext cx="0" cy="1632"/>
              </a:xfrm>
              <a:prstGeom prst="line">
                <a:avLst/>
              </a:prstGeom>
              <a:noFill/>
              <a:ln w="571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19" name="Line 39"/>
              <p:cNvSpPr>
                <a:spLocks noChangeShapeType="1"/>
              </p:cNvSpPr>
              <p:nvPr/>
            </p:nvSpPr>
            <p:spPr bwMode="auto">
              <a:xfrm>
                <a:off x="4080" y="1344"/>
                <a:ext cx="0" cy="1632"/>
              </a:xfrm>
              <a:prstGeom prst="line">
                <a:avLst/>
              </a:prstGeom>
              <a:noFill/>
              <a:ln w="571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20" name="Line 40"/>
              <p:cNvSpPr>
                <a:spLocks noChangeShapeType="1"/>
              </p:cNvSpPr>
              <p:nvPr/>
            </p:nvSpPr>
            <p:spPr bwMode="auto">
              <a:xfrm>
                <a:off x="1632" y="1344"/>
                <a:ext cx="2448" cy="0"/>
              </a:xfrm>
              <a:prstGeom prst="line">
                <a:avLst/>
              </a:prstGeom>
              <a:noFill/>
              <a:ln w="571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sp>
          <p:nvSpPr>
            <p:cNvPr id="225321" name="AutoShape 41"/>
            <p:cNvSpPr>
              <a:spLocks noChangeArrowheads="1"/>
            </p:cNvSpPr>
            <p:nvPr/>
          </p:nvSpPr>
          <p:spPr bwMode="auto">
            <a:xfrm>
              <a:off x="3120" y="2976"/>
              <a:ext cx="240" cy="624"/>
            </a:xfrm>
            <a:prstGeom prst="downArrow">
              <a:avLst>
                <a:gd name="adj1" fmla="val 50000"/>
                <a:gd name="adj2" fmla="val 65000"/>
              </a:avLst>
            </a:prstGeom>
            <a:solidFill>
              <a:schemeClr val="bg1"/>
            </a:solidFill>
            <a:ln w="57150">
              <a:solidFill>
                <a:schemeClr val="tx2"/>
              </a:solidFill>
              <a:prstDash val="sysDot"/>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22" name="Text Box 42"/>
            <p:cNvSpPr txBox="1">
              <a:spLocks noChangeArrowheads="1"/>
            </p:cNvSpPr>
            <p:nvPr/>
          </p:nvSpPr>
          <p:spPr bwMode="auto">
            <a:xfrm>
              <a:off x="2928" y="3605"/>
              <a:ext cx="64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solidFill>
                    <a:schemeClr val="tx2"/>
                  </a:solidFill>
                  <a:latin typeface="Times New Roman" pitchFamily="18" charset="0"/>
                </a:rPr>
                <a:t>主机</a:t>
              </a:r>
              <a:endParaRPr kumimoji="1" lang="zh-CN" altLang="en-US" sz="2000" b="0" baseline="-20000">
                <a:latin typeface="Times New Roman" pitchFamily="18" charset="0"/>
              </a:endParaRPr>
            </a:p>
          </p:txBody>
        </p:sp>
      </p:grpSp>
      <p:grpSp>
        <p:nvGrpSpPr>
          <p:cNvPr id="225323" name="Group 43"/>
          <p:cNvGrpSpPr>
            <a:grpSpLocks/>
          </p:cNvGrpSpPr>
          <p:nvPr/>
        </p:nvGrpSpPr>
        <p:grpSpPr bwMode="auto">
          <a:xfrm>
            <a:off x="1225550" y="1436688"/>
            <a:ext cx="2209800" cy="1100137"/>
            <a:chOff x="432" y="795"/>
            <a:chExt cx="1392" cy="693"/>
          </a:xfrm>
        </p:grpSpPr>
        <p:sp>
          <p:nvSpPr>
            <p:cNvPr id="225324" name="Text Box 44"/>
            <p:cNvSpPr txBox="1">
              <a:spLocks noChangeArrowheads="1"/>
            </p:cNvSpPr>
            <p:nvPr/>
          </p:nvSpPr>
          <p:spPr bwMode="auto">
            <a:xfrm>
              <a:off x="432" y="795"/>
              <a:ext cx="546" cy="256"/>
            </a:xfrm>
            <a:prstGeom prst="rect">
              <a:avLst/>
            </a:prstGeom>
            <a:gradFill rotWithShape="0">
              <a:gsLst>
                <a:gs pos="0">
                  <a:srgbClr val="009999"/>
                </a:gs>
                <a:gs pos="100000">
                  <a:srgbClr val="FFFFFF"/>
                </a:gs>
              </a:gsLst>
              <a:lin ang="5400000" scaled="1"/>
            </a:gradFill>
            <a:ln w="9525">
              <a:solidFill>
                <a:schemeClr val="tx1"/>
              </a:solidFill>
              <a:prstDash val="dash"/>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latin typeface="Times New Roman" pitchFamily="18" charset="0"/>
                </a:rPr>
                <a:t>程序</a:t>
              </a:r>
              <a:endParaRPr kumimoji="1" lang="zh-CN" altLang="en-US" sz="2000" b="0" baseline="-20000">
                <a:latin typeface="Times New Roman" pitchFamily="18" charset="0"/>
              </a:endParaRPr>
            </a:p>
          </p:txBody>
        </p:sp>
        <p:sp>
          <p:nvSpPr>
            <p:cNvPr id="225325" name="Text Box 45"/>
            <p:cNvSpPr txBox="1">
              <a:spLocks noChangeArrowheads="1"/>
            </p:cNvSpPr>
            <p:nvPr/>
          </p:nvSpPr>
          <p:spPr bwMode="auto">
            <a:xfrm>
              <a:off x="1104" y="797"/>
              <a:ext cx="720" cy="256"/>
            </a:xfrm>
            <a:prstGeom prst="rect">
              <a:avLst/>
            </a:prstGeom>
            <a:gradFill rotWithShape="0">
              <a:gsLst>
                <a:gs pos="0">
                  <a:srgbClr val="009999"/>
                </a:gs>
                <a:gs pos="100000">
                  <a:srgbClr val="FFFFFF"/>
                </a:gs>
              </a:gsLst>
              <a:lin ang="5400000" scaled="1"/>
            </a:gradFill>
            <a:ln w="9525">
              <a:solidFill>
                <a:schemeClr val="tx1"/>
              </a:solidFill>
              <a:prstDash val="dash"/>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latin typeface="Times New Roman" pitchFamily="18" charset="0"/>
                </a:rPr>
                <a:t>数据</a:t>
              </a:r>
              <a:endParaRPr kumimoji="1" lang="zh-CN" altLang="en-US" sz="2000" b="0">
                <a:latin typeface="Times New Roman" pitchFamily="18" charset="0"/>
              </a:endParaRPr>
            </a:p>
          </p:txBody>
        </p:sp>
        <p:sp>
          <p:nvSpPr>
            <p:cNvPr id="225326" name="Line 46"/>
            <p:cNvSpPr>
              <a:spLocks noChangeShapeType="1"/>
            </p:cNvSpPr>
            <p:nvPr/>
          </p:nvSpPr>
          <p:spPr bwMode="auto">
            <a:xfrm>
              <a:off x="768" y="1056"/>
              <a:ext cx="240" cy="384"/>
            </a:xfrm>
            <a:prstGeom prst="line">
              <a:avLst/>
            </a:prstGeom>
            <a:noFill/>
            <a:ln w="57150">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27" name="Line 47"/>
            <p:cNvSpPr>
              <a:spLocks noChangeShapeType="1"/>
            </p:cNvSpPr>
            <p:nvPr/>
          </p:nvSpPr>
          <p:spPr bwMode="auto">
            <a:xfrm flipH="1">
              <a:off x="1200" y="1056"/>
              <a:ext cx="144" cy="432"/>
            </a:xfrm>
            <a:prstGeom prst="line">
              <a:avLst/>
            </a:prstGeom>
            <a:noFill/>
            <a:ln w="57150">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grpSp>
        <p:nvGrpSpPr>
          <p:cNvPr id="225328" name="Group 48"/>
          <p:cNvGrpSpPr>
            <a:grpSpLocks/>
          </p:cNvGrpSpPr>
          <p:nvPr/>
        </p:nvGrpSpPr>
        <p:grpSpPr bwMode="auto">
          <a:xfrm>
            <a:off x="7321550" y="1500188"/>
            <a:ext cx="1219200" cy="884237"/>
            <a:chOff x="4272" y="835"/>
            <a:chExt cx="768" cy="557"/>
          </a:xfrm>
        </p:grpSpPr>
        <p:sp>
          <p:nvSpPr>
            <p:cNvPr id="225329" name="Text Box 49"/>
            <p:cNvSpPr txBox="1">
              <a:spLocks noChangeArrowheads="1"/>
            </p:cNvSpPr>
            <p:nvPr/>
          </p:nvSpPr>
          <p:spPr bwMode="auto">
            <a:xfrm>
              <a:off x="4272" y="835"/>
              <a:ext cx="768" cy="256"/>
            </a:xfrm>
            <a:prstGeom prst="rect">
              <a:avLst/>
            </a:prstGeom>
            <a:gradFill rotWithShape="0">
              <a:gsLst>
                <a:gs pos="0">
                  <a:srgbClr val="009999"/>
                </a:gs>
                <a:gs pos="100000">
                  <a:srgbClr val="FFFFFF"/>
                </a:gs>
              </a:gsLst>
              <a:lin ang="5400000" scaled="1"/>
            </a:gradFill>
            <a:ln w="9525">
              <a:solidFill>
                <a:schemeClr val="tx1"/>
              </a:solidFill>
              <a:prstDash val="dash"/>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000">
                  <a:latin typeface="Times New Roman" pitchFamily="18" charset="0"/>
                </a:rPr>
                <a:t>结果</a:t>
              </a:r>
              <a:endParaRPr kumimoji="1" lang="zh-CN" altLang="en-US" sz="2000" b="0">
                <a:latin typeface="Times New Roman" pitchFamily="18" charset="0"/>
              </a:endParaRPr>
            </a:p>
          </p:txBody>
        </p:sp>
        <p:sp>
          <p:nvSpPr>
            <p:cNvPr id="225330" name="Line 50"/>
            <p:cNvSpPr>
              <a:spLocks noChangeShapeType="1"/>
            </p:cNvSpPr>
            <p:nvPr/>
          </p:nvSpPr>
          <p:spPr bwMode="auto">
            <a:xfrm flipV="1">
              <a:off x="4656" y="1104"/>
              <a:ext cx="0" cy="288"/>
            </a:xfrm>
            <a:prstGeom prst="line">
              <a:avLst/>
            </a:prstGeom>
            <a:noFill/>
            <a:ln w="5715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grpSp>
        <p:nvGrpSpPr>
          <p:cNvPr id="225331" name="Group 51"/>
          <p:cNvGrpSpPr>
            <a:grpSpLocks/>
          </p:cNvGrpSpPr>
          <p:nvPr/>
        </p:nvGrpSpPr>
        <p:grpSpPr bwMode="auto">
          <a:xfrm>
            <a:off x="3130550" y="1927225"/>
            <a:ext cx="4038600" cy="2057400"/>
            <a:chOff x="1632" y="1104"/>
            <a:chExt cx="2544" cy="1296"/>
          </a:xfrm>
        </p:grpSpPr>
        <p:sp>
          <p:nvSpPr>
            <p:cNvPr id="225332" name="AutoShape 52"/>
            <p:cNvSpPr>
              <a:spLocks noChangeArrowheads="1"/>
            </p:cNvSpPr>
            <p:nvPr/>
          </p:nvSpPr>
          <p:spPr bwMode="auto">
            <a:xfrm>
              <a:off x="1632" y="1488"/>
              <a:ext cx="672" cy="279"/>
            </a:xfrm>
            <a:prstGeom prst="notchedRightArrow">
              <a:avLst>
                <a:gd name="adj1" fmla="val 50000"/>
                <a:gd name="adj2" fmla="val 60215"/>
              </a:avLst>
            </a:prstGeom>
            <a:solidFill>
              <a:srgbClr val="993300"/>
            </a:solidFill>
            <a:ln w="76200" cmpd="tri">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33" name="AutoShape 53"/>
            <p:cNvSpPr>
              <a:spLocks noChangeArrowheads="1"/>
            </p:cNvSpPr>
            <p:nvPr/>
          </p:nvSpPr>
          <p:spPr bwMode="auto">
            <a:xfrm>
              <a:off x="3360" y="1488"/>
              <a:ext cx="816" cy="288"/>
            </a:xfrm>
            <a:prstGeom prst="notchedRightArrow">
              <a:avLst>
                <a:gd name="adj1" fmla="val 50000"/>
                <a:gd name="adj2" fmla="val 70833"/>
              </a:avLst>
            </a:prstGeom>
            <a:solidFill>
              <a:srgbClr val="993300"/>
            </a:solidFill>
            <a:ln w="76200" cmpd="tri">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34" name="AutoShape 54"/>
            <p:cNvSpPr>
              <a:spLocks noChangeArrowheads="1"/>
            </p:cNvSpPr>
            <p:nvPr/>
          </p:nvSpPr>
          <p:spPr bwMode="auto">
            <a:xfrm>
              <a:off x="3024" y="1872"/>
              <a:ext cx="336" cy="528"/>
            </a:xfrm>
            <a:prstGeom prst="upDownArrow">
              <a:avLst>
                <a:gd name="adj1" fmla="val 50000"/>
                <a:gd name="adj2" fmla="val 31429"/>
              </a:avLst>
            </a:prstGeom>
            <a:solidFill>
              <a:srgbClr val="993300"/>
            </a:solidFill>
            <a:ln w="76200" cmpd="tri">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35" name="AutoShape 55"/>
            <p:cNvSpPr>
              <a:spLocks noChangeArrowheads="1"/>
            </p:cNvSpPr>
            <p:nvPr/>
          </p:nvSpPr>
          <p:spPr bwMode="auto">
            <a:xfrm>
              <a:off x="2640" y="1104"/>
              <a:ext cx="336" cy="384"/>
            </a:xfrm>
            <a:prstGeom prst="upDownArrow">
              <a:avLst>
                <a:gd name="adj1" fmla="val 50000"/>
                <a:gd name="adj2" fmla="val 22857"/>
              </a:avLst>
            </a:prstGeom>
            <a:solidFill>
              <a:srgbClr val="993300"/>
            </a:solidFill>
            <a:ln w="76200" cmpd="tri">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36" name="AutoShape 56"/>
            <p:cNvSpPr>
              <a:spLocks noChangeArrowheads="1"/>
            </p:cNvSpPr>
            <p:nvPr/>
          </p:nvSpPr>
          <p:spPr bwMode="auto">
            <a:xfrm>
              <a:off x="2304" y="1872"/>
              <a:ext cx="432" cy="528"/>
            </a:xfrm>
            <a:prstGeom prst="downArrow">
              <a:avLst>
                <a:gd name="adj1" fmla="val 50000"/>
                <a:gd name="adj2" fmla="val 30556"/>
              </a:avLst>
            </a:prstGeom>
            <a:solidFill>
              <a:srgbClr val="993300"/>
            </a:solidFill>
            <a:ln w="9525">
              <a:solidFill>
                <a:schemeClr val="tx1"/>
              </a:solidFill>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grpSp>
        <p:nvGrpSpPr>
          <p:cNvPr id="225337" name="Group 57"/>
          <p:cNvGrpSpPr>
            <a:grpSpLocks/>
          </p:cNvGrpSpPr>
          <p:nvPr/>
        </p:nvGrpSpPr>
        <p:grpSpPr bwMode="auto">
          <a:xfrm>
            <a:off x="2292350" y="2994025"/>
            <a:ext cx="5562600" cy="1981200"/>
            <a:chOff x="1104" y="1776"/>
            <a:chExt cx="3504" cy="1248"/>
          </a:xfrm>
        </p:grpSpPr>
        <p:sp>
          <p:nvSpPr>
            <p:cNvPr id="225338" name="Line 58"/>
            <p:cNvSpPr>
              <a:spLocks noChangeShapeType="1"/>
            </p:cNvSpPr>
            <p:nvPr/>
          </p:nvSpPr>
          <p:spPr bwMode="auto">
            <a:xfrm>
              <a:off x="2352" y="2784"/>
              <a:ext cx="0" cy="24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39" name="Line 59"/>
            <p:cNvSpPr>
              <a:spLocks noChangeShapeType="1"/>
            </p:cNvSpPr>
            <p:nvPr/>
          </p:nvSpPr>
          <p:spPr bwMode="auto">
            <a:xfrm>
              <a:off x="2160" y="1824"/>
              <a:ext cx="144"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nvGrpSpPr>
            <p:cNvPr id="225340" name="Group 60"/>
            <p:cNvGrpSpPr>
              <a:grpSpLocks/>
            </p:cNvGrpSpPr>
            <p:nvPr/>
          </p:nvGrpSpPr>
          <p:grpSpPr bwMode="auto">
            <a:xfrm>
              <a:off x="1104" y="1776"/>
              <a:ext cx="3504" cy="1248"/>
              <a:chOff x="1104" y="1776"/>
              <a:chExt cx="3504" cy="1248"/>
            </a:xfrm>
          </p:grpSpPr>
          <p:sp>
            <p:nvSpPr>
              <p:cNvPr id="225341" name="Line 61"/>
              <p:cNvSpPr>
                <a:spLocks noChangeShapeType="1"/>
              </p:cNvSpPr>
              <p:nvPr/>
            </p:nvSpPr>
            <p:spPr bwMode="auto">
              <a:xfrm>
                <a:off x="2352" y="3024"/>
                <a:ext cx="225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42" name="Line 62"/>
              <p:cNvSpPr>
                <a:spLocks noChangeShapeType="1"/>
              </p:cNvSpPr>
              <p:nvPr/>
            </p:nvSpPr>
            <p:spPr bwMode="auto">
              <a:xfrm flipV="1">
                <a:off x="4608" y="1776"/>
                <a:ext cx="0" cy="1248"/>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43" name="Line 63"/>
              <p:cNvSpPr>
                <a:spLocks noChangeShapeType="1"/>
              </p:cNvSpPr>
              <p:nvPr/>
            </p:nvSpPr>
            <p:spPr bwMode="auto">
              <a:xfrm>
                <a:off x="1104" y="1824"/>
                <a:ext cx="768" cy="768"/>
              </a:xfrm>
              <a:prstGeom prst="line">
                <a:avLst/>
              </a:prstGeom>
              <a:noFill/>
              <a:ln w="571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44" name="Line 64"/>
              <p:cNvSpPr>
                <a:spLocks noChangeShapeType="1"/>
              </p:cNvSpPr>
              <p:nvPr/>
            </p:nvSpPr>
            <p:spPr bwMode="auto">
              <a:xfrm flipV="1">
                <a:off x="2160" y="1824"/>
                <a:ext cx="0" cy="576"/>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45" name="Line 65"/>
              <p:cNvSpPr>
                <a:spLocks noChangeShapeType="1"/>
              </p:cNvSpPr>
              <p:nvPr/>
            </p:nvSpPr>
            <p:spPr bwMode="auto">
              <a:xfrm>
                <a:off x="2736" y="2592"/>
                <a:ext cx="24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lstStyle/>
              <a:p>
                <a:endParaRPr lang="zh-CN" altLang="en-US"/>
              </a:p>
            </p:txBody>
          </p:sp>
        </p:grpSp>
      </p:grpSp>
      <p:grpSp>
        <p:nvGrpSpPr>
          <p:cNvPr id="225346" name="Group 66"/>
          <p:cNvGrpSpPr>
            <a:grpSpLocks/>
          </p:cNvGrpSpPr>
          <p:nvPr/>
        </p:nvGrpSpPr>
        <p:grpSpPr bwMode="auto">
          <a:xfrm>
            <a:off x="344488" y="1125538"/>
            <a:ext cx="8836025" cy="5472112"/>
            <a:chOff x="194" y="528"/>
            <a:chExt cx="5566" cy="3447"/>
          </a:xfrm>
        </p:grpSpPr>
        <p:grpSp>
          <p:nvGrpSpPr>
            <p:cNvPr id="225347" name="Group 67"/>
            <p:cNvGrpSpPr>
              <a:grpSpLocks/>
            </p:cNvGrpSpPr>
            <p:nvPr/>
          </p:nvGrpSpPr>
          <p:grpSpPr bwMode="auto">
            <a:xfrm>
              <a:off x="194" y="528"/>
              <a:ext cx="5566" cy="3072"/>
              <a:chOff x="194" y="528"/>
              <a:chExt cx="5566" cy="3072"/>
            </a:xfrm>
          </p:grpSpPr>
          <p:sp>
            <p:nvSpPr>
              <p:cNvPr id="225348" name="Freeform 68"/>
              <p:cNvSpPr>
                <a:spLocks/>
              </p:cNvSpPr>
              <p:nvPr/>
            </p:nvSpPr>
            <p:spPr bwMode="auto">
              <a:xfrm>
                <a:off x="194" y="528"/>
                <a:ext cx="5566" cy="1432"/>
              </a:xfrm>
              <a:custGeom>
                <a:avLst/>
                <a:gdLst>
                  <a:gd name="T0" fmla="*/ 2488 w 5288"/>
                  <a:gd name="T1" fmla="*/ 24 h 1432"/>
                  <a:gd name="T2" fmla="*/ 5080 w 5288"/>
                  <a:gd name="T3" fmla="*/ 984 h 1432"/>
                  <a:gd name="T4" fmla="*/ 3736 w 5288"/>
                  <a:gd name="T5" fmla="*/ 1320 h 1432"/>
                  <a:gd name="T6" fmla="*/ 2680 w 5288"/>
                  <a:gd name="T7" fmla="*/ 744 h 1432"/>
                  <a:gd name="T8" fmla="*/ 1048 w 5288"/>
                  <a:gd name="T9" fmla="*/ 1368 h 1432"/>
                  <a:gd name="T10" fmla="*/ 232 w 5288"/>
                  <a:gd name="T11" fmla="*/ 1128 h 1432"/>
                  <a:gd name="T12" fmla="*/ 2488 w 5288"/>
                  <a:gd name="T13" fmla="*/ 24 h 1432"/>
                </a:gdLst>
                <a:ahLst/>
                <a:cxnLst>
                  <a:cxn ang="0">
                    <a:pos x="T0" y="T1"/>
                  </a:cxn>
                  <a:cxn ang="0">
                    <a:pos x="T2" y="T3"/>
                  </a:cxn>
                  <a:cxn ang="0">
                    <a:pos x="T4" y="T5"/>
                  </a:cxn>
                  <a:cxn ang="0">
                    <a:pos x="T6" y="T7"/>
                  </a:cxn>
                  <a:cxn ang="0">
                    <a:pos x="T8" y="T9"/>
                  </a:cxn>
                  <a:cxn ang="0">
                    <a:pos x="T10" y="T11"/>
                  </a:cxn>
                  <a:cxn ang="0">
                    <a:pos x="T12" y="T13"/>
                  </a:cxn>
                </a:cxnLst>
                <a:rect l="0" t="0" r="r" b="b"/>
                <a:pathLst>
                  <a:path w="5288" h="1432">
                    <a:moveTo>
                      <a:pt x="2488" y="24"/>
                    </a:moveTo>
                    <a:cubicBezTo>
                      <a:pt x="3296" y="0"/>
                      <a:pt x="4872" y="768"/>
                      <a:pt x="5080" y="984"/>
                    </a:cubicBezTo>
                    <a:cubicBezTo>
                      <a:pt x="5288" y="1200"/>
                      <a:pt x="4136" y="1360"/>
                      <a:pt x="3736" y="1320"/>
                    </a:cubicBezTo>
                    <a:cubicBezTo>
                      <a:pt x="3336" y="1280"/>
                      <a:pt x="3128" y="736"/>
                      <a:pt x="2680" y="744"/>
                    </a:cubicBezTo>
                    <a:cubicBezTo>
                      <a:pt x="2232" y="752"/>
                      <a:pt x="1456" y="1304"/>
                      <a:pt x="1048" y="1368"/>
                    </a:cubicBezTo>
                    <a:cubicBezTo>
                      <a:pt x="640" y="1432"/>
                      <a:pt x="0" y="1352"/>
                      <a:pt x="232" y="1128"/>
                    </a:cubicBezTo>
                    <a:cubicBezTo>
                      <a:pt x="464" y="904"/>
                      <a:pt x="1680" y="48"/>
                      <a:pt x="2488" y="24"/>
                    </a:cubicBezTo>
                    <a:close/>
                  </a:path>
                </a:pathLst>
              </a:custGeom>
              <a:noFill/>
              <a:ln w="38100" cap="flat" cmpd="sng">
                <a:solidFill>
                  <a:srgbClr val="FF00FF"/>
                </a:solidFill>
                <a:prstDash val="lgDashDot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sp>
            <p:nvSpPr>
              <p:cNvPr id="225349" name="AutoShape 69"/>
              <p:cNvSpPr>
                <a:spLocks noChangeArrowheads="1"/>
              </p:cNvSpPr>
              <p:nvPr/>
            </p:nvSpPr>
            <p:spPr bwMode="auto">
              <a:xfrm>
                <a:off x="4512" y="1872"/>
                <a:ext cx="202" cy="1728"/>
              </a:xfrm>
              <a:prstGeom prst="downArrow">
                <a:avLst>
                  <a:gd name="adj1" fmla="val 50000"/>
                  <a:gd name="adj2" fmla="val 213861"/>
                </a:avLst>
              </a:prstGeom>
              <a:solidFill>
                <a:schemeClr val="bg1"/>
              </a:solidFill>
              <a:ln w="38100">
                <a:solidFill>
                  <a:srgbClr val="FF00FF"/>
                </a:solidFill>
                <a:prstDash val="lgDashDotDot"/>
                <a:miter lim="800000"/>
                <a:headEnd/>
                <a:tailEnd/>
              </a:ln>
              <a:effectLst/>
              <a:extLst>
                <a:ext uri="{AF507438-7753-43E0-B8FC-AC1667EBCBE1}">
                  <a14:hiddenEffects xmlns:a14="http://schemas.microsoft.com/office/drawing/2010/main">
                    <a:effectLst>
                      <a:outerShdw dist="28398" dir="3806097" algn="ctr" rotWithShape="0">
                        <a:schemeClr val="bg2"/>
                      </a:outerShdw>
                    </a:effectLst>
                  </a14:hiddenEffects>
                </a:ext>
              </a:extLst>
            </p:spPr>
            <p:txBody>
              <a:bodyPr wrap="none" anchor="ctr"/>
              <a:lstStyle/>
              <a:p>
                <a:endParaRPr lang="zh-CN" altLang="en-US"/>
              </a:p>
            </p:txBody>
          </p:sp>
        </p:grpSp>
        <p:sp>
          <p:nvSpPr>
            <p:cNvPr id="225350" name="Text Box 70"/>
            <p:cNvSpPr txBox="1">
              <a:spLocks noChangeArrowheads="1"/>
            </p:cNvSpPr>
            <p:nvPr/>
          </p:nvSpPr>
          <p:spPr bwMode="auto">
            <a:xfrm>
              <a:off x="3888" y="3648"/>
              <a:ext cx="12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anchor="ctr">
              <a:spAutoFit/>
            </a:bodyPr>
            <a:lstStyle/>
            <a:p>
              <a:pPr algn="ctr"/>
              <a:r>
                <a:rPr kumimoji="1" lang="zh-CN" altLang="en-US" sz="2800">
                  <a:solidFill>
                    <a:srgbClr val="FF00FF"/>
                  </a:solidFill>
                  <a:latin typeface="Times New Roman" pitchFamily="18" charset="0"/>
                </a:rPr>
                <a:t>外部设备</a:t>
              </a:r>
              <a:endParaRPr kumimoji="1" lang="zh-CN" altLang="en-US" sz="3200" b="0">
                <a:latin typeface="Times New Roman"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82"/>
                                        </p:tgtEl>
                                        <p:attrNameLst>
                                          <p:attrName>style.visibility</p:attrName>
                                        </p:attrNameLst>
                                      </p:cBhvr>
                                      <p:to>
                                        <p:strVal val="visible"/>
                                      </p:to>
                                    </p:set>
                                    <p:anim calcmode="lin" valueType="num">
                                      <p:cBhvr additive="base">
                                        <p:cTn id="7" dur="500" fill="hold"/>
                                        <p:tgtEl>
                                          <p:spTgt spid="225282"/>
                                        </p:tgtEl>
                                        <p:attrNameLst>
                                          <p:attrName>ppt_x</p:attrName>
                                        </p:attrNameLst>
                                      </p:cBhvr>
                                      <p:tavLst>
                                        <p:tav tm="0">
                                          <p:val>
                                            <p:strVal val="#ppt_x"/>
                                          </p:val>
                                        </p:tav>
                                        <p:tav tm="100000">
                                          <p:val>
                                            <p:strVal val="#ppt_x"/>
                                          </p:val>
                                        </p:tav>
                                      </p:tavLst>
                                    </p:anim>
                                    <p:anim calcmode="lin" valueType="num">
                                      <p:cBhvr additive="base">
                                        <p:cTn id="8" dur="500" fill="hold"/>
                                        <p:tgtEl>
                                          <p:spTgt spid="2252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nodeType="clickEffect">
                                  <p:stCondLst>
                                    <p:cond delay="0"/>
                                  </p:stCondLst>
                                  <p:childTnLst>
                                    <p:set>
                                      <p:cBhvr>
                                        <p:cTn id="12" dur="1" fill="hold">
                                          <p:stCondLst>
                                            <p:cond delay="0"/>
                                          </p:stCondLst>
                                        </p:cTn>
                                        <p:tgtEl>
                                          <p:spTgt spid="225290"/>
                                        </p:tgtEl>
                                        <p:attrNameLst>
                                          <p:attrName>style.visibility</p:attrName>
                                        </p:attrNameLst>
                                      </p:cBhvr>
                                      <p:to>
                                        <p:strVal val="visible"/>
                                      </p:to>
                                    </p:set>
                                    <p:animEffect transition="in" filter="box(out)">
                                      <p:cBhvr>
                                        <p:cTn id="13" dur="500"/>
                                        <p:tgtEl>
                                          <p:spTgt spid="225290"/>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32" fill="hold" nodeType="clickEffect">
                                  <p:stCondLst>
                                    <p:cond delay="0"/>
                                  </p:stCondLst>
                                  <p:childTnLst>
                                    <p:set>
                                      <p:cBhvr>
                                        <p:cTn id="17" dur="1" fill="hold">
                                          <p:stCondLst>
                                            <p:cond delay="0"/>
                                          </p:stCondLst>
                                        </p:cTn>
                                        <p:tgtEl>
                                          <p:spTgt spid="225293"/>
                                        </p:tgtEl>
                                        <p:attrNameLst>
                                          <p:attrName>style.visibility</p:attrName>
                                        </p:attrNameLst>
                                      </p:cBhvr>
                                      <p:to>
                                        <p:strVal val="visible"/>
                                      </p:to>
                                    </p:set>
                                    <p:animEffect transition="in" filter="box(out)">
                                      <p:cBhvr>
                                        <p:cTn id="18" dur="500"/>
                                        <p:tgtEl>
                                          <p:spTgt spid="225293"/>
                                        </p:tgtEl>
                                      </p:cBhvr>
                                    </p:animEffect>
                                  </p:childTnLst>
                                  <p:subTnLst>
                                    <p:audio>
                                      <p:cMediaNode>
                                        <p:cTn display="0" masterRel="sameClick">
                                          <p:stCondLst>
                                            <p:cond evt="begin" delay="0">
                                              <p:tn val="16"/>
                                            </p:cond>
                                          </p:stCondLst>
                                          <p:endCondLst>
                                            <p:cond evt="onStopAudio" delay="0">
                                              <p:tgtEl>
                                                <p:sldTgt/>
                                              </p:tgtEl>
                                            </p:cond>
                                          </p:endCondLst>
                                        </p:cTn>
                                        <p:tgtEl>
                                          <p:sndTgt r:embed="rId2" name="CAMERA.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225296"/>
                                        </p:tgtEl>
                                        <p:attrNameLst>
                                          <p:attrName>style.visibility</p:attrName>
                                        </p:attrNameLst>
                                      </p:cBhvr>
                                      <p:to>
                                        <p:strVal val="visible"/>
                                      </p:to>
                                    </p:set>
                                    <p:anim calcmode="lin" valueType="num">
                                      <p:cBhvr additive="base">
                                        <p:cTn id="23" dur="500" fill="hold"/>
                                        <p:tgtEl>
                                          <p:spTgt spid="225296"/>
                                        </p:tgtEl>
                                        <p:attrNameLst>
                                          <p:attrName>ppt_x</p:attrName>
                                        </p:attrNameLst>
                                      </p:cBhvr>
                                      <p:tavLst>
                                        <p:tav tm="0">
                                          <p:val>
                                            <p:strVal val="0-#ppt_w/2"/>
                                          </p:val>
                                        </p:tav>
                                        <p:tav tm="100000">
                                          <p:val>
                                            <p:strVal val="#ppt_x"/>
                                          </p:val>
                                        </p:tav>
                                      </p:tavLst>
                                    </p:anim>
                                    <p:anim calcmode="lin" valueType="num">
                                      <p:cBhvr additive="base">
                                        <p:cTn id="24" dur="500" fill="hold"/>
                                        <p:tgtEl>
                                          <p:spTgt spid="22529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32" fill="hold" nodeType="clickEffect">
                                  <p:stCondLst>
                                    <p:cond delay="0"/>
                                  </p:stCondLst>
                                  <p:childTnLst>
                                    <p:set>
                                      <p:cBhvr>
                                        <p:cTn id="28" dur="1" fill="hold">
                                          <p:stCondLst>
                                            <p:cond delay="0"/>
                                          </p:stCondLst>
                                        </p:cTn>
                                        <p:tgtEl>
                                          <p:spTgt spid="225287"/>
                                        </p:tgtEl>
                                        <p:attrNameLst>
                                          <p:attrName>style.visibility</p:attrName>
                                        </p:attrNameLst>
                                      </p:cBhvr>
                                      <p:to>
                                        <p:strVal val="visible"/>
                                      </p:to>
                                    </p:set>
                                    <p:animEffect transition="in" filter="box(out)">
                                      <p:cBhvr>
                                        <p:cTn id="29" dur="500"/>
                                        <p:tgtEl>
                                          <p:spTgt spid="225287"/>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nodeType="clickEffect">
                                  <p:stCondLst>
                                    <p:cond delay="0"/>
                                  </p:stCondLst>
                                  <p:childTnLst>
                                    <p:set>
                                      <p:cBhvr>
                                        <p:cTn id="33" dur="1" fill="hold">
                                          <p:stCondLst>
                                            <p:cond delay="0"/>
                                          </p:stCondLst>
                                        </p:cTn>
                                        <p:tgtEl>
                                          <p:spTgt spid="225323"/>
                                        </p:tgtEl>
                                        <p:attrNameLst>
                                          <p:attrName>style.visibility</p:attrName>
                                        </p:attrNameLst>
                                      </p:cBhvr>
                                      <p:to>
                                        <p:strVal val="visible"/>
                                      </p:to>
                                    </p:set>
                                    <p:anim calcmode="lin" valueType="num">
                                      <p:cBhvr additive="base">
                                        <p:cTn id="34" dur="500" fill="hold"/>
                                        <p:tgtEl>
                                          <p:spTgt spid="225323"/>
                                        </p:tgtEl>
                                        <p:attrNameLst>
                                          <p:attrName>ppt_x</p:attrName>
                                        </p:attrNameLst>
                                      </p:cBhvr>
                                      <p:tavLst>
                                        <p:tav tm="0">
                                          <p:val>
                                            <p:strVal val="0-#ppt_w/2"/>
                                          </p:val>
                                        </p:tav>
                                        <p:tav tm="100000">
                                          <p:val>
                                            <p:strVal val="#ppt_x"/>
                                          </p:val>
                                        </p:tav>
                                      </p:tavLst>
                                    </p:anim>
                                    <p:anim calcmode="lin" valueType="num">
                                      <p:cBhvr additive="base">
                                        <p:cTn id="35" dur="500" fill="hold"/>
                                        <p:tgtEl>
                                          <p:spTgt spid="225323"/>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nodeType="clickEffect">
                                  <p:stCondLst>
                                    <p:cond delay="0"/>
                                  </p:stCondLst>
                                  <p:childTnLst>
                                    <p:set>
                                      <p:cBhvr>
                                        <p:cTn id="39" dur="1" fill="hold">
                                          <p:stCondLst>
                                            <p:cond delay="0"/>
                                          </p:stCondLst>
                                        </p:cTn>
                                        <p:tgtEl>
                                          <p:spTgt spid="225284"/>
                                        </p:tgtEl>
                                        <p:attrNameLst>
                                          <p:attrName>style.visibility</p:attrName>
                                        </p:attrNameLst>
                                      </p:cBhvr>
                                      <p:to>
                                        <p:strVal val="visible"/>
                                      </p:to>
                                    </p:set>
                                    <p:animEffect transition="in" filter="box(out)">
                                      <p:cBhvr>
                                        <p:cTn id="40" dur="500"/>
                                        <p:tgtEl>
                                          <p:spTgt spid="225284"/>
                                        </p:tgtEl>
                                      </p:cBhvr>
                                    </p:animEffect>
                                  </p:childTnLst>
                                  <p:subTnLst>
                                    <p:audio>
                                      <p:cMediaNode>
                                        <p:cTn display="0" masterRel="sameClick">
                                          <p:stCondLst>
                                            <p:cond evt="begin" delay="0">
                                              <p:tn val="38"/>
                                            </p:cond>
                                          </p:stCondLst>
                                          <p:endCondLst>
                                            <p:cond evt="onStopAudio" delay="0">
                                              <p:tgtEl>
                                                <p:sldTgt/>
                                              </p:tgtEl>
                                            </p:cond>
                                          </p:endCondLst>
                                        </p:cTn>
                                        <p:tgtEl>
                                          <p:sndTgt r:embed="rId2" name="CAMERA.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8" fill="hold" nodeType="clickEffect">
                                  <p:stCondLst>
                                    <p:cond delay="0"/>
                                  </p:stCondLst>
                                  <p:childTnLst>
                                    <p:set>
                                      <p:cBhvr>
                                        <p:cTn id="44" dur="1" fill="hold">
                                          <p:stCondLst>
                                            <p:cond delay="0"/>
                                          </p:stCondLst>
                                        </p:cTn>
                                        <p:tgtEl>
                                          <p:spTgt spid="225331"/>
                                        </p:tgtEl>
                                        <p:attrNameLst>
                                          <p:attrName>style.visibility</p:attrName>
                                        </p:attrNameLst>
                                      </p:cBhvr>
                                      <p:to>
                                        <p:strVal val="visible"/>
                                      </p:to>
                                    </p:set>
                                    <p:anim calcmode="lin" valueType="num">
                                      <p:cBhvr additive="base">
                                        <p:cTn id="45" dur="500" fill="hold"/>
                                        <p:tgtEl>
                                          <p:spTgt spid="225331"/>
                                        </p:tgtEl>
                                        <p:attrNameLst>
                                          <p:attrName>ppt_x</p:attrName>
                                        </p:attrNameLst>
                                      </p:cBhvr>
                                      <p:tavLst>
                                        <p:tav tm="0">
                                          <p:val>
                                            <p:strVal val="0-#ppt_w/2"/>
                                          </p:val>
                                        </p:tav>
                                        <p:tav tm="100000">
                                          <p:val>
                                            <p:strVal val="#ppt_x"/>
                                          </p:val>
                                        </p:tav>
                                      </p:tavLst>
                                    </p:anim>
                                    <p:anim calcmode="lin" valueType="num">
                                      <p:cBhvr additive="base">
                                        <p:cTn id="46" dur="500" fill="hold"/>
                                        <p:tgtEl>
                                          <p:spTgt spid="225331"/>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8" fill="hold" nodeType="clickEffect">
                                  <p:stCondLst>
                                    <p:cond delay="0"/>
                                  </p:stCondLst>
                                  <p:childTnLst>
                                    <p:set>
                                      <p:cBhvr>
                                        <p:cTn id="50" dur="1" fill="hold">
                                          <p:stCondLst>
                                            <p:cond delay="0"/>
                                          </p:stCondLst>
                                        </p:cTn>
                                        <p:tgtEl>
                                          <p:spTgt spid="225337"/>
                                        </p:tgtEl>
                                        <p:attrNameLst>
                                          <p:attrName>style.visibility</p:attrName>
                                        </p:attrNameLst>
                                      </p:cBhvr>
                                      <p:to>
                                        <p:strVal val="visible"/>
                                      </p:to>
                                    </p:set>
                                    <p:anim calcmode="lin" valueType="num">
                                      <p:cBhvr additive="base">
                                        <p:cTn id="51" dur="500" fill="hold"/>
                                        <p:tgtEl>
                                          <p:spTgt spid="225337"/>
                                        </p:tgtEl>
                                        <p:attrNameLst>
                                          <p:attrName>ppt_x</p:attrName>
                                        </p:attrNameLst>
                                      </p:cBhvr>
                                      <p:tavLst>
                                        <p:tav tm="0">
                                          <p:val>
                                            <p:strVal val="0-#ppt_w/2"/>
                                          </p:val>
                                        </p:tav>
                                        <p:tav tm="100000">
                                          <p:val>
                                            <p:strVal val="#ppt_x"/>
                                          </p:val>
                                        </p:tav>
                                      </p:tavLst>
                                    </p:anim>
                                    <p:anim calcmode="lin" valueType="num">
                                      <p:cBhvr additive="base">
                                        <p:cTn id="52" dur="500" fill="hold"/>
                                        <p:tgtEl>
                                          <p:spTgt spid="225337"/>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8" fill="hold" nodeType="clickEffect">
                                  <p:stCondLst>
                                    <p:cond delay="0"/>
                                  </p:stCondLst>
                                  <p:childTnLst>
                                    <p:set>
                                      <p:cBhvr>
                                        <p:cTn id="56" dur="1" fill="hold">
                                          <p:stCondLst>
                                            <p:cond delay="0"/>
                                          </p:stCondLst>
                                        </p:cTn>
                                        <p:tgtEl>
                                          <p:spTgt spid="225328"/>
                                        </p:tgtEl>
                                        <p:attrNameLst>
                                          <p:attrName>style.visibility</p:attrName>
                                        </p:attrNameLst>
                                      </p:cBhvr>
                                      <p:to>
                                        <p:strVal val="visible"/>
                                      </p:to>
                                    </p:set>
                                    <p:anim calcmode="lin" valueType="num">
                                      <p:cBhvr additive="base">
                                        <p:cTn id="57" dur="500" fill="hold"/>
                                        <p:tgtEl>
                                          <p:spTgt spid="225328"/>
                                        </p:tgtEl>
                                        <p:attrNameLst>
                                          <p:attrName>ppt_x</p:attrName>
                                        </p:attrNameLst>
                                      </p:cBhvr>
                                      <p:tavLst>
                                        <p:tav tm="0">
                                          <p:val>
                                            <p:strVal val="0-#ppt_w/2"/>
                                          </p:val>
                                        </p:tav>
                                        <p:tav tm="100000">
                                          <p:val>
                                            <p:strVal val="#ppt_x"/>
                                          </p:val>
                                        </p:tav>
                                      </p:tavLst>
                                    </p:anim>
                                    <p:anim calcmode="lin" valueType="num">
                                      <p:cBhvr additive="base">
                                        <p:cTn id="58" dur="500" fill="hold"/>
                                        <p:tgtEl>
                                          <p:spTgt spid="225328"/>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nodeType="clickEffect">
                                  <p:stCondLst>
                                    <p:cond delay="0"/>
                                  </p:stCondLst>
                                  <p:childTnLst>
                                    <p:set>
                                      <p:cBhvr>
                                        <p:cTn id="62" dur="1" fill="hold">
                                          <p:stCondLst>
                                            <p:cond delay="0"/>
                                          </p:stCondLst>
                                        </p:cTn>
                                        <p:tgtEl>
                                          <p:spTgt spid="225303"/>
                                        </p:tgtEl>
                                        <p:attrNameLst>
                                          <p:attrName>style.visibility</p:attrName>
                                        </p:attrNameLst>
                                      </p:cBhvr>
                                      <p:to>
                                        <p:strVal val="visible"/>
                                      </p:to>
                                    </p:set>
                                    <p:anim calcmode="lin" valueType="num">
                                      <p:cBhvr additive="base">
                                        <p:cTn id="63" dur="500" fill="hold"/>
                                        <p:tgtEl>
                                          <p:spTgt spid="225303"/>
                                        </p:tgtEl>
                                        <p:attrNameLst>
                                          <p:attrName>ppt_x</p:attrName>
                                        </p:attrNameLst>
                                      </p:cBhvr>
                                      <p:tavLst>
                                        <p:tav tm="0">
                                          <p:val>
                                            <p:strVal val="0-#ppt_w/2"/>
                                          </p:val>
                                        </p:tav>
                                        <p:tav tm="100000">
                                          <p:val>
                                            <p:strVal val="#ppt_x"/>
                                          </p:val>
                                        </p:tav>
                                      </p:tavLst>
                                    </p:anim>
                                    <p:anim calcmode="lin" valueType="num">
                                      <p:cBhvr additive="base">
                                        <p:cTn id="64" dur="500" fill="hold"/>
                                        <p:tgtEl>
                                          <p:spTgt spid="225303"/>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8" fill="hold" nodeType="clickEffect">
                                  <p:stCondLst>
                                    <p:cond delay="0"/>
                                  </p:stCondLst>
                                  <p:childTnLst>
                                    <p:set>
                                      <p:cBhvr>
                                        <p:cTn id="68" dur="1" fill="hold">
                                          <p:stCondLst>
                                            <p:cond delay="0"/>
                                          </p:stCondLst>
                                        </p:cTn>
                                        <p:tgtEl>
                                          <p:spTgt spid="225308"/>
                                        </p:tgtEl>
                                        <p:attrNameLst>
                                          <p:attrName>style.visibility</p:attrName>
                                        </p:attrNameLst>
                                      </p:cBhvr>
                                      <p:to>
                                        <p:strVal val="visible"/>
                                      </p:to>
                                    </p:set>
                                    <p:anim calcmode="lin" valueType="num">
                                      <p:cBhvr additive="base">
                                        <p:cTn id="69" dur="500" fill="hold"/>
                                        <p:tgtEl>
                                          <p:spTgt spid="225308"/>
                                        </p:tgtEl>
                                        <p:attrNameLst>
                                          <p:attrName>ppt_x</p:attrName>
                                        </p:attrNameLst>
                                      </p:cBhvr>
                                      <p:tavLst>
                                        <p:tav tm="0">
                                          <p:val>
                                            <p:strVal val="0-#ppt_w/2"/>
                                          </p:val>
                                        </p:tav>
                                        <p:tav tm="100000">
                                          <p:val>
                                            <p:strVal val="#ppt_x"/>
                                          </p:val>
                                        </p:tav>
                                      </p:tavLst>
                                    </p:anim>
                                    <p:anim calcmode="lin" valueType="num">
                                      <p:cBhvr additive="base">
                                        <p:cTn id="70" dur="500" fill="hold"/>
                                        <p:tgtEl>
                                          <p:spTgt spid="225308"/>
                                        </p:tgtEl>
                                        <p:attrNameLst>
                                          <p:attrName>ppt_y</p:attrName>
                                        </p:attrNameLst>
                                      </p:cBhvr>
                                      <p:tavLst>
                                        <p:tav tm="0">
                                          <p:val>
                                            <p:strVal val="#ppt_y"/>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225313"/>
                                        </p:tgtEl>
                                        <p:attrNameLst>
                                          <p:attrName>style.visibility</p:attrName>
                                        </p:attrNameLst>
                                      </p:cBhvr>
                                      <p:to>
                                        <p:strVal val="visible"/>
                                      </p:to>
                                    </p:set>
                                    <p:anim calcmode="lin" valueType="num">
                                      <p:cBhvr additive="base">
                                        <p:cTn id="75" dur="500" fill="hold"/>
                                        <p:tgtEl>
                                          <p:spTgt spid="225313"/>
                                        </p:tgtEl>
                                        <p:attrNameLst>
                                          <p:attrName>ppt_x</p:attrName>
                                        </p:attrNameLst>
                                      </p:cBhvr>
                                      <p:tavLst>
                                        <p:tav tm="0">
                                          <p:val>
                                            <p:strVal val="0-#ppt_w/2"/>
                                          </p:val>
                                        </p:tav>
                                        <p:tav tm="100000">
                                          <p:val>
                                            <p:strVal val="#ppt_x"/>
                                          </p:val>
                                        </p:tav>
                                      </p:tavLst>
                                    </p:anim>
                                    <p:anim calcmode="lin" valueType="num">
                                      <p:cBhvr additive="base">
                                        <p:cTn id="76" dur="500" fill="hold"/>
                                        <p:tgtEl>
                                          <p:spTgt spid="225313"/>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225314"/>
                                        </p:tgtEl>
                                        <p:attrNameLst>
                                          <p:attrName>style.visibility</p:attrName>
                                        </p:attrNameLst>
                                      </p:cBhvr>
                                      <p:to>
                                        <p:strVal val="visible"/>
                                      </p:to>
                                    </p:set>
                                    <p:anim calcmode="lin" valueType="num">
                                      <p:cBhvr additive="base">
                                        <p:cTn id="81" dur="500" fill="hold"/>
                                        <p:tgtEl>
                                          <p:spTgt spid="225314"/>
                                        </p:tgtEl>
                                        <p:attrNameLst>
                                          <p:attrName>ppt_x</p:attrName>
                                        </p:attrNameLst>
                                      </p:cBhvr>
                                      <p:tavLst>
                                        <p:tav tm="0">
                                          <p:val>
                                            <p:strVal val="0-#ppt_w/2"/>
                                          </p:val>
                                        </p:tav>
                                        <p:tav tm="100000">
                                          <p:val>
                                            <p:strVal val="#ppt_x"/>
                                          </p:val>
                                        </p:tav>
                                      </p:tavLst>
                                    </p:anim>
                                    <p:anim calcmode="lin" valueType="num">
                                      <p:cBhvr additive="base">
                                        <p:cTn id="82" dur="500" fill="hold"/>
                                        <p:tgtEl>
                                          <p:spTgt spid="225314"/>
                                        </p:tgtEl>
                                        <p:attrNameLst>
                                          <p:attrName>ppt_y</p:attrName>
                                        </p:attrNameLst>
                                      </p:cBhvr>
                                      <p:tavLst>
                                        <p:tav tm="0">
                                          <p:val>
                                            <p:strVal val="#ppt_y"/>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8" fill="hold" nodeType="clickEffect">
                                  <p:stCondLst>
                                    <p:cond delay="0"/>
                                  </p:stCondLst>
                                  <p:childTnLst>
                                    <p:set>
                                      <p:cBhvr>
                                        <p:cTn id="86" dur="1" fill="hold">
                                          <p:stCondLst>
                                            <p:cond delay="0"/>
                                          </p:stCondLst>
                                        </p:cTn>
                                        <p:tgtEl>
                                          <p:spTgt spid="225315"/>
                                        </p:tgtEl>
                                        <p:attrNameLst>
                                          <p:attrName>style.visibility</p:attrName>
                                        </p:attrNameLst>
                                      </p:cBhvr>
                                      <p:to>
                                        <p:strVal val="visible"/>
                                      </p:to>
                                    </p:set>
                                    <p:anim calcmode="lin" valueType="num">
                                      <p:cBhvr additive="base">
                                        <p:cTn id="87" dur="500" fill="hold"/>
                                        <p:tgtEl>
                                          <p:spTgt spid="225315"/>
                                        </p:tgtEl>
                                        <p:attrNameLst>
                                          <p:attrName>ppt_x</p:attrName>
                                        </p:attrNameLst>
                                      </p:cBhvr>
                                      <p:tavLst>
                                        <p:tav tm="0">
                                          <p:val>
                                            <p:strVal val="0-#ppt_w/2"/>
                                          </p:val>
                                        </p:tav>
                                        <p:tav tm="100000">
                                          <p:val>
                                            <p:strVal val="#ppt_x"/>
                                          </p:val>
                                        </p:tav>
                                      </p:tavLst>
                                    </p:anim>
                                    <p:anim calcmode="lin" valueType="num">
                                      <p:cBhvr additive="base">
                                        <p:cTn id="88" dur="500" fill="hold"/>
                                        <p:tgtEl>
                                          <p:spTgt spid="225315"/>
                                        </p:tgtEl>
                                        <p:attrNameLst>
                                          <p:attrName>ppt_y</p:attrName>
                                        </p:attrNameLst>
                                      </p:cBhvr>
                                      <p:tavLst>
                                        <p:tav tm="0">
                                          <p:val>
                                            <p:strVal val="#ppt_y"/>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2" presetClass="entr" presetSubtype="8" fill="hold" nodeType="clickEffect">
                                  <p:stCondLst>
                                    <p:cond delay="0"/>
                                  </p:stCondLst>
                                  <p:childTnLst>
                                    <p:set>
                                      <p:cBhvr>
                                        <p:cTn id="92" dur="1" fill="hold">
                                          <p:stCondLst>
                                            <p:cond delay="0"/>
                                          </p:stCondLst>
                                        </p:cTn>
                                        <p:tgtEl>
                                          <p:spTgt spid="225346"/>
                                        </p:tgtEl>
                                        <p:attrNameLst>
                                          <p:attrName>style.visibility</p:attrName>
                                        </p:attrNameLst>
                                      </p:cBhvr>
                                      <p:to>
                                        <p:strVal val="visible"/>
                                      </p:to>
                                    </p:set>
                                    <p:anim calcmode="lin" valueType="num">
                                      <p:cBhvr additive="base">
                                        <p:cTn id="93" dur="500" fill="hold"/>
                                        <p:tgtEl>
                                          <p:spTgt spid="225346"/>
                                        </p:tgtEl>
                                        <p:attrNameLst>
                                          <p:attrName>ppt_x</p:attrName>
                                        </p:attrNameLst>
                                      </p:cBhvr>
                                      <p:tavLst>
                                        <p:tav tm="0">
                                          <p:val>
                                            <p:strVal val="0-#ppt_w/2"/>
                                          </p:val>
                                        </p:tav>
                                        <p:tav tm="100000">
                                          <p:val>
                                            <p:strVal val="#ppt_x"/>
                                          </p:val>
                                        </p:tav>
                                      </p:tavLst>
                                    </p:anim>
                                    <p:anim calcmode="lin" valueType="num">
                                      <p:cBhvr additive="base">
                                        <p:cTn id="94" dur="500" fill="hold"/>
                                        <p:tgtEl>
                                          <p:spTgt spid="2253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p:bldP spid="225313" grpId="0" animBg="1"/>
      <p:bldP spid="225314"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7" name="Rectangle 7"/>
          <p:cNvSpPr>
            <a:spLocks noGrp="1" noChangeArrowheads="1"/>
          </p:cNvSpPr>
          <p:nvPr>
            <p:ph type="title"/>
          </p:nvPr>
        </p:nvSpPr>
        <p:spPr/>
        <p:txBody>
          <a:bodyPr>
            <a:normAutofit fontScale="90000"/>
          </a:bodyPr>
          <a:lstStyle/>
          <a:p>
            <a:pPr marL="762000" indent="-762000"/>
            <a:r>
              <a:rPr lang="en-US" altLang="zh-CN"/>
              <a:t>5. </a:t>
            </a:r>
            <a:r>
              <a:rPr lang="zh-CN" altLang="en-US"/>
              <a:t>现代微机的结构特点</a:t>
            </a:r>
          </a:p>
        </p:txBody>
      </p:sp>
      <p:sp>
        <p:nvSpPr>
          <p:cNvPr id="122884" name="Rectangle 4"/>
          <p:cNvSpPr>
            <a:spLocks noGrp="1" noChangeArrowheads="1"/>
          </p:cNvSpPr>
          <p:nvPr>
            <p:ph type="body" sz="half" idx="1"/>
          </p:nvPr>
        </p:nvSpPr>
        <p:spPr>
          <a:xfrm>
            <a:off x="457200" y="1676400"/>
            <a:ext cx="8362950" cy="4489450"/>
          </a:xfrm>
          <a:noFill/>
          <a:ln/>
        </p:spPr>
        <p:txBody>
          <a:bodyPr/>
          <a:lstStyle/>
          <a:p>
            <a:pPr algn="just"/>
            <a:r>
              <a:rPr lang="zh-CN" altLang="en-US" sz="2400"/>
              <a:t>现代微机（个人电脑</a:t>
            </a:r>
            <a:r>
              <a:rPr lang="en-US" altLang="zh-CN" sz="2400"/>
              <a:t>PC</a:t>
            </a:r>
            <a:r>
              <a:rPr lang="zh-CN" altLang="en-US" sz="2400"/>
              <a:t>）的硬件基本结构有两个特点：：</a:t>
            </a:r>
          </a:p>
          <a:p>
            <a:pPr>
              <a:buFont typeface="Wingdings" pitchFamily="2" charset="2"/>
              <a:buNone/>
            </a:pPr>
            <a:r>
              <a:rPr lang="zh-CN" altLang="en-US" sz="2400"/>
              <a:t>　  　</a:t>
            </a:r>
            <a:r>
              <a:rPr lang="en-US" altLang="zh-CN" sz="2400"/>
              <a:t>1.</a:t>
            </a:r>
            <a:r>
              <a:rPr lang="zh-CN" altLang="en-US" sz="2400"/>
              <a:t>将运算器和控制器集成在一个芯片内，这个芯片就是现代计算机中的微处理器</a:t>
            </a:r>
            <a:r>
              <a:rPr lang="en-US" altLang="zh-CN" sz="2400"/>
              <a:t>,</a:t>
            </a:r>
            <a:r>
              <a:rPr lang="zh-CN" altLang="en-US" sz="2400"/>
              <a:t>也称为中央处理器（</a:t>
            </a:r>
            <a:r>
              <a:rPr lang="en-US" altLang="zh-CN" sz="2400"/>
              <a:t>Central Processing Unit</a:t>
            </a:r>
            <a:r>
              <a:rPr lang="zh-CN" altLang="en-US" sz="2400"/>
              <a:t>，简称</a:t>
            </a:r>
            <a:r>
              <a:rPr lang="en-US" altLang="zh-CN" sz="2400"/>
              <a:t>CPU</a:t>
            </a:r>
            <a:r>
              <a:rPr lang="zh-CN" altLang="en-US" sz="2400"/>
              <a:t>） </a:t>
            </a:r>
          </a:p>
          <a:p>
            <a:pPr>
              <a:buFont typeface="Wingdings" pitchFamily="2" charset="2"/>
              <a:buNone/>
            </a:pPr>
            <a:r>
              <a:rPr lang="zh-CN" altLang="en-US" sz="2400"/>
              <a:t>　　  </a:t>
            </a:r>
            <a:r>
              <a:rPr lang="en-US" altLang="zh-CN" sz="2400"/>
              <a:t>2.</a:t>
            </a:r>
            <a:r>
              <a:rPr lang="zh-CN" altLang="en-US" sz="2400"/>
              <a:t>采用总线结构。微型机就是通过各种总线把所有的硬件设备连成一个整体。 </a:t>
            </a:r>
          </a:p>
        </p:txBody>
      </p:sp>
      <p:sp>
        <p:nvSpPr>
          <p:cNvPr id="5" name="页脚占位符 4"/>
          <p:cNvSpPr>
            <a:spLocks noGrp="1"/>
          </p:cNvSpPr>
          <p:nvPr>
            <p:ph type="ftr" sz="quarter" idx="10"/>
          </p:nvPr>
        </p:nvSpPr>
        <p:spPr/>
        <p:txBody>
          <a:bodyPr/>
          <a:lstStyle/>
          <a:p>
            <a:r>
              <a:rPr lang="en-US" altLang="zh-CN"/>
              <a:t>第1章  计算机基础知识—选购计算机</a:t>
            </a:r>
          </a:p>
        </p:txBody>
      </p:sp>
      <p:sp>
        <p:nvSpPr>
          <p:cNvPr id="6" name="灯片编号占位符 5"/>
          <p:cNvSpPr>
            <a:spLocks noGrp="1"/>
          </p:cNvSpPr>
          <p:nvPr>
            <p:ph type="sldNum" sz="quarter" idx="11"/>
          </p:nvPr>
        </p:nvSpPr>
        <p:spPr/>
        <p:txBody>
          <a:bodyPr/>
          <a:lstStyle/>
          <a:p>
            <a:fld id="{7109CB79-FEE7-48B6-A1F2-8F5ACF6B91B8}" type="slidenum">
              <a:rPr lang="en-US" altLang="zh-CN"/>
              <a:pPr/>
              <a:t>11</a:t>
            </a:fld>
            <a:endParaRPr lang="en-US" altLang="zh-CN"/>
          </a:p>
        </p:txBody>
      </p:sp>
      <p:sp>
        <p:nvSpPr>
          <p:cNvPr id="7" name="日期占位符 6"/>
          <p:cNvSpPr>
            <a:spLocks noGrp="1"/>
          </p:cNvSpPr>
          <p:nvPr>
            <p:ph type="dt" sz="half" idx="12"/>
          </p:nvPr>
        </p:nvSpPr>
        <p:spPr/>
        <p:txBody>
          <a:bodyPr/>
          <a:lstStyle/>
          <a:p>
            <a:fld id="{46731687-A952-4752-B28C-415AA356486C}" type="datetime1">
              <a:rPr lang="zh-CN" altLang="en-US"/>
              <a:pPr/>
              <a:t>2013/9/2</a:t>
            </a:fld>
            <a:endParaRPr lang="en-US" altLang="zh-CN"/>
          </a:p>
        </p:txBody>
      </p:sp>
      <p:sp>
        <p:nvSpPr>
          <p:cNvPr id="122886" name="AutoShape 6">
            <a:hlinkClick r:id="rId2" action="ppaction://hlinksldjump" highlightClick="1"/>
          </p:cNvPr>
          <p:cNvSpPr>
            <a:spLocks noChangeArrowheads="1"/>
          </p:cNvSpPr>
          <p:nvPr/>
        </p:nvSpPr>
        <p:spPr bwMode="auto">
          <a:xfrm>
            <a:off x="8027988" y="6021388"/>
            <a:ext cx="1116012"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4">
                                            <p:txEl>
                                              <p:pRg st="0" end="0"/>
                                            </p:txEl>
                                          </p:spTgt>
                                        </p:tgtEl>
                                        <p:attrNameLst>
                                          <p:attrName>style.visibility</p:attrName>
                                        </p:attrNameLst>
                                      </p:cBhvr>
                                      <p:to>
                                        <p:strVal val="visible"/>
                                      </p:to>
                                    </p:set>
                                    <p:anim calcmode="lin" valueType="num">
                                      <p:cBhvr additive="base">
                                        <p:cTn id="7" dur="500" fill="hold"/>
                                        <p:tgtEl>
                                          <p:spTgt spid="1228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884">
                                            <p:txEl>
                                              <p:pRg st="1" end="1"/>
                                            </p:txEl>
                                          </p:spTgt>
                                        </p:tgtEl>
                                        <p:attrNameLst>
                                          <p:attrName>style.visibility</p:attrName>
                                        </p:attrNameLst>
                                      </p:cBhvr>
                                      <p:to>
                                        <p:strVal val="visible"/>
                                      </p:to>
                                    </p:set>
                                    <p:anim calcmode="lin" valueType="num">
                                      <p:cBhvr additive="base">
                                        <p:cTn id="13" dur="500" fill="hold"/>
                                        <p:tgtEl>
                                          <p:spTgt spid="12288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8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884">
                                            <p:txEl>
                                              <p:pRg st="2" end="2"/>
                                            </p:txEl>
                                          </p:spTgt>
                                        </p:tgtEl>
                                        <p:attrNameLst>
                                          <p:attrName>style.visibility</p:attrName>
                                        </p:attrNameLst>
                                      </p:cBhvr>
                                      <p:to>
                                        <p:strVal val="visible"/>
                                      </p:to>
                                    </p:set>
                                    <p:anim calcmode="lin" valueType="num">
                                      <p:cBhvr additive="base">
                                        <p:cTn id="19" dur="500" fill="hold"/>
                                        <p:tgtEl>
                                          <p:spTgt spid="12288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8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403350" y="609600"/>
            <a:ext cx="7416800" cy="515938"/>
          </a:xfrm>
        </p:spPr>
        <p:txBody>
          <a:bodyPr>
            <a:normAutofit fontScale="90000"/>
          </a:bodyPr>
          <a:lstStyle/>
          <a:p>
            <a:pPr marL="762000" indent="-762000"/>
            <a:r>
              <a:rPr lang="en-US" altLang="zh-CN" sz="3600"/>
              <a:t>1.2.2</a:t>
            </a:r>
            <a:r>
              <a:rPr lang="zh-CN" altLang="en-US"/>
              <a:t>微型计算机的硬件系统</a:t>
            </a:r>
          </a:p>
        </p:txBody>
      </p:sp>
      <p:sp>
        <p:nvSpPr>
          <p:cNvPr id="103435" name="Rectangle 11"/>
          <p:cNvSpPr>
            <a:spLocks noGrp="1" noChangeArrowheads="1"/>
          </p:cNvSpPr>
          <p:nvPr>
            <p:ph type="body" sz="half" idx="3"/>
          </p:nvPr>
        </p:nvSpPr>
        <p:spPr bwMode="auto">
          <a:xfrm>
            <a:off x="2051050" y="1916113"/>
            <a:ext cx="4608513" cy="2736850"/>
          </a:xfrm>
          <a:noFill/>
          <a:ln/>
        </p:spPr>
        <p:txBody>
          <a:bodyPr>
            <a:normAutofit fontScale="92500" lnSpcReduction="10000"/>
          </a:bodyPr>
          <a:lstStyle/>
          <a:p>
            <a:pPr>
              <a:lnSpc>
                <a:spcPct val="80000"/>
              </a:lnSpc>
              <a:buFont typeface="Wingdings" pitchFamily="2" charset="2"/>
              <a:buNone/>
            </a:pPr>
            <a:r>
              <a:rPr lang="en-US" altLang="zh-CN" sz="3600"/>
              <a:t>1</a:t>
            </a:r>
            <a:r>
              <a:rPr lang="zh-CN" altLang="en-US" sz="3600"/>
              <a:t>．</a:t>
            </a:r>
            <a:r>
              <a:rPr lang="zh-CN" altLang="en-US" sz="3600">
                <a:hlinkClick r:id="rId2" action="ppaction://hlinksldjump"/>
              </a:rPr>
              <a:t>系统主板</a:t>
            </a:r>
            <a:endParaRPr lang="zh-CN" altLang="en-US" sz="3600"/>
          </a:p>
          <a:p>
            <a:pPr>
              <a:lnSpc>
                <a:spcPct val="80000"/>
              </a:lnSpc>
              <a:buFont typeface="Wingdings" pitchFamily="2" charset="2"/>
              <a:buNone/>
            </a:pPr>
            <a:r>
              <a:rPr lang="en-US" altLang="zh-CN" sz="3600"/>
              <a:t>2</a:t>
            </a:r>
            <a:r>
              <a:rPr lang="zh-CN" altLang="en-US" sz="3600"/>
              <a:t>．</a:t>
            </a:r>
            <a:r>
              <a:rPr lang="en-US" altLang="zh-CN" sz="3600">
                <a:hlinkClick r:id="rId3" action="ppaction://hlinksldjump"/>
              </a:rPr>
              <a:t>CPU</a:t>
            </a:r>
            <a:endParaRPr lang="en-US" altLang="zh-CN" sz="3600"/>
          </a:p>
          <a:p>
            <a:pPr>
              <a:lnSpc>
                <a:spcPct val="80000"/>
              </a:lnSpc>
              <a:buFont typeface="Wingdings" pitchFamily="2" charset="2"/>
              <a:buNone/>
            </a:pPr>
            <a:r>
              <a:rPr lang="en-US" altLang="zh-CN" sz="3600"/>
              <a:t>3</a:t>
            </a:r>
            <a:r>
              <a:rPr lang="zh-CN" altLang="en-US" sz="3600"/>
              <a:t>．</a:t>
            </a:r>
            <a:r>
              <a:rPr lang="zh-CN" altLang="en-US" sz="3600">
                <a:hlinkClick r:id="rId4" action="ppaction://hlinksldjump"/>
              </a:rPr>
              <a:t>内存储器</a:t>
            </a:r>
            <a:endParaRPr lang="zh-CN" altLang="en-US" sz="3600"/>
          </a:p>
          <a:p>
            <a:pPr>
              <a:lnSpc>
                <a:spcPct val="80000"/>
              </a:lnSpc>
              <a:buFont typeface="Wingdings" pitchFamily="2" charset="2"/>
              <a:buNone/>
            </a:pPr>
            <a:r>
              <a:rPr lang="en-US" altLang="zh-CN" sz="3600"/>
              <a:t>4.    </a:t>
            </a:r>
            <a:r>
              <a:rPr lang="zh-CN" altLang="en-US" sz="3600">
                <a:hlinkClick r:id="rId5" action="ppaction://hlinksldjump"/>
              </a:rPr>
              <a:t>外存储器</a:t>
            </a:r>
            <a:endParaRPr lang="zh-CN" altLang="en-US" sz="3600"/>
          </a:p>
          <a:p>
            <a:pPr>
              <a:lnSpc>
                <a:spcPct val="80000"/>
              </a:lnSpc>
              <a:buFont typeface="Wingdings" pitchFamily="2" charset="2"/>
              <a:buNone/>
            </a:pPr>
            <a:r>
              <a:rPr lang="en-US" altLang="zh-CN" sz="3600"/>
              <a:t>5.   </a:t>
            </a:r>
            <a:r>
              <a:rPr lang="zh-CN" altLang="en-US" sz="3600">
                <a:hlinkClick r:id="rId6" action="ppaction://hlinksldjump"/>
              </a:rPr>
              <a:t>输入设备</a:t>
            </a:r>
            <a:endParaRPr lang="zh-CN" altLang="en-US" sz="3600"/>
          </a:p>
          <a:p>
            <a:pPr>
              <a:lnSpc>
                <a:spcPct val="80000"/>
              </a:lnSpc>
              <a:buFont typeface="Wingdings" pitchFamily="2" charset="2"/>
              <a:buNone/>
            </a:pPr>
            <a:r>
              <a:rPr lang="en-US" altLang="zh-CN" sz="3600"/>
              <a:t>6.   </a:t>
            </a:r>
            <a:r>
              <a:rPr lang="zh-CN" altLang="en-US" sz="3600">
                <a:hlinkClick r:id="rId7" action="ppaction://hlinksldjump"/>
              </a:rPr>
              <a:t>输出设备</a:t>
            </a:r>
            <a:endParaRPr lang="zh-CN" altLang="en-US" sz="3600"/>
          </a:p>
        </p:txBody>
      </p:sp>
      <p:sp>
        <p:nvSpPr>
          <p:cNvPr id="6" name="页脚占位符 5"/>
          <p:cNvSpPr>
            <a:spLocks noGrp="1"/>
          </p:cNvSpPr>
          <p:nvPr>
            <p:ph type="ftr" sz="quarter" idx="10"/>
          </p:nvPr>
        </p:nvSpPr>
        <p:spPr/>
        <p:txBody>
          <a:bodyPr/>
          <a:lstStyle/>
          <a:p>
            <a:r>
              <a:rPr lang="en-US" altLang="zh-CN"/>
              <a:t>第1章  计算机基础知识—选购计算机</a:t>
            </a:r>
          </a:p>
        </p:txBody>
      </p:sp>
      <p:sp>
        <p:nvSpPr>
          <p:cNvPr id="7" name="灯片编号占位符 6"/>
          <p:cNvSpPr>
            <a:spLocks noGrp="1"/>
          </p:cNvSpPr>
          <p:nvPr>
            <p:ph type="sldNum" sz="quarter" idx="11"/>
          </p:nvPr>
        </p:nvSpPr>
        <p:spPr/>
        <p:txBody>
          <a:bodyPr/>
          <a:lstStyle/>
          <a:p>
            <a:fld id="{185BBCC1-AA55-4A9F-B015-20B2A48FF9D9}" type="slidenum">
              <a:rPr lang="en-US" altLang="zh-CN"/>
              <a:pPr/>
              <a:t>12</a:t>
            </a:fld>
            <a:endParaRPr lang="en-US" altLang="zh-CN"/>
          </a:p>
        </p:txBody>
      </p:sp>
      <p:sp>
        <p:nvSpPr>
          <p:cNvPr id="8" name="日期占位符 7"/>
          <p:cNvSpPr>
            <a:spLocks noGrp="1"/>
          </p:cNvSpPr>
          <p:nvPr>
            <p:ph type="dt" sz="half" idx="12"/>
          </p:nvPr>
        </p:nvSpPr>
        <p:spPr/>
        <p:txBody>
          <a:bodyPr/>
          <a:lstStyle/>
          <a:p>
            <a:fld id="{A4A2372C-831F-4544-931A-2590F163E2C5}" type="datetime1">
              <a:rPr lang="zh-CN" altLang="en-US"/>
              <a:pPr/>
              <a:t>2013/9/2</a:t>
            </a:fld>
            <a:endParaRPr lang="en-US" altLang="zh-CN"/>
          </a:p>
        </p:txBody>
      </p:sp>
      <p:sp>
        <p:nvSpPr>
          <p:cNvPr id="103438" name="AutoShape 14">
            <a:hlinkClick r:id="rId8"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39" name="AutoShape 15"/>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additive="base">
                                        <p:cTn id="7" dur="500" fill="hold"/>
                                        <p:tgtEl>
                                          <p:spTgt spid="103426"/>
                                        </p:tgtEl>
                                        <p:attrNameLst>
                                          <p:attrName>ppt_x</p:attrName>
                                        </p:attrNameLst>
                                      </p:cBhvr>
                                      <p:tavLst>
                                        <p:tav tm="0">
                                          <p:val>
                                            <p:strVal val="#ppt_x"/>
                                          </p:val>
                                        </p:tav>
                                        <p:tav tm="100000">
                                          <p:val>
                                            <p:strVal val="#ppt_x"/>
                                          </p:val>
                                        </p:tav>
                                      </p:tavLst>
                                    </p:anim>
                                    <p:anim calcmode="lin" valueType="num">
                                      <p:cBhvr additive="base">
                                        <p:cTn id="8" dur="500" fill="hold"/>
                                        <p:tgtEl>
                                          <p:spTgt spid="1034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435">
                                            <p:txEl>
                                              <p:pRg st="0" end="0"/>
                                            </p:txEl>
                                          </p:spTgt>
                                        </p:tgtEl>
                                        <p:attrNameLst>
                                          <p:attrName>style.visibility</p:attrName>
                                        </p:attrNameLst>
                                      </p:cBhvr>
                                      <p:to>
                                        <p:strVal val="visible"/>
                                      </p:to>
                                    </p:set>
                                    <p:anim calcmode="lin" valueType="num">
                                      <p:cBhvr additive="base">
                                        <p:cTn id="13" dur="500" fill="hold"/>
                                        <p:tgtEl>
                                          <p:spTgt spid="1034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3435">
                                            <p:txEl>
                                              <p:pRg st="1" end="1"/>
                                            </p:txEl>
                                          </p:spTgt>
                                        </p:tgtEl>
                                        <p:attrNameLst>
                                          <p:attrName>style.visibility</p:attrName>
                                        </p:attrNameLst>
                                      </p:cBhvr>
                                      <p:to>
                                        <p:strVal val="visible"/>
                                      </p:to>
                                    </p:set>
                                    <p:anim calcmode="lin" valueType="num">
                                      <p:cBhvr additive="base">
                                        <p:cTn id="19" dur="500" fill="hold"/>
                                        <p:tgtEl>
                                          <p:spTgt spid="10343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3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3435">
                                            <p:txEl>
                                              <p:pRg st="2" end="2"/>
                                            </p:txEl>
                                          </p:spTgt>
                                        </p:tgtEl>
                                        <p:attrNameLst>
                                          <p:attrName>style.visibility</p:attrName>
                                        </p:attrNameLst>
                                      </p:cBhvr>
                                      <p:to>
                                        <p:strVal val="visible"/>
                                      </p:to>
                                    </p:set>
                                    <p:anim calcmode="lin" valueType="num">
                                      <p:cBhvr additive="base">
                                        <p:cTn id="25" dur="500" fill="hold"/>
                                        <p:tgtEl>
                                          <p:spTgt spid="10343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3435">
                                            <p:txEl>
                                              <p:pRg st="3" end="3"/>
                                            </p:txEl>
                                          </p:spTgt>
                                        </p:tgtEl>
                                        <p:attrNameLst>
                                          <p:attrName>style.visibility</p:attrName>
                                        </p:attrNameLst>
                                      </p:cBhvr>
                                      <p:to>
                                        <p:strVal val="visible"/>
                                      </p:to>
                                    </p:set>
                                    <p:anim calcmode="lin" valueType="num">
                                      <p:cBhvr additive="base">
                                        <p:cTn id="31" dur="500" fill="hold"/>
                                        <p:tgtEl>
                                          <p:spTgt spid="10343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3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3435">
                                            <p:txEl>
                                              <p:pRg st="4" end="4"/>
                                            </p:txEl>
                                          </p:spTgt>
                                        </p:tgtEl>
                                        <p:attrNameLst>
                                          <p:attrName>style.visibility</p:attrName>
                                        </p:attrNameLst>
                                      </p:cBhvr>
                                      <p:to>
                                        <p:strVal val="visible"/>
                                      </p:to>
                                    </p:set>
                                    <p:anim calcmode="lin" valueType="num">
                                      <p:cBhvr additive="base">
                                        <p:cTn id="37" dur="500" fill="hold"/>
                                        <p:tgtEl>
                                          <p:spTgt spid="10343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3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3435">
                                            <p:txEl>
                                              <p:pRg st="5" end="5"/>
                                            </p:txEl>
                                          </p:spTgt>
                                        </p:tgtEl>
                                        <p:attrNameLst>
                                          <p:attrName>style.visibility</p:attrName>
                                        </p:attrNameLst>
                                      </p:cBhvr>
                                      <p:to>
                                        <p:strVal val="visible"/>
                                      </p:to>
                                    </p:set>
                                    <p:anim calcmode="lin" valueType="num">
                                      <p:cBhvr additive="base">
                                        <p:cTn id="43" dur="500" fill="hold"/>
                                        <p:tgtEl>
                                          <p:spTgt spid="10343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3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P spid="1034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normAutofit fontScale="90000"/>
          </a:bodyPr>
          <a:lstStyle/>
          <a:p>
            <a:r>
              <a:rPr lang="en-US" altLang="zh-CN"/>
              <a:t>1</a:t>
            </a:r>
            <a:r>
              <a:rPr lang="zh-CN" altLang="en-US"/>
              <a:t>．系统主板</a:t>
            </a:r>
          </a:p>
        </p:txBody>
      </p:sp>
      <p:sp>
        <p:nvSpPr>
          <p:cNvPr id="104455" name="Rectangle 7"/>
          <p:cNvSpPr>
            <a:spLocks noGrp="1" noChangeArrowheads="1"/>
          </p:cNvSpPr>
          <p:nvPr>
            <p:ph type="body" sz="half" idx="1"/>
          </p:nvPr>
        </p:nvSpPr>
        <p:spPr>
          <a:xfrm>
            <a:off x="468313" y="1557338"/>
            <a:ext cx="8362950" cy="4489450"/>
          </a:xfrm>
          <a:noFill/>
          <a:ln/>
        </p:spPr>
        <p:txBody>
          <a:bodyPr/>
          <a:lstStyle/>
          <a:p>
            <a:r>
              <a:rPr lang="zh-CN" altLang="en-US" sz="2000"/>
              <a:t>主板是大部分组件如</a:t>
            </a:r>
            <a:r>
              <a:rPr lang="en-US" altLang="zh-CN" sz="2000"/>
              <a:t>CPU</a:t>
            </a:r>
            <a:r>
              <a:rPr lang="zh-CN" altLang="en-US" sz="2000"/>
              <a:t>、显卡、网卡、内存条等设备的载体，也是微型计算机内部各种设备联系的桥梁。 </a:t>
            </a:r>
            <a:r>
              <a:rPr lang="zh-CN" altLang="en-US" sz="2400"/>
              <a:t>。</a:t>
            </a:r>
          </a:p>
          <a:p>
            <a:r>
              <a:rPr lang="zh-CN" altLang="en-US" sz="2400"/>
              <a:t>主要构成：</a:t>
            </a:r>
          </a:p>
          <a:p>
            <a:pPr>
              <a:buFont typeface="Wingdings" pitchFamily="2" charset="2"/>
              <a:buNone/>
            </a:pPr>
            <a:r>
              <a:rPr lang="zh-CN" altLang="en-US" sz="2000"/>
              <a:t>　 </a:t>
            </a:r>
            <a:r>
              <a:rPr lang="en-US" altLang="zh-CN" sz="2000"/>
              <a:t>1. </a:t>
            </a:r>
            <a:r>
              <a:rPr lang="zh-CN" altLang="en-US" sz="2000"/>
              <a:t>芯片 ；</a:t>
            </a:r>
          </a:p>
          <a:p>
            <a:pPr>
              <a:buFont typeface="Wingdings" pitchFamily="2" charset="2"/>
              <a:buNone/>
            </a:pPr>
            <a:r>
              <a:rPr lang="zh-CN" altLang="en-US" sz="2000"/>
              <a:t>　 </a:t>
            </a:r>
            <a:r>
              <a:rPr lang="en-US" altLang="zh-CN" sz="2000"/>
              <a:t>2. </a:t>
            </a:r>
            <a:r>
              <a:rPr lang="zh-CN" altLang="en-US" sz="2000"/>
              <a:t>扩展槽 ；</a:t>
            </a:r>
          </a:p>
          <a:p>
            <a:pPr>
              <a:buFont typeface="Wingdings" pitchFamily="2" charset="2"/>
              <a:buNone/>
            </a:pPr>
            <a:r>
              <a:rPr lang="zh-CN" altLang="en-US" sz="2000"/>
              <a:t>　 </a:t>
            </a:r>
            <a:r>
              <a:rPr lang="en-US" altLang="zh-CN" sz="2000"/>
              <a:t>3.  </a:t>
            </a:r>
            <a:r>
              <a:rPr lang="zh-CN" altLang="en-US" sz="2000"/>
              <a:t>对外接口；</a:t>
            </a:r>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D731C390-FB57-4195-81FC-B13949480AE2}" type="slidenum">
              <a:rPr lang="en-US" altLang="zh-CN"/>
              <a:pPr/>
              <a:t>13</a:t>
            </a:fld>
            <a:endParaRPr lang="en-US" altLang="zh-CN"/>
          </a:p>
        </p:txBody>
      </p:sp>
      <p:sp>
        <p:nvSpPr>
          <p:cNvPr id="10" name="日期占位符 6"/>
          <p:cNvSpPr>
            <a:spLocks noGrp="1"/>
          </p:cNvSpPr>
          <p:nvPr>
            <p:ph type="dt" sz="half" idx="12"/>
          </p:nvPr>
        </p:nvSpPr>
        <p:spPr/>
        <p:txBody>
          <a:bodyPr/>
          <a:lstStyle/>
          <a:p>
            <a:fld id="{8126A851-0B84-46A1-9C94-33772A41B8C1}" type="datetime1">
              <a:rPr lang="zh-CN" altLang="en-US"/>
              <a:pPr/>
              <a:t>2013/9/2</a:t>
            </a:fld>
            <a:endParaRPr lang="en-US" altLang="zh-CN"/>
          </a:p>
        </p:txBody>
      </p:sp>
      <p:sp>
        <p:nvSpPr>
          <p:cNvPr id="104459" name="Text Box 11"/>
          <p:cNvSpPr txBox="1">
            <a:spLocks noChangeArrowheads="1"/>
          </p:cNvSpPr>
          <p:nvPr/>
        </p:nvSpPr>
        <p:spPr bwMode="auto">
          <a:xfrm>
            <a:off x="684213" y="4437063"/>
            <a:ext cx="2087562" cy="17399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solidFill>
                  <a:schemeClr val="bg1"/>
                </a:solidFill>
              </a:rPr>
              <a:t>P67</a:t>
            </a:r>
            <a:r>
              <a:rPr lang="zh-CN" altLang="en-US">
                <a:solidFill>
                  <a:schemeClr val="bg1"/>
                </a:solidFill>
              </a:rPr>
              <a:t>芯片组是针对</a:t>
            </a:r>
            <a:r>
              <a:rPr lang="en-US" altLang="zh-CN">
                <a:solidFill>
                  <a:schemeClr val="bg1"/>
                </a:solidFill>
              </a:rPr>
              <a:t>Sandy Bridge</a:t>
            </a:r>
            <a:r>
              <a:rPr lang="zh-CN" altLang="en-US">
                <a:solidFill>
                  <a:schemeClr val="bg1"/>
                </a:solidFill>
              </a:rPr>
              <a:t>架构处理器开发的，能充分发挥</a:t>
            </a:r>
            <a:r>
              <a:rPr lang="en-US" altLang="zh-CN">
                <a:solidFill>
                  <a:schemeClr val="bg1"/>
                </a:solidFill>
              </a:rPr>
              <a:t>i5 2300</a:t>
            </a:r>
            <a:r>
              <a:rPr lang="zh-CN" altLang="en-US">
                <a:solidFill>
                  <a:schemeClr val="bg1"/>
                </a:solidFill>
              </a:rPr>
              <a:t>处理器的全部性能。</a:t>
            </a:r>
          </a:p>
        </p:txBody>
      </p:sp>
      <p:grpSp>
        <p:nvGrpSpPr>
          <p:cNvPr id="104463" name="Group 15"/>
          <p:cNvGrpSpPr>
            <a:grpSpLocks/>
          </p:cNvGrpSpPr>
          <p:nvPr/>
        </p:nvGrpSpPr>
        <p:grpSpPr bwMode="auto">
          <a:xfrm>
            <a:off x="3059113" y="2492375"/>
            <a:ext cx="5581650" cy="3781425"/>
            <a:chOff x="1927" y="1570"/>
            <a:chExt cx="3516" cy="2382"/>
          </a:xfrm>
        </p:grpSpPr>
        <p:pic>
          <p:nvPicPr>
            <p:cNvPr id="104458" name="Picture 10" descr="主板"/>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7" y="1570"/>
              <a:ext cx="3516" cy="2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4461" name="Text Box 13"/>
            <p:cNvSpPr txBox="1">
              <a:spLocks noChangeArrowheads="1"/>
            </p:cNvSpPr>
            <p:nvPr/>
          </p:nvSpPr>
          <p:spPr bwMode="auto">
            <a:xfrm>
              <a:off x="2336" y="3702"/>
              <a:ext cx="117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solidFill>
                    <a:srgbClr val="000099"/>
                  </a:solidFill>
                </a:rPr>
                <a:t>Intel </a:t>
              </a:r>
              <a:r>
                <a:rPr lang="en-US" altLang="zh-CN" sz="2000">
                  <a:solidFill>
                    <a:srgbClr val="000099"/>
                  </a:solidFill>
                </a:rPr>
                <a:t>P67 </a:t>
              </a:r>
              <a:r>
                <a:rPr lang="zh-CN" altLang="en-US" sz="2000">
                  <a:solidFill>
                    <a:srgbClr val="000099"/>
                  </a:solidFill>
                </a:rPr>
                <a:t>主板</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ppt_x"/>
                                          </p:val>
                                        </p:tav>
                                        <p:tav tm="100000">
                                          <p:val>
                                            <p:strVal val="#ppt_x"/>
                                          </p:val>
                                        </p:tav>
                                      </p:tavLst>
                                    </p:anim>
                                    <p:anim calcmode="lin" valueType="num">
                                      <p:cBhvr additive="base">
                                        <p:cTn id="8" dur="500" fill="hold"/>
                                        <p:tgtEl>
                                          <p:spTgt spid="1044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455">
                                            <p:txEl>
                                              <p:pRg st="0" end="0"/>
                                            </p:txEl>
                                          </p:spTgt>
                                        </p:tgtEl>
                                        <p:attrNameLst>
                                          <p:attrName>style.visibility</p:attrName>
                                        </p:attrNameLst>
                                      </p:cBhvr>
                                      <p:to>
                                        <p:strVal val="visible"/>
                                      </p:to>
                                    </p:set>
                                    <p:anim calcmode="lin" valueType="num">
                                      <p:cBhvr additive="base">
                                        <p:cTn id="13" dur="500" fill="hold"/>
                                        <p:tgtEl>
                                          <p:spTgt spid="1044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4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455">
                                            <p:txEl>
                                              <p:pRg st="1" end="1"/>
                                            </p:txEl>
                                          </p:spTgt>
                                        </p:tgtEl>
                                        <p:attrNameLst>
                                          <p:attrName>style.visibility</p:attrName>
                                        </p:attrNameLst>
                                      </p:cBhvr>
                                      <p:to>
                                        <p:strVal val="visible"/>
                                      </p:to>
                                    </p:set>
                                    <p:anim calcmode="lin" valueType="num">
                                      <p:cBhvr additive="base">
                                        <p:cTn id="19" dur="500" fill="hold"/>
                                        <p:tgtEl>
                                          <p:spTgt spid="10445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4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455">
                                            <p:txEl>
                                              <p:pRg st="2" end="2"/>
                                            </p:txEl>
                                          </p:spTgt>
                                        </p:tgtEl>
                                        <p:attrNameLst>
                                          <p:attrName>style.visibility</p:attrName>
                                        </p:attrNameLst>
                                      </p:cBhvr>
                                      <p:to>
                                        <p:strVal val="visible"/>
                                      </p:to>
                                    </p:set>
                                    <p:anim calcmode="lin" valueType="num">
                                      <p:cBhvr additive="base">
                                        <p:cTn id="25" dur="500" fill="hold"/>
                                        <p:tgtEl>
                                          <p:spTgt spid="10445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4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4455">
                                            <p:txEl>
                                              <p:pRg st="3" end="3"/>
                                            </p:txEl>
                                          </p:spTgt>
                                        </p:tgtEl>
                                        <p:attrNameLst>
                                          <p:attrName>style.visibility</p:attrName>
                                        </p:attrNameLst>
                                      </p:cBhvr>
                                      <p:to>
                                        <p:strVal val="visible"/>
                                      </p:to>
                                    </p:set>
                                    <p:anim calcmode="lin" valueType="num">
                                      <p:cBhvr additive="base">
                                        <p:cTn id="31" dur="500" fill="hold"/>
                                        <p:tgtEl>
                                          <p:spTgt spid="10445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44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4455">
                                            <p:txEl>
                                              <p:pRg st="4" end="4"/>
                                            </p:txEl>
                                          </p:spTgt>
                                        </p:tgtEl>
                                        <p:attrNameLst>
                                          <p:attrName>style.visibility</p:attrName>
                                        </p:attrNameLst>
                                      </p:cBhvr>
                                      <p:to>
                                        <p:strVal val="visible"/>
                                      </p:to>
                                    </p:set>
                                    <p:anim calcmode="lin" valueType="num">
                                      <p:cBhvr additive="base">
                                        <p:cTn id="37" dur="500" fill="hold"/>
                                        <p:tgtEl>
                                          <p:spTgt spid="10445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44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4463"/>
                                        </p:tgtEl>
                                        <p:attrNameLst>
                                          <p:attrName>style.visibility</p:attrName>
                                        </p:attrNameLst>
                                      </p:cBhvr>
                                      <p:to>
                                        <p:strVal val="visible"/>
                                      </p:to>
                                    </p:set>
                                    <p:anim calcmode="lin" valueType="num">
                                      <p:cBhvr additive="base">
                                        <p:cTn id="43" dur="500" fill="hold"/>
                                        <p:tgtEl>
                                          <p:spTgt spid="104463"/>
                                        </p:tgtEl>
                                        <p:attrNameLst>
                                          <p:attrName>ppt_x</p:attrName>
                                        </p:attrNameLst>
                                      </p:cBhvr>
                                      <p:tavLst>
                                        <p:tav tm="0">
                                          <p:val>
                                            <p:strVal val="#ppt_x"/>
                                          </p:val>
                                        </p:tav>
                                        <p:tav tm="100000">
                                          <p:val>
                                            <p:strVal val="#ppt_x"/>
                                          </p:val>
                                        </p:tav>
                                      </p:tavLst>
                                    </p:anim>
                                    <p:anim calcmode="lin" valueType="num">
                                      <p:cBhvr additive="base">
                                        <p:cTn id="44" dur="500" fill="hold"/>
                                        <p:tgtEl>
                                          <p:spTgt spid="10446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4459"/>
                                        </p:tgtEl>
                                        <p:attrNameLst>
                                          <p:attrName>style.visibility</p:attrName>
                                        </p:attrNameLst>
                                      </p:cBhvr>
                                      <p:to>
                                        <p:strVal val="visible"/>
                                      </p:to>
                                    </p:set>
                                    <p:anim calcmode="lin" valueType="num">
                                      <p:cBhvr additive="base">
                                        <p:cTn id="49" dur="500" fill="hold"/>
                                        <p:tgtEl>
                                          <p:spTgt spid="104459"/>
                                        </p:tgtEl>
                                        <p:attrNameLst>
                                          <p:attrName>ppt_x</p:attrName>
                                        </p:attrNameLst>
                                      </p:cBhvr>
                                      <p:tavLst>
                                        <p:tav tm="0">
                                          <p:val>
                                            <p:strVal val="#ppt_x"/>
                                          </p:val>
                                        </p:tav>
                                        <p:tav tm="100000">
                                          <p:val>
                                            <p:strVal val="#ppt_x"/>
                                          </p:val>
                                        </p:tav>
                                      </p:tavLst>
                                    </p:anim>
                                    <p:anim calcmode="lin" valueType="num">
                                      <p:cBhvr additive="base">
                                        <p:cTn id="50" dur="500" fill="hold"/>
                                        <p:tgtEl>
                                          <p:spTgt spid="104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5" grpId="0" build="p"/>
      <p:bldP spid="10445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2" name="Rectangle 6"/>
          <p:cNvSpPr>
            <a:spLocks noGrp="1" noChangeArrowheads="1"/>
          </p:cNvSpPr>
          <p:nvPr>
            <p:ph type="title"/>
          </p:nvPr>
        </p:nvSpPr>
        <p:spPr/>
        <p:txBody>
          <a:bodyPr>
            <a:normAutofit fontScale="90000"/>
          </a:bodyPr>
          <a:lstStyle/>
          <a:p>
            <a:r>
              <a:rPr lang="en-US" altLang="zh-CN"/>
              <a:t>2.  CPU</a:t>
            </a:r>
          </a:p>
        </p:txBody>
      </p:sp>
      <p:sp>
        <p:nvSpPr>
          <p:cNvPr id="126979" name="Rectangle 3"/>
          <p:cNvSpPr>
            <a:spLocks noGrp="1" noChangeArrowheads="1"/>
          </p:cNvSpPr>
          <p:nvPr>
            <p:ph type="body" sz="half" idx="1"/>
          </p:nvPr>
        </p:nvSpPr>
        <p:spPr>
          <a:xfrm>
            <a:off x="457200" y="1557338"/>
            <a:ext cx="8362950" cy="4489450"/>
          </a:xfrm>
          <a:noFill/>
          <a:ln/>
        </p:spPr>
        <p:txBody>
          <a:bodyPr/>
          <a:lstStyle/>
          <a:p>
            <a:pPr marL="457200" indent="-457200"/>
            <a:r>
              <a:rPr lang="en-US" altLang="zh-CN" sz="2000"/>
              <a:t>CPU</a:t>
            </a:r>
            <a:r>
              <a:rPr lang="zh-CN" altLang="en-US" sz="2000"/>
              <a:t>即中央处理器，是计算机系统的核心。它负责整个系统指令的执行，数学与逻辑运算，数据的存储与传送，以及输入与输出的控制。由于</a:t>
            </a:r>
            <a:r>
              <a:rPr lang="en-US" altLang="zh-CN" sz="2000"/>
              <a:t>CPU</a:t>
            </a:r>
            <a:r>
              <a:rPr lang="zh-CN" altLang="en-US" sz="2000"/>
              <a:t>是计算机的核心部件，所以</a:t>
            </a:r>
            <a:r>
              <a:rPr lang="en-US" altLang="zh-CN" sz="2000"/>
              <a:t>CPU</a:t>
            </a:r>
            <a:r>
              <a:rPr lang="zh-CN" altLang="en-US" sz="2000"/>
              <a:t>性能的高低直接影响到整台微型计算机档次的高低</a:t>
            </a:r>
            <a:r>
              <a:rPr lang="zh-CN" altLang="en-US" sz="2400"/>
              <a:t>。</a:t>
            </a:r>
          </a:p>
          <a:p>
            <a:pPr marL="457200" indent="-457200"/>
            <a:r>
              <a:rPr lang="zh-CN" altLang="en-US" sz="2000"/>
              <a:t>衡量</a:t>
            </a:r>
            <a:r>
              <a:rPr lang="en-US" altLang="zh-CN" sz="2000"/>
              <a:t>CPU</a:t>
            </a:r>
            <a:r>
              <a:rPr lang="zh-CN" altLang="en-US" sz="2000"/>
              <a:t>的主要性能指标 </a:t>
            </a:r>
            <a:r>
              <a:rPr lang="zh-CN" altLang="en-US" sz="2400"/>
              <a:t>：</a:t>
            </a:r>
          </a:p>
          <a:p>
            <a:pPr marL="457200" indent="-457200">
              <a:buFont typeface="Wingdings" pitchFamily="2" charset="2"/>
              <a:buNone/>
            </a:pPr>
            <a:r>
              <a:rPr lang="zh-CN" altLang="en-US" sz="2400"/>
              <a:t>　  　</a:t>
            </a:r>
            <a:r>
              <a:rPr lang="en-US" altLang="zh-CN" sz="2400"/>
              <a:t>1. </a:t>
            </a:r>
            <a:r>
              <a:rPr lang="zh-CN" altLang="en-US" sz="2000"/>
              <a:t>主频</a:t>
            </a:r>
            <a:r>
              <a:rPr lang="zh-CN" altLang="en-US" sz="2400"/>
              <a:t>；          </a:t>
            </a:r>
            <a:r>
              <a:rPr lang="en-US" altLang="zh-CN" sz="2400"/>
              <a:t>2. </a:t>
            </a:r>
            <a:r>
              <a:rPr lang="zh-CN" altLang="en-US" sz="2000"/>
              <a:t>前端总线频率</a:t>
            </a:r>
            <a:r>
              <a:rPr lang="zh-CN" altLang="en-US" sz="2400"/>
              <a:t>；         </a:t>
            </a:r>
            <a:r>
              <a:rPr lang="en-US" altLang="zh-CN" sz="2400"/>
              <a:t>3. </a:t>
            </a:r>
            <a:r>
              <a:rPr lang="zh-CN" altLang="en-US" sz="2000"/>
              <a:t>字长</a:t>
            </a:r>
            <a:r>
              <a:rPr lang="zh-CN" altLang="en-US" sz="2400"/>
              <a:t>；</a:t>
            </a:r>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C5C99004-F6BD-46B9-9292-A899A89BE55F}" type="slidenum">
              <a:rPr lang="en-US" altLang="zh-CN"/>
              <a:pPr/>
              <a:t>14</a:t>
            </a:fld>
            <a:endParaRPr lang="en-US" altLang="zh-CN"/>
          </a:p>
        </p:txBody>
      </p:sp>
      <p:sp>
        <p:nvSpPr>
          <p:cNvPr id="10" name="日期占位符 6"/>
          <p:cNvSpPr>
            <a:spLocks noGrp="1"/>
          </p:cNvSpPr>
          <p:nvPr>
            <p:ph type="dt" sz="half" idx="12"/>
          </p:nvPr>
        </p:nvSpPr>
        <p:spPr/>
        <p:txBody>
          <a:bodyPr/>
          <a:lstStyle/>
          <a:p>
            <a:fld id="{06BC9FB9-9FAA-4C4B-8262-57658E9A74BD}" type="datetime1">
              <a:rPr lang="zh-CN" altLang="en-US"/>
              <a:pPr/>
              <a:t>2013/9/2</a:t>
            </a:fld>
            <a:endParaRPr lang="en-US" altLang="zh-CN"/>
          </a:p>
        </p:txBody>
      </p:sp>
      <p:sp>
        <p:nvSpPr>
          <p:cNvPr id="126981" name="AutoShape 5">
            <a:hlinkClick r:id="rId2" action="ppaction://hlinksldjump" highlightClick="1"/>
          </p:cNvPr>
          <p:cNvSpPr>
            <a:spLocks noChangeArrowheads="1"/>
          </p:cNvSpPr>
          <p:nvPr/>
        </p:nvSpPr>
        <p:spPr bwMode="auto">
          <a:xfrm>
            <a:off x="8101013" y="6092825"/>
            <a:ext cx="1042987"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6986" name="Group 10"/>
          <p:cNvGrpSpPr>
            <a:grpSpLocks/>
          </p:cNvGrpSpPr>
          <p:nvPr/>
        </p:nvGrpSpPr>
        <p:grpSpPr bwMode="auto">
          <a:xfrm>
            <a:off x="611188" y="4076700"/>
            <a:ext cx="8135937" cy="1497013"/>
            <a:chOff x="385" y="2568"/>
            <a:chExt cx="5125" cy="943"/>
          </a:xfrm>
        </p:grpSpPr>
        <p:pic>
          <p:nvPicPr>
            <p:cNvPr id="126984" name="Picture 8"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 y="2659"/>
              <a:ext cx="2540" cy="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5" name="Picture 9" desc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1" y="2568"/>
              <a:ext cx="2449" cy="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 calcmode="lin" valueType="num">
                                      <p:cBhvr additive="base">
                                        <p:cTn id="7"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6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6979">
                                            <p:txEl>
                                              <p:pRg st="1" end="1"/>
                                            </p:txEl>
                                          </p:spTgt>
                                        </p:tgtEl>
                                        <p:attrNameLst>
                                          <p:attrName>style.visibility</p:attrName>
                                        </p:attrNameLst>
                                      </p:cBhvr>
                                      <p:to>
                                        <p:strVal val="visible"/>
                                      </p:to>
                                    </p:set>
                                    <p:anim calcmode="lin" valueType="num">
                                      <p:cBhvr additive="base">
                                        <p:cTn id="13" dur="5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69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6979">
                                            <p:txEl>
                                              <p:pRg st="2" end="2"/>
                                            </p:txEl>
                                          </p:spTgt>
                                        </p:tgtEl>
                                        <p:attrNameLst>
                                          <p:attrName>style.visibility</p:attrName>
                                        </p:attrNameLst>
                                      </p:cBhvr>
                                      <p:to>
                                        <p:strVal val="visible"/>
                                      </p:to>
                                    </p:set>
                                    <p:anim calcmode="lin" valueType="num">
                                      <p:cBhvr additive="base">
                                        <p:cTn id="19" dur="500" fill="hold"/>
                                        <p:tgtEl>
                                          <p:spTgt spid="1269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69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4"/>
          <p:cNvSpPr>
            <a:spLocks noGrp="1" noChangeArrowheads="1"/>
          </p:cNvSpPr>
          <p:nvPr>
            <p:ph type="title"/>
          </p:nvPr>
        </p:nvSpPr>
        <p:spPr/>
        <p:txBody>
          <a:bodyPr>
            <a:normAutofit fontScale="90000"/>
          </a:bodyPr>
          <a:lstStyle/>
          <a:p>
            <a:r>
              <a:rPr lang="en-US" altLang="zh-CN" sz="3600"/>
              <a:t>2.  CPU</a:t>
            </a:r>
          </a:p>
        </p:txBody>
      </p:sp>
      <p:sp>
        <p:nvSpPr>
          <p:cNvPr id="219141" name="Rectangle 5"/>
          <p:cNvSpPr>
            <a:spLocks noGrp="1" noChangeArrowheads="1"/>
          </p:cNvSpPr>
          <p:nvPr>
            <p:ph type="body" sz="half" idx="1"/>
          </p:nvPr>
        </p:nvSpPr>
        <p:spPr/>
        <p:txBody>
          <a:bodyPr/>
          <a:lstStyle/>
          <a:p>
            <a:pPr marL="381000" indent="-381000"/>
            <a:r>
              <a:rPr lang="zh-CN" altLang="en-US" sz="2300"/>
              <a:t>小李选择的是“</a:t>
            </a:r>
            <a:r>
              <a:rPr lang="en-US" altLang="zh-CN" sz="2300"/>
              <a:t>Intel Core i5 2300 </a:t>
            </a:r>
            <a:r>
              <a:rPr lang="zh-CN" altLang="en-US" sz="2300"/>
              <a:t>四核处理器 </a:t>
            </a:r>
            <a:r>
              <a:rPr lang="en-US" altLang="zh-CN" sz="2300"/>
              <a:t>(2.8GHz/6 MB</a:t>
            </a:r>
            <a:r>
              <a:rPr lang="zh-CN" altLang="en-US" sz="2300"/>
              <a:t>高速缓存</a:t>
            </a:r>
            <a:r>
              <a:rPr lang="en-US" altLang="zh-CN" sz="2300"/>
              <a:t>)”</a:t>
            </a:r>
          </a:p>
          <a:p>
            <a:pPr marL="381000" indent="-381000">
              <a:buFont typeface="Wingdings" pitchFamily="2" charset="2"/>
              <a:buNone/>
            </a:pPr>
            <a:endParaRPr lang="en-US" altLang="zh-CN" sz="2300"/>
          </a:p>
          <a:p>
            <a:pPr marL="381000" indent="-381000">
              <a:buFont typeface="Wingdings" pitchFamily="2" charset="2"/>
              <a:buAutoNum type="arabicPeriod"/>
            </a:pPr>
            <a:r>
              <a:rPr lang="en-US" altLang="zh-CN" sz="1800"/>
              <a:t>“Intel</a:t>
            </a:r>
            <a:r>
              <a:rPr lang="zh-CN" altLang="en-US" sz="1800"/>
              <a:t>（英特尔）”是</a:t>
            </a:r>
            <a:r>
              <a:rPr lang="en-US" altLang="zh-CN" sz="1800"/>
              <a:t>CPU</a:t>
            </a:r>
            <a:r>
              <a:rPr lang="zh-CN" altLang="en-US" sz="1800"/>
              <a:t>的品牌；</a:t>
            </a:r>
          </a:p>
          <a:p>
            <a:pPr marL="381000" indent="-381000">
              <a:buFont typeface="Wingdings" pitchFamily="2" charset="2"/>
              <a:buAutoNum type="arabicPeriod"/>
            </a:pPr>
            <a:r>
              <a:rPr lang="zh-CN" altLang="en-US" sz="1800"/>
              <a:t>“</a:t>
            </a:r>
            <a:r>
              <a:rPr lang="en-US" altLang="zh-CN" sz="1800"/>
              <a:t>Core</a:t>
            </a:r>
            <a:r>
              <a:rPr lang="zh-CN" altLang="en-US" sz="1800"/>
              <a:t>（酷睿）”代表“产品系列”；</a:t>
            </a:r>
          </a:p>
          <a:p>
            <a:pPr marL="381000" indent="-381000">
              <a:buFont typeface="Wingdings" pitchFamily="2" charset="2"/>
              <a:buAutoNum type="arabicPeriod"/>
            </a:pPr>
            <a:r>
              <a:rPr lang="zh-CN" altLang="en-US" sz="1800"/>
              <a:t>“</a:t>
            </a:r>
            <a:r>
              <a:rPr lang="en-US" altLang="zh-CN" sz="1800"/>
              <a:t>i5 2300”</a:t>
            </a:r>
            <a:r>
              <a:rPr lang="zh-CN" altLang="en-US" sz="1800"/>
              <a:t>是</a:t>
            </a:r>
            <a:r>
              <a:rPr lang="en-US" altLang="zh-CN" sz="1800"/>
              <a:t>CPU</a:t>
            </a:r>
            <a:r>
              <a:rPr lang="zh-CN" altLang="en-US" sz="1800"/>
              <a:t>的型号；</a:t>
            </a:r>
          </a:p>
          <a:p>
            <a:pPr marL="381000" indent="-381000">
              <a:buFont typeface="Wingdings" pitchFamily="2" charset="2"/>
              <a:buAutoNum type="arabicPeriod"/>
            </a:pPr>
            <a:r>
              <a:rPr lang="zh-CN" altLang="en-US" sz="1800"/>
              <a:t>“四核处理器”是指</a:t>
            </a:r>
            <a:r>
              <a:rPr lang="en-US" altLang="zh-CN" sz="1800"/>
              <a:t>CPU</a:t>
            </a:r>
            <a:r>
              <a:rPr lang="zh-CN" altLang="en-US" sz="1800"/>
              <a:t>内集成了</a:t>
            </a:r>
            <a:r>
              <a:rPr lang="en-US" altLang="zh-CN" sz="1800"/>
              <a:t>4</a:t>
            </a:r>
            <a:r>
              <a:rPr lang="zh-CN" altLang="en-US" sz="1800"/>
              <a:t>个处理核心‘</a:t>
            </a:r>
          </a:p>
          <a:p>
            <a:pPr marL="381000" indent="-381000">
              <a:buFont typeface="Wingdings" pitchFamily="2" charset="2"/>
              <a:buAutoNum type="arabicPeriod"/>
            </a:pPr>
            <a:r>
              <a:rPr lang="zh-CN" altLang="en-US" sz="1800"/>
              <a:t>“</a:t>
            </a:r>
            <a:r>
              <a:rPr lang="en-US" altLang="zh-CN" sz="1800"/>
              <a:t>2.8GHz”</a:t>
            </a:r>
            <a:r>
              <a:rPr lang="zh-CN" altLang="en-US" sz="1800"/>
              <a:t>表示</a:t>
            </a:r>
            <a:r>
              <a:rPr lang="en-US" altLang="zh-CN" sz="1800"/>
              <a:t>CPU</a:t>
            </a:r>
            <a:r>
              <a:rPr lang="zh-CN" altLang="en-US" sz="1800"/>
              <a:t>的主频；</a:t>
            </a:r>
          </a:p>
          <a:p>
            <a:pPr marL="381000" indent="-381000">
              <a:buFont typeface="Wingdings" pitchFamily="2" charset="2"/>
              <a:buAutoNum type="arabicPeriod"/>
            </a:pPr>
            <a:r>
              <a:rPr lang="zh-CN" altLang="en-US" sz="1800"/>
              <a:t>“</a:t>
            </a:r>
            <a:r>
              <a:rPr lang="en-US" altLang="zh-CN" sz="1800"/>
              <a:t>6 MB</a:t>
            </a:r>
            <a:r>
              <a:rPr lang="zh-CN" altLang="en-US" sz="1800"/>
              <a:t>高速缓存”代表</a:t>
            </a:r>
            <a:r>
              <a:rPr lang="en-US" altLang="zh-CN" sz="1800"/>
              <a:t>CPU</a:t>
            </a:r>
            <a:r>
              <a:rPr lang="zh-CN" altLang="en-US" sz="1800"/>
              <a:t>内置了</a:t>
            </a:r>
            <a:r>
              <a:rPr lang="en-US" altLang="zh-CN" sz="1800"/>
              <a:t>6MB</a:t>
            </a:r>
            <a:r>
              <a:rPr lang="zh-CN" altLang="en-US" sz="1800"/>
              <a:t>的高速缓存；</a:t>
            </a:r>
          </a:p>
        </p:txBody>
      </p:sp>
      <p:sp>
        <p:nvSpPr>
          <p:cNvPr id="219142" name="Rectangle 6"/>
          <p:cNvSpPr>
            <a:spLocks noGrp="1" noChangeArrowheads="1"/>
          </p:cNvSpPr>
          <p:nvPr>
            <p:ph sz="half" idx="2"/>
          </p:nvPr>
        </p:nvSpPr>
        <p:spPr>
          <a:xfrm>
            <a:off x="4643438" y="1700213"/>
            <a:ext cx="4057650" cy="4648200"/>
          </a:xfrm>
        </p:spPr>
        <p:txBody>
          <a:bodyPr/>
          <a:lstStyle/>
          <a:p>
            <a:endParaRPr lang="zh-CN" altLang="zh-CN" sz="2000"/>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F3A461B0-A933-47AC-9F49-22B648AA6C4B}" type="slidenum">
              <a:rPr lang="en-US" altLang="zh-CN"/>
              <a:pPr/>
              <a:t>15</a:t>
            </a:fld>
            <a:endParaRPr lang="en-US" altLang="zh-CN"/>
          </a:p>
        </p:txBody>
      </p:sp>
      <p:sp>
        <p:nvSpPr>
          <p:cNvPr id="10" name="日期占位符 6"/>
          <p:cNvSpPr>
            <a:spLocks noGrp="1"/>
          </p:cNvSpPr>
          <p:nvPr>
            <p:ph type="dt" sz="half" idx="12"/>
          </p:nvPr>
        </p:nvSpPr>
        <p:spPr/>
        <p:txBody>
          <a:bodyPr/>
          <a:lstStyle/>
          <a:p>
            <a:fld id="{F7F20C7C-8B04-41CD-A783-CC8C7F41E166}" type="datetime1">
              <a:rPr lang="zh-CN" altLang="en-US"/>
              <a:pPr/>
              <a:t>2013/9/2</a:t>
            </a:fld>
            <a:endParaRPr lang="en-US" altLang="zh-CN"/>
          </a:p>
        </p:txBody>
      </p:sp>
      <p:grpSp>
        <p:nvGrpSpPr>
          <p:cNvPr id="219145" name="Group 9"/>
          <p:cNvGrpSpPr>
            <a:grpSpLocks/>
          </p:cNvGrpSpPr>
          <p:nvPr/>
        </p:nvGrpSpPr>
        <p:grpSpPr bwMode="auto">
          <a:xfrm>
            <a:off x="4787900" y="1844675"/>
            <a:ext cx="3884613" cy="4286250"/>
            <a:chOff x="3016" y="1162"/>
            <a:chExt cx="2447" cy="2700"/>
          </a:xfrm>
        </p:grpSpPr>
        <p:pic>
          <p:nvPicPr>
            <p:cNvPr id="219143" name="Picture 7" descr="i5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 y="1162"/>
              <a:ext cx="2447" cy="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4" name="Text Box 8"/>
            <p:cNvSpPr txBox="1">
              <a:spLocks noChangeArrowheads="1"/>
            </p:cNvSpPr>
            <p:nvPr/>
          </p:nvSpPr>
          <p:spPr bwMode="auto">
            <a:xfrm>
              <a:off x="3239" y="3612"/>
              <a:ext cx="154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99"/>
                  </a:solidFill>
                </a:rPr>
                <a:t>Intel </a:t>
              </a:r>
              <a:r>
                <a:rPr lang="zh-CN" altLang="en-US" sz="2000">
                  <a:solidFill>
                    <a:srgbClr val="000099"/>
                  </a:solidFill>
                </a:rPr>
                <a:t>酷睿 </a:t>
              </a:r>
              <a:r>
                <a:rPr lang="en-US" altLang="zh-CN" sz="2000">
                  <a:solidFill>
                    <a:srgbClr val="000099"/>
                  </a:solidFill>
                </a:rPr>
                <a:t>i5 CPU</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9141">
                                            <p:txEl>
                                              <p:pRg st="0" end="0"/>
                                            </p:txEl>
                                          </p:spTgt>
                                        </p:tgtEl>
                                        <p:attrNameLst>
                                          <p:attrName>style.visibility</p:attrName>
                                        </p:attrNameLst>
                                      </p:cBhvr>
                                      <p:to>
                                        <p:strVal val="visible"/>
                                      </p:to>
                                    </p:set>
                                    <p:anim calcmode="lin" valueType="num">
                                      <p:cBhvr additive="base">
                                        <p:cTn id="7" dur="500" fill="hold"/>
                                        <p:tgtEl>
                                          <p:spTgt spid="21914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914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9141">
                                            <p:txEl>
                                              <p:pRg st="2" end="2"/>
                                            </p:txEl>
                                          </p:spTgt>
                                        </p:tgtEl>
                                        <p:attrNameLst>
                                          <p:attrName>style.visibility</p:attrName>
                                        </p:attrNameLst>
                                      </p:cBhvr>
                                      <p:to>
                                        <p:strVal val="visible"/>
                                      </p:to>
                                    </p:set>
                                    <p:anim calcmode="lin" valueType="num">
                                      <p:cBhvr additive="base">
                                        <p:cTn id="13" dur="500" fill="hold"/>
                                        <p:tgtEl>
                                          <p:spTgt spid="219141">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914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9141">
                                            <p:txEl>
                                              <p:pRg st="3" end="3"/>
                                            </p:txEl>
                                          </p:spTgt>
                                        </p:tgtEl>
                                        <p:attrNameLst>
                                          <p:attrName>style.visibility</p:attrName>
                                        </p:attrNameLst>
                                      </p:cBhvr>
                                      <p:to>
                                        <p:strVal val="visible"/>
                                      </p:to>
                                    </p:set>
                                    <p:anim calcmode="lin" valueType="num">
                                      <p:cBhvr additive="base">
                                        <p:cTn id="19" dur="500" fill="hold"/>
                                        <p:tgtEl>
                                          <p:spTgt spid="21914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914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9141">
                                            <p:txEl>
                                              <p:pRg st="4" end="4"/>
                                            </p:txEl>
                                          </p:spTgt>
                                        </p:tgtEl>
                                        <p:attrNameLst>
                                          <p:attrName>style.visibility</p:attrName>
                                        </p:attrNameLst>
                                      </p:cBhvr>
                                      <p:to>
                                        <p:strVal val="visible"/>
                                      </p:to>
                                    </p:set>
                                    <p:anim calcmode="lin" valueType="num">
                                      <p:cBhvr additive="base">
                                        <p:cTn id="25" dur="500" fill="hold"/>
                                        <p:tgtEl>
                                          <p:spTgt spid="219141">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914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9141">
                                            <p:txEl>
                                              <p:pRg st="5" end="5"/>
                                            </p:txEl>
                                          </p:spTgt>
                                        </p:tgtEl>
                                        <p:attrNameLst>
                                          <p:attrName>style.visibility</p:attrName>
                                        </p:attrNameLst>
                                      </p:cBhvr>
                                      <p:to>
                                        <p:strVal val="visible"/>
                                      </p:to>
                                    </p:set>
                                    <p:anim calcmode="lin" valueType="num">
                                      <p:cBhvr additive="base">
                                        <p:cTn id="31" dur="500" fill="hold"/>
                                        <p:tgtEl>
                                          <p:spTgt spid="21914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914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9141">
                                            <p:txEl>
                                              <p:pRg st="6" end="6"/>
                                            </p:txEl>
                                          </p:spTgt>
                                        </p:tgtEl>
                                        <p:attrNameLst>
                                          <p:attrName>style.visibility</p:attrName>
                                        </p:attrNameLst>
                                      </p:cBhvr>
                                      <p:to>
                                        <p:strVal val="visible"/>
                                      </p:to>
                                    </p:set>
                                    <p:anim calcmode="lin" valueType="num">
                                      <p:cBhvr additive="base">
                                        <p:cTn id="37" dur="500" fill="hold"/>
                                        <p:tgtEl>
                                          <p:spTgt spid="219141">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914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9141">
                                            <p:txEl>
                                              <p:pRg st="7" end="7"/>
                                            </p:txEl>
                                          </p:spTgt>
                                        </p:tgtEl>
                                        <p:attrNameLst>
                                          <p:attrName>style.visibility</p:attrName>
                                        </p:attrNameLst>
                                      </p:cBhvr>
                                      <p:to>
                                        <p:strVal val="visible"/>
                                      </p:to>
                                    </p:set>
                                    <p:anim calcmode="lin" valueType="num">
                                      <p:cBhvr additive="base">
                                        <p:cTn id="43" dur="500" fill="hold"/>
                                        <p:tgtEl>
                                          <p:spTgt spid="219141">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19141">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nodeType="clickEffect">
                                  <p:stCondLst>
                                    <p:cond delay="0"/>
                                  </p:stCondLst>
                                  <p:childTnLst>
                                    <p:set>
                                      <p:cBhvr>
                                        <p:cTn id="48" dur="1" fill="hold">
                                          <p:stCondLst>
                                            <p:cond delay="0"/>
                                          </p:stCondLst>
                                        </p:cTn>
                                        <p:tgtEl>
                                          <p:spTgt spid="219145"/>
                                        </p:tgtEl>
                                        <p:attrNameLst>
                                          <p:attrName>style.visibility</p:attrName>
                                        </p:attrNameLst>
                                      </p:cBhvr>
                                      <p:to>
                                        <p:strVal val="visible"/>
                                      </p:to>
                                    </p:set>
                                    <p:anim calcmode="lin" valueType="num">
                                      <p:cBhvr additive="base">
                                        <p:cTn id="49" dur="500" fill="hold"/>
                                        <p:tgtEl>
                                          <p:spTgt spid="219145"/>
                                        </p:tgtEl>
                                        <p:attrNameLst>
                                          <p:attrName>ppt_x</p:attrName>
                                        </p:attrNameLst>
                                      </p:cBhvr>
                                      <p:tavLst>
                                        <p:tav tm="0">
                                          <p:val>
                                            <p:strVal val="1+#ppt_w/2"/>
                                          </p:val>
                                        </p:tav>
                                        <p:tav tm="100000">
                                          <p:val>
                                            <p:strVal val="#ppt_x"/>
                                          </p:val>
                                        </p:tav>
                                      </p:tavLst>
                                    </p:anim>
                                    <p:anim calcmode="lin" valueType="num">
                                      <p:cBhvr additive="base">
                                        <p:cTn id="50" dur="500" fill="hold"/>
                                        <p:tgtEl>
                                          <p:spTgt spid="219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fontScale="90000"/>
          </a:bodyPr>
          <a:lstStyle/>
          <a:p>
            <a:pPr marL="762000" indent="-762000"/>
            <a:r>
              <a:rPr lang="en-US" altLang="zh-CN"/>
              <a:t>3</a:t>
            </a:r>
            <a:r>
              <a:rPr lang="zh-CN" altLang="en-US"/>
              <a:t>．内存储器</a:t>
            </a:r>
          </a:p>
        </p:txBody>
      </p:sp>
      <p:sp>
        <p:nvSpPr>
          <p:cNvPr id="128003" name="Rectangle 3"/>
          <p:cNvSpPr>
            <a:spLocks noGrp="1" noChangeArrowheads="1"/>
          </p:cNvSpPr>
          <p:nvPr>
            <p:ph type="body" sz="half" idx="1"/>
          </p:nvPr>
        </p:nvSpPr>
        <p:spPr>
          <a:xfrm>
            <a:off x="457200" y="1676400"/>
            <a:ext cx="8267700" cy="1752600"/>
          </a:xfrm>
          <a:noFill/>
          <a:ln/>
        </p:spPr>
        <p:txBody>
          <a:bodyPr/>
          <a:lstStyle/>
          <a:p>
            <a:r>
              <a:rPr lang="zh-CN" altLang="en-US" sz="2400"/>
              <a:t>内存储器也被称为内存。在计算机中，凡是要运行的程序、数据，必须先调入内存才能执行。 </a:t>
            </a:r>
            <a:r>
              <a:rPr lang="zh-CN" altLang="en-US"/>
              <a:t>。</a:t>
            </a:r>
          </a:p>
          <a:p>
            <a:r>
              <a:rPr lang="zh-CN" altLang="en-US" sz="2400"/>
              <a:t>内存主要由随机存取存储器、只读存储器和高速缓冲存储器构成 。</a:t>
            </a:r>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0AF7180D-2C6F-477E-A28A-D792F8B3DAAD}" type="slidenum">
              <a:rPr lang="en-US" altLang="zh-CN"/>
              <a:pPr/>
              <a:t>16</a:t>
            </a:fld>
            <a:endParaRPr lang="en-US" altLang="zh-CN"/>
          </a:p>
        </p:txBody>
      </p:sp>
      <p:sp>
        <p:nvSpPr>
          <p:cNvPr id="10" name="日期占位符 6"/>
          <p:cNvSpPr>
            <a:spLocks noGrp="1"/>
          </p:cNvSpPr>
          <p:nvPr>
            <p:ph type="dt" sz="half" idx="12"/>
          </p:nvPr>
        </p:nvSpPr>
        <p:spPr/>
        <p:txBody>
          <a:bodyPr/>
          <a:lstStyle/>
          <a:p>
            <a:fld id="{650554FE-1826-481C-9C0A-D917F6CD917E}" type="datetime1">
              <a:rPr lang="zh-CN" altLang="en-US"/>
              <a:pPr/>
              <a:t>2013/9/2</a:t>
            </a:fld>
            <a:endParaRPr lang="en-US" altLang="zh-CN"/>
          </a:p>
        </p:txBody>
      </p:sp>
      <p:sp>
        <p:nvSpPr>
          <p:cNvPr id="128006" name="Rectangle 6"/>
          <p:cNvSpPr>
            <a:spLocks noChangeArrowheads="1"/>
          </p:cNvSpPr>
          <p:nvPr/>
        </p:nvSpPr>
        <p:spPr bwMode="gray">
          <a:xfrm>
            <a:off x="395288" y="4005263"/>
            <a:ext cx="82677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Font typeface="Wingdings" pitchFamily="2" charset="2"/>
              <a:buBlip>
                <a:blip r:embed="rId2"/>
              </a:buBlip>
            </a:pPr>
            <a:endParaRPr lang="zh-CN" altLang="zh-CN" sz="2400">
              <a:solidFill>
                <a:srgbClr val="000099"/>
              </a:solidFill>
              <a:latin typeface="Times New Roman" pitchFamily="18" charset="0"/>
              <a:ea typeface="华文行楷" pitchFamily="2" charset="-122"/>
            </a:endParaRPr>
          </a:p>
        </p:txBody>
      </p:sp>
      <p:pic>
        <p:nvPicPr>
          <p:cNvPr id="128007" name="Picture 7"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3500438"/>
            <a:ext cx="37433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8" name="Picture 8"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3644900"/>
            <a:ext cx="3933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9" name="Rectangle 9"/>
          <p:cNvSpPr>
            <a:spLocks noChangeArrowheads="1"/>
          </p:cNvSpPr>
          <p:nvPr/>
        </p:nvSpPr>
        <p:spPr bwMode="gray">
          <a:xfrm>
            <a:off x="323850" y="5445125"/>
            <a:ext cx="8496300"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Font typeface="Wingdings" pitchFamily="2" charset="2"/>
              <a:buBlip>
                <a:blip r:embed="rId2"/>
              </a:buBlip>
            </a:pPr>
            <a:r>
              <a:rPr lang="zh-CN" altLang="en-US" sz="2000">
                <a:solidFill>
                  <a:srgbClr val="000099"/>
                </a:solidFill>
                <a:latin typeface="Times New Roman" pitchFamily="18" charset="0"/>
                <a:ea typeface="华文行楷" pitchFamily="2" charset="-122"/>
              </a:rPr>
              <a:t>内存储器按其工作特点可分为只读存储器</a:t>
            </a:r>
            <a:r>
              <a:rPr lang="en-US" altLang="zh-CN" sz="2000">
                <a:solidFill>
                  <a:srgbClr val="000099"/>
                </a:solidFill>
                <a:latin typeface="Times New Roman" pitchFamily="18" charset="0"/>
                <a:ea typeface="华文行楷" pitchFamily="2" charset="-122"/>
              </a:rPr>
              <a:t>ROM(Read—Only Memoy)</a:t>
            </a:r>
            <a:r>
              <a:rPr lang="zh-CN" altLang="en-US" sz="2000">
                <a:solidFill>
                  <a:srgbClr val="000099"/>
                </a:solidFill>
                <a:latin typeface="Times New Roman" pitchFamily="18" charset="0"/>
                <a:ea typeface="华文行楷" pitchFamily="2" charset="-122"/>
              </a:rPr>
              <a:t>和随机存取存储器</a:t>
            </a:r>
            <a:r>
              <a:rPr lang="en-US" altLang="zh-CN" sz="2000">
                <a:solidFill>
                  <a:srgbClr val="000099"/>
                </a:solidFill>
                <a:latin typeface="Times New Roman" pitchFamily="18" charset="0"/>
                <a:ea typeface="华文行楷" pitchFamily="2" charset="-122"/>
              </a:rPr>
              <a:t>RAM(Random Access Memory)</a:t>
            </a:r>
            <a:r>
              <a:rPr lang="zh-CN" altLang="en-US" sz="2000">
                <a:solidFill>
                  <a:srgbClr val="000099"/>
                </a:solidFill>
                <a:latin typeface="Times New Roman" pitchFamily="18" charset="0"/>
                <a:ea typeface="华文行楷"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additive="base">
                                        <p:cTn id="7" dur="500" fill="hold"/>
                                        <p:tgtEl>
                                          <p:spTgt spid="128002"/>
                                        </p:tgtEl>
                                        <p:attrNameLst>
                                          <p:attrName>ppt_x</p:attrName>
                                        </p:attrNameLst>
                                      </p:cBhvr>
                                      <p:tavLst>
                                        <p:tav tm="0">
                                          <p:val>
                                            <p:strVal val="#ppt_x"/>
                                          </p:val>
                                        </p:tav>
                                        <p:tav tm="100000">
                                          <p:val>
                                            <p:strVal val="#ppt_x"/>
                                          </p:val>
                                        </p:tav>
                                      </p:tavLst>
                                    </p:anim>
                                    <p:anim calcmode="lin" valueType="num">
                                      <p:cBhvr additive="base">
                                        <p:cTn id="8"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8003">
                                            <p:txEl>
                                              <p:pRg st="0" end="0"/>
                                            </p:txEl>
                                          </p:spTgt>
                                        </p:tgtEl>
                                        <p:attrNameLst>
                                          <p:attrName>style.visibility</p:attrName>
                                        </p:attrNameLst>
                                      </p:cBhvr>
                                      <p:to>
                                        <p:strVal val="visible"/>
                                      </p:to>
                                    </p:set>
                                    <p:anim calcmode="lin" valueType="num">
                                      <p:cBhvr additive="base">
                                        <p:cTn id="13" dur="500" fill="hold"/>
                                        <p:tgtEl>
                                          <p:spTgt spid="12800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80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8003">
                                            <p:txEl>
                                              <p:pRg st="1" end="1"/>
                                            </p:txEl>
                                          </p:spTgt>
                                        </p:tgtEl>
                                        <p:attrNameLst>
                                          <p:attrName>style.visibility</p:attrName>
                                        </p:attrNameLst>
                                      </p:cBhvr>
                                      <p:to>
                                        <p:strVal val="visible"/>
                                      </p:to>
                                    </p:set>
                                    <p:anim calcmode="lin" valueType="num">
                                      <p:cBhvr additive="base">
                                        <p:cTn id="19" dur="5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8007"/>
                                        </p:tgtEl>
                                        <p:attrNameLst>
                                          <p:attrName>style.visibility</p:attrName>
                                        </p:attrNameLst>
                                      </p:cBhvr>
                                      <p:to>
                                        <p:strVal val="visible"/>
                                      </p:to>
                                    </p:set>
                                    <p:anim calcmode="lin" valueType="num">
                                      <p:cBhvr additive="base">
                                        <p:cTn id="25" dur="500" fill="hold"/>
                                        <p:tgtEl>
                                          <p:spTgt spid="128007"/>
                                        </p:tgtEl>
                                        <p:attrNameLst>
                                          <p:attrName>ppt_x</p:attrName>
                                        </p:attrNameLst>
                                      </p:cBhvr>
                                      <p:tavLst>
                                        <p:tav tm="0">
                                          <p:val>
                                            <p:strVal val="#ppt_x"/>
                                          </p:val>
                                        </p:tav>
                                        <p:tav tm="100000">
                                          <p:val>
                                            <p:strVal val="#ppt_x"/>
                                          </p:val>
                                        </p:tav>
                                      </p:tavLst>
                                    </p:anim>
                                    <p:anim calcmode="lin" valueType="num">
                                      <p:cBhvr additive="base">
                                        <p:cTn id="26" dur="500" fill="hold"/>
                                        <p:tgtEl>
                                          <p:spTgt spid="12800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8008"/>
                                        </p:tgtEl>
                                        <p:attrNameLst>
                                          <p:attrName>style.visibility</p:attrName>
                                        </p:attrNameLst>
                                      </p:cBhvr>
                                      <p:to>
                                        <p:strVal val="visible"/>
                                      </p:to>
                                    </p:set>
                                    <p:anim calcmode="lin" valueType="num">
                                      <p:cBhvr additive="base">
                                        <p:cTn id="29" dur="500" fill="hold"/>
                                        <p:tgtEl>
                                          <p:spTgt spid="128008"/>
                                        </p:tgtEl>
                                        <p:attrNameLst>
                                          <p:attrName>ppt_x</p:attrName>
                                        </p:attrNameLst>
                                      </p:cBhvr>
                                      <p:tavLst>
                                        <p:tav tm="0">
                                          <p:val>
                                            <p:strVal val="#ppt_x"/>
                                          </p:val>
                                        </p:tav>
                                        <p:tav tm="100000">
                                          <p:val>
                                            <p:strVal val="#ppt_x"/>
                                          </p:val>
                                        </p:tav>
                                      </p:tavLst>
                                    </p:anim>
                                    <p:anim calcmode="lin" valueType="num">
                                      <p:cBhvr additive="base">
                                        <p:cTn id="30" dur="500" fill="hold"/>
                                        <p:tgtEl>
                                          <p:spTgt spid="12800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8009">
                                            <p:txEl>
                                              <p:pRg st="0" end="0"/>
                                            </p:txEl>
                                          </p:spTgt>
                                        </p:tgtEl>
                                        <p:attrNameLst>
                                          <p:attrName>style.visibility</p:attrName>
                                        </p:attrNameLst>
                                      </p:cBhvr>
                                      <p:to>
                                        <p:strVal val="visible"/>
                                      </p:to>
                                    </p:set>
                                    <p:anim calcmode="lin" valueType="num">
                                      <p:cBhvr additive="base">
                                        <p:cTn id="35" dur="500" fill="hold"/>
                                        <p:tgtEl>
                                          <p:spTgt spid="12800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800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3" grpId="0" build="p"/>
      <p:bldP spid="12800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normAutofit fontScale="90000"/>
          </a:bodyPr>
          <a:lstStyle/>
          <a:p>
            <a:r>
              <a:rPr lang="en-US" altLang="zh-CN" sz="3600"/>
              <a:t>3</a:t>
            </a:r>
            <a:r>
              <a:rPr lang="zh-CN" altLang="en-US" sz="3600"/>
              <a:t>．内存储器</a:t>
            </a:r>
          </a:p>
        </p:txBody>
      </p:sp>
      <p:sp>
        <p:nvSpPr>
          <p:cNvPr id="221188" name="Rectangle 4"/>
          <p:cNvSpPr>
            <a:spLocks noGrp="1" noChangeArrowheads="1"/>
          </p:cNvSpPr>
          <p:nvPr>
            <p:ph type="body" sz="half" idx="1"/>
          </p:nvPr>
        </p:nvSpPr>
        <p:spPr>
          <a:xfrm>
            <a:off x="468313" y="1700213"/>
            <a:ext cx="4057650" cy="4648200"/>
          </a:xfrm>
        </p:spPr>
        <p:txBody>
          <a:bodyPr/>
          <a:lstStyle/>
          <a:p>
            <a:pPr marL="457200" indent="-457200"/>
            <a:r>
              <a:rPr lang="zh-CN" altLang="en-US" sz="2700"/>
              <a:t>小李选择的是“</a:t>
            </a:r>
            <a:r>
              <a:rPr lang="en-US" altLang="zh-CN" sz="2700"/>
              <a:t>4GB DDR3 SDRAM 1333MHz”</a:t>
            </a:r>
            <a:r>
              <a:rPr lang="zh-CN" altLang="en-US" sz="2700"/>
              <a:t>内存。</a:t>
            </a:r>
          </a:p>
          <a:p>
            <a:pPr marL="457200" indent="-457200">
              <a:buFont typeface="Wingdings" pitchFamily="2" charset="2"/>
              <a:buAutoNum type="arabicPeriod"/>
            </a:pPr>
            <a:r>
              <a:rPr lang="zh-CN" altLang="en-US" sz="2200"/>
              <a:t> “</a:t>
            </a:r>
            <a:r>
              <a:rPr lang="en-US" altLang="zh-CN" sz="2200"/>
              <a:t>4GB”</a:t>
            </a:r>
            <a:r>
              <a:rPr lang="zh-CN" altLang="en-US" sz="2200"/>
              <a:t>表示内存的容量；</a:t>
            </a:r>
          </a:p>
          <a:p>
            <a:pPr marL="457200" indent="-457200">
              <a:buFont typeface="Wingdings" pitchFamily="2" charset="2"/>
              <a:buAutoNum type="arabicPeriod"/>
            </a:pPr>
            <a:r>
              <a:rPr lang="zh-CN" altLang="en-US" sz="2200"/>
              <a:t> “</a:t>
            </a:r>
            <a:r>
              <a:rPr lang="en-US" altLang="zh-CN" sz="2200"/>
              <a:t>DDR3 SDRAM”</a:t>
            </a:r>
            <a:r>
              <a:rPr lang="zh-CN" altLang="en-US" sz="2200"/>
              <a:t>表示内存采用的是</a:t>
            </a:r>
            <a:r>
              <a:rPr lang="en-US" altLang="zh-CN" sz="2200"/>
              <a:t>DDR</a:t>
            </a:r>
            <a:r>
              <a:rPr lang="zh-CN" altLang="en-US" sz="2200"/>
              <a:t>第三代内存同步动态随机存储器技术标准，</a:t>
            </a:r>
          </a:p>
          <a:p>
            <a:pPr marL="457200" indent="-457200">
              <a:buFont typeface="Wingdings" pitchFamily="2" charset="2"/>
              <a:buAutoNum type="arabicPeriod"/>
            </a:pPr>
            <a:r>
              <a:rPr lang="zh-CN" altLang="en-US" sz="2200"/>
              <a:t>“</a:t>
            </a:r>
            <a:r>
              <a:rPr lang="en-US" altLang="zh-CN" sz="2200"/>
              <a:t>1333MHZ”</a:t>
            </a:r>
            <a:r>
              <a:rPr lang="zh-CN" altLang="en-US" sz="2200"/>
              <a:t>表示相应的有效内存频率。</a:t>
            </a:r>
          </a:p>
        </p:txBody>
      </p:sp>
      <p:sp>
        <p:nvSpPr>
          <p:cNvPr id="221189" name="Rectangle 5"/>
          <p:cNvSpPr>
            <a:spLocks noGrp="1" noChangeArrowheads="1"/>
          </p:cNvSpPr>
          <p:nvPr>
            <p:ph sz="half" idx="2"/>
          </p:nvPr>
        </p:nvSpPr>
        <p:spPr/>
        <p:txBody>
          <a:bodyPr/>
          <a:lstStyle/>
          <a:p>
            <a:endParaRPr lang="zh-CN" altLang="zh-CN" sz="2400"/>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D6FD3F42-113A-4BDF-95F2-D1A541E40054}" type="slidenum">
              <a:rPr lang="en-US" altLang="zh-CN"/>
              <a:pPr/>
              <a:t>17</a:t>
            </a:fld>
            <a:endParaRPr lang="en-US" altLang="zh-CN"/>
          </a:p>
        </p:txBody>
      </p:sp>
      <p:sp>
        <p:nvSpPr>
          <p:cNvPr id="10" name="日期占位符 6"/>
          <p:cNvSpPr>
            <a:spLocks noGrp="1"/>
          </p:cNvSpPr>
          <p:nvPr>
            <p:ph type="dt" sz="half" idx="12"/>
          </p:nvPr>
        </p:nvSpPr>
        <p:spPr/>
        <p:txBody>
          <a:bodyPr/>
          <a:lstStyle/>
          <a:p>
            <a:fld id="{4E558F07-B854-40DF-BCB4-6D87F0D20259}" type="datetime1">
              <a:rPr lang="zh-CN" altLang="en-US"/>
              <a:pPr/>
              <a:t>2013/9/2</a:t>
            </a:fld>
            <a:endParaRPr lang="en-US" altLang="zh-CN"/>
          </a:p>
        </p:txBody>
      </p:sp>
      <p:grpSp>
        <p:nvGrpSpPr>
          <p:cNvPr id="221192" name="Group 8"/>
          <p:cNvGrpSpPr>
            <a:grpSpLocks/>
          </p:cNvGrpSpPr>
          <p:nvPr/>
        </p:nvGrpSpPr>
        <p:grpSpPr bwMode="auto">
          <a:xfrm>
            <a:off x="4716463" y="1700213"/>
            <a:ext cx="4032250" cy="3535362"/>
            <a:chOff x="2971" y="1071"/>
            <a:chExt cx="2540" cy="2227"/>
          </a:xfrm>
        </p:grpSpPr>
        <p:pic>
          <p:nvPicPr>
            <p:cNvPr id="221190" name="Picture 6" descr="ddr3_platinumZ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 y="1071"/>
              <a:ext cx="2540" cy="2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91" name="Text Box 7"/>
            <p:cNvSpPr txBox="1">
              <a:spLocks noChangeArrowheads="1"/>
            </p:cNvSpPr>
            <p:nvPr/>
          </p:nvSpPr>
          <p:spPr bwMode="auto">
            <a:xfrm>
              <a:off x="3424" y="3067"/>
              <a:ext cx="190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DDR3 </a:t>
              </a:r>
              <a:r>
                <a:rPr lang="zh-CN" altLang="en-US"/>
                <a:t>内存条双通道套装</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1188">
                                            <p:txEl>
                                              <p:pRg st="0" end="0"/>
                                            </p:txEl>
                                          </p:spTgt>
                                        </p:tgtEl>
                                        <p:attrNameLst>
                                          <p:attrName>style.visibility</p:attrName>
                                        </p:attrNameLst>
                                      </p:cBhvr>
                                      <p:to>
                                        <p:strVal val="visible"/>
                                      </p:to>
                                    </p:set>
                                    <p:anim calcmode="lin" valueType="num">
                                      <p:cBhvr additive="base">
                                        <p:cTn id="7" dur="500" fill="hold"/>
                                        <p:tgtEl>
                                          <p:spTgt spid="22118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118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1188">
                                            <p:txEl>
                                              <p:pRg st="1" end="1"/>
                                            </p:txEl>
                                          </p:spTgt>
                                        </p:tgtEl>
                                        <p:attrNameLst>
                                          <p:attrName>style.visibility</p:attrName>
                                        </p:attrNameLst>
                                      </p:cBhvr>
                                      <p:to>
                                        <p:strVal val="visible"/>
                                      </p:to>
                                    </p:set>
                                    <p:anim calcmode="lin" valueType="num">
                                      <p:cBhvr additive="base">
                                        <p:cTn id="13" dur="500" fill="hold"/>
                                        <p:tgtEl>
                                          <p:spTgt spid="22118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118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1188">
                                            <p:txEl>
                                              <p:pRg st="2" end="2"/>
                                            </p:txEl>
                                          </p:spTgt>
                                        </p:tgtEl>
                                        <p:attrNameLst>
                                          <p:attrName>style.visibility</p:attrName>
                                        </p:attrNameLst>
                                      </p:cBhvr>
                                      <p:to>
                                        <p:strVal val="visible"/>
                                      </p:to>
                                    </p:set>
                                    <p:anim calcmode="lin" valueType="num">
                                      <p:cBhvr additive="base">
                                        <p:cTn id="19" dur="500" fill="hold"/>
                                        <p:tgtEl>
                                          <p:spTgt spid="22118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118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1188">
                                            <p:txEl>
                                              <p:pRg st="3" end="3"/>
                                            </p:txEl>
                                          </p:spTgt>
                                        </p:tgtEl>
                                        <p:attrNameLst>
                                          <p:attrName>style.visibility</p:attrName>
                                        </p:attrNameLst>
                                      </p:cBhvr>
                                      <p:to>
                                        <p:strVal val="visible"/>
                                      </p:to>
                                    </p:set>
                                    <p:anim calcmode="lin" valueType="num">
                                      <p:cBhvr additive="base">
                                        <p:cTn id="25" dur="500" fill="hold"/>
                                        <p:tgtEl>
                                          <p:spTgt spid="22118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118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221192"/>
                                        </p:tgtEl>
                                        <p:attrNameLst>
                                          <p:attrName>style.visibility</p:attrName>
                                        </p:attrNameLst>
                                      </p:cBhvr>
                                      <p:to>
                                        <p:strVal val="visible"/>
                                      </p:to>
                                    </p:set>
                                    <p:anim calcmode="lin" valueType="num">
                                      <p:cBhvr additive="base">
                                        <p:cTn id="31" dur="500" fill="hold"/>
                                        <p:tgtEl>
                                          <p:spTgt spid="221192"/>
                                        </p:tgtEl>
                                        <p:attrNameLst>
                                          <p:attrName>ppt_x</p:attrName>
                                        </p:attrNameLst>
                                      </p:cBhvr>
                                      <p:tavLst>
                                        <p:tav tm="0">
                                          <p:val>
                                            <p:strVal val="1+#ppt_w/2"/>
                                          </p:val>
                                        </p:tav>
                                        <p:tav tm="100000">
                                          <p:val>
                                            <p:strVal val="#ppt_x"/>
                                          </p:val>
                                        </p:tav>
                                      </p:tavLst>
                                    </p:anim>
                                    <p:anim calcmode="lin" valueType="num">
                                      <p:cBhvr additive="base">
                                        <p:cTn id="32" dur="500" fill="hold"/>
                                        <p:tgtEl>
                                          <p:spTgt spid="2211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30" name="Rectangle 6"/>
          <p:cNvSpPr>
            <a:spLocks noGrp="1" noChangeArrowheads="1"/>
          </p:cNvSpPr>
          <p:nvPr>
            <p:ph type="title"/>
          </p:nvPr>
        </p:nvSpPr>
        <p:spPr>
          <a:xfrm>
            <a:off x="1835150" y="620713"/>
            <a:ext cx="6769100" cy="515937"/>
          </a:xfrm>
        </p:spPr>
        <p:txBody>
          <a:bodyPr>
            <a:normAutofit fontScale="90000"/>
          </a:bodyPr>
          <a:lstStyle/>
          <a:p>
            <a:r>
              <a:rPr lang="en-US" altLang="zh-CN"/>
              <a:t>4. </a:t>
            </a:r>
            <a:r>
              <a:rPr lang="zh-CN" altLang="en-US"/>
              <a:t>外存储器</a:t>
            </a:r>
          </a:p>
        </p:txBody>
      </p:sp>
      <p:sp>
        <p:nvSpPr>
          <p:cNvPr id="129027" name="Rectangle 3"/>
          <p:cNvSpPr>
            <a:spLocks noGrp="1" noChangeArrowheads="1"/>
          </p:cNvSpPr>
          <p:nvPr>
            <p:ph type="body" sz="half" idx="1"/>
          </p:nvPr>
        </p:nvSpPr>
        <p:spPr>
          <a:xfrm>
            <a:off x="457200" y="1676400"/>
            <a:ext cx="8267700" cy="815975"/>
          </a:xfrm>
          <a:noFill/>
          <a:ln/>
        </p:spPr>
        <p:txBody>
          <a:bodyPr>
            <a:normAutofit lnSpcReduction="10000"/>
          </a:bodyPr>
          <a:lstStyle/>
          <a:p>
            <a:r>
              <a:rPr lang="zh-CN" altLang="en-US" sz="2400"/>
              <a:t>外存储器简称外存，用于长期保存数据。由于安装在主机外部，所以属于计算机的外部设备。 </a:t>
            </a:r>
            <a:endParaRPr lang="zh-CN" altLang="en-US"/>
          </a:p>
        </p:txBody>
      </p:sp>
      <p:sp>
        <p:nvSpPr>
          <p:cNvPr id="10" name="页脚占位符 4"/>
          <p:cNvSpPr>
            <a:spLocks noGrp="1"/>
          </p:cNvSpPr>
          <p:nvPr>
            <p:ph type="ftr" sz="quarter" idx="10"/>
          </p:nvPr>
        </p:nvSpPr>
        <p:spPr/>
        <p:txBody>
          <a:bodyPr/>
          <a:lstStyle/>
          <a:p>
            <a:r>
              <a:rPr lang="en-US" altLang="zh-CN"/>
              <a:t>第1章  计算机基础知识—选购计算机</a:t>
            </a:r>
          </a:p>
        </p:txBody>
      </p:sp>
      <p:sp>
        <p:nvSpPr>
          <p:cNvPr id="11" name="灯片编号占位符 5"/>
          <p:cNvSpPr>
            <a:spLocks noGrp="1"/>
          </p:cNvSpPr>
          <p:nvPr>
            <p:ph type="sldNum" sz="quarter" idx="11"/>
          </p:nvPr>
        </p:nvSpPr>
        <p:spPr/>
        <p:txBody>
          <a:bodyPr/>
          <a:lstStyle/>
          <a:p>
            <a:fld id="{FA65E77F-C51B-4F75-8895-53D539C166CB}" type="slidenum">
              <a:rPr lang="en-US" altLang="zh-CN"/>
              <a:pPr/>
              <a:t>18</a:t>
            </a:fld>
            <a:endParaRPr lang="en-US" altLang="zh-CN"/>
          </a:p>
        </p:txBody>
      </p:sp>
      <p:sp>
        <p:nvSpPr>
          <p:cNvPr id="12" name="日期占位符 6"/>
          <p:cNvSpPr>
            <a:spLocks noGrp="1"/>
          </p:cNvSpPr>
          <p:nvPr>
            <p:ph type="dt" sz="half" idx="12"/>
          </p:nvPr>
        </p:nvSpPr>
        <p:spPr/>
        <p:txBody>
          <a:bodyPr/>
          <a:lstStyle/>
          <a:p>
            <a:fld id="{0776E9A9-3767-4BD6-A61C-0A0D5F1A0685}" type="datetime1">
              <a:rPr lang="zh-CN" altLang="en-US"/>
              <a:pPr/>
              <a:t>2013/9/2</a:t>
            </a:fld>
            <a:endParaRPr lang="en-US" altLang="zh-CN"/>
          </a:p>
        </p:txBody>
      </p:sp>
      <p:sp>
        <p:nvSpPr>
          <p:cNvPr id="129029" name="AutoShape 5">
            <a:hlinkClick r:id="rId2" action="ppaction://hlinksldjump" highlightClick="1"/>
          </p:cNvPr>
          <p:cNvSpPr>
            <a:spLocks noChangeArrowheads="1"/>
          </p:cNvSpPr>
          <p:nvPr/>
        </p:nvSpPr>
        <p:spPr bwMode="auto">
          <a:xfrm>
            <a:off x="8101013" y="6092825"/>
            <a:ext cx="1042987"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033" name="Rectangle 9"/>
          <p:cNvSpPr>
            <a:spLocks noChangeArrowheads="1"/>
          </p:cNvSpPr>
          <p:nvPr/>
        </p:nvSpPr>
        <p:spPr bwMode="gray">
          <a:xfrm>
            <a:off x="539750" y="2636838"/>
            <a:ext cx="8267700"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Font typeface="Wingdings" pitchFamily="2" charset="2"/>
              <a:buBlip>
                <a:blip r:embed="rId3"/>
              </a:buBlip>
            </a:pPr>
            <a:r>
              <a:rPr lang="zh-CN" altLang="en-US" sz="2400">
                <a:latin typeface="Times New Roman" pitchFamily="18" charset="0"/>
                <a:ea typeface="华文行楷" pitchFamily="2" charset="-122"/>
              </a:rPr>
              <a:t>硬盘 </a:t>
            </a:r>
            <a:r>
              <a:rPr lang="zh-CN" altLang="en-US" sz="2000">
                <a:solidFill>
                  <a:srgbClr val="000099"/>
                </a:solidFill>
                <a:latin typeface="Times New Roman" pitchFamily="18" charset="0"/>
                <a:ea typeface="华文行楷" pitchFamily="2" charset="-122"/>
              </a:rPr>
              <a:t>是由若干个硬盘片组成的盘片组，上面覆盖着磁性氧化物。硬盘一般被固定在计算机箱内。</a:t>
            </a:r>
          </a:p>
        </p:txBody>
      </p:sp>
      <p:sp>
        <p:nvSpPr>
          <p:cNvPr id="129034" name="Rectangle 10"/>
          <p:cNvSpPr>
            <a:spLocks noChangeArrowheads="1"/>
          </p:cNvSpPr>
          <p:nvPr/>
        </p:nvSpPr>
        <p:spPr bwMode="auto">
          <a:xfrm>
            <a:off x="1438275" y="5229225"/>
            <a:ext cx="1355725"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sz="1600">
                <a:solidFill>
                  <a:srgbClr val="0000FF"/>
                </a:solidFill>
                <a:latin typeface="Times New Roman" pitchFamily="18" charset="0"/>
              </a:rPr>
              <a:t>硬盘内部结构</a:t>
            </a:r>
            <a:r>
              <a:rPr lang="zh-CN" altLang="en-US" sz="2000">
                <a:solidFill>
                  <a:schemeClr val="tx2"/>
                </a:solidFill>
                <a:effectLst>
                  <a:outerShdw blurRad="38100" dist="38100" dir="2700000" algn="tl">
                    <a:srgbClr val="C0C0C0"/>
                  </a:outerShdw>
                </a:effectLst>
                <a:latin typeface="Times New Roman" pitchFamily="18" charset="0"/>
              </a:rPr>
              <a:t>  </a:t>
            </a:r>
          </a:p>
        </p:txBody>
      </p:sp>
      <p:sp>
        <p:nvSpPr>
          <p:cNvPr id="129035" name="Rectangle 11"/>
          <p:cNvSpPr>
            <a:spLocks noChangeArrowheads="1"/>
          </p:cNvSpPr>
          <p:nvPr/>
        </p:nvSpPr>
        <p:spPr bwMode="auto">
          <a:xfrm>
            <a:off x="4895850" y="5229225"/>
            <a:ext cx="4203700" cy="244475"/>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sz="1600">
                <a:solidFill>
                  <a:srgbClr val="0000FF"/>
                </a:solidFill>
                <a:latin typeface="Times New Roman" pitchFamily="18" charset="0"/>
              </a:rPr>
              <a:t>从左到右依次为</a:t>
            </a:r>
            <a:r>
              <a:rPr lang="en-US" altLang="zh-CN" sz="1600">
                <a:solidFill>
                  <a:srgbClr val="0000FF"/>
                </a:solidFill>
                <a:latin typeface="Times New Roman" pitchFamily="18" charset="0"/>
              </a:rPr>
              <a:t>2.5in</a:t>
            </a:r>
            <a:r>
              <a:rPr lang="zh-CN" altLang="en-US" sz="1600">
                <a:solidFill>
                  <a:srgbClr val="0000FF"/>
                </a:solidFill>
                <a:latin typeface="Times New Roman" pitchFamily="18" charset="0"/>
              </a:rPr>
              <a:t>、</a:t>
            </a:r>
            <a:r>
              <a:rPr lang="en-US" altLang="zh-CN" sz="1600">
                <a:solidFill>
                  <a:srgbClr val="0000FF"/>
                </a:solidFill>
                <a:latin typeface="Times New Roman" pitchFamily="18" charset="0"/>
              </a:rPr>
              <a:t>1.8in</a:t>
            </a:r>
            <a:r>
              <a:rPr lang="zh-CN" altLang="en-US" sz="1600">
                <a:solidFill>
                  <a:srgbClr val="0000FF"/>
                </a:solidFill>
                <a:latin typeface="Times New Roman" pitchFamily="18" charset="0"/>
              </a:rPr>
              <a:t>、</a:t>
            </a:r>
            <a:r>
              <a:rPr lang="en-US" altLang="zh-CN" sz="1600">
                <a:solidFill>
                  <a:srgbClr val="0000FF"/>
                </a:solidFill>
                <a:latin typeface="Times New Roman" pitchFamily="18" charset="0"/>
              </a:rPr>
              <a:t>1in</a:t>
            </a:r>
            <a:r>
              <a:rPr lang="zh-CN" altLang="en-US" sz="1600">
                <a:solidFill>
                  <a:srgbClr val="0000FF"/>
                </a:solidFill>
                <a:latin typeface="Times New Roman" pitchFamily="18" charset="0"/>
              </a:rPr>
              <a:t>和</a:t>
            </a:r>
            <a:r>
              <a:rPr lang="en-US" altLang="zh-CN" sz="1600">
                <a:solidFill>
                  <a:srgbClr val="0000FF"/>
                </a:solidFill>
                <a:latin typeface="Times New Roman" pitchFamily="18" charset="0"/>
              </a:rPr>
              <a:t>0.85in</a:t>
            </a:r>
            <a:r>
              <a:rPr lang="zh-CN" altLang="en-US" sz="1600">
                <a:solidFill>
                  <a:srgbClr val="0000FF"/>
                </a:solidFill>
                <a:latin typeface="Times New Roman" pitchFamily="18" charset="0"/>
              </a:rPr>
              <a:t>硬盘</a:t>
            </a:r>
            <a:r>
              <a:rPr lang="zh-CN" altLang="en-US" sz="1600">
                <a:solidFill>
                  <a:srgbClr val="0000FF"/>
                </a:solidFill>
                <a:effectLst>
                  <a:outerShdw blurRad="38100" dist="38100" dir="2700000" algn="tl">
                    <a:srgbClr val="C0C0C0"/>
                  </a:outerShdw>
                </a:effectLst>
                <a:latin typeface="Times New Roman" pitchFamily="18" charset="0"/>
              </a:rPr>
              <a:t>  </a:t>
            </a:r>
          </a:p>
        </p:txBody>
      </p:sp>
      <p:pic>
        <p:nvPicPr>
          <p:cNvPr id="129036" name="Picture 12" desc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3789363"/>
            <a:ext cx="4133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7" name="Picture 13" descr="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825" y="3789363"/>
            <a:ext cx="42291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 calcmode="lin" valueType="num">
                                      <p:cBhvr additive="base">
                                        <p:cTn id="7" dur="500" fill="hold"/>
                                        <p:tgtEl>
                                          <p:spTgt spid="129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9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9033">
                                            <p:txEl>
                                              <p:pRg st="0" end="0"/>
                                            </p:txEl>
                                          </p:spTgt>
                                        </p:tgtEl>
                                        <p:attrNameLst>
                                          <p:attrName>style.visibility</p:attrName>
                                        </p:attrNameLst>
                                      </p:cBhvr>
                                      <p:to>
                                        <p:strVal val="visible"/>
                                      </p:to>
                                    </p:set>
                                    <p:anim calcmode="lin" valueType="num">
                                      <p:cBhvr additive="base">
                                        <p:cTn id="13" dur="500" fill="hold"/>
                                        <p:tgtEl>
                                          <p:spTgt spid="12903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90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9036"/>
                                        </p:tgtEl>
                                        <p:attrNameLst>
                                          <p:attrName>style.visibility</p:attrName>
                                        </p:attrNameLst>
                                      </p:cBhvr>
                                      <p:to>
                                        <p:strVal val="visible"/>
                                      </p:to>
                                    </p:set>
                                    <p:anim calcmode="lin" valueType="num">
                                      <p:cBhvr additive="base">
                                        <p:cTn id="19" dur="500" fill="hold"/>
                                        <p:tgtEl>
                                          <p:spTgt spid="129036"/>
                                        </p:tgtEl>
                                        <p:attrNameLst>
                                          <p:attrName>ppt_x</p:attrName>
                                        </p:attrNameLst>
                                      </p:cBhvr>
                                      <p:tavLst>
                                        <p:tav tm="0">
                                          <p:val>
                                            <p:strVal val="#ppt_x"/>
                                          </p:val>
                                        </p:tav>
                                        <p:tav tm="100000">
                                          <p:val>
                                            <p:strVal val="#ppt_x"/>
                                          </p:val>
                                        </p:tav>
                                      </p:tavLst>
                                    </p:anim>
                                    <p:anim calcmode="lin" valueType="num">
                                      <p:cBhvr additive="base">
                                        <p:cTn id="20" dur="500" fill="hold"/>
                                        <p:tgtEl>
                                          <p:spTgt spid="12903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9034"/>
                                        </p:tgtEl>
                                        <p:attrNameLst>
                                          <p:attrName>style.visibility</p:attrName>
                                        </p:attrNameLst>
                                      </p:cBhvr>
                                      <p:to>
                                        <p:strVal val="visible"/>
                                      </p:to>
                                    </p:set>
                                    <p:anim calcmode="lin" valueType="num">
                                      <p:cBhvr additive="base">
                                        <p:cTn id="23" dur="500" fill="hold"/>
                                        <p:tgtEl>
                                          <p:spTgt spid="129034"/>
                                        </p:tgtEl>
                                        <p:attrNameLst>
                                          <p:attrName>ppt_x</p:attrName>
                                        </p:attrNameLst>
                                      </p:cBhvr>
                                      <p:tavLst>
                                        <p:tav tm="0">
                                          <p:val>
                                            <p:strVal val="#ppt_x"/>
                                          </p:val>
                                        </p:tav>
                                        <p:tav tm="100000">
                                          <p:val>
                                            <p:strVal val="#ppt_x"/>
                                          </p:val>
                                        </p:tav>
                                      </p:tavLst>
                                    </p:anim>
                                    <p:anim calcmode="lin" valueType="num">
                                      <p:cBhvr additive="base">
                                        <p:cTn id="24" dur="500" fill="hold"/>
                                        <p:tgtEl>
                                          <p:spTgt spid="12903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9037"/>
                                        </p:tgtEl>
                                        <p:attrNameLst>
                                          <p:attrName>style.visibility</p:attrName>
                                        </p:attrNameLst>
                                      </p:cBhvr>
                                      <p:to>
                                        <p:strVal val="visible"/>
                                      </p:to>
                                    </p:set>
                                    <p:anim calcmode="lin" valueType="num">
                                      <p:cBhvr additive="base">
                                        <p:cTn id="27" dur="500" fill="hold"/>
                                        <p:tgtEl>
                                          <p:spTgt spid="129037"/>
                                        </p:tgtEl>
                                        <p:attrNameLst>
                                          <p:attrName>ppt_x</p:attrName>
                                        </p:attrNameLst>
                                      </p:cBhvr>
                                      <p:tavLst>
                                        <p:tav tm="0">
                                          <p:val>
                                            <p:strVal val="#ppt_x"/>
                                          </p:val>
                                        </p:tav>
                                        <p:tav tm="100000">
                                          <p:val>
                                            <p:strVal val="#ppt_x"/>
                                          </p:val>
                                        </p:tav>
                                      </p:tavLst>
                                    </p:anim>
                                    <p:anim calcmode="lin" valueType="num">
                                      <p:cBhvr additive="base">
                                        <p:cTn id="28" dur="500" fill="hold"/>
                                        <p:tgtEl>
                                          <p:spTgt spid="12903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9035"/>
                                        </p:tgtEl>
                                        <p:attrNameLst>
                                          <p:attrName>style.visibility</p:attrName>
                                        </p:attrNameLst>
                                      </p:cBhvr>
                                      <p:to>
                                        <p:strVal val="visible"/>
                                      </p:to>
                                    </p:set>
                                    <p:anim calcmode="lin" valueType="num">
                                      <p:cBhvr additive="base">
                                        <p:cTn id="31" dur="500" fill="hold"/>
                                        <p:tgtEl>
                                          <p:spTgt spid="129035"/>
                                        </p:tgtEl>
                                        <p:attrNameLst>
                                          <p:attrName>ppt_x</p:attrName>
                                        </p:attrNameLst>
                                      </p:cBhvr>
                                      <p:tavLst>
                                        <p:tav tm="0">
                                          <p:val>
                                            <p:strVal val="#ppt_x"/>
                                          </p:val>
                                        </p:tav>
                                        <p:tav tm="100000">
                                          <p:val>
                                            <p:strVal val="#ppt_x"/>
                                          </p:val>
                                        </p:tav>
                                      </p:tavLst>
                                    </p:anim>
                                    <p:anim calcmode="lin" valueType="num">
                                      <p:cBhvr additive="base">
                                        <p:cTn id="32" dur="500" fill="hold"/>
                                        <p:tgtEl>
                                          <p:spTgt spid="1290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P spid="129033" grpId="0" build="p"/>
      <p:bldP spid="129034" grpId="0"/>
      <p:bldP spid="1290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6" name="Rectangle 4"/>
          <p:cNvSpPr>
            <a:spLocks noGrp="1" noChangeArrowheads="1"/>
          </p:cNvSpPr>
          <p:nvPr>
            <p:ph type="title"/>
          </p:nvPr>
        </p:nvSpPr>
        <p:spPr/>
        <p:txBody>
          <a:bodyPr>
            <a:normAutofit fontScale="90000"/>
          </a:bodyPr>
          <a:lstStyle/>
          <a:p>
            <a:r>
              <a:rPr lang="zh-CN" altLang="en-US"/>
              <a:t>硬盘</a:t>
            </a:r>
          </a:p>
        </p:txBody>
      </p:sp>
      <p:sp>
        <p:nvSpPr>
          <p:cNvPr id="223237" name="Rectangle 5"/>
          <p:cNvSpPr>
            <a:spLocks noGrp="1" noChangeArrowheads="1"/>
          </p:cNvSpPr>
          <p:nvPr>
            <p:ph type="body" sz="half" idx="1"/>
          </p:nvPr>
        </p:nvSpPr>
        <p:spPr>
          <a:xfrm>
            <a:off x="539750" y="1484313"/>
            <a:ext cx="4057650" cy="4560887"/>
          </a:xfrm>
          <a:solidFill>
            <a:schemeClr val="accent1"/>
          </a:solidFill>
        </p:spPr>
        <p:txBody>
          <a:bodyPr/>
          <a:lstStyle/>
          <a:p>
            <a:pPr marL="381000" indent="-381000">
              <a:lnSpc>
                <a:spcPct val="90000"/>
              </a:lnSpc>
            </a:pPr>
            <a:r>
              <a:rPr lang="zh-CN" altLang="en-US" sz="2400">
                <a:solidFill>
                  <a:schemeClr val="bg1"/>
                </a:solidFill>
              </a:rPr>
              <a:t>小李选择的是一款“</a:t>
            </a:r>
            <a:r>
              <a:rPr lang="en-US" altLang="zh-CN" sz="2400">
                <a:solidFill>
                  <a:schemeClr val="bg1"/>
                </a:solidFill>
              </a:rPr>
              <a:t>1TB SATA2.0 7200</a:t>
            </a:r>
            <a:r>
              <a:rPr lang="zh-CN" altLang="en-US" sz="2400">
                <a:solidFill>
                  <a:schemeClr val="bg1"/>
                </a:solidFill>
              </a:rPr>
              <a:t>转 单碟容量：</a:t>
            </a:r>
            <a:r>
              <a:rPr lang="en-US" altLang="zh-CN" sz="2400">
                <a:solidFill>
                  <a:schemeClr val="bg1"/>
                </a:solidFill>
              </a:rPr>
              <a:t>500GB 32MB”</a:t>
            </a:r>
            <a:r>
              <a:rPr lang="zh-CN" altLang="en-US" sz="2400">
                <a:solidFill>
                  <a:schemeClr val="bg1"/>
                </a:solidFill>
              </a:rPr>
              <a:t>硬盘。</a:t>
            </a:r>
          </a:p>
          <a:p>
            <a:pPr marL="381000" indent="-381000">
              <a:lnSpc>
                <a:spcPct val="90000"/>
              </a:lnSpc>
              <a:buFont typeface="Wingdings" pitchFamily="2" charset="2"/>
              <a:buNone/>
            </a:pPr>
            <a:endParaRPr lang="zh-CN" altLang="en-US" sz="2400">
              <a:solidFill>
                <a:schemeClr val="bg1"/>
              </a:solidFill>
            </a:endParaRPr>
          </a:p>
          <a:p>
            <a:pPr marL="381000" indent="-381000">
              <a:lnSpc>
                <a:spcPct val="90000"/>
              </a:lnSpc>
              <a:buFont typeface="Wingdings" pitchFamily="2" charset="2"/>
              <a:buAutoNum type="arabicPeriod"/>
            </a:pPr>
            <a:r>
              <a:rPr lang="zh-CN" altLang="en-US" sz="2000">
                <a:solidFill>
                  <a:schemeClr val="bg1"/>
                </a:solidFill>
              </a:rPr>
              <a:t>“</a:t>
            </a:r>
            <a:r>
              <a:rPr lang="en-US" altLang="zh-CN" sz="2000">
                <a:solidFill>
                  <a:schemeClr val="bg1"/>
                </a:solidFill>
              </a:rPr>
              <a:t>1TB”</a:t>
            </a:r>
            <a:r>
              <a:rPr lang="zh-CN" altLang="en-US" sz="2000">
                <a:solidFill>
                  <a:schemeClr val="bg1"/>
                </a:solidFill>
              </a:rPr>
              <a:t>代表总存储容量；</a:t>
            </a:r>
          </a:p>
          <a:p>
            <a:pPr marL="381000" indent="-381000">
              <a:lnSpc>
                <a:spcPct val="90000"/>
              </a:lnSpc>
              <a:buFont typeface="Wingdings" pitchFamily="2" charset="2"/>
              <a:buAutoNum type="arabicPeriod"/>
            </a:pPr>
            <a:r>
              <a:rPr lang="zh-CN" altLang="en-US" sz="2000">
                <a:solidFill>
                  <a:schemeClr val="bg1"/>
                </a:solidFill>
              </a:rPr>
              <a:t>“</a:t>
            </a:r>
            <a:r>
              <a:rPr lang="en-US" altLang="zh-CN" sz="2000">
                <a:solidFill>
                  <a:schemeClr val="bg1"/>
                </a:solidFill>
              </a:rPr>
              <a:t>SATA2.0”</a:t>
            </a:r>
            <a:r>
              <a:rPr lang="zh-CN" altLang="en-US" sz="2000">
                <a:solidFill>
                  <a:schemeClr val="bg1"/>
                </a:solidFill>
              </a:rPr>
              <a:t>代表接口标准；</a:t>
            </a:r>
          </a:p>
          <a:p>
            <a:pPr marL="381000" indent="-381000">
              <a:lnSpc>
                <a:spcPct val="90000"/>
              </a:lnSpc>
              <a:buFont typeface="Wingdings" pitchFamily="2" charset="2"/>
              <a:buAutoNum type="arabicPeriod"/>
            </a:pPr>
            <a:r>
              <a:rPr lang="zh-CN" altLang="en-US" sz="2000">
                <a:solidFill>
                  <a:schemeClr val="bg1"/>
                </a:solidFill>
              </a:rPr>
              <a:t>“</a:t>
            </a:r>
            <a:r>
              <a:rPr lang="en-US" altLang="zh-CN" sz="2000">
                <a:solidFill>
                  <a:schemeClr val="bg1"/>
                </a:solidFill>
              </a:rPr>
              <a:t>7200</a:t>
            </a:r>
            <a:r>
              <a:rPr lang="zh-CN" altLang="en-US" sz="2000">
                <a:solidFill>
                  <a:schemeClr val="bg1"/>
                </a:solidFill>
              </a:rPr>
              <a:t>转”代表硬盘每分钟的转速；</a:t>
            </a:r>
          </a:p>
          <a:p>
            <a:pPr marL="381000" indent="-381000">
              <a:lnSpc>
                <a:spcPct val="90000"/>
              </a:lnSpc>
              <a:buFont typeface="Wingdings" pitchFamily="2" charset="2"/>
              <a:buAutoNum type="arabicPeriod"/>
            </a:pPr>
            <a:r>
              <a:rPr lang="zh-CN" altLang="en-US" sz="2000">
                <a:solidFill>
                  <a:schemeClr val="bg1"/>
                </a:solidFill>
              </a:rPr>
              <a:t>“单碟容量：</a:t>
            </a:r>
            <a:r>
              <a:rPr lang="en-US" altLang="zh-CN" sz="2000">
                <a:solidFill>
                  <a:schemeClr val="bg1"/>
                </a:solidFill>
              </a:rPr>
              <a:t>500GB”</a:t>
            </a:r>
            <a:r>
              <a:rPr lang="zh-CN" altLang="en-US" sz="2000">
                <a:solidFill>
                  <a:schemeClr val="bg1"/>
                </a:solidFill>
              </a:rPr>
              <a:t>意味着这款硬盘每张碟片的容量是</a:t>
            </a:r>
            <a:r>
              <a:rPr lang="en-US" altLang="zh-CN" sz="2000">
                <a:solidFill>
                  <a:schemeClr val="bg1"/>
                </a:solidFill>
              </a:rPr>
              <a:t>500GB</a:t>
            </a:r>
            <a:r>
              <a:rPr lang="zh-CN" altLang="en-US" sz="2000">
                <a:solidFill>
                  <a:schemeClr val="bg1"/>
                </a:solidFill>
              </a:rPr>
              <a:t>；</a:t>
            </a:r>
          </a:p>
          <a:p>
            <a:pPr marL="381000" indent="-381000">
              <a:lnSpc>
                <a:spcPct val="90000"/>
              </a:lnSpc>
              <a:buFont typeface="Wingdings" pitchFamily="2" charset="2"/>
              <a:buAutoNum type="arabicPeriod"/>
            </a:pPr>
            <a:r>
              <a:rPr lang="zh-CN" altLang="en-US" sz="2000">
                <a:solidFill>
                  <a:schemeClr val="bg1"/>
                </a:solidFill>
              </a:rPr>
              <a:t>“</a:t>
            </a:r>
            <a:r>
              <a:rPr lang="en-US" altLang="zh-CN" sz="2000">
                <a:solidFill>
                  <a:schemeClr val="bg1"/>
                </a:solidFill>
              </a:rPr>
              <a:t>32MB”</a:t>
            </a:r>
            <a:r>
              <a:rPr lang="zh-CN" altLang="en-US" sz="2000">
                <a:solidFill>
                  <a:schemeClr val="bg1"/>
                </a:solidFill>
              </a:rPr>
              <a:t>代表缓存容量。</a:t>
            </a:r>
          </a:p>
        </p:txBody>
      </p:sp>
      <p:sp>
        <p:nvSpPr>
          <p:cNvPr id="223238" name="Rectangle 6"/>
          <p:cNvSpPr>
            <a:spLocks noGrp="1" noChangeArrowheads="1"/>
          </p:cNvSpPr>
          <p:nvPr>
            <p:ph sz="half" idx="2"/>
          </p:nvPr>
        </p:nvSpPr>
        <p:spPr>
          <a:xfrm>
            <a:off x="4643438" y="1700213"/>
            <a:ext cx="4057650" cy="4648200"/>
          </a:xfrm>
        </p:spPr>
        <p:txBody>
          <a:bodyPr/>
          <a:lstStyle/>
          <a:p>
            <a:pPr>
              <a:lnSpc>
                <a:spcPct val="90000"/>
              </a:lnSpc>
            </a:pPr>
            <a:endParaRPr lang="zh-CN" altLang="zh-CN" sz="1800"/>
          </a:p>
        </p:txBody>
      </p:sp>
      <p:sp>
        <p:nvSpPr>
          <p:cNvPr id="8" name="页脚占位符 4"/>
          <p:cNvSpPr>
            <a:spLocks noGrp="1"/>
          </p:cNvSpPr>
          <p:nvPr>
            <p:ph type="ftr" sz="quarter" idx="10"/>
          </p:nvPr>
        </p:nvSpPr>
        <p:spPr/>
        <p:txBody>
          <a:bodyPr/>
          <a:lstStyle/>
          <a:p>
            <a:r>
              <a:rPr lang="en-US" altLang="zh-CN"/>
              <a:t>第1章  计算机基础知识—选购计算机</a:t>
            </a:r>
          </a:p>
        </p:txBody>
      </p:sp>
      <p:sp>
        <p:nvSpPr>
          <p:cNvPr id="9" name="灯片编号占位符 5"/>
          <p:cNvSpPr>
            <a:spLocks noGrp="1"/>
          </p:cNvSpPr>
          <p:nvPr>
            <p:ph type="sldNum" sz="quarter" idx="11"/>
          </p:nvPr>
        </p:nvSpPr>
        <p:spPr/>
        <p:txBody>
          <a:bodyPr/>
          <a:lstStyle/>
          <a:p>
            <a:fld id="{C15AF892-6085-4023-91A9-8423FF629BB1}" type="slidenum">
              <a:rPr lang="en-US" altLang="zh-CN"/>
              <a:pPr/>
              <a:t>19</a:t>
            </a:fld>
            <a:endParaRPr lang="en-US" altLang="zh-CN"/>
          </a:p>
        </p:txBody>
      </p:sp>
      <p:sp>
        <p:nvSpPr>
          <p:cNvPr id="10" name="日期占位符 6"/>
          <p:cNvSpPr>
            <a:spLocks noGrp="1"/>
          </p:cNvSpPr>
          <p:nvPr>
            <p:ph type="dt" sz="half" idx="12"/>
          </p:nvPr>
        </p:nvSpPr>
        <p:spPr/>
        <p:txBody>
          <a:bodyPr/>
          <a:lstStyle/>
          <a:p>
            <a:fld id="{DD794911-8B26-4DB8-BDE3-87411959A3D7}" type="datetime1">
              <a:rPr lang="zh-CN" altLang="en-US"/>
              <a:pPr/>
              <a:t>2013/9/2</a:t>
            </a:fld>
            <a:endParaRPr lang="en-US" altLang="zh-CN"/>
          </a:p>
        </p:txBody>
      </p:sp>
      <p:grpSp>
        <p:nvGrpSpPr>
          <p:cNvPr id="223241" name="Group 9"/>
          <p:cNvGrpSpPr>
            <a:grpSpLocks/>
          </p:cNvGrpSpPr>
          <p:nvPr/>
        </p:nvGrpSpPr>
        <p:grpSpPr bwMode="auto">
          <a:xfrm>
            <a:off x="4643438" y="1484313"/>
            <a:ext cx="4321175" cy="4165600"/>
            <a:chOff x="2925" y="1071"/>
            <a:chExt cx="2631" cy="2557"/>
          </a:xfrm>
        </p:grpSpPr>
        <p:pic>
          <p:nvPicPr>
            <p:cNvPr id="223239" name="Picture 7" descr="硬盘"/>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5" y="1071"/>
              <a:ext cx="2631" cy="2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40" name="Text Box 8"/>
            <p:cNvSpPr txBox="1">
              <a:spLocks noChangeArrowheads="1"/>
            </p:cNvSpPr>
            <p:nvPr/>
          </p:nvSpPr>
          <p:spPr bwMode="auto">
            <a:xfrm>
              <a:off x="3379" y="3385"/>
              <a:ext cx="1225"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solidFill>
                    <a:srgbClr val="000099"/>
                  </a:solidFill>
                </a:rPr>
                <a:t>硬盘内部结构</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23241"/>
                                        </p:tgtEl>
                                        <p:attrNameLst>
                                          <p:attrName>style.visibility</p:attrName>
                                        </p:attrNameLst>
                                      </p:cBhvr>
                                      <p:to>
                                        <p:strVal val="visible"/>
                                      </p:to>
                                    </p:set>
                                    <p:anim calcmode="lin" valueType="num">
                                      <p:cBhvr additive="base">
                                        <p:cTn id="7" dur="500" fill="hold"/>
                                        <p:tgtEl>
                                          <p:spTgt spid="223241"/>
                                        </p:tgtEl>
                                        <p:attrNameLst>
                                          <p:attrName>ppt_x</p:attrName>
                                        </p:attrNameLst>
                                      </p:cBhvr>
                                      <p:tavLst>
                                        <p:tav tm="0">
                                          <p:val>
                                            <p:strVal val="1+#ppt_w/2"/>
                                          </p:val>
                                        </p:tav>
                                        <p:tav tm="100000">
                                          <p:val>
                                            <p:strVal val="#ppt_x"/>
                                          </p:val>
                                        </p:tav>
                                      </p:tavLst>
                                    </p:anim>
                                    <p:anim calcmode="lin" valueType="num">
                                      <p:cBhvr additive="base">
                                        <p:cTn id="8" dur="500" fill="hold"/>
                                        <p:tgtEl>
                                          <p:spTgt spid="22324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3237">
                                            <p:bg/>
                                          </p:spTgt>
                                        </p:tgtEl>
                                        <p:attrNameLst>
                                          <p:attrName>style.visibility</p:attrName>
                                        </p:attrNameLst>
                                      </p:cBhvr>
                                      <p:to>
                                        <p:strVal val="visible"/>
                                      </p:to>
                                    </p:set>
                                    <p:anim calcmode="lin" valueType="num">
                                      <p:cBhvr additive="base">
                                        <p:cTn id="13" dur="500" fill="hold"/>
                                        <p:tgtEl>
                                          <p:spTgt spid="223237">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3237">
                                            <p:bg/>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3237">
                                            <p:txEl>
                                              <p:pRg st="0" end="0"/>
                                            </p:txEl>
                                          </p:spTgt>
                                        </p:tgtEl>
                                        <p:attrNameLst>
                                          <p:attrName>style.visibility</p:attrName>
                                        </p:attrNameLst>
                                      </p:cBhvr>
                                      <p:to>
                                        <p:strVal val="visible"/>
                                      </p:to>
                                    </p:set>
                                    <p:anim calcmode="lin" valueType="num">
                                      <p:cBhvr additive="base">
                                        <p:cTn id="19" dur="500" fill="hold"/>
                                        <p:tgtEl>
                                          <p:spTgt spid="223237">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323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3237">
                                            <p:txEl>
                                              <p:pRg st="2" end="2"/>
                                            </p:txEl>
                                          </p:spTgt>
                                        </p:tgtEl>
                                        <p:attrNameLst>
                                          <p:attrName>style.visibility</p:attrName>
                                        </p:attrNameLst>
                                      </p:cBhvr>
                                      <p:to>
                                        <p:strVal val="visible"/>
                                      </p:to>
                                    </p:set>
                                    <p:anim calcmode="lin" valueType="num">
                                      <p:cBhvr additive="base">
                                        <p:cTn id="25" dur="500" fill="hold"/>
                                        <p:tgtEl>
                                          <p:spTgt spid="22323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323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3237">
                                            <p:txEl>
                                              <p:pRg st="3" end="3"/>
                                            </p:txEl>
                                          </p:spTgt>
                                        </p:tgtEl>
                                        <p:attrNameLst>
                                          <p:attrName>style.visibility</p:attrName>
                                        </p:attrNameLst>
                                      </p:cBhvr>
                                      <p:to>
                                        <p:strVal val="visible"/>
                                      </p:to>
                                    </p:set>
                                    <p:anim calcmode="lin" valueType="num">
                                      <p:cBhvr additive="base">
                                        <p:cTn id="31" dur="500" fill="hold"/>
                                        <p:tgtEl>
                                          <p:spTgt spid="223237">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323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3237">
                                            <p:txEl>
                                              <p:pRg st="4" end="4"/>
                                            </p:txEl>
                                          </p:spTgt>
                                        </p:tgtEl>
                                        <p:attrNameLst>
                                          <p:attrName>style.visibility</p:attrName>
                                        </p:attrNameLst>
                                      </p:cBhvr>
                                      <p:to>
                                        <p:strVal val="visible"/>
                                      </p:to>
                                    </p:set>
                                    <p:anim calcmode="lin" valueType="num">
                                      <p:cBhvr additive="base">
                                        <p:cTn id="37" dur="500" fill="hold"/>
                                        <p:tgtEl>
                                          <p:spTgt spid="223237">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323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23237">
                                            <p:txEl>
                                              <p:pRg st="5" end="5"/>
                                            </p:txEl>
                                          </p:spTgt>
                                        </p:tgtEl>
                                        <p:attrNameLst>
                                          <p:attrName>style.visibility</p:attrName>
                                        </p:attrNameLst>
                                      </p:cBhvr>
                                      <p:to>
                                        <p:strVal val="visible"/>
                                      </p:to>
                                    </p:set>
                                    <p:anim calcmode="lin" valueType="num">
                                      <p:cBhvr additive="base">
                                        <p:cTn id="43" dur="500" fill="hold"/>
                                        <p:tgtEl>
                                          <p:spTgt spid="223237">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2323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23237">
                                            <p:txEl>
                                              <p:pRg st="6" end="6"/>
                                            </p:txEl>
                                          </p:spTgt>
                                        </p:tgtEl>
                                        <p:attrNameLst>
                                          <p:attrName>style.visibility</p:attrName>
                                        </p:attrNameLst>
                                      </p:cBhvr>
                                      <p:to>
                                        <p:strVal val="visible"/>
                                      </p:to>
                                    </p:set>
                                    <p:anim calcmode="lin" valueType="num">
                                      <p:cBhvr additive="base">
                                        <p:cTn id="49" dur="500" fill="hold"/>
                                        <p:tgtEl>
                                          <p:spTgt spid="223237">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2323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7"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title"/>
          </p:nvPr>
        </p:nvSpPr>
        <p:spPr>
          <a:xfrm>
            <a:off x="468313" y="260350"/>
            <a:ext cx="8229600" cy="1143000"/>
          </a:xfrm>
        </p:spPr>
        <p:txBody>
          <a:bodyPr/>
          <a:lstStyle/>
          <a:p>
            <a:r>
              <a:rPr lang="zh-CN" altLang="en-US"/>
              <a:t>学习目标</a:t>
            </a:r>
          </a:p>
        </p:txBody>
      </p:sp>
      <p:sp>
        <p:nvSpPr>
          <p:cNvPr id="95236" name="Rectangle 4"/>
          <p:cNvSpPr>
            <a:spLocks noGrp="1" noChangeArrowheads="1"/>
          </p:cNvSpPr>
          <p:nvPr>
            <p:ph idx="1"/>
          </p:nvPr>
        </p:nvSpPr>
        <p:spPr>
          <a:xfrm>
            <a:off x="684213" y="1916113"/>
            <a:ext cx="7958137" cy="3844925"/>
          </a:xfrm>
          <a:noFill/>
        </p:spPr>
        <p:txBody>
          <a:bodyPr/>
          <a:lstStyle/>
          <a:p>
            <a:r>
              <a:rPr lang="zh-CN" altLang="en-US"/>
              <a:t>了解计算机的基本工作原理和硬件组成</a:t>
            </a:r>
          </a:p>
          <a:p>
            <a:r>
              <a:rPr lang="zh-CN" altLang="en-US"/>
              <a:t>了解如何选购计算机硬件系统</a:t>
            </a:r>
          </a:p>
          <a:p>
            <a:r>
              <a:rPr lang="zh-CN" altLang="en-US"/>
              <a:t>了解计算机软件系统的安装 </a:t>
            </a:r>
          </a:p>
          <a:p>
            <a:r>
              <a:rPr lang="zh-CN" altLang="en-US"/>
              <a:t>了解信息系统的安全防护知识 </a:t>
            </a:r>
          </a:p>
          <a:p>
            <a:pPr>
              <a:buFont typeface="Wingdings" pitchFamily="2" charset="2"/>
              <a:buBlip>
                <a:blip r:embed="rId2"/>
              </a:buBlip>
            </a:pPr>
            <a:endParaRPr lang="en-US" altLang="zh-CN"/>
          </a:p>
        </p:txBody>
      </p:sp>
      <p:sp>
        <p:nvSpPr>
          <p:cNvPr id="7" name="日期占位符 5"/>
          <p:cNvSpPr>
            <a:spLocks noGrp="1"/>
          </p:cNvSpPr>
          <p:nvPr>
            <p:ph type="dt" sz="half" idx="10"/>
          </p:nvPr>
        </p:nvSpPr>
        <p:spPr/>
        <p:txBody>
          <a:bodyPr/>
          <a:lstStyle/>
          <a:p>
            <a:fld id="{DC54AC32-9169-4335-92AD-19921ED81FFE}"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66224E14-C7CF-4E26-8AA6-4BE2198812C7}" type="slidenum">
              <a:rPr lang="en-US" altLang="zh-CN"/>
              <a:pPr/>
              <a:t>2</a:t>
            </a:fld>
            <a:endParaRPr lang="en-US" altLang="zh-CN"/>
          </a:p>
        </p:txBody>
      </p:sp>
      <p:sp>
        <p:nvSpPr>
          <p:cNvPr id="95237" name="AutoShape 5"/>
          <p:cNvSpPr>
            <a:spLocks noChangeArrowheads="1"/>
          </p:cNvSpPr>
          <p:nvPr/>
        </p:nvSpPr>
        <p:spPr bwMode="auto">
          <a:xfrm>
            <a:off x="611188" y="1412875"/>
            <a:ext cx="7993062" cy="4824413"/>
          </a:xfrm>
          <a:prstGeom prst="flowChartAlternateProcess">
            <a:avLst/>
          </a:prstGeom>
          <a:noFill/>
          <a:ln w="19050">
            <a:solidFill>
              <a:schemeClr val="bg2"/>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 calcmode="lin" valueType="num">
                                      <p:cBhvr additive="base">
                                        <p:cTn id="7" dur="500" fill="hold"/>
                                        <p:tgtEl>
                                          <p:spTgt spid="95235"/>
                                        </p:tgtEl>
                                        <p:attrNameLst>
                                          <p:attrName>ppt_x</p:attrName>
                                        </p:attrNameLst>
                                      </p:cBhvr>
                                      <p:tavLst>
                                        <p:tav tm="0">
                                          <p:val>
                                            <p:strVal val="#ppt_x"/>
                                          </p:val>
                                        </p:tav>
                                        <p:tav tm="100000">
                                          <p:val>
                                            <p:strVal val="#ppt_x"/>
                                          </p:val>
                                        </p:tav>
                                      </p:tavLst>
                                    </p:anim>
                                    <p:anim calcmode="lin" valueType="num">
                                      <p:cBhvr additive="base">
                                        <p:cTn id="8" dur="500" fill="hold"/>
                                        <p:tgtEl>
                                          <p:spTgt spid="952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5236">
                                            <p:txEl>
                                              <p:pRg st="0" end="0"/>
                                            </p:txEl>
                                          </p:spTgt>
                                        </p:tgtEl>
                                        <p:attrNameLst>
                                          <p:attrName>style.visibility</p:attrName>
                                        </p:attrNameLst>
                                      </p:cBhvr>
                                      <p:to>
                                        <p:strVal val="visible"/>
                                      </p:to>
                                    </p:set>
                                    <p:anim calcmode="lin" valueType="num">
                                      <p:cBhvr additive="base">
                                        <p:cTn id="13" dur="500" fill="hold"/>
                                        <p:tgtEl>
                                          <p:spTgt spid="9523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5236">
                                            <p:txEl>
                                              <p:pRg st="1" end="1"/>
                                            </p:txEl>
                                          </p:spTgt>
                                        </p:tgtEl>
                                        <p:attrNameLst>
                                          <p:attrName>style.visibility</p:attrName>
                                        </p:attrNameLst>
                                      </p:cBhvr>
                                      <p:to>
                                        <p:strVal val="visible"/>
                                      </p:to>
                                    </p:set>
                                    <p:anim calcmode="lin" valueType="num">
                                      <p:cBhvr additive="base">
                                        <p:cTn id="19" dur="500" fill="hold"/>
                                        <p:tgtEl>
                                          <p:spTgt spid="9523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52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5236">
                                            <p:txEl>
                                              <p:pRg st="2" end="2"/>
                                            </p:txEl>
                                          </p:spTgt>
                                        </p:tgtEl>
                                        <p:attrNameLst>
                                          <p:attrName>style.visibility</p:attrName>
                                        </p:attrNameLst>
                                      </p:cBhvr>
                                      <p:to>
                                        <p:strVal val="visible"/>
                                      </p:to>
                                    </p:set>
                                    <p:anim calcmode="lin" valueType="num">
                                      <p:cBhvr additive="base">
                                        <p:cTn id="25" dur="500" fill="hold"/>
                                        <p:tgtEl>
                                          <p:spTgt spid="9523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52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5236">
                                            <p:txEl>
                                              <p:pRg st="3" end="3"/>
                                            </p:txEl>
                                          </p:spTgt>
                                        </p:tgtEl>
                                        <p:attrNameLst>
                                          <p:attrName>style.visibility</p:attrName>
                                        </p:attrNameLst>
                                      </p:cBhvr>
                                      <p:to>
                                        <p:strVal val="visible"/>
                                      </p:to>
                                    </p:set>
                                    <p:anim calcmode="lin" valueType="num">
                                      <p:cBhvr additive="base">
                                        <p:cTn id="31" dur="500" fill="hold"/>
                                        <p:tgtEl>
                                          <p:spTgt spid="9523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523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en-US" altLang="zh-CN" sz="3600"/>
              <a:t>4. </a:t>
            </a:r>
            <a:r>
              <a:rPr lang="zh-CN" altLang="en-US" sz="3600"/>
              <a:t>外存储器</a:t>
            </a:r>
          </a:p>
        </p:txBody>
      </p:sp>
      <p:sp>
        <p:nvSpPr>
          <p:cNvPr id="179203" name="Rectangle 3"/>
          <p:cNvSpPr>
            <a:spLocks noGrp="1" noChangeArrowheads="1"/>
          </p:cNvSpPr>
          <p:nvPr>
            <p:ph idx="1"/>
          </p:nvPr>
        </p:nvSpPr>
        <p:spPr>
          <a:xfrm>
            <a:off x="468313" y="1412875"/>
            <a:ext cx="8267700" cy="1608138"/>
          </a:xfrm>
        </p:spPr>
        <p:txBody>
          <a:bodyPr/>
          <a:lstStyle/>
          <a:p>
            <a:pPr>
              <a:lnSpc>
                <a:spcPct val="90000"/>
              </a:lnSpc>
            </a:pPr>
            <a:r>
              <a:rPr lang="zh-CN" altLang="en-US">
                <a:solidFill>
                  <a:schemeClr val="tx1"/>
                </a:solidFill>
              </a:rPr>
              <a:t>光盘</a:t>
            </a:r>
            <a:r>
              <a:rPr lang="zh-CN" altLang="en-US" sz="2400"/>
              <a:t>具有容量大、存取速度快、不易受干扰等特点。光盘根据其制造材料和记录信息方式的不同一般分为三类：只读光盘</a:t>
            </a:r>
            <a:r>
              <a:rPr lang="en-US" altLang="zh-CN" sz="2400"/>
              <a:t>(CD-ROM)</a:t>
            </a:r>
            <a:r>
              <a:rPr lang="zh-CN" altLang="en-US" sz="2400"/>
              <a:t>、一次性写入光盘</a:t>
            </a:r>
            <a:r>
              <a:rPr lang="en-US" altLang="zh-CN" sz="2400"/>
              <a:t>(CD-R)</a:t>
            </a:r>
            <a:r>
              <a:rPr lang="zh-CN" altLang="en-US" sz="2400"/>
              <a:t>和可擦写光盘  </a:t>
            </a:r>
            <a:r>
              <a:rPr lang="en-US" altLang="zh-CN" sz="2400"/>
              <a:t>(CD-RW)</a:t>
            </a:r>
            <a:r>
              <a:rPr lang="zh-CN" altLang="en-US" sz="2400"/>
              <a:t>。如图。</a:t>
            </a:r>
          </a:p>
        </p:txBody>
      </p:sp>
      <p:sp>
        <p:nvSpPr>
          <p:cNvPr id="10" name="日期占位符 5"/>
          <p:cNvSpPr>
            <a:spLocks noGrp="1"/>
          </p:cNvSpPr>
          <p:nvPr>
            <p:ph type="dt" sz="half" idx="10"/>
          </p:nvPr>
        </p:nvSpPr>
        <p:spPr/>
        <p:txBody>
          <a:bodyPr/>
          <a:lstStyle/>
          <a:p>
            <a:fld id="{6973F3CB-2D1D-4367-88E0-9E9E6DC1A018}" type="datetime1">
              <a:rPr lang="zh-CN" altLang="en-US"/>
              <a:pPr/>
              <a:t>2013/9/2</a:t>
            </a:fld>
            <a:endParaRPr lang="en-US" altLang="zh-CN"/>
          </a:p>
        </p:txBody>
      </p:sp>
      <p:sp>
        <p:nvSpPr>
          <p:cNvPr id="8" name="页脚占位符 3"/>
          <p:cNvSpPr>
            <a:spLocks noGrp="1"/>
          </p:cNvSpPr>
          <p:nvPr>
            <p:ph type="ftr" sz="quarter" idx="11"/>
          </p:nvPr>
        </p:nvSpPr>
        <p:spPr/>
        <p:txBody>
          <a:bodyPr/>
          <a:lstStyle/>
          <a:p>
            <a:r>
              <a:rPr lang="en-US" altLang="zh-CN"/>
              <a:t>第1章  计算机基础知识—选购计算机</a:t>
            </a:r>
          </a:p>
        </p:txBody>
      </p:sp>
      <p:sp>
        <p:nvSpPr>
          <p:cNvPr id="9" name="灯片编号占位符 4"/>
          <p:cNvSpPr>
            <a:spLocks noGrp="1"/>
          </p:cNvSpPr>
          <p:nvPr>
            <p:ph type="sldNum" sz="quarter" idx="12"/>
          </p:nvPr>
        </p:nvSpPr>
        <p:spPr/>
        <p:txBody>
          <a:bodyPr/>
          <a:lstStyle/>
          <a:p>
            <a:fld id="{7F33D902-B9D6-41BD-A2B2-4733EE938E43}" type="slidenum">
              <a:rPr lang="en-US" altLang="zh-CN"/>
              <a:pPr/>
              <a:t>20</a:t>
            </a:fld>
            <a:endParaRPr lang="en-US" altLang="zh-CN"/>
          </a:p>
        </p:txBody>
      </p:sp>
      <p:pic>
        <p:nvPicPr>
          <p:cNvPr id="179204" name="Picture 4" descr="1-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094038"/>
            <a:ext cx="6481763" cy="1366837"/>
          </a:xfrm>
          <a:prstGeom prst="rect">
            <a:avLst/>
          </a:prstGeom>
          <a:noFill/>
          <a:extLst>
            <a:ext uri="{909E8E84-426E-40DD-AFC4-6F175D3DCCD1}">
              <a14:hiddenFill xmlns:a14="http://schemas.microsoft.com/office/drawing/2010/main">
                <a:solidFill>
                  <a:srgbClr val="FFFFFF"/>
                </a:solidFill>
              </a14:hiddenFill>
            </a:ext>
          </a:extLst>
        </p:spPr>
      </p:pic>
      <p:pic>
        <p:nvPicPr>
          <p:cNvPr id="179205" name="Picture 5" descr="1-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313" y="5013325"/>
            <a:ext cx="6334125" cy="1047750"/>
          </a:xfrm>
          <a:prstGeom prst="rect">
            <a:avLst/>
          </a:prstGeom>
          <a:noFill/>
          <a:extLst>
            <a:ext uri="{909E8E84-426E-40DD-AFC4-6F175D3DCCD1}">
              <a14:hiddenFill xmlns:a14="http://schemas.microsoft.com/office/drawing/2010/main">
                <a:solidFill>
                  <a:srgbClr val="FFFFFF"/>
                </a:solidFill>
              </a14:hiddenFill>
            </a:ext>
          </a:extLst>
        </p:spPr>
      </p:pic>
      <p:sp>
        <p:nvSpPr>
          <p:cNvPr id="179206" name="Rectangle 6"/>
          <p:cNvSpPr>
            <a:spLocks noChangeArrowheads="1"/>
          </p:cNvSpPr>
          <p:nvPr/>
        </p:nvSpPr>
        <p:spPr bwMode="auto">
          <a:xfrm>
            <a:off x="468313" y="4462463"/>
            <a:ext cx="3995737"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chemeClr val="tx2"/>
                </a:solidFill>
                <a:effectLst>
                  <a:outerShdw blurRad="38100" dist="38100" dir="2700000" algn="tl">
                    <a:srgbClr val="C0C0C0"/>
                  </a:outerShdw>
                </a:effectLst>
                <a:latin typeface="Times New Roman" pitchFamily="18" charset="0"/>
              </a:rPr>
              <a:t> </a:t>
            </a:r>
            <a:r>
              <a:rPr lang="en-US" altLang="zh-CN" sz="2000">
                <a:solidFill>
                  <a:srgbClr val="0000FF"/>
                </a:solidFill>
                <a:latin typeface="Times New Roman" pitchFamily="18" charset="0"/>
              </a:rPr>
              <a:t>CD-R</a:t>
            </a:r>
            <a:r>
              <a:rPr lang="zh-CN" altLang="en-US" sz="2000">
                <a:solidFill>
                  <a:srgbClr val="0000FF"/>
                </a:solidFill>
                <a:latin typeface="Times New Roman" pitchFamily="18" charset="0"/>
              </a:rPr>
              <a:t>、</a:t>
            </a:r>
            <a:r>
              <a:rPr lang="en-US" altLang="zh-CN" sz="2000">
                <a:solidFill>
                  <a:srgbClr val="0000FF"/>
                </a:solidFill>
                <a:latin typeface="Times New Roman" pitchFamily="18" charset="0"/>
              </a:rPr>
              <a:t>CD-RW</a:t>
            </a:r>
            <a:r>
              <a:rPr lang="zh-CN" altLang="en-US" sz="2000">
                <a:solidFill>
                  <a:srgbClr val="0000FF"/>
                </a:solidFill>
                <a:latin typeface="Times New Roman" pitchFamily="18" charset="0"/>
              </a:rPr>
              <a:t>和常见的</a:t>
            </a:r>
            <a:r>
              <a:rPr lang="en-US" altLang="zh-CN" sz="2000">
                <a:solidFill>
                  <a:srgbClr val="0000FF"/>
                </a:solidFill>
                <a:latin typeface="Times New Roman" pitchFamily="18" charset="0"/>
              </a:rPr>
              <a:t>DVD</a:t>
            </a:r>
            <a:r>
              <a:rPr lang="zh-CN" altLang="en-US" sz="2000">
                <a:solidFill>
                  <a:srgbClr val="0000FF"/>
                </a:solidFill>
                <a:latin typeface="Times New Roman" pitchFamily="18" charset="0"/>
              </a:rPr>
              <a:t>光盘</a:t>
            </a:r>
            <a:r>
              <a:rPr lang="zh-CN" altLang="en-US" sz="2000">
                <a:solidFill>
                  <a:schemeClr val="tx2"/>
                </a:solidFill>
                <a:effectLst>
                  <a:outerShdw blurRad="38100" dist="38100" dir="2700000" algn="tl">
                    <a:srgbClr val="C0C0C0"/>
                  </a:outerShdw>
                </a:effectLst>
                <a:latin typeface="Times New Roman" pitchFamily="18" charset="0"/>
              </a:rPr>
              <a:t> </a:t>
            </a:r>
          </a:p>
        </p:txBody>
      </p:sp>
      <p:sp>
        <p:nvSpPr>
          <p:cNvPr id="179207" name="Rectangle 7"/>
          <p:cNvSpPr>
            <a:spLocks noChangeArrowheads="1"/>
          </p:cNvSpPr>
          <p:nvPr/>
        </p:nvSpPr>
        <p:spPr bwMode="auto">
          <a:xfrm>
            <a:off x="3276600" y="5949950"/>
            <a:ext cx="5391150"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rgbClr val="0000FF"/>
                </a:solidFill>
                <a:latin typeface="Times New Roman" pitchFamily="18" charset="0"/>
              </a:rPr>
              <a:t>CD-ROM</a:t>
            </a:r>
            <a:r>
              <a:rPr lang="zh-CN" altLang="en-US" sz="2000">
                <a:solidFill>
                  <a:srgbClr val="0000FF"/>
                </a:solidFill>
                <a:latin typeface="Times New Roman" pitchFamily="18" charset="0"/>
              </a:rPr>
              <a:t>、</a:t>
            </a:r>
            <a:r>
              <a:rPr lang="en-US" altLang="zh-CN" sz="2000">
                <a:solidFill>
                  <a:srgbClr val="0000FF"/>
                </a:solidFill>
                <a:latin typeface="Times New Roman" pitchFamily="18" charset="0"/>
              </a:rPr>
              <a:t>CD-RW</a:t>
            </a:r>
            <a:r>
              <a:rPr lang="zh-CN" altLang="en-US" sz="2000">
                <a:solidFill>
                  <a:srgbClr val="0000FF"/>
                </a:solidFill>
                <a:latin typeface="Times New Roman" pitchFamily="18" charset="0"/>
              </a:rPr>
              <a:t>、</a:t>
            </a:r>
            <a:r>
              <a:rPr lang="en-US" altLang="zh-CN" sz="2000">
                <a:solidFill>
                  <a:srgbClr val="0000FF"/>
                </a:solidFill>
                <a:latin typeface="Times New Roman" pitchFamily="18" charset="0"/>
              </a:rPr>
              <a:t>DVD</a:t>
            </a:r>
            <a:r>
              <a:rPr lang="zh-CN" altLang="en-US" sz="2000">
                <a:solidFill>
                  <a:srgbClr val="0000FF"/>
                </a:solidFill>
                <a:latin typeface="Times New Roman" pitchFamily="18" charset="0"/>
              </a:rPr>
              <a:t>刻录机、外置式光驱</a:t>
            </a:r>
            <a:r>
              <a:rPr lang="zh-CN" altLang="en-US" sz="2000">
                <a:solidFill>
                  <a:srgbClr val="0000FF"/>
                </a:solidFill>
                <a:effectLst>
                  <a:outerShdw blurRad="38100" dist="38100" dir="2700000" algn="tl">
                    <a:srgbClr val="C0C0C0"/>
                  </a:outerShdw>
                </a:effectLst>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9204"/>
                                        </p:tgtEl>
                                        <p:attrNameLst>
                                          <p:attrName>style.visibility</p:attrName>
                                        </p:attrNameLst>
                                      </p:cBhvr>
                                      <p:to>
                                        <p:strVal val="visible"/>
                                      </p:to>
                                    </p:set>
                                    <p:anim calcmode="lin" valueType="num">
                                      <p:cBhvr additive="base">
                                        <p:cTn id="7" dur="500" fill="hold"/>
                                        <p:tgtEl>
                                          <p:spTgt spid="179204"/>
                                        </p:tgtEl>
                                        <p:attrNameLst>
                                          <p:attrName>ppt_x</p:attrName>
                                        </p:attrNameLst>
                                      </p:cBhvr>
                                      <p:tavLst>
                                        <p:tav tm="0">
                                          <p:val>
                                            <p:strVal val="#ppt_x"/>
                                          </p:val>
                                        </p:tav>
                                        <p:tav tm="100000">
                                          <p:val>
                                            <p:strVal val="#ppt_x"/>
                                          </p:val>
                                        </p:tav>
                                      </p:tavLst>
                                    </p:anim>
                                    <p:anim calcmode="lin" valueType="num">
                                      <p:cBhvr additive="base">
                                        <p:cTn id="8" dur="500" fill="hold"/>
                                        <p:tgtEl>
                                          <p:spTgt spid="17920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9206"/>
                                        </p:tgtEl>
                                        <p:attrNameLst>
                                          <p:attrName>style.visibility</p:attrName>
                                        </p:attrNameLst>
                                      </p:cBhvr>
                                      <p:to>
                                        <p:strVal val="visible"/>
                                      </p:to>
                                    </p:set>
                                    <p:anim calcmode="lin" valueType="num">
                                      <p:cBhvr additive="base">
                                        <p:cTn id="11" dur="500" fill="hold"/>
                                        <p:tgtEl>
                                          <p:spTgt spid="179206"/>
                                        </p:tgtEl>
                                        <p:attrNameLst>
                                          <p:attrName>ppt_x</p:attrName>
                                        </p:attrNameLst>
                                      </p:cBhvr>
                                      <p:tavLst>
                                        <p:tav tm="0">
                                          <p:val>
                                            <p:strVal val="#ppt_x"/>
                                          </p:val>
                                        </p:tav>
                                        <p:tav tm="100000">
                                          <p:val>
                                            <p:strVal val="#ppt_x"/>
                                          </p:val>
                                        </p:tav>
                                      </p:tavLst>
                                    </p:anim>
                                    <p:anim calcmode="lin" valueType="num">
                                      <p:cBhvr additive="base">
                                        <p:cTn id="12" dur="500" fill="hold"/>
                                        <p:tgtEl>
                                          <p:spTgt spid="17920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9205"/>
                                        </p:tgtEl>
                                        <p:attrNameLst>
                                          <p:attrName>style.visibility</p:attrName>
                                        </p:attrNameLst>
                                      </p:cBhvr>
                                      <p:to>
                                        <p:strVal val="visible"/>
                                      </p:to>
                                    </p:set>
                                    <p:anim calcmode="lin" valueType="num">
                                      <p:cBhvr additive="base">
                                        <p:cTn id="15" dur="500" fill="hold"/>
                                        <p:tgtEl>
                                          <p:spTgt spid="179205"/>
                                        </p:tgtEl>
                                        <p:attrNameLst>
                                          <p:attrName>ppt_x</p:attrName>
                                        </p:attrNameLst>
                                      </p:cBhvr>
                                      <p:tavLst>
                                        <p:tav tm="0">
                                          <p:val>
                                            <p:strVal val="#ppt_x"/>
                                          </p:val>
                                        </p:tav>
                                        <p:tav tm="100000">
                                          <p:val>
                                            <p:strVal val="#ppt_x"/>
                                          </p:val>
                                        </p:tav>
                                      </p:tavLst>
                                    </p:anim>
                                    <p:anim calcmode="lin" valueType="num">
                                      <p:cBhvr additive="base">
                                        <p:cTn id="16" dur="500" fill="hold"/>
                                        <p:tgtEl>
                                          <p:spTgt spid="17920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9207"/>
                                        </p:tgtEl>
                                        <p:attrNameLst>
                                          <p:attrName>style.visibility</p:attrName>
                                        </p:attrNameLst>
                                      </p:cBhvr>
                                      <p:to>
                                        <p:strVal val="visible"/>
                                      </p:to>
                                    </p:set>
                                    <p:anim calcmode="lin" valueType="num">
                                      <p:cBhvr additive="base">
                                        <p:cTn id="19" dur="500" fill="hold"/>
                                        <p:tgtEl>
                                          <p:spTgt spid="179207"/>
                                        </p:tgtEl>
                                        <p:attrNameLst>
                                          <p:attrName>ppt_x</p:attrName>
                                        </p:attrNameLst>
                                      </p:cBhvr>
                                      <p:tavLst>
                                        <p:tav tm="0">
                                          <p:val>
                                            <p:strVal val="#ppt_x"/>
                                          </p:val>
                                        </p:tav>
                                        <p:tav tm="100000">
                                          <p:val>
                                            <p:strVal val="#ppt_x"/>
                                          </p:val>
                                        </p:tav>
                                      </p:tavLst>
                                    </p:anim>
                                    <p:anim calcmode="lin" valueType="num">
                                      <p:cBhvr additive="base">
                                        <p:cTn id="20" dur="500" fill="hold"/>
                                        <p:tgtEl>
                                          <p:spTgt spid="179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6" grpId="0"/>
      <p:bldP spid="17920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en-US" altLang="zh-CN" sz="3600"/>
              <a:t>4. </a:t>
            </a:r>
            <a:r>
              <a:rPr lang="zh-CN" altLang="en-US" sz="3600"/>
              <a:t>外存储器</a:t>
            </a:r>
          </a:p>
        </p:txBody>
      </p:sp>
      <p:sp>
        <p:nvSpPr>
          <p:cNvPr id="180227" name="Rectangle 3"/>
          <p:cNvSpPr>
            <a:spLocks noGrp="1" noChangeArrowheads="1"/>
          </p:cNvSpPr>
          <p:nvPr>
            <p:ph idx="1"/>
          </p:nvPr>
        </p:nvSpPr>
        <p:spPr>
          <a:xfrm>
            <a:off x="457200" y="1676400"/>
            <a:ext cx="4043363" cy="600075"/>
          </a:xfrm>
        </p:spPr>
        <p:txBody>
          <a:bodyPr/>
          <a:lstStyle/>
          <a:p>
            <a:r>
              <a:rPr lang="zh-CN" altLang="en-US"/>
              <a:t>新型存储设备 </a:t>
            </a:r>
          </a:p>
        </p:txBody>
      </p:sp>
      <p:sp>
        <p:nvSpPr>
          <p:cNvPr id="14" name="日期占位符 5"/>
          <p:cNvSpPr>
            <a:spLocks noGrp="1"/>
          </p:cNvSpPr>
          <p:nvPr>
            <p:ph type="dt" sz="half" idx="10"/>
          </p:nvPr>
        </p:nvSpPr>
        <p:spPr/>
        <p:txBody>
          <a:bodyPr/>
          <a:lstStyle/>
          <a:p>
            <a:fld id="{6DA625B5-1A9F-4AAF-B018-BC23DED87F6A}" type="datetime1">
              <a:rPr lang="zh-CN" altLang="en-US"/>
              <a:pPr/>
              <a:t>2013/9/2</a:t>
            </a:fld>
            <a:endParaRPr lang="en-US" altLang="zh-CN"/>
          </a:p>
        </p:txBody>
      </p:sp>
      <p:sp>
        <p:nvSpPr>
          <p:cNvPr id="12" name="页脚占位符 3"/>
          <p:cNvSpPr>
            <a:spLocks noGrp="1"/>
          </p:cNvSpPr>
          <p:nvPr>
            <p:ph type="ftr" sz="quarter" idx="11"/>
          </p:nvPr>
        </p:nvSpPr>
        <p:spPr/>
        <p:txBody>
          <a:bodyPr/>
          <a:lstStyle/>
          <a:p>
            <a:r>
              <a:rPr lang="en-US" altLang="zh-CN"/>
              <a:t>第1章  计算机基础知识—选购计算机</a:t>
            </a:r>
          </a:p>
        </p:txBody>
      </p:sp>
      <p:sp>
        <p:nvSpPr>
          <p:cNvPr id="13" name="灯片编号占位符 4"/>
          <p:cNvSpPr>
            <a:spLocks noGrp="1"/>
          </p:cNvSpPr>
          <p:nvPr>
            <p:ph type="sldNum" sz="quarter" idx="12"/>
          </p:nvPr>
        </p:nvSpPr>
        <p:spPr/>
        <p:txBody>
          <a:bodyPr/>
          <a:lstStyle/>
          <a:p>
            <a:fld id="{A05A1730-465A-4181-8AF6-64BF9A3FE83B}" type="slidenum">
              <a:rPr lang="en-US" altLang="zh-CN"/>
              <a:pPr/>
              <a:t>21</a:t>
            </a:fld>
            <a:endParaRPr lang="en-US" altLang="zh-CN"/>
          </a:p>
        </p:txBody>
      </p:sp>
      <p:pic>
        <p:nvPicPr>
          <p:cNvPr id="180228" name="Picture 4" descr="1-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1339850"/>
            <a:ext cx="5256213" cy="1060450"/>
          </a:xfrm>
          <a:prstGeom prst="rect">
            <a:avLst/>
          </a:prstGeom>
          <a:noFill/>
          <a:extLst>
            <a:ext uri="{909E8E84-426E-40DD-AFC4-6F175D3DCCD1}">
              <a14:hiddenFill xmlns:a14="http://schemas.microsoft.com/office/drawing/2010/main">
                <a:solidFill>
                  <a:srgbClr val="FFFFFF"/>
                </a:solidFill>
              </a14:hiddenFill>
            </a:ext>
          </a:extLst>
        </p:spPr>
      </p:pic>
      <p:sp>
        <p:nvSpPr>
          <p:cNvPr id="180229" name="Rectangle 5"/>
          <p:cNvSpPr>
            <a:spLocks noChangeArrowheads="1"/>
          </p:cNvSpPr>
          <p:nvPr/>
        </p:nvSpPr>
        <p:spPr bwMode="auto">
          <a:xfrm>
            <a:off x="6588125" y="2058988"/>
            <a:ext cx="501650"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rgbClr val="0000FF"/>
                </a:solidFill>
                <a:latin typeface="Times New Roman" pitchFamily="18" charset="0"/>
              </a:rPr>
              <a:t>U</a:t>
            </a:r>
            <a:r>
              <a:rPr lang="zh-CN" altLang="en-US" sz="2000">
                <a:solidFill>
                  <a:srgbClr val="0000FF"/>
                </a:solidFill>
                <a:latin typeface="Times New Roman" pitchFamily="18" charset="0"/>
              </a:rPr>
              <a:t>盘</a:t>
            </a:r>
            <a:r>
              <a:rPr lang="zh-CN" altLang="en-US" sz="2000">
                <a:solidFill>
                  <a:schemeClr val="tx2"/>
                </a:solidFill>
                <a:effectLst>
                  <a:outerShdw blurRad="38100" dist="38100" dir="2700000" algn="tl">
                    <a:srgbClr val="C0C0C0"/>
                  </a:outerShdw>
                </a:effectLst>
                <a:latin typeface="Times New Roman" pitchFamily="18" charset="0"/>
              </a:rPr>
              <a:t> </a:t>
            </a:r>
          </a:p>
        </p:txBody>
      </p:sp>
      <p:pic>
        <p:nvPicPr>
          <p:cNvPr id="180230" name="Picture 6" descr="1-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90788"/>
            <a:ext cx="4284663" cy="1576387"/>
          </a:xfrm>
          <a:prstGeom prst="rect">
            <a:avLst/>
          </a:prstGeom>
          <a:noFill/>
          <a:extLst>
            <a:ext uri="{909E8E84-426E-40DD-AFC4-6F175D3DCCD1}">
              <a14:hiddenFill xmlns:a14="http://schemas.microsoft.com/office/drawing/2010/main">
                <a:solidFill>
                  <a:srgbClr val="FFFFFF"/>
                </a:solidFill>
              </a14:hiddenFill>
            </a:ext>
          </a:extLst>
        </p:spPr>
      </p:pic>
      <p:sp>
        <p:nvSpPr>
          <p:cNvPr id="180231" name="Rectangle 7"/>
          <p:cNvSpPr>
            <a:spLocks noChangeArrowheads="1"/>
          </p:cNvSpPr>
          <p:nvPr/>
        </p:nvSpPr>
        <p:spPr bwMode="auto">
          <a:xfrm>
            <a:off x="392113" y="2635250"/>
            <a:ext cx="1022350"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ctr"/>
            <a:r>
              <a:rPr lang="zh-CN" altLang="en-US" sz="2000">
                <a:solidFill>
                  <a:srgbClr val="0000FF"/>
                </a:solidFill>
                <a:latin typeface="Times New Roman" pitchFamily="18" charset="0"/>
              </a:rPr>
              <a:t>移动硬盘</a:t>
            </a:r>
          </a:p>
        </p:txBody>
      </p:sp>
      <p:pic>
        <p:nvPicPr>
          <p:cNvPr id="180232" name="Picture 8" descr="1-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4213" y="4219575"/>
            <a:ext cx="1765300" cy="1844675"/>
          </a:xfrm>
          <a:prstGeom prst="rect">
            <a:avLst/>
          </a:prstGeom>
          <a:noFill/>
          <a:extLst>
            <a:ext uri="{909E8E84-426E-40DD-AFC4-6F175D3DCCD1}">
              <a14:hiddenFill xmlns:a14="http://schemas.microsoft.com/office/drawing/2010/main">
                <a:solidFill>
                  <a:srgbClr val="FFFFFF"/>
                </a:solidFill>
              </a14:hiddenFill>
            </a:ext>
          </a:extLst>
        </p:spPr>
      </p:pic>
      <p:pic>
        <p:nvPicPr>
          <p:cNvPr id="180233" name="Picture 9" descr="1-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3355975"/>
            <a:ext cx="3348038" cy="2405063"/>
          </a:xfrm>
          <a:prstGeom prst="rect">
            <a:avLst/>
          </a:prstGeom>
          <a:noFill/>
          <a:extLst>
            <a:ext uri="{909E8E84-426E-40DD-AFC4-6F175D3DCCD1}">
              <a14:hiddenFill xmlns:a14="http://schemas.microsoft.com/office/drawing/2010/main">
                <a:solidFill>
                  <a:srgbClr val="FFFFFF"/>
                </a:solidFill>
              </a14:hiddenFill>
            </a:ext>
          </a:extLst>
        </p:spPr>
      </p:pic>
      <p:sp>
        <p:nvSpPr>
          <p:cNvPr id="180234" name="Rectangle 10"/>
          <p:cNvSpPr>
            <a:spLocks noChangeArrowheads="1"/>
          </p:cNvSpPr>
          <p:nvPr/>
        </p:nvSpPr>
        <p:spPr bwMode="auto">
          <a:xfrm>
            <a:off x="2555875" y="5011738"/>
            <a:ext cx="563563"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rgbClr val="0000FF"/>
                </a:solidFill>
                <a:latin typeface="Times New Roman" pitchFamily="18" charset="0"/>
              </a:rPr>
              <a:t> MO</a:t>
            </a:r>
            <a:r>
              <a:rPr lang="en-US" altLang="zh-CN" sz="2000">
                <a:solidFill>
                  <a:schemeClr val="tx2"/>
                </a:solidFill>
                <a:effectLst>
                  <a:outerShdw blurRad="38100" dist="38100" dir="2700000" algn="tl">
                    <a:srgbClr val="C0C0C0"/>
                  </a:outerShdw>
                </a:effectLst>
                <a:latin typeface="Times New Roman" pitchFamily="18" charset="0"/>
              </a:rPr>
              <a:t> </a:t>
            </a:r>
          </a:p>
        </p:txBody>
      </p:sp>
      <p:sp>
        <p:nvSpPr>
          <p:cNvPr id="180235" name="Rectangle 11"/>
          <p:cNvSpPr>
            <a:spLocks noChangeArrowheads="1"/>
          </p:cNvSpPr>
          <p:nvPr/>
        </p:nvSpPr>
        <p:spPr bwMode="auto">
          <a:xfrm>
            <a:off x="6516688" y="5876925"/>
            <a:ext cx="1085850"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sz="2000">
                <a:solidFill>
                  <a:srgbClr val="0000FF"/>
                </a:solidFill>
                <a:latin typeface="Times New Roman" pitchFamily="18" charset="0"/>
              </a:rPr>
              <a:t>名片光盘</a:t>
            </a:r>
            <a:r>
              <a:rPr lang="zh-CN" altLang="en-US" sz="2000">
                <a:solidFill>
                  <a:schemeClr val="tx2"/>
                </a:solidFill>
                <a:effectLst>
                  <a:outerShdw blurRad="38100" dist="38100" dir="2700000" algn="tl">
                    <a:srgbClr val="C0C0C0"/>
                  </a:outerShdw>
                </a:effectLst>
                <a:latin typeface="Times New Roman" pitchFamily="18"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zh-CN" altLang="en-US" sz="3600"/>
              <a:t>存储单位</a:t>
            </a:r>
          </a:p>
        </p:txBody>
      </p:sp>
      <p:sp>
        <p:nvSpPr>
          <p:cNvPr id="185347" name="Rectangle 3"/>
          <p:cNvSpPr>
            <a:spLocks noGrp="1" noChangeArrowheads="1"/>
          </p:cNvSpPr>
          <p:nvPr>
            <p:ph idx="1"/>
          </p:nvPr>
        </p:nvSpPr>
        <p:spPr>
          <a:xfrm>
            <a:off x="457200" y="1412875"/>
            <a:ext cx="8267700" cy="4911725"/>
          </a:xfrm>
        </p:spPr>
        <p:txBody>
          <a:bodyPr>
            <a:normAutofit lnSpcReduction="10000"/>
          </a:bodyPr>
          <a:lstStyle/>
          <a:p>
            <a:pPr>
              <a:lnSpc>
                <a:spcPct val="80000"/>
              </a:lnSpc>
            </a:pPr>
            <a:r>
              <a:rPr lang="zh-CN" altLang="en-US" sz="2200"/>
              <a:t>在计算机内部，信息都是用二进制的形式进行存储、运算、处理和传送的。信息存储单位有位（</a:t>
            </a:r>
            <a:r>
              <a:rPr lang="en-US" altLang="zh-CN" sz="2200"/>
              <a:t>bit</a:t>
            </a:r>
            <a:r>
              <a:rPr lang="zh-CN" altLang="en-US" sz="2200"/>
              <a:t>）、字节（</a:t>
            </a:r>
            <a:r>
              <a:rPr lang="en-US" altLang="zh-CN" sz="2200"/>
              <a:t>Byte</a:t>
            </a:r>
            <a:r>
              <a:rPr lang="zh-CN" altLang="en-US" sz="2200"/>
              <a:t>）等。</a:t>
            </a:r>
          </a:p>
          <a:p>
            <a:pPr>
              <a:lnSpc>
                <a:spcPct val="80000"/>
              </a:lnSpc>
            </a:pPr>
            <a:r>
              <a:rPr lang="zh-CN" altLang="en-US" sz="2200"/>
              <a:t>位（</a:t>
            </a:r>
            <a:r>
              <a:rPr lang="en-US" altLang="zh-CN" sz="2200"/>
              <a:t>bit</a:t>
            </a:r>
            <a:r>
              <a:rPr lang="zh-CN" altLang="en-US" sz="2200"/>
              <a:t>）：信息的最小单元称为位（</a:t>
            </a:r>
            <a:r>
              <a:rPr lang="en-US" altLang="zh-CN" sz="2200"/>
              <a:t>bit</a:t>
            </a:r>
            <a:r>
              <a:rPr lang="zh-CN" altLang="en-US" sz="2200"/>
              <a:t>）。每一个位是二进制中的一个数位，代表两个状态，就是</a:t>
            </a:r>
            <a:r>
              <a:rPr lang="en-US" altLang="zh-CN" sz="2200"/>
              <a:t>0</a:t>
            </a:r>
            <a:r>
              <a:rPr lang="zh-CN" altLang="en-US" sz="2200"/>
              <a:t>和</a:t>
            </a:r>
            <a:r>
              <a:rPr lang="en-US" altLang="zh-CN" sz="2200"/>
              <a:t>1</a:t>
            </a:r>
            <a:r>
              <a:rPr lang="zh-CN" altLang="en-US" sz="2200"/>
              <a:t>，也就是说计算机其实只认识</a:t>
            </a:r>
            <a:r>
              <a:rPr lang="en-US" altLang="zh-CN" sz="2200"/>
              <a:t>0</a:t>
            </a:r>
            <a:r>
              <a:rPr lang="zh-CN" altLang="en-US" sz="2200"/>
              <a:t>和</a:t>
            </a:r>
            <a:r>
              <a:rPr lang="en-US" altLang="zh-CN" sz="2200"/>
              <a:t>1</a:t>
            </a:r>
            <a:r>
              <a:rPr lang="zh-CN" altLang="en-US" sz="2200"/>
              <a:t>这两种状态。</a:t>
            </a:r>
          </a:p>
          <a:p>
            <a:pPr>
              <a:lnSpc>
                <a:spcPct val="80000"/>
              </a:lnSpc>
            </a:pPr>
            <a:r>
              <a:rPr lang="zh-CN" altLang="en-US" sz="2200"/>
              <a:t>字节（</a:t>
            </a:r>
            <a:r>
              <a:rPr lang="en-US" altLang="zh-CN" sz="2200"/>
              <a:t>Byte</a:t>
            </a:r>
            <a:r>
              <a:rPr lang="zh-CN" altLang="en-US" sz="2200"/>
              <a:t>）：所有的存储器内部结构，都被划分为许许多多的基本单元，每个基本单元的存储量为</a:t>
            </a:r>
            <a:r>
              <a:rPr lang="en-US" altLang="zh-CN" sz="2200"/>
              <a:t>1</a:t>
            </a:r>
            <a:r>
              <a:rPr lang="zh-CN" altLang="en-US" sz="2200"/>
              <a:t>个字节（</a:t>
            </a:r>
            <a:r>
              <a:rPr lang="en-US" altLang="zh-CN" sz="2200"/>
              <a:t>Byte</a:t>
            </a:r>
            <a:r>
              <a:rPr lang="zh-CN" altLang="en-US" sz="2200"/>
              <a:t>），可以存储</a:t>
            </a:r>
            <a:r>
              <a:rPr lang="en-US" altLang="zh-CN" sz="2200"/>
              <a:t>8</a:t>
            </a:r>
            <a:r>
              <a:rPr lang="zh-CN" altLang="en-US" sz="2200"/>
              <a:t>位二进制信息。</a:t>
            </a:r>
          </a:p>
          <a:p>
            <a:pPr>
              <a:lnSpc>
                <a:spcPct val="80000"/>
              </a:lnSpc>
            </a:pPr>
            <a:r>
              <a:rPr lang="en-US" altLang="zh-CN" sz="2200"/>
              <a:t>Byte</a:t>
            </a:r>
            <a:r>
              <a:rPr lang="zh-CN" altLang="en-US" sz="2200"/>
              <a:t>作为数据信息的计量单位仍然太小，为了方便计算，引入一些更大的单位，包括</a:t>
            </a:r>
            <a:r>
              <a:rPr lang="en-US" altLang="zh-CN" sz="2200"/>
              <a:t>KB</a:t>
            </a:r>
            <a:r>
              <a:rPr lang="zh-CN" altLang="en-US" sz="2200"/>
              <a:t>、</a:t>
            </a:r>
            <a:r>
              <a:rPr lang="en-US" altLang="zh-CN" sz="2200"/>
              <a:t>MB</a:t>
            </a:r>
            <a:r>
              <a:rPr lang="zh-CN" altLang="en-US" sz="2200"/>
              <a:t>、</a:t>
            </a:r>
            <a:r>
              <a:rPr lang="en-US" altLang="zh-CN" sz="2200"/>
              <a:t>GB</a:t>
            </a:r>
            <a:r>
              <a:rPr lang="zh-CN" altLang="en-US" sz="2200"/>
              <a:t>、</a:t>
            </a:r>
            <a:r>
              <a:rPr lang="en-US" altLang="zh-CN" sz="2200"/>
              <a:t>TB</a:t>
            </a:r>
            <a:r>
              <a:rPr lang="zh-CN" altLang="en-US" sz="2200"/>
              <a:t>，它们与</a:t>
            </a:r>
            <a:r>
              <a:rPr lang="en-US" altLang="zh-CN" sz="2200"/>
              <a:t>Byte</a:t>
            </a:r>
            <a:r>
              <a:rPr lang="zh-CN" altLang="en-US" sz="2200"/>
              <a:t>之间的关系为：</a:t>
            </a:r>
          </a:p>
          <a:p>
            <a:pPr>
              <a:lnSpc>
                <a:spcPct val="80000"/>
              </a:lnSpc>
              <a:buFont typeface="Wingdings" pitchFamily="2" charset="2"/>
              <a:buNone/>
            </a:pPr>
            <a:r>
              <a:rPr lang="zh-CN" altLang="en-US" sz="2200"/>
              <a:t>    </a:t>
            </a:r>
            <a:r>
              <a:rPr lang="en-US" altLang="zh-CN" sz="2200"/>
              <a:t>1 Byte</a:t>
            </a:r>
            <a:r>
              <a:rPr lang="zh-CN" altLang="en-US" sz="2200"/>
              <a:t>＝</a:t>
            </a:r>
            <a:r>
              <a:rPr lang="en-US" altLang="zh-CN" sz="2200"/>
              <a:t>8bit</a:t>
            </a:r>
          </a:p>
          <a:p>
            <a:pPr>
              <a:lnSpc>
                <a:spcPct val="80000"/>
              </a:lnSpc>
              <a:buFont typeface="Wingdings" pitchFamily="2" charset="2"/>
              <a:buNone/>
            </a:pPr>
            <a:r>
              <a:rPr lang="en-US" altLang="zh-CN" sz="2200"/>
              <a:t>    1 KB</a:t>
            </a:r>
            <a:r>
              <a:rPr lang="zh-CN" altLang="en-US" sz="2200"/>
              <a:t>＝</a:t>
            </a:r>
            <a:r>
              <a:rPr lang="en-US" altLang="zh-CN" sz="2200"/>
              <a:t>1024 Byte</a:t>
            </a:r>
            <a:r>
              <a:rPr lang="zh-CN" altLang="en-US" sz="2200"/>
              <a:t>＝</a:t>
            </a:r>
            <a:r>
              <a:rPr lang="en-US" altLang="zh-CN" sz="2200"/>
              <a:t>2</a:t>
            </a:r>
            <a:r>
              <a:rPr lang="en-US" altLang="zh-CN" sz="2200" baseline="30000"/>
              <a:t>10</a:t>
            </a:r>
            <a:r>
              <a:rPr lang="en-US" altLang="zh-CN" sz="2200"/>
              <a:t>B</a:t>
            </a:r>
          </a:p>
          <a:p>
            <a:pPr>
              <a:lnSpc>
                <a:spcPct val="80000"/>
              </a:lnSpc>
              <a:buFont typeface="Wingdings" pitchFamily="2" charset="2"/>
              <a:buNone/>
            </a:pPr>
            <a:r>
              <a:rPr lang="en-US" altLang="zh-CN" sz="2200"/>
              <a:t>    1 MB</a:t>
            </a:r>
            <a:r>
              <a:rPr lang="zh-CN" altLang="en-US" sz="2200"/>
              <a:t>＝</a:t>
            </a:r>
            <a:r>
              <a:rPr lang="en-US" altLang="zh-CN" sz="2200"/>
              <a:t>1024 KB</a:t>
            </a:r>
            <a:r>
              <a:rPr lang="zh-CN" altLang="en-US" sz="2200"/>
              <a:t>＝</a:t>
            </a:r>
            <a:r>
              <a:rPr lang="en-US" altLang="zh-CN" sz="2200"/>
              <a:t>2</a:t>
            </a:r>
            <a:r>
              <a:rPr lang="en-US" altLang="zh-CN" sz="2200" baseline="30000"/>
              <a:t>20</a:t>
            </a:r>
            <a:r>
              <a:rPr lang="en-US" altLang="zh-CN" sz="2200"/>
              <a:t>B</a:t>
            </a:r>
            <a:r>
              <a:rPr lang="zh-CN" altLang="en-US" sz="2200"/>
              <a:t>＝</a:t>
            </a:r>
            <a:r>
              <a:rPr lang="en-US" altLang="zh-CN" sz="2200"/>
              <a:t>(1024)</a:t>
            </a:r>
            <a:r>
              <a:rPr lang="en-US" altLang="zh-CN" sz="2200" baseline="30000"/>
              <a:t>2 </a:t>
            </a:r>
            <a:r>
              <a:rPr lang="en-US" altLang="zh-CN" sz="2200"/>
              <a:t>Byte</a:t>
            </a:r>
          </a:p>
          <a:p>
            <a:pPr>
              <a:lnSpc>
                <a:spcPct val="80000"/>
              </a:lnSpc>
              <a:buFont typeface="Wingdings" pitchFamily="2" charset="2"/>
              <a:buNone/>
            </a:pPr>
            <a:r>
              <a:rPr lang="en-US" altLang="zh-CN" sz="2200"/>
              <a:t>    1 GB</a:t>
            </a:r>
            <a:r>
              <a:rPr lang="zh-CN" altLang="en-US" sz="2200"/>
              <a:t>＝</a:t>
            </a:r>
            <a:r>
              <a:rPr lang="en-US" altLang="zh-CN" sz="2200"/>
              <a:t>1024 MB</a:t>
            </a:r>
            <a:r>
              <a:rPr lang="zh-CN" altLang="en-US" sz="2200"/>
              <a:t>＝</a:t>
            </a:r>
            <a:r>
              <a:rPr lang="en-US" altLang="zh-CN" sz="2200"/>
              <a:t>2</a:t>
            </a:r>
            <a:r>
              <a:rPr lang="en-US" altLang="zh-CN" sz="2200" baseline="30000"/>
              <a:t>30</a:t>
            </a:r>
            <a:r>
              <a:rPr lang="en-US" altLang="zh-CN" sz="2200"/>
              <a:t>B</a:t>
            </a:r>
            <a:r>
              <a:rPr lang="zh-CN" altLang="en-US" sz="2200"/>
              <a:t>＝</a:t>
            </a:r>
            <a:r>
              <a:rPr lang="en-US" altLang="zh-CN" sz="2200"/>
              <a:t>(1024)</a:t>
            </a:r>
            <a:r>
              <a:rPr lang="en-US" altLang="zh-CN" sz="2200" baseline="30000"/>
              <a:t>3 </a:t>
            </a:r>
            <a:r>
              <a:rPr lang="en-US" altLang="zh-CN" sz="2200"/>
              <a:t>Byte</a:t>
            </a:r>
          </a:p>
          <a:p>
            <a:pPr>
              <a:lnSpc>
                <a:spcPct val="80000"/>
              </a:lnSpc>
              <a:buFont typeface="Wingdings" pitchFamily="2" charset="2"/>
              <a:buNone/>
            </a:pPr>
            <a:r>
              <a:rPr lang="en-US" altLang="zh-CN" sz="2200"/>
              <a:t>    1 TB</a:t>
            </a:r>
            <a:r>
              <a:rPr lang="zh-CN" altLang="en-US" sz="2200"/>
              <a:t>＝</a:t>
            </a:r>
            <a:r>
              <a:rPr lang="en-US" altLang="zh-CN" sz="2200"/>
              <a:t>1024 GB</a:t>
            </a:r>
            <a:r>
              <a:rPr lang="zh-CN" altLang="en-US" sz="2200"/>
              <a:t>＝</a:t>
            </a:r>
            <a:r>
              <a:rPr lang="en-US" altLang="zh-CN" sz="2200"/>
              <a:t>2</a:t>
            </a:r>
            <a:r>
              <a:rPr lang="en-US" altLang="zh-CN" sz="2200" baseline="30000"/>
              <a:t>40</a:t>
            </a:r>
            <a:r>
              <a:rPr lang="en-US" altLang="zh-CN" sz="2200"/>
              <a:t>B</a:t>
            </a:r>
            <a:r>
              <a:rPr lang="zh-CN" altLang="en-US" sz="2200"/>
              <a:t>＝</a:t>
            </a:r>
            <a:r>
              <a:rPr lang="en-US" altLang="zh-CN" sz="2200"/>
              <a:t>(1024)</a:t>
            </a:r>
            <a:r>
              <a:rPr lang="en-US" altLang="zh-CN" sz="2200" baseline="30000"/>
              <a:t>4 </a:t>
            </a:r>
            <a:r>
              <a:rPr lang="en-US" altLang="zh-CN" sz="2200"/>
              <a:t>Byte</a:t>
            </a:r>
          </a:p>
        </p:txBody>
      </p:sp>
      <p:sp>
        <p:nvSpPr>
          <p:cNvPr id="6" name="日期占位符 5"/>
          <p:cNvSpPr>
            <a:spLocks noGrp="1"/>
          </p:cNvSpPr>
          <p:nvPr>
            <p:ph type="dt" sz="half" idx="10"/>
          </p:nvPr>
        </p:nvSpPr>
        <p:spPr/>
        <p:txBody>
          <a:bodyPr/>
          <a:lstStyle/>
          <a:p>
            <a:fld id="{B6B5A864-03DD-4F2C-A925-C0D8EE302037}" type="datetime1">
              <a:rPr lang="zh-CN" altLang="en-US"/>
              <a:pPr/>
              <a:t>2013/9/2</a:t>
            </a:fld>
            <a:endParaRPr lang="en-US" altLang="zh-CN"/>
          </a:p>
        </p:txBody>
      </p:sp>
      <p:sp>
        <p:nvSpPr>
          <p:cNvPr id="4" name="页脚占位符 3"/>
          <p:cNvSpPr>
            <a:spLocks noGrp="1"/>
          </p:cNvSpPr>
          <p:nvPr>
            <p:ph type="ftr" sz="quarter" idx="11"/>
          </p:nvPr>
        </p:nvSpPr>
        <p:spPr/>
        <p:txBody>
          <a:bodyPr/>
          <a:lstStyle/>
          <a:p>
            <a:r>
              <a:rPr lang="en-US" altLang="zh-CN"/>
              <a:t>第1章  计算机基础知识—选购计算机</a:t>
            </a:r>
          </a:p>
        </p:txBody>
      </p:sp>
      <p:sp>
        <p:nvSpPr>
          <p:cNvPr id="5" name="灯片编号占位符 4"/>
          <p:cNvSpPr>
            <a:spLocks noGrp="1"/>
          </p:cNvSpPr>
          <p:nvPr>
            <p:ph type="sldNum" sz="quarter" idx="12"/>
          </p:nvPr>
        </p:nvSpPr>
        <p:spPr/>
        <p:txBody>
          <a:bodyPr/>
          <a:lstStyle/>
          <a:p>
            <a:fld id="{9CA4E8F5-6C87-48DB-9DC3-D6A32200C531}" type="slidenum">
              <a:rPr lang="en-US" altLang="zh-CN"/>
              <a:pPr/>
              <a:t>22</a:t>
            </a:fld>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Grp="1" noChangeArrowheads="1"/>
          </p:cNvSpPr>
          <p:nvPr>
            <p:ph type="title"/>
          </p:nvPr>
        </p:nvSpPr>
        <p:spPr/>
        <p:txBody>
          <a:bodyPr>
            <a:normAutofit fontScale="90000"/>
          </a:bodyPr>
          <a:lstStyle/>
          <a:p>
            <a:r>
              <a:rPr lang="en-US" altLang="zh-CN" sz="3600"/>
              <a:t>5. </a:t>
            </a:r>
            <a:r>
              <a:rPr lang="zh-CN" altLang="en-US" sz="3600"/>
              <a:t>输入设备</a:t>
            </a:r>
          </a:p>
        </p:txBody>
      </p:sp>
      <p:sp>
        <p:nvSpPr>
          <p:cNvPr id="137218" name="Rectangle 2"/>
          <p:cNvSpPr>
            <a:spLocks noGrp="1" noChangeArrowheads="1"/>
          </p:cNvSpPr>
          <p:nvPr>
            <p:ph type="body" sz="half" idx="1"/>
          </p:nvPr>
        </p:nvSpPr>
        <p:spPr>
          <a:xfrm>
            <a:off x="468313" y="1700213"/>
            <a:ext cx="8291512" cy="1176337"/>
          </a:xfrm>
          <a:noFill/>
          <a:ln/>
        </p:spPr>
        <p:txBody>
          <a:bodyPr/>
          <a:lstStyle/>
          <a:p>
            <a:pPr>
              <a:lnSpc>
                <a:spcPct val="90000"/>
              </a:lnSpc>
            </a:pPr>
            <a:r>
              <a:rPr lang="zh-CN" altLang="en-US" sz="2400"/>
              <a:t>输入输出设备是计算机的五大组成部分之一，统称为外围设备，也简称为外设。输入设备的作用是将程序、数据、文本等内容输入计算机。 </a:t>
            </a:r>
          </a:p>
        </p:txBody>
      </p:sp>
      <p:sp>
        <p:nvSpPr>
          <p:cNvPr id="11" name="页脚占位符 5"/>
          <p:cNvSpPr>
            <a:spLocks noGrp="1"/>
          </p:cNvSpPr>
          <p:nvPr>
            <p:ph type="ftr" sz="quarter" idx="10"/>
          </p:nvPr>
        </p:nvSpPr>
        <p:spPr/>
        <p:txBody>
          <a:bodyPr/>
          <a:lstStyle/>
          <a:p>
            <a:r>
              <a:rPr lang="en-US" altLang="zh-CN"/>
              <a:t>第1章  计算机基础知识—选购计算机</a:t>
            </a:r>
          </a:p>
        </p:txBody>
      </p:sp>
      <p:sp>
        <p:nvSpPr>
          <p:cNvPr id="12" name="灯片编号占位符 6"/>
          <p:cNvSpPr>
            <a:spLocks noGrp="1"/>
          </p:cNvSpPr>
          <p:nvPr>
            <p:ph type="sldNum" sz="quarter" idx="11"/>
          </p:nvPr>
        </p:nvSpPr>
        <p:spPr/>
        <p:txBody>
          <a:bodyPr/>
          <a:lstStyle/>
          <a:p>
            <a:fld id="{CF40A633-2D4E-4452-BD8C-151DE7F26678}" type="slidenum">
              <a:rPr lang="en-US" altLang="zh-CN"/>
              <a:pPr/>
              <a:t>23</a:t>
            </a:fld>
            <a:endParaRPr lang="en-US" altLang="zh-CN"/>
          </a:p>
        </p:txBody>
      </p:sp>
      <p:sp>
        <p:nvSpPr>
          <p:cNvPr id="13" name="日期占位符 7"/>
          <p:cNvSpPr>
            <a:spLocks noGrp="1"/>
          </p:cNvSpPr>
          <p:nvPr>
            <p:ph type="dt" sz="half" idx="12"/>
          </p:nvPr>
        </p:nvSpPr>
        <p:spPr/>
        <p:txBody>
          <a:bodyPr/>
          <a:lstStyle/>
          <a:p>
            <a:fld id="{B99B7B97-8E86-4F77-A971-E8E3562A5FFF}" type="datetime1">
              <a:rPr lang="zh-CN" altLang="en-US"/>
              <a:pPr/>
              <a:t>2013/9/2</a:t>
            </a:fld>
            <a:endParaRPr lang="en-US" altLang="zh-CN"/>
          </a:p>
        </p:txBody>
      </p:sp>
      <p:sp>
        <p:nvSpPr>
          <p:cNvPr id="137223" name="Rectangle 7"/>
          <p:cNvSpPr>
            <a:spLocks noChangeArrowheads="1"/>
          </p:cNvSpPr>
          <p:nvPr/>
        </p:nvSpPr>
        <p:spPr bwMode="gray">
          <a:xfrm>
            <a:off x="539750" y="2924175"/>
            <a:ext cx="2376488"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tx2"/>
              </a:buClr>
              <a:buFont typeface="Wingdings" pitchFamily="2" charset="2"/>
              <a:buBlip>
                <a:blip r:embed="rId2"/>
              </a:buBlip>
            </a:pPr>
            <a:r>
              <a:rPr lang="zh-CN" altLang="en-US" sz="2400">
                <a:solidFill>
                  <a:srgbClr val="000099"/>
                </a:solidFill>
                <a:latin typeface="Times New Roman" pitchFamily="18" charset="0"/>
                <a:ea typeface="华文行楷" pitchFamily="2" charset="-122"/>
              </a:rPr>
              <a:t>键盘和鼠标 </a:t>
            </a:r>
          </a:p>
        </p:txBody>
      </p:sp>
      <p:pic>
        <p:nvPicPr>
          <p:cNvPr id="137224" name="Picture 8" descr="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275" y="3860800"/>
            <a:ext cx="47434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5" name="Picture 9" descr="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425" y="2838450"/>
            <a:ext cx="28003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6" name="Picture 10" descr="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4783138"/>
            <a:ext cx="29432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7" name="Rectangle 11"/>
          <p:cNvSpPr>
            <a:spLocks noChangeArrowheads="1"/>
          </p:cNvSpPr>
          <p:nvPr/>
        </p:nvSpPr>
        <p:spPr bwMode="auto">
          <a:xfrm>
            <a:off x="1168400" y="4941888"/>
            <a:ext cx="3222625" cy="274637"/>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ctr"/>
            <a:r>
              <a:rPr lang="zh-CN" altLang="en-US">
                <a:solidFill>
                  <a:srgbClr val="0000FF"/>
                </a:solidFill>
                <a:latin typeface="Times New Roman" pitchFamily="18" charset="0"/>
              </a:rPr>
              <a:t>自然键盘、无线键盘、手写键盘</a:t>
            </a:r>
          </a:p>
        </p:txBody>
      </p:sp>
      <p:sp>
        <p:nvSpPr>
          <p:cNvPr id="137228" name="Rectangle 12"/>
          <p:cNvSpPr>
            <a:spLocks noChangeArrowheads="1"/>
          </p:cNvSpPr>
          <p:nvPr/>
        </p:nvSpPr>
        <p:spPr bwMode="auto">
          <a:xfrm>
            <a:off x="6732588" y="3990975"/>
            <a:ext cx="977900" cy="274638"/>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机械鼠标 </a:t>
            </a:r>
          </a:p>
        </p:txBody>
      </p:sp>
      <p:sp>
        <p:nvSpPr>
          <p:cNvPr id="137229" name="Rectangle 13"/>
          <p:cNvSpPr>
            <a:spLocks noChangeArrowheads="1"/>
          </p:cNvSpPr>
          <p:nvPr/>
        </p:nvSpPr>
        <p:spPr bwMode="auto">
          <a:xfrm>
            <a:off x="6877050" y="5876925"/>
            <a:ext cx="977900" cy="274638"/>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光电鼠标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 calcmode="lin" valueType="num">
                                      <p:cBhvr additive="base">
                                        <p:cTn id="7" dur="5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7223">
                                            <p:txEl>
                                              <p:pRg st="0" end="0"/>
                                            </p:txEl>
                                          </p:spTgt>
                                        </p:tgtEl>
                                        <p:attrNameLst>
                                          <p:attrName>style.visibility</p:attrName>
                                        </p:attrNameLst>
                                      </p:cBhvr>
                                      <p:to>
                                        <p:strVal val="visible"/>
                                      </p:to>
                                    </p:set>
                                    <p:anim calcmode="lin" valueType="num">
                                      <p:cBhvr additive="base">
                                        <p:cTn id="13" dur="500" fill="hold"/>
                                        <p:tgtEl>
                                          <p:spTgt spid="1372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p:bldP spid="13722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altLang="zh-CN" sz="3600"/>
              <a:t>5. </a:t>
            </a:r>
            <a:r>
              <a:rPr lang="zh-CN" altLang="en-US" sz="3600"/>
              <a:t>输入设备</a:t>
            </a:r>
          </a:p>
        </p:txBody>
      </p:sp>
      <p:sp>
        <p:nvSpPr>
          <p:cNvPr id="181251" name="Rectangle 3"/>
          <p:cNvSpPr>
            <a:spLocks noGrp="1" noChangeArrowheads="1"/>
          </p:cNvSpPr>
          <p:nvPr>
            <p:ph idx="1"/>
          </p:nvPr>
        </p:nvSpPr>
        <p:spPr>
          <a:xfrm>
            <a:off x="457200" y="1676400"/>
            <a:ext cx="2530475" cy="457200"/>
          </a:xfrm>
        </p:spPr>
        <p:txBody>
          <a:bodyPr>
            <a:normAutofit fontScale="92500" lnSpcReduction="20000"/>
          </a:bodyPr>
          <a:lstStyle/>
          <a:p>
            <a:r>
              <a:rPr lang="zh-CN" altLang="en-US"/>
              <a:t>扫描仪</a:t>
            </a:r>
          </a:p>
        </p:txBody>
      </p:sp>
      <p:sp>
        <p:nvSpPr>
          <p:cNvPr id="14" name="日期占位符 5"/>
          <p:cNvSpPr>
            <a:spLocks noGrp="1"/>
          </p:cNvSpPr>
          <p:nvPr>
            <p:ph type="dt" sz="half" idx="10"/>
          </p:nvPr>
        </p:nvSpPr>
        <p:spPr/>
        <p:txBody>
          <a:bodyPr/>
          <a:lstStyle/>
          <a:p>
            <a:fld id="{17D2A556-2612-4F39-B9D4-2374525DE7F6}" type="datetime1">
              <a:rPr lang="zh-CN" altLang="en-US"/>
              <a:pPr/>
              <a:t>2013/9/2</a:t>
            </a:fld>
            <a:endParaRPr lang="en-US" altLang="zh-CN"/>
          </a:p>
        </p:txBody>
      </p:sp>
      <p:sp>
        <p:nvSpPr>
          <p:cNvPr id="12" name="页脚占位符 3"/>
          <p:cNvSpPr>
            <a:spLocks noGrp="1"/>
          </p:cNvSpPr>
          <p:nvPr>
            <p:ph type="ftr" sz="quarter" idx="11"/>
          </p:nvPr>
        </p:nvSpPr>
        <p:spPr/>
        <p:txBody>
          <a:bodyPr/>
          <a:lstStyle/>
          <a:p>
            <a:r>
              <a:rPr lang="en-US" altLang="zh-CN"/>
              <a:t>第1章  计算机基础知识—选购计算机</a:t>
            </a:r>
          </a:p>
        </p:txBody>
      </p:sp>
      <p:sp>
        <p:nvSpPr>
          <p:cNvPr id="13" name="灯片编号占位符 4"/>
          <p:cNvSpPr>
            <a:spLocks noGrp="1"/>
          </p:cNvSpPr>
          <p:nvPr>
            <p:ph type="sldNum" sz="quarter" idx="12"/>
          </p:nvPr>
        </p:nvSpPr>
        <p:spPr/>
        <p:txBody>
          <a:bodyPr/>
          <a:lstStyle/>
          <a:p>
            <a:fld id="{608ABE37-06B3-4317-9085-D2BA47EACC31}" type="slidenum">
              <a:rPr lang="en-US" altLang="zh-CN"/>
              <a:pPr/>
              <a:t>24</a:t>
            </a:fld>
            <a:endParaRPr lang="en-US" altLang="zh-CN"/>
          </a:p>
        </p:txBody>
      </p:sp>
      <p:pic>
        <p:nvPicPr>
          <p:cNvPr id="181252" name="Picture 4" descr="图片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176463"/>
            <a:ext cx="2136775"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3" name="Picture 5" descr="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1744663"/>
            <a:ext cx="216058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4" name="Rectangle 6"/>
          <p:cNvSpPr>
            <a:spLocks noChangeArrowheads="1"/>
          </p:cNvSpPr>
          <p:nvPr/>
        </p:nvSpPr>
        <p:spPr bwMode="auto">
          <a:xfrm>
            <a:off x="1116013" y="3760788"/>
            <a:ext cx="1444625"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手持式扫描仪</a:t>
            </a:r>
            <a:r>
              <a:rPr lang="zh-CN" altLang="en-US" sz="2000">
                <a:solidFill>
                  <a:schemeClr val="tx2"/>
                </a:solidFill>
                <a:effectLst>
                  <a:outerShdw blurRad="38100" dist="38100" dir="2700000" algn="tl">
                    <a:srgbClr val="C0C0C0"/>
                  </a:outerShdw>
                </a:effectLst>
                <a:latin typeface="Times New Roman" pitchFamily="18" charset="0"/>
              </a:rPr>
              <a:t> </a:t>
            </a:r>
          </a:p>
        </p:txBody>
      </p:sp>
      <p:sp>
        <p:nvSpPr>
          <p:cNvPr id="181255" name="Rectangle 7"/>
          <p:cNvSpPr>
            <a:spLocks noChangeArrowheads="1"/>
          </p:cNvSpPr>
          <p:nvPr/>
        </p:nvSpPr>
        <p:spPr bwMode="auto">
          <a:xfrm>
            <a:off x="4427538" y="2895600"/>
            <a:ext cx="1501775"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chemeClr val="tx2"/>
                </a:solidFill>
                <a:effectLst>
                  <a:outerShdw blurRad="38100" dist="38100" dir="2700000" algn="tl">
                    <a:srgbClr val="C0C0C0"/>
                  </a:outerShdw>
                </a:effectLst>
                <a:latin typeface="Times New Roman" pitchFamily="18" charset="0"/>
              </a:rPr>
              <a:t> </a:t>
            </a:r>
            <a:r>
              <a:rPr lang="zh-CN" altLang="en-US">
                <a:solidFill>
                  <a:srgbClr val="0000FF"/>
                </a:solidFill>
                <a:latin typeface="Times New Roman" pitchFamily="18" charset="0"/>
              </a:rPr>
              <a:t>平板式扫描仪 </a:t>
            </a:r>
          </a:p>
        </p:txBody>
      </p:sp>
      <p:pic>
        <p:nvPicPr>
          <p:cNvPr id="181256" name="Picture 8" descr="m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3832225"/>
            <a:ext cx="23764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7" name="Picture 9" descr="114821240549588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588" y="3127375"/>
            <a:ext cx="2195512"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8" name="Rectangle 10"/>
          <p:cNvSpPr>
            <a:spLocks noChangeArrowheads="1"/>
          </p:cNvSpPr>
          <p:nvPr/>
        </p:nvSpPr>
        <p:spPr bwMode="auto">
          <a:xfrm>
            <a:off x="3851275" y="5646738"/>
            <a:ext cx="1438275" cy="274637"/>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滚筒式扫描仪 </a:t>
            </a:r>
          </a:p>
        </p:txBody>
      </p:sp>
      <p:sp>
        <p:nvSpPr>
          <p:cNvPr id="181259" name="Rectangle 11"/>
          <p:cNvSpPr>
            <a:spLocks noChangeArrowheads="1"/>
          </p:cNvSpPr>
          <p:nvPr/>
        </p:nvSpPr>
        <p:spPr bwMode="auto">
          <a:xfrm>
            <a:off x="7235825" y="4941888"/>
            <a:ext cx="1208088" cy="274637"/>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名片扫描仪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en-US" altLang="zh-CN" sz="3600"/>
              <a:t>5. </a:t>
            </a:r>
            <a:r>
              <a:rPr lang="zh-CN" altLang="en-US" sz="3600"/>
              <a:t>输入设备</a:t>
            </a:r>
          </a:p>
        </p:txBody>
      </p:sp>
      <p:sp>
        <p:nvSpPr>
          <p:cNvPr id="182275" name="Rectangle 3"/>
          <p:cNvSpPr>
            <a:spLocks noGrp="1" noChangeArrowheads="1"/>
          </p:cNvSpPr>
          <p:nvPr>
            <p:ph idx="1"/>
          </p:nvPr>
        </p:nvSpPr>
        <p:spPr>
          <a:xfrm>
            <a:off x="468313" y="1700213"/>
            <a:ext cx="3959225" cy="1392237"/>
          </a:xfrm>
        </p:spPr>
        <p:txBody>
          <a:bodyPr/>
          <a:lstStyle/>
          <a:p>
            <a:r>
              <a:rPr lang="zh-CN" altLang="en-US"/>
              <a:t>数码照相机</a:t>
            </a:r>
          </a:p>
        </p:txBody>
      </p:sp>
      <p:sp>
        <p:nvSpPr>
          <p:cNvPr id="8" name="日期占位符 5"/>
          <p:cNvSpPr>
            <a:spLocks noGrp="1"/>
          </p:cNvSpPr>
          <p:nvPr>
            <p:ph type="dt" sz="half" idx="10"/>
          </p:nvPr>
        </p:nvSpPr>
        <p:spPr/>
        <p:txBody>
          <a:bodyPr/>
          <a:lstStyle/>
          <a:p>
            <a:fld id="{EDF2D4D0-8AD5-497B-B1D4-CBF28B8A07FA}"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73AD9FF1-14C9-4C4F-BD57-DE3A53164EB9}" type="slidenum">
              <a:rPr lang="en-US" altLang="zh-CN"/>
              <a:pPr/>
              <a:t>25</a:t>
            </a:fld>
            <a:endParaRPr lang="en-US" altLang="zh-CN"/>
          </a:p>
        </p:txBody>
      </p:sp>
      <p:pic>
        <p:nvPicPr>
          <p:cNvPr id="182276" name="Picture 4" descr="ceTYJAb8ACu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4300" y="2492375"/>
            <a:ext cx="3455988"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7" name="AutoShape 5">
            <a:hlinkClick r:id="rId3" action="ppaction://hlinksldjump" highlightClick="1"/>
          </p:cNvPr>
          <p:cNvSpPr>
            <a:spLocks noChangeArrowheads="1"/>
          </p:cNvSpPr>
          <p:nvPr/>
        </p:nvSpPr>
        <p:spPr bwMode="auto">
          <a:xfrm>
            <a:off x="8101013" y="6092825"/>
            <a:ext cx="1042987"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en-US" altLang="zh-CN" sz="3600"/>
              <a:t>6 </a:t>
            </a:r>
            <a:r>
              <a:rPr lang="zh-CN" altLang="en-US" sz="3600"/>
              <a:t>输出设备</a:t>
            </a:r>
          </a:p>
        </p:txBody>
      </p:sp>
      <p:sp>
        <p:nvSpPr>
          <p:cNvPr id="186381" name="Rectangle 13"/>
          <p:cNvSpPr>
            <a:spLocks noGrp="1" noChangeArrowheads="1"/>
          </p:cNvSpPr>
          <p:nvPr>
            <p:ph idx="1"/>
          </p:nvPr>
        </p:nvSpPr>
        <p:spPr>
          <a:xfrm>
            <a:off x="611188" y="1628775"/>
            <a:ext cx="8291512" cy="863600"/>
          </a:xfrm>
          <a:noFill/>
          <a:ln/>
        </p:spPr>
        <p:txBody>
          <a:bodyPr/>
          <a:lstStyle/>
          <a:p>
            <a:r>
              <a:rPr lang="zh-CN" altLang="en-US" sz="2400"/>
              <a:t>外设中，输出设备的作用是将计算机的计算结果以图形、图像、文字等方式显示出来。 </a:t>
            </a:r>
          </a:p>
        </p:txBody>
      </p:sp>
      <p:sp>
        <p:nvSpPr>
          <p:cNvPr id="14" name="日期占位符 5"/>
          <p:cNvSpPr>
            <a:spLocks noGrp="1"/>
          </p:cNvSpPr>
          <p:nvPr>
            <p:ph type="dt" sz="half" idx="10"/>
          </p:nvPr>
        </p:nvSpPr>
        <p:spPr/>
        <p:txBody>
          <a:bodyPr/>
          <a:lstStyle/>
          <a:p>
            <a:fld id="{E78823C6-1C50-4F7D-A3CF-5B61126F9681}" type="datetime1">
              <a:rPr lang="zh-CN" altLang="en-US"/>
              <a:pPr/>
              <a:t>2013/9/2</a:t>
            </a:fld>
            <a:endParaRPr lang="en-US" altLang="zh-CN"/>
          </a:p>
        </p:txBody>
      </p:sp>
      <p:sp>
        <p:nvSpPr>
          <p:cNvPr id="12" name="页脚占位符 3"/>
          <p:cNvSpPr>
            <a:spLocks noGrp="1"/>
          </p:cNvSpPr>
          <p:nvPr>
            <p:ph type="ftr" sz="quarter" idx="11"/>
          </p:nvPr>
        </p:nvSpPr>
        <p:spPr/>
        <p:txBody>
          <a:bodyPr/>
          <a:lstStyle/>
          <a:p>
            <a:r>
              <a:rPr lang="en-US" altLang="zh-CN"/>
              <a:t>第1章  计算机基础知识—选购计算机</a:t>
            </a:r>
          </a:p>
        </p:txBody>
      </p:sp>
      <p:sp>
        <p:nvSpPr>
          <p:cNvPr id="13" name="灯片编号占位符 4"/>
          <p:cNvSpPr>
            <a:spLocks noGrp="1"/>
          </p:cNvSpPr>
          <p:nvPr>
            <p:ph type="sldNum" sz="quarter" idx="12"/>
          </p:nvPr>
        </p:nvSpPr>
        <p:spPr/>
        <p:txBody>
          <a:bodyPr/>
          <a:lstStyle/>
          <a:p>
            <a:fld id="{DEC4686E-47F4-46E3-9FA0-24B1B83EEA1F}" type="slidenum">
              <a:rPr lang="en-US" altLang="zh-CN"/>
              <a:pPr/>
              <a:t>26</a:t>
            </a:fld>
            <a:endParaRPr lang="en-US" altLang="zh-CN"/>
          </a:p>
        </p:txBody>
      </p:sp>
      <p:grpSp>
        <p:nvGrpSpPr>
          <p:cNvPr id="186373" name="Group 5"/>
          <p:cNvGrpSpPr>
            <a:grpSpLocks/>
          </p:cNvGrpSpPr>
          <p:nvPr/>
        </p:nvGrpSpPr>
        <p:grpSpPr bwMode="auto">
          <a:xfrm>
            <a:off x="684213" y="2852738"/>
            <a:ext cx="2652712" cy="484187"/>
            <a:chOff x="1200" y="1296"/>
            <a:chExt cx="1261" cy="273"/>
          </a:xfrm>
        </p:grpSpPr>
        <p:sp>
          <p:nvSpPr>
            <p:cNvPr id="186374" name="AutoShape 6"/>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86375" name="Text Box 7"/>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a:t>
              </a:r>
              <a:r>
                <a:rPr kumimoji="1" lang="zh-CN" altLang="en-US">
                  <a:solidFill>
                    <a:schemeClr val="bg1"/>
                  </a:solidFill>
                  <a:effectLst>
                    <a:outerShdw blurRad="38100" dist="38100" dir="2700000" algn="tl">
                      <a:srgbClr val="000000"/>
                    </a:outerShdw>
                  </a:effectLst>
                  <a:latin typeface="Times New Roman" pitchFamily="18" charset="0"/>
                </a:rPr>
                <a:t>显示器</a:t>
              </a:r>
              <a:endParaRPr kumimoji="1" lang="zh-CN" altLang="en-US" b="0"/>
            </a:p>
          </p:txBody>
        </p:sp>
      </p:grpSp>
      <p:sp>
        <p:nvSpPr>
          <p:cNvPr id="186376" name="Rectangle 8"/>
          <p:cNvSpPr>
            <a:spLocks noChangeArrowheads="1"/>
          </p:cNvSpPr>
          <p:nvPr/>
        </p:nvSpPr>
        <p:spPr bwMode="auto">
          <a:xfrm>
            <a:off x="684213" y="5805488"/>
            <a:ext cx="2754312" cy="274637"/>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ctr"/>
            <a:r>
              <a:rPr lang="zh-CN" altLang="en-US">
                <a:solidFill>
                  <a:srgbClr val="0000FF"/>
                </a:solidFill>
                <a:latin typeface="Times New Roman" pitchFamily="18" charset="0"/>
              </a:rPr>
              <a:t>阴极射线管显示器</a:t>
            </a:r>
            <a:r>
              <a:rPr lang="en-US" altLang="zh-CN">
                <a:solidFill>
                  <a:srgbClr val="0000FF"/>
                </a:solidFill>
                <a:latin typeface="Times New Roman" pitchFamily="18" charset="0"/>
              </a:rPr>
              <a:t>(CRT) </a:t>
            </a:r>
          </a:p>
        </p:txBody>
      </p:sp>
      <p:pic>
        <p:nvPicPr>
          <p:cNvPr id="186377" name="Picture 9" descr="1-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3357563"/>
            <a:ext cx="2592387" cy="2374900"/>
          </a:xfrm>
          <a:prstGeom prst="rect">
            <a:avLst/>
          </a:prstGeom>
          <a:noFill/>
          <a:extLst>
            <a:ext uri="{909E8E84-426E-40DD-AFC4-6F175D3DCCD1}">
              <a14:hiddenFill xmlns:a14="http://schemas.microsoft.com/office/drawing/2010/main">
                <a:solidFill>
                  <a:srgbClr val="FFFFFF"/>
                </a:solidFill>
              </a14:hiddenFill>
            </a:ext>
          </a:extLst>
        </p:spPr>
      </p:pic>
      <p:pic>
        <p:nvPicPr>
          <p:cNvPr id="186378" name="Picture 10" descr="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3357563"/>
            <a:ext cx="3476625" cy="2628900"/>
          </a:xfrm>
          <a:prstGeom prst="rect">
            <a:avLst/>
          </a:prstGeom>
          <a:noFill/>
          <a:extLst>
            <a:ext uri="{909E8E84-426E-40DD-AFC4-6F175D3DCCD1}">
              <a14:hiddenFill xmlns:a14="http://schemas.microsoft.com/office/drawing/2010/main">
                <a:solidFill>
                  <a:srgbClr val="FFFFFF"/>
                </a:solidFill>
              </a14:hiddenFill>
            </a:ext>
          </a:extLst>
        </p:spPr>
      </p:pic>
      <p:sp>
        <p:nvSpPr>
          <p:cNvPr id="186379" name="Rectangle 11"/>
          <p:cNvSpPr>
            <a:spLocks noChangeArrowheads="1"/>
          </p:cNvSpPr>
          <p:nvPr/>
        </p:nvSpPr>
        <p:spPr bwMode="auto">
          <a:xfrm>
            <a:off x="5724525" y="5876925"/>
            <a:ext cx="1963738"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液晶显示器</a:t>
            </a:r>
            <a:r>
              <a:rPr lang="en-US" altLang="zh-CN">
                <a:solidFill>
                  <a:srgbClr val="0000FF"/>
                </a:solidFill>
                <a:latin typeface="Times New Roman" pitchFamily="18" charset="0"/>
              </a:rPr>
              <a:t>(LCD. )</a:t>
            </a:r>
            <a:r>
              <a:rPr lang="en-US" altLang="zh-CN" sz="2000">
                <a:solidFill>
                  <a:schemeClr val="tx2"/>
                </a:solidFill>
                <a:effectLst>
                  <a:outerShdw blurRad="38100" dist="38100" dir="2700000" algn="tl">
                    <a:srgbClr val="C0C0C0"/>
                  </a:outerShdw>
                </a:effectLst>
                <a:latin typeface="Times New Roman" pitchFamily="18" charset="0"/>
              </a:rPr>
              <a:t> </a:t>
            </a:r>
          </a:p>
        </p:txBody>
      </p:sp>
      <p:sp>
        <p:nvSpPr>
          <p:cNvPr id="186380" name="Text Box 12"/>
          <p:cNvSpPr txBox="1">
            <a:spLocks noChangeArrowheads="1"/>
          </p:cNvSpPr>
          <p:nvPr/>
        </p:nvSpPr>
        <p:spPr bwMode="gray">
          <a:xfrm>
            <a:off x="3563938" y="2636838"/>
            <a:ext cx="48244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None/>
            </a:pPr>
            <a:r>
              <a:rPr lang="zh-CN" altLang="en-US" sz="2400">
                <a:solidFill>
                  <a:srgbClr val="000099"/>
                </a:solidFill>
                <a:latin typeface="Times New Roman" pitchFamily="18" charset="0"/>
                <a:ea typeface="华文行楷" pitchFamily="2" charset="-122"/>
              </a:rPr>
              <a:t>显示器的性能指标：像素与分辨率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6380"/>
                                        </p:tgtEl>
                                        <p:attrNameLst>
                                          <p:attrName>style.visibility</p:attrName>
                                        </p:attrNameLst>
                                      </p:cBhvr>
                                      <p:to>
                                        <p:strVal val="visible"/>
                                      </p:to>
                                    </p:set>
                                    <p:anim calcmode="lin" valueType="num">
                                      <p:cBhvr additive="base">
                                        <p:cTn id="7" dur="500" fill="hold"/>
                                        <p:tgtEl>
                                          <p:spTgt spid="186380"/>
                                        </p:tgtEl>
                                        <p:attrNameLst>
                                          <p:attrName>ppt_x</p:attrName>
                                        </p:attrNameLst>
                                      </p:cBhvr>
                                      <p:tavLst>
                                        <p:tav tm="0">
                                          <p:val>
                                            <p:strVal val="0-#ppt_w/2"/>
                                          </p:val>
                                        </p:tav>
                                        <p:tav tm="100000">
                                          <p:val>
                                            <p:strVal val="#ppt_x"/>
                                          </p:val>
                                        </p:tav>
                                      </p:tavLst>
                                    </p:anim>
                                    <p:anim calcmode="lin" valueType="num">
                                      <p:cBhvr additive="base">
                                        <p:cTn id="8" dur="500" fill="hold"/>
                                        <p:tgtEl>
                                          <p:spTgt spid="1863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6381">
                                            <p:txEl>
                                              <p:pRg st="0" end="0"/>
                                            </p:txEl>
                                          </p:spTgt>
                                        </p:tgtEl>
                                        <p:attrNameLst>
                                          <p:attrName>style.visibility</p:attrName>
                                        </p:attrNameLst>
                                      </p:cBhvr>
                                      <p:to>
                                        <p:strVal val="visible"/>
                                      </p:to>
                                    </p:set>
                                    <p:anim calcmode="lin" valueType="num">
                                      <p:cBhvr additive="base">
                                        <p:cTn id="13" dur="500" fill="hold"/>
                                        <p:tgtEl>
                                          <p:spTgt spid="18638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638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81" grpId="0" build="p"/>
      <p:bldP spid="1863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r>
              <a:rPr lang="en-US" altLang="zh-CN" sz="3600"/>
              <a:t>6 </a:t>
            </a:r>
            <a:r>
              <a:rPr lang="zh-CN" altLang="en-US" sz="3600"/>
              <a:t>输出设备</a:t>
            </a:r>
          </a:p>
        </p:txBody>
      </p:sp>
      <p:sp>
        <p:nvSpPr>
          <p:cNvPr id="7" name="日期占位符 5"/>
          <p:cNvSpPr>
            <a:spLocks noGrp="1"/>
          </p:cNvSpPr>
          <p:nvPr>
            <p:ph type="dt" sz="half" idx="10"/>
          </p:nvPr>
        </p:nvSpPr>
        <p:spPr/>
        <p:txBody>
          <a:bodyPr/>
          <a:lstStyle/>
          <a:p>
            <a:fld id="{92E0F11B-B1F0-46FD-8479-B19091DC6444}"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EA73F563-64A2-419B-AC3B-6A7DA63B4692}" type="slidenum">
              <a:rPr lang="en-US" altLang="zh-CN"/>
              <a:pPr/>
              <a:t>27</a:t>
            </a:fld>
            <a:endParaRPr lang="en-US" altLang="zh-CN"/>
          </a:p>
        </p:txBody>
      </p:sp>
      <p:sp>
        <p:nvSpPr>
          <p:cNvPr id="187398" name="Text Box 6"/>
          <p:cNvSpPr txBox="1">
            <a:spLocks noChangeArrowheads="1"/>
          </p:cNvSpPr>
          <p:nvPr/>
        </p:nvSpPr>
        <p:spPr bwMode="gray">
          <a:xfrm>
            <a:off x="1116013" y="1341438"/>
            <a:ext cx="7272337"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Blip>
                <a:blip r:embed="rId2"/>
              </a:buBlip>
            </a:pPr>
            <a:r>
              <a:rPr lang="zh-CN" altLang="en-US" sz="2400">
                <a:solidFill>
                  <a:srgbClr val="000099"/>
                </a:solidFill>
                <a:latin typeface="Times New Roman" pitchFamily="18" charset="0"/>
                <a:ea typeface="华文行楷" pitchFamily="2" charset="-122"/>
              </a:rPr>
              <a:t>显卡也称为显示适配器，是显示器与主机通信的控制电路和接口。显卡的主要作用是将计算机数据处理成显示信息，并在显示器上显示出来。 </a:t>
            </a:r>
          </a:p>
        </p:txBody>
      </p:sp>
      <p:pic>
        <p:nvPicPr>
          <p:cNvPr id="187399" name="Picture 7" descr="1-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852738"/>
            <a:ext cx="7777163" cy="2181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7398"/>
                                        </p:tgtEl>
                                        <p:attrNameLst>
                                          <p:attrName>style.visibility</p:attrName>
                                        </p:attrNameLst>
                                      </p:cBhvr>
                                      <p:to>
                                        <p:strVal val="visible"/>
                                      </p:to>
                                    </p:set>
                                    <p:anim calcmode="lin" valueType="num">
                                      <p:cBhvr additive="base">
                                        <p:cTn id="7" dur="500" fill="hold"/>
                                        <p:tgtEl>
                                          <p:spTgt spid="187398"/>
                                        </p:tgtEl>
                                        <p:attrNameLst>
                                          <p:attrName>ppt_x</p:attrName>
                                        </p:attrNameLst>
                                      </p:cBhvr>
                                      <p:tavLst>
                                        <p:tav tm="0">
                                          <p:val>
                                            <p:strVal val="0-#ppt_w/2"/>
                                          </p:val>
                                        </p:tav>
                                        <p:tav tm="100000">
                                          <p:val>
                                            <p:strVal val="#ppt_x"/>
                                          </p:val>
                                        </p:tav>
                                      </p:tavLst>
                                    </p:anim>
                                    <p:anim calcmode="lin" valueType="num">
                                      <p:cBhvr additive="base">
                                        <p:cTn id="8" dur="500" fill="hold"/>
                                        <p:tgtEl>
                                          <p:spTgt spid="187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en-US" altLang="zh-CN" sz="3600"/>
              <a:t>6 </a:t>
            </a:r>
            <a:r>
              <a:rPr lang="zh-CN" altLang="en-US" sz="3600"/>
              <a:t>输出设备</a:t>
            </a:r>
          </a:p>
        </p:txBody>
      </p:sp>
      <p:sp>
        <p:nvSpPr>
          <p:cNvPr id="12" name="日期占位符 5"/>
          <p:cNvSpPr>
            <a:spLocks noGrp="1"/>
          </p:cNvSpPr>
          <p:nvPr>
            <p:ph type="dt" sz="half" idx="10"/>
          </p:nvPr>
        </p:nvSpPr>
        <p:spPr/>
        <p:txBody>
          <a:bodyPr/>
          <a:lstStyle/>
          <a:p>
            <a:fld id="{BE3B0508-7355-4417-AAB8-D617350EB65D}"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CCA29670-C039-46B1-A2E3-177F1EAA9543}" type="slidenum">
              <a:rPr lang="en-US" altLang="zh-CN"/>
              <a:pPr/>
              <a:t>28</a:t>
            </a:fld>
            <a:endParaRPr lang="en-US" altLang="zh-CN"/>
          </a:p>
        </p:txBody>
      </p:sp>
      <p:grpSp>
        <p:nvGrpSpPr>
          <p:cNvPr id="188419" name="Group 3"/>
          <p:cNvGrpSpPr>
            <a:grpSpLocks/>
          </p:cNvGrpSpPr>
          <p:nvPr/>
        </p:nvGrpSpPr>
        <p:grpSpPr bwMode="auto">
          <a:xfrm>
            <a:off x="611188" y="1557338"/>
            <a:ext cx="2652712" cy="484187"/>
            <a:chOff x="1200" y="1296"/>
            <a:chExt cx="1261" cy="273"/>
          </a:xfrm>
        </p:grpSpPr>
        <p:sp>
          <p:nvSpPr>
            <p:cNvPr id="188420" name="AutoShape 4"/>
            <p:cNvSpPr>
              <a:spLocks noChangeArrowheads="1"/>
            </p:cNvSpPr>
            <p:nvPr/>
          </p:nvSpPr>
          <p:spPr bwMode="gray">
            <a:xfrm>
              <a:off x="1200" y="1296"/>
              <a:ext cx="1261" cy="273"/>
            </a:xfrm>
            <a:prstGeom prst="roundRect">
              <a:avLst>
                <a:gd name="adj"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8421" name="Text Box 5"/>
            <p:cNvSpPr txBox="1">
              <a:spLocks noChangeArrowheads="1"/>
            </p:cNvSpPr>
            <p:nvPr/>
          </p:nvSpPr>
          <p:spPr bwMode="gray">
            <a:xfrm>
              <a:off x="1220" y="1317"/>
              <a:ext cx="1221"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Blip>
                  <a:blip r:embed="rId2"/>
                </a:buBlip>
              </a:pPr>
              <a:r>
                <a:rPr lang="zh-CN" altLang="en-US" sz="3200">
                  <a:solidFill>
                    <a:srgbClr val="000099"/>
                  </a:solidFill>
                  <a:latin typeface="Times New Roman" pitchFamily="18" charset="0"/>
                  <a:ea typeface="华文行楷" pitchFamily="2" charset="-122"/>
                </a:rPr>
                <a:t>打印机</a:t>
              </a:r>
            </a:p>
          </p:txBody>
        </p:sp>
      </p:grpSp>
      <p:pic>
        <p:nvPicPr>
          <p:cNvPr id="188422" name="Picture 6" descr="1-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2565400"/>
            <a:ext cx="3024187" cy="2566988"/>
          </a:xfrm>
          <a:prstGeom prst="rect">
            <a:avLst/>
          </a:prstGeom>
          <a:noFill/>
          <a:extLst>
            <a:ext uri="{909E8E84-426E-40DD-AFC4-6F175D3DCCD1}">
              <a14:hiddenFill xmlns:a14="http://schemas.microsoft.com/office/drawing/2010/main">
                <a:solidFill>
                  <a:srgbClr val="FFFFFF"/>
                </a:solidFill>
              </a14:hiddenFill>
            </a:ext>
          </a:extLst>
        </p:spPr>
      </p:pic>
      <p:sp>
        <p:nvSpPr>
          <p:cNvPr id="188423" name="Rectangle 7"/>
          <p:cNvSpPr>
            <a:spLocks noChangeArrowheads="1"/>
          </p:cNvSpPr>
          <p:nvPr/>
        </p:nvSpPr>
        <p:spPr bwMode="auto">
          <a:xfrm>
            <a:off x="1547813" y="5157788"/>
            <a:ext cx="1214437"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zh-CN" altLang="en-US">
                <a:solidFill>
                  <a:srgbClr val="0000FF"/>
                </a:solidFill>
                <a:latin typeface="Times New Roman" pitchFamily="18" charset="0"/>
              </a:rPr>
              <a:t>喷墨打印机</a:t>
            </a:r>
            <a:r>
              <a:rPr lang="zh-CN" altLang="en-US" sz="2000">
                <a:solidFill>
                  <a:schemeClr val="tx2"/>
                </a:solidFill>
                <a:effectLst>
                  <a:outerShdw blurRad="38100" dist="38100" dir="2700000" algn="tl">
                    <a:srgbClr val="C0C0C0"/>
                  </a:outerShdw>
                </a:effectLst>
                <a:latin typeface="Times New Roman" pitchFamily="18" charset="0"/>
              </a:rPr>
              <a:t> </a:t>
            </a:r>
          </a:p>
        </p:txBody>
      </p:sp>
      <p:pic>
        <p:nvPicPr>
          <p:cNvPr id="188424" name="Picture 8" descr="1-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2708275"/>
            <a:ext cx="3024188" cy="2300288"/>
          </a:xfrm>
          <a:prstGeom prst="rect">
            <a:avLst/>
          </a:prstGeom>
          <a:noFill/>
          <a:extLst>
            <a:ext uri="{909E8E84-426E-40DD-AFC4-6F175D3DCCD1}">
              <a14:hiddenFill xmlns:a14="http://schemas.microsoft.com/office/drawing/2010/main">
                <a:solidFill>
                  <a:srgbClr val="FFFFFF"/>
                </a:solidFill>
              </a14:hiddenFill>
            </a:ext>
          </a:extLst>
        </p:spPr>
      </p:pic>
      <p:sp>
        <p:nvSpPr>
          <p:cNvPr id="188425" name="Rectangle 9"/>
          <p:cNvSpPr>
            <a:spLocks noChangeArrowheads="1"/>
          </p:cNvSpPr>
          <p:nvPr/>
        </p:nvSpPr>
        <p:spPr bwMode="auto">
          <a:xfrm>
            <a:off x="5940425" y="5084763"/>
            <a:ext cx="1271588" cy="304800"/>
          </a:xfrm>
          <a:prstGeom prst="rect">
            <a:avLst/>
          </a:prstGeom>
          <a:noFill/>
          <a:ln>
            <a:noFill/>
          </a:ln>
          <a:effectLst/>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63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zh-CN" sz="2000">
                <a:solidFill>
                  <a:schemeClr val="tx2"/>
                </a:solidFill>
                <a:effectLst>
                  <a:outerShdw blurRad="38100" dist="38100" dir="2700000" algn="tl">
                    <a:srgbClr val="C0C0C0"/>
                  </a:outerShdw>
                </a:effectLst>
                <a:latin typeface="Times New Roman" pitchFamily="18" charset="0"/>
              </a:rPr>
              <a:t> </a:t>
            </a:r>
            <a:r>
              <a:rPr lang="zh-CN" altLang="en-US">
                <a:solidFill>
                  <a:srgbClr val="0000FF"/>
                </a:solidFill>
                <a:latin typeface="Times New Roman" pitchFamily="18" charset="0"/>
              </a:rPr>
              <a:t>激光打印机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en-US" altLang="zh-CN" sz="3600"/>
              <a:t>6 </a:t>
            </a:r>
            <a:r>
              <a:rPr lang="zh-CN" altLang="en-US" sz="3600"/>
              <a:t>输出设备</a:t>
            </a:r>
          </a:p>
        </p:txBody>
      </p:sp>
      <p:sp>
        <p:nvSpPr>
          <p:cNvPr id="12" name="日期占位符 5"/>
          <p:cNvSpPr>
            <a:spLocks noGrp="1"/>
          </p:cNvSpPr>
          <p:nvPr>
            <p:ph type="dt" sz="half" idx="10"/>
          </p:nvPr>
        </p:nvSpPr>
        <p:spPr/>
        <p:txBody>
          <a:bodyPr/>
          <a:lstStyle/>
          <a:p>
            <a:fld id="{FFAD3300-FFB6-4C8F-96ED-F802E867002E}"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C62026A7-2B12-4F3C-A3C9-44F3F3B44097}" type="slidenum">
              <a:rPr lang="en-US" altLang="zh-CN"/>
              <a:pPr/>
              <a:t>29</a:t>
            </a:fld>
            <a:endParaRPr lang="en-US" altLang="zh-CN"/>
          </a:p>
        </p:txBody>
      </p:sp>
      <p:grpSp>
        <p:nvGrpSpPr>
          <p:cNvPr id="189443" name="Group 3"/>
          <p:cNvGrpSpPr>
            <a:grpSpLocks/>
          </p:cNvGrpSpPr>
          <p:nvPr/>
        </p:nvGrpSpPr>
        <p:grpSpPr bwMode="auto">
          <a:xfrm>
            <a:off x="611188" y="1557338"/>
            <a:ext cx="2652712" cy="484187"/>
            <a:chOff x="1200" y="1296"/>
            <a:chExt cx="1261" cy="273"/>
          </a:xfrm>
        </p:grpSpPr>
        <p:sp>
          <p:nvSpPr>
            <p:cNvPr id="189444" name="AutoShape 4"/>
            <p:cNvSpPr>
              <a:spLocks noChangeArrowheads="1"/>
            </p:cNvSpPr>
            <p:nvPr/>
          </p:nvSpPr>
          <p:spPr bwMode="gray">
            <a:xfrm>
              <a:off x="1200" y="1296"/>
              <a:ext cx="1261" cy="273"/>
            </a:xfrm>
            <a:prstGeom prst="roundRect">
              <a:avLst>
                <a:gd name="adj"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9445" name="Text Box 5"/>
            <p:cNvSpPr txBox="1">
              <a:spLocks noChangeArrowheads="1"/>
            </p:cNvSpPr>
            <p:nvPr/>
          </p:nvSpPr>
          <p:spPr bwMode="gray">
            <a:xfrm>
              <a:off x="1220" y="1317"/>
              <a:ext cx="1221"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Blip>
                  <a:blip r:embed="rId2"/>
                </a:buBlip>
              </a:pPr>
              <a:r>
                <a:rPr lang="zh-CN" altLang="en-US" sz="2400">
                  <a:solidFill>
                    <a:srgbClr val="000099"/>
                  </a:solidFill>
                  <a:latin typeface="Times New Roman" pitchFamily="18" charset="0"/>
                  <a:ea typeface="华文行楷" pitchFamily="2" charset="-122"/>
                </a:rPr>
                <a:t>音响和声卡</a:t>
              </a:r>
            </a:p>
          </p:txBody>
        </p:sp>
      </p:grpSp>
      <p:pic>
        <p:nvPicPr>
          <p:cNvPr id="189447" name="Picture 7" descr="1-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2205038"/>
            <a:ext cx="5976937" cy="1892300"/>
          </a:xfrm>
          <a:prstGeom prst="rect">
            <a:avLst/>
          </a:prstGeom>
          <a:noFill/>
          <a:extLst>
            <a:ext uri="{909E8E84-426E-40DD-AFC4-6F175D3DCCD1}">
              <a14:hiddenFill xmlns:a14="http://schemas.microsoft.com/office/drawing/2010/main">
                <a:solidFill>
                  <a:srgbClr val="FFFFFF"/>
                </a:solidFill>
              </a14:hiddenFill>
            </a:ext>
          </a:extLst>
        </p:spPr>
      </p:pic>
      <p:pic>
        <p:nvPicPr>
          <p:cNvPr id="189448" name="Picture 8" descr="1-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7525" y="3860800"/>
            <a:ext cx="6086475" cy="2571750"/>
          </a:xfrm>
          <a:prstGeom prst="rect">
            <a:avLst/>
          </a:prstGeom>
          <a:noFill/>
          <a:extLst>
            <a:ext uri="{909E8E84-426E-40DD-AFC4-6F175D3DCCD1}">
              <a14:hiddenFill xmlns:a14="http://schemas.microsoft.com/office/drawing/2010/main">
                <a:solidFill>
                  <a:srgbClr val="FFFFFF"/>
                </a:solidFill>
              </a14:hiddenFill>
            </a:ext>
          </a:extLst>
        </p:spPr>
      </p:pic>
      <p:sp>
        <p:nvSpPr>
          <p:cNvPr id="189446" name="Text Box 6"/>
          <p:cNvSpPr txBox="1">
            <a:spLocks noChangeArrowheads="1"/>
          </p:cNvSpPr>
          <p:nvPr/>
        </p:nvSpPr>
        <p:spPr bwMode="gray">
          <a:xfrm>
            <a:off x="3527425" y="1268413"/>
            <a:ext cx="56165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None/>
            </a:pPr>
            <a:r>
              <a:rPr lang="en-US" altLang="zh-CN" sz="2400">
                <a:solidFill>
                  <a:srgbClr val="000099"/>
                </a:solidFill>
                <a:latin typeface="Times New Roman" pitchFamily="18" charset="0"/>
                <a:ea typeface="华文行楷" pitchFamily="2" charset="-122"/>
              </a:rPr>
              <a:t> </a:t>
            </a:r>
            <a:r>
              <a:rPr lang="zh-CN" altLang="en-US" sz="2400">
                <a:solidFill>
                  <a:srgbClr val="000099"/>
                </a:solidFill>
                <a:latin typeface="Times New Roman" pitchFamily="18" charset="0"/>
                <a:ea typeface="华文行楷" pitchFamily="2" charset="-122"/>
              </a:rPr>
              <a:t>声卡是将计算机的数字化声音信息转换为人的耳朵可以听到的声音，即把数字信号转换为模拟信号。</a:t>
            </a:r>
          </a:p>
        </p:txBody>
      </p:sp>
      <p:sp>
        <p:nvSpPr>
          <p:cNvPr id="189449" name="AutoShape 9">
            <a:hlinkClick r:id="rId5" action="ppaction://hlinksldjump" highlightClick="1"/>
          </p:cNvPr>
          <p:cNvSpPr>
            <a:spLocks noChangeArrowheads="1"/>
          </p:cNvSpPr>
          <p:nvPr/>
        </p:nvSpPr>
        <p:spPr bwMode="auto">
          <a:xfrm>
            <a:off x="8101013" y="6092825"/>
            <a:ext cx="1042987"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835150" y="609600"/>
            <a:ext cx="6769100" cy="350838"/>
          </a:xfrm>
        </p:spPr>
        <p:txBody>
          <a:bodyPr>
            <a:normAutofit fontScale="90000"/>
          </a:bodyPr>
          <a:lstStyle/>
          <a:p>
            <a:r>
              <a:rPr lang="zh-CN" altLang="en-US"/>
              <a:t>目录</a:t>
            </a:r>
          </a:p>
        </p:txBody>
      </p:sp>
      <p:sp>
        <p:nvSpPr>
          <p:cNvPr id="96260" name="Rectangle 4"/>
          <p:cNvSpPr>
            <a:spLocks noGrp="1" noChangeArrowheads="1"/>
          </p:cNvSpPr>
          <p:nvPr>
            <p:ph idx="1"/>
          </p:nvPr>
        </p:nvSpPr>
        <p:spPr>
          <a:xfrm>
            <a:off x="1835150" y="1484313"/>
            <a:ext cx="5689600" cy="4176712"/>
          </a:xfrm>
          <a:noFill/>
          <a:extLst>
            <a:ext uri="{909E8E84-426E-40DD-AFC4-6F175D3DCCD1}">
              <a14:hiddenFill xmlns:a14="http://schemas.microsoft.com/office/drawing/2010/main">
                <a:solidFill>
                  <a:srgbClr val="CCFFCC"/>
                </a:solidFill>
              </a14:hiddenFill>
            </a:ext>
          </a:extLst>
        </p:spPr>
        <p:txBody>
          <a:bodyPr>
            <a:normAutofit fontScale="92500" lnSpcReduction="10000"/>
          </a:bodyPr>
          <a:lstStyle/>
          <a:p>
            <a:pPr>
              <a:buFont typeface="Wingdings" pitchFamily="2" charset="2"/>
              <a:buNone/>
            </a:pPr>
            <a:r>
              <a:rPr lang="en-US" altLang="zh-CN" sz="2200" dirty="0"/>
              <a:t>1.1 </a:t>
            </a:r>
            <a:r>
              <a:rPr lang="zh-CN" altLang="en-US" sz="2200" dirty="0">
                <a:hlinkClick r:id="rId2" action="ppaction://hlinksldjump"/>
              </a:rPr>
              <a:t>选购计算机案例分析 </a:t>
            </a:r>
            <a:endParaRPr lang="zh-CN" altLang="en-US" sz="2200" dirty="0"/>
          </a:p>
          <a:p>
            <a:pPr>
              <a:buFont typeface="Wingdings" pitchFamily="2" charset="2"/>
              <a:buNone/>
            </a:pPr>
            <a:r>
              <a:rPr lang="en-US" altLang="zh-CN" sz="2200" dirty="0"/>
              <a:t>1.2 </a:t>
            </a:r>
            <a:r>
              <a:rPr lang="zh-CN" altLang="en-US" sz="2200" dirty="0"/>
              <a:t>实现方法</a:t>
            </a:r>
          </a:p>
          <a:p>
            <a:pPr lvl="1">
              <a:buFont typeface="Wingdings" pitchFamily="2" charset="2"/>
              <a:buNone/>
            </a:pPr>
            <a:r>
              <a:rPr lang="en-US" altLang="zh-CN" sz="2200" dirty="0">
                <a:solidFill>
                  <a:srgbClr val="000099"/>
                </a:solidFill>
                <a:latin typeface="Times New Roman" pitchFamily="18" charset="0"/>
                <a:ea typeface="华文行楷" pitchFamily="2" charset="-122"/>
              </a:rPr>
              <a:t>1.2.1</a:t>
            </a:r>
            <a:r>
              <a:rPr lang="zh-CN" altLang="en-US" sz="2200" dirty="0">
                <a:solidFill>
                  <a:srgbClr val="000099"/>
                </a:solidFill>
                <a:latin typeface="Times New Roman" pitchFamily="18" charset="0"/>
                <a:ea typeface="华文行楷" pitchFamily="2" charset="-122"/>
              </a:rPr>
              <a:t>　</a:t>
            </a:r>
            <a:r>
              <a:rPr lang="zh-CN" altLang="en-US" sz="2200" dirty="0">
                <a:solidFill>
                  <a:srgbClr val="000099"/>
                </a:solidFill>
                <a:latin typeface="Times New Roman" pitchFamily="18" charset="0"/>
                <a:ea typeface="华文行楷" pitchFamily="2" charset="-122"/>
                <a:hlinkClick r:id="rId3" action="ppaction://hlinksldjump"/>
              </a:rPr>
              <a:t>计算机的基础知识 </a:t>
            </a:r>
            <a:endParaRPr lang="zh-CN" altLang="en-US" sz="2200" dirty="0">
              <a:solidFill>
                <a:srgbClr val="000099"/>
              </a:solidFill>
              <a:latin typeface="Times New Roman" pitchFamily="18" charset="0"/>
              <a:ea typeface="华文行楷" pitchFamily="2" charset="-122"/>
            </a:endParaRPr>
          </a:p>
          <a:p>
            <a:pPr lvl="1">
              <a:buFont typeface="Wingdings" pitchFamily="2" charset="2"/>
              <a:buNone/>
            </a:pPr>
            <a:r>
              <a:rPr lang="en-US" altLang="zh-CN" sz="2200" dirty="0">
                <a:solidFill>
                  <a:srgbClr val="000099"/>
                </a:solidFill>
                <a:latin typeface="Times New Roman" pitchFamily="18" charset="0"/>
                <a:ea typeface="华文行楷" pitchFamily="2" charset="-122"/>
              </a:rPr>
              <a:t>1.2.2</a:t>
            </a:r>
            <a:r>
              <a:rPr lang="zh-CN" altLang="en-US" sz="2200" dirty="0">
                <a:solidFill>
                  <a:srgbClr val="000099"/>
                </a:solidFill>
                <a:latin typeface="Times New Roman" pitchFamily="18" charset="0"/>
                <a:ea typeface="华文行楷" pitchFamily="2" charset="-122"/>
              </a:rPr>
              <a:t>　</a:t>
            </a:r>
            <a:r>
              <a:rPr lang="zh-CN" altLang="en-US" sz="2200" dirty="0">
                <a:solidFill>
                  <a:srgbClr val="000099"/>
                </a:solidFill>
                <a:latin typeface="Times New Roman" pitchFamily="18" charset="0"/>
                <a:ea typeface="华文行楷" pitchFamily="2" charset="-122"/>
                <a:hlinkClick r:id="rId4" action="ppaction://hlinksldjump"/>
              </a:rPr>
              <a:t>微型计算机的硬件系统 </a:t>
            </a:r>
            <a:endParaRPr lang="zh-CN" altLang="en-US" sz="2200" dirty="0">
              <a:solidFill>
                <a:srgbClr val="000099"/>
              </a:solidFill>
              <a:latin typeface="Times New Roman" pitchFamily="18" charset="0"/>
              <a:ea typeface="华文行楷" pitchFamily="2" charset="-122"/>
            </a:endParaRPr>
          </a:p>
          <a:p>
            <a:pPr lvl="1">
              <a:buFont typeface="Wingdings" pitchFamily="2" charset="2"/>
              <a:buNone/>
            </a:pPr>
            <a:r>
              <a:rPr lang="en-US" altLang="zh-CN" sz="2200" dirty="0">
                <a:solidFill>
                  <a:srgbClr val="000099"/>
                </a:solidFill>
                <a:latin typeface="Times New Roman" pitchFamily="18" charset="0"/>
                <a:ea typeface="华文行楷" pitchFamily="2" charset="-122"/>
              </a:rPr>
              <a:t>1.2.3</a:t>
            </a:r>
            <a:r>
              <a:rPr lang="zh-CN" altLang="en-US" sz="2200" dirty="0">
                <a:solidFill>
                  <a:srgbClr val="000099"/>
                </a:solidFill>
                <a:latin typeface="Times New Roman" pitchFamily="18" charset="0"/>
                <a:ea typeface="华文行楷" pitchFamily="2" charset="-122"/>
              </a:rPr>
              <a:t>　</a:t>
            </a:r>
            <a:r>
              <a:rPr lang="zh-CN" altLang="en-US" sz="2200" dirty="0">
                <a:solidFill>
                  <a:srgbClr val="000099"/>
                </a:solidFill>
                <a:latin typeface="Times New Roman" pitchFamily="18" charset="0"/>
                <a:ea typeface="华文行楷" pitchFamily="2" charset="-122"/>
                <a:hlinkClick r:id="rId5" action="ppaction://hlinksldjump"/>
              </a:rPr>
              <a:t>选购计算机</a:t>
            </a:r>
            <a:endParaRPr lang="zh-CN" altLang="en-US" sz="2200" dirty="0">
              <a:solidFill>
                <a:srgbClr val="000099"/>
              </a:solidFill>
              <a:latin typeface="Times New Roman" pitchFamily="18" charset="0"/>
              <a:ea typeface="华文行楷" pitchFamily="2" charset="-122"/>
            </a:endParaRPr>
          </a:p>
          <a:p>
            <a:pPr lvl="1">
              <a:buFont typeface="Wingdings" pitchFamily="2" charset="2"/>
              <a:buNone/>
            </a:pPr>
            <a:r>
              <a:rPr lang="en-US" altLang="zh-CN" sz="2200" dirty="0">
                <a:solidFill>
                  <a:srgbClr val="000099"/>
                </a:solidFill>
                <a:latin typeface="Times New Roman" pitchFamily="18" charset="0"/>
                <a:ea typeface="华文行楷" pitchFamily="2" charset="-122"/>
              </a:rPr>
              <a:t>1.2.4</a:t>
            </a:r>
            <a:r>
              <a:rPr lang="zh-CN" altLang="en-US" sz="2200" dirty="0">
                <a:solidFill>
                  <a:srgbClr val="000099"/>
                </a:solidFill>
                <a:latin typeface="Times New Roman" pitchFamily="18" charset="0"/>
                <a:ea typeface="华文行楷" pitchFamily="2" charset="-122"/>
              </a:rPr>
              <a:t>　</a:t>
            </a:r>
            <a:r>
              <a:rPr lang="zh-CN" altLang="en-US" sz="2200" dirty="0">
                <a:solidFill>
                  <a:srgbClr val="000099"/>
                </a:solidFill>
                <a:latin typeface="Times New Roman" pitchFamily="18" charset="0"/>
                <a:ea typeface="华文行楷" pitchFamily="2" charset="-122"/>
                <a:hlinkClick r:id="rId6" action="ppaction://hlinksldjump"/>
              </a:rPr>
              <a:t>计算机的软件系统</a:t>
            </a:r>
            <a:endParaRPr lang="zh-CN" altLang="en-US" sz="2200" dirty="0">
              <a:solidFill>
                <a:srgbClr val="000099"/>
              </a:solidFill>
              <a:latin typeface="Times New Roman" pitchFamily="18" charset="0"/>
              <a:ea typeface="华文行楷" pitchFamily="2" charset="-122"/>
            </a:endParaRPr>
          </a:p>
          <a:p>
            <a:pPr lvl="1">
              <a:buFont typeface="Wingdings" pitchFamily="2" charset="2"/>
              <a:buNone/>
            </a:pPr>
            <a:r>
              <a:rPr lang="en-US" altLang="zh-CN" sz="2200" dirty="0">
                <a:solidFill>
                  <a:srgbClr val="000099"/>
                </a:solidFill>
                <a:latin typeface="Times New Roman" pitchFamily="18" charset="0"/>
                <a:ea typeface="华文行楷" pitchFamily="2" charset="-122"/>
              </a:rPr>
              <a:t>1.2.5</a:t>
            </a:r>
            <a:r>
              <a:rPr lang="zh-CN" altLang="en-US" sz="2200" dirty="0">
                <a:solidFill>
                  <a:srgbClr val="000099"/>
                </a:solidFill>
                <a:latin typeface="Times New Roman" pitchFamily="18" charset="0"/>
                <a:ea typeface="华文行楷" pitchFamily="2" charset="-122"/>
              </a:rPr>
              <a:t>　</a:t>
            </a:r>
            <a:r>
              <a:rPr lang="zh-CN" altLang="en-US" sz="2200" dirty="0">
                <a:solidFill>
                  <a:srgbClr val="000099"/>
                </a:solidFill>
                <a:latin typeface="Times New Roman" pitchFamily="18" charset="0"/>
                <a:ea typeface="华文行楷" pitchFamily="2" charset="-122"/>
                <a:hlinkClick r:id="rId7" action="ppaction://hlinksldjump"/>
              </a:rPr>
              <a:t>信息系统的安全</a:t>
            </a:r>
            <a:r>
              <a:rPr lang="zh-CN" altLang="en-US" sz="2200" dirty="0" smtClean="0">
                <a:solidFill>
                  <a:srgbClr val="000099"/>
                </a:solidFill>
                <a:latin typeface="Times New Roman" pitchFamily="18" charset="0"/>
                <a:ea typeface="华文行楷" pitchFamily="2" charset="-122"/>
                <a:hlinkClick r:id="rId7" action="ppaction://hlinksldjump"/>
              </a:rPr>
              <a:t>防护</a:t>
            </a:r>
            <a:endParaRPr lang="en-US" altLang="zh-CN" sz="2200" dirty="0" smtClean="0">
              <a:solidFill>
                <a:srgbClr val="000099"/>
              </a:solidFill>
              <a:latin typeface="Times New Roman" pitchFamily="18" charset="0"/>
              <a:ea typeface="华文行楷" pitchFamily="2" charset="-122"/>
            </a:endParaRPr>
          </a:p>
          <a:p>
            <a:pPr lvl="1">
              <a:buNone/>
            </a:pPr>
            <a:r>
              <a:rPr lang="en-US" altLang="zh-CN" sz="2200" dirty="0">
                <a:solidFill>
                  <a:srgbClr val="000099"/>
                </a:solidFill>
                <a:latin typeface="Times New Roman" pitchFamily="18" charset="0"/>
                <a:ea typeface="华文行楷" pitchFamily="2" charset="-122"/>
              </a:rPr>
              <a:t>1.2.6   </a:t>
            </a:r>
            <a:r>
              <a:rPr lang="en-US" altLang="zh-CN" sz="2200" dirty="0" smtClean="0">
                <a:solidFill>
                  <a:srgbClr val="000099"/>
                </a:solidFill>
                <a:latin typeface="Times New Roman" pitchFamily="18" charset="0"/>
                <a:ea typeface="华文行楷" pitchFamily="2" charset="-122"/>
              </a:rPr>
              <a:t> </a:t>
            </a:r>
            <a:r>
              <a:rPr lang="zh-CN" altLang="en-US" sz="2200" dirty="0" smtClean="0">
                <a:solidFill>
                  <a:srgbClr val="000099"/>
                </a:solidFill>
                <a:latin typeface="Times New Roman" pitchFamily="18" charset="0"/>
                <a:ea typeface="华文行楷" pitchFamily="2" charset="-122"/>
                <a:hlinkClick r:id="rId8" action="ppaction://hlinksldjump"/>
              </a:rPr>
              <a:t>物</a:t>
            </a:r>
            <a:r>
              <a:rPr lang="zh-CN" altLang="en-US" sz="2200" dirty="0">
                <a:solidFill>
                  <a:srgbClr val="000099"/>
                </a:solidFill>
                <a:latin typeface="Times New Roman" pitchFamily="18" charset="0"/>
                <a:ea typeface="华文行楷" pitchFamily="2" charset="-122"/>
                <a:hlinkClick r:id="rId8" action="ppaction://hlinksldjump"/>
              </a:rPr>
              <a:t>联网与云计算</a:t>
            </a:r>
            <a:endParaRPr lang="zh-CN" altLang="en-US" sz="2200" dirty="0">
              <a:solidFill>
                <a:srgbClr val="000099"/>
              </a:solidFill>
              <a:latin typeface="Times New Roman" pitchFamily="18" charset="0"/>
              <a:ea typeface="华文行楷" pitchFamily="2" charset="-122"/>
            </a:endParaRPr>
          </a:p>
          <a:p>
            <a:pPr>
              <a:buFont typeface="Wingdings" pitchFamily="2" charset="2"/>
              <a:buNone/>
            </a:pPr>
            <a:r>
              <a:rPr lang="en-US" altLang="zh-CN" sz="2200" dirty="0"/>
              <a:t>1.3 </a:t>
            </a:r>
            <a:r>
              <a:rPr lang="zh-CN" altLang="en-US" sz="2200" dirty="0">
                <a:hlinkClick r:id="rId9" action="ppaction://hlinksldjump"/>
              </a:rPr>
              <a:t>案例总结</a:t>
            </a:r>
            <a:endParaRPr lang="zh-CN" altLang="en-US" sz="2200" dirty="0"/>
          </a:p>
          <a:p>
            <a:pPr>
              <a:buFont typeface="Wingdings" pitchFamily="2" charset="2"/>
              <a:buNone/>
            </a:pPr>
            <a:r>
              <a:rPr lang="en-US" altLang="zh-CN" sz="2200" dirty="0"/>
              <a:t>1.4 </a:t>
            </a:r>
            <a:r>
              <a:rPr lang="zh-CN" altLang="en-US" sz="2200" dirty="0">
                <a:hlinkClick r:id="rId10" action="ppaction://hlinksldjump"/>
              </a:rPr>
              <a:t>课后练习</a:t>
            </a:r>
            <a:endParaRPr lang="zh-CN" altLang="en-US" sz="2200" dirty="0"/>
          </a:p>
          <a:p>
            <a:pPr>
              <a:buFont typeface="Wingdings" pitchFamily="2" charset="2"/>
              <a:buNone/>
            </a:pPr>
            <a:r>
              <a:rPr lang="en-US" altLang="zh-CN" sz="2200" dirty="0"/>
              <a:t>1.5 </a:t>
            </a:r>
            <a:r>
              <a:rPr lang="zh-CN" altLang="en-US" sz="2200" dirty="0">
                <a:hlinkClick r:id="rId11" action="ppaction://hlinksldjump"/>
              </a:rPr>
              <a:t>附录</a:t>
            </a:r>
            <a:r>
              <a:rPr lang="en-US" altLang="zh-CN" sz="2200" dirty="0">
                <a:hlinkClick r:id="rId11" action="ppaction://hlinksldjump"/>
              </a:rPr>
              <a:t>1 </a:t>
            </a:r>
            <a:r>
              <a:rPr lang="zh-CN" altLang="en-US" sz="2200" dirty="0">
                <a:hlinkClick r:id="rId11" action="ppaction://hlinksldjump"/>
              </a:rPr>
              <a:t>计算机的发展 </a:t>
            </a:r>
            <a:endParaRPr lang="zh-CN" altLang="en-US" sz="2200" dirty="0"/>
          </a:p>
          <a:p>
            <a:pPr>
              <a:buFont typeface="Wingdings" pitchFamily="2" charset="2"/>
              <a:buNone/>
            </a:pPr>
            <a:r>
              <a:rPr lang="en-US" altLang="zh-CN" sz="2200" dirty="0"/>
              <a:t>1.6 </a:t>
            </a:r>
            <a:r>
              <a:rPr lang="zh-CN" altLang="en-US" sz="2200" dirty="0">
                <a:hlinkClick r:id="rId12" action="ppaction://hlinksldjump"/>
              </a:rPr>
              <a:t>附录</a:t>
            </a:r>
            <a:r>
              <a:rPr lang="en-US" altLang="zh-CN" sz="2200" dirty="0">
                <a:hlinkClick r:id="rId12" action="ppaction://hlinksldjump"/>
              </a:rPr>
              <a:t>2 </a:t>
            </a:r>
            <a:r>
              <a:rPr lang="zh-CN" altLang="en-US" sz="2200" dirty="0">
                <a:hlinkClick r:id="rId12" action="ppaction://hlinksldjump"/>
              </a:rPr>
              <a:t>数制和信息编码 </a:t>
            </a:r>
            <a:endParaRPr lang="zh-CN" altLang="en-US" sz="2200" dirty="0"/>
          </a:p>
          <a:p>
            <a:pPr>
              <a:buFont typeface="Wingdings" pitchFamily="2" charset="2"/>
              <a:buNone/>
            </a:pPr>
            <a:endParaRPr lang="en-US" altLang="zh-CN" sz="2200" dirty="0"/>
          </a:p>
        </p:txBody>
      </p:sp>
      <p:sp>
        <p:nvSpPr>
          <p:cNvPr id="7" name="日期占位符 5"/>
          <p:cNvSpPr>
            <a:spLocks noGrp="1"/>
          </p:cNvSpPr>
          <p:nvPr>
            <p:ph type="dt" sz="half" idx="10"/>
          </p:nvPr>
        </p:nvSpPr>
        <p:spPr/>
        <p:txBody>
          <a:bodyPr/>
          <a:lstStyle/>
          <a:p>
            <a:fld id="{9AB30417-26C3-4250-BB9A-9DA15C6CA2E3}"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1207A199-84CE-4E65-BC68-723847350183}" type="slidenum">
              <a:rPr lang="en-US" altLang="zh-CN"/>
              <a:pPr/>
              <a:t>3</a:t>
            </a:fld>
            <a:endParaRPr lang="en-US" altLang="zh-CN"/>
          </a:p>
        </p:txBody>
      </p:sp>
      <p:sp>
        <p:nvSpPr>
          <p:cNvPr id="96261" name="AutoShape 5"/>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ppt_x"/>
                                          </p:val>
                                        </p:tav>
                                        <p:tav tm="100000">
                                          <p:val>
                                            <p:strVal val="#ppt_x"/>
                                          </p:val>
                                        </p:tav>
                                      </p:tavLst>
                                    </p:anim>
                                    <p:anim calcmode="lin" valueType="num">
                                      <p:cBhvr additive="base">
                                        <p:cTn id="8" dur="500" fill="hold"/>
                                        <p:tgtEl>
                                          <p:spTgt spid="962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60">
                                            <p:txEl>
                                              <p:pRg st="0" end="0"/>
                                            </p:txEl>
                                          </p:spTgt>
                                        </p:tgtEl>
                                        <p:attrNameLst>
                                          <p:attrName>style.visibility</p:attrName>
                                        </p:attrNameLst>
                                      </p:cBhvr>
                                      <p:to>
                                        <p:strVal val="visible"/>
                                      </p:to>
                                    </p:set>
                                    <p:anim calcmode="lin" valueType="num">
                                      <p:cBhvr additive="base">
                                        <p:cTn id="13" dur="2000" fill="hold"/>
                                        <p:tgtEl>
                                          <p:spTgt spid="96260">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96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60">
                                            <p:txEl>
                                              <p:pRg st="1" end="1"/>
                                            </p:txEl>
                                          </p:spTgt>
                                        </p:tgtEl>
                                        <p:attrNameLst>
                                          <p:attrName>style.visibility</p:attrName>
                                        </p:attrNameLst>
                                      </p:cBhvr>
                                      <p:to>
                                        <p:strVal val="visible"/>
                                      </p:to>
                                    </p:set>
                                    <p:anim calcmode="lin" valueType="num">
                                      <p:cBhvr additive="base">
                                        <p:cTn id="19" dur="2000" fill="hold"/>
                                        <p:tgtEl>
                                          <p:spTgt spid="96260">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96260">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260">
                                            <p:txEl>
                                              <p:pRg st="2" end="2"/>
                                            </p:txEl>
                                          </p:spTgt>
                                        </p:tgtEl>
                                        <p:attrNameLst>
                                          <p:attrName>style.visibility</p:attrName>
                                        </p:attrNameLst>
                                      </p:cBhvr>
                                      <p:to>
                                        <p:strVal val="visible"/>
                                      </p:to>
                                    </p:set>
                                    <p:anim calcmode="lin" valueType="num">
                                      <p:cBhvr additive="base">
                                        <p:cTn id="23" dur="2000" fill="hold"/>
                                        <p:tgtEl>
                                          <p:spTgt spid="96260">
                                            <p:txEl>
                                              <p:pRg st="2" end="2"/>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96260">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6260">
                                            <p:txEl>
                                              <p:pRg st="3" end="3"/>
                                            </p:txEl>
                                          </p:spTgt>
                                        </p:tgtEl>
                                        <p:attrNameLst>
                                          <p:attrName>style.visibility</p:attrName>
                                        </p:attrNameLst>
                                      </p:cBhvr>
                                      <p:to>
                                        <p:strVal val="visible"/>
                                      </p:to>
                                    </p:set>
                                    <p:anim calcmode="lin" valueType="num">
                                      <p:cBhvr additive="base">
                                        <p:cTn id="27" dur="2000" fill="hold"/>
                                        <p:tgtEl>
                                          <p:spTgt spid="96260">
                                            <p:txEl>
                                              <p:pRg st="3" end="3"/>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96260">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6260">
                                            <p:txEl>
                                              <p:pRg st="4" end="4"/>
                                            </p:txEl>
                                          </p:spTgt>
                                        </p:tgtEl>
                                        <p:attrNameLst>
                                          <p:attrName>style.visibility</p:attrName>
                                        </p:attrNameLst>
                                      </p:cBhvr>
                                      <p:to>
                                        <p:strVal val="visible"/>
                                      </p:to>
                                    </p:set>
                                    <p:anim calcmode="lin" valueType="num">
                                      <p:cBhvr additive="base">
                                        <p:cTn id="31" dur="2000" fill="hold"/>
                                        <p:tgtEl>
                                          <p:spTgt spid="96260">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96260">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6260">
                                            <p:txEl>
                                              <p:pRg st="5" end="5"/>
                                            </p:txEl>
                                          </p:spTgt>
                                        </p:tgtEl>
                                        <p:attrNameLst>
                                          <p:attrName>style.visibility</p:attrName>
                                        </p:attrNameLst>
                                      </p:cBhvr>
                                      <p:to>
                                        <p:strVal val="visible"/>
                                      </p:to>
                                    </p:set>
                                    <p:anim calcmode="lin" valueType="num">
                                      <p:cBhvr additive="base">
                                        <p:cTn id="35" dur="2000" fill="hold"/>
                                        <p:tgtEl>
                                          <p:spTgt spid="96260">
                                            <p:txEl>
                                              <p:pRg st="5" end="5"/>
                                            </p:txEl>
                                          </p:spTgt>
                                        </p:tgtEl>
                                        <p:attrNameLst>
                                          <p:attrName>ppt_x</p:attrName>
                                        </p:attrNameLst>
                                      </p:cBhvr>
                                      <p:tavLst>
                                        <p:tav tm="0">
                                          <p:val>
                                            <p:strVal val="#ppt_x"/>
                                          </p:val>
                                        </p:tav>
                                        <p:tav tm="100000">
                                          <p:val>
                                            <p:strVal val="#ppt_x"/>
                                          </p:val>
                                        </p:tav>
                                      </p:tavLst>
                                    </p:anim>
                                    <p:anim calcmode="lin" valueType="num">
                                      <p:cBhvr additive="base">
                                        <p:cTn id="36" dur="2000" fill="hold"/>
                                        <p:tgtEl>
                                          <p:spTgt spid="96260">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6260">
                                            <p:txEl>
                                              <p:pRg st="6" end="6"/>
                                            </p:txEl>
                                          </p:spTgt>
                                        </p:tgtEl>
                                        <p:attrNameLst>
                                          <p:attrName>style.visibility</p:attrName>
                                        </p:attrNameLst>
                                      </p:cBhvr>
                                      <p:to>
                                        <p:strVal val="visible"/>
                                      </p:to>
                                    </p:set>
                                    <p:anim calcmode="lin" valueType="num">
                                      <p:cBhvr additive="base">
                                        <p:cTn id="39" dur="2000" fill="hold"/>
                                        <p:tgtEl>
                                          <p:spTgt spid="96260">
                                            <p:txEl>
                                              <p:pRg st="6" end="6"/>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96260">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6260">
                                            <p:txEl>
                                              <p:pRg st="7" end="7"/>
                                            </p:txEl>
                                          </p:spTgt>
                                        </p:tgtEl>
                                        <p:attrNameLst>
                                          <p:attrName>style.visibility</p:attrName>
                                        </p:attrNameLst>
                                      </p:cBhvr>
                                      <p:to>
                                        <p:strVal val="visible"/>
                                      </p:to>
                                    </p:set>
                                    <p:anim calcmode="lin" valueType="num">
                                      <p:cBhvr additive="base">
                                        <p:cTn id="43" dur="2000" fill="hold"/>
                                        <p:tgtEl>
                                          <p:spTgt spid="96260">
                                            <p:txEl>
                                              <p:pRg st="7" end="7"/>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96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6260">
                                            <p:txEl>
                                              <p:pRg st="8" end="8"/>
                                            </p:txEl>
                                          </p:spTgt>
                                        </p:tgtEl>
                                        <p:attrNameLst>
                                          <p:attrName>style.visibility</p:attrName>
                                        </p:attrNameLst>
                                      </p:cBhvr>
                                      <p:to>
                                        <p:strVal val="visible"/>
                                      </p:to>
                                    </p:set>
                                    <p:anim calcmode="lin" valueType="num">
                                      <p:cBhvr additive="base">
                                        <p:cTn id="49" dur="2000" fill="hold"/>
                                        <p:tgtEl>
                                          <p:spTgt spid="96260">
                                            <p:txEl>
                                              <p:pRg st="8" end="8"/>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96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6260">
                                            <p:txEl>
                                              <p:pRg st="9" end="9"/>
                                            </p:txEl>
                                          </p:spTgt>
                                        </p:tgtEl>
                                        <p:attrNameLst>
                                          <p:attrName>style.visibility</p:attrName>
                                        </p:attrNameLst>
                                      </p:cBhvr>
                                      <p:to>
                                        <p:strVal val="visible"/>
                                      </p:to>
                                    </p:set>
                                    <p:anim calcmode="lin" valueType="num">
                                      <p:cBhvr additive="base">
                                        <p:cTn id="55" dur="2000" fill="hold"/>
                                        <p:tgtEl>
                                          <p:spTgt spid="96260">
                                            <p:txEl>
                                              <p:pRg st="9" end="9"/>
                                            </p:txEl>
                                          </p:spTgt>
                                        </p:tgtEl>
                                        <p:attrNameLst>
                                          <p:attrName>ppt_x</p:attrName>
                                        </p:attrNameLst>
                                      </p:cBhvr>
                                      <p:tavLst>
                                        <p:tav tm="0">
                                          <p:val>
                                            <p:strVal val="#ppt_x"/>
                                          </p:val>
                                        </p:tav>
                                        <p:tav tm="100000">
                                          <p:val>
                                            <p:strVal val="#ppt_x"/>
                                          </p:val>
                                        </p:tav>
                                      </p:tavLst>
                                    </p:anim>
                                    <p:anim calcmode="lin" valueType="num">
                                      <p:cBhvr additive="base">
                                        <p:cTn id="56" dur="2000" fill="hold"/>
                                        <p:tgtEl>
                                          <p:spTgt spid="96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6260">
                                            <p:txEl>
                                              <p:pRg st="10" end="10"/>
                                            </p:txEl>
                                          </p:spTgt>
                                        </p:tgtEl>
                                        <p:attrNameLst>
                                          <p:attrName>style.visibility</p:attrName>
                                        </p:attrNameLst>
                                      </p:cBhvr>
                                      <p:to>
                                        <p:strVal val="visible"/>
                                      </p:to>
                                    </p:set>
                                    <p:anim calcmode="lin" valueType="num">
                                      <p:cBhvr additive="base">
                                        <p:cTn id="61" dur="2000" fill="hold"/>
                                        <p:tgtEl>
                                          <p:spTgt spid="96260">
                                            <p:txEl>
                                              <p:pRg st="10" end="10"/>
                                            </p:txEl>
                                          </p:spTgt>
                                        </p:tgtEl>
                                        <p:attrNameLst>
                                          <p:attrName>ppt_x</p:attrName>
                                        </p:attrNameLst>
                                      </p:cBhvr>
                                      <p:tavLst>
                                        <p:tav tm="0">
                                          <p:val>
                                            <p:strVal val="#ppt_x"/>
                                          </p:val>
                                        </p:tav>
                                        <p:tav tm="100000">
                                          <p:val>
                                            <p:strVal val="#ppt_x"/>
                                          </p:val>
                                        </p:tav>
                                      </p:tavLst>
                                    </p:anim>
                                    <p:anim calcmode="lin" valueType="num">
                                      <p:cBhvr additive="base">
                                        <p:cTn id="62" dur="2000" fill="hold"/>
                                        <p:tgtEl>
                                          <p:spTgt spid="96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6260">
                                            <p:txEl>
                                              <p:pRg st="11" end="11"/>
                                            </p:txEl>
                                          </p:spTgt>
                                        </p:tgtEl>
                                        <p:attrNameLst>
                                          <p:attrName>style.visibility</p:attrName>
                                        </p:attrNameLst>
                                      </p:cBhvr>
                                      <p:to>
                                        <p:strVal val="visible"/>
                                      </p:to>
                                    </p:set>
                                    <p:anim calcmode="lin" valueType="num">
                                      <p:cBhvr additive="base">
                                        <p:cTn id="67" dur="2000" fill="hold"/>
                                        <p:tgtEl>
                                          <p:spTgt spid="96260">
                                            <p:txEl>
                                              <p:pRg st="11" end="11"/>
                                            </p:txEl>
                                          </p:spTgt>
                                        </p:tgtEl>
                                        <p:attrNameLst>
                                          <p:attrName>ppt_x</p:attrName>
                                        </p:attrNameLst>
                                      </p:cBhvr>
                                      <p:tavLst>
                                        <p:tav tm="0">
                                          <p:val>
                                            <p:strVal val="#ppt_x"/>
                                          </p:val>
                                        </p:tav>
                                        <p:tav tm="100000">
                                          <p:val>
                                            <p:strVal val="#ppt_x"/>
                                          </p:val>
                                        </p:tav>
                                      </p:tavLst>
                                    </p:anim>
                                    <p:anim calcmode="lin" valueType="num">
                                      <p:cBhvr additive="base">
                                        <p:cTn id="68" dur="2000" fill="hold"/>
                                        <p:tgtEl>
                                          <p:spTgt spid="96260">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6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normAutofit fontScale="90000"/>
          </a:bodyPr>
          <a:lstStyle/>
          <a:p>
            <a:pPr marL="762000" indent="-762000"/>
            <a:r>
              <a:rPr lang="en-US" altLang="zh-CN"/>
              <a:t>1.2.3 </a:t>
            </a:r>
            <a:r>
              <a:rPr lang="zh-CN" altLang="en-US"/>
              <a:t>选购计算机</a:t>
            </a:r>
          </a:p>
        </p:txBody>
      </p:sp>
      <p:sp>
        <p:nvSpPr>
          <p:cNvPr id="130051" name="Rectangle 3"/>
          <p:cNvSpPr>
            <a:spLocks noGrp="1" noChangeArrowheads="1"/>
          </p:cNvSpPr>
          <p:nvPr>
            <p:ph type="body" sz="half" idx="1"/>
          </p:nvPr>
        </p:nvSpPr>
        <p:spPr>
          <a:xfrm>
            <a:off x="468313" y="1916113"/>
            <a:ext cx="8362950" cy="3697287"/>
          </a:xfrm>
          <a:noFill/>
          <a:ln/>
        </p:spPr>
        <p:txBody>
          <a:bodyPr/>
          <a:lstStyle/>
          <a:p>
            <a:pPr>
              <a:buFont typeface="Wingdings" pitchFamily="2" charset="2"/>
              <a:buNone/>
            </a:pPr>
            <a:r>
              <a:rPr lang="zh-CN" altLang="en-US" sz="4800"/>
              <a:t>　　</a:t>
            </a:r>
            <a:r>
              <a:rPr lang="zh-CN" altLang="en-US" sz="4000"/>
              <a:t>计算机的更新换代比较快，用户在购买计算机之前，一定要明确自己购买计算机的用途，这样才能有针对性地选择适合自己的计算机。 </a:t>
            </a:r>
          </a:p>
        </p:txBody>
      </p:sp>
      <p:sp>
        <p:nvSpPr>
          <p:cNvPr id="5" name="页脚占位符 4"/>
          <p:cNvSpPr>
            <a:spLocks noGrp="1"/>
          </p:cNvSpPr>
          <p:nvPr>
            <p:ph type="ftr" sz="quarter" idx="10"/>
          </p:nvPr>
        </p:nvSpPr>
        <p:spPr/>
        <p:txBody>
          <a:bodyPr/>
          <a:lstStyle/>
          <a:p>
            <a:r>
              <a:rPr lang="en-US" altLang="zh-CN"/>
              <a:t>第1章  计算机基础知识—选购计算机</a:t>
            </a:r>
          </a:p>
        </p:txBody>
      </p:sp>
      <p:sp>
        <p:nvSpPr>
          <p:cNvPr id="6" name="灯片编号占位符 5"/>
          <p:cNvSpPr>
            <a:spLocks noGrp="1"/>
          </p:cNvSpPr>
          <p:nvPr>
            <p:ph type="sldNum" sz="quarter" idx="11"/>
          </p:nvPr>
        </p:nvSpPr>
        <p:spPr/>
        <p:txBody>
          <a:bodyPr/>
          <a:lstStyle/>
          <a:p>
            <a:fld id="{B2B2C8F0-DC40-4226-8770-5D486292290C}" type="slidenum">
              <a:rPr lang="en-US" altLang="zh-CN"/>
              <a:pPr/>
              <a:t>30</a:t>
            </a:fld>
            <a:endParaRPr lang="en-US" altLang="zh-CN"/>
          </a:p>
        </p:txBody>
      </p:sp>
      <p:sp>
        <p:nvSpPr>
          <p:cNvPr id="7" name="日期占位符 6"/>
          <p:cNvSpPr>
            <a:spLocks noGrp="1"/>
          </p:cNvSpPr>
          <p:nvPr>
            <p:ph type="dt" sz="half" idx="12"/>
          </p:nvPr>
        </p:nvSpPr>
        <p:spPr/>
        <p:txBody>
          <a:bodyPr/>
          <a:lstStyle/>
          <a:p>
            <a:fld id="{67FD7B83-D35E-4571-B36A-05086028CB6B}" type="datetime1">
              <a:rPr lang="zh-CN" altLang="en-US"/>
              <a:pPr/>
              <a:t>2013/9/2</a:t>
            </a:fld>
            <a:endParaRPr lang="en-US" altLang="zh-CN"/>
          </a:p>
        </p:txBody>
      </p:sp>
      <p:sp>
        <p:nvSpPr>
          <p:cNvPr id="130054" name="AutoShape 6">
            <a:hlinkClick r:id="rId2"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ppt_x"/>
                                          </p:val>
                                        </p:tav>
                                        <p:tav tm="100000">
                                          <p:val>
                                            <p:strVal val="#ppt_x"/>
                                          </p:val>
                                        </p:tav>
                                      </p:tavLst>
                                    </p:anim>
                                    <p:anim calcmode="lin" valueType="num">
                                      <p:cBhvr additive="base">
                                        <p:cTn id="8" dur="500" fill="hold"/>
                                        <p:tgtEl>
                                          <p:spTgt spid="1300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0051">
                                            <p:txEl>
                                              <p:pRg st="0" end="0"/>
                                            </p:txEl>
                                          </p:spTgt>
                                        </p:tgtEl>
                                        <p:attrNameLst>
                                          <p:attrName>style.visibility</p:attrName>
                                        </p:attrNameLst>
                                      </p:cBhvr>
                                      <p:to>
                                        <p:strVal val="visible"/>
                                      </p:to>
                                    </p:set>
                                    <p:anim calcmode="lin" valueType="num">
                                      <p:cBhvr additive="base">
                                        <p:cTn id="13" dur="500" fill="hold"/>
                                        <p:tgtEl>
                                          <p:spTgt spid="13005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00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P spid="13005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marL="762000" indent="-762000"/>
            <a:r>
              <a:rPr lang="en-US" altLang="zh-CN"/>
              <a:t>1</a:t>
            </a:r>
            <a:r>
              <a:rPr lang="zh-CN" altLang="en-US"/>
              <a:t>．计算机的购置定位</a:t>
            </a:r>
          </a:p>
        </p:txBody>
      </p:sp>
      <p:sp>
        <p:nvSpPr>
          <p:cNvPr id="105482" name="Rectangle 10"/>
          <p:cNvSpPr>
            <a:spLocks noGrp="1" noChangeArrowheads="1"/>
          </p:cNvSpPr>
          <p:nvPr>
            <p:ph idx="1"/>
          </p:nvPr>
        </p:nvSpPr>
        <p:spPr>
          <a:xfrm>
            <a:off x="457200" y="1557338"/>
            <a:ext cx="8362950" cy="4489450"/>
          </a:xfrm>
          <a:noFill/>
          <a:ln/>
        </p:spPr>
        <p:txBody>
          <a:bodyPr/>
          <a:lstStyle/>
          <a:p>
            <a:r>
              <a:rPr lang="zh-CN" altLang="en-US" sz="3200"/>
              <a:t>办公事务处理、上网浏览新闻、看电影或听音乐等；</a:t>
            </a:r>
          </a:p>
          <a:p>
            <a:r>
              <a:rPr lang="zh-CN" altLang="en-US" sz="3200"/>
              <a:t>玩</a:t>
            </a:r>
            <a:r>
              <a:rPr lang="en-US" altLang="zh-CN" sz="3200"/>
              <a:t>3D</a:t>
            </a:r>
            <a:r>
              <a:rPr lang="zh-CN" altLang="en-US" sz="3200"/>
              <a:t>游戏； </a:t>
            </a:r>
          </a:p>
          <a:p>
            <a:r>
              <a:rPr lang="zh-CN" altLang="en-US" sz="3200"/>
              <a:t>专业制图、平面设计； </a:t>
            </a:r>
          </a:p>
          <a:p>
            <a:r>
              <a:rPr lang="zh-CN" altLang="en-US" sz="3200"/>
              <a:t>影视动画制作、</a:t>
            </a:r>
            <a:r>
              <a:rPr lang="en-US" altLang="zh-CN" sz="3200"/>
              <a:t>3D</a:t>
            </a:r>
            <a:r>
              <a:rPr lang="zh-CN" altLang="en-US" sz="3200"/>
              <a:t>游戏制作； </a:t>
            </a:r>
          </a:p>
          <a:p>
            <a:pPr>
              <a:buFont typeface="Wingdings" pitchFamily="2" charset="2"/>
              <a:buNone/>
            </a:pPr>
            <a:r>
              <a:rPr lang="zh-CN" altLang="en-US" sz="3200"/>
              <a:t>　</a:t>
            </a:r>
          </a:p>
        </p:txBody>
      </p:sp>
      <p:sp>
        <p:nvSpPr>
          <p:cNvPr id="7" name="日期占位符 5"/>
          <p:cNvSpPr>
            <a:spLocks noGrp="1"/>
          </p:cNvSpPr>
          <p:nvPr>
            <p:ph type="dt" sz="half" idx="10"/>
          </p:nvPr>
        </p:nvSpPr>
        <p:spPr/>
        <p:txBody>
          <a:bodyPr/>
          <a:lstStyle/>
          <a:p>
            <a:fld id="{91AB36FE-3A70-482E-9A8D-C8620A98E500}"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C7BBB3AF-69CF-493E-9544-D71C9E721FDF}" type="slidenum">
              <a:rPr lang="en-US" altLang="zh-CN"/>
              <a:pPr/>
              <a:t>31</a:t>
            </a:fld>
            <a:endParaRPr lang="en-US" altLang="zh-CN"/>
          </a:p>
        </p:txBody>
      </p:sp>
      <p:sp>
        <p:nvSpPr>
          <p:cNvPr id="105483" name="AutoShape 11">
            <a:hlinkClick r:id="rId2" action="ppaction://hlinksldjump" highlightClick="1"/>
          </p:cNvPr>
          <p:cNvSpPr>
            <a:spLocks noChangeArrowheads="1"/>
          </p:cNvSpPr>
          <p:nvPr/>
        </p:nvSpPr>
        <p:spPr bwMode="auto">
          <a:xfrm>
            <a:off x="7812088" y="6021388"/>
            <a:ext cx="1331912" cy="5032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 calcmode="lin" valueType="num">
                                      <p:cBhvr additive="base">
                                        <p:cTn id="7" dur="500" fill="hold"/>
                                        <p:tgtEl>
                                          <p:spTgt spid="105474"/>
                                        </p:tgtEl>
                                        <p:attrNameLst>
                                          <p:attrName>ppt_x</p:attrName>
                                        </p:attrNameLst>
                                      </p:cBhvr>
                                      <p:tavLst>
                                        <p:tav tm="0">
                                          <p:val>
                                            <p:strVal val="#ppt_x"/>
                                          </p:val>
                                        </p:tav>
                                        <p:tav tm="100000">
                                          <p:val>
                                            <p:strVal val="#ppt_x"/>
                                          </p:val>
                                        </p:tav>
                                      </p:tavLst>
                                    </p:anim>
                                    <p:anim calcmode="lin" valueType="num">
                                      <p:cBhvr additive="base">
                                        <p:cTn id="8" dur="500" fill="hold"/>
                                        <p:tgtEl>
                                          <p:spTgt spid="1054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5482">
                                            <p:txEl>
                                              <p:pRg st="0" end="0"/>
                                            </p:txEl>
                                          </p:spTgt>
                                        </p:tgtEl>
                                        <p:attrNameLst>
                                          <p:attrName>style.visibility</p:attrName>
                                        </p:attrNameLst>
                                      </p:cBhvr>
                                      <p:to>
                                        <p:strVal val="visible"/>
                                      </p:to>
                                    </p:set>
                                    <p:anim calcmode="lin" valueType="num">
                                      <p:cBhvr additive="base">
                                        <p:cTn id="13" dur="500" fill="hold"/>
                                        <p:tgtEl>
                                          <p:spTgt spid="10548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5482">
                                            <p:txEl>
                                              <p:pRg st="1" end="1"/>
                                            </p:txEl>
                                          </p:spTgt>
                                        </p:tgtEl>
                                        <p:attrNameLst>
                                          <p:attrName>style.visibility</p:attrName>
                                        </p:attrNameLst>
                                      </p:cBhvr>
                                      <p:to>
                                        <p:strVal val="visible"/>
                                      </p:to>
                                    </p:set>
                                    <p:anim calcmode="lin" valueType="num">
                                      <p:cBhvr additive="base">
                                        <p:cTn id="19" dur="500" fill="hold"/>
                                        <p:tgtEl>
                                          <p:spTgt spid="10548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5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5482">
                                            <p:txEl>
                                              <p:pRg st="2" end="2"/>
                                            </p:txEl>
                                          </p:spTgt>
                                        </p:tgtEl>
                                        <p:attrNameLst>
                                          <p:attrName>style.visibility</p:attrName>
                                        </p:attrNameLst>
                                      </p:cBhvr>
                                      <p:to>
                                        <p:strVal val="visible"/>
                                      </p:to>
                                    </p:set>
                                    <p:anim calcmode="lin" valueType="num">
                                      <p:cBhvr additive="base">
                                        <p:cTn id="25" dur="500" fill="hold"/>
                                        <p:tgtEl>
                                          <p:spTgt spid="10548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5482">
                                            <p:txEl>
                                              <p:pRg st="3" end="3"/>
                                            </p:txEl>
                                          </p:spTgt>
                                        </p:tgtEl>
                                        <p:attrNameLst>
                                          <p:attrName>style.visibility</p:attrName>
                                        </p:attrNameLst>
                                      </p:cBhvr>
                                      <p:to>
                                        <p:strVal val="visible"/>
                                      </p:to>
                                    </p:set>
                                    <p:anim calcmode="lin" valueType="num">
                                      <p:cBhvr additive="base">
                                        <p:cTn id="31" dur="500" fill="hold"/>
                                        <p:tgtEl>
                                          <p:spTgt spid="10548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54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5482">
                                            <p:txEl>
                                              <p:pRg st="4" end="4"/>
                                            </p:txEl>
                                          </p:spTgt>
                                        </p:tgtEl>
                                        <p:attrNameLst>
                                          <p:attrName>style.visibility</p:attrName>
                                        </p:attrNameLst>
                                      </p:cBhvr>
                                      <p:to>
                                        <p:strVal val="visible"/>
                                      </p:to>
                                    </p:set>
                                    <p:anim calcmode="lin" valueType="num">
                                      <p:cBhvr additive="base">
                                        <p:cTn id="37" dur="500" fill="hold"/>
                                        <p:tgtEl>
                                          <p:spTgt spid="10548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548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P spid="10548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755650" y="609600"/>
            <a:ext cx="8208963" cy="515938"/>
          </a:xfrm>
        </p:spPr>
        <p:txBody>
          <a:bodyPr>
            <a:normAutofit fontScale="90000"/>
          </a:bodyPr>
          <a:lstStyle/>
          <a:p>
            <a:pPr marL="762000" indent="-762000"/>
            <a:r>
              <a:rPr lang="en-US" altLang="zh-CN"/>
              <a:t>2.</a:t>
            </a:r>
            <a:r>
              <a:rPr lang="zh-CN" altLang="en-US"/>
              <a:t>选购计算机需要遵循的几个原则</a:t>
            </a:r>
          </a:p>
        </p:txBody>
      </p:sp>
      <p:sp>
        <p:nvSpPr>
          <p:cNvPr id="131075" name="Rectangle 3"/>
          <p:cNvSpPr>
            <a:spLocks noGrp="1" noChangeArrowheads="1"/>
          </p:cNvSpPr>
          <p:nvPr>
            <p:ph idx="1"/>
          </p:nvPr>
        </p:nvSpPr>
        <p:spPr>
          <a:xfrm>
            <a:off x="457200" y="1676400"/>
            <a:ext cx="8362950" cy="4489450"/>
          </a:xfrm>
          <a:noFill/>
          <a:ln/>
        </p:spPr>
        <p:txBody>
          <a:bodyPr/>
          <a:lstStyle/>
          <a:p>
            <a:pPr marL="457200" indent="-457200"/>
            <a:r>
              <a:rPr lang="zh-CN" altLang="en-US" sz="3600"/>
              <a:t>价格与品牌要兼顾</a:t>
            </a:r>
            <a:r>
              <a:rPr lang="en-US" altLang="zh-CN" sz="3600"/>
              <a:t>;</a:t>
            </a:r>
          </a:p>
          <a:p>
            <a:pPr marL="457200" indent="-457200"/>
            <a:r>
              <a:rPr lang="zh-CN" altLang="en-US" sz="3600"/>
              <a:t>考虑整体性能</a:t>
            </a:r>
            <a:r>
              <a:rPr lang="en-US" altLang="zh-CN" sz="3600"/>
              <a:t>;</a:t>
            </a:r>
          </a:p>
          <a:p>
            <a:pPr marL="457200" indent="-457200"/>
            <a:r>
              <a:rPr lang="zh-CN" altLang="en-US" sz="3600"/>
              <a:t>硬件与服务要兼顾</a:t>
            </a:r>
            <a:r>
              <a:rPr lang="en-US" altLang="zh-CN" sz="3600"/>
              <a:t>;</a:t>
            </a:r>
          </a:p>
          <a:p>
            <a:pPr marL="457200" indent="-457200"/>
            <a:r>
              <a:rPr lang="zh-CN" altLang="en-US" sz="3600"/>
              <a:t>商用计算机与家用计算机的区别</a:t>
            </a:r>
            <a:r>
              <a:rPr lang="en-US" altLang="zh-CN" sz="3600"/>
              <a:t>;</a:t>
            </a:r>
          </a:p>
          <a:p>
            <a:pPr marL="457200" indent="-457200">
              <a:buFont typeface="Wingdings" pitchFamily="2" charset="2"/>
              <a:buNone/>
            </a:pPr>
            <a:r>
              <a:rPr lang="zh-CN" altLang="en-US" sz="3600"/>
              <a:t>　 　</a:t>
            </a:r>
          </a:p>
        </p:txBody>
      </p:sp>
      <p:sp>
        <p:nvSpPr>
          <p:cNvPr id="7" name="日期占位符 5"/>
          <p:cNvSpPr>
            <a:spLocks noGrp="1"/>
          </p:cNvSpPr>
          <p:nvPr>
            <p:ph type="dt" sz="half" idx="10"/>
          </p:nvPr>
        </p:nvSpPr>
        <p:spPr/>
        <p:txBody>
          <a:bodyPr/>
          <a:lstStyle/>
          <a:p>
            <a:fld id="{548BE8D7-81AB-4D45-80C4-A08A00F067B9}"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AE688A91-CC17-4844-9EAE-12B1C3B7D97E}" type="slidenum">
              <a:rPr lang="en-US" altLang="zh-CN"/>
              <a:pPr/>
              <a:t>32</a:t>
            </a:fld>
            <a:endParaRPr lang="en-US" altLang="zh-CN"/>
          </a:p>
        </p:txBody>
      </p:sp>
      <p:sp>
        <p:nvSpPr>
          <p:cNvPr id="131076" name="AutoShape 4">
            <a:hlinkClick r:id="rId2" action="ppaction://hlinksldjump" highlightClick="1"/>
          </p:cNvPr>
          <p:cNvSpPr>
            <a:spLocks noChangeArrowheads="1"/>
          </p:cNvSpPr>
          <p:nvPr/>
        </p:nvSpPr>
        <p:spPr bwMode="auto">
          <a:xfrm>
            <a:off x="7812088" y="6021388"/>
            <a:ext cx="1331912" cy="5032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 calcmode="lin" valueType="num">
                                      <p:cBhvr additive="base">
                                        <p:cTn id="7" dur="500" fill="hold"/>
                                        <p:tgtEl>
                                          <p:spTgt spid="131074"/>
                                        </p:tgtEl>
                                        <p:attrNameLst>
                                          <p:attrName>ppt_x</p:attrName>
                                        </p:attrNameLst>
                                      </p:cBhvr>
                                      <p:tavLst>
                                        <p:tav tm="0">
                                          <p:val>
                                            <p:strVal val="#ppt_x"/>
                                          </p:val>
                                        </p:tav>
                                        <p:tav tm="100000">
                                          <p:val>
                                            <p:strVal val="#ppt_x"/>
                                          </p:val>
                                        </p:tav>
                                      </p:tavLst>
                                    </p:anim>
                                    <p:anim calcmode="lin" valueType="num">
                                      <p:cBhvr additive="base">
                                        <p:cTn id="8" dur="500" fill="hold"/>
                                        <p:tgtEl>
                                          <p:spTgt spid="1310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1075">
                                            <p:txEl>
                                              <p:pRg st="0" end="0"/>
                                            </p:txEl>
                                          </p:spTgt>
                                        </p:tgtEl>
                                        <p:attrNameLst>
                                          <p:attrName>style.visibility</p:attrName>
                                        </p:attrNameLst>
                                      </p:cBhvr>
                                      <p:to>
                                        <p:strVal val="visible"/>
                                      </p:to>
                                    </p:set>
                                    <p:anim calcmode="lin" valueType="num">
                                      <p:cBhvr additive="base">
                                        <p:cTn id="13" dur="500" fill="hold"/>
                                        <p:tgtEl>
                                          <p:spTgt spid="1310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1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1075">
                                            <p:txEl>
                                              <p:pRg st="1" end="1"/>
                                            </p:txEl>
                                          </p:spTgt>
                                        </p:tgtEl>
                                        <p:attrNameLst>
                                          <p:attrName>style.visibility</p:attrName>
                                        </p:attrNameLst>
                                      </p:cBhvr>
                                      <p:to>
                                        <p:strVal val="visible"/>
                                      </p:to>
                                    </p:set>
                                    <p:anim calcmode="lin" valueType="num">
                                      <p:cBhvr additive="base">
                                        <p:cTn id="19" dur="500" fill="hold"/>
                                        <p:tgtEl>
                                          <p:spTgt spid="13107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1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1075">
                                            <p:txEl>
                                              <p:pRg st="2" end="2"/>
                                            </p:txEl>
                                          </p:spTgt>
                                        </p:tgtEl>
                                        <p:attrNameLst>
                                          <p:attrName>style.visibility</p:attrName>
                                        </p:attrNameLst>
                                      </p:cBhvr>
                                      <p:to>
                                        <p:strVal val="visible"/>
                                      </p:to>
                                    </p:set>
                                    <p:anim calcmode="lin" valueType="num">
                                      <p:cBhvr additive="base">
                                        <p:cTn id="25" dur="500" fill="hold"/>
                                        <p:tgtEl>
                                          <p:spTgt spid="13107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10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1075">
                                            <p:txEl>
                                              <p:pRg st="3" end="3"/>
                                            </p:txEl>
                                          </p:spTgt>
                                        </p:tgtEl>
                                        <p:attrNameLst>
                                          <p:attrName>style.visibility</p:attrName>
                                        </p:attrNameLst>
                                      </p:cBhvr>
                                      <p:to>
                                        <p:strVal val="visible"/>
                                      </p:to>
                                    </p:set>
                                    <p:anim calcmode="lin" valueType="num">
                                      <p:cBhvr additive="base">
                                        <p:cTn id="31" dur="500" fill="hold"/>
                                        <p:tgtEl>
                                          <p:spTgt spid="13107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10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1075">
                                            <p:txEl>
                                              <p:pRg st="4" end="4"/>
                                            </p:txEl>
                                          </p:spTgt>
                                        </p:tgtEl>
                                        <p:attrNameLst>
                                          <p:attrName>style.visibility</p:attrName>
                                        </p:attrNameLst>
                                      </p:cBhvr>
                                      <p:to>
                                        <p:strVal val="visible"/>
                                      </p:to>
                                    </p:set>
                                    <p:anim calcmode="lin" valueType="num">
                                      <p:cBhvr additive="base">
                                        <p:cTn id="37" dur="500" fill="hold"/>
                                        <p:tgtEl>
                                          <p:spTgt spid="13107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10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755650" y="609600"/>
            <a:ext cx="8208963" cy="515938"/>
          </a:xfrm>
        </p:spPr>
        <p:txBody>
          <a:bodyPr>
            <a:normAutofit fontScale="90000"/>
          </a:bodyPr>
          <a:lstStyle/>
          <a:p>
            <a:pPr marL="762000" indent="-762000"/>
            <a:r>
              <a:rPr lang="en-US" altLang="zh-CN"/>
              <a:t>2.</a:t>
            </a:r>
            <a:r>
              <a:rPr lang="zh-CN" altLang="en-US"/>
              <a:t>品牌计算机与组装计算机的差异</a:t>
            </a:r>
          </a:p>
        </p:txBody>
      </p:sp>
      <p:sp>
        <p:nvSpPr>
          <p:cNvPr id="141315" name="Rectangle 3"/>
          <p:cNvSpPr>
            <a:spLocks noGrp="1" noChangeArrowheads="1"/>
          </p:cNvSpPr>
          <p:nvPr>
            <p:ph idx="1"/>
          </p:nvPr>
        </p:nvSpPr>
        <p:spPr>
          <a:xfrm>
            <a:off x="457200" y="1676400"/>
            <a:ext cx="8362950" cy="4489450"/>
          </a:xfrm>
          <a:noFill/>
          <a:ln/>
        </p:spPr>
        <p:txBody>
          <a:bodyPr>
            <a:normAutofit lnSpcReduction="10000"/>
          </a:bodyPr>
          <a:lstStyle/>
          <a:p>
            <a:pPr marL="457200" indent="-457200"/>
            <a:r>
              <a:rPr lang="zh-CN" altLang="zh-CN" sz="4400"/>
              <a:t>价格差异</a:t>
            </a:r>
            <a:endParaRPr lang="zh-CN" altLang="en-US" sz="4400"/>
          </a:p>
          <a:p>
            <a:pPr marL="457200" indent="-457200"/>
            <a:r>
              <a:rPr lang="zh-CN" altLang="zh-CN" sz="4400"/>
              <a:t>外观因素</a:t>
            </a:r>
            <a:endParaRPr lang="zh-CN" altLang="en-US" sz="4400"/>
          </a:p>
          <a:p>
            <a:pPr marL="457200" indent="-457200"/>
            <a:r>
              <a:rPr lang="zh-CN" altLang="zh-CN" sz="4400"/>
              <a:t>配置选择</a:t>
            </a:r>
            <a:endParaRPr lang="zh-CN" altLang="en-US" sz="4400"/>
          </a:p>
          <a:p>
            <a:pPr marL="457200" indent="-457200"/>
            <a:r>
              <a:rPr lang="zh-CN" altLang="zh-CN" sz="4400"/>
              <a:t>售后服务</a:t>
            </a:r>
            <a:endParaRPr lang="zh-CN" altLang="en-US" sz="4400"/>
          </a:p>
          <a:p>
            <a:pPr marL="457200" indent="-457200"/>
            <a:r>
              <a:rPr lang="zh-CN" altLang="en-US" sz="4400"/>
              <a:t>动手能力</a:t>
            </a:r>
          </a:p>
          <a:p>
            <a:pPr marL="457200" indent="-457200">
              <a:buFont typeface="Wingdings" pitchFamily="2" charset="2"/>
              <a:buNone/>
            </a:pPr>
            <a:r>
              <a:rPr lang="zh-CN" altLang="en-US" sz="4400"/>
              <a:t>　 　</a:t>
            </a:r>
          </a:p>
        </p:txBody>
      </p:sp>
      <p:sp>
        <p:nvSpPr>
          <p:cNvPr id="7" name="日期占位符 5"/>
          <p:cNvSpPr>
            <a:spLocks noGrp="1"/>
          </p:cNvSpPr>
          <p:nvPr>
            <p:ph type="dt" sz="half" idx="10"/>
          </p:nvPr>
        </p:nvSpPr>
        <p:spPr/>
        <p:txBody>
          <a:bodyPr/>
          <a:lstStyle/>
          <a:p>
            <a:fld id="{6E801514-BC3F-4288-AA3D-EA54599F3664}"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F4B1FD55-3735-40BA-A468-89F79D05FD35}" type="slidenum">
              <a:rPr lang="en-US" altLang="zh-CN"/>
              <a:pPr/>
              <a:t>33</a:t>
            </a:fld>
            <a:endParaRPr lang="en-US" altLang="zh-CN"/>
          </a:p>
        </p:txBody>
      </p:sp>
      <p:sp>
        <p:nvSpPr>
          <p:cNvPr id="141316" name="AutoShape 4">
            <a:hlinkClick r:id="rId2" action="ppaction://hlinksldjump" highlightClick="1"/>
          </p:cNvPr>
          <p:cNvSpPr>
            <a:spLocks noChangeArrowheads="1"/>
          </p:cNvSpPr>
          <p:nvPr/>
        </p:nvSpPr>
        <p:spPr bwMode="auto">
          <a:xfrm>
            <a:off x="7812088" y="6021388"/>
            <a:ext cx="1331912" cy="5032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4"/>
                                        </p:tgtEl>
                                        <p:attrNameLst>
                                          <p:attrName>style.visibility</p:attrName>
                                        </p:attrNameLst>
                                      </p:cBhvr>
                                      <p:to>
                                        <p:strVal val="visible"/>
                                      </p:to>
                                    </p:set>
                                    <p:anim calcmode="lin" valueType="num">
                                      <p:cBhvr additive="base">
                                        <p:cTn id="7" dur="500" fill="hold"/>
                                        <p:tgtEl>
                                          <p:spTgt spid="141314"/>
                                        </p:tgtEl>
                                        <p:attrNameLst>
                                          <p:attrName>ppt_x</p:attrName>
                                        </p:attrNameLst>
                                      </p:cBhvr>
                                      <p:tavLst>
                                        <p:tav tm="0">
                                          <p:val>
                                            <p:strVal val="#ppt_x"/>
                                          </p:val>
                                        </p:tav>
                                        <p:tav tm="100000">
                                          <p:val>
                                            <p:strVal val="#ppt_x"/>
                                          </p:val>
                                        </p:tav>
                                      </p:tavLst>
                                    </p:anim>
                                    <p:anim calcmode="lin" valueType="num">
                                      <p:cBhvr additive="base">
                                        <p:cTn id="8" dur="500" fill="hold"/>
                                        <p:tgtEl>
                                          <p:spTgt spid="1413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1315">
                                            <p:txEl>
                                              <p:pRg st="0" end="0"/>
                                            </p:txEl>
                                          </p:spTgt>
                                        </p:tgtEl>
                                        <p:attrNameLst>
                                          <p:attrName>style.visibility</p:attrName>
                                        </p:attrNameLst>
                                      </p:cBhvr>
                                      <p:to>
                                        <p:strVal val="visible"/>
                                      </p:to>
                                    </p:set>
                                    <p:anim calcmode="lin" valueType="num">
                                      <p:cBhvr additive="base">
                                        <p:cTn id="13"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1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1315">
                                            <p:txEl>
                                              <p:pRg st="1" end="1"/>
                                            </p:txEl>
                                          </p:spTgt>
                                        </p:tgtEl>
                                        <p:attrNameLst>
                                          <p:attrName>style.visibility</p:attrName>
                                        </p:attrNameLst>
                                      </p:cBhvr>
                                      <p:to>
                                        <p:strVal val="visible"/>
                                      </p:to>
                                    </p:set>
                                    <p:anim calcmode="lin" valueType="num">
                                      <p:cBhvr additive="base">
                                        <p:cTn id="19"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1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2" end="2"/>
                                            </p:txEl>
                                          </p:spTgt>
                                        </p:tgtEl>
                                        <p:attrNameLst>
                                          <p:attrName>style.visibility</p:attrName>
                                        </p:attrNameLst>
                                      </p:cBhvr>
                                      <p:to>
                                        <p:strVal val="visible"/>
                                      </p:to>
                                    </p:set>
                                    <p:anim calcmode="lin" valueType="num">
                                      <p:cBhvr additive="base">
                                        <p:cTn id="2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1315">
                                            <p:txEl>
                                              <p:pRg st="3" end="3"/>
                                            </p:txEl>
                                          </p:spTgt>
                                        </p:tgtEl>
                                        <p:attrNameLst>
                                          <p:attrName>style.visibility</p:attrName>
                                        </p:attrNameLst>
                                      </p:cBhvr>
                                      <p:to>
                                        <p:strVal val="visible"/>
                                      </p:to>
                                    </p:set>
                                    <p:anim calcmode="lin" valueType="num">
                                      <p:cBhvr additive="base">
                                        <p:cTn id="31"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1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1315">
                                            <p:txEl>
                                              <p:pRg st="4" end="4"/>
                                            </p:txEl>
                                          </p:spTgt>
                                        </p:tgtEl>
                                        <p:attrNameLst>
                                          <p:attrName>style.visibility</p:attrName>
                                        </p:attrNameLst>
                                      </p:cBhvr>
                                      <p:to>
                                        <p:strVal val="visible"/>
                                      </p:to>
                                    </p:set>
                                    <p:anim calcmode="lin" valueType="num">
                                      <p:cBhvr additive="base">
                                        <p:cTn id="37"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1315">
                                            <p:txEl>
                                              <p:pRg st="5" end="5"/>
                                            </p:txEl>
                                          </p:spTgt>
                                        </p:tgtEl>
                                        <p:attrNameLst>
                                          <p:attrName>style.visibility</p:attrName>
                                        </p:attrNameLst>
                                      </p:cBhvr>
                                      <p:to>
                                        <p:strVal val="visible"/>
                                      </p:to>
                                    </p:set>
                                    <p:anim calcmode="lin" valueType="num">
                                      <p:cBhvr additive="base">
                                        <p:cTn id="4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13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P spid="14131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normAutofit fontScale="90000"/>
          </a:bodyPr>
          <a:lstStyle/>
          <a:p>
            <a:pPr marL="762000" indent="-762000"/>
            <a:r>
              <a:rPr lang="en-US" altLang="zh-CN"/>
              <a:t>1.2.4 </a:t>
            </a:r>
            <a:r>
              <a:rPr lang="zh-CN" altLang="en-US"/>
              <a:t>计算机的软件系统</a:t>
            </a:r>
          </a:p>
        </p:txBody>
      </p:sp>
      <p:sp>
        <p:nvSpPr>
          <p:cNvPr id="132099" name="Rectangle 3"/>
          <p:cNvSpPr>
            <a:spLocks noGrp="1" noChangeArrowheads="1"/>
          </p:cNvSpPr>
          <p:nvPr>
            <p:ph type="body" sz="half" idx="1"/>
          </p:nvPr>
        </p:nvSpPr>
        <p:spPr>
          <a:xfrm>
            <a:off x="468313" y="1484313"/>
            <a:ext cx="8362950" cy="576262"/>
          </a:xfrm>
          <a:noFill/>
          <a:ln/>
        </p:spPr>
        <p:txBody>
          <a:bodyPr>
            <a:normAutofit fontScale="77500" lnSpcReduction="20000"/>
          </a:bodyPr>
          <a:lstStyle/>
          <a:p>
            <a:pPr marL="536575" indent="-536575"/>
            <a:r>
              <a:rPr lang="zh-CN" altLang="en-US" sz="3400"/>
              <a:t>计算机的软件系统包括系统软件和应用软件两类。</a:t>
            </a:r>
          </a:p>
        </p:txBody>
      </p:sp>
      <p:sp>
        <p:nvSpPr>
          <p:cNvPr id="23" name="页脚占位符 4"/>
          <p:cNvSpPr>
            <a:spLocks noGrp="1"/>
          </p:cNvSpPr>
          <p:nvPr>
            <p:ph type="ftr" sz="quarter" idx="10"/>
          </p:nvPr>
        </p:nvSpPr>
        <p:spPr/>
        <p:txBody>
          <a:bodyPr/>
          <a:lstStyle/>
          <a:p>
            <a:r>
              <a:rPr lang="en-US" altLang="zh-CN"/>
              <a:t>第1章  计算机基础知识—选购计算机</a:t>
            </a:r>
          </a:p>
        </p:txBody>
      </p:sp>
      <p:sp>
        <p:nvSpPr>
          <p:cNvPr id="24" name="灯片编号占位符 5"/>
          <p:cNvSpPr>
            <a:spLocks noGrp="1"/>
          </p:cNvSpPr>
          <p:nvPr>
            <p:ph type="sldNum" sz="quarter" idx="11"/>
          </p:nvPr>
        </p:nvSpPr>
        <p:spPr/>
        <p:txBody>
          <a:bodyPr/>
          <a:lstStyle/>
          <a:p>
            <a:fld id="{7996F872-46CF-4CBF-A222-7199DEE4DB9D}" type="slidenum">
              <a:rPr lang="en-US" altLang="zh-CN"/>
              <a:pPr/>
              <a:t>34</a:t>
            </a:fld>
            <a:endParaRPr lang="en-US" altLang="zh-CN"/>
          </a:p>
        </p:txBody>
      </p:sp>
      <p:sp>
        <p:nvSpPr>
          <p:cNvPr id="25" name="日期占位符 6"/>
          <p:cNvSpPr>
            <a:spLocks noGrp="1"/>
          </p:cNvSpPr>
          <p:nvPr>
            <p:ph type="dt" sz="half" idx="12"/>
          </p:nvPr>
        </p:nvSpPr>
        <p:spPr/>
        <p:txBody>
          <a:bodyPr/>
          <a:lstStyle/>
          <a:p>
            <a:fld id="{44AF4D8E-E659-4FD7-8966-360B48F221D9}" type="datetime1">
              <a:rPr lang="zh-CN" altLang="en-US"/>
              <a:pPr/>
              <a:t>2013/9/2</a:t>
            </a:fld>
            <a:endParaRPr lang="en-US" altLang="zh-CN"/>
          </a:p>
        </p:txBody>
      </p:sp>
      <p:sp>
        <p:nvSpPr>
          <p:cNvPr id="132101" name="AutoShape 5">
            <a:hlinkClick r:id="rId2"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32102" name="Group 6"/>
          <p:cNvGrpSpPr>
            <a:grpSpLocks/>
          </p:cNvGrpSpPr>
          <p:nvPr/>
        </p:nvGrpSpPr>
        <p:grpSpPr bwMode="auto">
          <a:xfrm>
            <a:off x="552450" y="3141663"/>
            <a:ext cx="4191000" cy="2133600"/>
            <a:chOff x="240" y="576"/>
            <a:chExt cx="2640" cy="1344"/>
          </a:xfrm>
        </p:grpSpPr>
        <p:sp>
          <p:nvSpPr>
            <p:cNvPr id="132103" name="Text Box 7"/>
            <p:cNvSpPr txBox="1">
              <a:spLocks noChangeArrowheads="1"/>
            </p:cNvSpPr>
            <p:nvPr/>
          </p:nvSpPr>
          <p:spPr bwMode="auto">
            <a:xfrm>
              <a:off x="960" y="920"/>
              <a:ext cx="1920" cy="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000" b="0">
                  <a:solidFill>
                    <a:srgbClr val="0000FF"/>
                  </a:solidFill>
                  <a:effectLst>
                    <a:outerShdw blurRad="38100" dist="38100" dir="2700000" algn="tl">
                      <a:srgbClr val="C0C0C0"/>
                    </a:outerShdw>
                  </a:effectLst>
                  <a:latin typeface="Times New Roman" pitchFamily="18" charset="0"/>
                </a:rPr>
                <a:t>● </a:t>
              </a:r>
              <a:r>
                <a:rPr kumimoji="1" lang="zh-CN" altLang="en-US" sz="2000">
                  <a:solidFill>
                    <a:srgbClr val="0000FF"/>
                  </a:solidFill>
                  <a:effectLst>
                    <a:outerShdw blurRad="38100" dist="38100" dir="2700000" algn="tl">
                      <a:srgbClr val="C0C0C0"/>
                    </a:outerShdw>
                  </a:effectLst>
                  <a:latin typeface="Times New Roman" pitchFamily="18" charset="0"/>
                </a:rPr>
                <a:t>操作系统</a:t>
              </a:r>
            </a:p>
            <a:p>
              <a:pPr>
                <a:spcBef>
                  <a:spcPct val="30000"/>
                </a:spcBef>
              </a:pPr>
              <a:r>
                <a:rPr kumimoji="1" lang="zh-CN" altLang="en-US" sz="2000" b="0">
                  <a:solidFill>
                    <a:srgbClr val="0000FF"/>
                  </a:solidFill>
                  <a:effectLst>
                    <a:outerShdw blurRad="38100" dist="38100" dir="2700000" algn="tl">
                      <a:srgbClr val="C0C0C0"/>
                    </a:outerShdw>
                  </a:effectLst>
                  <a:latin typeface="Times New Roman" pitchFamily="18" charset="0"/>
                </a:rPr>
                <a:t>●</a:t>
              </a:r>
              <a:r>
                <a:rPr kumimoji="1" lang="zh-CN" altLang="en-US" sz="2000">
                  <a:solidFill>
                    <a:srgbClr val="0000FF"/>
                  </a:solidFill>
                  <a:effectLst>
                    <a:outerShdw blurRad="38100" dist="38100" dir="2700000" algn="tl">
                      <a:srgbClr val="C0C0C0"/>
                    </a:outerShdw>
                  </a:effectLst>
                  <a:latin typeface="Times New Roman" pitchFamily="18" charset="0"/>
                </a:rPr>
                <a:t> 语言处理系统</a:t>
              </a:r>
            </a:p>
            <a:p>
              <a:pPr>
                <a:spcBef>
                  <a:spcPct val="30000"/>
                </a:spcBef>
              </a:pPr>
              <a:r>
                <a:rPr kumimoji="1" lang="zh-CN" altLang="en-US" sz="2000" b="0">
                  <a:solidFill>
                    <a:srgbClr val="0000FF"/>
                  </a:solidFill>
                  <a:effectLst>
                    <a:outerShdw blurRad="38100" dist="38100" dir="2700000" algn="tl">
                      <a:srgbClr val="C0C0C0"/>
                    </a:outerShdw>
                  </a:effectLst>
                  <a:latin typeface="Times New Roman" pitchFamily="18" charset="0"/>
                </a:rPr>
                <a:t>●</a:t>
              </a:r>
              <a:r>
                <a:rPr kumimoji="1" lang="zh-CN" altLang="en-US" sz="2000">
                  <a:solidFill>
                    <a:srgbClr val="0000FF"/>
                  </a:solidFill>
                  <a:effectLst>
                    <a:outerShdw blurRad="38100" dist="38100" dir="2700000" algn="tl">
                      <a:srgbClr val="C0C0C0"/>
                    </a:outerShdw>
                  </a:effectLst>
                  <a:latin typeface="Times New Roman" pitchFamily="18" charset="0"/>
                </a:rPr>
                <a:t> 数据库管理系统</a:t>
              </a:r>
            </a:p>
            <a:p>
              <a:pPr>
                <a:spcBef>
                  <a:spcPct val="30000"/>
                </a:spcBef>
              </a:pPr>
              <a:r>
                <a:rPr kumimoji="1" lang="zh-CN" altLang="en-US" sz="2000" b="0">
                  <a:solidFill>
                    <a:srgbClr val="0000FF"/>
                  </a:solidFill>
                  <a:effectLst>
                    <a:outerShdw blurRad="38100" dist="38100" dir="2700000" algn="tl">
                      <a:srgbClr val="C0C0C0"/>
                    </a:outerShdw>
                  </a:effectLst>
                  <a:latin typeface="Times New Roman" pitchFamily="18" charset="0"/>
                </a:rPr>
                <a:t>●</a:t>
              </a:r>
              <a:r>
                <a:rPr kumimoji="1" lang="zh-CN" altLang="en-US" sz="2000">
                  <a:solidFill>
                    <a:srgbClr val="0000FF"/>
                  </a:solidFill>
                  <a:effectLst>
                    <a:outerShdw blurRad="38100" dist="38100" dir="2700000" algn="tl">
                      <a:srgbClr val="C0C0C0"/>
                    </a:outerShdw>
                  </a:effectLst>
                  <a:latin typeface="Times New Roman" pitchFamily="18" charset="0"/>
                </a:rPr>
                <a:t> 一些必要的服务程序</a:t>
              </a:r>
            </a:p>
          </p:txBody>
        </p:sp>
        <p:sp>
          <p:nvSpPr>
            <p:cNvPr id="132104" name="AutoShape 8"/>
            <p:cNvSpPr>
              <a:spLocks noChangeArrowheads="1"/>
            </p:cNvSpPr>
            <p:nvPr/>
          </p:nvSpPr>
          <p:spPr bwMode="auto">
            <a:xfrm>
              <a:off x="240" y="576"/>
              <a:ext cx="1248" cy="240"/>
            </a:xfrm>
            <a:prstGeom prst="roundRect">
              <a:avLst>
                <a:gd name="adj" fmla="val 50000"/>
              </a:avLst>
            </a:prstGeom>
            <a:solidFill>
              <a:srgbClr val="0000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系统软件</a:t>
              </a:r>
            </a:p>
          </p:txBody>
        </p:sp>
        <p:sp>
          <p:nvSpPr>
            <p:cNvPr id="132105" name="Line 9"/>
            <p:cNvSpPr>
              <a:spLocks noChangeShapeType="1"/>
            </p:cNvSpPr>
            <p:nvPr/>
          </p:nvSpPr>
          <p:spPr bwMode="auto">
            <a:xfrm>
              <a:off x="864" y="1056"/>
              <a:ext cx="96"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06" name="Line 10"/>
            <p:cNvSpPr>
              <a:spLocks noChangeShapeType="1"/>
            </p:cNvSpPr>
            <p:nvPr/>
          </p:nvSpPr>
          <p:spPr bwMode="auto">
            <a:xfrm flipV="1">
              <a:off x="576" y="816"/>
              <a:ext cx="0" cy="624"/>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07" name="Line 11"/>
            <p:cNvSpPr>
              <a:spLocks noChangeShapeType="1"/>
            </p:cNvSpPr>
            <p:nvPr/>
          </p:nvSpPr>
          <p:spPr bwMode="auto">
            <a:xfrm>
              <a:off x="864" y="1824"/>
              <a:ext cx="96"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08" name="Line 12"/>
            <p:cNvSpPr>
              <a:spLocks noChangeShapeType="1"/>
            </p:cNvSpPr>
            <p:nvPr/>
          </p:nvSpPr>
          <p:spPr bwMode="auto">
            <a:xfrm flipV="1">
              <a:off x="864" y="1056"/>
              <a:ext cx="0" cy="768"/>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09" name="Line 13"/>
            <p:cNvSpPr>
              <a:spLocks noChangeShapeType="1"/>
            </p:cNvSpPr>
            <p:nvPr/>
          </p:nvSpPr>
          <p:spPr bwMode="auto">
            <a:xfrm>
              <a:off x="576" y="1440"/>
              <a:ext cx="288"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32110" name="AutoShape 14"/>
          <p:cNvSpPr>
            <a:spLocks noChangeArrowheads="1"/>
          </p:cNvSpPr>
          <p:nvPr/>
        </p:nvSpPr>
        <p:spPr bwMode="auto">
          <a:xfrm>
            <a:off x="3348038" y="3213100"/>
            <a:ext cx="304800" cy="304800"/>
          </a:xfrm>
          <a:prstGeom prst="plus">
            <a:avLst>
              <a:gd name="adj" fmla="val 36458"/>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32111" name="Group 15"/>
          <p:cNvGrpSpPr>
            <a:grpSpLocks/>
          </p:cNvGrpSpPr>
          <p:nvPr/>
        </p:nvGrpSpPr>
        <p:grpSpPr bwMode="auto">
          <a:xfrm>
            <a:off x="4572000" y="2997200"/>
            <a:ext cx="4343400" cy="2270125"/>
            <a:chOff x="3064" y="493"/>
            <a:chExt cx="2736" cy="1430"/>
          </a:xfrm>
        </p:grpSpPr>
        <p:sp>
          <p:nvSpPr>
            <p:cNvPr id="132112" name="Text Box 16"/>
            <p:cNvSpPr txBox="1">
              <a:spLocks noChangeArrowheads="1"/>
            </p:cNvSpPr>
            <p:nvPr/>
          </p:nvSpPr>
          <p:spPr bwMode="auto">
            <a:xfrm>
              <a:off x="3832" y="923"/>
              <a:ext cx="1968" cy="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000" b="0">
                  <a:solidFill>
                    <a:srgbClr val="006600"/>
                  </a:solidFill>
                  <a:effectLst>
                    <a:outerShdw blurRad="38100" dist="38100" dir="2700000" algn="tl">
                      <a:srgbClr val="C0C0C0"/>
                    </a:outerShdw>
                  </a:effectLst>
                  <a:latin typeface="Times New Roman" pitchFamily="18" charset="0"/>
                </a:rPr>
                <a:t>● </a:t>
              </a:r>
              <a:r>
                <a:rPr kumimoji="1" lang="zh-CN" altLang="en-US" sz="2000">
                  <a:solidFill>
                    <a:srgbClr val="006600"/>
                  </a:solidFill>
                  <a:effectLst>
                    <a:outerShdw blurRad="38100" dist="38100" dir="2700000" algn="tl">
                      <a:srgbClr val="C0C0C0"/>
                    </a:outerShdw>
                  </a:effectLst>
                  <a:latin typeface="Times New Roman" pitchFamily="18" charset="0"/>
                </a:rPr>
                <a:t>文字处理软件</a:t>
              </a:r>
            </a:p>
            <a:p>
              <a:pPr>
                <a:spcBef>
                  <a:spcPct val="30000"/>
                </a:spcBef>
              </a:pPr>
              <a:r>
                <a:rPr kumimoji="1" lang="zh-CN" altLang="en-US" sz="2000" b="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 信息管理软件</a:t>
              </a:r>
            </a:p>
            <a:p>
              <a:pPr>
                <a:spcBef>
                  <a:spcPct val="30000"/>
                </a:spcBef>
              </a:pPr>
              <a:r>
                <a:rPr kumimoji="1" lang="zh-CN" altLang="en-US" sz="2000" b="0">
                  <a:solidFill>
                    <a:srgbClr val="006600"/>
                  </a:solidFill>
                  <a:effectLst>
                    <a:outerShdw blurRad="38100" dist="38100" dir="2700000" algn="tl">
                      <a:srgbClr val="C0C0C0"/>
                    </a:outerShdw>
                  </a:effectLst>
                  <a:latin typeface="Times New Roman" pitchFamily="18" charset="0"/>
                </a:rPr>
                <a:t>● </a:t>
              </a:r>
              <a:r>
                <a:rPr kumimoji="1" lang="zh-CN" altLang="en-US" sz="2000">
                  <a:solidFill>
                    <a:srgbClr val="006600"/>
                  </a:solidFill>
                  <a:effectLst>
                    <a:outerShdw blurRad="38100" dist="38100" dir="2700000" algn="tl">
                      <a:srgbClr val="C0C0C0"/>
                    </a:outerShdw>
                  </a:effectLst>
                  <a:latin typeface="Times New Roman" pitchFamily="18" charset="0"/>
                </a:rPr>
                <a:t>计算机辅助设计软件</a:t>
              </a:r>
            </a:p>
            <a:p>
              <a:pPr>
                <a:spcBef>
                  <a:spcPct val="30000"/>
                </a:spcBef>
              </a:pPr>
              <a:r>
                <a:rPr kumimoji="1" lang="zh-CN" altLang="en-US" sz="2000" b="0">
                  <a:solidFill>
                    <a:srgbClr val="006600"/>
                  </a:solidFill>
                  <a:effectLst>
                    <a:outerShdw blurRad="38100" dist="38100" dir="2700000" algn="tl">
                      <a:srgbClr val="C0C0C0"/>
                    </a:outerShdw>
                  </a:effectLst>
                  <a:latin typeface="Times New Roman" pitchFamily="18" charset="0"/>
                </a:rPr>
                <a:t>● </a:t>
              </a:r>
              <a:r>
                <a:rPr kumimoji="1" lang="zh-CN" altLang="en-US" sz="2000">
                  <a:solidFill>
                    <a:srgbClr val="006600"/>
                  </a:solidFill>
                  <a:effectLst>
                    <a:outerShdw blurRad="38100" dist="38100" dir="2700000" algn="tl">
                      <a:srgbClr val="C0C0C0"/>
                    </a:outerShdw>
                  </a:effectLst>
                  <a:latin typeface="Times New Roman" pitchFamily="18" charset="0"/>
                </a:rPr>
                <a:t>实时控制软件</a:t>
              </a:r>
            </a:p>
          </p:txBody>
        </p:sp>
        <p:sp>
          <p:nvSpPr>
            <p:cNvPr id="132113" name="AutoShape 17"/>
            <p:cNvSpPr>
              <a:spLocks noChangeArrowheads="1"/>
            </p:cNvSpPr>
            <p:nvPr/>
          </p:nvSpPr>
          <p:spPr bwMode="auto">
            <a:xfrm>
              <a:off x="3064" y="589"/>
              <a:ext cx="1248" cy="240"/>
            </a:xfrm>
            <a:prstGeom prst="roundRect">
              <a:avLst>
                <a:gd name="adj" fmla="val 50000"/>
              </a:avLst>
            </a:prstGeom>
            <a:solidFill>
              <a:srgbClr val="006600"/>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应用软件</a:t>
              </a:r>
            </a:p>
          </p:txBody>
        </p:sp>
        <p:sp>
          <p:nvSpPr>
            <p:cNvPr id="132114" name="Line 18"/>
            <p:cNvSpPr>
              <a:spLocks noChangeShapeType="1"/>
            </p:cNvSpPr>
            <p:nvPr/>
          </p:nvSpPr>
          <p:spPr bwMode="auto">
            <a:xfrm flipV="1">
              <a:off x="3448" y="1549"/>
              <a:ext cx="288"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15" name="Line 19"/>
            <p:cNvSpPr>
              <a:spLocks noChangeShapeType="1"/>
            </p:cNvSpPr>
            <p:nvPr/>
          </p:nvSpPr>
          <p:spPr bwMode="auto">
            <a:xfrm>
              <a:off x="3448" y="829"/>
              <a:ext cx="0" cy="72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16" name="Line 20"/>
            <p:cNvSpPr>
              <a:spLocks noChangeShapeType="1"/>
            </p:cNvSpPr>
            <p:nvPr/>
          </p:nvSpPr>
          <p:spPr bwMode="auto">
            <a:xfrm flipV="1">
              <a:off x="3736" y="1067"/>
              <a:ext cx="0" cy="725"/>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17" name="Line 21"/>
            <p:cNvSpPr>
              <a:spLocks noChangeShapeType="1"/>
            </p:cNvSpPr>
            <p:nvPr/>
          </p:nvSpPr>
          <p:spPr bwMode="auto">
            <a:xfrm flipV="1">
              <a:off x="3736" y="1797"/>
              <a:ext cx="96"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18" name="Line 22"/>
            <p:cNvSpPr>
              <a:spLocks noChangeShapeType="1"/>
            </p:cNvSpPr>
            <p:nvPr/>
          </p:nvSpPr>
          <p:spPr bwMode="auto">
            <a:xfrm flipV="1">
              <a:off x="3736" y="1067"/>
              <a:ext cx="96" cy="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119" name="Oval 23"/>
            <p:cNvSpPr>
              <a:spLocks noChangeArrowheads="1"/>
            </p:cNvSpPr>
            <p:nvPr/>
          </p:nvSpPr>
          <p:spPr bwMode="auto">
            <a:xfrm>
              <a:off x="5032" y="493"/>
              <a:ext cx="528" cy="96"/>
            </a:xfrm>
            <a:prstGeom prst="ellipse">
              <a:avLst/>
            </a:prstGeom>
            <a:gradFill rotWithShape="0">
              <a:gsLst>
                <a:gs pos="0">
                  <a:srgbClr val="3399FF"/>
                </a:gs>
                <a:gs pos="100000">
                  <a:srgbClr val="3399FF">
                    <a:gamma/>
                    <a:shade val="25882"/>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 calcmode="lin" valueType="num">
                                      <p:cBhvr additive="base">
                                        <p:cTn id="7" dur="500" fill="hold"/>
                                        <p:tgtEl>
                                          <p:spTgt spid="132098"/>
                                        </p:tgtEl>
                                        <p:attrNameLst>
                                          <p:attrName>ppt_x</p:attrName>
                                        </p:attrNameLst>
                                      </p:cBhvr>
                                      <p:tavLst>
                                        <p:tav tm="0">
                                          <p:val>
                                            <p:strVal val="#ppt_x"/>
                                          </p:val>
                                        </p:tav>
                                        <p:tav tm="100000">
                                          <p:val>
                                            <p:strVal val="#ppt_x"/>
                                          </p:val>
                                        </p:tav>
                                      </p:tavLst>
                                    </p:anim>
                                    <p:anim calcmode="lin" valueType="num">
                                      <p:cBhvr additive="base">
                                        <p:cTn id="8" dur="500" fill="hold"/>
                                        <p:tgtEl>
                                          <p:spTgt spid="1320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2099">
                                            <p:txEl>
                                              <p:pRg st="0" end="0"/>
                                            </p:txEl>
                                          </p:spTgt>
                                        </p:tgtEl>
                                        <p:attrNameLst>
                                          <p:attrName>style.visibility</p:attrName>
                                        </p:attrNameLst>
                                      </p:cBhvr>
                                      <p:to>
                                        <p:strVal val="visible"/>
                                      </p:to>
                                    </p:set>
                                    <p:anim calcmode="lin" valueType="num">
                                      <p:cBhvr additive="base">
                                        <p:cTn id="13" dur="500" fill="hold"/>
                                        <p:tgtEl>
                                          <p:spTgt spid="1320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2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32102"/>
                                        </p:tgtEl>
                                        <p:attrNameLst>
                                          <p:attrName>style.visibility</p:attrName>
                                        </p:attrNameLst>
                                      </p:cBhvr>
                                      <p:to>
                                        <p:strVal val="visible"/>
                                      </p:to>
                                    </p:set>
                                    <p:anim calcmode="lin" valueType="num">
                                      <p:cBhvr additive="base">
                                        <p:cTn id="19" dur="500" fill="hold"/>
                                        <p:tgtEl>
                                          <p:spTgt spid="132102"/>
                                        </p:tgtEl>
                                        <p:attrNameLst>
                                          <p:attrName>ppt_x</p:attrName>
                                        </p:attrNameLst>
                                      </p:cBhvr>
                                      <p:tavLst>
                                        <p:tav tm="0">
                                          <p:val>
                                            <p:strVal val="0-#ppt_w/2"/>
                                          </p:val>
                                        </p:tav>
                                        <p:tav tm="100000">
                                          <p:val>
                                            <p:strVal val="#ppt_x"/>
                                          </p:val>
                                        </p:tav>
                                      </p:tavLst>
                                    </p:anim>
                                    <p:anim calcmode="lin" valueType="num">
                                      <p:cBhvr additive="base">
                                        <p:cTn id="20" dur="500" fill="hold"/>
                                        <p:tgtEl>
                                          <p:spTgt spid="13210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2110"/>
                                        </p:tgtEl>
                                        <p:attrNameLst>
                                          <p:attrName>style.visibility</p:attrName>
                                        </p:attrNameLst>
                                      </p:cBhvr>
                                      <p:to>
                                        <p:strVal val="visible"/>
                                      </p:to>
                                    </p:set>
                                    <p:anim calcmode="lin" valueType="num">
                                      <p:cBhvr additive="base">
                                        <p:cTn id="25" dur="500" fill="hold"/>
                                        <p:tgtEl>
                                          <p:spTgt spid="132110"/>
                                        </p:tgtEl>
                                        <p:attrNameLst>
                                          <p:attrName>ppt_x</p:attrName>
                                        </p:attrNameLst>
                                      </p:cBhvr>
                                      <p:tavLst>
                                        <p:tav tm="0">
                                          <p:val>
                                            <p:strVal val="#ppt_x"/>
                                          </p:val>
                                        </p:tav>
                                        <p:tav tm="100000">
                                          <p:val>
                                            <p:strVal val="#ppt_x"/>
                                          </p:val>
                                        </p:tav>
                                      </p:tavLst>
                                    </p:anim>
                                    <p:anim calcmode="lin" valueType="num">
                                      <p:cBhvr additive="base">
                                        <p:cTn id="26" dur="500" fill="hold"/>
                                        <p:tgtEl>
                                          <p:spTgt spid="1321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132111"/>
                                        </p:tgtEl>
                                        <p:attrNameLst>
                                          <p:attrName>style.visibility</p:attrName>
                                        </p:attrNameLst>
                                      </p:cBhvr>
                                      <p:to>
                                        <p:strVal val="visible"/>
                                      </p:to>
                                    </p:set>
                                    <p:anim calcmode="lin" valueType="num">
                                      <p:cBhvr additive="base">
                                        <p:cTn id="31" dur="500" fill="hold"/>
                                        <p:tgtEl>
                                          <p:spTgt spid="132111"/>
                                        </p:tgtEl>
                                        <p:attrNameLst>
                                          <p:attrName>ppt_x</p:attrName>
                                        </p:attrNameLst>
                                      </p:cBhvr>
                                      <p:tavLst>
                                        <p:tav tm="0">
                                          <p:val>
                                            <p:strVal val="1+#ppt_w/2"/>
                                          </p:val>
                                        </p:tav>
                                        <p:tav tm="100000">
                                          <p:val>
                                            <p:strVal val="#ppt_x"/>
                                          </p:val>
                                        </p:tav>
                                      </p:tavLst>
                                    </p:anim>
                                    <p:anim calcmode="lin" valueType="num">
                                      <p:cBhvr additive="base">
                                        <p:cTn id="32" dur="500" fill="hold"/>
                                        <p:tgtEl>
                                          <p:spTgt spid="132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099" grpId="0" build="p"/>
      <p:bldP spid="1321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zh-CN" altLang="en-US"/>
              <a:t>操作系统</a:t>
            </a:r>
          </a:p>
        </p:txBody>
      </p:sp>
      <p:sp>
        <p:nvSpPr>
          <p:cNvPr id="7" name="日期占位符 5"/>
          <p:cNvSpPr>
            <a:spLocks noGrp="1"/>
          </p:cNvSpPr>
          <p:nvPr>
            <p:ph type="dt" sz="half" idx="10"/>
          </p:nvPr>
        </p:nvSpPr>
        <p:spPr/>
        <p:txBody>
          <a:bodyPr/>
          <a:lstStyle/>
          <a:p>
            <a:fld id="{83D4C79F-871F-4B36-B3ED-53003EA8A66D}"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1B9B6CBA-0324-47C5-9B99-664978AAE15C}" type="slidenum">
              <a:rPr lang="en-US" altLang="zh-CN"/>
              <a:pPr/>
              <a:t>35</a:t>
            </a:fld>
            <a:endParaRPr lang="en-US" altLang="zh-CN"/>
          </a:p>
        </p:txBody>
      </p:sp>
      <p:sp>
        <p:nvSpPr>
          <p:cNvPr id="190467" name="Text Box 3"/>
          <p:cNvSpPr txBox="1">
            <a:spLocks noChangeArrowheads="1"/>
          </p:cNvSpPr>
          <p:nvPr/>
        </p:nvSpPr>
        <p:spPr bwMode="gray">
          <a:xfrm>
            <a:off x="539750" y="1773238"/>
            <a:ext cx="8208963"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Blip>
                <a:blip r:embed="rId2"/>
              </a:buBlip>
            </a:pPr>
            <a:r>
              <a:rPr lang="zh-CN" altLang="en-US" sz="2400">
                <a:solidFill>
                  <a:srgbClr val="000099"/>
                </a:solidFill>
                <a:latin typeface="Times New Roman" pitchFamily="18" charset="0"/>
                <a:ea typeface="华文行楷" pitchFamily="2" charset="-122"/>
              </a:rPr>
              <a:t>操作系统</a:t>
            </a:r>
            <a:r>
              <a:rPr lang="en-US" altLang="zh-CN" sz="2400">
                <a:solidFill>
                  <a:srgbClr val="000099"/>
                </a:solidFill>
                <a:latin typeface="Times New Roman" pitchFamily="18" charset="0"/>
                <a:ea typeface="华文行楷" pitchFamily="2" charset="-122"/>
              </a:rPr>
              <a:t>OS(Operating System)</a:t>
            </a:r>
            <a:r>
              <a:rPr lang="zh-CN" altLang="en-US" sz="2400">
                <a:solidFill>
                  <a:srgbClr val="000099"/>
                </a:solidFill>
                <a:latin typeface="Times New Roman" pitchFamily="18" charset="0"/>
                <a:ea typeface="华文行楷" pitchFamily="2" charset="-122"/>
              </a:rPr>
              <a:t>是配置在计算机硬件上的第一层软件，其他所有的系统软件、应用软件都依赖操作系统的支持。操作系统是所有计算机都必须配置的软件。 </a:t>
            </a:r>
          </a:p>
          <a:p>
            <a:pPr>
              <a:spcBef>
                <a:spcPct val="20000"/>
              </a:spcBef>
              <a:buClr>
                <a:schemeClr val="tx2"/>
              </a:buClr>
              <a:buFont typeface="Wingdings" pitchFamily="2" charset="2"/>
              <a:buBlip>
                <a:blip r:embed="rId2"/>
              </a:buBlip>
            </a:pPr>
            <a:r>
              <a:rPr lang="zh-CN" altLang="en-US" sz="2400">
                <a:solidFill>
                  <a:srgbClr val="000099"/>
                </a:solidFill>
                <a:latin typeface="Times New Roman" pitchFamily="18" charset="0"/>
                <a:ea typeface="华文行楷" pitchFamily="2" charset="-122"/>
              </a:rPr>
              <a:t>现在常用的微机操作系统有：微软的</a:t>
            </a:r>
            <a:r>
              <a:rPr lang="en-US" altLang="zh-CN" sz="2400">
                <a:solidFill>
                  <a:srgbClr val="000099"/>
                </a:solidFill>
                <a:latin typeface="Times New Roman" pitchFamily="18" charset="0"/>
                <a:ea typeface="华文行楷" pitchFamily="2" charset="-122"/>
              </a:rPr>
              <a:t>Windows</a:t>
            </a:r>
            <a:r>
              <a:rPr lang="zh-CN" altLang="en-US" sz="2400">
                <a:solidFill>
                  <a:srgbClr val="000099"/>
                </a:solidFill>
                <a:latin typeface="Times New Roman" pitchFamily="18" charset="0"/>
                <a:ea typeface="华文行楷" pitchFamily="2" charset="-122"/>
              </a:rPr>
              <a:t>系列、苹果公司的</a:t>
            </a:r>
            <a:r>
              <a:rPr lang="en-US" altLang="zh-CN" sz="2400">
                <a:solidFill>
                  <a:srgbClr val="000099"/>
                </a:solidFill>
                <a:latin typeface="Times New Roman" pitchFamily="18" charset="0"/>
                <a:ea typeface="华文行楷" pitchFamily="2" charset="-122"/>
              </a:rPr>
              <a:t>Mac OS</a:t>
            </a:r>
            <a:r>
              <a:rPr lang="zh-CN" altLang="en-US" sz="2400">
                <a:solidFill>
                  <a:srgbClr val="000099"/>
                </a:solidFill>
                <a:latin typeface="Times New Roman" pitchFamily="18" charset="0"/>
                <a:ea typeface="华文行楷" pitchFamily="2" charset="-122"/>
              </a:rPr>
              <a:t>系列和开源的</a:t>
            </a:r>
            <a:r>
              <a:rPr lang="en-US" altLang="zh-CN" sz="2400">
                <a:solidFill>
                  <a:srgbClr val="000099"/>
                </a:solidFill>
                <a:latin typeface="Times New Roman" pitchFamily="18" charset="0"/>
                <a:ea typeface="华文行楷" pitchFamily="2" charset="-122"/>
              </a:rPr>
              <a:t>Linux</a:t>
            </a:r>
            <a:r>
              <a:rPr lang="zh-CN" altLang="en-US" sz="2400">
                <a:solidFill>
                  <a:srgbClr val="000099"/>
                </a:solidFill>
                <a:latin typeface="Times New Roman" pitchFamily="18" charset="0"/>
                <a:ea typeface="华文行楷" pitchFamily="2" charset="-122"/>
              </a:rPr>
              <a:t>系统等。</a:t>
            </a:r>
          </a:p>
        </p:txBody>
      </p:sp>
      <p:sp>
        <p:nvSpPr>
          <p:cNvPr id="190468" name="Text Box 4"/>
          <p:cNvSpPr txBox="1">
            <a:spLocks noChangeArrowheads="1"/>
          </p:cNvSpPr>
          <p:nvPr/>
        </p:nvSpPr>
        <p:spPr bwMode="gray">
          <a:xfrm>
            <a:off x="755650" y="3933825"/>
            <a:ext cx="7993063" cy="246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20000"/>
              </a:spcBef>
              <a:buClr>
                <a:schemeClr val="tx2"/>
              </a:buClr>
              <a:buFont typeface="Wingdings" pitchFamily="2" charset="2"/>
              <a:buNone/>
            </a:pPr>
            <a:r>
              <a:rPr lang="en-US" altLang="zh-CN" sz="2400">
                <a:solidFill>
                  <a:srgbClr val="000099"/>
                </a:solidFill>
                <a:latin typeface="Times New Roman" pitchFamily="18" charset="0"/>
                <a:ea typeface="华文行楷" pitchFamily="2" charset="-122"/>
              </a:rPr>
              <a:t>⑴</a:t>
            </a:r>
            <a:r>
              <a:rPr lang="zh-CN" altLang="en-US" sz="2400">
                <a:solidFill>
                  <a:srgbClr val="000099"/>
                </a:solidFill>
                <a:latin typeface="Times New Roman" pitchFamily="18" charset="0"/>
                <a:ea typeface="华文行楷" pitchFamily="2" charset="-122"/>
              </a:rPr>
              <a:t>操作系统</a:t>
            </a:r>
            <a:r>
              <a:rPr lang="en-US" altLang="zh-CN" sz="2400">
                <a:solidFill>
                  <a:srgbClr val="000099"/>
                </a:solidFill>
                <a:latin typeface="Times New Roman" pitchFamily="18" charset="0"/>
                <a:ea typeface="华文行楷" pitchFamily="2" charset="-122"/>
              </a:rPr>
              <a:t>(OS</a:t>
            </a:r>
            <a:r>
              <a:rPr lang="zh-CN" altLang="en-US" sz="2400">
                <a:solidFill>
                  <a:srgbClr val="000099"/>
                </a:solidFill>
                <a:latin typeface="Times New Roman" pitchFamily="18" charset="0"/>
                <a:ea typeface="华文行楷" pitchFamily="2" charset="-122"/>
              </a:rPr>
              <a:t>，</a:t>
            </a:r>
            <a:r>
              <a:rPr lang="en-US" altLang="zh-CN" sz="2400">
                <a:solidFill>
                  <a:srgbClr val="000099"/>
                </a:solidFill>
                <a:latin typeface="Times New Roman" pitchFamily="18" charset="0"/>
                <a:ea typeface="华文行楷" pitchFamily="2" charset="-122"/>
              </a:rPr>
              <a:t>Operating System)——</a:t>
            </a:r>
            <a:r>
              <a:rPr lang="zh-CN" altLang="en-US" sz="2400">
                <a:solidFill>
                  <a:srgbClr val="000099"/>
                </a:solidFill>
                <a:latin typeface="Times New Roman" pitchFamily="18" charset="0"/>
                <a:ea typeface="华文行楷" pitchFamily="2" charset="-122"/>
              </a:rPr>
              <a:t>是控制计算机所有活动的核心，是软硬件资源的组织者和管理者。</a:t>
            </a:r>
          </a:p>
          <a:p>
            <a:pPr>
              <a:spcBef>
                <a:spcPct val="20000"/>
              </a:spcBef>
              <a:buClr>
                <a:schemeClr val="tx2"/>
              </a:buClr>
              <a:buFont typeface="Wingdings" pitchFamily="2" charset="2"/>
              <a:buNone/>
            </a:pPr>
            <a:r>
              <a:rPr lang="zh-CN" altLang="en-US" sz="2400">
                <a:solidFill>
                  <a:srgbClr val="000099"/>
                </a:solidFill>
                <a:latin typeface="Times New Roman" pitchFamily="18" charset="0"/>
                <a:ea typeface="华文行楷" pitchFamily="2" charset="-122"/>
              </a:rPr>
              <a:t>⑵操作系统功能</a:t>
            </a:r>
            <a:r>
              <a:rPr lang="en-US" altLang="zh-CN" sz="2400">
                <a:solidFill>
                  <a:srgbClr val="000099"/>
                </a:solidFill>
                <a:latin typeface="Times New Roman" pitchFamily="18" charset="0"/>
                <a:ea typeface="华文行楷" pitchFamily="2" charset="-122"/>
              </a:rPr>
              <a:t>——</a:t>
            </a:r>
            <a:r>
              <a:rPr lang="zh-CN" altLang="en-US" sz="2400">
                <a:solidFill>
                  <a:srgbClr val="000099"/>
                </a:solidFill>
                <a:latin typeface="Times New Roman" pitchFamily="18" charset="0"/>
                <a:ea typeface="华文行楷" pitchFamily="2" charset="-122"/>
              </a:rPr>
              <a:t>组织和管理整个计算机系统的硬件和软件资源，在用户和程序之间分配系统资源，使之协调一致地、高效地完成各种复杂的任务。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日期占位符 3"/>
          <p:cNvSpPr>
            <a:spLocks noGrp="1"/>
          </p:cNvSpPr>
          <p:nvPr>
            <p:ph type="dt" sz="half" idx="10"/>
          </p:nvPr>
        </p:nvSpPr>
        <p:spPr/>
        <p:txBody>
          <a:bodyPr/>
          <a:lstStyle/>
          <a:p>
            <a:fld id="{73767DE2-EEBA-4481-AB83-33BCC185D3F2}" type="datetime1">
              <a:rPr lang="zh-CN" altLang="en-US"/>
              <a:pPr/>
              <a:t>2013/9/2</a:t>
            </a:fld>
            <a:endParaRPr lang="en-US" altLang="zh-CN"/>
          </a:p>
        </p:txBody>
      </p:sp>
      <p:sp>
        <p:nvSpPr>
          <p:cNvPr id="9" name="页脚占位符 1"/>
          <p:cNvSpPr>
            <a:spLocks noGrp="1"/>
          </p:cNvSpPr>
          <p:nvPr>
            <p:ph type="ftr" sz="quarter" idx="11"/>
          </p:nvPr>
        </p:nvSpPr>
        <p:spPr/>
        <p:txBody>
          <a:bodyPr/>
          <a:lstStyle/>
          <a:p>
            <a:r>
              <a:rPr lang="en-US" altLang="zh-CN"/>
              <a:t>第1章  计算机基础知识—选购计算机</a:t>
            </a:r>
          </a:p>
        </p:txBody>
      </p:sp>
      <p:sp>
        <p:nvSpPr>
          <p:cNvPr id="10" name="灯片编号占位符 2"/>
          <p:cNvSpPr>
            <a:spLocks noGrp="1"/>
          </p:cNvSpPr>
          <p:nvPr>
            <p:ph type="sldNum" sz="quarter" idx="12"/>
          </p:nvPr>
        </p:nvSpPr>
        <p:spPr/>
        <p:txBody>
          <a:bodyPr/>
          <a:lstStyle/>
          <a:p>
            <a:fld id="{215226C2-8311-44F1-9764-A2355C1110B1}" type="slidenum">
              <a:rPr lang="en-US" altLang="zh-CN"/>
              <a:pPr/>
              <a:t>36</a:t>
            </a:fld>
            <a:endParaRPr lang="en-US" altLang="zh-CN"/>
          </a:p>
        </p:txBody>
      </p:sp>
      <p:sp>
        <p:nvSpPr>
          <p:cNvPr id="191490" name="AutoShape 2"/>
          <p:cNvSpPr>
            <a:spLocks noChangeArrowheads="1"/>
          </p:cNvSpPr>
          <p:nvPr/>
        </p:nvSpPr>
        <p:spPr bwMode="auto">
          <a:xfrm>
            <a:off x="990600" y="2525713"/>
            <a:ext cx="7772400" cy="381000"/>
          </a:xfrm>
          <a:prstGeom prst="roundRect">
            <a:avLst>
              <a:gd name="adj" fmla="val 50000"/>
            </a:avLst>
          </a:prstGeom>
          <a:gradFill rotWithShape="0">
            <a:gsLst>
              <a:gs pos="0">
                <a:srgbClr val="990099">
                  <a:gamma/>
                  <a:shade val="46275"/>
                  <a:invGamma/>
                </a:srgbClr>
              </a:gs>
              <a:gs pos="100000">
                <a:srgbClr val="990099"/>
              </a:gs>
            </a:gsLst>
            <a:lin ang="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chemeClr val="bg1"/>
                </a:solidFill>
                <a:effectLst>
                  <a:outerShdw blurRad="38100" dist="38100" dir="2700000" algn="tl">
                    <a:srgbClr val="000000"/>
                  </a:outerShdw>
                </a:effectLst>
                <a:latin typeface="Times New Roman" pitchFamily="18" charset="0"/>
              </a:rPr>
              <a:t> 1. CPU</a:t>
            </a:r>
            <a:r>
              <a:rPr kumimoji="1" lang="zh-CN" altLang="en-US" sz="2000">
                <a:solidFill>
                  <a:schemeClr val="bg1"/>
                </a:solidFill>
                <a:effectLst>
                  <a:outerShdw blurRad="38100" dist="38100" dir="2700000" algn="tl">
                    <a:srgbClr val="000000"/>
                  </a:outerShdw>
                </a:effectLst>
                <a:latin typeface="Times New Roman" pitchFamily="18" charset="0"/>
              </a:rPr>
              <a:t>管理 （硬件核心部件，以进程为单位进行分配和运行</a:t>
            </a:r>
          </a:p>
        </p:txBody>
      </p:sp>
      <p:sp>
        <p:nvSpPr>
          <p:cNvPr id="191491" name="AutoShape 3"/>
          <p:cNvSpPr>
            <a:spLocks noChangeArrowheads="1"/>
          </p:cNvSpPr>
          <p:nvPr/>
        </p:nvSpPr>
        <p:spPr bwMode="auto">
          <a:xfrm>
            <a:off x="990600" y="3135313"/>
            <a:ext cx="7620000" cy="381000"/>
          </a:xfrm>
          <a:prstGeom prst="roundRect">
            <a:avLst>
              <a:gd name="adj" fmla="val 50000"/>
            </a:avLst>
          </a:prstGeom>
          <a:gradFill rotWithShape="0">
            <a:gsLst>
              <a:gs pos="0">
                <a:srgbClr val="990099">
                  <a:gamma/>
                  <a:shade val="46275"/>
                  <a:invGamma/>
                </a:srgbClr>
              </a:gs>
              <a:gs pos="100000">
                <a:srgbClr val="990099"/>
              </a:gs>
            </a:gsLst>
            <a:lin ang="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chemeClr val="bg1"/>
                </a:solidFill>
                <a:effectLst>
                  <a:outerShdw blurRad="38100" dist="38100" dir="2700000" algn="tl">
                    <a:srgbClr val="000000"/>
                  </a:outerShdw>
                </a:effectLst>
                <a:latin typeface="Times New Roman" pitchFamily="18" charset="0"/>
              </a:rPr>
              <a:t> 2. </a:t>
            </a:r>
            <a:r>
              <a:rPr kumimoji="1" lang="zh-CN" altLang="en-US" sz="2000">
                <a:solidFill>
                  <a:schemeClr val="bg1"/>
                </a:solidFill>
                <a:effectLst>
                  <a:outerShdw blurRad="38100" dist="38100" dir="2700000" algn="tl">
                    <a:srgbClr val="000000"/>
                  </a:outerShdw>
                </a:effectLst>
                <a:latin typeface="Times New Roman" pitchFamily="18" charset="0"/>
              </a:rPr>
              <a:t>存储器管理（为进程分配内存空间，提高内存利用率）</a:t>
            </a:r>
          </a:p>
        </p:txBody>
      </p:sp>
      <p:sp>
        <p:nvSpPr>
          <p:cNvPr id="191492" name="AutoShape 4"/>
          <p:cNvSpPr>
            <a:spLocks noChangeArrowheads="1"/>
          </p:cNvSpPr>
          <p:nvPr/>
        </p:nvSpPr>
        <p:spPr bwMode="auto">
          <a:xfrm>
            <a:off x="990600" y="3744913"/>
            <a:ext cx="7467600" cy="381000"/>
          </a:xfrm>
          <a:prstGeom prst="roundRect">
            <a:avLst>
              <a:gd name="adj" fmla="val 50000"/>
            </a:avLst>
          </a:prstGeom>
          <a:gradFill rotWithShape="0">
            <a:gsLst>
              <a:gs pos="0">
                <a:srgbClr val="990099">
                  <a:gamma/>
                  <a:shade val="46275"/>
                  <a:invGamma/>
                </a:srgbClr>
              </a:gs>
              <a:gs pos="100000">
                <a:srgbClr val="990099"/>
              </a:gs>
            </a:gsLst>
            <a:lin ang="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chemeClr val="bg1"/>
                </a:solidFill>
                <a:effectLst>
                  <a:outerShdw blurRad="38100" dist="38100" dir="2700000" algn="tl">
                    <a:srgbClr val="000000"/>
                  </a:outerShdw>
                </a:effectLst>
                <a:latin typeface="Times New Roman" pitchFamily="18" charset="0"/>
              </a:rPr>
              <a:t> 3. </a:t>
            </a:r>
            <a:r>
              <a:rPr kumimoji="1" lang="zh-CN" altLang="en-US" sz="2000">
                <a:solidFill>
                  <a:schemeClr val="bg1"/>
                </a:solidFill>
                <a:effectLst>
                  <a:outerShdw blurRad="38100" dist="38100" dir="2700000" algn="tl">
                    <a:srgbClr val="000000"/>
                  </a:outerShdw>
                </a:effectLst>
                <a:latin typeface="Times New Roman" pitchFamily="18" charset="0"/>
              </a:rPr>
              <a:t>文件管理（文件存储空间、目录、文件共享和保护）</a:t>
            </a:r>
          </a:p>
        </p:txBody>
      </p:sp>
      <p:sp>
        <p:nvSpPr>
          <p:cNvPr id="191493" name="AutoShape 5"/>
          <p:cNvSpPr>
            <a:spLocks noChangeArrowheads="1"/>
          </p:cNvSpPr>
          <p:nvPr/>
        </p:nvSpPr>
        <p:spPr bwMode="auto">
          <a:xfrm>
            <a:off x="990600" y="4354513"/>
            <a:ext cx="7239000" cy="381000"/>
          </a:xfrm>
          <a:prstGeom prst="roundRect">
            <a:avLst>
              <a:gd name="adj" fmla="val 50000"/>
            </a:avLst>
          </a:prstGeom>
          <a:gradFill rotWithShape="0">
            <a:gsLst>
              <a:gs pos="0">
                <a:srgbClr val="990099">
                  <a:gamma/>
                  <a:shade val="46275"/>
                  <a:invGamma/>
                </a:srgbClr>
              </a:gs>
              <a:gs pos="100000">
                <a:srgbClr val="990099"/>
              </a:gs>
            </a:gsLst>
            <a:lin ang="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chemeClr val="bg1"/>
                </a:solidFill>
                <a:effectLst>
                  <a:outerShdw blurRad="38100" dist="38100" dir="2700000" algn="tl">
                    <a:srgbClr val="000000"/>
                  </a:outerShdw>
                </a:effectLst>
                <a:latin typeface="Times New Roman" pitchFamily="18" charset="0"/>
              </a:rPr>
              <a:t> 4. </a:t>
            </a:r>
            <a:r>
              <a:rPr kumimoji="1" lang="zh-CN" altLang="en-US" sz="2000">
                <a:solidFill>
                  <a:schemeClr val="bg1"/>
                </a:solidFill>
                <a:effectLst>
                  <a:outerShdw blurRad="38100" dist="38100" dir="2700000" algn="tl">
                    <a:srgbClr val="000000"/>
                  </a:outerShdw>
                </a:effectLst>
                <a:latin typeface="Times New Roman" pitchFamily="18" charset="0"/>
              </a:rPr>
              <a:t>外部设备管理（显示器、打印机、扫描仪、触摸屏）</a:t>
            </a:r>
          </a:p>
        </p:txBody>
      </p:sp>
      <p:sp>
        <p:nvSpPr>
          <p:cNvPr id="191494" name="AutoShape 6"/>
          <p:cNvSpPr>
            <a:spLocks noChangeArrowheads="1"/>
          </p:cNvSpPr>
          <p:nvPr/>
        </p:nvSpPr>
        <p:spPr bwMode="auto">
          <a:xfrm>
            <a:off x="990600" y="1916113"/>
            <a:ext cx="2519363" cy="381000"/>
          </a:xfrm>
          <a:prstGeom prst="roundRect">
            <a:avLst>
              <a:gd name="adj" fmla="val 50000"/>
            </a:avLst>
          </a:prstGeom>
          <a:gradFill rotWithShape="0">
            <a:gsLst>
              <a:gs pos="0">
                <a:srgbClr val="990099">
                  <a:gamma/>
                  <a:shade val="46275"/>
                  <a:invGamma/>
                </a:srgbClr>
              </a:gs>
              <a:gs pos="100000">
                <a:srgbClr val="990099"/>
              </a:gs>
            </a:gsLst>
            <a:lin ang="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zh-CN" altLang="en-US" sz="2000">
                <a:solidFill>
                  <a:schemeClr val="bg1"/>
                </a:solidFill>
                <a:effectLst>
                  <a:outerShdw blurRad="38100" dist="38100" dir="2700000" algn="tl">
                    <a:srgbClr val="000000"/>
                  </a:outerShdw>
                </a:effectLst>
                <a:latin typeface="Times New Roman" pitchFamily="18" charset="0"/>
              </a:rPr>
              <a:t>操作系统的功能</a:t>
            </a:r>
          </a:p>
        </p:txBody>
      </p:sp>
      <p:sp>
        <p:nvSpPr>
          <p:cNvPr id="191496" name="Rectangle 8"/>
          <p:cNvSpPr>
            <a:spLocks noChangeArrowheads="1"/>
          </p:cNvSpPr>
          <p:nvPr/>
        </p:nvSpPr>
        <p:spPr bwMode="gray">
          <a:xfrm>
            <a:off x="1476375" y="620713"/>
            <a:ext cx="6769100" cy="5159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762000" indent="-762000" algn="ctr"/>
            <a:r>
              <a:rPr lang="zh-CN" altLang="en-US" sz="4000">
                <a:solidFill>
                  <a:schemeClr val="bg1"/>
                </a:solidFill>
                <a:ea typeface="方正舒体" pitchFamily="2" charset="-122"/>
              </a:rPr>
              <a:t>操作系统的功能</a:t>
            </a:r>
          </a:p>
        </p:txBody>
      </p:sp>
      <p:sp>
        <p:nvSpPr>
          <p:cNvPr id="191497" name="AutoShape 9">
            <a:hlinkClick r:id="rId2" action="ppaction://hlinksldjump" highlightClick="1"/>
          </p:cNvPr>
          <p:cNvSpPr>
            <a:spLocks noChangeArrowheads="1"/>
          </p:cNvSpPr>
          <p:nvPr/>
        </p:nvSpPr>
        <p:spPr bwMode="auto">
          <a:xfrm>
            <a:off x="7308850" y="5805488"/>
            <a:ext cx="1331913" cy="5032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1496"/>
                                        </p:tgtEl>
                                        <p:attrNameLst>
                                          <p:attrName>style.visibility</p:attrName>
                                        </p:attrNameLst>
                                      </p:cBhvr>
                                      <p:to>
                                        <p:strVal val="visible"/>
                                      </p:to>
                                    </p:set>
                                    <p:anim calcmode="lin" valueType="num">
                                      <p:cBhvr additive="base">
                                        <p:cTn id="7" dur="500" fill="hold"/>
                                        <p:tgtEl>
                                          <p:spTgt spid="191496"/>
                                        </p:tgtEl>
                                        <p:attrNameLst>
                                          <p:attrName>ppt_x</p:attrName>
                                        </p:attrNameLst>
                                      </p:cBhvr>
                                      <p:tavLst>
                                        <p:tav tm="0">
                                          <p:val>
                                            <p:strVal val="#ppt_x"/>
                                          </p:val>
                                        </p:tav>
                                        <p:tav tm="100000">
                                          <p:val>
                                            <p:strVal val="#ppt_x"/>
                                          </p:val>
                                        </p:tav>
                                      </p:tavLst>
                                    </p:anim>
                                    <p:anim calcmode="lin" valueType="num">
                                      <p:cBhvr additive="base">
                                        <p:cTn id="8" dur="500" fill="hold"/>
                                        <p:tgtEl>
                                          <p:spTgt spid="1914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9149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149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9149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9149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91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animBg="1" autoUpdateAnimBg="0"/>
      <p:bldP spid="191491" grpId="0" animBg="1" autoUpdateAnimBg="0"/>
      <p:bldP spid="191492" grpId="0" animBg="1" autoUpdateAnimBg="0"/>
      <p:bldP spid="191493" grpId="0" animBg="1" autoUpdateAnimBg="0"/>
      <p:bldP spid="191494" grpId="0" animBg="1" autoUpdateAnimBg="0"/>
      <p:bldP spid="19149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marL="762000" indent="-762000"/>
            <a:r>
              <a:rPr lang="zh-CN" altLang="en-US"/>
              <a:t>安装软件系统</a:t>
            </a:r>
          </a:p>
        </p:txBody>
      </p:sp>
      <p:sp>
        <p:nvSpPr>
          <p:cNvPr id="133123" name="Rectangle 3"/>
          <p:cNvSpPr>
            <a:spLocks noGrp="1" noChangeArrowheads="1"/>
          </p:cNvSpPr>
          <p:nvPr>
            <p:ph sz="half" idx="1"/>
          </p:nvPr>
        </p:nvSpPr>
        <p:spPr>
          <a:xfrm>
            <a:off x="457200" y="1557338"/>
            <a:ext cx="8362950" cy="4895850"/>
          </a:xfrm>
          <a:noFill/>
          <a:ln/>
        </p:spPr>
        <p:txBody>
          <a:bodyPr/>
          <a:lstStyle/>
          <a:p>
            <a:pPr marL="457200" indent="-457200"/>
            <a:r>
              <a:rPr lang="en-US" altLang="zh-CN" sz="3600"/>
              <a:t>1.2.2 </a:t>
            </a:r>
            <a:r>
              <a:rPr lang="zh-CN" altLang="en-US" sz="3600"/>
              <a:t>操作系统的 安装。</a:t>
            </a:r>
          </a:p>
          <a:p>
            <a:pPr marL="457200" indent="-457200"/>
            <a:r>
              <a:rPr lang="en-US" altLang="zh-CN" sz="3600"/>
              <a:t>1.2.3 </a:t>
            </a:r>
            <a:r>
              <a:rPr lang="zh-CN" altLang="en-US" sz="3600"/>
              <a:t>安装驱动程序；</a:t>
            </a:r>
          </a:p>
          <a:p>
            <a:pPr marL="457200" indent="-457200"/>
            <a:r>
              <a:rPr lang="en-US" altLang="zh-CN" sz="3600"/>
              <a:t>1.2.4 </a:t>
            </a:r>
            <a:r>
              <a:rPr lang="zh-CN" altLang="en-US" sz="3600"/>
              <a:t>安装应用软件。</a:t>
            </a:r>
          </a:p>
          <a:p>
            <a:pPr marL="457200" indent="-457200">
              <a:buFont typeface="Wingdings" pitchFamily="2" charset="2"/>
              <a:buNone/>
            </a:pPr>
            <a:r>
              <a:rPr lang="zh-CN" altLang="en-US" sz="3600"/>
              <a:t>　　　　　</a:t>
            </a:r>
          </a:p>
        </p:txBody>
      </p:sp>
      <p:sp>
        <p:nvSpPr>
          <p:cNvPr id="7" name="日期占位符 6"/>
          <p:cNvSpPr>
            <a:spLocks noGrp="1"/>
          </p:cNvSpPr>
          <p:nvPr>
            <p:ph type="dt" sz="half" idx="10"/>
          </p:nvPr>
        </p:nvSpPr>
        <p:spPr/>
        <p:txBody>
          <a:bodyPr/>
          <a:lstStyle/>
          <a:p>
            <a:fld id="{A005034A-029D-41B6-B56B-E59F0D83EF32}" type="datetime1">
              <a:rPr lang="zh-CN" altLang="en-US"/>
              <a:pPr/>
              <a:t>2013/9/2</a:t>
            </a:fld>
            <a:endParaRPr lang="en-US" altLang="zh-CN"/>
          </a:p>
        </p:txBody>
      </p:sp>
      <p:sp>
        <p:nvSpPr>
          <p:cNvPr id="5" name="页脚占位符 4"/>
          <p:cNvSpPr>
            <a:spLocks noGrp="1"/>
          </p:cNvSpPr>
          <p:nvPr>
            <p:ph type="ftr" sz="quarter" idx="11"/>
          </p:nvPr>
        </p:nvSpPr>
        <p:spPr/>
        <p:txBody>
          <a:bodyPr/>
          <a:lstStyle/>
          <a:p>
            <a:r>
              <a:rPr lang="en-US" altLang="zh-CN"/>
              <a:t>第1章  计算机基础知识—选购计算机</a:t>
            </a:r>
          </a:p>
        </p:txBody>
      </p:sp>
      <p:sp>
        <p:nvSpPr>
          <p:cNvPr id="6" name="灯片编号占位符 5"/>
          <p:cNvSpPr>
            <a:spLocks noGrp="1"/>
          </p:cNvSpPr>
          <p:nvPr>
            <p:ph type="sldNum" sz="quarter" idx="12"/>
          </p:nvPr>
        </p:nvSpPr>
        <p:spPr/>
        <p:txBody>
          <a:bodyPr/>
          <a:lstStyle/>
          <a:p>
            <a:fld id="{C3A42FA6-C6E8-4833-B6E8-0A83E2E394CA}" type="slidenum">
              <a:rPr lang="en-US" altLang="zh-CN"/>
              <a:pPr/>
              <a:t>37</a:t>
            </a:fld>
            <a:endParaRPr lang="en-US" altLang="zh-CN"/>
          </a:p>
        </p:txBody>
      </p:sp>
      <p:sp>
        <p:nvSpPr>
          <p:cNvPr id="133124" name="AutoShape 4">
            <a:hlinkClick r:id="rId2" action="ppaction://hlinksldjump" highlightClick="1"/>
          </p:cNvPr>
          <p:cNvSpPr>
            <a:spLocks noChangeArrowheads="1"/>
          </p:cNvSpPr>
          <p:nvPr/>
        </p:nvSpPr>
        <p:spPr bwMode="auto">
          <a:xfrm>
            <a:off x="8101013" y="6310313"/>
            <a:ext cx="1042987" cy="2873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22"/>
                                        </p:tgtEl>
                                        <p:attrNameLst>
                                          <p:attrName>style.visibility</p:attrName>
                                        </p:attrNameLst>
                                      </p:cBhvr>
                                      <p:to>
                                        <p:strVal val="visible"/>
                                      </p:to>
                                    </p:set>
                                    <p:anim calcmode="lin" valueType="num">
                                      <p:cBhvr additive="base">
                                        <p:cTn id="7" dur="500" fill="hold"/>
                                        <p:tgtEl>
                                          <p:spTgt spid="133122"/>
                                        </p:tgtEl>
                                        <p:attrNameLst>
                                          <p:attrName>ppt_x</p:attrName>
                                        </p:attrNameLst>
                                      </p:cBhvr>
                                      <p:tavLst>
                                        <p:tav tm="0">
                                          <p:val>
                                            <p:strVal val="#ppt_x"/>
                                          </p:val>
                                        </p:tav>
                                        <p:tav tm="100000">
                                          <p:val>
                                            <p:strVal val="#ppt_x"/>
                                          </p:val>
                                        </p:tav>
                                      </p:tavLst>
                                    </p:anim>
                                    <p:anim calcmode="lin" valueType="num">
                                      <p:cBhvr additive="base">
                                        <p:cTn id="8" dur="500" fill="hold"/>
                                        <p:tgtEl>
                                          <p:spTgt spid="1331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23">
                                            <p:txEl>
                                              <p:pRg st="0" end="0"/>
                                            </p:txEl>
                                          </p:spTgt>
                                        </p:tgtEl>
                                        <p:attrNameLst>
                                          <p:attrName>style.visibility</p:attrName>
                                        </p:attrNameLst>
                                      </p:cBhvr>
                                      <p:to>
                                        <p:strVal val="visible"/>
                                      </p:to>
                                    </p:set>
                                    <p:anim calcmode="lin" valueType="num">
                                      <p:cBhvr additive="base">
                                        <p:cTn id="13" dur="500" fill="hold"/>
                                        <p:tgtEl>
                                          <p:spTgt spid="1331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23">
                                            <p:txEl>
                                              <p:pRg st="1" end="1"/>
                                            </p:txEl>
                                          </p:spTgt>
                                        </p:tgtEl>
                                        <p:attrNameLst>
                                          <p:attrName>style.visibility</p:attrName>
                                        </p:attrNameLst>
                                      </p:cBhvr>
                                      <p:to>
                                        <p:strVal val="visible"/>
                                      </p:to>
                                    </p:set>
                                    <p:anim calcmode="lin" valueType="num">
                                      <p:cBhvr additive="base">
                                        <p:cTn id="19" dur="500" fill="hold"/>
                                        <p:tgtEl>
                                          <p:spTgt spid="13312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23">
                                            <p:txEl>
                                              <p:pRg st="2" end="2"/>
                                            </p:txEl>
                                          </p:spTgt>
                                        </p:tgtEl>
                                        <p:attrNameLst>
                                          <p:attrName>style.visibility</p:attrName>
                                        </p:attrNameLst>
                                      </p:cBhvr>
                                      <p:to>
                                        <p:strVal val="visible"/>
                                      </p:to>
                                    </p:set>
                                    <p:anim calcmode="lin" valueType="num">
                                      <p:cBhvr additive="base">
                                        <p:cTn id="25" dur="500" fill="hold"/>
                                        <p:tgtEl>
                                          <p:spTgt spid="13312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23">
                                            <p:txEl>
                                              <p:pRg st="3" end="3"/>
                                            </p:txEl>
                                          </p:spTgt>
                                        </p:tgtEl>
                                        <p:attrNameLst>
                                          <p:attrName>style.visibility</p:attrName>
                                        </p:attrNameLst>
                                      </p:cBhvr>
                                      <p:to>
                                        <p:strVal val="visible"/>
                                      </p:to>
                                    </p:set>
                                    <p:anim calcmode="lin" valueType="num">
                                      <p:cBhvr additive="base">
                                        <p:cTn id="31" dur="500" fill="hold"/>
                                        <p:tgtEl>
                                          <p:spTgt spid="13312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P spid="13312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marL="762000" indent="-762000"/>
            <a:r>
              <a:rPr lang="en-US" altLang="zh-CN"/>
              <a:t>1.2.5 </a:t>
            </a:r>
            <a:r>
              <a:rPr lang="zh-CN" altLang="en-US"/>
              <a:t>信息系统的安全防护</a:t>
            </a:r>
          </a:p>
        </p:txBody>
      </p:sp>
      <p:sp>
        <p:nvSpPr>
          <p:cNvPr id="134147" name="Rectangle 3"/>
          <p:cNvSpPr>
            <a:spLocks noGrp="1" noChangeArrowheads="1"/>
          </p:cNvSpPr>
          <p:nvPr>
            <p:ph sz="half" idx="1"/>
          </p:nvPr>
        </p:nvSpPr>
        <p:spPr>
          <a:xfrm>
            <a:off x="457200" y="1557338"/>
            <a:ext cx="8362950" cy="4895850"/>
          </a:xfrm>
          <a:noFill/>
          <a:ln/>
        </p:spPr>
        <p:txBody>
          <a:bodyPr/>
          <a:lstStyle/>
          <a:p>
            <a:pPr algn="just"/>
            <a:r>
              <a:rPr lang="zh-CN" altLang="en-US" sz="3200"/>
              <a:t>信息系统安全指的是保护计算机信息系统中的资源（包括硬件、软件、存储介质、网络设备和数据等）免受毁坏、替换、盗窃或丢失等。</a:t>
            </a:r>
          </a:p>
        </p:txBody>
      </p:sp>
      <p:sp>
        <p:nvSpPr>
          <p:cNvPr id="7" name="日期占位符 6"/>
          <p:cNvSpPr>
            <a:spLocks noGrp="1"/>
          </p:cNvSpPr>
          <p:nvPr>
            <p:ph type="dt" sz="half" idx="10"/>
          </p:nvPr>
        </p:nvSpPr>
        <p:spPr/>
        <p:txBody>
          <a:bodyPr/>
          <a:lstStyle/>
          <a:p>
            <a:fld id="{79161FA6-DA0A-4044-A523-7A8293F8D66D}" type="datetime1">
              <a:rPr lang="zh-CN" altLang="en-US"/>
              <a:pPr/>
              <a:t>2013/9/2</a:t>
            </a:fld>
            <a:endParaRPr lang="en-US" altLang="zh-CN"/>
          </a:p>
        </p:txBody>
      </p:sp>
      <p:sp>
        <p:nvSpPr>
          <p:cNvPr id="5" name="页脚占位符 4"/>
          <p:cNvSpPr>
            <a:spLocks noGrp="1"/>
          </p:cNvSpPr>
          <p:nvPr>
            <p:ph type="ftr" sz="quarter" idx="11"/>
          </p:nvPr>
        </p:nvSpPr>
        <p:spPr/>
        <p:txBody>
          <a:bodyPr/>
          <a:lstStyle/>
          <a:p>
            <a:r>
              <a:rPr lang="en-US" altLang="zh-CN"/>
              <a:t>第1章  计算机基础知识—选购计算机</a:t>
            </a:r>
          </a:p>
        </p:txBody>
      </p:sp>
      <p:sp>
        <p:nvSpPr>
          <p:cNvPr id="6" name="灯片编号占位符 5"/>
          <p:cNvSpPr>
            <a:spLocks noGrp="1"/>
          </p:cNvSpPr>
          <p:nvPr>
            <p:ph type="sldNum" sz="quarter" idx="12"/>
          </p:nvPr>
        </p:nvSpPr>
        <p:spPr/>
        <p:txBody>
          <a:bodyPr/>
          <a:lstStyle/>
          <a:p>
            <a:fld id="{71BB8434-E59F-4417-816B-865A17895A51}" type="slidenum">
              <a:rPr lang="en-US" altLang="zh-CN"/>
              <a:pPr/>
              <a:t>38</a:t>
            </a:fld>
            <a:endParaRPr lang="en-US" altLang="zh-CN"/>
          </a:p>
        </p:txBody>
      </p:sp>
      <p:sp>
        <p:nvSpPr>
          <p:cNvPr id="134148" name="AutoShape 4">
            <a:hlinkClick r:id="rId2" action="ppaction://hlinksldjump" highlightClick="1"/>
          </p:cNvPr>
          <p:cNvSpPr>
            <a:spLocks noChangeArrowheads="1"/>
          </p:cNvSpPr>
          <p:nvPr/>
        </p:nvSpPr>
        <p:spPr bwMode="auto">
          <a:xfrm>
            <a:off x="8101013" y="6310313"/>
            <a:ext cx="1042987" cy="2873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 calcmode="lin" valueType="num">
                                      <p:cBhvr additive="base">
                                        <p:cTn id="7" dur="500" fill="hold"/>
                                        <p:tgtEl>
                                          <p:spTgt spid="134146"/>
                                        </p:tgtEl>
                                        <p:attrNameLst>
                                          <p:attrName>ppt_x</p:attrName>
                                        </p:attrNameLst>
                                      </p:cBhvr>
                                      <p:tavLst>
                                        <p:tav tm="0">
                                          <p:val>
                                            <p:strVal val="#ppt_x"/>
                                          </p:val>
                                        </p:tav>
                                        <p:tav tm="100000">
                                          <p:val>
                                            <p:strVal val="#ppt_x"/>
                                          </p:val>
                                        </p:tav>
                                      </p:tavLst>
                                    </p:anim>
                                    <p:anim calcmode="lin" valueType="num">
                                      <p:cBhvr additive="base">
                                        <p:cTn id="8" dur="500" fill="hold"/>
                                        <p:tgtEl>
                                          <p:spTgt spid="1341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4147">
                                            <p:txEl>
                                              <p:pRg st="0" end="0"/>
                                            </p:txEl>
                                          </p:spTgt>
                                        </p:tgtEl>
                                        <p:attrNameLst>
                                          <p:attrName>style.visibility</p:attrName>
                                        </p:attrNameLst>
                                      </p:cBhvr>
                                      <p:to>
                                        <p:strVal val="visible"/>
                                      </p:to>
                                    </p:set>
                                    <p:anim calcmode="lin" valueType="num">
                                      <p:cBhvr additive="base">
                                        <p:cTn id="13" dur="500" fill="hold"/>
                                        <p:tgtEl>
                                          <p:spTgt spid="1341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41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marL="762000" indent="-762000"/>
            <a:r>
              <a:rPr lang="en-US" altLang="zh-CN"/>
              <a:t>1</a:t>
            </a:r>
            <a:r>
              <a:rPr lang="zh-CN" altLang="en-US"/>
              <a:t>．数据信息的安全维护</a:t>
            </a:r>
          </a:p>
        </p:txBody>
      </p:sp>
      <p:sp>
        <p:nvSpPr>
          <p:cNvPr id="142339" name="Rectangle 3"/>
          <p:cNvSpPr>
            <a:spLocks noGrp="1" noChangeArrowheads="1"/>
          </p:cNvSpPr>
          <p:nvPr>
            <p:ph sz="half" idx="1"/>
          </p:nvPr>
        </p:nvSpPr>
        <p:spPr>
          <a:xfrm>
            <a:off x="457200" y="1557338"/>
            <a:ext cx="8362950" cy="4319587"/>
          </a:xfrm>
          <a:noFill/>
          <a:ln/>
        </p:spPr>
        <p:txBody>
          <a:bodyPr/>
          <a:lstStyle/>
          <a:p>
            <a:pPr algn="just"/>
            <a:r>
              <a:rPr lang="en-US" altLang="zh-CN"/>
              <a:t> </a:t>
            </a:r>
            <a:r>
              <a:rPr lang="zh-CN" altLang="en-US"/>
              <a:t>数据信息是计算机中的一种重要资源，有些数据的价值是无法用金钱来衡量的，有些数据丢失后其损失可能是无法弥补的，所以对数据信息的安全维护是非常重要的。</a:t>
            </a:r>
          </a:p>
          <a:p>
            <a:pPr algn="just"/>
            <a:r>
              <a:rPr lang="zh-CN" altLang="en-US"/>
              <a:t>为了保护数据信息，必须将重要的数据定期复制到其他的存储设备上，如复制到移动硬盘、</a:t>
            </a:r>
            <a:r>
              <a:rPr lang="en-US" altLang="zh-CN"/>
              <a:t>U</a:t>
            </a:r>
            <a:r>
              <a:rPr lang="zh-CN" altLang="en-US"/>
              <a:t>盘或刻录在光盘中；有些非常重要的数据如公司的财务数据不但要备份在存储器上，还要打印到纸张上并妥善加以保管。</a:t>
            </a:r>
          </a:p>
        </p:txBody>
      </p:sp>
      <p:sp>
        <p:nvSpPr>
          <p:cNvPr id="7" name="日期占位符 6"/>
          <p:cNvSpPr>
            <a:spLocks noGrp="1"/>
          </p:cNvSpPr>
          <p:nvPr>
            <p:ph type="dt" sz="half" idx="10"/>
          </p:nvPr>
        </p:nvSpPr>
        <p:spPr/>
        <p:txBody>
          <a:bodyPr/>
          <a:lstStyle/>
          <a:p>
            <a:fld id="{EB333C59-8099-4C52-BE68-944515D2B569}" type="datetime1">
              <a:rPr lang="zh-CN" altLang="en-US"/>
              <a:pPr/>
              <a:t>2013/9/2</a:t>
            </a:fld>
            <a:endParaRPr lang="en-US" altLang="zh-CN"/>
          </a:p>
        </p:txBody>
      </p:sp>
      <p:sp>
        <p:nvSpPr>
          <p:cNvPr id="5" name="页脚占位符 4"/>
          <p:cNvSpPr>
            <a:spLocks noGrp="1"/>
          </p:cNvSpPr>
          <p:nvPr>
            <p:ph type="ftr" sz="quarter" idx="11"/>
          </p:nvPr>
        </p:nvSpPr>
        <p:spPr/>
        <p:txBody>
          <a:bodyPr/>
          <a:lstStyle/>
          <a:p>
            <a:r>
              <a:rPr lang="en-US" altLang="zh-CN"/>
              <a:t>第1章  计算机基础知识—选购计算机</a:t>
            </a:r>
          </a:p>
        </p:txBody>
      </p:sp>
      <p:sp>
        <p:nvSpPr>
          <p:cNvPr id="6" name="灯片编号占位符 5"/>
          <p:cNvSpPr>
            <a:spLocks noGrp="1"/>
          </p:cNvSpPr>
          <p:nvPr>
            <p:ph type="sldNum" sz="quarter" idx="12"/>
          </p:nvPr>
        </p:nvSpPr>
        <p:spPr/>
        <p:txBody>
          <a:bodyPr/>
          <a:lstStyle/>
          <a:p>
            <a:fld id="{F7F618DA-59AC-4CB7-8F2F-291E467AF8CE}" type="slidenum">
              <a:rPr lang="en-US" altLang="zh-CN"/>
              <a:pPr/>
              <a:t>39</a:t>
            </a:fld>
            <a:endParaRPr lang="en-US" altLang="zh-CN"/>
          </a:p>
        </p:txBody>
      </p:sp>
      <p:sp>
        <p:nvSpPr>
          <p:cNvPr id="142340" name="AutoShape 4">
            <a:hlinkClick r:id="rId2" action="ppaction://hlinksldjump" highlightClick="1"/>
          </p:cNvPr>
          <p:cNvSpPr>
            <a:spLocks noChangeArrowheads="1"/>
          </p:cNvSpPr>
          <p:nvPr/>
        </p:nvSpPr>
        <p:spPr bwMode="auto">
          <a:xfrm>
            <a:off x="8101013" y="6310313"/>
            <a:ext cx="1042987" cy="2873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2338"/>
                                        </p:tgtEl>
                                        <p:attrNameLst>
                                          <p:attrName>style.visibility</p:attrName>
                                        </p:attrNameLst>
                                      </p:cBhvr>
                                      <p:to>
                                        <p:strVal val="visible"/>
                                      </p:to>
                                    </p:set>
                                    <p:anim calcmode="lin" valueType="num">
                                      <p:cBhvr additive="base">
                                        <p:cTn id="7" dur="500" fill="hold"/>
                                        <p:tgtEl>
                                          <p:spTgt spid="142338"/>
                                        </p:tgtEl>
                                        <p:attrNameLst>
                                          <p:attrName>ppt_x</p:attrName>
                                        </p:attrNameLst>
                                      </p:cBhvr>
                                      <p:tavLst>
                                        <p:tav tm="0">
                                          <p:val>
                                            <p:strVal val="#ppt_x"/>
                                          </p:val>
                                        </p:tav>
                                        <p:tav tm="100000">
                                          <p:val>
                                            <p:strVal val="#ppt_x"/>
                                          </p:val>
                                        </p:tav>
                                      </p:tavLst>
                                    </p:anim>
                                    <p:anim calcmode="lin" valueType="num">
                                      <p:cBhvr additive="base">
                                        <p:cTn id="8" dur="500" fill="hold"/>
                                        <p:tgtEl>
                                          <p:spTgt spid="1423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2339">
                                            <p:txEl>
                                              <p:pRg st="0" end="0"/>
                                            </p:txEl>
                                          </p:spTgt>
                                        </p:tgtEl>
                                        <p:attrNameLst>
                                          <p:attrName>style.visibility</p:attrName>
                                        </p:attrNameLst>
                                      </p:cBhvr>
                                      <p:to>
                                        <p:strVal val="visible"/>
                                      </p:to>
                                    </p:set>
                                    <p:anim calcmode="lin" valueType="num">
                                      <p:cBhvr additive="base">
                                        <p:cTn id="13" dur="500" fill="hold"/>
                                        <p:tgtEl>
                                          <p:spTgt spid="1423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2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2339">
                                            <p:txEl>
                                              <p:pRg st="1" end="1"/>
                                            </p:txEl>
                                          </p:spTgt>
                                        </p:tgtEl>
                                        <p:attrNameLst>
                                          <p:attrName>style.visibility</p:attrName>
                                        </p:attrNameLst>
                                      </p:cBhvr>
                                      <p:to>
                                        <p:strVal val="visible"/>
                                      </p:to>
                                    </p:set>
                                    <p:anim calcmode="lin" valueType="num">
                                      <p:cBhvr additive="base">
                                        <p:cTn id="19" dur="500" fill="hold"/>
                                        <p:tgtEl>
                                          <p:spTgt spid="14233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23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P spid="14233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1.1 </a:t>
            </a:r>
            <a:r>
              <a:rPr lang="zh-CN" altLang="en-US"/>
              <a:t>选购计算机案例分析 </a:t>
            </a:r>
          </a:p>
        </p:txBody>
      </p:sp>
      <p:sp>
        <p:nvSpPr>
          <p:cNvPr id="97283" name="Rectangle 3"/>
          <p:cNvSpPr>
            <a:spLocks noGrp="1" noChangeArrowheads="1"/>
          </p:cNvSpPr>
          <p:nvPr>
            <p:ph idx="1"/>
          </p:nvPr>
        </p:nvSpPr>
        <p:spPr>
          <a:xfrm>
            <a:off x="468313" y="1268413"/>
            <a:ext cx="8229600" cy="4897437"/>
          </a:xfrm>
        </p:spPr>
        <p:txBody>
          <a:bodyPr/>
          <a:lstStyle/>
          <a:p>
            <a:r>
              <a:rPr lang="zh-CN" altLang="en-US"/>
              <a:t>任务的提出</a:t>
            </a:r>
          </a:p>
          <a:p>
            <a:pPr lvl="1">
              <a:buFont typeface="Wingdings" pitchFamily="2" charset="2"/>
              <a:buNone/>
            </a:pPr>
            <a:r>
              <a:rPr lang="zh-CN" altLang="en-US"/>
              <a:t>　　    小李是一位广告设计师，最近他想买一台计算机，用于工作和丰富娱乐生活。如何能够从中选购到一台适合自己的计算机呢？</a:t>
            </a:r>
          </a:p>
          <a:p>
            <a:r>
              <a:rPr lang="zh-CN" altLang="en-US"/>
              <a:t>解决方案</a:t>
            </a:r>
          </a:p>
          <a:p>
            <a:pPr lvl="1">
              <a:buFont typeface="Wingdings" pitchFamily="2" charset="2"/>
              <a:buNone/>
            </a:pPr>
            <a:r>
              <a:rPr lang="zh-CN" altLang="en-US"/>
              <a:t>	         在购买计算机之前，小李应该对计算机的基本工作原理和计算机硬件的基础知识有所了解，此外还应对计算机的软件知识和计算机的安全防护知识有所了解，这样才能高效、安全地使用计算机。</a:t>
            </a:r>
          </a:p>
        </p:txBody>
      </p:sp>
      <p:sp>
        <p:nvSpPr>
          <p:cNvPr id="7" name="日期占位符 5"/>
          <p:cNvSpPr>
            <a:spLocks noGrp="1"/>
          </p:cNvSpPr>
          <p:nvPr>
            <p:ph type="dt" sz="half" idx="10"/>
          </p:nvPr>
        </p:nvSpPr>
        <p:spPr/>
        <p:txBody>
          <a:bodyPr/>
          <a:lstStyle/>
          <a:p>
            <a:fld id="{F4AEA8C0-63CB-446F-96D9-08B7A5969041}"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489C3762-2941-47F2-8942-F1C6A2FF4735}" type="slidenum">
              <a:rPr lang="en-US" altLang="zh-CN"/>
              <a:pPr/>
              <a:t>4</a:t>
            </a:fld>
            <a:endParaRPr lang="en-US" altLang="zh-CN"/>
          </a:p>
        </p:txBody>
      </p:sp>
      <p:sp>
        <p:nvSpPr>
          <p:cNvPr id="97289" name="AutoShape 9">
            <a:hlinkClick r:id="rId2"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additive="base">
                                        <p:cTn id="7" dur="500" fill="hold"/>
                                        <p:tgtEl>
                                          <p:spTgt spid="97282"/>
                                        </p:tgtEl>
                                        <p:attrNameLst>
                                          <p:attrName>ppt_x</p:attrName>
                                        </p:attrNameLst>
                                      </p:cBhvr>
                                      <p:tavLst>
                                        <p:tav tm="0">
                                          <p:val>
                                            <p:strVal val="#ppt_x"/>
                                          </p:val>
                                        </p:tav>
                                        <p:tav tm="100000">
                                          <p:val>
                                            <p:strVal val="#ppt_x"/>
                                          </p:val>
                                        </p:tav>
                                      </p:tavLst>
                                    </p:anim>
                                    <p:anim calcmode="lin" valueType="num">
                                      <p:cBhvr additive="base">
                                        <p:cTn id="8" dur="500" fill="hold"/>
                                        <p:tgtEl>
                                          <p:spTgt spid="972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97283">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97283">
                                            <p:txEl>
                                              <p:pRg st="0" end="0"/>
                                            </p:txEl>
                                          </p:spTgt>
                                        </p:tgtEl>
                                        <p:attrNameLst>
                                          <p:attrName>ppt_w</p:attrName>
                                        </p:attrNameLst>
                                      </p:cBhvr>
                                    </p:anim>
                                    <p:anim by="(#ppt_w*0.50)" calcmode="lin" valueType="num">
                                      <p:cBhvr>
                                        <p:cTn id="14" dur="500" decel="50000" autoRev="1" fill="hold">
                                          <p:stCondLst>
                                            <p:cond delay="0"/>
                                          </p:stCondLst>
                                        </p:cTn>
                                        <p:tgtEl>
                                          <p:spTgt spid="97283">
                                            <p:txEl>
                                              <p:pRg st="0" end="0"/>
                                            </p:txEl>
                                          </p:spTgt>
                                        </p:tgtEl>
                                        <p:attrNameLst>
                                          <p:attrName>ppt_x</p:attrName>
                                        </p:attrNameLst>
                                      </p:cBhvr>
                                    </p:anim>
                                    <p:anim from="(-#ppt_h/2)" to="(#ppt_y)" calcmode="lin" valueType="num">
                                      <p:cBhvr>
                                        <p:cTn id="15" dur="1000" fill="hold">
                                          <p:stCondLst>
                                            <p:cond delay="0"/>
                                          </p:stCondLst>
                                        </p:cTn>
                                        <p:tgtEl>
                                          <p:spTgt spid="97283">
                                            <p:txEl>
                                              <p:pRg st="0" end="0"/>
                                            </p:txEl>
                                          </p:spTgt>
                                        </p:tgtEl>
                                        <p:attrNameLst>
                                          <p:attrName>ppt_y</p:attrName>
                                        </p:attrNameLst>
                                      </p:cBhvr>
                                    </p:anim>
                                    <p:animRot by="21600000">
                                      <p:cBhvr>
                                        <p:cTn id="16" dur="1000" fill="hold">
                                          <p:stCondLst>
                                            <p:cond delay="0"/>
                                          </p:stCondLst>
                                        </p:cTn>
                                        <p:tgtEl>
                                          <p:spTgt spid="97283">
                                            <p:txEl>
                                              <p:pRg st="0" end="0"/>
                                            </p:txEl>
                                          </p:spTgt>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97283">
                                            <p:txEl>
                                              <p:pRg st="1" end="1"/>
                                            </p:txEl>
                                          </p:spTgt>
                                        </p:tgtEl>
                                        <p:attrNameLst>
                                          <p:attrName>style.visibility</p:attrName>
                                        </p:attrNameLst>
                                      </p:cBhvr>
                                      <p:to>
                                        <p:strVal val="visible"/>
                                      </p:to>
                                    </p:set>
                                    <p:anim by="(-#ppt_w*2)" calcmode="lin" valueType="num">
                                      <p:cBhvr rctx="PPT">
                                        <p:cTn id="19" dur="500" autoRev="1" fill="hold">
                                          <p:stCondLst>
                                            <p:cond delay="0"/>
                                          </p:stCondLst>
                                        </p:cTn>
                                        <p:tgtEl>
                                          <p:spTgt spid="97283">
                                            <p:txEl>
                                              <p:pRg st="1" end="1"/>
                                            </p:txEl>
                                          </p:spTgt>
                                        </p:tgtEl>
                                        <p:attrNameLst>
                                          <p:attrName>ppt_w</p:attrName>
                                        </p:attrNameLst>
                                      </p:cBhvr>
                                    </p:anim>
                                    <p:anim by="(#ppt_w*0.50)" calcmode="lin" valueType="num">
                                      <p:cBhvr>
                                        <p:cTn id="20" dur="500" decel="50000" autoRev="1" fill="hold">
                                          <p:stCondLst>
                                            <p:cond delay="0"/>
                                          </p:stCondLst>
                                        </p:cTn>
                                        <p:tgtEl>
                                          <p:spTgt spid="97283">
                                            <p:txEl>
                                              <p:pRg st="1" end="1"/>
                                            </p:txEl>
                                          </p:spTgt>
                                        </p:tgtEl>
                                        <p:attrNameLst>
                                          <p:attrName>ppt_x</p:attrName>
                                        </p:attrNameLst>
                                      </p:cBhvr>
                                    </p:anim>
                                    <p:anim from="(-#ppt_h/2)" to="(#ppt_y)" calcmode="lin" valueType="num">
                                      <p:cBhvr>
                                        <p:cTn id="21" dur="1000" fill="hold">
                                          <p:stCondLst>
                                            <p:cond delay="0"/>
                                          </p:stCondLst>
                                        </p:cTn>
                                        <p:tgtEl>
                                          <p:spTgt spid="97283">
                                            <p:txEl>
                                              <p:pRg st="1" end="1"/>
                                            </p:txEl>
                                          </p:spTgt>
                                        </p:tgtEl>
                                        <p:attrNameLst>
                                          <p:attrName>ppt_y</p:attrName>
                                        </p:attrNameLst>
                                      </p:cBhvr>
                                    </p:anim>
                                    <p:animRot by="21600000">
                                      <p:cBhvr>
                                        <p:cTn id="22" dur="1000" fill="hold">
                                          <p:stCondLst>
                                            <p:cond delay="0"/>
                                          </p:stCondLst>
                                        </p:cTn>
                                        <p:tgtEl>
                                          <p:spTgt spid="97283">
                                            <p:txEl>
                                              <p:pRg st="1" end="1"/>
                                            </p:txEl>
                                          </p:spTgt>
                                        </p:tgtEl>
                                        <p:attrNameLst>
                                          <p:attrName>r</p:attrName>
                                        </p:attrNameLst>
                                      </p:cBhvr>
                                    </p:animRot>
                                  </p:childTnLst>
                                </p:cTn>
                              </p:par>
                            </p:childTnLst>
                          </p:cTn>
                        </p:par>
                      </p:childTnLst>
                    </p:cTn>
                  </p:par>
                  <p:par>
                    <p:cTn id="23" fill="hold" nodeType="clickPar">
                      <p:stCondLst>
                        <p:cond delay="indefinite"/>
                      </p:stCondLst>
                      <p:childTnLst>
                        <p:par>
                          <p:cTn id="24" fill="hold" nodeType="withGroup">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97283">
                                            <p:txEl>
                                              <p:pRg st="2" end="2"/>
                                            </p:txEl>
                                          </p:spTgt>
                                        </p:tgtEl>
                                        <p:attrNameLst>
                                          <p:attrName>style.visibility</p:attrName>
                                        </p:attrNameLst>
                                      </p:cBhvr>
                                      <p:to>
                                        <p:strVal val="visible"/>
                                      </p:to>
                                    </p:set>
                                    <p:anim by="(-#ppt_w*2)" calcmode="lin" valueType="num">
                                      <p:cBhvr rctx="PPT">
                                        <p:cTn id="27" dur="500" autoRev="1" fill="hold">
                                          <p:stCondLst>
                                            <p:cond delay="0"/>
                                          </p:stCondLst>
                                        </p:cTn>
                                        <p:tgtEl>
                                          <p:spTgt spid="97283">
                                            <p:txEl>
                                              <p:pRg st="2" end="2"/>
                                            </p:txEl>
                                          </p:spTgt>
                                        </p:tgtEl>
                                        <p:attrNameLst>
                                          <p:attrName>ppt_w</p:attrName>
                                        </p:attrNameLst>
                                      </p:cBhvr>
                                    </p:anim>
                                    <p:anim by="(#ppt_w*0.50)" calcmode="lin" valueType="num">
                                      <p:cBhvr>
                                        <p:cTn id="28" dur="500" decel="50000" autoRev="1" fill="hold">
                                          <p:stCondLst>
                                            <p:cond delay="0"/>
                                          </p:stCondLst>
                                        </p:cTn>
                                        <p:tgtEl>
                                          <p:spTgt spid="97283">
                                            <p:txEl>
                                              <p:pRg st="2" end="2"/>
                                            </p:txEl>
                                          </p:spTgt>
                                        </p:tgtEl>
                                        <p:attrNameLst>
                                          <p:attrName>ppt_x</p:attrName>
                                        </p:attrNameLst>
                                      </p:cBhvr>
                                    </p:anim>
                                    <p:anim from="(-#ppt_h/2)" to="(#ppt_y)" calcmode="lin" valueType="num">
                                      <p:cBhvr>
                                        <p:cTn id="29" dur="1000" fill="hold">
                                          <p:stCondLst>
                                            <p:cond delay="0"/>
                                          </p:stCondLst>
                                        </p:cTn>
                                        <p:tgtEl>
                                          <p:spTgt spid="97283">
                                            <p:txEl>
                                              <p:pRg st="2" end="2"/>
                                            </p:txEl>
                                          </p:spTgt>
                                        </p:tgtEl>
                                        <p:attrNameLst>
                                          <p:attrName>ppt_y</p:attrName>
                                        </p:attrNameLst>
                                      </p:cBhvr>
                                    </p:anim>
                                    <p:animRot by="21600000">
                                      <p:cBhvr>
                                        <p:cTn id="30" dur="1000" fill="hold">
                                          <p:stCondLst>
                                            <p:cond delay="0"/>
                                          </p:stCondLst>
                                        </p:cTn>
                                        <p:tgtEl>
                                          <p:spTgt spid="97283">
                                            <p:txEl>
                                              <p:pRg st="2" end="2"/>
                                            </p:txEl>
                                          </p:spTgt>
                                        </p:tgtEl>
                                        <p:attrNameLst>
                                          <p:attrName>r</p:attrName>
                                        </p:attrNameLst>
                                      </p:cBhvr>
                                    </p:animRot>
                                  </p:childTnLst>
                                </p:cTn>
                              </p:par>
                              <p:par>
                                <p:cTn id="31" presetID="56" presetClass="entr" presetSubtype="0" fill="hold" grpId="0" nodeType="withEffect">
                                  <p:stCondLst>
                                    <p:cond delay="0"/>
                                  </p:stCondLst>
                                  <p:iterate type="lt">
                                    <p:tmPct val="10000"/>
                                  </p:iterate>
                                  <p:childTnLst>
                                    <p:set>
                                      <p:cBhvr>
                                        <p:cTn id="32" dur="1" fill="hold">
                                          <p:stCondLst>
                                            <p:cond delay="0"/>
                                          </p:stCondLst>
                                        </p:cTn>
                                        <p:tgtEl>
                                          <p:spTgt spid="97283">
                                            <p:txEl>
                                              <p:pRg st="3" end="3"/>
                                            </p:txEl>
                                          </p:spTgt>
                                        </p:tgtEl>
                                        <p:attrNameLst>
                                          <p:attrName>style.visibility</p:attrName>
                                        </p:attrNameLst>
                                      </p:cBhvr>
                                      <p:to>
                                        <p:strVal val="visible"/>
                                      </p:to>
                                    </p:set>
                                    <p:anim by="(-#ppt_w*2)" calcmode="lin" valueType="num">
                                      <p:cBhvr rctx="PPT">
                                        <p:cTn id="33" dur="500" autoRev="1" fill="hold">
                                          <p:stCondLst>
                                            <p:cond delay="0"/>
                                          </p:stCondLst>
                                        </p:cTn>
                                        <p:tgtEl>
                                          <p:spTgt spid="97283">
                                            <p:txEl>
                                              <p:pRg st="3" end="3"/>
                                            </p:txEl>
                                          </p:spTgt>
                                        </p:tgtEl>
                                        <p:attrNameLst>
                                          <p:attrName>ppt_w</p:attrName>
                                        </p:attrNameLst>
                                      </p:cBhvr>
                                    </p:anim>
                                    <p:anim by="(#ppt_w*0.50)" calcmode="lin" valueType="num">
                                      <p:cBhvr>
                                        <p:cTn id="34" dur="500" decel="50000" autoRev="1" fill="hold">
                                          <p:stCondLst>
                                            <p:cond delay="0"/>
                                          </p:stCondLst>
                                        </p:cTn>
                                        <p:tgtEl>
                                          <p:spTgt spid="97283">
                                            <p:txEl>
                                              <p:pRg st="3" end="3"/>
                                            </p:txEl>
                                          </p:spTgt>
                                        </p:tgtEl>
                                        <p:attrNameLst>
                                          <p:attrName>ppt_x</p:attrName>
                                        </p:attrNameLst>
                                      </p:cBhvr>
                                    </p:anim>
                                    <p:anim from="(-#ppt_h/2)" to="(#ppt_y)" calcmode="lin" valueType="num">
                                      <p:cBhvr>
                                        <p:cTn id="35" dur="1000" fill="hold">
                                          <p:stCondLst>
                                            <p:cond delay="0"/>
                                          </p:stCondLst>
                                        </p:cTn>
                                        <p:tgtEl>
                                          <p:spTgt spid="97283">
                                            <p:txEl>
                                              <p:pRg st="3" end="3"/>
                                            </p:txEl>
                                          </p:spTgt>
                                        </p:tgtEl>
                                        <p:attrNameLst>
                                          <p:attrName>ppt_y</p:attrName>
                                        </p:attrNameLst>
                                      </p:cBhvr>
                                    </p:anim>
                                    <p:animRot by="21600000">
                                      <p:cBhvr>
                                        <p:cTn id="36" dur="1000" fill="hold">
                                          <p:stCondLst>
                                            <p:cond delay="0"/>
                                          </p:stCondLst>
                                        </p:cTn>
                                        <p:tgtEl>
                                          <p:spTgt spid="9728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marL="762000" indent="-762000"/>
            <a:r>
              <a:rPr lang="en-US" altLang="zh-CN"/>
              <a:t>2</a:t>
            </a:r>
            <a:r>
              <a:rPr lang="zh-CN" altLang="en-US"/>
              <a:t>．计算机病毒的防治</a:t>
            </a:r>
          </a:p>
        </p:txBody>
      </p:sp>
      <p:sp>
        <p:nvSpPr>
          <p:cNvPr id="143363" name="Rectangle 3"/>
          <p:cNvSpPr>
            <a:spLocks noGrp="1" noChangeArrowheads="1"/>
          </p:cNvSpPr>
          <p:nvPr>
            <p:ph sz="half" idx="1"/>
          </p:nvPr>
        </p:nvSpPr>
        <p:spPr>
          <a:xfrm>
            <a:off x="457200" y="1557338"/>
            <a:ext cx="8362950" cy="4895850"/>
          </a:xfrm>
          <a:noFill/>
          <a:ln/>
        </p:spPr>
        <p:txBody>
          <a:bodyPr/>
          <a:lstStyle/>
          <a:p>
            <a:pPr marL="457200" indent="-457200" algn="just"/>
            <a:r>
              <a:rPr lang="en-US" altLang="zh-CN" sz="3600"/>
              <a:t>  </a:t>
            </a:r>
            <a:r>
              <a:rPr lang="zh-CN" altLang="en-US" sz="3600"/>
              <a:t>所谓的计算机病毒是一种在计算机系统运行过程中，能把自身精确复制或有修改地复制到其他程序内的程序。 </a:t>
            </a:r>
          </a:p>
          <a:p>
            <a:pPr marL="457200" indent="-457200" algn="just">
              <a:buFont typeface="Wingdings" pitchFamily="2" charset="2"/>
              <a:buNone/>
            </a:pPr>
            <a:r>
              <a:rPr lang="zh-CN" altLang="en-US" sz="3600"/>
              <a:t>   </a:t>
            </a:r>
            <a:r>
              <a:rPr lang="en-US" altLang="zh-CN" sz="3600"/>
              <a:t>1. </a:t>
            </a:r>
            <a:r>
              <a:rPr lang="zh-CN" altLang="en-US" sz="3600"/>
              <a:t>病毒的特征</a:t>
            </a:r>
          </a:p>
          <a:p>
            <a:pPr marL="457200" indent="-457200" algn="just">
              <a:buFont typeface="Wingdings" pitchFamily="2" charset="2"/>
              <a:buNone/>
            </a:pPr>
            <a:r>
              <a:rPr lang="zh-CN" altLang="en-US" sz="3600"/>
              <a:t>   </a:t>
            </a:r>
            <a:r>
              <a:rPr lang="en-US" altLang="zh-CN" sz="3600"/>
              <a:t>2. </a:t>
            </a:r>
            <a:r>
              <a:rPr lang="zh-CN" altLang="en-US" sz="3600"/>
              <a:t>病毒的传染途径和主要症状</a:t>
            </a:r>
          </a:p>
          <a:p>
            <a:pPr marL="457200" indent="-457200" algn="just">
              <a:buFont typeface="Wingdings" pitchFamily="2" charset="2"/>
              <a:buNone/>
            </a:pPr>
            <a:r>
              <a:rPr lang="zh-CN" altLang="en-US" sz="3600"/>
              <a:t>   </a:t>
            </a:r>
            <a:r>
              <a:rPr lang="en-US" altLang="zh-CN" sz="3600"/>
              <a:t>3. </a:t>
            </a:r>
            <a:r>
              <a:rPr lang="zh-CN" altLang="en-US" sz="3600"/>
              <a:t>病毒的检测、清除和预防</a:t>
            </a:r>
          </a:p>
        </p:txBody>
      </p:sp>
      <p:sp>
        <p:nvSpPr>
          <p:cNvPr id="7" name="日期占位符 6"/>
          <p:cNvSpPr>
            <a:spLocks noGrp="1"/>
          </p:cNvSpPr>
          <p:nvPr>
            <p:ph type="dt" sz="half" idx="10"/>
          </p:nvPr>
        </p:nvSpPr>
        <p:spPr/>
        <p:txBody>
          <a:bodyPr/>
          <a:lstStyle/>
          <a:p>
            <a:fld id="{8A38280C-F019-449A-AC64-DF0A3D5821EB}" type="datetime1">
              <a:rPr lang="zh-CN" altLang="en-US"/>
              <a:pPr/>
              <a:t>2013/9/2</a:t>
            </a:fld>
            <a:endParaRPr lang="en-US" altLang="zh-CN"/>
          </a:p>
        </p:txBody>
      </p:sp>
      <p:sp>
        <p:nvSpPr>
          <p:cNvPr id="5" name="页脚占位符 4"/>
          <p:cNvSpPr>
            <a:spLocks noGrp="1"/>
          </p:cNvSpPr>
          <p:nvPr>
            <p:ph type="ftr" sz="quarter" idx="11"/>
          </p:nvPr>
        </p:nvSpPr>
        <p:spPr/>
        <p:txBody>
          <a:bodyPr/>
          <a:lstStyle/>
          <a:p>
            <a:r>
              <a:rPr lang="en-US" altLang="zh-CN"/>
              <a:t>第1章  计算机基础知识—选购计算机</a:t>
            </a:r>
          </a:p>
        </p:txBody>
      </p:sp>
      <p:sp>
        <p:nvSpPr>
          <p:cNvPr id="6" name="灯片编号占位符 5"/>
          <p:cNvSpPr>
            <a:spLocks noGrp="1"/>
          </p:cNvSpPr>
          <p:nvPr>
            <p:ph type="sldNum" sz="quarter" idx="12"/>
          </p:nvPr>
        </p:nvSpPr>
        <p:spPr/>
        <p:txBody>
          <a:bodyPr/>
          <a:lstStyle/>
          <a:p>
            <a:fld id="{1DBB5E23-37B3-4D85-BBD5-A4AA067D66BD}" type="slidenum">
              <a:rPr lang="en-US" altLang="zh-CN"/>
              <a:pPr/>
              <a:t>40</a:t>
            </a:fld>
            <a:endParaRPr lang="en-US" altLang="zh-CN"/>
          </a:p>
        </p:txBody>
      </p:sp>
      <p:sp>
        <p:nvSpPr>
          <p:cNvPr id="143364" name="AutoShape 4">
            <a:hlinkClick r:id="rId2" action="ppaction://hlinksldjump" highlightClick="1"/>
          </p:cNvPr>
          <p:cNvSpPr>
            <a:spLocks noChangeArrowheads="1"/>
          </p:cNvSpPr>
          <p:nvPr/>
        </p:nvSpPr>
        <p:spPr bwMode="auto">
          <a:xfrm>
            <a:off x="8101013" y="6310313"/>
            <a:ext cx="1042987" cy="287337"/>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 calcmode="lin" valueType="num">
                                      <p:cBhvr additive="base">
                                        <p:cTn id="7" dur="500" fill="hold"/>
                                        <p:tgtEl>
                                          <p:spTgt spid="143362"/>
                                        </p:tgtEl>
                                        <p:attrNameLst>
                                          <p:attrName>ppt_x</p:attrName>
                                        </p:attrNameLst>
                                      </p:cBhvr>
                                      <p:tavLst>
                                        <p:tav tm="0">
                                          <p:val>
                                            <p:strVal val="#ppt_x"/>
                                          </p:val>
                                        </p:tav>
                                        <p:tav tm="100000">
                                          <p:val>
                                            <p:strVal val="#ppt_x"/>
                                          </p:val>
                                        </p:tav>
                                      </p:tavLst>
                                    </p:anim>
                                    <p:anim calcmode="lin" valueType="num">
                                      <p:cBhvr additive="base">
                                        <p:cTn id="8" dur="500" fill="hold"/>
                                        <p:tgtEl>
                                          <p:spTgt spid="1433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63">
                                            <p:txEl>
                                              <p:pRg st="0" end="0"/>
                                            </p:txEl>
                                          </p:spTgt>
                                        </p:tgtEl>
                                        <p:attrNameLst>
                                          <p:attrName>style.visibility</p:attrName>
                                        </p:attrNameLst>
                                      </p:cBhvr>
                                      <p:to>
                                        <p:strVal val="visible"/>
                                      </p:to>
                                    </p:set>
                                    <p:anim calcmode="lin" valueType="num">
                                      <p:cBhvr additive="base">
                                        <p:cTn id="13"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363">
                                            <p:txEl>
                                              <p:pRg st="1" end="1"/>
                                            </p:txEl>
                                          </p:spTgt>
                                        </p:tgtEl>
                                        <p:attrNameLst>
                                          <p:attrName>style.visibility</p:attrName>
                                        </p:attrNameLst>
                                      </p:cBhvr>
                                      <p:to>
                                        <p:strVal val="visible"/>
                                      </p:to>
                                    </p:set>
                                    <p:anim calcmode="lin" valueType="num">
                                      <p:cBhvr additive="base">
                                        <p:cTn id="19"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363">
                                            <p:txEl>
                                              <p:pRg st="2" end="2"/>
                                            </p:txEl>
                                          </p:spTgt>
                                        </p:tgtEl>
                                        <p:attrNameLst>
                                          <p:attrName>style.visibility</p:attrName>
                                        </p:attrNameLst>
                                      </p:cBhvr>
                                      <p:to>
                                        <p:strVal val="visible"/>
                                      </p:to>
                                    </p:set>
                                    <p:anim calcmode="lin" valueType="num">
                                      <p:cBhvr additive="base">
                                        <p:cTn id="25" dur="500" fill="hold"/>
                                        <p:tgtEl>
                                          <p:spTgt spid="14336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363">
                                            <p:txEl>
                                              <p:pRg st="3" end="3"/>
                                            </p:txEl>
                                          </p:spTgt>
                                        </p:tgtEl>
                                        <p:attrNameLst>
                                          <p:attrName>style.visibility</p:attrName>
                                        </p:attrNameLst>
                                      </p:cBhvr>
                                      <p:to>
                                        <p:strVal val="visible"/>
                                      </p:to>
                                    </p:set>
                                    <p:anim calcmode="lin" valueType="num">
                                      <p:cBhvr additive="base">
                                        <p:cTn id="31"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ltLang="zh-CN" sz="3600"/>
              <a:t>2</a:t>
            </a:r>
            <a:r>
              <a:rPr lang="zh-CN" altLang="en-US" sz="3600"/>
              <a:t>．计算机病毒的防治</a:t>
            </a:r>
          </a:p>
        </p:txBody>
      </p:sp>
      <p:sp>
        <p:nvSpPr>
          <p:cNvPr id="192515" name="Rectangle 3"/>
          <p:cNvSpPr>
            <a:spLocks noGrp="1" noChangeArrowheads="1"/>
          </p:cNvSpPr>
          <p:nvPr>
            <p:ph idx="1"/>
          </p:nvPr>
        </p:nvSpPr>
        <p:spPr/>
        <p:txBody>
          <a:bodyPr/>
          <a:lstStyle/>
          <a:p>
            <a:pPr algn="just">
              <a:buFont typeface="Wingdings" pitchFamily="2" charset="2"/>
              <a:buNone/>
            </a:pPr>
            <a:r>
              <a:rPr lang="en-US" altLang="zh-CN" sz="4000"/>
              <a:t>1. </a:t>
            </a:r>
            <a:r>
              <a:rPr lang="zh-CN" altLang="en-US" sz="4000"/>
              <a:t>病毒的特征</a:t>
            </a:r>
          </a:p>
          <a:p>
            <a:r>
              <a:rPr lang="zh-CN" altLang="en-US"/>
              <a:t>传染性：</a:t>
            </a:r>
          </a:p>
          <a:p>
            <a:r>
              <a:rPr lang="zh-CN" altLang="en-US"/>
              <a:t>隐蔽性：</a:t>
            </a:r>
          </a:p>
          <a:p>
            <a:r>
              <a:rPr lang="zh-CN" altLang="en-US"/>
              <a:t>潜伏性：</a:t>
            </a:r>
          </a:p>
          <a:p>
            <a:r>
              <a:rPr lang="zh-CN" altLang="en-US"/>
              <a:t>破坏性：</a:t>
            </a:r>
          </a:p>
          <a:p>
            <a:r>
              <a:rPr lang="zh-CN" altLang="en-US"/>
              <a:t>触发性：</a:t>
            </a:r>
          </a:p>
        </p:txBody>
      </p:sp>
      <p:sp>
        <p:nvSpPr>
          <p:cNvPr id="6" name="日期占位符 5"/>
          <p:cNvSpPr>
            <a:spLocks noGrp="1"/>
          </p:cNvSpPr>
          <p:nvPr>
            <p:ph type="dt" sz="half" idx="10"/>
          </p:nvPr>
        </p:nvSpPr>
        <p:spPr/>
        <p:txBody>
          <a:bodyPr/>
          <a:lstStyle/>
          <a:p>
            <a:fld id="{65F239CD-4872-4C3F-B536-C1F9B55544BF}" type="datetime1">
              <a:rPr lang="zh-CN" altLang="en-US"/>
              <a:pPr/>
              <a:t>2013/9/2</a:t>
            </a:fld>
            <a:endParaRPr lang="en-US" altLang="zh-CN"/>
          </a:p>
        </p:txBody>
      </p:sp>
      <p:sp>
        <p:nvSpPr>
          <p:cNvPr id="4" name="页脚占位符 3"/>
          <p:cNvSpPr>
            <a:spLocks noGrp="1"/>
          </p:cNvSpPr>
          <p:nvPr>
            <p:ph type="ftr" sz="quarter" idx="11"/>
          </p:nvPr>
        </p:nvSpPr>
        <p:spPr/>
        <p:txBody>
          <a:bodyPr/>
          <a:lstStyle/>
          <a:p>
            <a:r>
              <a:rPr lang="en-US" altLang="zh-CN"/>
              <a:t>第1章  计算机基础知识—选购计算机</a:t>
            </a:r>
          </a:p>
        </p:txBody>
      </p:sp>
      <p:sp>
        <p:nvSpPr>
          <p:cNvPr id="5" name="灯片编号占位符 4"/>
          <p:cNvSpPr>
            <a:spLocks noGrp="1"/>
          </p:cNvSpPr>
          <p:nvPr>
            <p:ph type="sldNum" sz="quarter" idx="12"/>
          </p:nvPr>
        </p:nvSpPr>
        <p:spPr/>
        <p:txBody>
          <a:bodyPr/>
          <a:lstStyle/>
          <a:p>
            <a:fld id="{EF316DCD-5CB8-4B2C-8C9F-0DD9F8D677E2}" type="slidenum">
              <a:rPr lang="en-US" altLang="zh-CN"/>
              <a:pPr/>
              <a:t>41</a:t>
            </a:fld>
            <a:endParaRPr lang="en-US" altLang="zh-CN"/>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altLang="zh-CN" sz="3600"/>
              <a:t>2</a:t>
            </a:r>
            <a:r>
              <a:rPr lang="zh-CN" altLang="en-US" sz="3600"/>
              <a:t>．计算机病毒的防治</a:t>
            </a:r>
          </a:p>
        </p:txBody>
      </p:sp>
      <p:sp>
        <p:nvSpPr>
          <p:cNvPr id="193539" name="Rectangle 3"/>
          <p:cNvSpPr>
            <a:spLocks noGrp="1" noChangeArrowheads="1"/>
          </p:cNvSpPr>
          <p:nvPr>
            <p:ph idx="1"/>
          </p:nvPr>
        </p:nvSpPr>
        <p:spPr/>
        <p:txBody>
          <a:bodyPr>
            <a:normAutofit fontScale="92500"/>
          </a:bodyPr>
          <a:lstStyle/>
          <a:p>
            <a:pPr algn="just">
              <a:lnSpc>
                <a:spcPct val="90000"/>
              </a:lnSpc>
              <a:buFont typeface="Wingdings" pitchFamily="2" charset="2"/>
              <a:buNone/>
            </a:pPr>
            <a:r>
              <a:rPr lang="en-US" altLang="zh-CN" sz="3600"/>
              <a:t>2. </a:t>
            </a:r>
            <a:r>
              <a:rPr lang="en-US" altLang="en-US" sz="3600"/>
              <a:t>病毒的传染途径和主要症状</a:t>
            </a:r>
            <a:endParaRPr lang="zh-CN" altLang="en-US" sz="3600"/>
          </a:p>
          <a:p>
            <a:pPr>
              <a:lnSpc>
                <a:spcPct val="90000"/>
              </a:lnSpc>
            </a:pPr>
            <a:r>
              <a:rPr lang="zh-CN" altLang="en-US"/>
              <a:t>有规律地出现异常画面和信息；</a:t>
            </a:r>
          </a:p>
          <a:p>
            <a:pPr>
              <a:lnSpc>
                <a:spcPct val="90000"/>
              </a:lnSpc>
            </a:pPr>
            <a:r>
              <a:rPr lang="zh-CN" altLang="en-US"/>
              <a:t>系统启动速度比平时慢，或某些程序运行变慢；</a:t>
            </a:r>
          </a:p>
          <a:p>
            <a:pPr>
              <a:lnSpc>
                <a:spcPct val="90000"/>
              </a:lnSpc>
            </a:pPr>
            <a:r>
              <a:rPr lang="zh-CN" altLang="en-US"/>
              <a:t>异常磁盘访问，破坏数据和程序，删除文件；</a:t>
            </a:r>
          </a:p>
          <a:p>
            <a:pPr>
              <a:lnSpc>
                <a:spcPct val="90000"/>
              </a:lnSpc>
            </a:pPr>
            <a:r>
              <a:rPr lang="zh-CN" altLang="en-US"/>
              <a:t>产生垃圾文件，占据磁盘空间，减少磁盘可用空间；</a:t>
            </a:r>
          </a:p>
          <a:p>
            <a:pPr>
              <a:lnSpc>
                <a:spcPct val="90000"/>
              </a:lnSpc>
            </a:pPr>
            <a:r>
              <a:rPr lang="zh-CN" altLang="en-US"/>
              <a:t>系统出现异常，如有些设备不能使用；</a:t>
            </a:r>
          </a:p>
          <a:p>
            <a:pPr>
              <a:lnSpc>
                <a:spcPct val="90000"/>
              </a:lnSpc>
            </a:pPr>
            <a:r>
              <a:rPr lang="zh-CN" altLang="en-US"/>
              <a:t>死机现象增多，或无缘无故重新启动；</a:t>
            </a:r>
          </a:p>
          <a:p>
            <a:pPr>
              <a:lnSpc>
                <a:spcPct val="90000"/>
              </a:lnSpc>
            </a:pPr>
            <a:r>
              <a:rPr lang="zh-CN" altLang="en-US"/>
              <a:t>破坏计算机网络资源，使网络系统瘫痪。</a:t>
            </a:r>
          </a:p>
        </p:txBody>
      </p:sp>
      <p:sp>
        <p:nvSpPr>
          <p:cNvPr id="6" name="日期占位符 5"/>
          <p:cNvSpPr>
            <a:spLocks noGrp="1"/>
          </p:cNvSpPr>
          <p:nvPr>
            <p:ph type="dt" sz="half" idx="10"/>
          </p:nvPr>
        </p:nvSpPr>
        <p:spPr/>
        <p:txBody>
          <a:bodyPr/>
          <a:lstStyle/>
          <a:p>
            <a:fld id="{86317172-7393-4956-9CC7-4BC89AEFC556}" type="datetime1">
              <a:rPr lang="zh-CN" altLang="en-US"/>
              <a:pPr/>
              <a:t>2013/9/2</a:t>
            </a:fld>
            <a:endParaRPr lang="en-US" altLang="zh-CN"/>
          </a:p>
        </p:txBody>
      </p:sp>
      <p:sp>
        <p:nvSpPr>
          <p:cNvPr id="4" name="页脚占位符 3"/>
          <p:cNvSpPr>
            <a:spLocks noGrp="1"/>
          </p:cNvSpPr>
          <p:nvPr>
            <p:ph type="ftr" sz="quarter" idx="11"/>
          </p:nvPr>
        </p:nvSpPr>
        <p:spPr/>
        <p:txBody>
          <a:bodyPr/>
          <a:lstStyle/>
          <a:p>
            <a:r>
              <a:rPr lang="en-US" altLang="zh-CN"/>
              <a:t>第1章  计算机基础知识—选购计算机</a:t>
            </a:r>
          </a:p>
        </p:txBody>
      </p:sp>
      <p:sp>
        <p:nvSpPr>
          <p:cNvPr id="5" name="灯片编号占位符 4"/>
          <p:cNvSpPr>
            <a:spLocks noGrp="1"/>
          </p:cNvSpPr>
          <p:nvPr>
            <p:ph type="sldNum" sz="quarter" idx="12"/>
          </p:nvPr>
        </p:nvSpPr>
        <p:spPr/>
        <p:txBody>
          <a:bodyPr/>
          <a:lstStyle/>
          <a:p>
            <a:fld id="{E85EBED4-7586-48DB-8621-D367F8C7D0E7}" type="slidenum">
              <a:rPr lang="en-US" altLang="zh-CN"/>
              <a:pPr/>
              <a:t>42</a:t>
            </a:fld>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en-US" altLang="zh-CN" sz="3600"/>
              <a:t>2</a:t>
            </a:r>
            <a:r>
              <a:rPr lang="zh-CN" altLang="en-US" sz="3600"/>
              <a:t>．计算机病毒的防治</a:t>
            </a:r>
          </a:p>
        </p:txBody>
      </p:sp>
      <p:sp>
        <p:nvSpPr>
          <p:cNvPr id="194563" name="Rectangle 3"/>
          <p:cNvSpPr>
            <a:spLocks noGrp="1" noChangeArrowheads="1"/>
          </p:cNvSpPr>
          <p:nvPr>
            <p:ph idx="1"/>
          </p:nvPr>
        </p:nvSpPr>
        <p:spPr/>
        <p:txBody>
          <a:bodyPr/>
          <a:lstStyle/>
          <a:p>
            <a:pPr algn="just">
              <a:buFont typeface="Wingdings" pitchFamily="2" charset="2"/>
              <a:buNone/>
            </a:pPr>
            <a:r>
              <a:rPr lang="en-US" altLang="zh-CN" sz="3600"/>
              <a:t>3. </a:t>
            </a:r>
            <a:r>
              <a:rPr lang="zh-CN" altLang="en-US" sz="3600"/>
              <a:t>病毒的检测、清除和预防</a:t>
            </a:r>
          </a:p>
          <a:p>
            <a:r>
              <a:rPr lang="zh-CN" altLang="en-US" sz="2400"/>
              <a:t>实时防护：病毒软件必须有实时保护功能，或安装防火墙、采取过滤措施；</a:t>
            </a:r>
          </a:p>
          <a:p>
            <a:r>
              <a:rPr lang="zh-CN" altLang="en-US" sz="2400"/>
              <a:t>经常使用正版的杀毒软件定期扫描检测；</a:t>
            </a:r>
          </a:p>
          <a:p>
            <a:r>
              <a:rPr lang="zh-CN" altLang="en-US" sz="2400"/>
              <a:t>杀病毒软件应及时更新升级；</a:t>
            </a:r>
          </a:p>
          <a:p>
            <a:r>
              <a:rPr lang="zh-CN" altLang="en-US" sz="2400"/>
              <a:t>随时从各种信息媒体了解新的病毒情报，及时采取措施。</a:t>
            </a:r>
          </a:p>
          <a:p>
            <a:r>
              <a:rPr lang="zh-CN" altLang="en-US" sz="2400"/>
              <a:t>对外来的计算机、存储介质（</a:t>
            </a:r>
            <a:r>
              <a:rPr lang="en-US" altLang="zh-CN" sz="2400"/>
              <a:t>U</a:t>
            </a:r>
            <a:r>
              <a:rPr lang="zh-CN" altLang="en-US" sz="2400"/>
              <a:t>盘、移动硬盘、光盘等）要先进行病毒检测，确认无病毒后才能使用。</a:t>
            </a:r>
          </a:p>
          <a:p>
            <a:r>
              <a:rPr lang="zh-CN" altLang="en-US" sz="2400"/>
              <a:t>在别人的计算机使用自己的</a:t>
            </a:r>
            <a:r>
              <a:rPr lang="en-US" altLang="zh-CN" sz="2400"/>
              <a:t>U</a:t>
            </a:r>
            <a:r>
              <a:rPr lang="zh-CN" altLang="en-US" sz="2400"/>
              <a:t>盘或移动设备时，最好处于“写保护“状态。</a:t>
            </a:r>
          </a:p>
        </p:txBody>
      </p:sp>
      <p:sp>
        <p:nvSpPr>
          <p:cNvPr id="6" name="日期占位符 5"/>
          <p:cNvSpPr>
            <a:spLocks noGrp="1"/>
          </p:cNvSpPr>
          <p:nvPr>
            <p:ph type="dt" sz="half" idx="10"/>
          </p:nvPr>
        </p:nvSpPr>
        <p:spPr/>
        <p:txBody>
          <a:bodyPr/>
          <a:lstStyle/>
          <a:p>
            <a:fld id="{1BFF0F0B-305D-425D-9751-16C04F3ECA3A}" type="datetime1">
              <a:rPr lang="zh-CN" altLang="en-US"/>
              <a:pPr/>
              <a:t>2013/9/2</a:t>
            </a:fld>
            <a:endParaRPr lang="en-US" altLang="zh-CN"/>
          </a:p>
        </p:txBody>
      </p:sp>
      <p:sp>
        <p:nvSpPr>
          <p:cNvPr id="4" name="页脚占位符 3"/>
          <p:cNvSpPr>
            <a:spLocks noGrp="1"/>
          </p:cNvSpPr>
          <p:nvPr>
            <p:ph type="ftr" sz="quarter" idx="11"/>
          </p:nvPr>
        </p:nvSpPr>
        <p:spPr/>
        <p:txBody>
          <a:bodyPr/>
          <a:lstStyle/>
          <a:p>
            <a:r>
              <a:rPr lang="en-US" altLang="zh-CN"/>
              <a:t>第1章  计算机基础知识—选购计算机</a:t>
            </a:r>
          </a:p>
        </p:txBody>
      </p:sp>
      <p:sp>
        <p:nvSpPr>
          <p:cNvPr id="5" name="灯片编号占位符 4"/>
          <p:cNvSpPr>
            <a:spLocks noGrp="1"/>
          </p:cNvSpPr>
          <p:nvPr>
            <p:ph type="sldNum" sz="quarter" idx="12"/>
          </p:nvPr>
        </p:nvSpPr>
        <p:spPr/>
        <p:txBody>
          <a:bodyPr/>
          <a:lstStyle/>
          <a:p>
            <a:fld id="{6C2A23F3-AC50-47A4-8D13-3E2835F37918}" type="slidenum">
              <a:rPr lang="en-US" altLang="zh-CN"/>
              <a:pPr/>
              <a:t>43</a:t>
            </a:fld>
            <a:endParaRPr lang="en-US" altLang="zh-CN"/>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物联网</a:t>
            </a:r>
            <a:endParaRPr lang="zh-CN" altLang="en-US" dirty="0"/>
          </a:p>
        </p:txBody>
      </p:sp>
      <p:sp>
        <p:nvSpPr>
          <p:cNvPr id="3" name="内容占位符 2"/>
          <p:cNvSpPr>
            <a:spLocks noGrp="1"/>
          </p:cNvSpPr>
          <p:nvPr>
            <p:ph idx="1"/>
          </p:nvPr>
        </p:nvSpPr>
        <p:spPr/>
        <p:txBody>
          <a:bodyPr/>
          <a:lstStyle/>
          <a:p>
            <a:r>
              <a:rPr lang="zh-CN" altLang="en-US" dirty="0"/>
              <a:t>在物理世界的实体中部署具有一定感知能力、计算能力和执行能力的嵌入式芯片和软件，使之成为“智能物体”，通过网络设施实现信息传输、协同和处理，从而实现物与物、物与人之间的通信。</a:t>
            </a:r>
          </a:p>
        </p:txBody>
      </p:sp>
      <p:sp>
        <p:nvSpPr>
          <p:cNvPr id="4" name="日期占位符 3"/>
          <p:cNvSpPr>
            <a:spLocks noGrp="1"/>
          </p:cNvSpPr>
          <p:nvPr>
            <p:ph type="dt" sz="half" idx="10"/>
          </p:nvPr>
        </p:nvSpPr>
        <p:spPr/>
        <p:txBody>
          <a:bodyPr/>
          <a:lstStyle/>
          <a:p>
            <a:fld id="{4CEBC35E-F4BE-4C39-9207-65AA8376BED4}"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3A2AE0F2-0755-4B2F-93C4-8640635DEB50}" type="slidenum">
              <a:rPr lang="en-US" altLang="zh-CN" smtClean="0"/>
              <a:pPr/>
              <a:t>44</a:t>
            </a:fld>
            <a:endParaRPr lang="en-US" altLang="zh-CN"/>
          </a:p>
        </p:txBody>
      </p:sp>
    </p:spTree>
    <p:extLst>
      <p:ext uri="{BB962C8B-B14F-4D97-AF65-F5344CB8AC3E}">
        <p14:creationId xmlns:p14="http://schemas.microsoft.com/office/powerpoint/2010/main" val="13441298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大</a:t>
            </a:r>
            <a:r>
              <a:rPr lang="zh-CN" altLang="en-US" dirty="0"/>
              <a:t>数据</a:t>
            </a:r>
          </a:p>
        </p:txBody>
      </p:sp>
      <p:sp>
        <p:nvSpPr>
          <p:cNvPr id="3" name="内容占位符 2"/>
          <p:cNvSpPr>
            <a:spLocks noGrp="1"/>
          </p:cNvSpPr>
          <p:nvPr>
            <p:ph idx="1"/>
          </p:nvPr>
        </p:nvSpPr>
        <p:spPr/>
        <p:txBody>
          <a:bodyPr/>
          <a:lstStyle/>
          <a:p>
            <a:r>
              <a:rPr lang="zh-CN" altLang="en-US" dirty="0"/>
              <a:t>随着移动互联网、物联网等技术的快速发展，及视频监控、智能终端、应用商店等的快速普及，全球数据量出现爆炸式增长。</a:t>
            </a:r>
          </a:p>
        </p:txBody>
      </p:sp>
      <p:sp>
        <p:nvSpPr>
          <p:cNvPr id="4" name="日期占位符 3"/>
          <p:cNvSpPr>
            <a:spLocks noGrp="1"/>
          </p:cNvSpPr>
          <p:nvPr>
            <p:ph type="dt" sz="half" idx="10"/>
          </p:nvPr>
        </p:nvSpPr>
        <p:spPr/>
        <p:txBody>
          <a:bodyPr/>
          <a:lstStyle/>
          <a:p>
            <a:fld id="{4CEBC35E-F4BE-4C39-9207-65AA8376BED4}"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3A2AE0F2-0755-4B2F-93C4-8640635DEB50}" type="slidenum">
              <a:rPr lang="en-US" altLang="zh-CN" smtClean="0"/>
              <a:pPr/>
              <a:t>45</a:t>
            </a:fld>
            <a:endParaRPr lang="en-US" altLang="zh-CN"/>
          </a:p>
        </p:txBody>
      </p:sp>
    </p:spTree>
    <p:extLst>
      <p:ext uri="{BB962C8B-B14F-4D97-AF65-F5344CB8AC3E}">
        <p14:creationId xmlns:p14="http://schemas.microsoft.com/office/powerpoint/2010/main" val="804040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云</a:t>
            </a:r>
            <a:r>
              <a:rPr lang="zh-CN" altLang="zh-CN" dirty="0" smtClean="0"/>
              <a:t>计算</a:t>
            </a:r>
            <a:endParaRPr lang="zh-CN" altLang="en-US" dirty="0"/>
          </a:p>
        </p:txBody>
      </p:sp>
      <p:sp>
        <p:nvSpPr>
          <p:cNvPr id="3" name="内容占位符 2"/>
          <p:cNvSpPr>
            <a:spLocks noGrp="1"/>
          </p:cNvSpPr>
          <p:nvPr>
            <p:ph idx="1"/>
          </p:nvPr>
        </p:nvSpPr>
        <p:spPr/>
        <p:txBody>
          <a:bodyPr/>
          <a:lstStyle/>
          <a:p>
            <a:r>
              <a:rPr lang="zh-CN" altLang="en-US" dirty="0"/>
              <a:t>巨量的数据信息需要被处理，用户也需要越来越多的网络服务，原有的互联网系统与服务设计已经不能满足要求了，互联网急需新的解决方案，云计算正是在这种背景下被提出的</a:t>
            </a:r>
            <a:r>
              <a:rPr lang="zh-CN" altLang="en-US" dirty="0" smtClean="0"/>
              <a:t>。</a:t>
            </a:r>
            <a:endParaRPr lang="en-US" altLang="zh-CN" dirty="0" smtClean="0"/>
          </a:p>
          <a:p>
            <a:r>
              <a:rPr lang="zh-CN" altLang="zh-CN" dirty="0"/>
              <a:t>云计算是一种基于互联网的计算方式，通过这种方式，共享的软硬件资源和信息可以按需提供给计算机和其他设备</a:t>
            </a:r>
            <a:r>
              <a:rPr lang="zh-CN" altLang="zh-CN" dirty="0" smtClean="0"/>
              <a:t>。</a:t>
            </a:r>
            <a:r>
              <a:rPr lang="en-US" altLang="zh-CN" dirty="0" smtClean="0"/>
              <a:t> </a:t>
            </a:r>
            <a:endParaRPr lang="zh-CN" altLang="en-US" dirty="0"/>
          </a:p>
        </p:txBody>
      </p:sp>
      <p:sp>
        <p:nvSpPr>
          <p:cNvPr id="4" name="日期占位符 3"/>
          <p:cNvSpPr>
            <a:spLocks noGrp="1"/>
          </p:cNvSpPr>
          <p:nvPr>
            <p:ph type="dt" sz="half" idx="10"/>
          </p:nvPr>
        </p:nvSpPr>
        <p:spPr/>
        <p:txBody>
          <a:bodyPr/>
          <a:lstStyle/>
          <a:p>
            <a:fld id="{4CEBC35E-F4BE-4C39-9207-65AA8376BED4}" type="datetime1">
              <a:rPr lang="zh-CN" altLang="en-US" smtClean="0"/>
              <a:pPr/>
              <a:t>2013/9/2</a:t>
            </a:fld>
            <a:endParaRPr lang="en-US" altLang="zh-CN"/>
          </a:p>
        </p:txBody>
      </p:sp>
      <p:sp>
        <p:nvSpPr>
          <p:cNvPr id="5" name="页脚占位符 4"/>
          <p:cNvSpPr>
            <a:spLocks noGrp="1"/>
          </p:cNvSpPr>
          <p:nvPr>
            <p:ph type="ftr" sz="quarter" idx="11"/>
          </p:nvPr>
        </p:nvSpPr>
        <p:spPr/>
        <p:txBody>
          <a:bodyPr/>
          <a:lstStyle/>
          <a:p>
            <a:r>
              <a:rPr lang="en-US" altLang="zh-CN" smtClean="0"/>
              <a:t>第1章  计算机基础知识—选购计算机</a:t>
            </a:r>
            <a:endParaRPr lang="en-US" altLang="zh-CN"/>
          </a:p>
        </p:txBody>
      </p:sp>
      <p:sp>
        <p:nvSpPr>
          <p:cNvPr id="6" name="灯片编号占位符 5"/>
          <p:cNvSpPr>
            <a:spLocks noGrp="1"/>
          </p:cNvSpPr>
          <p:nvPr>
            <p:ph type="sldNum" sz="quarter" idx="12"/>
          </p:nvPr>
        </p:nvSpPr>
        <p:spPr/>
        <p:txBody>
          <a:bodyPr/>
          <a:lstStyle/>
          <a:p>
            <a:fld id="{3A2AE0F2-0755-4B2F-93C4-8640635DEB50}" type="slidenum">
              <a:rPr lang="en-US" altLang="zh-CN" smtClean="0"/>
              <a:pPr/>
              <a:t>46</a:t>
            </a:fld>
            <a:endParaRPr lang="en-US" altLang="zh-CN"/>
          </a:p>
        </p:txBody>
      </p:sp>
    </p:spTree>
    <p:extLst>
      <p:ext uri="{BB962C8B-B14F-4D97-AF65-F5344CB8AC3E}">
        <p14:creationId xmlns:p14="http://schemas.microsoft.com/office/powerpoint/2010/main" val="18257292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title"/>
          </p:nvPr>
        </p:nvSpPr>
        <p:spPr/>
        <p:txBody>
          <a:bodyPr/>
          <a:lstStyle/>
          <a:p>
            <a:r>
              <a:rPr lang="zh-CN" altLang="en-US"/>
              <a:t>案例总结 </a:t>
            </a:r>
          </a:p>
        </p:txBody>
      </p:sp>
      <p:sp>
        <p:nvSpPr>
          <p:cNvPr id="118788" name="Rectangle 4"/>
          <p:cNvSpPr>
            <a:spLocks noGrp="1" noChangeArrowheads="1"/>
          </p:cNvSpPr>
          <p:nvPr>
            <p:ph idx="1"/>
          </p:nvPr>
        </p:nvSpPr>
        <p:spPr>
          <a:xfrm>
            <a:off x="457200" y="1557338"/>
            <a:ext cx="8267700" cy="4648200"/>
          </a:xfrm>
        </p:spPr>
        <p:txBody>
          <a:bodyPr>
            <a:normAutofit fontScale="92500"/>
          </a:bodyPr>
          <a:lstStyle/>
          <a:p>
            <a:pPr marL="0" indent="628650">
              <a:buFont typeface="Wingdings" pitchFamily="2" charset="2"/>
              <a:buNone/>
            </a:pPr>
            <a:r>
              <a:rPr lang="zh-CN" altLang="en-US" sz="3000" dirty="0"/>
              <a:t>本章主要介绍了计算机系统的组成、工作原理、计算机主要部件的功能和性能指标。并从实际应用的角度出发，介绍了选购计算机的原则和技巧。</a:t>
            </a:r>
          </a:p>
          <a:p>
            <a:pPr marL="0" indent="628650">
              <a:buFont typeface="Wingdings" pitchFamily="2" charset="2"/>
              <a:buNone/>
            </a:pPr>
            <a:r>
              <a:rPr lang="zh-CN" altLang="en-US" sz="3000" dirty="0" smtClean="0"/>
              <a:t>用户</a:t>
            </a:r>
            <a:r>
              <a:rPr lang="zh-CN" altLang="en-US" sz="3000" dirty="0"/>
              <a:t>在使用计算机时，要注意数据信息的安全保护，做好重要数据的备份和保密，还要注意防范计算机病毒的入侵和破坏</a:t>
            </a:r>
            <a:r>
              <a:rPr lang="zh-CN" altLang="en-US" sz="3000" dirty="0" smtClean="0"/>
              <a:t>。</a:t>
            </a:r>
            <a:endParaRPr lang="en-US" altLang="zh-CN" sz="3000" dirty="0" smtClean="0"/>
          </a:p>
          <a:p>
            <a:pPr marL="0" indent="628650">
              <a:buNone/>
            </a:pPr>
            <a:r>
              <a:rPr lang="zh-CN" altLang="zh-CN" sz="2800" dirty="0"/>
              <a:t>物联网、大数据和云计算都是近些年出现的新技术和发展趋势，它们都是互联网技术的发展与延伸，大数据的产生是因为互联网与物联网的发展，而云计算是为了更好的为它们服务的，而提出的解决方案</a:t>
            </a:r>
            <a:r>
              <a:rPr lang="zh-CN" altLang="zh-CN" sz="2800" dirty="0" smtClean="0"/>
              <a:t>。</a:t>
            </a:r>
            <a:r>
              <a:rPr lang="zh-CN" altLang="en-US" sz="3000" dirty="0" smtClean="0"/>
              <a:t> </a:t>
            </a:r>
            <a:endParaRPr lang="zh-CN" altLang="en-US" sz="3000" dirty="0"/>
          </a:p>
        </p:txBody>
      </p:sp>
      <p:sp>
        <p:nvSpPr>
          <p:cNvPr id="8" name="日期占位符 5"/>
          <p:cNvSpPr>
            <a:spLocks noGrp="1"/>
          </p:cNvSpPr>
          <p:nvPr>
            <p:ph type="dt" sz="half" idx="10"/>
          </p:nvPr>
        </p:nvSpPr>
        <p:spPr/>
        <p:txBody>
          <a:bodyPr/>
          <a:lstStyle/>
          <a:p>
            <a:fld id="{F919AEDC-2EDB-4434-8CF0-DE11F3881C41}"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D7FCC576-E5FC-49F6-A2FE-5D9277DDECDD}" type="slidenum">
              <a:rPr lang="en-US" altLang="zh-CN"/>
              <a:pPr/>
              <a:t>47</a:t>
            </a:fld>
            <a:endParaRPr lang="en-US" altLang="zh-CN" dirty="0"/>
          </a:p>
        </p:txBody>
      </p:sp>
      <p:sp>
        <p:nvSpPr>
          <p:cNvPr id="118791" name="AutoShape 7"/>
          <p:cNvSpPr>
            <a:spLocks noChangeArrowheads="1"/>
          </p:cNvSpPr>
          <p:nvPr/>
        </p:nvSpPr>
        <p:spPr bwMode="auto">
          <a:xfrm>
            <a:off x="466725" y="1268413"/>
            <a:ext cx="8353425" cy="5256212"/>
          </a:xfrm>
          <a:prstGeom prst="roundRect">
            <a:avLst>
              <a:gd name="adj" fmla="val 16667"/>
            </a:avLst>
          </a:prstGeom>
          <a:noFill/>
          <a:ln w="9525">
            <a:solidFill>
              <a:srgbClr val="DDDDDD"/>
            </a:solidFill>
            <a:round/>
            <a:headEnd/>
            <a:tailEnd/>
          </a:ln>
          <a:effectLst>
            <a:outerShdw dist="28398" dir="3806097"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118792" name="AutoShape 8">
            <a:hlinkClick r:id="rId2"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additive="base">
                                        <p:cTn id="7" dur="500" fill="hold"/>
                                        <p:tgtEl>
                                          <p:spTgt spid="118787"/>
                                        </p:tgtEl>
                                        <p:attrNameLst>
                                          <p:attrName>ppt_x</p:attrName>
                                        </p:attrNameLst>
                                      </p:cBhvr>
                                      <p:tavLst>
                                        <p:tav tm="0">
                                          <p:val>
                                            <p:strVal val="#ppt_x"/>
                                          </p:val>
                                        </p:tav>
                                        <p:tav tm="100000">
                                          <p:val>
                                            <p:strVal val="#ppt_x"/>
                                          </p:val>
                                        </p:tav>
                                      </p:tavLst>
                                    </p:anim>
                                    <p:anim calcmode="lin" valueType="num">
                                      <p:cBhvr additive="base">
                                        <p:cTn id="8" dur="500" fill="hold"/>
                                        <p:tgtEl>
                                          <p:spTgt spid="1187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8788">
                                            <p:txEl>
                                              <p:pRg st="0" end="0"/>
                                            </p:txEl>
                                          </p:spTgt>
                                        </p:tgtEl>
                                        <p:attrNameLst>
                                          <p:attrName>style.visibility</p:attrName>
                                        </p:attrNameLst>
                                      </p:cBhvr>
                                      <p:to>
                                        <p:strVal val="visible"/>
                                      </p:to>
                                    </p:set>
                                    <p:anim calcmode="lin" valueType="num">
                                      <p:cBhvr additive="base">
                                        <p:cTn id="13" dur="500" fill="hold"/>
                                        <p:tgtEl>
                                          <p:spTgt spid="11878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87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8788">
                                            <p:txEl>
                                              <p:pRg st="1" end="1"/>
                                            </p:txEl>
                                          </p:spTgt>
                                        </p:tgtEl>
                                        <p:attrNameLst>
                                          <p:attrName>style.visibility</p:attrName>
                                        </p:attrNameLst>
                                      </p:cBhvr>
                                      <p:to>
                                        <p:strVal val="visible"/>
                                      </p:to>
                                    </p:set>
                                    <p:anim calcmode="lin" valueType="num">
                                      <p:cBhvr additive="base">
                                        <p:cTn id="19" dur="500" fill="hold"/>
                                        <p:tgtEl>
                                          <p:spTgt spid="11878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87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8788">
                                            <p:txEl>
                                              <p:pRg st="2" end="2"/>
                                            </p:txEl>
                                          </p:spTgt>
                                        </p:tgtEl>
                                        <p:attrNameLst>
                                          <p:attrName>style.visibility</p:attrName>
                                        </p:attrNameLst>
                                      </p:cBhvr>
                                      <p:to>
                                        <p:strVal val="visible"/>
                                      </p:to>
                                    </p:set>
                                    <p:anim calcmode="lin" valueType="num">
                                      <p:cBhvr additive="base">
                                        <p:cTn id="25" dur="500" fill="hold"/>
                                        <p:tgtEl>
                                          <p:spTgt spid="11878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878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p:bldP spid="118788" grpId="0" build="p" bldLvl="2"/>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type="title"/>
          </p:nvPr>
        </p:nvSpPr>
        <p:spPr/>
        <p:txBody>
          <a:bodyPr/>
          <a:lstStyle/>
          <a:p>
            <a:r>
              <a:rPr lang="zh-CN" altLang="en-US"/>
              <a:t>课后练习 </a:t>
            </a:r>
          </a:p>
        </p:txBody>
      </p:sp>
      <p:sp>
        <p:nvSpPr>
          <p:cNvPr id="119812" name="Rectangle 4"/>
          <p:cNvSpPr>
            <a:spLocks noGrp="1" noChangeArrowheads="1"/>
          </p:cNvSpPr>
          <p:nvPr>
            <p:ph idx="1"/>
          </p:nvPr>
        </p:nvSpPr>
        <p:spPr>
          <a:xfrm>
            <a:off x="468313" y="1484313"/>
            <a:ext cx="8229600" cy="4525962"/>
          </a:xfrm>
        </p:spPr>
        <p:txBody>
          <a:bodyPr/>
          <a:lstStyle/>
          <a:p>
            <a:pPr marL="0" indent="900113">
              <a:buFont typeface="Wingdings" pitchFamily="2" charset="2"/>
              <a:buNone/>
            </a:pPr>
            <a:endParaRPr lang="en-US" altLang="zh-CN" sz="3600"/>
          </a:p>
          <a:p>
            <a:pPr marL="0" indent="900113">
              <a:buFont typeface="Wingdings" pitchFamily="2" charset="2"/>
              <a:buNone/>
            </a:pPr>
            <a:r>
              <a:rPr lang="zh-CN" altLang="en-US" sz="3600"/>
              <a:t>参见本章课后练习。</a:t>
            </a:r>
          </a:p>
        </p:txBody>
      </p:sp>
      <p:sp>
        <p:nvSpPr>
          <p:cNvPr id="8" name="日期占位符 5"/>
          <p:cNvSpPr>
            <a:spLocks noGrp="1"/>
          </p:cNvSpPr>
          <p:nvPr>
            <p:ph type="dt" sz="half" idx="10"/>
          </p:nvPr>
        </p:nvSpPr>
        <p:spPr/>
        <p:txBody>
          <a:bodyPr/>
          <a:lstStyle/>
          <a:p>
            <a:fld id="{497612E7-8BFD-46BE-B387-62236B15CA7A}"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D34A52A7-4C62-414A-A6AC-BDDDFD0563B2}" type="slidenum">
              <a:rPr lang="en-US" altLang="zh-CN"/>
              <a:pPr/>
              <a:t>48</a:t>
            </a:fld>
            <a:endParaRPr lang="en-US" altLang="zh-CN"/>
          </a:p>
        </p:txBody>
      </p:sp>
      <p:sp>
        <p:nvSpPr>
          <p:cNvPr id="119815" name="AutoShape 7"/>
          <p:cNvSpPr>
            <a:spLocks noChangeArrowheads="1"/>
          </p:cNvSpPr>
          <p:nvPr/>
        </p:nvSpPr>
        <p:spPr bwMode="auto">
          <a:xfrm>
            <a:off x="395288" y="1268413"/>
            <a:ext cx="8353425" cy="5256212"/>
          </a:xfrm>
          <a:prstGeom prst="roundRect">
            <a:avLst>
              <a:gd name="adj" fmla="val 16667"/>
            </a:avLst>
          </a:prstGeom>
          <a:noFill/>
          <a:ln w="9525">
            <a:solidFill>
              <a:srgbClr val="DDDDDD"/>
            </a:solidFill>
            <a:round/>
            <a:headEnd/>
            <a:tailEnd/>
          </a:ln>
          <a:effectLst>
            <a:outerShdw dist="28398" dir="3806097"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119816" name="AutoShape 8">
            <a:hlinkClick r:id="rId2"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11"/>
                                        </p:tgtEl>
                                        <p:attrNameLst>
                                          <p:attrName>style.visibility</p:attrName>
                                        </p:attrNameLst>
                                      </p:cBhvr>
                                      <p:to>
                                        <p:strVal val="visible"/>
                                      </p:to>
                                    </p:set>
                                    <p:anim calcmode="lin" valueType="num">
                                      <p:cBhvr additive="base">
                                        <p:cTn id="7" dur="500" fill="hold"/>
                                        <p:tgtEl>
                                          <p:spTgt spid="119811"/>
                                        </p:tgtEl>
                                        <p:attrNameLst>
                                          <p:attrName>ppt_x</p:attrName>
                                        </p:attrNameLst>
                                      </p:cBhvr>
                                      <p:tavLst>
                                        <p:tav tm="0">
                                          <p:val>
                                            <p:strVal val="#ppt_x"/>
                                          </p:val>
                                        </p:tav>
                                        <p:tav tm="100000">
                                          <p:val>
                                            <p:strVal val="#ppt_x"/>
                                          </p:val>
                                        </p:tav>
                                      </p:tavLst>
                                    </p:anim>
                                    <p:anim calcmode="lin" valueType="num">
                                      <p:cBhvr additive="base">
                                        <p:cTn id="8" dur="500" fill="hold"/>
                                        <p:tgtEl>
                                          <p:spTgt spid="1198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9812">
                                            <p:txEl>
                                              <p:pRg st="1" end="1"/>
                                            </p:txEl>
                                          </p:spTgt>
                                        </p:tgtEl>
                                        <p:attrNameLst>
                                          <p:attrName>style.visibility</p:attrName>
                                        </p:attrNameLst>
                                      </p:cBhvr>
                                      <p:to>
                                        <p:strVal val="visible"/>
                                      </p:to>
                                    </p:set>
                                    <p:anim calcmode="lin" valueType="num">
                                      <p:cBhvr additive="base">
                                        <p:cTn id="13" dur="500" fill="hold"/>
                                        <p:tgtEl>
                                          <p:spTgt spid="1198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p:bldP spid="119812" grpId="0" build="p" bldLvl="2"/>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r>
              <a:rPr lang="zh-CN" altLang="en-US"/>
              <a:t> </a:t>
            </a:r>
          </a:p>
        </p:txBody>
      </p:sp>
      <p:sp>
        <p:nvSpPr>
          <p:cNvPr id="12" name="日期占位符 5"/>
          <p:cNvSpPr>
            <a:spLocks noGrp="1"/>
          </p:cNvSpPr>
          <p:nvPr>
            <p:ph type="dt" sz="half" idx="10"/>
          </p:nvPr>
        </p:nvSpPr>
        <p:spPr/>
        <p:txBody>
          <a:bodyPr/>
          <a:lstStyle/>
          <a:p>
            <a:fld id="{5641A23D-03B7-4800-9688-9F2145D1E8F0}"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7AD2D364-8135-437F-8A81-45E13272B22C}" type="slidenum">
              <a:rPr lang="en-US" altLang="zh-CN"/>
              <a:pPr/>
              <a:t>49</a:t>
            </a:fld>
            <a:endParaRPr lang="en-US" altLang="zh-CN"/>
          </a:p>
        </p:txBody>
      </p:sp>
      <p:sp>
        <p:nvSpPr>
          <p:cNvPr id="195587" name="Text Box 3"/>
          <p:cNvSpPr txBox="1">
            <a:spLocks noChangeArrowheads="1"/>
          </p:cNvSpPr>
          <p:nvPr/>
        </p:nvSpPr>
        <p:spPr bwMode="auto">
          <a:xfrm>
            <a:off x="684213" y="1431925"/>
            <a:ext cx="35274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0.1.1  </a:t>
            </a:r>
            <a:r>
              <a:rPr kumimoji="1" lang="zh-CN" altLang="en-US" sz="2000"/>
              <a:t>电子计算机的发展阶段</a:t>
            </a:r>
            <a:r>
              <a:rPr kumimoji="1" lang="zh-CN" altLang="en-US" b="0"/>
              <a:t> </a:t>
            </a:r>
          </a:p>
        </p:txBody>
      </p:sp>
      <p:grpSp>
        <p:nvGrpSpPr>
          <p:cNvPr id="195588" name="Group 4"/>
          <p:cNvGrpSpPr>
            <a:grpSpLocks/>
          </p:cNvGrpSpPr>
          <p:nvPr/>
        </p:nvGrpSpPr>
        <p:grpSpPr bwMode="auto">
          <a:xfrm>
            <a:off x="685800" y="2057400"/>
            <a:ext cx="2652713" cy="484188"/>
            <a:chOff x="1200" y="1296"/>
            <a:chExt cx="1261" cy="273"/>
          </a:xfrm>
        </p:grpSpPr>
        <p:sp>
          <p:nvSpPr>
            <p:cNvPr id="195589"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95590"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a:t>
              </a:r>
              <a:r>
                <a:rPr kumimoji="1" lang="zh-CN" altLang="en-US">
                  <a:solidFill>
                    <a:schemeClr val="bg1"/>
                  </a:solidFill>
                  <a:effectLst>
                    <a:outerShdw blurRad="38100" dist="38100" dir="2700000" algn="tl">
                      <a:srgbClr val="000000"/>
                    </a:outerShdw>
                  </a:effectLst>
                  <a:latin typeface="Times New Roman" pitchFamily="18" charset="0"/>
                </a:rPr>
                <a:t>大型计算机阶段</a:t>
              </a:r>
              <a:r>
                <a:rPr kumimoji="1" lang="zh-CN" altLang="en-US" b="0"/>
                <a:t> </a:t>
              </a:r>
            </a:p>
          </p:txBody>
        </p:sp>
      </p:grpSp>
      <p:sp>
        <p:nvSpPr>
          <p:cNvPr id="195591" name="Text Box 7"/>
          <p:cNvSpPr txBox="1">
            <a:spLocks noChangeArrowheads="1"/>
          </p:cNvSpPr>
          <p:nvPr/>
        </p:nvSpPr>
        <p:spPr bwMode="auto">
          <a:xfrm>
            <a:off x="762000" y="2590800"/>
            <a:ext cx="79930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a:latin typeface="楷体_GB2312" charset="-122"/>
                <a:ea typeface="楷体_GB2312" charset="-122"/>
              </a:rPr>
              <a:t>1946</a:t>
            </a:r>
            <a:r>
              <a:rPr kumimoji="1" lang="zh-CN" altLang="en-US">
                <a:latin typeface="楷体_GB2312" charset="-122"/>
                <a:ea typeface="楷体_GB2312" charset="-122"/>
              </a:rPr>
              <a:t>年，在美国宾西法尼亚大学世界上</a:t>
            </a:r>
            <a:r>
              <a:rPr kumimoji="1" lang="zh-CN" altLang="en-US">
                <a:solidFill>
                  <a:srgbClr val="FF0000"/>
                </a:solidFill>
                <a:latin typeface="楷体_GB2312" charset="-122"/>
                <a:ea typeface="楷体_GB2312" charset="-122"/>
              </a:rPr>
              <a:t>第一台电子数字计算机</a:t>
            </a:r>
            <a:r>
              <a:rPr kumimoji="1" lang="en-US" altLang="zh-CN">
                <a:solidFill>
                  <a:srgbClr val="FF0000"/>
                </a:solidFill>
                <a:latin typeface="楷体_GB2312" charset="-122"/>
                <a:ea typeface="楷体_GB2312" charset="-122"/>
              </a:rPr>
              <a:t>ENIAC</a:t>
            </a:r>
            <a:r>
              <a:rPr kumimoji="1" lang="zh-CN" altLang="en-US">
                <a:latin typeface="楷体_GB2312" charset="-122"/>
                <a:ea typeface="楷体_GB2312" charset="-122"/>
              </a:rPr>
              <a:t>（</a:t>
            </a:r>
            <a:r>
              <a:rPr kumimoji="1" lang="en-US" altLang="zh-CN">
                <a:latin typeface="楷体_GB2312" charset="-122"/>
                <a:ea typeface="楷体_GB2312" charset="-122"/>
              </a:rPr>
              <a:t>Electronic Numerical Integrator And Calculator</a:t>
            </a:r>
            <a:r>
              <a:rPr kumimoji="1" lang="en-US" altLang="zh-CN">
                <a:latin typeface="Times New Roman"/>
                <a:ea typeface="楷体_GB2312" charset="-122"/>
              </a:rPr>
              <a:t>——</a:t>
            </a:r>
            <a:r>
              <a:rPr kumimoji="1" lang="zh-CN" altLang="en-US">
                <a:latin typeface="楷体_GB2312" charset="-122"/>
                <a:ea typeface="楷体_GB2312" charset="-122"/>
              </a:rPr>
              <a:t>电子数值积分和计算机）诞生了（如图所示），它标志着计算机时代的到来。</a:t>
            </a:r>
          </a:p>
        </p:txBody>
      </p:sp>
      <p:pic>
        <p:nvPicPr>
          <p:cNvPr id="195592" name="Picture 8" descr="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825" y="3644900"/>
            <a:ext cx="3313113" cy="2387600"/>
          </a:xfrm>
          <a:prstGeom prst="rect">
            <a:avLst/>
          </a:prstGeom>
          <a:noFill/>
          <a:extLst>
            <a:ext uri="{909E8E84-426E-40DD-AFC4-6F175D3DCCD1}">
              <a14:hiddenFill xmlns:a14="http://schemas.microsoft.com/office/drawing/2010/main">
                <a:solidFill>
                  <a:srgbClr val="FFFFFF"/>
                </a:solidFill>
              </a14:hiddenFill>
            </a:ext>
          </a:extLst>
        </p:spPr>
      </p:pic>
      <p:sp>
        <p:nvSpPr>
          <p:cNvPr id="195593" name="Text Box 9"/>
          <p:cNvSpPr txBox="1">
            <a:spLocks noChangeArrowheads="1"/>
          </p:cNvSpPr>
          <p:nvPr/>
        </p:nvSpPr>
        <p:spPr bwMode="auto">
          <a:xfrm>
            <a:off x="684213" y="4437063"/>
            <a:ext cx="37433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人们根据计算机的性能和使用主要元器件的不同，将计算机的发展划分成几个阶段。</a:t>
            </a:r>
            <a:r>
              <a:rPr kumimoji="1" lang="zh-CN" altLang="en-US">
                <a:solidFill>
                  <a:srgbClr val="006600"/>
                </a:solidFill>
                <a:latin typeface="楷体_GB2312" charset="-122"/>
                <a:ea typeface="楷体_GB2312" charset="-122"/>
              </a:rPr>
              <a:t>大型机</a:t>
            </a:r>
            <a:r>
              <a:rPr kumimoji="1" lang="en-US" altLang="zh-CN">
                <a:solidFill>
                  <a:srgbClr val="006600"/>
                </a:solidFill>
                <a:latin typeface="楷体_GB2312" charset="-122"/>
                <a:ea typeface="楷体_GB2312" charset="-122"/>
              </a:rPr>
              <a:t>(Mainframe)</a:t>
            </a:r>
            <a:r>
              <a:rPr kumimoji="1" lang="zh-CN" altLang="en-US">
                <a:solidFill>
                  <a:srgbClr val="006600"/>
                </a:solidFill>
                <a:latin typeface="楷体_GB2312" charset="-122"/>
                <a:ea typeface="楷体_GB2312" charset="-122"/>
              </a:rPr>
              <a:t>经历了四代的发展。</a:t>
            </a:r>
            <a:r>
              <a:rPr kumimoji="1" lang="zh-CN" altLang="en-US" b="0">
                <a:solidFill>
                  <a:srgbClr val="0066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5591"/>
                                        </p:tgtEl>
                                        <p:attrNameLst>
                                          <p:attrName>style.visibility</p:attrName>
                                        </p:attrNameLst>
                                      </p:cBhvr>
                                      <p:to>
                                        <p:strVal val="visible"/>
                                      </p:to>
                                    </p:set>
                                    <p:anim calcmode="lin" valueType="num">
                                      <p:cBhvr additive="base">
                                        <p:cTn id="7" dur="500" fill="hold"/>
                                        <p:tgtEl>
                                          <p:spTgt spid="195591"/>
                                        </p:tgtEl>
                                        <p:attrNameLst>
                                          <p:attrName>ppt_x</p:attrName>
                                        </p:attrNameLst>
                                      </p:cBhvr>
                                      <p:tavLst>
                                        <p:tav tm="0">
                                          <p:val>
                                            <p:strVal val="0-#ppt_w/2"/>
                                          </p:val>
                                        </p:tav>
                                        <p:tav tm="100000">
                                          <p:val>
                                            <p:strVal val="#ppt_x"/>
                                          </p:val>
                                        </p:tav>
                                      </p:tavLst>
                                    </p:anim>
                                    <p:anim calcmode="lin" valueType="num">
                                      <p:cBhvr additive="base">
                                        <p:cTn id="8" dur="500" fill="hold"/>
                                        <p:tgtEl>
                                          <p:spTgt spid="1955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5593"/>
                                        </p:tgtEl>
                                        <p:attrNameLst>
                                          <p:attrName>style.visibility</p:attrName>
                                        </p:attrNameLst>
                                      </p:cBhvr>
                                      <p:to>
                                        <p:strVal val="visible"/>
                                      </p:to>
                                    </p:set>
                                    <p:anim calcmode="lin" valueType="num">
                                      <p:cBhvr additive="base">
                                        <p:cTn id="13" dur="500" fill="hold"/>
                                        <p:tgtEl>
                                          <p:spTgt spid="195593"/>
                                        </p:tgtEl>
                                        <p:attrNameLst>
                                          <p:attrName>ppt_x</p:attrName>
                                        </p:attrNameLst>
                                      </p:cBhvr>
                                      <p:tavLst>
                                        <p:tav tm="0">
                                          <p:val>
                                            <p:strVal val="0-#ppt_w/2"/>
                                          </p:val>
                                        </p:tav>
                                        <p:tav tm="100000">
                                          <p:val>
                                            <p:strVal val="#ppt_x"/>
                                          </p:val>
                                        </p:tav>
                                      </p:tavLst>
                                    </p:anim>
                                    <p:anim calcmode="lin" valueType="num">
                                      <p:cBhvr additive="base">
                                        <p:cTn id="14" dur="500" fill="hold"/>
                                        <p:tgtEl>
                                          <p:spTgt spid="1955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1" grpId="0"/>
      <p:bldP spid="1955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normAutofit fontScale="90000"/>
          </a:bodyPr>
          <a:lstStyle/>
          <a:p>
            <a:r>
              <a:rPr lang="zh-CN" altLang="en-US" sz="3600"/>
              <a:t>选购计算机的建议配置表</a:t>
            </a:r>
          </a:p>
        </p:txBody>
      </p:sp>
      <p:graphicFrame>
        <p:nvGraphicFramePr>
          <p:cNvPr id="217210" name="Group 122"/>
          <p:cNvGraphicFramePr>
            <a:graphicFrameLocks noGrp="1"/>
          </p:cNvGraphicFramePr>
          <p:nvPr>
            <p:ph type="tbl" idx="1"/>
          </p:nvPr>
        </p:nvGraphicFramePr>
        <p:xfrm>
          <a:off x="468313" y="1484313"/>
          <a:ext cx="8267700" cy="4958082"/>
        </p:xfrm>
        <a:graphic>
          <a:graphicData uri="http://schemas.openxmlformats.org/drawingml/2006/table">
            <a:tbl>
              <a:tblPr/>
              <a:tblGrid>
                <a:gridCol w="1830387"/>
                <a:gridCol w="6437313"/>
              </a:tblGrid>
              <a:tr h="4921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配件名称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配件型号</a:t>
                      </a: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75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CPU</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Intel Core i5 2300 </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四核处理器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(2.8GHz/6 MB</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高速缓存</a:t>
                      </a: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显示器</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24</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英寸宽屏高清液晶显示器</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主板</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Intel P67</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系列</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75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内存</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4GB DDR3 SDRAM 1333MHz </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硬盘</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1TB SATA2.0 7200</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转 单碟容量：</a:t>
                      </a: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500GB 32MB</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显示卡</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1GB ATI Radeon HD 5770</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75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光驱</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16</a:t>
                      </a: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倍速</a:t>
                      </a:r>
                      <a:r>
                        <a:rPr kumimoji="0" lang="en-US" altLang="zh-CN"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DVD+/-RW </a:t>
                      </a:r>
                      <a:endParaRPr kumimoji="0" lang="en-US" altLang="zh-CN"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键盘、鼠标</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rPr>
                        <a:t>罗技键鼠套装</a:t>
                      </a:r>
                      <a:endParaRPr kumimoji="0" lang="zh-CN" altLang="en-US" sz="4400" b="0" i="0" u="none" strike="noStrike" cap="none" normalizeH="0" baseline="0" smtClean="0">
                        <a:ln>
                          <a:noFill/>
                        </a:ln>
                        <a:solidFill>
                          <a:srgbClr val="000099"/>
                        </a:solidFill>
                        <a:effectLst/>
                        <a:latin typeface="华文新魏" pitchFamily="2" charset="-122"/>
                        <a:ea typeface="华文新魏"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6" name="页脚占位符 3"/>
          <p:cNvSpPr>
            <a:spLocks noGrp="1"/>
          </p:cNvSpPr>
          <p:nvPr>
            <p:ph type="ftr" sz="quarter" idx="10"/>
          </p:nvPr>
        </p:nvSpPr>
        <p:spPr/>
        <p:txBody>
          <a:bodyPr/>
          <a:lstStyle/>
          <a:p>
            <a:r>
              <a:rPr lang="en-US" altLang="zh-CN"/>
              <a:t>第1章  计算机基础知识—选购计算机</a:t>
            </a:r>
          </a:p>
        </p:txBody>
      </p:sp>
      <p:sp>
        <p:nvSpPr>
          <p:cNvPr id="37" name="灯片编号占位符 4"/>
          <p:cNvSpPr>
            <a:spLocks noGrp="1"/>
          </p:cNvSpPr>
          <p:nvPr>
            <p:ph type="sldNum" sz="quarter" idx="11"/>
          </p:nvPr>
        </p:nvSpPr>
        <p:spPr/>
        <p:txBody>
          <a:bodyPr/>
          <a:lstStyle/>
          <a:p>
            <a:fld id="{56E7069B-14DE-4BB2-9D10-99DFFC2E46BC}" type="slidenum">
              <a:rPr lang="en-US" altLang="zh-CN"/>
              <a:pPr/>
              <a:t>5</a:t>
            </a:fld>
            <a:endParaRPr lang="en-US" altLang="zh-CN"/>
          </a:p>
        </p:txBody>
      </p:sp>
      <p:sp>
        <p:nvSpPr>
          <p:cNvPr id="38" name="日期占位符 5"/>
          <p:cNvSpPr>
            <a:spLocks noGrp="1"/>
          </p:cNvSpPr>
          <p:nvPr>
            <p:ph type="dt" sz="half" idx="12"/>
          </p:nvPr>
        </p:nvSpPr>
        <p:spPr/>
        <p:txBody>
          <a:bodyPr/>
          <a:lstStyle/>
          <a:p>
            <a:fld id="{70F86E63-7FBE-4C04-8048-DAB2B6B92AB6}" type="datetime1">
              <a:rPr lang="zh-CN" altLang="en-US"/>
              <a:pPr/>
              <a:t>2013/9/2</a:t>
            </a:fld>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endParaRPr lang="zh-CN" altLang="zh-CN"/>
          </a:p>
        </p:txBody>
      </p:sp>
      <p:sp>
        <p:nvSpPr>
          <p:cNvPr id="11" name="日期占位符 5"/>
          <p:cNvSpPr>
            <a:spLocks noGrp="1"/>
          </p:cNvSpPr>
          <p:nvPr>
            <p:ph type="dt" sz="half" idx="10"/>
          </p:nvPr>
        </p:nvSpPr>
        <p:spPr/>
        <p:txBody>
          <a:bodyPr/>
          <a:lstStyle/>
          <a:p>
            <a:fld id="{14006319-69D5-46C9-8AB6-CEB2FE91CA2A}"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C7C6DA45-9708-4920-A91C-484679040BAE}" type="slidenum">
              <a:rPr lang="en-US" altLang="zh-CN"/>
              <a:pPr/>
              <a:t>50</a:t>
            </a:fld>
            <a:endParaRPr lang="en-US" altLang="zh-CN"/>
          </a:p>
        </p:txBody>
      </p:sp>
      <p:sp>
        <p:nvSpPr>
          <p:cNvPr id="196611" name="Text Box 3"/>
          <p:cNvSpPr txBox="1">
            <a:spLocks noChangeArrowheads="1"/>
          </p:cNvSpPr>
          <p:nvPr/>
        </p:nvSpPr>
        <p:spPr bwMode="auto">
          <a:xfrm>
            <a:off x="539750" y="1412875"/>
            <a:ext cx="7993063"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rgbClr val="3366FF"/>
                </a:solidFill>
              </a:rPr>
              <a:t>⑴</a:t>
            </a:r>
            <a:r>
              <a:rPr kumimoji="1" lang="zh-CN" altLang="en-US">
                <a:solidFill>
                  <a:srgbClr val="3366FF"/>
                </a:solidFill>
              </a:rPr>
              <a:t>第一代计算机</a:t>
            </a:r>
          </a:p>
          <a:p>
            <a:pPr>
              <a:spcBef>
                <a:spcPct val="50000"/>
              </a:spcBef>
            </a:pPr>
            <a:r>
              <a:rPr kumimoji="1" lang="zh-CN" altLang="en-US"/>
              <a:t>    </a:t>
            </a:r>
            <a:r>
              <a:rPr kumimoji="1" lang="en-US" altLang="zh-CN">
                <a:solidFill>
                  <a:schemeClr val="accent2"/>
                </a:solidFill>
              </a:rPr>
              <a:t>1946-20</a:t>
            </a:r>
            <a:r>
              <a:rPr kumimoji="1" lang="zh-CN" altLang="en-US">
                <a:solidFill>
                  <a:schemeClr val="accent2"/>
                </a:solidFill>
              </a:rPr>
              <a:t>世纪</a:t>
            </a:r>
            <a:r>
              <a:rPr kumimoji="1" lang="en-US" altLang="zh-CN">
                <a:solidFill>
                  <a:schemeClr val="accent2"/>
                </a:solidFill>
              </a:rPr>
              <a:t>50</a:t>
            </a:r>
            <a:r>
              <a:rPr kumimoji="1" lang="zh-CN" altLang="en-US">
                <a:solidFill>
                  <a:schemeClr val="accent2"/>
                </a:solidFill>
              </a:rPr>
              <a:t>年代末，电子管时代计算机。</a:t>
            </a:r>
          </a:p>
          <a:p>
            <a:pPr>
              <a:spcBef>
                <a:spcPct val="50000"/>
              </a:spcBef>
            </a:pPr>
            <a:r>
              <a:rPr kumimoji="1" lang="zh-CN" altLang="en-US"/>
              <a:t>    主要特点：采用电子管作为计算机的主要逻辑部件体积大，耗电量大，寿命短，成本高。电子管如图所示。</a:t>
            </a:r>
          </a:p>
          <a:p>
            <a:pPr>
              <a:spcBef>
                <a:spcPct val="50000"/>
              </a:spcBef>
            </a:pPr>
            <a:r>
              <a:rPr kumimoji="1" lang="zh-CN" altLang="en-US"/>
              <a:t>    这一时期的典型机器： </a:t>
            </a:r>
          </a:p>
          <a:p>
            <a:pPr>
              <a:spcBef>
                <a:spcPct val="50000"/>
              </a:spcBef>
            </a:pPr>
            <a:r>
              <a:rPr kumimoji="1" lang="zh-CN" altLang="en-US"/>
              <a:t>        国外的：</a:t>
            </a:r>
            <a:r>
              <a:rPr kumimoji="1" lang="en-US" altLang="zh-CN"/>
              <a:t>ENIAC </a:t>
            </a:r>
            <a:r>
              <a:rPr kumimoji="1" lang="zh-CN" altLang="en-US"/>
              <a:t>、</a:t>
            </a:r>
            <a:r>
              <a:rPr kumimoji="1" lang="en-US" altLang="zh-CN"/>
              <a:t>UNIVAC</a:t>
            </a:r>
            <a:r>
              <a:rPr kumimoji="1" lang="zh-CN" altLang="en-US"/>
              <a:t>。 </a:t>
            </a:r>
          </a:p>
          <a:p>
            <a:pPr>
              <a:spcBef>
                <a:spcPct val="50000"/>
              </a:spcBef>
            </a:pPr>
            <a:r>
              <a:rPr kumimoji="1" lang="zh-CN" altLang="en-US"/>
              <a:t>        国内的：</a:t>
            </a:r>
            <a:r>
              <a:rPr kumimoji="1" lang="en-US" altLang="zh-CN"/>
              <a:t>103</a:t>
            </a:r>
            <a:r>
              <a:rPr kumimoji="1" lang="zh-CN" altLang="en-US"/>
              <a:t>、</a:t>
            </a:r>
            <a:r>
              <a:rPr kumimoji="1" lang="en-US" altLang="zh-CN"/>
              <a:t>104</a:t>
            </a:r>
            <a:r>
              <a:rPr kumimoji="1" lang="zh-CN" altLang="en-US"/>
              <a:t>等。</a:t>
            </a:r>
            <a:r>
              <a:rPr kumimoji="1" lang="zh-CN" altLang="en-US">
                <a:latin typeface="楷体_GB2312" charset="-122"/>
                <a:ea typeface="楷体_GB2312" charset="-122"/>
              </a:rPr>
              <a:t> </a:t>
            </a:r>
          </a:p>
        </p:txBody>
      </p:sp>
      <p:pic>
        <p:nvPicPr>
          <p:cNvPr id="196612" name="Picture 4" descr="0002344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3357563"/>
            <a:ext cx="324008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6613" name="Group 5"/>
          <p:cNvGrpSpPr>
            <a:grpSpLocks/>
          </p:cNvGrpSpPr>
          <p:nvPr/>
        </p:nvGrpSpPr>
        <p:grpSpPr bwMode="auto">
          <a:xfrm>
            <a:off x="1331913" y="4437063"/>
            <a:ext cx="1981200" cy="1524000"/>
            <a:chOff x="4224" y="1248"/>
            <a:chExt cx="1248" cy="960"/>
          </a:xfrm>
        </p:grpSpPr>
        <p:sp>
          <p:nvSpPr>
            <p:cNvPr id="196614" name="AutoShape 6"/>
            <p:cNvSpPr>
              <a:spLocks noChangeArrowheads="1"/>
            </p:cNvSpPr>
            <p:nvPr/>
          </p:nvSpPr>
          <p:spPr bwMode="auto">
            <a:xfrm>
              <a:off x="4224" y="1248"/>
              <a:ext cx="1248" cy="960"/>
            </a:xfrm>
            <a:prstGeom prst="roundRect">
              <a:avLst>
                <a:gd name="adj" fmla="val 16667"/>
              </a:avLst>
            </a:prstGeom>
            <a:gradFill rotWithShape="0">
              <a:gsLst>
                <a:gs pos="0">
                  <a:srgbClr val="CC3300">
                    <a:gamma/>
                    <a:shade val="46275"/>
                    <a:invGamma/>
                  </a:srgbClr>
                </a:gs>
                <a:gs pos="100000">
                  <a:srgbClr val="CC3300"/>
                </a:gs>
              </a:gsLst>
              <a:lin ang="540000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pic>
          <p:nvPicPr>
            <p:cNvPr id="196615" name="Picture 7" descr="TUB"/>
            <p:cNvPicPr>
              <a:picLocks noChangeAspect="1" noChangeArrowheads="1"/>
            </p:cNvPicPr>
            <p:nvPr/>
          </p:nvPicPr>
          <p:blipFill>
            <a:blip r:embed="rId3" cstate="print">
              <a:clrChange>
                <a:clrFrom>
                  <a:srgbClr val="03005F"/>
                </a:clrFrom>
                <a:clrTo>
                  <a:srgbClr val="03005F">
                    <a:alpha val="0"/>
                  </a:srgbClr>
                </a:clrTo>
              </a:clrChange>
              <a:extLst>
                <a:ext uri="{28A0092B-C50C-407E-A947-70E740481C1C}">
                  <a14:useLocalDpi xmlns:a14="http://schemas.microsoft.com/office/drawing/2010/main" val="0"/>
                </a:ext>
              </a:extLst>
            </a:blip>
            <a:srcRect/>
            <a:stretch>
              <a:fillRect/>
            </a:stretch>
          </p:blipFill>
          <p:spPr bwMode="auto">
            <a:xfrm>
              <a:off x="4464" y="1296"/>
              <a:ext cx="340" cy="900"/>
            </a:xfrm>
            <a:prstGeom prst="rect">
              <a:avLst/>
            </a:prstGeom>
            <a:noFill/>
            <a:extLst>
              <a:ext uri="{909E8E84-426E-40DD-AFC4-6F175D3DCCD1}">
                <a14:hiddenFill xmlns:a14="http://schemas.microsoft.com/office/drawing/2010/main">
                  <a:solidFill>
                    <a:srgbClr val="FFFFFF"/>
                  </a:solidFill>
                </a14:hiddenFill>
              </a:ext>
            </a:extLst>
          </p:spPr>
        </p:pic>
        <p:sp>
          <p:nvSpPr>
            <p:cNvPr id="196616" name="Rectangle 8"/>
            <p:cNvSpPr>
              <a:spLocks noChangeArrowheads="1"/>
            </p:cNvSpPr>
            <p:nvPr/>
          </p:nvSpPr>
          <p:spPr bwMode="auto">
            <a:xfrm>
              <a:off x="4656" y="1920"/>
              <a:ext cx="672" cy="192"/>
            </a:xfrm>
            <a:prstGeom prst="rect">
              <a:avLst/>
            </a:prstGeom>
            <a:noFill/>
            <a:ln>
              <a:noFill/>
            </a:ln>
            <a:effectLst/>
            <a:extLst>
              <a:ext uri="{909E8E84-426E-40DD-AFC4-6F175D3DCCD1}">
                <a14:hiddenFill xmlns:a14="http://schemas.microsoft.com/office/drawing/2010/main">
                  <a:solidFill>
                    <a:srgbClr val="9900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r">
                <a:spcBef>
                  <a:spcPct val="50000"/>
                </a:spcBef>
              </a:pPr>
              <a:r>
                <a:rPr kumimoji="1" lang="zh-CN" altLang="en-US" sz="2000">
                  <a:solidFill>
                    <a:schemeClr val="bg1"/>
                  </a:solidFill>
                  <a:effectLst>
                    <a:outerShdw blurRad="38100" dist="38100" dir="2700000" algn="tl">
                      <a:srgbClr val="C0C0C0"/>
                    </a:outerShdw>
                  </a:effectLst>
                  <a:latin typeface="Times New Roman" pitchFamily="18" charset="0"/>
                </a:rPr>
                <a:t>电子管</a:t>
              </a: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endParaRPr lang="zh-CN" altLang="zh-CN"/>
          </a:p>
        </p:txBody>
      </p:sp>
      <p:sp>
        <p:nvSpPr>
          <p:cNvPr id="17" name="日期占位符 5"/>
          <p:cNvSpPr>
            <a:spLocks noGrp="1"/>
          </p:cNvSpPr>
          <p:nvPr>
            <p:ph type="dt" sz="half" idx="10"/>
          </p:nvPr>
        </p:nvSpPr>
        <p:spPr/>
        <p:txBody>
          <a:bodyPr/>
          <a:lstStyle/>
          <a:p>
            <a:fld id="{12387D6D-3FC9-4EF4-B8CF-C5AF92FEAAA6}" type="datetime1">
              <a:rPr lang="zh-CN" altLang="en-US"/>
              <a:pPr/>
              <a:t>2013/9/2</a:t>
            </a:fld>
            <a:endParaRPr lang="en-US" altLang="zh-CN"/>
          </a:p>
        </p:txBody>
      </p:sp>
      <p:sp>
        <p:nvSpPr>
          <p:cNvPr id="15" name="页脚占位符 3"/>
          <p:cNvSpPr>
            <a:spLocks noGrp="1"/>
          </p:cNvSpPr>
          <p:nvPr>
            <p:ph type="ftr" sz="quarter" idx="11"/>
          </p:nvPr>
        </p:nvSpPr>
        <p:spPr/>
        <p:txBody>
          <a:bodyPr/>
          <a:lstStyle/>
          <a:p>
            <a:r>
              <a:rPr lang="en-US" altLang="zh-CN"/>
              <a:t>第1章  计算机基础知识—选购计算机</a:t>
            </a:r>
          </a:p>
        </p:txBody>
      </p:sp>
      <p:sp>
        <p:nvSpPr>
          <p:cNvPr id="16" name="灯片编号占位符 4"/>
          <p:cNvSpPr>
            <a:spLocks noGrp="1"/>
          </p:cNvSpPr>
          <p:nvPr>
            <p:ph type="sldNum" sz="quarter" idx="12"/>
          </p:nvPr>
        </p:nvSpPr>
        <p:spPr/>
        <p:txBody>
          <a:bodyPr/>
          <a:lstStyle/>
          <a:p>
            <a:fld id="{E329182C-4B65-4750-812E-C8FDECA3BCE8}" type="slidenum">
              <a:rPr lang="en-US" altLang="zh-CN"/>
              <a:pPr/>
              <a:t>51</a:t>
            </a:fld>
            <a:endParaRPr lang="en-US" altLang="zh-CN"/>
          </a:p>
        </p:txBody>
      </p:sp>
      <p:sp>
        <p:nvSpPr>
          <p:cNvPr id="197635" name="Text Box 3"/>
          <p:cNvSpPr txBox="1">
            <a:spLocks noChangeArrowheads="1"/>
          </p:cNvSpPr>
          <p:nvPr/>
        </p:nvSpPr>
        <p:spPr bwMode="auto">
          <a:xfrm>
            <a:off x="539750" y="1412875"/>
            <a:ext cx="7993063"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a:solidFill>
                  <a:srgbClr val="3366FF"/>
                </a:solidFill>
              </a:rPr>
              <a:t>⑵</a:t>
            </a:r>
            <a:r>
              <a:rPr kumimoji="1" lang="zh-CN" altLang="en-US">
                <a:solidFill>
                  <a:srgbClr val="3366FF"/>
                </a:solidFill>
              </a:rPr>
              <a:t>第二代计算机 </a:t>
            </a:r>
          </a:p>
          <a:p>
            <a:r>
              <a:rPr kumimoji="1" lang="zh-CN" altLang="en-US"/>
              <a:t>        </a:t>
            </a:r>
            <a:r>
              <a:rPr kumimoji="1" lang="en-US" altLang="zh-CN">
                <a:solidFill>
                  <a:schemeClr val="accent2"/>
                </a:solidFill>
              </a:rPr>
              <a:t>1958~1964</a:t>
            </a:r>
            <a:r>
              <a:rPr kumimoji="1" lang="zh-CN" altLang="en-US">
                <a:solidFill>
                  <a:schemeClr val="accent2"/>
                </a:solidFill>
              </a:rPr>
              <a:t>年，晶体管计算机时代。</a:t>
            </a:r>
          </a:p>
          <a:p>
            <a:r>
              <a:rPr kumimoji="1" lang="zh-CN" altLang="en-US"/>
              <a:t>        主要特点： </a:t>
            </a:r>
          </a:p>
          <a:p>
            <a:r>
              <a:rPr kumimoji="1" lang="zh-CN" altLang="en-US"/>
              <a:t>采用晶体管作为计算机的主要逻辑部件，体积减小，重量减轻，成本下降，能耗降低。晶体管如图</a:t>
            </a:r>
            <a:r>
              <a:rPr kumimoji="1" lang="en-US" altLang="zh-CN"/>
              <a:t>1-3</a:t>
            </a:r>
            <a:r>
              <a:rPr kumimoji="1" lang="zh-CN" altLang="en-US"/>
              <a:t>所示。</a:t>
            </a:r>
          </a:p>
          <a:p>
            <a:r>
              <a:rPr kumimoji="1" lang="zh-CN" altLang="en-US"/>
              <a:t>        这一时期的典型机器： </a:t>
            </a:r>
          </a:p>
          <a:p>
            <a:r>
              <a:rPr kumimoji="1" lang="zh-CN" altLang="en-US"/>
              <a:t>国外的：</a:t>
            </a:r>
            <a:r>
              <a:rPr kumimoji="1" lang="en-US" altLang="zh-CN"/>
              <a:t>IBM7090</a:t>
            </a:r>
            <a:r>
              <a:rPr kumimoji="1" lang="zh-CN" altLang="en-US"/>
              <a:t>等，如图所示。</a:t>
            </a:r>
          </a:p>
          <a:p>
            <a:r>
              <a:rPr kumimoji="1" lang="zh-CN" altLang="en-US"/>
              <a:t>国内的：</a:t>
            </a:r>
            <a:r>
              <a:rPr kumimoji="1" lang="en-US" altLang="zh-CN"/>
              <a:t>441B</a:t>
            </a:r>
            <a:r>
              <a:rPr kumimoji="1" lang="zh-CN" altLang="en-US"/>
              <a:t>等。</a:t>
            </a:r>
            <a:r>
              <a:rPr kumimoji="1" lang="zh-CN" altLang="en-US" b="0"/>
              <a:t> </a:t>
            </a:r>
          </a:p>
        </p:txBody>
      </p:sp>
      <p:pic>
        <p:nvPicPr>
          <p:cNvPr id="197636" name="Picture 4" descr="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425" y="3644900"/>
            <a:ext cx="2976563" cy="2568575"/>
          </a:xfrm>
          <a:prstGeom prst="rect">
            <a:avLst/>
          </a:prstGeom>
          <a:noFill/>
          <a:extLst>
            <a:ext uri="{909E8E84-426E-40DD-AFC4-6F175D3DCCD1}">
              <a14:hiddenFill xmlns:a14="http://schemas.microsoft.com/office/drawing/2010/main">
                <a:solidFill>
                  <a:srgbClr val="FFFFFF"/>
                </a:solidFill>
              </a14:hiddenFill>
            </a:ext>
          </a:extLst>
        </p:spPr>
      </p:pic>
      <p:pic>
        <p:nvPicPr>
          <p:cNvPr id="197637" name="Picture 5" desc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3716338"/>
            <a:ext cx="2590800" cy="2579687"/>
          </a:xfrm>
          <a:prstGeom prst="rect">
            <a:avLst/>
          </a:prstGeom>
          <a:noFill/>
          <a:extLst>
            <a:ext uri="{909E8E84-426E-40DD-AFC4-6F175D3DCCD1}">
              <a14:hiddenFill xmlns:a14="http://schemas.microsoft.com/office/drawing/2010/main">
                <a:solidFill>
                  <a:srgbClr val="FFFFFF"/>
                </a:solidFill>
              </a14:hiddenFill>
            </a:ext>
          </a:extLst>
        </p:spPr>
      </p:pic>
      <p:grpSp>
        <p:nvGrpSpPr>
          <p:cNvPr id="197638" name="Group 6"/>
          <p:cNvGrpSpPr>
            <a:grpSpLocks/>
          </p:cNvGrpSpPr>
          <p:nvPr/>
        </p:nvGrpSpPr>
        <p:grpSpPr bwMode="auto">
          <a:xfrm>
            <a:off x="3348038" y="4221163"/>
            <a:ext cx="2374900" cy="1555750"/>
            <a:chOff x="3024" y="384"/>
            <a:chExt cx="1632" cy="1056"/>
          </a:xfrm>
        </p:grpSpPr>
        <p:sp>
          <p:nvSpPr>
            <p:cNvPr id="197639" name="AutoShape 7"/>
            <p:cNvSpPr>
              <a:spLocks noChangeArrowheads="1"/>
            </p:cNvSpPr>
            <p:nvPr/>
          </p:nvSpPr>
          <p:spPr bwMode="auto">
            <a:xfrm>
              <a:off x="3024" y="384"/>
              <a:ext cx="1632" cy="1056"/>
            </a:xfrm>
            <a:prstGeom prst="roundRect">
              <a:avLst>
                <a:gd name="adj" fmla="val 10509"/>
              </a:avLst>
            </a:prstGeom>
            <a:gradFill rotWithShape="0">
              <a:gsLst>
                <a:gs pos="0">
                  <a:srgbClr val="006600"/>
                </a:gs>
                <a:gs pos="100000">
                  <a:srgbClr val="006600">
                    <a:gamma/>
                    <a:shade val="46275"/>
                    <a:invGamma/>
                  </a:srgbClr>
                </a:gs>
              </a:gsLst>
              <a:lin ang="5400000" scaled="1"/>
            </a:gra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grpSp>
          <p:nvGrpSpPr>
            <p:cNvPr id="197640" name="Group 8"/>
            <p:cNvGrpSpPr>
              <a:grpSpLocks/>
            </p:cNvGrpSpPr>
            <p:nvPr/>
          </p:nvGrpSpPr>
          <p:grpSpPr bwMode="auto">
            <a:xfrm>
              <a:off x="3408" y="528"/>
              <a:ext cx="336" cy="823"/>
              <a:chOff x="3408" y="528"/>
              <a:chExt cx="336" cy="823"/>
            </a:xfrm>
          </p:grpSpPr>
          <p:sp>
            <p:nvSpPr>
              <p:cNvPr id="197641" name="Line 9"/>
              <p:cNvSpPr>
                <a:spLocks noChangeShapeType="1"/>
              </p:cNvSpPr>
              <p:nvPr/>
            </p:nvSpPr>
            <p:spPr bwMode="auto">
              <a:xfrm>
                <a:off x="3504" y="816"/>
                <a:ext cx="0" cy="528"/>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97642" name="Line 10"/>
              <p:cNvSpPr>
                <a:spLocks noChangeShapeType="1"/>
              </p:cNvSpPr>
              <p:nvPr/>
            </p:nvSpPr>
            <p:spPr bwMode="auto">
              <a:xfrm>
                <a:off x="3586" y="823"/>
                <a:ext cx="0" cy="528"/>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97643" name="Line 11"/>
              <p:cNvSpPr>
                <a:spLocks noChangeShapeType="1"/>
              </p:cNvSpPr>
              <p:nvPr/>
            </p:nvSpPr>
            <p:spPr bwMode="auto">
              <a:xfrm>
                <a:off x="3662" y="816"/>
                <a:ext cx="0" cy="528"/>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97644" name="Oval 12"/>
              <p:cNvSpPr>
                <a:spLocks noChangeArrowheads="1"/>
              </p:cNvSpPr>
              <p:nvPr/>
            </p:nvSpPr>
            <p:spPr bwMode="auto">
              <a:xfrm>
                <a:off x="3408" y="720"/>
                <a:ext cx="336" cy="9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97645" name="AutoShape 13"/>
              <p:cNvSpPr>
                <a:spLocks noChangeArrowheads="1"/>
              </p:cNvSpPr>
              <p:nvPr/>
            </p:nvSpPr>
            <p:spPr bwMode="auto">
              <a:xfrm>
                <a:off x="3456" y="528"/>
                <a:ext cx="240" cy="240"/>
              </a:xfrm>
              <a:prstGeom prst="can">
                <a:avLst>
                  <a:gd name="adj" fmla="val 25000"/>
                </a:avLst>
              </a:prstGeom>
              <a:gradFill rotWithShape="0">
                <a:gsLst>
                  <a:gs pos="0">
                    <a:schemeClr val="folHlink">
                      <a:gamma/>
                      <a:shade val="36078"/>
                      <a:invGamma/>
                    </a:schemeClr>
                  </a:gs>
                  <a:gs pos="50000">
                    <a:schemeClr val="folHlink"/>
                  </a:gs>
                  <a:gs pos="100000">
                    <a:schemeClr val="folHlink">
                      <a:gamma/>
                      <a:shade val="36078"/>
                      <a:invGamma/>
                    </a:scheme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grpSp>
        <p:sp>
          <p:nvSpPr>
            <p:cNvPr id="197646" name="Text Box 14"/>
            <p:cNvSpPr txBox="1">
              <a:spLocks noChangeArrowheads="1"/>
            </p:cNvSpPr>
            <p:nvPr/>
          </p:nvSpPr>
          <p:spPr bwMode="auto">
            <a:xfrm>
              <a:off x="3742" y="1105"/>
              <a:ext cx="723"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000">
                  <a:solidFill>
                    <a:schemeClr val="bg1"/>
                  </a:solidFill>
                  <a:effectLst>
                    <a:outerShdw blurRad="38100" dist="38100" dir="2700000" algn="tl">
                      <a:srgbClr val="C0C0C0"/>
                    </a:outerShdw>
                  </a:effectLst>
                  <a:latin typeface="Times New Roman" pitchFamily="18" charset="0"/>
                </a:rPr>
                <a:t>晶体管</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endParaRPr lang="zh-CN" altLang="zh-CN"/>
          </a:p>
        </p:txBody>
      </p:sp>
      <p:sp>
        <p:nvSpPr>
          <p:cNvPr id="7" name="日期占位符 5"/>
          <p:cNvSpPr>
            <a:spLocks noGrp="1"/>
          </p:cNvSpPr>
          <p:nvPr>
            <p:ph type="dt" sz="half" idx="10"/>
          </p:nvPr>
        </p:nvSpPr>
        <p:spPr/>
        <p:txBody>
          <a:bodyPr/>
          <a:lstStyle/>
          <a:p>
            <a:fld id="{0CF36869-EDD5-4F9F-8635-D50E64A75A13}"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C6DC1DD3-49D4-4EA1-A1E2-9B743A7AA674}" type="slidenum">
              <a:rPr lang="en-US" altLang="zh-CN"/>
              <a:pPr/>
              <a:t>52</a:t>
            </a:fld>
            <a:endParaRPr lang="en-US" altLang="zh-CN"/>
          </a:p>
        </p:txBody>
      </p:sp>
      <p:sp>
        <p:nvSpPr>
          <p:cNvPr id="198659" name="Text Box 3"/>
          <p:cNvSpPr txBox="1">
            <a:spLocks noChangeArrowheads="1"/>
          </p:cNvSpPr>
          <p:nvPr/>
        </p:nvSpPr>
        <p:spPr bwMode="auto">
          <a:xfrm>
            <a:off x="539750" y="1412875"/>
            <a:ext cx="7993063"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a:solidFill>
                  <a:srgbClr val="3366FF"/>
                </a:solidFill>
              </a:rPr>
              <a:t>⑶</a:t>
            </a:r>
            <a:r>
              <a:rPr kumimoji="1" lang="zh-CN" altLang="en-US">
                <a:solidFill>
                  <a:srgbClr val="3366FF"/>
                </a:solidFill>
              </a:rPr>
              <a:t>第三代计算机 </a:t>
            </a:r>
          </a:p>
          <a:p>
            <a:r>
              <a:rPr kumimoji="1" lang="zh-CN" altLang="en-US"/>
              <a:t>        </a:t>
            </a:r>
            <a:r>
              <a:rPr kumimoji="1" lang="en-US" altLang="zh-CN">
                <a:solidFill>
                  <a:schemeClr val="accent2"/>
                </a:solidFill>
              </a:rPr>
              <a:t>1964~1972</a:t>
            </a:r>
            <a:r>
              <a:rPr kumimoji="1" lang="zh-CN" altLang="en-US">
                <a:solidFill>
                  <a:schemeClr val="accent2"/>
                </a:solidFill>
              </a:rPr>
              <a:t>年，集成电路计算机时代。</a:t>
            </a:r>
            <a:r>
              <a:rPr kumimoji="1" lang="zh-CN" altLang="en-US"/>
              <a:t> </a:t>
            </a:r>
          </a:p>
          <a:p>
            <a:r>
              <a:rPr kumimoji="1" lang="zh-CN" altLang="en-US"/>
              <a:t>        主要特点： 采用中、小规模集成电路做主要逻辑部件，从而使计算机体积更小，重量更轻，耗电更省，寿命更长，成本更低，运算运算速度有了更大的提高。集成电路如图所示。</a:t>
            </a:r>
          </a:p>
          <a:p>
            <a:r>
              <a:rPr kumimoji="1" lang="zh-CN" altLang="en-US"/>
              <a:t>        这一时期的典型机器： </a:t>
            </a:r>
          </a:p>
          <a:p>
            <a:r>
              <a:rPr kumimoji="1" lang="zh-CN" altLang="en-US"/>
              <a:t>               国外的：</a:t>
            </a:r>
            <a:r>
              <a:rPr kumimoji="1" lang="en-US" altLang="zh-CN"/>
              <a:t>IBM-360</a:t>
            </a:r>
            <a:r>
              <a:rPr kumimoji="1" lang="zh-CN" altLang="en-US"/>
              <a:t>等。 </a:t>
            </a:r>
          </a:p>
          <a:p>
            <a:r>
              <a:rPr kumimoji="1" lang="zh-CN" altLang="en-US"/>
              <a:t>               国内的：</a:t>
            </a:r>
            <a:r>
              <a:rPr kumimoji="1" lang="en-US" altLang="zh-CN"/>
              <a:t>709</a:t>
            </a:r>
            <a:r>
              <a:rPr kumimoji="1" lang="zh-CN" altLang="en-US"/>
              <a:t>等。</a:t>
            </a:r>
            <a:r>
              <a:rPr kumimoji="1" lang="zh-CN" altLang="en-US" b="0"/>
              <a:t> </a:t>
            </a:r>
          </a:p>
        </p:txBody>
      </p:sp>
      <p:pic>
        <p:nvPicPr>
          <p:cNvPr id="198660" name="Picture 4" descr="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2924175"/>
            <a:ext cx="3816350" cy="3108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endParaRPr lang="zh-CN" altLang="zh-CN"/>
          </a:p>
        </p:txBody>
      </p:sp>
      <p:sp>
        <p:nvSpPr>
          <p:cNvPr id="7" name="日期占位符 5"/>
          <p:cNvSpPr>
            <a:spLocks noGrp="1"/>
          </p:cNvSpPr>
          <p:nvPr>
            <p:ph type="dt" sz="half" idx="10"/>
          </p:nvPr>
        </p:nvSpPr>
        <p:spPr/>
        <p:txBody>
          <a:bodyPr/>
          <a:lstStyle/>
          <a:p>
            <a:fld id="{5BFF3135-6386-4D86-BC19-D4D71A6AD530}"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F3CD815B-8F4F-43E7-8E8E-2D99C643F403}" type="slidenum">
              <a:rPr lang="en-US" altLang="zh-CN"/>
              <a:pPr/>
              <a:t>53</a:t>
            </a:fld>
            <a:endParaRPr lang="en-US" altLang="zh-CN"/>
          </a:p>
        </p:txBody>
      </p:sp>
      <p:sp>
        <p:nvSpPr>
          <p:cNvPr id="199683" name="Text Box 3"/>
          <p:cNvSpPr txBox="1">
            <a:spLocks noChangeArrowheads="1"/>
          </p:cNvSpPr>
          <p:nvPr/>
        </p:nvSpPr>
        <p:spPr bwMode="auto">
          <a:xfrm>
            <a:off x="539750" y="1412875"/>
            <a:ext cx="7993063"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a:solidFill>
                  <a:srgbClr val="3366FF"/>
                </a:solidFill>
              </a:rPr>
              <a:t>⑷</a:t>
            </a:r>
            <a:r>
              <a:rPr kumimoji="1" lang="zh-CN" altLang="en-US">
                <a:solidFill>
                  <a:srgbClr val="3366FF"/>
                </a:solidFill>
              </a:rPr>
              <a:t>第四代计算机</a:t>
            </a:r>
            <a:r>
              <a:rPr kumimoji="1" lang="zh-CN" altLang="en-US"/>
              <a:t> </a:t>
            </a:r>
          </a:p>
          <a:p>
            <a:r>
              <a:rPr kumimoji="1" lang="zh-CN" altLang="en-US">
                <a:solidFill>
                  <a:schemeClr val="accent2"/>
                </a:solidFill>
              </a:rPr>
              <a:t>        </a:t>
            </a:r>
            <a:r>
              <a:rPr kumimoji="1" lang="en-US" altLang="zh-CN">
                <a:solidFill>
                  <a:schemeClr val="accent2"/>
                </a:solidFill>
              </a:rPr>
              <a:t>1972</a:t>
            </a:r>
            <a:r>
              <a:rPr kumimoji="1" lang="zh-CN" altLang="en-US">
                <a:solidFill>
                  <a:schemeClr val="accent2"/>
                </a:solidFill>
              </a:rPr>
              <a:t>年至今，大规模、超大规模集成电路计算机时代。</a:t>
            </a:r>
            <a:r>
              <a:rPr kumimoji="1" lang="zh-CN" altLang="en-US"/>
              <a:t> </a:t>
            </a:r>
          </a:p>
          <a:p>
            <a:r>
              <a:rPr kumimoji="1" lang="zh-CN" altLang="en-US"/>
              <a:t>        主要特点： 采用大规模、超大规模集成电路作基本逻辑部件，使计算机体积、重量和成本大幅度的降低，运算速度和可靠性大幅度的提高。大规模集成电路如图所示。</a:t>
            </a:r>
          </a:p>
          <a:p>
            <a:r>
              <a:rPr kumimoji="1" lang="zh-CN" altLang="en-US"/>
              <a:t>        这一时期典型机器： </a:t>
            </a:r>
          </a:p>
          <a:p>
            <a:r>
              <a:rPr kumimoji="1" lang="zh-CN" altLang="en-US"/>
              <a:t>               国外：</a:t>
            </a:r>
            <a:r>
              <a:rPr kumimoji="1" lang="en-US" altLang="zh-CN"/>
              <a:t>IBM-370</a:t>
            </a:r>
            <a:r>
              <a:rPr kumimoji="1" lang="zh-CN" altLang="en-US"/>
              <a:t>等。 </a:t>
            </a:r>
          </a:p>
          <a:p>
            <a:r>
              <a:rPr kumimoji="1" lang="zh-CN" altLang="en-US"/>
              <a:t>               国内：银河等。</a:t>
            </a:r>
          </a:p>
        </p:txBody>
      </p:sp>
      <p:pic>
        <p:nvPicPr>
          <p:cNvPr id="199684" name="Picture 4" descr="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2924175"/>
            <a:ext cx="3384550" cy="3111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1" name="日期占位符 5"/>
          <p:cNvSpPr>
            <a:spLocks noGrp="1"/>
          </p:cNvSpPr>
          <p:nvPr>
            <p:ph type="dt" sz="half" idx="10"/>
          </p:nvPr>
        </p:nvSpPr>
        <p:spPr/>
        <p:txBody>
          <a:bodyPr/>
          <a:lstStyle/>
          <a:p>
            <a:fld id="{691FC662-D53E-4510-8791-B3FE6582940A}"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807BEC6A-032D-4421-B98F-32A9321A85B8}" type="slidenum">
              <a:rPr lang="en-US" altLang="zh-CN"/>
              <a:pPr/>
              <a:t>54</a:t>
            </a:fld>
            <a:endParaRPr lang="en-US" altLang="zh-CN"/>
          </a:p>
        </p:txBody>
      </p:sp>
      <p:grpSp>
        <p:nvGrpSpPr>
          <p:cNvPr id="200707" name="Group 3"/>
          <p:cNvGrpSpPr>
            <a:grpSpLocks/>
          </p:cNvGrpSpPr>
          <p:nvPr/>
        </p:nvGrpSpPr>
        <p:grpSpPr bwMode="auto">
          <a:xfrm>
            <a:off x="684213" y="1484313"/>
            <a:ext cx="2652712" cy="484187"/>
            <a:chOff x="1200" y="1296"/>
            <a:chExt cx="1261" cy="273"/>
          </a:xfrm>
        </p:grpSpPr>
        <p:sp>
          <p:nvSpPr>
            <p:cNvPr id="200708"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0709"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a:t>
              </a:r>
              <a:r>
                <a:rPr kumimoji="1" lang="zh-CN" altLang="en-US">
                  <a:solidFill>
                    <a:schemeClr val="bg1"/>
                  </a:solidFill>
                  <a:effectLst>
                    <a:outerShdw blurRad="38100" dist="38100" dir="2700000" algn="tl">
                      <a:srgbClr val="000000"/>
                    </a:outerShdw>
                  </a:effectLst>
                  <a:latin typeface="Times New Roman" pitchFamily="18" charset="0"/>
                </a:rPr>
                <a:t>小型计算机阶段</a:t>
              </a:r>
              <a:r>
                <a:rPr kumimoji="1" lang="zh-CN" altLang="en-US" b="0"/>
                <a:t> </a:t>
              </a:r>
            </a:p>
          </p:txBody>
        </p:sp>
      </p:grpSp>
      <p:sp>
        <p:nvSpPr>
          <p:cNvPr id="200710" name="Text Box 6"/>
          <p:cNvSpPr txBox="1">
            <a:spLocks noChangeArrowheads="1"/>
          </p:cNvSpPr>
          <p:nvPr/>
        </p:nvSpPr>
        <p:spPr bwMode="auto">
          <a:xfrm>
            <a:off x="684213" y="2133600"/>
            <a:ext cx="7993062"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小型计算机</a:t>
            </a:r>
            <a:r>
              <a:rPr kumimoji="1" lang="en-US" altLang="zh-CN"/>
              <a:t>(Minicomputer)</a:t>
            </a:r>
            <a:r>
              <a:rPr kumimoji="1" lang="zh-CN" altLang="en-US"/>
              <a:t>能满足中小型企事业单位的信息处理要求，而且成本较低，其价格能被中小部门接受。</a:t>
            </a:r>
            <a:r>
              <a:rPr kumimoji="1" lang="en-US" altLang="zh-CN"/>
              <a:t>1959</a:t>
            </a:r>
            <a:r>
              <a:rPr kumimoji="1" lang="zh-CN" altLang="en-US"/>
              <a:t>年</a:t>
            </a:r>
            <a:r>
              <a:rPr kumimoji="1" lang="en-US" altLang="zh-CN"/>
              <a:t>DEC</a:t>
            </a:r>
            <a:r>
              <a:rPr kumimoji="1" lang="zh-CN" altLang="en-US"/>
              <a:t>公司推出</a:t>
            </a:r>
            <a:r>
              <a:rPr kumimoji="1" lang="en-US" altLang="zh-CN"/>
              <a:t>PDP-1</a:t>
            </a:r>
            <a:r>
              <a:rPr kumimoji="1" lang="zh-CN" altLang="en-US"/>
              <a:t>，首次对大型主机进行了“缩小化”。</a:t>
            </a:r>
            <a:r>
              <a:rPr kumimoji="1" lang="en-US" altLang="zh-CN"/>
              <a:t>1965</a:t>
            </a:r>
            <a:r>
              <a:rPr kumimoji="1" lang="zh-CN" altLang="en-US"/>
              <a:t>年推出</a:t>
            </a:r>
            <a:r>
              <a:rPr kumimoji="1" lang="en-US" altLang="zh-CN"/>
              <a:t>PDP-8</a:t>
            </a:r>
            <a:r>
              <a:rPr kumimoji="1" lang="zh-CN" altLang="en-US"/>
              <a:t>小型机获得成功。</a:t>
            </a:r>
            <a:r>
              <a:rPr kumimoji="1" lang="en-US" altLang="zh-CN"/>
              <a:t>1975</a:t>
            </a:r>
            <a:r>
              <a:rPr kumimoji="1" lang="zh-CN" altLang="en-US"/>
              <a:t>年又推出</a:t>
            </a:r>
            <a:r>
              <a:rPr kumimoji="1" lang="en-US" altLang="zh-CN"/>
              <a:t>VAX-11</a:t>
            </a:r>
            <a:r>
              <a:rPr kumimoji="1" lang="zh-CN" altLang="en-US"/>
              <a:t>系列小型机，使其成为名副其实的小型机霸主。</a:t>
            </a:r>
            <a:r>
              <a:rPr kumimoji="1" lang="en-US" altLang="zh-CN"/>
              <a:t>DG</a:t>
            </a:r>
            <a:r>
              <a:rPr kumimoji="1" lang="zh-CN" altLang="en-US"/>
              <a:t>公司、</a:t>
            </a:r>
            <a:r>
              <a:rPr kumimoji="1" lang="en-US" altLang="zh-CN"/>
              <a:t>IBM</a:t>
            </a:r>
            <a:r>
              <a:rPr kumimoji="1" lang="zh-CN" altLang="en-US"/>
              <a:t>公司、</a:t>
            </a:r>
            <a:r>
              <a:rPr kumimoji="1" lang="en-US" altLang="zh-CN"/>
              <a:t>HP</a:t>
            </a:r>
            <a:r>
              <a:rPr kumimoji="1" lang="zh-CN" altLang="en-US"/>
              <a:t>公司</a:t>
            </a:r>
            <a:r>
              <a:rPr kumimoji="1" lang="en-US" altLang="zh-CN"/>
              <a:t>(</a:t>
            </a:r>
            <a:r>
              <a:rPr kumimoji="1" lang="zh-CN" altLang="en-US"/>
              <a:t>如图</a:t>
            </a:r>
            <a:r>
              <a:rPr kumimoji="1" lang="en-US" altLang="zh-CN"/>
              <a:t>)</a:t>
            </a:r>
            <a:r>
              <a:rPr kumimoji="1" lang="zh-CN" altLang="en-US"/>
              <a:t>、富士通公司都生产过小型机。</a:t>
            </a:r>
            <a:r>
              <a:rPr kumimoji="1" lang="zh-CN" altLang="en-US" b="0"/>
              <a:t> </a:t>
            </a:r>
          </a:p>
        </p:txBody>
      </p:sp>
      <p:pic>
        <p:nvPicPr>
          <p:cNvPr id="200711" name="Picture 7" descr="cnwm_h3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860800"/>
            <a:ext cx="23050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200712" name="Picture 8" descr="histor1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3716338"/>
            <a:ext cx="1827213" cy="237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0710"/>
                                        </p:tgtEl>
                                        <p:attrNameLst>
                                          <p:attrName>style.visibility</p:attrName>
                                        </p:attrNameLst>
                                      </p:cBhvr>
                                      <p:to>
                                        <p:strVal val="visible"/>
                                      </p:to>
                                    </p:set>
                                    <p:anim calcmode="lin" valueType="num">
                                      <p:cBhvr additive="base">
                                        <p:cTn id="7" dur="500" fill="hold"/>
                                        <p:tgtEl>
                                          <p:spTgt spid="200710"/>
                                        </p:tgtEl>
                                        <p:attrNameLst>
                                          <p:attrName>ppt_x</p:attrName>
                                        </p:attrNameLst>
                                      </p:cBhvr>
                                      <p:tavLst>
                                        <p:tav tm="0">
                                          <p:val>
                                            <p:strVal val="0-#ppt_w/2"/>
                                          </p:val>
                                        </p:tav>
                                        <p:tav tm="100000">
                                          <p:val>
                                            <p:strVal val="#ppt_x"/>
                                          </p:val>
                                        </p:tav>
                                      </p:tavLst>
                                    </p:anim>
                                    <p:anim calcmode="lin" valueType="num">
                                      <p:cBhvr additive="base">
                                        <p:cTn id="8" dur="500" fill="hold"/>
                                        <p:tgtEl>
                                          <p:spTgt spid="2007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endParaRPr lang="zh-CN" altLang="zh-CN"/>
          </a:p>
        </p:txBody>
      </p:sp>
      <p:sp>
        <p:nvSpPr>
          <p:cNvPr id="11" name="日期占位符 5"/>
          <p:cNvSpPr>
            <a:spLocks noGrp="1"/>
          </p:cNvSpPr>
          <p:nvPr>
            <p:ph type="dt" sz="half" idx="10"/>
          </p:nvPr>
        </p:nvSpPr>
        <p:spPr/>
        <p:txBody>
          <a:bodyPr/>
          <a:lstStyle/>
          <a:p>
            <a:fld id="{9964691A-D02D-4389-935C-B5E4CDF374C8}"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E3BDA299-7CA9-4022-A21A-B2546C6CDE01}" type="slidenum">
              <a:rPr lang="en-US" altLang="zh-CN"/>
              <a:pPr/>
              <a:t>55</a:t>
            </a:fld>
            <a:endParaRPr lang="en-US" altLang="zh-CN"/>
          </a:p>
        </p:txBody>
      </p:sp>
      <p:grpSp>
        <p:nvGrpSpPr>
          <p:cNvPr id="201731" name="Group 3"/>
          <p:cNvGrpSpPr>
            <a:grpSpLocks/>
          </p:cNvGrpSpPr>
          <p:nvPr/>
        </p:nvGrpSpPr>
        <p:grpSpPr bwMode="auto">
          <a:xfrm>
            <a:off x="827088" y="1557338"/>
            <a:ext cx="2652712" cy="484187"/>
            <a:chOff x="1200" y="1296"/>
            <a:chExt cx="1261" cy="273"/>
          </a:xfrm>
        </p:grpSpPr>
        <p:sp>
          <p:nvSpPr>
            <p:cNvPr id="201732"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1733"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3.</a:t>
              </a:r>
              <a:r>
                <a:rPr kumimoji="1" lang="zh-CN" altLang="en-US">
                  <a:solidFill>
                    <a:schemeClr val="bg1"/>
                  </a:solidFill>
                  <a:effectLst>
                    <a:outerShdw blurRad="38100" dist="38100" dir="2700000" algn="tl">
                      <a:srgbClr val="000000"/>
                    </a:outerShdw>
                  </a:effectLst>
                  <a:latin typeface="Times New Roman" pitchFamily="18" charset="0"/>
                </a:rPr>
                <a:t>微型计算机阶段</a:t>
              </a:r>
              <a:r>
                <a:rPr kumimoji="1" lang="zh-CN" altLang="en-US" b="0"/>
                <a:t> </a:t>
              </a:r>
            </a:p>
          </p:txBody>
        </p:sp>
      </p:grpSp>
      <p:sp>
        <p:nvSpPr>
          <p:cNvPr id="201734" name="Text Box 6"/>
          <p:cNvSpPr txBox="1">
            <a:spLocks noChangeArrowheads="1"/>
          </p:cNvSpPr>
          <p:nvPr/>
        </p:nvSpPr>
        <p:spPr bwMode="auto">
          <a:xfrm>
            <a:off x="827088" y="2206625"/>
            <a:ext cx="799306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微型计算机</a:t>
            </a:r>
            <a:r>
              <a:rPr kumimoji="1" lang="en-US" altLang="zh-CN"/>
              <a:t>(Microcomputer)</a:t>
            </a:r>
            <a:r>
              <a:rPr kumimoji="1" lang="zh-CN" altLang="en-US"/>
              <a:t>是对大型计算机进行的第二次“缩小化”。</a:t>
            </a:r>
            <a:r>
              <a:rPr kumimoji="1" lang="en-US" altLang="zh-CN"/>
              <a:t>1976</a:t>
            </a:r>
            <a:r>
              <a:rPr kumimoji="1" lang="zh-CN" altLang="en-US"/>
              <a:t>年苹果计算机公司成立，</a:t>
            </a:r>
            <a:r>
              <a:rPr kumimoji="1" lang="en-US" altLang="zh-CN"/>
              <a:t>1977</a:t>
            </a:r>
            <a:r>
              <a:rPr kumimoji="1" lang="zh-CN" altLang="en-US"/>
              <a:t>年推出</a:t>
            </a:r>
            <a:r>
              <a:rPr kumimoji="1" lang="en-US" altLang="zh-CN"/>
              <a:t>APPLEⅡ</a:t>
            </a:r>
            <a:r>
              <a:rPr kumimoji="1" lang="zh-CN" altLang="en-US"/>
              <a:t>微型机大获成功，使它成为个人及家庭能买得起的计算机。</a:t>
            </a:r>
            <a:r>
              <a:rPr kumimoji="1" lang="en-US" altLang="zh-CN"/>
              <a:t>1981</a:t>
            </a:r>
            <a:r>
              <a:rPr kumimoji="1" lang="zh-CN" altLang="en-US"/>
              <a:t>年</a:t>
            </a:r>
            <a:r>
              <a:rPr kumimoji="1" lang="en-US" altLang="zh-CN"/>
              <a:t>IBM</a:t>
            </a:r>
            <a:r>
              <a:rPr kumimoji="1" lang="zh-CN" altLang="en-US"/>
              <a:t>公司推出</a:t>
            </a:r>
            <a:r>
              <a:rPr kumimoji="1" lang="en-US" altLang="zh-CN"/>
              <a:t>IBM PC</a:t>
            </a:r>
            <a:r>
              <a:rPr kumimoji="1" lang="zh-CN" altLang="en-US"/>
              <a:t>，此后它又经历了若干代的演变，逐渐占领了庞大的个人电脑市场。</a:t>
            </a:r>
            <a:r>
              <a:rPr kumimoji="1" lang="zh-CN" altLang="en-US" b="0"/>
              <a:t> </a:t>
            </a:r>
          </a:p>
        </p:txBody>
      </p:sp>
      <p:pic>
        <p:nvPicPr>
          <p:cNvPr id="201735" name="Picture 7" descr="1237708461ZagakdT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3594100"/>
            <a:ext cx="3671888" cy="2408238"/>
          </a:xfrm>
          <a:prstGeom prst="rect">
            <a:avLst/>
          </a:prstGeom>
          <a:noFill/>
          <a:extLst>
            <a:ext uri="{909E8E84-426E-40DD-AFC4-6F175D3DCCD1}">
              <a14:hiddenFill xmlns:a14="http://schemas.microsoft.com/office/drawing/2010/main">
                <a:solidFill>
                  <a:srgbClr val="FFFFFF"/>
                </a:solidFill>
              </a14:hiddenFill>
            </a:ext>
          </a:extLst>
        </p:spPr>
      </p:pic>
      <p:pic>
        <p:nvPicPr>
          <p:cNvPr id="201736" name="Picture 8" descr="1048704_ibmThinkCent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3608388"/>
            <a:ext cx="3592513" cy="27003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1734"/>
                                        </p:tgtEl>
                                        <p:attrNameLst>
                                          <p:attrName>style.visibility</p:attrName>
                                        </p:attrNameLst>
                                      </p:cBhvr>
                                      <p:to>
                                        <p:strVal val="visible"/>
                                      </p:to>
                                    </p:set>
                                    <p:anim calcmode="lin" valueType="num">
                                      <p:cBhvr additive="base">
                                        <p:cTn id="7" dur="500" fill="hold"/>
                                        <p:tgtEl>
                                          <p:spTgt spid="201734"/>
                                        </p:tgtEl>
                                        <p:attrNameLst>
                                          <p:attrName>ppt_x</p:attrName>
                                        </p:attrNameLst>
                                      </p:cBhvr>
                                      <p:tavLst>
                                        <p:tav tm="0">
                                          <p:val>
                                            <p:strVal val="0-#ppt_w/2"/>
                                          </p:val>
                                        </p:tav>
                                        <p:tav tm="100000">
                                          <p:val>
                                            <p:strVal val="#ppt_x"/>
                                          </p:val>
                                        </p:tav>
                                      </p:tavLst>
                                    </p:anim>
                                    <p:anim calcmode="lin" valueType="num">
                                      <p:cBhvr additive="base">
                                        <p:cTn id="8" dur="500" fill="hold"/>
                                        <p:tgtEl>
                                          <p:spTgt spid="2017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0" name="日期占位符 5"/>
          <p:cNvSpPr>
            <a:spLocks noGrp="1"/>
          </p:cNvSpPr>
          <p:nvPr>
            <p:ph type="dt" sz="half" idx="10"/>
          </p:nvPr>
        </p:nvSpPr>
        <p:spPr/>
        <p:txBody>
          <a:bodyPr/>
          <a:lstStyle/>
          <a:p>
            <a:fld id="{3FDD6C05-E09D-4739-98AA-57E1C375FD7C}" type="datetime1">
              <a:rPr lang="zh-CN" altLang="en-US"/>
              <a:pPr/>
              <a:t>2013/9/2</a:t>
            </a:fld>
            <a:endParaRPr lang="en-US" altLang="zh-CN"/>
          </a:p>
        </p:txBody>
      </p:sp>
      <p:sp>
        <p:nvSpPr>
          <p:cNvPr id="8" name="页脚占位符 3"/>
          <p:cNvSpPr>
            <a:spLocks noGrp="1"/>
          </p:cNvSpPr>
          <p:nvPr>
            <p:ph type="ftr" sz="quarter" idx="11"/>
          </p:nvPr>
        </p:nvSpPr>
        <p:spPr/>
        <p:txBody>
          <a:bodyPr/>
          <a:lstStyle/>
          <a:p>
            <a:r>
              <a:rPr lang="en-US" altLang="zh-CN"/>
              <a:t>第1章  计算机基础知识—选购计算机</a:t>
            </a:r>
          </a:p>
        </p:txBody>
      </p:sp>
      <p:sp>
        <p:nvSpPr>
          <p:cNvPr id="9" name="灯片编号占位符 4"/>
          <p:cNvSpPr>
            <a:spLocks noGrp="1"/>
          </p:cNvSpPr>
          <p:nvPr>
            <p:ph type="sldNum" sz="quarter" idx="12"/>
          </p:nvPr>
        </p:nvSpPr>
        <p:spPr/>
        <p:txBody>
          <a:bodyPr/>
          <a:lstStyle/>
          <a:p>
            <a:fld id="{D9DB5A03-732D-423F-9AD1-4E54A57918B4}" type="slidenum">
              <a:rPr lang="en-US" altLang="zh-CN"/>
              <a:pPr/>
              <a:t>56</a:t>
            </a:fld>
            <a:endParaRPr lang="en-US" altLang="zh-CN"/>
          </a:p>
        </p:txBody>
      </p:sp>
      <p:grpSp>
        <p:nvGrpSpPr>
          <p:cNvPr id="202755" name="Group 3"/>
          <p:cNvGrpSpPr>
            <a:grpSpLocks/>
          </p:cNvGrpSpPr>
          <p:nvPr/>
        </p:nvGrpSpPr>
        <p:grpSpPr bwMode="auto">
          <a:xfrm>
            <a:off x="684213" y="1484313"/>
            <a:ext cx="2951162" cy="484187"/>
            <a:chOff x="1200" y="1296"/>
            <a:chExt cx="1261" cy="273"/>
          </a:xfrm>
        </p:grpSpPr>
        <p:sp>
          <p:nvSpPr>
            <p:cNvPr id="202756"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2757"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4. </a:t>
              </a:r>
              <a:r>
                <a:rPr kumimoji="1" lang="zh-CN" altLang="en-US">
                  <a:solidFill>
                    <a:schemeClr val="bg1"/>
                  </a:solidFill>
                  <a:effectLst>
                    <a:outerShdw blurRad="38100" dist="38100" dir="2700000" algn="tl">
                      <a:srgbClr val="000000"/>
                    </a:outerShdw>
                  </a:effectLst>
                  <a:latin typeface="Times New Roman" pitchFamily="18" charset="0"/>
                </a:rPr>
                <a:t>客户机－服务器阶段</a:t>
              </a:r>
              <a:r>
                <a:rPr kumimoji="1" lang="zh-CN" altLang="en-US" b="0"/>
                <a:t>  </a:t>
              </a:r>
            </a:p>
          </p:txBody>
        </p:sp>
      </p:grpSp>
      <p:sp>
        <p:nvSpPr>
          <p:cNvPr id="202758" name="Text Box 6"/>
          <p:cNvSpPr txBox="1">
            <a:spLocks noChangeArrowheads="1"/>
          </p:cNvSpPr>
          <p:nvPr/>
        </p:nvSpPr>
        <p:spPr bwMode="auto">
          <a:xfrm>
            <a:off x="684213" y="2133600"/>
            <a:ext cx="799306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r>
              <a:rPr kumimoji="1" lang="en-US" altLang="zh-CN"/>
              <a:t>        20</a:t>
            </a:r>
            <a:r>
              <a:rPr kumimoji="1" lang="zh-CN" altLang="en-US"/>
              <a:t>世纪</a:t>
            </a:r>
            <a:r>
              <a:rPr kumimoji="1" lang="en-US" altLang="zh-CN"/>
              <a:t>70</a:t>
            </a:r>
            <a:r>
              <a:rPr kumimoji="1" lang="zh-CN" altLang="en-US"/>
              <a:t>年代出现了在局部范围内</a:t>
            </a:r>
            <a:r>
              <a:rPr kumimoji="1" lang="en-US" altLang="zh-CN"/>
              <a:t>(</a:t>
            </a:r>
            <a:r>
              <a:rPr kumimoji="1" lang="zh-CN" altLang="en-US"/>
              <a:t>例如在一座大楼内</a:t>
            </a:r>
            <a:r>
              <a:rPr kumimoji="1" lang="en-US" altLang="zh-CN"/>
              <a:t>)</a:t>
            </a:r>
            <a:r>
              <a:rPr kumimoji="1" lang="zh-CN" altLang="en-US"/>
              <a:t>把计算机连在一起的趋势，称为局域网。在局域网中，又有对等网络和非对等网络。</a:t>
            </a:r>
          </a:p>
          <a:p>
            <a:r>
              <a:rPr kumimoji="1" lang="zh-CN" altLang="en-US"/>
              <a:t>        客户机一服务器结构模式是对大型主机结构模式的又一次挑战。由于客户机一服务器结构灵活、适应面广、成本较低，因此得到广泛的应用。</a:t>
            </a:r>
            <a:r>
              <a:rPr kumimoji="1" lang="zh-CN" altLang="en-US" b="0"/>
              <a:t> </a:t>
            </a:r>
          </a:p>
        </p:txBody>
      </p:sp>
      <p:pic>
        <p:nvPicPr>
          <p:cNvPr id="202759" name="Picture 7" descr="sqlr2dd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3357563"/>
            <a:ext cx="4464050" cy="2868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2758"/>
                                        </p:tgtEl>
                                        <p:attrNameLst>
                                          <p:attrName>style.visibility</p:attrName>
                                        </p:attrNameLst>
                                      </p:cBhvr>
                                      <p:to>
                                        <p:strVal val="visible"/>
                                      </p:to>
                                    </p:set>
                                    <p:anim calcmode="lin" valueType="num">
                                      <p:cBhvr additive="base">
                                        <p:cTn id="7" dur="500" fill="hold"/>
                                        <p:tgtEl>
                                          <p:spTgt spid="202758"/>
                                        </p:tgtEl>
                                        <p:attrNameLst>
                                          <p:attrName>ppt_x</p:attrName>
                                        </p:attrNameLst>
                                      </p:cBhvr>
                                      <p:tavLst>
                                        <p:tav tm="0">
                                          <p:val>
                                            <p:strVal val="0-#ppt_w/2"/>
                                          </p:val>
                                        </p:tav>
                                        <p:tav tm="100000">
                                          <p:val>
                                            <p:strVal val="#ppt_x"/>
                                          </p:val>
                                        </p:tav>
                                      </p:tavLst>
                                    </p:anim>
                                    <p:anim calcmode="lin" valueType="num">
                                      <p:cBhvr additive="base">
                                        <p:cTn id="8" dur="500" fill="hold"/>
                                        <p:tgtEl>
                                          <p:spTgt spid="2027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endParaRPr lang="zh-CN" altLang="zh-CN"/>
          </a:p>
        </p:txBody>
      </p:sp>
      <p:sp>
        <p:nvSpPr>
          <p:cNvPr id="11" name="日期占位符 5"/>
          <p:cNvSpPr>
            <a:spLocks noGrp="1"/>
          </p:cNvSpPr>
          <p:nvPr>
            <p:ph type="dt" sz="half" idx="10"/>
          </p:nvPr>
        </p:nvSpPr>
        <p:spPr/>
        <p:txBody>
          <a:bodyPr/>
          <a:lstStyle/>
          <a:p>
            <a:fld id="{89DCF402-AAF0-4E52-831E-9EF08883B54E}"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34351F35-0851-4318-968D-D1D1978C7ED8}" type="slidenum">
              <a:rPr lang="en-US" altLang="zh-CN"/>
              <a:pPr/>
              <a:t>57</a:t>
            </a:fld>
            <a:endParaRPr lang="en-US" altLang="zh-CN"/>
          </a:p>
        </p:txBody>
      </p:sp>
      <p:grpSp>
        <p:nvGrpSpPr>
          <p:cNvPr id="203779" name="Group 3"/>
          <p:cNvGrpSpPr>
            <a:grpSpLocks/>
          </p:cNvGrpSpPr>
          <p:nvPr/>
        </p:nvGrpSpPr>
        <p:grpSpPr bwMode="auto">
          <a:xfrm>
            <a:off x="827088" y="1341438"/>
            <a:ext cx="2652712" cy="484187"/>
            <a:chOff x="1200" y="1296"/>
            <a:chExt cx="1261" cy="273"/>
          </a:xfrm>
        </p:grpSpPr>
        <p:sp>
          <p:nvSpPr>
            <p:cNvPr id="203780"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3781"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5.</a:t>
              </a:r>
              <a:r>
                <a:rPr kumimoji="1" lang="zh-CN" altLang="en-US">
                  <a:solidFill>
                    <a:schemeClr val="bg1"/>
                  </a:solidFill>
                  <a:effectLst>
                    <a:outerShdw blurRad="38100" dist="38100" dir="2700000" algn="tl">
                      <a:srgbClr val="000000"/>
                    </a:outerShdw>
                  </a:effectLst>
                  <a:latin typeface="Times New Roman" pitchFamily="18" charset="0"/>
                </a:rPr>
                <a:t>国际互联网阶段</a:t>
              </a:r>
              <a:r>
                <a:rPr kumimoji="1" lang="zh-CN" altLang="en-US" b="0"/>
                <a:t> </a:t>
              </a:r>
            </a:p>
          </p:txBody>
        </p:sp>
      </p:grpSp>
      <p:sp>
        <p:nvSpPr>
          <p:cNvPr id="203782" name="Text Box 6"/>
          <p:cNvSpPr txBox="1">
            <a:spLocks noChangeArrowheads="1"/>
          </p:cNvSpPr>
          <p:nvPr/>
        </p:nvSpPr>
        <p:spPr bwMode="auto">
          <a:xfrm>
            <a:off x="827088" y="1990725"/>
            <a:ext cx="7993062"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r>
              <a:rPr kumimoji="1" lang="en-US" altLang="zh-CN"/>
              <a:t>        </a:t>
            </a:r>
            <a:r>
              <a:rPr kumimoji="1" lang="zh-CN" altLang="en-US"/>
              <a:t>自</a:t>
            </a:r>
            <a:r>
              <a:rPr kumimoji="1" lang="en-US" altLang="zh-CN"/>
              <a:t>1969</a:t>
            </a:r>
            <a:r>
              <a:rPr kumimoji="1" lang="zh-CN" altLang="en-US"/>
              <a:t>年美国国防部的</a:t>
            </a:r>
            <a:r>
              <a:rPr kumimoji="1" lang="en-US" altLang="zh-CN">
                <a:solidFill>
                  <a:srgbClr val="0000FF"/>
                </a:solidFill>
              </a:rPr>
              <a:t>ARPAnet</a:t>
            </a:r>
            <a:r>
              <a:rPr kumimoji="1" lang="zh-CN" altLang="en-US"/>
              <a:t>运行以来，计算机广域网开始逐步发展。</a:t>
            </a:r>
            <a:r>
              <a:rPr kumimoji="1" lang="en-US" altLang="zh-CN"/>
              <a:t>1983</a:t>
            </a:r>
            <a:r>
              <a:rPr kumimoji="1" lang="zh-CN" altLang="en-US"/>
              <a:t>年，</a:t>
            </a:r>
            <a:r>
              <a:rPr kumimoji="1" lang="en-US" altLang="zh-CN">
                <a:solidFill>
                  <a:srgbClr val="0000FF"/>
                </a:solidFill>
              </a:rPr>
              <a:t>TCP/IP</a:t>
            </a:r>
            <a:r>
              <a:rPr kumimoji="1" lang="en-US" altLang="zh-CN"/>
              <a:t>(</a:t>
            </a:r>
            <a:r>
              <a:rPr kumimoji="1" lang="zh-CN" altLang="en-US"/>
              <a:t>传输控制与网际互联协议</a:t>
            </a:r>
            <a:r>
              <a:rPr kumimoji="1" lang="en-US" altLang="zh-CN"/>
              <a:t>)</a:t>
            </a:r>
            <a:r>
              <a:rPr kumimoji="1" lang="zh-CN" altLang="en-US"/>
              <a:t>正式成为</a:t>
            </a:r>
            <a:r>
              <a:rPr kumimoji="1" lang="en-US" altLang="zh-CN"/>
              <a:t>ARPAnet</a:t>
            </a:r>
            <a:r>
              <a:rPr kumimoji="1" lang="zh-CN" altLang="en-US"/>
              <a:t>的协议标准，这使网际互联有了突飞猛进的发展。</a:t>
            </a:r>
          </a:p>
          <a:p>
            <a:r>
              <a:rPr kumimoji="1" lang="zh-CN" altLang="en-US"/>
              <a:t>        </a:t>
            </a:r>
            <a:r>
              <a:rPr kumimoji="1" lang="en-US" altLang="zh-CN"/>
              <a:t>1991</a:t>
            </a:r>
            <a:r>
              <a:rPr kumimoji="1" lang="zh-CN" altLang="en-US"/>
              <a:t>年</a:t>
            </a:r>
            <a:r>
              <a:rPr kumimoji="1" lang="en-US" altLang="zh-CN"/>
              <a:t>6</a:t>
            </a:r>
            <a:r>
              <a:rPr kumimoji="1" lang="zh-CN" altLang="en-US"/>
              <a:t>月我国第一条与国际互联网连接的专线建成，它从中科院高能物理研究所接到美国斯坦福大学的直线加速器中心。到</a:t>
            </a:r>
            <a:r>
              <a:rPr kumimoji="1" lang="en-US" altLang="zh-CN"/>
              <a:t>1994</a:t>
            </a:r>
            <a:r>
              <a:rPr kumimoji="1" lang="zh-CN" altLang="en-US"/>
              <a:t>年，我国才实现了采用</a:t>
            </a:r>
            <a:r>
              <a:rPr kumimoji="1" lang="en-US" altLang="zh-CN"/>
              <a:t>TCP</a:t>
            </a:r>
            <a:r>
              <a:rPr kumimoji="1" lang="zh-CN" altLang="en-US"/>
              <a:t>／</a:t>
            </a:r>
            <a:r>
              <a:rPr kumimoji="1" lang="en-US" altLang="zh-CN"/>
              <a:t>IP</a:t>
            </a:r>
            <a:r>
              <a:rPr kumimoji="1" lang="zh-CN" altLang="en-US"/>
              <a:t>的国际互联网的全功能连接，可通过四大主干网接入网际互联网。</a:t>
            </a:r>
          </a:p>
        </p:txBody>
      </p:sp>
      <p:pic>
        <p:nvPicPr>
          <p:cNvPr id="203783" name="Picture 7" descr="f39451er0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3789363"/>
            <a:ext cx="2663825" cy="2376487"/>
          </a:xfrm>
          <a:prstGeom prst="rect">
            <a:avLst/>
          </a:prstGeom>
          <a:noFill/>
          <a:extLst>
            <a:ext uri="{909E8E84-426E-40DD-AFC4-6F175D3DCCD1}">
              <a14:hiddenFill xmlns:a14="http://schemas.microsoft.com/office/drawing/2010/main">
                <a:solidFill>
                  <a:srgbClr val="FFFFFF"/>
                </a:solidFill>
              </a14:hiddenFill>
            </a:ext>
          </a:extLst>
        </p:spPr>
      </p:pic>
      <p:pic>
        <p:nvPicPr>
          <p:cNvPr id="203784" name="Picture 8"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3860800"/>
            <a:ext cx="3671888" cy="22177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3782"/>
                                        </p:tgtEl>
                                        <p:attrNameLst>
                                          <p:attrName>style.visibility</p:attrName>
                                        </p:attrNameLst>
                                      </p:cBhvr>
                                      <p:to>
                                        <p:strVal val="visible"/>
                                      </p:to>
                                    </p:set>
                                    <p:anim calcmode="lin" valueType="num">
                                      <p:cBhvr additive="base">
                                        <p:cTn id="7" dur="500" fill="hold"/>
                                        <p:tgtEl>
                                          <p:spTgt spid="203782"/>
                                        </p:tgtEl>
                                        <p:attrNameLst>
                                          <p:attrName>ppt_x</p:attrName>
                                        </p:attrNameLst>
                                      </p:cBhvr>
                                      <p:tavLst>
                                        <p:tav tm="0">
                                          <p:val>
                                            <p:strVal val="0-#ppt_w/2"/>
                                          </p:val>
                                        </p:tav>
                                        <p:tav tm="100000">
                                          <p:val>
                                            <p:strVal val="#ppt_x"/>
                                          </p:val>
                                        </p:tav>
                                      </p:tavLst>
                                    </p:anim>
                                    <p:anim calcmode="lin" valueType="num">
                                      <p:cBhvr additive="base">
                                        <p:cTn id="8" dur="500" fill="hold"/>
                                        <p:tgtEl>
                                          <p:spTgt spid="2037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endParaRPr lang="zh-CN" altLang="zh-CN"/>
          </a:p>
        </p:txBody>
      </p:sp>
      <p:sp>
        <p:nvSpPr>
          <p:cNvPr id="8" name="日期占位符 5"/>
          <p:cNvSpPr>
            <a:spLocks noGrp="1"/>
          </p:cNvSpPr>
          <p:nvPr>
            <p:ph type="dt" sz="half" idx="10"/>
          </p:nvPr>
        </p:nvSpPr>
        <p:spPr/>
        <p:txBody>
          <a:bodyPr/>
          <a:lstStyle/>
          <a:p>
            <a:fld id="{2204F1AF-EA1A-469C-9387-32EB3DE439B8}"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B495184B-12BC-4692-8802-77EA5F911FC2}" type="slidenum">
              <a:rPr lang="en-US" altLang="zh-CN"/>
              <a:pPr/>
              <a:t>58</a:t>
            </a:fld>
            <a:endParaRPr lang="en-US" altLang="zh-CN"/>
          </a:p>
        </p:txBody>
      </p:sp>
      <p:sp>
        <p:nvSpPr>
          <p:cNvPr id="204803" name="Text Box 3"/>
          <p:cNvSpPr txBox="1">
            <a:spLocks noChangeArrowheads="1"/>
          </p:cNvSpPr>
          <p:nvPr/>
        </p:nvSpPr>
        <p:spPr bwMode="auto">
          <a:xfrm>
            <a:off x="611188" y="2165350"/>
            <a:ext cx="7993062" cy="1465263"/>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1</a:t>
            </a:r>
            <a:r>
              <a:rPr kumimoji="1" lang="zh-CN" altLang="en-US">
                <a:solidFill>
                  <a:schemeClr val="bg1"/>
                </a:solidFill>
                <a:latin typeface="楷体_GB2312" charset="-122"/>
                <a:ea typeface="楷体_GB2312" charset="-122"/>
              </a:rPr>
              <a:t>、过去的计算机教材，在介绍计算机发展史时，只谈第一代电子管计算机、第二代晶体管计算机、第三代集成电路计算机、第四代超大规模集成电路计算机，这实际上只是大型机本身的历史，不能全面反映</a:t>
            </a:r>
            <a:r>
              <a:rPr kumimoji="1" lang="en-US" altLang="zh-CN">
                <a:solidFill>
                  <a:schemeClr val="bg1"/>
                </a:solidFill>
                <a:latin typeface="楷体_GB2312" charset="-122"/>
                <a:ea typeface="楷体_GB2312" charset="-122"/>
              </a:rPr>
              <a:t>60</a:t>
            </a:r>
            <a:r>
              <a:rPr kumimoji="1" lang="zh-CN" altLang="en-US">
                <a:solidFill>
                  <a:schemeClr val="bg1"/>
                </a:solidFill>
                <a:latin typeface="楷体_GB2312" charset="-122"/>
                <a:ea typeface="楷体_GB2312" charset="-122"/>
              </a:rPr>
              <a:t>年来计算机世界发生的翻天覆地的变化。本书划分的</a:t>
            </a:r>
            <a:r>
              <a:rPr kumimoji="1" lang="en-US" altLang="zh-CN">
                <a:solidFill>
                  <a:schemeClr val="bg1"/>
                </a:solidFill>
                <a:latin typeface="楷体_GB2312" charset="-122"/>
                <a:ea typeface="楷体_GB2312" charset="-122"/>
              </a:rPr>
              <a:t>5</a:t>
            </a:r>
            <a:r>
              <a:rPr kumimoji="1" lang="zh-CN" altLang="en-US">
                <a:solidFill>
                  <a:schemeClr val="bg1"/>
                </a:solidFill>
                <a:latin typeface="楷体_GB2312" charset="-122"/>
                <a:ea typeface="楷体_GB2312" charset="-122"/>
              </a:rPr>
              <a:t>个发展阶段比较全面地反映了信息技术突飞猛进的发展。</a:t>
            </a:r>
            <a:endParaRPr kumimoji="1" lang="zh-CN" altLang="en-US" b="0"/>
          </a:p>
        </p:txBody>
      </p:sp>
      <p:sp>
        <p:nvSpPr>
          <p:cNvPr id="204804" name="Text Box 4"/>
          <p:cNvSpPr txBox="1">
            <a:spLocks noChangeArrowheads="1"/>
          </p:cNvSpPr>
          <p:nvPr/>
        </p:nvSpPr>
        <p:spPr bwMode="auto">
          <a:xfrm>
            <a:off x="611188" y="3894138"/>
            <a:ext cx="7993062" cy="119062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2</a:t>
            </a:r>
            <a:r>
              <a:rPr kumimoji="1" lang="zh-CN" altLang="en-US">
                <a:solidFill>
                  <a:schemeClr val="bg1"/>
                </a:solidFill>
                <a:latin typeface="楷体_GB2312" charset="-122"/>
                <a:ea typeface="楷体_GB2312" charset="-122"/>
              </a:rPr>
              <a:t>、此外，各个阶段不是串接式的取代关系，而是并行式的共存关系。也就是说，并没有在某一个年代大型机全部变成了小型机，小型机并没有使大型机全部消失，微型机也没有完全取代小型机，直到今天它们仍然在特定的领域发挥着各自的优势。</a:t>
            </a:r>
            <a:r>
              <a:rPr kumimoji="1" lang="zh-CN" altLang="en-US" b="0"/>
              <a:t> </a:t>
            </a:r>
          </a:p>
        </p:txBody>
      </p:sp>
      <p:sp>
        <p:nvSpPr>
          <p:cNvPr id="204805" name="Text Box 5"/>
          <p:cNvSpPr txBox="1">
            <a:spLocks noChangeArrowheads="1"/>
          </p:cNvSpPr>
          <p:nvPr/>
        </p:nvSpPr>
        <p:spPr bwMode="auto">
          <a:xfrm>
            <a:off x="611188" y="1590675"/>
            <a:ext cx="7993062" cy="366713"/>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a:solidFill>
                  <a:schemeClr val="bg1"/>
                </a:solidFill>
                <a:latin typeface="楷体_GB2312" charset="-122"/>
                <a:ea typeface="楷体_GB2312" charset="-122"/>
              </a:rPr>
              <a:t>说明：</a:t>
            </a:r>
            <a:endParaRPr kumimoji="1" lang="zh-CN" altLang="en-US" b="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05"/>
                                        </p:tgtEl>
                                        <p:attrNameLst>
                                          <p:attrName>style.visibility</p:attrName>
                                        </p:attrNameLst>
                                      </p:cBhvr>
                                      <p:to>
                                        <p:strVal val="visible"/>
                                      </p:to>
                                    </p:set>
                                    <p:animEffect transition="in" filter="dissolve">
                                      <p:cBhvr>
                                        <p:cTn id="7" dur="500"/>
                                        <p:tgtEl>
                                          <p:spTgt spid="2048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4803"/>
                                        </p:tgtEl>
                                        <p:attrNameLst>
                                          <p:attrName>style.visibility</p:attrName>
                                        </p:attrNameLst>
                                      </p:cBhvr>
                                      <p:to>
                                        <p:strVal val="visible"/>
                                      </p:to>
                                    </p:set>
                                    <p:animEffect transition="in" filter="dissolve">
                                      <p:cBhvr>
                                        <p:cTn id="12" dur="500"/>
                                        <p:tgtEl>
                                          <p:spTgt spid="20480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4804"/>
                                        </p:tgtEl>
                                        <p:attrNameLst>
                                          <p:attrName>style.visibility</p:attrName>
                                        </p:attrNameLst>
                                      </p:cBhvr>
                                      <p:to>
                                        <p:strVal val="visible"/>
                                      </p:to>
                                    </p:set>
                                    <p:animEffect transition="in" filter="dissolve">
                                      <p:cBhvr>
                                        <p:cTn id="17" dur="500"/>
                                        <p:tgtEl>
                                          <p:spTgt spid="204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3" grpId="0" animBg="1"/>
      <p:bldP spid="204804" grpId="0" animBg="1"/>
      <p:bldP spid="20480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9" name="日期占位符 5"/>
          <p:cNvSpPr>
            <a:spLocks noGrp="1"/>
          </p:cNvSpPr>
          <p:nvPr>
            <p:ph type="dt" sz="half" idx="10"/>
          </p:nvPr>
        </p:nvSpPr>
        <p:spPr/>
        <p:txBody>
          <a:bodyPr/>
          <a:lstStyle/>
          <a:p>
            <a:fld id="{E0035671-AA72-4939-85D9-F6E5652ADEB3}" type="datetime1">
              <a:rPr lang="zh-CN" altLang="en-US"/>
              <a:pPr/>
              <a:t>2013/9/2</a:t>
            </a:fld>
            <a:endParaRPr lang="en-US" altLang="zh-CN"/>
          </a:p>
        </p:txBody>
      </p:sp>
      <p:sp>
        <p:nvSpPr>
          <p:cNvPr id="17" name="页脚占位符 3"/>
          <p:cNvSpPr>
            <a:spLocks noGrp="1"/>
          </p:cNvSpPr>
          <p:nvPr>
            <p:ph type="ftr" sz="quarter" idx="11"/>
          </p:nvPr>
        </p:nvSpPr>
        <p:spPr/>
        <p:txBody>
          <a:bodyPr/>
          <a:lstStyle/>
          <a:p>
            <a:r>
              <a:rPr lang="en-US" altLang="zh-CN"/>
              <a:t>第1章  计算机基础知识—选购计算机</a:t>
            </a:r>
          </a:p>
        </p:txBody>
      </p:sp>
      <p:sp>
        <p:nvSpPr>
          <p:cNvPr id="18" name="灯片编号占位符 4"/>
          <p:cNvSpPr>
            <a:spLocks noGrp="1"/>
          </p:cNvSpPr>
          <p:nvPr>
            <p:ph type="sldNum" sz="quarter" idx="12"/>
          </p:nvPr>
        </p:nvSpPr>
        <p:spPr/>
        <p:txBody>
          <a:bodyPr/>
          <a:lstStyle/>
          <a:p>
            <a:fld id="{B464AA08-79CB-45E6-9DA2-E8480465A9A0}" type="slidenum">
              <a:rPr lang="en-US" altLang="zh-CN"/>
              <a:pPr/>
              <a:t>59</a:t>
            </a:fld>
            <a:endParaRPr lang="en-US" altLang="zh-CN"/>
          </a:p>
        </p:txBody>
      </p:sp>
      <p:sp>
        <p:nvSpPr>
          <p:cNvPr id="205827" name="Text Box 3"/>
          <p:cNvSpPr txBox="1">
            <a:spLocks noChangeArrowheads="1"/>
          </p:cNvSpPr>
          <p:nvPr/>
        </p:nvSpPr>
        <p:spPr bwMode="auto">
          <a:xfrm>
            <a:off x="684213" y="1431925"/>
            <a:ext cx="35274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0.1.2  </a:t>
            </a:r>
            <a:r>
              <a:rPr kumimoji="1" lang="zh-CN" altLang="en-US" sz="2000"/>
              <a:t>计算机的分类</a:t>
            </a:r>
            <a:r>
              <a:rPr kumimoji="1" lang="zh-CN" altLang="en-US" b="0"/>
              <a:t> </a:t>
            </a:r>
          </a:p>
        </p:txBody>
      </p:sp>
      <p:grpSp>
        <p:nvGrpSpPr>
          <p:cNvPr id="205828" name="Group 4"/>
          <p:cNvGrpSpPr>
            <a:grpSpLocks/>
          </p:cNvGrpSpPr>
          <p:nvPr/>
        </p:nvGrpSpPr>
        <p:grpSpPr bwMode="auto">
          <a:xfrm>
            <a:off x="1189038" y="2349500"/>
            <a:ext cx="2652712" cy="484188"/>
            <a:chOff x="1200" y="1296"/>
            <a:chExt cx="1261" cy="273"/>
          </a:xfrm>
        </p:grpSpPr>
        <p:sp>
          <p:nvSpPr>
            <p:cNvPr id="205829"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5830"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a:t>
              </a:r>
              <a:r>
                <a:rPr kumimoji="1" lang="zh-CN" altLang="en-US">
                  <a:solidFill>
                    <a:schemeClr val="bg1"/>
                  </a:solidFill>
                  <a:effectLst>
                    <a:outerShdw blurRad="38100" dist="38100" dir="2700000" algn="tl">
                      <a:srgbClr val="000000"/>
                    </a:outerShdw>
                  </a:effectLst>
                  <a:latin typeface="Times New Roman" pitchFamily="18" charset="0"/>
                </a:rPr>
                <a:t>按设计目的可分为</a:t>
              </a:r>
              <a:r>
                <a:rPr kumimoji="1" lang="zh-CN" altLang="en-US" b="0"/>
                <a:t> </a:t>
              </a:r>
            </a:p>
          </p:txBody>
        </p:sp>
      </p:grpSp>
      <p:sp>
        <p:nvSpPr>
          <p:cNvPr id="205831" name="AutoShape 7">
            <a:hlinkClick r:id="rId2" action="ppaction://hlinksldjump"/>
          </p:cNvPr>
          <p:cNvSpPr>
            <a:spLocks noChangeArrowheads="1"/>
          </p:cNvSpPr>
          <p:nvPr/>
        </p:nvSpPr>
        <p:spPr bwMode="gray">
          <a:xfrm>
            <a:off x="4664075" y="2909888"/>
            <a:ext cx="3221038" cy="508000"/>
          </a:xfrm>
          <a:prstGeom prst="roundRect">
            <a:avLst>
              <a:gd name="adj" fmla="val 50000"/>
            </a:avLst>
          </a:prstGeom>
          <a:gradFill rotWithShape="1">
            <a:gsLst>
              <a:gs pos="0">
                <a:schemeClr val="folHlink">
                  <a:gamma/>
                  <a:tint val="0"/>
                  <a:invGamma/>
                </a:schemeClr>
              </a:gs>
              <a:gs pos="100000">
                <a:schemeClr val="folHlink"/>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专用计算机</a:t>
            </a:r>
          </a:p>
        </p:txBody>
      </p:sp>
      <p:sp>
        <p:nvSpPr>
          <p:cNvPr id="205832" name="AutoShape 8">
            <a:hlinkClick r:id="rId3" action="ppaction://hlinksldjump"/>
          </p:cNvPr>
          <p:cNvSpPr>
            <a:spLocks noChangeArrowheads="1"/>
          </p:cNvSpPr>
          <p:nvPr/>
        </p:nvSpPr>
        <p:spPr bwMode="gray">
          <a:xfrm>
            <a:off x="4645025" y="1773238"/>
            <a:ext cx="3214688" cy="508000"/>
          </a:xfrm>
          <a:prstGeom prst="roundRect">
            <a:avLst>
              <a:gd name="adj" fmla="val 50000"/>
            </a:avLst>
          </a:prstGeom>
          <a:gradFill rotWithShape="1">
            <a:gsLst>
              <a:gs pos="0">
                <a:srgbClr val="FFFF99">
                  <a:gamma/>
                  <a:tint val="0"/>
                  <a:invGamma/>
                </a:srgbClr>
              </a:gs>
              <a:gs pos="100000">
                <a:srgbClr val="FFFF99"/>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通用计算机</a:t>
            </a:r>
            <a:r>
              <a:rPr lang="zh-CN" altLang="en-US" b="0"/>
              <a:t> </a:t>
            </a:r>
          </a:p>
        </p:txBody>
      </p:sp>
      <p:sp>
        <p:nvSpPr>
          <p:cNvPr id="205833" name="AutoShape 9"/>
          <p:cNvSpPr>
            <a:spLocks/>
          </p:cNvSpPr>
          <p:nvPr/>
        </p:nvSpPr>
        <p:spPr bwMode="auto">
          <a:xfrm>
            <a:off x="3997325" y="2062163"/>
            <a:ext cx="287338" cy="1079500"/>
          </a:xfrm>
          <a:prstGeom prst="leftBrace">
            <a:avLst>
              <a:gd name="adj1" fmla="val 31307"/>
              <a:gd name="adj2" fmla="val 50000"/>
            </a:avLst>
          </a:pr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05834" name="Group 10"/>
          <p:cNvGrpSpPr>
            <a:grpSpLocks/>
          </p:cNvGrpSpPr>
          <p:nvPr/>
        </p:nvGrpSpPr>
        <p:grpSpPr bwMode="auto">
          <a:xfrm>
            <a:off x="1189038" y="4797425"/>
            <a:ext cx="2652712" cy="484188"/>
            <a:chOff x="1200" y="1296"/>
            <a:chExt cx="1261" cy="273"/>
          </a:xfrm>
        </p:grpSpPr>
        <p:sp>
          <p:nvSpPr>
            <p:cNvPr id="205835" name="AutoShape 11"/>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5836" name="Text Box 12"/>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a:t>
              </a:r>
              <a:r>
                <a:rPr kumimoji="1" lang="zh-CN" altLang="en-US">
                  <a:solidFill>
                    <a:schemeClr val="bg1"/>
                  </a:solidFill>
                  <a:effectLst>
                    <a:outerShdw blurRad="38100" dist="38100" dir="2700000" algn="tl">
                      <a:srgbClr val="000000"/>
                    </a:outerShdw>
                  </a:effectLst>
                  <a:latin typeface="Times New Roman" pitchFamily="18" charset="0"/>
                </a:rPr>
                <a:t>按用途可分为</a:t>
              </a:r>
              <a:r>
                <a:rPr kumimoji="1" lang="zh-CN" altLang="en-US" b="0"/>
                <a:t> </a:t>
              </a:r>
            </a:p>
          </p:txBody>
        </p:sp>
      </p:grpSp>
      <p:sp>
        <p:nvSpPr>
          <p:cNvPr id="205837" name="AutoShape 13">
            <a:hlinkClick r:id="rId2" action="ppaction://hlinksldjump"/>
          </p:cNvPr>
          <p:cNvSpPr>
            <a:spLocks noChangeArrowheads="1"/>
          </p:cNvSpPr>
          <p:nvPr/>
        </p:nvSpPr>
        <p:spPr bwMode="gray">
          <a:xfrm>
            <a:off x="4664075" y="4725988"/>
            <a:ext cx="3221038" cy="508000"/>
          </a:xfrm>
          <a:prstGeom prst="roundRect">
            <a:avLst>
              <a:gd name="adj" fmla="val 50000"/>
            </a:avLst>
          </a:prstGeom>
          <a:gradFill rotWithShape="1">
            <a:gsLst>
              <a:gs pos="0">
                <a:schemeClr val="folHlink">
                  <a:gamma/>
                  <a:tint val="0"/>
                  <a:invGamma/>
                </a:schemeClr>
              </a:gs>
              <a:gs pos="100000">
                <a:schemeClr val="folHlink"/>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工业控制计算机</a:t>
            </a:r>
          </a:p>
        </p:txBody>
      </p:sp>
      <p:sp>
        <p:nvSpPr>
          <p:cNvPr id="205838" name="AutoShape 14">
            <a:hlinkClick r:id="rId3" action="ppaction://hlinksldjump"/>
          </p:cNvPr>
          <p:cNvSpPr>
            <a:spLocks noChangeArrowheads="1"/>
          </p:cNvSpPr>
          <p:nvPr/>
        </p:nvSpPr>
        <p:spPr bwMode="gray">
          <a:xfrm>
            <a:off x="4645025" y="3933825"/>
            <a:ext cx="3214688" cy="508000"/>
          </a:xfrm>
          <a:prstGeom prst="roundRect">
            <a:avLst>
              <a:gd name="adj" fmla="val 50000"/>
            </a:avLst>
          </a:prstGeom>
          <a:gradFill rotWithShape="1">
            <a:gsLst>
              <a:gs pos="0">
                <a:srgbClr val="FFFF99">
                  <a:gamma/>
                  <a:tint val="0"/>
                  <a:invGamma/>
                </a:srgbClr>
              </a:gs>
              <a:gs pos="100000">
                <a:srgbClr val="FFFF99"/>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科学计算与工程计算计算机</a:t>
            </a:r>
            <a:r>
              <a:rPr lang="zh-CN" altLang="en-US" b="0"/>
              <a:t> </a:t>
            </a:r>
          </a:p>
        </p:txBody>
      </p:sp>
      <p:sp>
        <p:nvSpPr>
          <p:cNvPr id="205839" name="AutoShape 15"/>
          <p:cNvSpPr>
            <a:spLocks/>
          </p:cNvSpPr>
          <p:nvPr/>
        </p:nvSpPr>
        <p:spPr bwMode="auto">
          <a:xfrm>
            <a:off x="3997325" y="4306888"/>
            <a:ext cx="287338" cy="1427162"/>
          </a:xfrm>
          <a:prstGeom prst="leftBrace">
            <a:avLst>
              <a:gd name="adj1" fmla="val 41390"/>
              <a:gd name="adj2" fmla="val 50000"/>
            </a:avLst>
          </a:pr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5840" name="AutoShape 16">
            <a:hlinkClick r:id="rId4" action="ppaction://hlinksldjump"/>
          </p:cNvPr>
          <p:cNvSpPr>
            <a:spLocks noChangeArrowheads="1"/>
          </p:cNvSpPr>
          <p:nvPr/>
        </p:nvSpPr>
        <p:spPr bwMode="gray">
          <a:xfrm>
            <a:off x="4716463" y="5518150"/>
            <a:ext cx="3168650" cy="508000"/>
          </a:xfrm>
          <a:prstGeom prst="roundRect">
            <a:avLst>
              <a:gd name="adj" fmla="val 50000"/>
            </a:avLst>
          </a:prstGeom>
          <a:gradFill rotWithShape="1">
            <a:gsLst>
              <a:gs pos="0">
                <a:schemeClr val="accent1">
                  <a:gamma/>
                  <a:tint val="0"/>
                  <a:invGamma/>
                </a:schemeClr>
              </a:gs>
              <a:gs pos="100000">
                <a:schemeClr val="accent1"/>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a:spcBef>
                <a:spcPct val="50000"/>
              </a:spcBef>
            </a:pPr>
            <a:r>
              <a:rPr lang="zh-CN" altLang="en-US"/>
              <a:t>数据计算机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832"/>
                                        </p:tgtEl>
                                        <p:attrNameLst>
                                          <p:attrName>style.visibility</p:attrName>
                                        </p:attrNameLst>
                                      </p:cBhvr>
                                      <p:to>
                                        <p:strVal val="visible"/>
                                      </p:to>
                                    </p:set>
                                    <p:animEffect transition="in" filter="blinds(horizontal)">
                                      <p:cBhvr>
                                        <p:cTn id="7" dur="500"/>
                                        <p:tgtEl>
                                          <p:spTgt spid="2058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5831"/>
                                        </p:tgtEl>
                                        <p:attrNameLst>
                                          <p:attrName>style.visibility</p:attrName>
                                        </p:attrNameLst>
                                      </p:cBhvr>
                                      <p:to>
                                        <p:strVal val="visible"/>
                                      </p:to>
                                    </p:set>
                                    <p:animEffect transition="in" filter="dissolve">
                                      <p:cBhvr>
                                        <p:cTn id="12" dur="500"/>
                                        <p:tgtEl>
                                          <p:spTgt spid="2058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5838"/>
                                        </p:tgtEl>
                                        <p:attrNameLst>
                                          <p:attrName>style.visibility</p:attrName>
                                        </p:attrNameLst>
                                      </p:cBhvr>
                                      <p:to>
                                        <p:strVal val="visible"/>
                                      </p:to>
                                    </p:set>
                                    <p:animEffect transition="in" filter="blinds(horizontal)">
                                      <p:cBhvr>
                                        <p:cTn id="17" dur="500"/>
                                        <p:tgtEl>
                                          <p:spTgt spid="2058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5837"/>
                                        </p:tgtEl>
                                        <p:attrNameLst>
                                          <p:attrName>style.visibility</p:attrName>
                                        </p:attrNameLst>
                                      </p:cBhvr>
                                      <p:to>
                                        <p:strVal val="visible"/>
                                      </p:to>
                                    </p:set>
                                    <p:animEffect transition="in" filter="dissolve">
                                      <p:cBhvr>
                                        <p:cTn id="22" dur="500"/>
                                        <p:tgtEl>
                                          <p:spTgt spid="20583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05840"/>
                                        </p:tgtEl>
                                        <p:attrNameLst>
                                          <p:attrName>style.visibility</p:attrName>
                                        </p:attrNameLst>
                                      </p:cBhvr>
                                      <p:to>
                                        <p:strVal val="visible"/>
                                      </p:to>
                                    </p:set>
                                    <p:animEffect transition="in" filter="dissolve">
                                      <p:cBhvr>
                                        <p:cTn id="27" dur="500"/>
                                        <p:tgtEl>
                                          <p:spTgt spid="205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1" grpId="0" animBg="1"/>
      <p:bldP spid="205832" grpId="0" animBg="1"/>
      <p:bldP spid="205837" grpId="0" animBg="1"/>
      <p:bldP spid="205838" grpId="0" animBg="1"/>
      <p:bldP spid="2058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t>1.2.1  </a:t>
            </a:r>
            <a:r>
              <a:rPr lang="zh-CN" altLang="en-US"/>
              <a:t>计算机基础知识</a:t>
            </a:r>
          </a:p>
        </p:txBody>
      </p:sp>
      <p:sp>
        <p:nvSpPr>
          <p:cNvPr id="99359" name="Rectangle 31"/>
          <p:cNvSpPr>
            <a:spLocks noGrp="1" noChangeArrowheads="1"/>
          </p:cNvSpPr>
          <p:nvPr>
            <p:ph idx="1"/>
          </p:nvPr>
        </p:nvSpPr>
        <p:spPr>
          <a:xfrm>
            <a:off x="1547813" y="1844675"/>
            <a:ext cx="6408737" cy="3744913"/>
          </a:xfrm>
        </p:spPr>
        <p:txBody>
          <a:bodyPr/>
          <a:lstStyle/>
          <a:p>
            <a:pPr>
              <a:buFont typeface="Wingdings" pitchFamily="2" charset="2"/>
              <a:buNone/>
            </a:pPr>
            <a:r>
              <a:rPr lang="en-US" altLang="zh-CN"/>
              <a:t>1</a:t>
            </a:r>
            <a:r>
              <a:rPr lang="zh-CN" altLang="en-US"/>
              <a:t>．</a:t>
            </a:r>
            <a:r>
              <a:rPr lang="zh-CN" altLang="en-US">
                <a:hlinkClick r:id="rId2" action="ppaction://hlinksldjump"/>
              </a:rPr>
              <a:t>计算机的基本配置</a:t>
            </a:r>
            <a:endParaRPr lang="zh-CN" altLang="en-US"/>
          </a:p>
          <a:p>
            <a:pPr>
              <a:buFont typeface="Wingdings" pitchFamily="2" charset="2"/>
              <a:buNone/>
            </a:pPr>
            <a:r>
              <a:rPr lang="en-US" altLang="zh-CN"/>
              <a:t>2</a:t>
            </a:r>
            <a:r>
              <a:rPr lang="zh-CN" altLang="en-US"/>
              <a:t>．</a:t>
            </a:r>
            <a:r>
              <a:rPr lang="zh-CN" altLang="en-US">
                <a:hlinkClick r:id="rId3" action="ppaction://hlinksldjump"/>
              </a:rPr>
              <a:t>计算机的基本思想</a:t>
            </a:r>
            <a:endParaRPr lang="zh-CN" altLang="en-US"/>
          </a:p>
          <a:p>
            <a:pPr>
              <a:buFont typeface="Wingdings" pitchFamily="2" charset="2"/>
              <a:buNone/>
            </a:pPr>
            <a:r>
              <a:rPr lang="en-US" altLang="zh-CN"/>
              <a:t>3</a:t>
            </a:r>
            <a:r>
              <a:rPr lang="zh-CN" altLang="en-US"/>
              <a:t>．</a:t>
            </a:r>
            <a:r>
              <a:rPr lang="zh-CN" altLang="en-US">
                <a:hlinkClick r:id="rId4" action="ppaction://hlinksldjump"/>
              </a:rPr>
              <a:t>计算机系统的组成</a:t>
            </a:r>
            <a:endParaRPr lang="zh-CN" altLang="en-US"/>
          </a:p>
          <a:p>
            <a:pPr>
              <a:buFont typeface="Wingdings" pitchFamily="2" charset="2"/>
              <a:buNone/>
            </a:pPr>
            <a:r>
              <a:rPr lang="en-US" altLang="zh-CN"/>
              <a:t>4</a:t>
            </a:r>
            <a:r>
              <a:rPr lang="zh-CN" altLang="en-US"/>
              <a:t>．</a:t>
            </a:r>
            <a:r>
              <a:rPr lang="zh-CN" altLang="en-US">
                <a:hlinkClick r:id="rId5" action="ppaction://hlinksldjump"/>
              </a:rPr>
              <a:t>计算机的工作原理</a:t>
            </a:r>
            <a:endParaRPr lang="zh-CN" altLang="en-US"/>
          </a:p>
          <a:p>
            <a:pPr>
              <a:buFont typeface="Wingdings" pitchFamily="2" charset="2"/>
              <a:buNone/>
            </a:pPr>
            <a:r>
              <a:rPr lang="en-US" altLang="zh-CN"/>
              <a:t>5</a:t>
            </a:r>
            <a:r>
              <a:rPr lang="zh-CN" altLang="en-US"/>
              <a:t>．</a:t>
            </a:r>
            <a:r>
              <a:rPr lang="zh-CN" altLang="en-US">
                <a:hlinkClick r:id="rId6" action="ppaction://hlinksldjump"/>
              </a:rPr>
              <a:t>现代微机的结构特点</a:t>
            </a:r>
            <a:endParaRPr lang="zh-CN" altLang="en-US"/>
          </a:p>
        </p:txBody>
      </p:sp>
      <p:sp>
        <p:nvSpPr>
          <p:cNvPr id="8" name="日期占位符 5"/>
          <p:cNvSpPr>
            <a:spLocks noGrp="1"/>
          </p:cNvSpPr>
          <p:nvPr>
            <p:ph type="dt" sz="half" idx="10"/>
          </p:nvPr>
        </p:nvSpPr>
        <p:spPr/>
        <p:txBody>
          <a:bodyPr/>
          <a:lstStyle/>
          <a:p>
            <a:fld id="{5B7BBB9F-1F3C-44AC-8767-C2415D2B7380}"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13B48371-AA2A-4CD6-8DAC-8BD4B2808C65}" type="slidenum">
              <a:rPr lang="en-US" altLang="zh-CN"/>
              <a:pPr/>
              <a:t>6</a:t>
            </a:fld>
            <a:endParaRPr lang="en-US" altLang="zh-CN"/>
          </a:p>
        </p:txBody>
      </p:sp>
      <p:sp>
        <p:nvSpPr>
          <p:cNvPr id="99360" name="AutoShape 32">
            <a:hlinkClick r:id="rId7" action="ppaction://hlinksldjump" highlightClick="1"/>
          </p:cNvPr>
          <p:cNvSpPr>
            <a:spLocks noChangeArrowheads="1"/>
          </p:cNvSpPr>
          <p:nvPr/>
        </p:nvSpPr>
        <p:spPr bwMode="auto">
          <a:xfrm>
            <a:off x="8532813" y="6165850"/>
            <a:ext cx="611187" cy="69215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361" name="AutoShape 33"/>
          <p:cNvSpPr>
            <a:spLocks noChangeArrowheads="1"/>
          </p:cNvSpPr>
          <p:nvPr/>
        </p:nvSpPr>
        <p:spPr bwMode="auto">
          <a:xfrm>
            <a:off x="1042988" y="1341438"/>
            <a:ext cx="7345362" cy="4752975"/>
          </a:xfrm>
          <a:prstGeom prst="roundRect">
            <a:avLst>
              <a:gd name="adj" fmla="val 7407"/>
            </a:avLst>
          </a:prstGeom>
          <a:noFill/>
          <a:ln w="9525">
            <a:solidFill>
              <a:srgbClr val="99CCFF"/>
            </a:solidFill>
            <a:round/>
            <a:headEnd/>
            <a:tailEnd/>
          </a:ln>
          <a:effectLst>
            <a:outerShdw dist="35921" dir="2700000" algn="ctr" rotWithShape="0">
              <a:srgbClr val="E8E8E8">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9359">
                                            <p:txEl>
                                              <p:pRg st="0" end="0"/>
                                            </p:txEl>
                                          </p:spTgt>
                                        </p:tgtEl>
                                        <p:attrNameLst>
                                          <p:attrName>style.visibility</p:attrName>
                                        </p:attrNameLst>
                                      </p:cBhvr>
                                      <p:to>
                                        <p:strVal val="visible"/>
                                      </p:to>
                                    </p:set>
                                    <p:anim calcmode="lin" valueType="num">
                                      <p:cBhvr additive="base">
                                        <p:cTn id="13" dur="500" fill="hold"/>
                                        <p:tgtEl>
                                          <p:spTgt spid="993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93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9359">
                                            <p:txEl>
                                              <p:pRg st="1" end="1"/>
                                            </p:txEl>
                                          </p:spTgt>
                                        </p:tgtEl>
                                        <p:attrNameLst>
                                          <p:attrName>style.visibility</p:attrName>
                                        </p:attrNameLst>
                                      </p:cBhvr>
                                      <p:to>
                                        <p:strVal val="visible"/>
                                      </p:to>
                                    </p:set>
                                    <p:anim calcmode="lin" valueType="num">
                                      <p:cBhvr additive="base">
                                        <p:cTn id="19" dur="500" fill="hold"/>
                                        <p:tgtEl>
                                          <p:spTgt spid="9935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93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9359">
                                            <p:txEl>
                                              <p:pRg st="2" end="2"/>
                                            </p:txEl>
                                          </p:spTgt>
                                        </p:tgtEl>
                                        <p:attrNameLst>
                                          <p:attrName>style.visibility</p:attrName>
                                        </p:attrNameLst>
                                      </p:cBhvr>
                                      <p:to>
                                        <p:strVal val="visible"/>
                                      </p:to>
                                    </p:set>
                                    <p:anim calcmode="lin" valueType="num">
                                      <p:cBhvr additive="base">
                                        <p:cTn id="25" dur="500" fill="hold"/>
                                        <p:tgtEl>
                                          <p:spTgt spid="9935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93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9359">
                                            <p:txEl>
                                              <p:pRg st="3" end="3"/>
                                            </p:txEl>
                                          </p:spTgt>
                                        </p:tgtEl>
                                        <p:attrNameLst>
                                          <p:attrName>style.visibility</p:attrName>
                                        </p:attrNameLst>
                                      </p:cBhvr>
                                      <p:to>
                                        <p:strVal val="visible"/>
                                      </p:to>
                                    </p:set>
                                    <p:anim calcmode="lin" valueType="num">
                                      <p:cBhvr additive="base">
                                        <p:cTn id="31" dur="500" fill="hold"/>
                                        <p:tgtEl>
                                          <p:spTgt spid="9935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93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9359">
                                            <p:txEl>
                                              <p:pRg st="4" end="4"/>
                                            </p:txEl>
                                          </p:spTgt>
                                        </p:tgtEl>
                                        <p:attrNameLst>
                                          <p:attrName>style.visibility</p:attrName>
                                        </p:attrNameLst>
                                      </p:cBhvr>
                                      <p:to>
                                        <p:strVal val="visible"/>
                                      </p:to>
                                    </p:set>
                                    <p:anim calcmode="lin" valueType="num">
                                      <p:cBhvr additive="base">
                                        <p:cTn id="37" dur="500" fill="hold"/>
                                        <p:tgtEl>
                                          <p:spTgt spid="9935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93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59"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2" name="日期占位符 5"/>
          <p:cNvSpPr>
            <a:spLocks noGrp="1"/>
          </p:cNvSpPr>
          <p:nvPr>
            <p:ph type="dt" sz="half" idx="10"/>
          </p:nvPr>
        </p:nvSpPr>
        <p:spPr/>
        <p:txBody>
          <a:bodyPr/>
          <a:lstStyle/>
          <a:p>
            <a:fld id="{864E3EA8-34E8-4EB9-BF74-DF5B7B32FCEF}"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8DB5DD0D-5D46-4C12-A046-F9AB6C89B5DD}" type="slidenum">
              <a:rPr lang="en-US" altLang="zh-CN"/>
              <a:pPr/>
              <a:t>60</a:t>
            </a:fld>
            <a:endParaRPr lang="en-US" altLang="zh-CN"/>
          </a:p>
        </p:txBody>
      </p:sp>
      <p:grpSp>
        <p:nvGrpSpPr>
          <p:cNvPr id="206851" name="Group 3"/>
          <p:cNvGrpSpPr>
            <a:grpSpLocks/>
          </p:cNvGrpSpPr>
          <p:nvPr/>
        </p:nvGrpSpPr>
        <p:grpSpPr bwMode="auto">
          <a:xfrm>
            <a:off x="1116013" y="2205038"/>
            <a:ext cx="2652712" cy="484187"/>
            <a:chOff x="1200" y="1296"/>
            <a:chExt cx="1261" cy="273"/>
          </a:xfrm>
        </p:grpSpPr>
        <p:sp>
          <p:nvSpPr>
            <p:cNvPr id="206852"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06853"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3.</a:t>
              </a:r>
              <a:r>
                <a:rPr kumimoji="1" lang="zh-CN" altLang="en-US">
                  <a:solidFill>
                    <a:schemeClr val="bg1"/>
                  </a:solidFill>
                  <a:effectLst>
                    <a:outerShdw blurRad="38100" dist="38100" dir="2700000" algn="tl">
                      <a:srgbClr val="000000"/>
                    </a:outerShdw>
                  </a:effectLst>
                  <a:latin typeface="Times New Roman" pitchFamily="18" charset="0"/>
                </a:rPr>
                <a:t>按大小可分为</a:t>
              </a:r>
              <a:r>
                <a:rPr kumimoji="1" lang="zh-CN" altLang="en-US" b="0"/>
                <a:t> </a:t>
              </a:r>
            </a:p>
          </p:txBody>
        </p:sp>
      </p:grpSp>
      <p:sp>
        <p:nvSpPr>
          <p:cNvPr id="206854" name="AutoShape 6">
            <a:hlinkClick r:id="rId2" action="ppaction://hlinksldjump"/>
          </p:cNvPr>
          <p:cNvSpPr>
            <a:spLocks noChangeArrowheads="1"/>
          </p:cNvSpPr>
          <p:nvPr/>
        </p:nvSpPr>
        <p:spPr bwMode="gray">
          <a:xfrm>
            <a:off x="4591050" y="2133600"/>
            <a:ext cx="3221038" cy="508000"/>
          </a:xfrm>
          <a:prstGeom prst="roundRect">
            <a:avLst>
              <a:gd name="adj" fmla="val 50000"/>
            </a:avLst>
          </a:prstGeom>
          <a:gradFill rotWithShape="1">
            <a:gsLst>
              <a:gs pos="0">
                <a:schemeClr val="folHlink">
                  <a:gamma/>
                  <a:tint val="0"/>
                  <a:invGamma/>
                </a:schemeClr>
              </a:gs>
              <a:gs pos="100000">
                <a:schemeClr val="folHlink"/>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小型计算机</a:t>
            </a:r>
          </a:p>
        </p:txBody>
      </p:sp>
      <p:sp>
        <p:nvSpPr>
          <p:cNvPr id="206855" name="AutoShape 7">
            <a:hlinkClick r:id="rId3" action="ppaction://hlinksldjump"/>
          </p:cNvPr>
          <p:cNvSpPr>
            <a:spLocks noChangeArrowheads="1"/>
          </p:cNvSpPr>
          <p:nvPr/>
        </p:nvSpPr>
        <p:spPr bwMode="gray">
          <a:xfrm>
            <a:off x="4572000" y="1341438"/>
            <a:ext cx="3214688" cy="508000"/>
          </a:xfrm>
          <a:prstGeom prst="roundRect">
            <a:avLst>
              <a:gd name="adj" fmla="val 50000"/>
            </a:avLst>
          </a:prstGeom>
          <a:gradFill rotWithShape="1">
            <a:gsLst>
              <a:gs pos="0">
                <a:srgbClr val="FFFF99">
                  <a:gamma/>
                  <a:tint val="0"/>
                  <a:invGamma/>
                </a:srgbClr>
              </a:gs>
              <a:gs pos="100000">
                <a:srgbClr val="FFFF99"/>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eaLnBrk="0" hangingPunct="0"/>
            <a:r>
              <a:rPr lang="zh-CN" altLang="en-US"/>
              <a:t>巨型计算机</a:t>
            </a:r>
            <a:r>
              <a:rPr lang="zh-CN" altLang="en-US" b="0"/>
              <a:t> </a:t>
            </a:r>
          </a:p>
        </p:txBody>
      </p:sp>
      <p:sp>
        <p:nvSpPr>
          <p:cNvPr id="206856" name="AutoShape 8"/>
          <p:cNvSpPr>
            <a:spLocks/>
          </p:cNvSpPr>
          <p:nvPr/>
        </p:nvSpPr>
        <p:spPr bwMode="auto">
          <a:xfrm>
            <a:off x="3924300" y="1714500"/>
            <a:ext cx="287338" cy="1427163"/>
          </a:xfrm>
          <a:prstGeom prst="leftBrace">
            <a:avLst>
              <a:gd name="adj1" fmla="val 41390"/>
              <a:gd name="adj2" fmla="val 50000"/>
            </a:avLst>
          </a:pr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6857" name="AutoShape 9">
            <a:hlinkClick r:id="rId4" action="ppaction://hlinksldjump"/>
          </p:cNvPr>
          <p:cNvSpPr>
            <a:spLocks noChangeArrowheads="1"/>
          </p:cNvSpPr>
          <p:nvPr/>
        </p:nvSpPr>
        <p:spPr bwMode="gray">
          <a:xfrm>
            <a:off x="4643438" y="2925763"/>
            <a:ext cx="3168650" cy="508000"/>
          </a:xfrm>
          <a:prstGeom prst="roundRect">
            <a:avLst>
              <a:gd name="adj" fmla="val 50000"/>
            </a:avLst>
          </a:prstGeom>
          <a:gradFill rotWithShape="1">
            <a:gsLst>
              <a:gs pos="0">
                <a:schemeClr val="accent1">
                  <a:gamma/>
                  <a:tint val="0"/>
                  <a:invGamma/>
                </a:schemeClr>
              </a:gs>
              <a:gs pos="100000">
                <a:schemeClr val="accent1"/>
              </a:gs>
            </a:gsLst>
            <a:lin ang="0" scaled="1"/>
          </a:gradFill>
          <a:ln w="28575" algn="ctr">
            <a:solidFill>
              <a:schemeClr val="bg2"/>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lIns="0" tIns="0" rIns="0" bIns="0" anchor="ctr"/>
          <a:lstStyle/>
          <a:p>
            <a:pPr algn="ctr">
              <a:spcBef>
                <a:spcPct val="50000"/>
              </a:spcBef>
            </a:pPr>
            <a:r>
              <a:rPr lang="zh-CN" altLang="en-US"/>
              <a:t>微型计算机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855"/>
                                        </p:tgtEl>
                                        <p:attrNameLst>
                                          <p:attrName>style.visibility</p:attrName>
                                        </p:attrNameLst>
                                      </p:cBhvr>
                                      <p:to>
                                        <p:strVal val="visible"/>
                                      </p:to>
                                    </p:set>
                                    <p:animEffect transition="in" filter="blinds(horizontal)">
                                      <p:cBhvr>
                                        <p:cTn id="7" dur="500"/>
                                        <p:tgtEl>
                                          <p:spTgt spid="2068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6854"/>
                                        </p:tgtEl>
                                        <p:attrNameLst>
                                          <p:attrName>style.visibility</p:attrName>
                                        </p:attrNameLst>
                                      </p:cBhvr>
                                      <p:to>
                                        <p:strVal val="visible"/>
                                      </p:to>
                                    </p:set>
                                    <p:animEffect transition="in" filter="dissolve">
                                      <p:cBhvr>
                                        <p:cTn id="12" dur="500"/>
                                        <p:tgtEl>
                                          <p:spTgt spid="2068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6857"/>
                                        </p:tgtEl>
                                        <p:attrNameLst>
                                          <p:attrName>style.visibility</p:attrName>
                                        </p:attrNameLst>
                                      </p:cBhvr>
                                      <p:to>
                                        <p:strVal val="visible"/>
                                      </p:to>
                                    </p:set>
                                    <p:animEffect transition="in" filter="dissolve">
                                      <p:cBhvr>
                                        <p:cTn id="17" dur="500"/>
                                        <p:tgtEl>
                                          <p:spTgt spid="206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4" grpId="0" animBg="1"/>
      <p:bldP spid="206855" grpId="0" animBg="1"/>
      <p:bldP spid="20685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endParaRPr lang="zh-CN" altLang="zh-CN"/>
          </a:p>
        </p:txBody>
      </p:sp>
      <p:sp>
        <p:nvSpPr>
          <p:cNvPr id="10" name="日期占位符 5"/>
          <p:cNvSpPr>
            <a:spLocks noGrp="1"/>
          </p:cNvSpPr>
          <p:nvPr>
            <p:ph type="dt" sz="half" idx="10"/>
          </p:nvPr>
        </p:nvSpPr>
        <p:spPr/>
        <p:txBody>
          <a:bodyPr/>
          <a:lstStyle/>
          <a:p>
            <a:fld id="{722F2D32-DAE8-4E21-929B-E802A89E5968}" type="datetime1">
              <a:rPr lang="zh-CN" altLang="en-US"/>
              <a:pPr/>
              <a:t>2013/9/2</a:t>
            </a:fld>
            <a:endParaRPr lang="en-US" altLang="zh-CN"/>
          </a:p>
        </p:txBody>
      </p:sp>
      <p:sp>
        <p:nvSpPr>
          <p:cNvPr id="8" name="页脚占位符 3"/>
          <p:cNvSpPr>
            <a:spLocks noGrp="1"/>
          </p:cNvSpPr>
          <p:nvPr>
            <p:ph type="ftr" sz="quarter" idx="11"/>
          </p:nvPr>
        </p:nvSpPr>
        <p:spPr/>
        <p:txBody>
          <a:bodyPr/>
          <a:lstStyle/>
          <a:p>
            <a:r>
              <a:rPr lang="en-US" altLang="zh-CN"/>
              <a:t>第1章  计算机基础知识—选购计算机</a:t>
            </a:r>
          </a:p>
        </p:txBody>
      </p:sp>
      <p:sp>
        <p:nvSpPr>
          <p:cNvPr id="9" name="灯片编号占位符 4"/>
          <p:cNvSpPr>
            <a:spLocks noGrp="1"/>
          </p:cNvSpPr>
          <p:nvPr>
            <p:ph type="sldNum" sz="quarter" idx="12"/>
          </p:nvPr>
        </p:nvSpPr>
        <p:spPr/>
        <p:txBody>
          <a:bodyPr/>
          <a:lstStyle/>
          <a:p>
            <a:fld id="{311F002C-3C7B-4970-BB37-544A25181C0A}" type="slidenum">
              <a:rPr lang="en-US" altLang="zh-CN"/>
              <a:pPr/>
              <a:t>61</a:t>
            </a:fld>
            <a:endParaRPr lang="en-US" altLang="zh-CN"/>
          </a:p>
        </p:txBody>
      </p:sp>
      <p:sp>
        <p:nvSpPr>
          <p:cNvPr id="207875" name="Text Box 3"/>
          <p:cNvSpPr txBox="1">
            <a:spLocks noChangeArrowheads="1"/>
          </p:cNvSpPr>
          <p:nvPr/>
        </p:nvSpPr>
        <p:spPr bwMode="auto">
          <a:xfrm>
            <a:off x="323850" y="1412875"/>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⑴</a:t>
            </a:r>
            <a:r>
              <a:rPr kumimoji="1" lang="zh-CN" altLang="en-US" sz="2000"/>
              <a:t>巨型计算机</a:t>
            </a:r>
            <a:r>
              <a:rPr kumimoji="1" lang="en-US" altLang="zh-CN" sz="2000"/>
              <a:t>(Super Computer)</a:t>
            </a:r>
            <a:endParaRPr kumimoji="1" lang="en-US" altLang="zh-CN" b="0"/>
          </a:p>
        </p:txBody>
      </p:sp>
      <p:sp>
        <p:nvSpPr>
          <p:cNvPr id="207876" name="Text Box 4"/>
          <p:cNvSpPr txBox="1">
            <a:spLocks noChangeArrowheads="1"/>
          </p:cNvSpPr>
          <p:nvPr/>
        </p:nvSpPr>
        <p:spPr bwMode="auto">
          <a:xfrm>
            <a:off x="323850" y="2060575"/>
            <a:ext cx="7993063" cy="64135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a:t>
            </a:r>
            <a:r>
              <a:rPr kumimoji="1" lang="zh-CN" altLang="en-US">
                <a:solidFill>
                  <a:schemeClr val="bg1"/>
                </a:solidFill>
                <a:latin typeface="楷体_GB2312" charset="-122"/>
                <a:ea typeface="楷体_GB2312" charset="-122"/>
              </a:rPr>
              <a:t>人们通常把最快、最大、最昂贵的计算机称为巨型机（超级计算机）。巨型机一般用在国防和尖端科学领域。</a:t>
            </a:r>
            <a:r>
              <a:rPr kumimoji="1" lang="zh-CN" altLang="en-US" b="0"/>
              <a:t> </a:t>
            </a:r>
          </a:p>
        </p:txBody>
      </p:sp>
      <p:sp>
        <p:nvSpPr>
          <p:cNvPr id="207877" name="Text Box 5"/>
          <p:cNvSpPr txBox="1">
            <a:spLocks noChangeArrowheads="1"/>
          </p:cNvSpPr>
          <p:nvPr/>
        </p:nvSpPr>
        <p:spPr bwMode="auto">
          <a:xfrm>
            <a:off x="323850" y="2924175"/>
            <a:ext cx="4752975" cy="2014538"/>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a:t>
            </a:r>
            <a:r>
              <a:rPr kumimoji="1" lang="zh-CN" altLang="en-US">
                <a:solidFill>
                  <a:schemeClr val="bg1"/>
                </a:solidFill>
                <a:latin typeface="楷体_GB2312" charset="-122"/>
                <a:ea typeface="楷体_GB2312" charset="-122"/>
              </a:rPr>
              <a:t>世界上只有少数几个国家能生产巨型机，著名巨型机如：美国的克雷系列</a:t>
            </a:r>
            <a:r>
              <a:rPr kumimoji="1" lang="en-US" altLang="zh-CN">
                <a:solidFill>
                  <a:schemeClr val="bg1"/>
                </a:solidFill>
                <a:latin typeface="楷体_GB2312" charset="-122"/>
                <a:ea typeface="楷体_GB2312" charset="-122"/>
              </a:rPr>
              <a:t>(Cray-1,Cray-2</a:t>
            </a:r>
            <a:r>
              <a:rPr kumimoji="1" lang="zh-CN" altLang="en-US">
                <a:solidFill>
                  <a:schemeClr val="bg1"/>
                </a:solidFill>
                <a:latin typeface="楷体_GB2312" charset="-122"/>
                <a:ea typeface="楷体_GB2312" charset="-122"/>
              </a:rPr>
              <a:t>，</a:t>
            </a:r>
            <a:r>
              <a:rPr kumimoji="1" lang="en-US" altLang="zh-CN">
                <a:solidFill>
                  <a:schemeClr val="bg1"/>
                </a:solidFill>
                <a:latin typeface="楷体_GB2312" charset="-122"/>
                <a:ea typeface="楷体_GB2312" charset="-122"/>
              </a:rPr>
              <a:t>Cray-3</a:t>
            </a:r>
            <a:r>
              <a:rPr kumimoji="1" lang="zh-CN" altLang="en-US">
                <a:solidFill>
                  <a:schemeClr val="bg1"/>
                </a:solidFill>
                <a:latin typeface="楷体_GB2312" charset="-122"/>
                <a:ea typeface="楷体_GB2312" charset="-122"/>
              </a:rPr>
              <a:t>、</a:t>
            </a:r>
            <a:r>
              <a:rPr kumimoji="1" lang="en-US" altLang="zh-CN">
                <a:solidFill>
                  <a:schemeClr val="bg1"/>
                </a:solidFill>
                <a:latin typeface="楷体_GB2312" charset="-122"/>
                <a:ea typeface="楷体_GB2312" charset="-122"/>
              </a:rPr>
              <a:t>Cray-4</a:t>
            </a:r>
            <a:r>
              <a:rPr kumimoji="1" lang="zh-CN" altLang="en-US">
                <a:solidFill>
                  <a:schemeClr val="bg1"/>
                </a:solidFill>
                <a:latin typeface="楷体_GB2312" charset="-122"/>
                <a:ea typeface="楷体_GB2312" charset="-122"/>
              </a:rPr>
              <a:t>等</a:t>
            </a:r>
            <a:r>
              <a:rPr kumimoji="1" lang="en-US" altLang="zh-CN">
                <a:solidFill>
                  <a:schemeClr val="bg1"/>
                </a:solidFill>
                <a:latin typeface="楷体_GB2312" charset="-122"/>
                <a:ea typeface="楷体_GB2312" charset="-122"/>
              </a:rPr>
              <a:t>)</a:t>
            </a:r>
            <a:r>
              <a:rPr kumimoji="1" lang="zh-CN" altLang="en-US">
                <a:solidFill>
                  <a:schemeClr val="bg1"/>
                </a:solidFill>
                <a:latin typeface="楷体_GB2312" charset="-122"/>
                <a:ea typeface="楷体_GB2312" charset="-122"/>
              </a:rPr>
              <a:t>，我国自行研制的银河</a:t>
            </a:r>
            <a:r>
              <a:rPr kumimoji="1" lang="en-US" altLang="zh-CN">
                <a:solidFill>
                  <a:schemeClr val="bg1"/>
                </a:solidFill>
                <a:latin typeface="楷体_GB2312" charset="-122"/>
                <a:ea typeface="楷体_GB2312" charset="-122"/>
              </a:rPr>
              <a:t>-I</a:t>
            </a:r>
            <a:r>
              <a:rPr kumimoji="1" lang="zh-CN" altLang="en-US">
                <a:solidFill>
                  <a:schemeClr val="bg1"/>
                </a:solidFill>
                <a:latin typeface="楷体_GB2312" charset="-122"/>
                <a:ea typeface="楷体_GB2312" charset="-122"/>
              </a:rPr>
              <a:t>（每秒运算</a:t>
            </a:r>
            <a:r>
              <a:rPr kumimoji="1" lang="en-US" altLang="zh-CN">
                <a:solidFill>
                  <a:schemeClr val="bg1"/>
                </a:solidFill>
                <a:latin typeface="楷体_GB2312" charset="-122"/>
                <a:ea typeface="楷体_GB2312" charset="-122"/>
              </a:rPr>
              <a:t>1</a:t>
            </a:r>
            <a:r>
              <a:rPr kumimoji="1" lang="zh-CN" altLang="en-US">
                <a:solidFill>
                  <a:schemeClr val="bg1"/>
                </a:solidFill>
                <a:latin typeface="楷体_GB2312" charset="-122"/>
                <a:ea typeface="楷体_GB2312" charset="-122"/>
              </a:rPr>
              <a:t>亿次以上）、银河</a:t>
            </a:r>
            <a:r>
              <a:rPr kumimoji="1" lang="en-US" altLang="zh-CN">
                <a:solidFill>
                  <a:schemeClr val="bg1"/>
                </a:solidFill>
                <a:latin typeface="楷体_GB2312" charset="-122"/>
                <a:ea typeface="楷体_GB2312" charset="-122"/>
              </a:rPr>
              <a:t>-II</a:t>
            </a:r>
            <a:r>
              <a:rPr kumimoji="1" lang="zh-CN" altLang="en-US">
                <a:solidFill>
                  <a:schemeClr val="bg1"/>
                </a:solidFill>
                <a:latin typeface="楷体_GB2312" charset="-122"/>
                <a:ea typeface="楷体_GB2312" charset="-122"/>
              </a:rPr>
              <a:t>（每秒运算了</a:t>
            </a:r>
            <a:r>
              <a:rPr kumimoji="1" lang="en-US" altLang="zh-CN">
                <a:solidFill>
                  <a:schemeClr val="bg1"/>
                </a:solidFill>
                <a:latin typeface="楷体_GB2312" charset="-122"/>
                <a:ea typeface="楷体_GB2312" charset="-122"/>
              </a:rPr>
              <a:t>10</a:t>
            </a:r>
            <a:r>
              <a:rPr kumimoji="1" lang="zh-CN" altLang="en-US">
                <a:solidFill>
                  <a:schemeClr val="bg1"/>
                </a:solidFill>
                <a:latin typeface="楷体_GB2312" charset="-122"/>
                <a:ea typeface="楷体_GB2312" charset="-122"/>
              </a:rPr>
              <a:t>亿次以上）和银河</a:t>
            </a:r>
            <a:r>
              <a:rPr kumimoji="1" lang="en-US" altLang="zh-CN">
                <a:solidFill>
                  <a:schemeClr val="bg1"/>
                </a:solidFill>
                <a:latin typeface="楷体_GB2312" charset="-122"/>
                <a:ea typeface="楷体_GB2312" charset="-122"/>
              </a:rPr>
              <a:t>-III</a:t>
            </a:r>
            <a:r>
              <a:rPr kumimoji="1" lang="zh-CN" altLang="en-US">
                <a:solidFill>
                  <a:schemeClr val="bg1"/>
                </a:solidFill>
                <a:latin typeface="楷体_GB2312" charset="-122"/>
                <a:ea typeface="楷体_GB2312" charset="-122"/>
              </a:rPr>
              <a:t>（每秒运算</a:t>
            </a:r>
            <a:r>
              <a:rPr kumimoji="1" lang="en-US" altLang="zh-CN">
                <a:solidFill>
                  <a:schemeClr val="bg1"/>
                </a:solidFill>
                <a:latin typeface="楷体_GB2312" charset="-122"/>
                <a:ea typeface="楷体_GB2312" charset="-122"/>
              </a:rPr>
              <a:t>100</a:t>
            </a:r>
            <a:r>
              <a:rPr kumimoji="1" lang="zh-CN" altLang="en-US">
                <a:solidFill>
                  <a:schemeClr val="bg1"/>
                </a:solidFill>
                <a:latin typeface="楷体_GB2312" charset="-122"/>
                <a:ea typeface="楷体_GB2312" charset="-122"/>
              </a:rPr>
              <a:t>亿次以上）也都是巨型机，如图示。</a:t>
            </a:r>
            <a:r>
              <a:rPr kumimoji="1" lang="zh-CN" altLang="en-US" b="0"/>
              <a:t> </a:t>
            </a:r>
          </a:p>
        </p:txBody>
      </p:sp>
      <p:sp>
        <p:nvSpPr>
          <p:cNvPr id="207878" name="Text Box 6"/>
          <p:cNvSpPr txBox="1">
            <a:spLocks noChangeArrowheads="1"/>
          </p:cNvSpPr>
          <p:nvPr/>
        </p:nvSpPr>
        <p:spPr bwMode="auto">
          <a:xfrm>
            <a:off x="323850" y="5229225"/>
            <a:ext cx="7993063" cy="915988"/>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a:t>
            </a:r>
            <a:r>
              <a:rPr kumimoji="1" lang="zh-CN" altLang="en-US">
                <a:solidFill>
                  <a:schemeClr val="bg1"/>
                </a:solidFill>
                <a:latin typeface="楷体_GB2312" charset="-122"/>
                <a:ea typeface="楷体_GB2312" charset="-122"/>
              </a:rPr>
              <a:t>目前，计算机运算速度最高的是日本</a:t>
            </a:r>
            <a:r>
              <a:rPr kumimoji="1" lang="en-US" altLang="zh-CN">
                <a:solidFill>
                  <a:schemeClr val="bg1"/>
                </a:solidFill>
                <a:latin typeface="楷体_GB2312" charset="-122"/>
                <a:ea typeface="楷体_GB2312" charset="-122"/>
              </a:rPr>
              <a:t>NEC</a:t>
            </a:r>
            <a:r>
              <a:rPr kumimoji="1" lang="zh-CN" altLang="en-US">
                <a:solidFill>
                  <a:schemeClr val="bg1"/>
                </a:solidFill>
                <a:latin typeface="楷体_GB2312" charset="-122"/>
                <a:ea typeface="楷体_GB2312" charset="-122"/>
              </a:rPr>
              <a:t>的</a:t>
            </a:r>
            <a:r>
              <a:rPr kumimoji="1" lang="en-US" altLang="zh-CN">
                <a:solidFill>
                  <a:schemeClr val="bg1"/>
                </a:solidFill>
                <a:latin typeface="楷体_GB2312" charset="-122"/>
                <a:ea typeface="楷体_GB2312" charset="-122"/>
              </a:rPr>
              <a:t>Earth Simulator</a:t>
            </a:r>
            <a:r>
              <a:rPr kumimoji="1" lang="zh-CN" altLang="en-US">
                <a:solidFill>
                  <a:schemeClr val="bg1"/>
                </a:solidFill>
                <a:latin typeface="楷体_GB2312" charset="-122"/>
                <a:ea typeface="楷体_GB2312" charset="-122"/>
              </a:rPr>
              <a:t>（地球模拟器），它实测运算速度可达到每秒</a:t>
            </a:r>
            <a:r>
              <a:rPr kumimoji="1" lang="en-US" altLang="zh-CN">
                <a:solidFill>
                  <a:schemeClr val="bg1"/>
                </a:solidFill>
                <a:latin typeface="楷体_GB2312" charset="-122"/>
                <a:ea typeface="楷体_GB2312" charset="-122"/>
              </a:rPr>
              <a:t>35</a:t>
            </a:r>
            <a:r>
              <a:rPr kumimoji="1" lang="zh-CN" altLang="en-US">
                <a:solidFill>
                  <a:schemeClr val="bg1"/>
                </a:solidFill>
                <a:latin typeface="楷体_GB2312" charset="-122"/>
                <a:ea typeface="楷体_GB2312" charset="-122"/>
              </a:rPr>
              <a:t>万亿次浮点运算，峰值运算速度可达到每秒</a:t>
            </a:r>
            <a:r>
              <a:rPr kumimoji="1" lang="en-US" altLang="zh-CN">
                <a:solidFill>
                  <a:schemeClr val="bg1"/>
                </a:solidFill>
                <a:latin typeface="楷体_GB2312" charset="-122"/>
                <a:ea typeface="楷体_GB2312" charset="-122"/>
              </a:rPr>
              <a:t>40</a:t>
            </a:r>
            <a:r>
              <a:rPr kumimoji="1" lang="zh-CN" altLang="en-US">
                <a:solidFill>
                  <a:schemeClr val="bg1"/>
                </a:solidFill>
                <a:latin typeface="楷体_GB2312" charset="-122"/>
                <a:ea typeface="楷体_GB2312" charset="-122"/>
              </a:rPr>
              <a:t>万亿次浮点运算。</a:t>
            </a:r>
          </a:p>
        </p:txBody>
      </p:sp>
      <p:pic>
        <p:nvPicPr>
          <p:cNvPr id="207879" name="Picture 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25" y="2781300"/>
            <a:ext cx="275272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7876"/>
                                        </p:tgtEl>
                                        <p:attrNameLst>
                                          <p:attrName>style.visibility</p:attrName>
                                        </p:attrNameLst>
                                      </p:cBhvr>
                                      <p:to>
                                        <p:strVal val="visible"/>
                                      </p:to>
                                    </p:set>
                                    <p:animEffect transition="in" filter="dissolve">
                                      <p:cBhvr>
                                        <p:cTn id="7" dur="500"/>
                                        <p:tgtEl>
                                          <p:spTgt spid="207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7877"/>
                                        </p:tgtEl>
                                        <p:attrNameLst>
                                          <p:attrName>style.visibility</p:attrName>
                                        </p:attrNameLst>
                                      </p:cBhvr>
                                      <p:to>
                                        <p:strVal val="visible"/>
                                      </p:to>
                                    </p:set>
                                    <p:animEffect transition="in" filter="dissolve">
                                      <p:cBhvr>
                                        <p:cTn id="12" dur="500"/>
                                        <p:tgtEl>
                                          <p:spTgt spid="2078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7878"/>
                                        </p:tgtEl>
                                        <p:attrNameLst>
                                          <p:attrName>style.visibility</p:attrName>
                                        </p:attrNameLst>
                                      </p:cBhvr>
                                      <p:to>
                                        <p:strVal val="visible"/>
                                      </p:to>
                                    </p:set>
                                    <p:animEffect transition="in" filter="dissolve">
                                      <p:cBhvr>
                                        <p:cTn id="17" dur="500"/>
                                        <p:tgtEl>
                                          <p:spTgt spid="207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animBg="1"/>
      <p:bldP spid="207877" grpId="0" animBg="1"/>
      <p:bldP spid="20787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endParaRPr lang="zh-CN" altLang="zh-CN"/>
          </a:p>
        </p:txBody>
      </p:sp>
      <p:sp>
        <p:nvSpPr>
          <p:cNvPr id="11" name="日期占位符 5"/>
          <p:cNvSpPr>
            <a:spLocks noGrp="1"/>
          </p:cNvSpPr>
          <p:nvPr>
            <p:ph type="dt" sz="half" idx="10"/>
          </p:nvPr>
        </p:nvSpPr>
        <p:spPr/>
        <p:txBody>
          <a:bodyPr/>
          <a:lstStyle/>
          <a:p>
            <a:fld id="{409EA78A-5DE7-4CC1-AED0-83DE547BE159}"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87A48761-0C45-4F21-849C-54194BD158A0}" type="slidenum">
              <a:rPr lang="en-US" altLang="zh-CN"/>
              <a:pPr/>
              <a:t>62</a:t>
            </a:fld>
            <a:endParaRPr lang="en-US" altLang="zh-CN"/>
          </a:p>
        </p:txBody>
      </p:sp>
      <p:sp>
        <p:nvSpPr>
          <p:cNvPr id="208899" name="Text Box 3"/>
          <p:cNvSpPr txBox="1">
            <a:spLocks noChangeArrowheads="1"/>
          </p:cNvSpPr>
          <p:nvPr/>
        </p:nvSpPr>
        <p:spPr bwMode="auto">
          <a:xfrm>
            <a:off x="323850" y="1341438"/>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⑵</a:t>
            </a:r>
            <a:r>
              <a:rPr kumimoji="1" lang="zh-CN" altLang="en-US" sz="2000"/>
              <a:t>大型主机</a:t>
            </a:r>
            <a:r>
              <a:rPr kumimoji="1" lang="en-US" altLang="zh-CN" sz="2000"/>
              <a:t>(Mainframe) </a:t>
            </a:r>
          </a:p>
        </p:txBody>
      </p:sp>
      <p:sp>
        <p:nvSpPr>
          <p:cNvPr id="208900" name="Text Box 4"/>
          <p:cNvSpPr txBox="1">
            <a:spLocks noChangeArrowheads="1"/>
          </p:cNvSpPr>
          <p:nvPr/>
        </p:nvSpPr>
        <p:spPr bwMode="auto">
          <a:xfrm>
            <a:off x="323850" y="1989138"/>
            <a:ext cx="7993063" cy="915987"/>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大型主机包括大型机和中型机，价格比较贵，运算速度没有巨型机那样快，一般只有大中型企事业单位才有必要配置和管理它。美国 </a:t>
            </a:r>
            <a:r>
              <a:rPr kumimoji="1" lang="en-US" altLang="zh-CN"/>
              <a:t>IBM</a:t>
            </a:r>
            <a:r>
              <a:rPr kumimoji="1" lang="zh-CN" altLang="en-US"/>
              <a:t>公司生产的</a:t>
            </a:r>
            <a:r>
              <a:rPr kumimoji="1" lang="en-US" altLang="zh-CN"/>
              <a:t>IBM360</a:t>
            </a:r>
            <a:r>
              <a:rPr kumimoji="1" lang="zh-CN" altLang="en-US"/>
              <a:t>、</a:t>
            </a:r>
            <a:r>
              <a:rPr kumimoji="1" lang="en-US" altLang="zh-CN"/>
              <a:t>IBM370</a:t>
            </a:r>
            <a:r>
              <a:rPr kumimoji="1" lang="zh-CN" altLang="en-US"/>
              <a:t>、</a:t>
            </a:r>
            <a:r>
              <a:rPr kumimoji="1" lang="en-US" altLang="zh-CN"/>
              <a:t>IBM9000</a:t>
            </a:r>
            <a:r>
              <a:rPr kumimoji="1" lang="zh-CN" altLang="en-US"/>
              <a:t>系列，就是国际上有代表性的大型主机。</a:t>
            </a:r>
            <a:r>
              <a:rPr kumimoji="1" lang="zh-CN" altLang="en-US" b="0"/>
              <a:t> </a:t>
            </a:r>
          </a:p>
        </p:txBody>
      </p:sp>
      <p:sp>
        <p:nvSpPr>
          <p:cNvPr id="208901" name="Text Box 5"/>
          <p:cNvSpPr txBox="1">
            <a:spLocks noChangeArrowheads="1"/>
          </p:cNvSpPr>
          <p:nvPr/>
        </p:nvSpPr>
        <p:spPr bwMode="auto">
          <a:xfrm>
            <a:off x="323850" y="3213100"/>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⑶</a:t>
            </a:r>
            <a:r>
              <a:rPr kumimoji="1" lang="zh-CN" altLang="en-US" sz="2000"/>
              <a:t>小型计算机</a:t>
            </a:r>
            <a:r>
              <a:rPr kumimoji="1" lang="en-US" altLang="zh-CN" sz="2000"/>
              <a:t>(Minicomputer) </a:t>
            </a:r>
          </a:p>
        </p:txBody>
      </p:sp>
      <p:sp>
        <p:nvSpPr>
          <p:cNvPr id="208902" name="Text Box 6"/>
          <p:cNvSpPr txBox="1">
            <a:spLocks noChangeArrowheads="1"/>
          </p:cNvSpPr>
          <p:nvPr/>
        </p:nvSpPr>
        <p:spPr bwMode="auto">
          <a:xfrm>
            <a:off x="323850" y="3860800"/>
            <a:ext cx="7993063" cy="915988"/>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小型计算机一般为中小型企事业单位或某一部门所用，例如高等院校的计算机中心都以一台小型机为主机，配以几十台甚至上百台终端机。我国生产的太极系列机都是小型计算机的代表。</a:t>
            </a:r>
            <a:r>
              <a:rPr kumimoji="1" lang="zh-CN" altLang="en-US" b="0"/>
              <a:t> </a:t>
            </a:r>
          </a:p>
        </p:txBody>
      </p:sp>
      <p:sp>
        <p:nvSpPr>
          <p:cNvPr id="208903" name="Text Box 7"/>
          <p:cNvSpPr txBox="1">
            <a:spLocks noChangeArrowheads="1"/>
          </p:cNvSpPr>
          <p:nvPr/>
        </p:nvSpPr>
        <p:spPr bwMode="auto">
          <a:xfrm>
            <a:off x="323850" y="5014913"/>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⑷</a:t>
            </a:r>
            <a:r>
              <a:rPr kumimoji="1" lang="zh-CN" altLang="en-US" sz="2000"/>
              <a:t>小巨型计算机</a:t>
            </a:r>
            <a:r>
              <a:rPr kumimoji="1" lang="en-US" altLang="zh-CN" sz="2000"/>
              <a:t>(Minisupers) </a:t>
            </a:r>
          </a:p>
        </p:txBody>
      </p:sp>
      <p:sp>
        <p:nvSpPr>
          <p:cNvPr id="208904" name="Text Box 8"/>
          <p:cNvSpPr txBox="1">
            <a:spLocks noChangeArrowheads="1"/>
          </p:cNvSpPr>
          <p:nvPr/>
        </p:nvSpPr>
        <p:spPr bwMode="auto">
          <a:xfrm>
            <a:off x="323850" y="5662613"/>
            <a:ext cx="7993063" cy="64135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也称为桌上型超级电脑，其发展非常迅速。例如，美国</a:t>
            </a:r>
            <a:r>
              <a:rPr kumimoji="1" lang="en-US" altLang="zh-CN"/>
              <a:t>Convex</a:t>
            </a:r>
            <a:r>
              <a:rPr kumimoji="1" lang="zh-CN" altLang="en-US"/>
              <a:t>公司的 </a:t>
            </a:r>
            <a:r>
              <a:rPr kumimoji="1" lang="en-US" altLang="zh-CN"/>
              <a:t>C</a:t>
            </a:r>
            <a:r>
              <a:rPr kumimoji="1" lang="zh-CN" altLang="en-US"/>
              <a:t>系列机等，就是比较成功的小巨型机。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8900"/>
                                        </p:tgtEl>
                                        <p:attrNameLst>
                                          <p:attrName>style.visibility</p:attrName>
                                        </p:attrNameLst>
                                      </p:cBhvr>
                                      <p:to>
                                        <p:strVal val="visible"/>
                                      </p:to>
                                    </p:set>
                                    <p:animEffect transition="in" filter="dissolve">
                                      <p:cBhvr>
                                        <p:cTn id="7" dur="500"/>
                                        <p:tgtEl>
                                          <p:spTgt spid="2089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8902"/>
                                        </p:tgtEl>
                                        <p:attrNameLst>
                                          <p:attrName>style.visibility</p:attrName>
                                        </p:attrNameLst>
                                      </p:cBhvr>
                                      <p:to>
                                        <p:strVal val="visible"/>
                                      </p:to>
                                    </p:set>
                                    <p:animEffect transition="in" filter="dissolve">
                                      <p:cBhvr>
                                        <p:cTn id="12" dur="500"/>
                                        <p:tgtEl>
                                          <p:spTgt spid="2089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8904"/>
                                        </p:tgtEl>
                                        <p:attrNameLst>
                                          <p:attrName>style.visibility</p:attrName>
                                        </p:attrNameLst>
                                      </p:cBhvr>
                                      <p:to>
                                        <p:strVal val="visible"/>
                                      </p:to>
                                    </p:set>
                                    <p:animEffect transition="in" filter="dissolve">
                                      <p:cBhvr>
                                        <p:cTn id="17" dur="500"/>
                                        <p:tgtEl>
                                          <p:spTgt spid="208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0" grpId="0" animBg="1"/>
      <p:bldP spid="208902" grpId="0" animBg="1"/>
      <p:bldP spid="20890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endParaRPr lang="zh-CN" altLang="zh-CN"/>
          </a:p>
        </p:txBody>
      </p:sp>
      <p:sp>
        <p:nvSpPr>
          <p:cNvPr id="13" name="日期占位符 5"/>
          <p:cNvSpPr>
            <a:spLocks noGrp="1"/>
          </p:cNvSpPr>
          <p:nvPr>
            <p:ph type="dt" sz="half" idx="10"/>
          </p:nvPr>
        </p:nvSpPr>
        <p:spPr/>
        <p:txBody>
          <a:bodyPr/>
          <a:lstStyle/>
          <a:p>
            <a:fld id="{14C4A717-400D-427E-874C-8F593ECEE972}" type="datetime1">
              <a:rPr lang="zh-CN" altLang="en-US"/>
              <a:pPr/>
              <a:t>2013/9/2</a:t>
            </a:fld>
            <a:endParaRPr lang="en-US" altLang="zh-CN"/>
          </a:p>
        </p:txBody>
      </p:sp>
      <p:sp>
        <p:nvSpPr>
          <p:cNvPr id="11" name="页脚占位符 3"/>
          <p:cNvSpPr>
            <a:spLocks noGrp="1"/>
          </p:cNvSpPr>
          <p:nvPr>
            <p:ph type="ftr" sz="quarter" idx="11"/>
          </p:nvPr>
        </p:nvSpPr>
        <p:spPr/>
        <p:txBody>
          <a:bodyPr/>
          <a:lstStyle/>
          <a:p>
            <a:r>
              <a:rPr lang="en-US" altLang="zh-CN"/>
              <a:t>第1章  计算机基础知识—选购计算机</a:t>
            </a:r>
          </a:p>
        </p:txBody>
      </p:sp>
      <p:sp>
        <p:nvSpPr>
          <p:cNvPr id="12" name="灯片编号占位符 4"/>
          <p:cNvSpPr>
            <a:spLocks noGrp="1"/>
          </p:cNvSpPr>
          <p:nvPr>
            <p:ph type="sldNum" sz="quarter" idx="12"/>
          </p:nvPr>
        </p:nvSpPr>
        <p:spPr/>
        <p:txBody>
          <a:bodyPr/>
          <a:lstStyle/>
          <a:p>
            <a:fld id="{4EC82D82-F95B-4525-8B3E-77D819843617}" type="slidenum">
              <a:rPr lang="en-US" altLang="zh-CN"/>
              <a:pPr/>
              <a:t>63</a:t>
            </a:fld>
            <a:endParaRPr lang="en-US" altLang="zh-CN"/>
          </a:p>
        </p:txBody>
      </p:sp>
      <p:sp>
        <p:nvSpPr>
          <p:cNvPr id="209923" name="Text Box 3"/>
          <p:cNvSpPr txBox="1">
            <a:spLocks noChangeArrowheads="1"/>
          </p:cNvSpPr>
          <p:nvPr/>
        </p:nvSpPr>
        <p:spPr bwMode="auto">
          <a:xfrm>
            <a:off x="250825" y="1412875"/>
            <a:ext cx="4248150"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⑸</a:t>
            </a:r>
            <a:r>
              <a:rPr kumimoji="1" lang="zh-CN" altLang="en-US" sz="2000"/>
              <a:t>微型计算机（</a:t>
            </a:r>
            <a:r>
              <a:rPr kumimoji="1" lang="en-US" altLang="zh-CN" sz="2000"/>
              <a:t>Micro Computer) </a:t>
            </a:r>
          </a:p>
        </p:txBody>
      </p:sp>
      <p:sp>
        <p:nvSpPr>
          <p:cNvPr id="209924" name="Text Box 4"/>
          <p:cNvSpPr txBox="1">
            <a:spLocks noChangeArrowheads="1"/>
          </p:cNvSpPr>
          <p:nvPr/>
        </p:nvSpPr>
        <p:spPr bwMode="auto">
          <a:xfrm>
            <a:off x="250825" y="2060575"/>
            <a:ext cx="7993063" cy="64135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微型计算机又称个人计算机（</a:t>
            </a:r>
            <a:r>
              <a:rPr kumimoji="1" lang="en-US" altLang="zh-CN"/>
              <a:t>Personal Computer</a:t>
            </a:r>
            <a:r>
              <a:rPr kumimoji="1" lang="zh-CN" altLang="en-US"/>
              <a:t>，</a:t>
            </a:r>
            <a:r>
              <a:rPr kumimoji="1" lang="en-US" altLang="zh-CN"/>
              <a:t>PC</a:t>
            </a:r>
            <a:r>
              <a:rPr kumimoji="1" lang="zh-CN" altLang="en-US"/>
              <a:t>），是第四代计算机时期出现的一个新机种。特点是轻、小、价廉、易用。</a:t>
            </a:r>
            <a:r>
              <a:rPr kumimoji="1" lang="zh-CN" altLang="en-US" b="0"/>
              <a:t>  </a:t>
            </a:r>
          </a:p>
        </p:txBody>
      </p:sp>
      <p:sp>
        <p:nvSpPr>
          <p:cNvPr id="209925" name="Rectangle 5"/>
          <p:cNvSpPr>
            <a:spLocks noChangeArrowheads="1"/>
          </p:cNvSpPr>
          <p:nvPr/>
        </p:nvSpPr>
        <p:spPr bwMode="auto">
          <a:xfrm>
            <a:off x="0" y="25019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09926" name="Picture 6" descr="ibm-300"/>
          <p:cNvPicPr>
            <a:picLocks noChangeAspect="1" noChangeArrowheads="1"/>
          </p:cNvPicPr>
          <p:nvPr/>
        </p:nvPicPr>
        <p:blipFill>
          <a:blip r:embed="rId2" cstate="print">
            <a:clrChange>
              <a:clrFrom>
                <a:srgbClr val="4E019B"/>
              </a:clrFrom>
              <a:clrTo>
                <a:srgbClr val="4E019B">
                  <a:alpha val="0"/>
                </a:srgbClr>
              </a:clrTo>
            </a:clrChange>
            <a:extLst>
              <a:ext uri="{28A0092B-C50C-407E-A947-70E740481C1C}">
                <a14:useLocalDpi xmlns:a14="http://schemas.microsoft.com/office/drawing/2010/main" val="0"/>
              </a:ext>
            </a:extLst>
          </a:blip>
          <a:srcRect/>
          <a:stretch>
            <a:fillRect/>
          </a:stretch>
        </p:blipFill>
        <p:spPr bwMode="auto">
          <a:xfrm>
            <a:off x="323850" y="2924175"/>
            <a:ext cx="1628775" cy="1609725"/>
          </a:xfrm>
          <a:prstGeom prst="rect">
            <a:avLst/>
          </a:prstGeom>
          <a:noFill/>
          <a:extLst>
            <a:ext uri="{909E8E84-426E-40DD-AFC4-6F175D3DCCD1}">
              <a14:hiddenFill xmlns:a14="http://schemas.microsoft.com/office/drawing/2010/main">
                <a:solidFill>
                  <a:srgbClr val="FFFFFF"/>
                </a:solidFill>
              </a14:hiddenFill>
            </a:ext>
          </a:extLst>
        </p:spPr>
      </p:pic>
      <p:sp>
        <p:nvSpPr>
          <p:cNvPr id="209927" name="Rectangle 7"/>
          <p:cNvSpPr>
            <a:spLocks noChangeArrowheads="1"/>
          </p:cNvSpPr>
          <p:nvPr/>
        </p:nvSpPr>
        <p:spPr bwMode="auto">
          <a:xfrm>
            <a:off x="0" y="4111625"/>
            <a:ext cx="50165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1000" b="0">
                <a:latin typeface="Times New Roman" pitchFamily="18" charset="0"/>
                <a:cs typeface="Times New Roman" pitchFamily="18" charset="0"/>
              </a:rPr>
              <a:t>          </a:t>
            </a:r>
            <a:endParaRPr lang="en-US" altLang="zh-CN" b="0"/>
          </a:p>
        </p:txBody>
      </p:sp>
      <p:pic>
        <p:nvPicPr>
          <p:cNvPr id="209928" name="Picture 8"/>
          <p:cNvPicPr>
            <a:picLocks noChangeAspect="1" noChangeArrowheads="1"/>
          </p:cNvPicPr>
          <p:nvPr/>
        </p:nvPicPr>
        <p:blipFill>
          <a:blip r:embed="rId3">
            <a:clrChange>
              <a:clrFrom>
                <a:srgbClr val="4800A1"/>
              </a:clrFrom>
              <a:clrTo>
                <a:srgbClr val="4800A1">
                  <a:alpha val="0"/>
                </a:srgbClr>
              </a:clrTo>
            </a:clrChange>
            <a:extLst>
              <a:ext uri="{28A0092B-C50C-407E-A947-70E740481C1C}">
                <a14:useLocalDpi xmlns:a14="http://schemas.microsoft.com/office/drawing/2010/main" val="0"/>
              </a:ext>
            </a:extLst>
          </a:blip>
          <a:srcRect/>
          <a:stretch>
            <a:fillRect/>
          </a:stretch>
        </p:blipFill>
        <p:spPr bwMode="auto">
          <a:xfrm>
            <a:off x="2124075" y="4292600"/>
            <a:ext cx="2466975" cy="160972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9929" name="Picture 9" descr="bookcom"/>
          <p:cNvPicPr>
            <a:picLocks noChangeAspect="1" noChangeArrowheads="1"/>
          </p:cNvPicPr>
          <p:nvPr/>
        </p:nvPicPr>
        <p:blipFill>
          <a:blip r:embed="rId4">
            <a:clrChange>
              <a:clrFrom>
                <a:srgbClr val="5601AC"/>
              </a:clrFrom>
              <a:clrTo>
                <a:srgbClr val="5601AC">
                  <a:alpha val="0"/>
                </a:srgbClr>
              </a:clrTo>
            </a:clrChange>
            <a:extLst>
              <a:ext uri="{28A0092B-C50C-407E-A947-70E740481C1C}">
                <a14:useLocalDpi xmlns:a14="http://schemas.microsoft.com/office/drawing/2010/main" val="0"/>
              </a:ext>
            </a:extLst>
          </a:blip>
          <a:srcRect/>
          <a:stretch>
            <a:fillRect/>
          </a:stretch>
        </p:blipFill>
        <p:spPr bwMode="auto">
          <a:xfrm>
            <a:off x="4500563" y="2781300"/>
            <a:ext cx="2590800" cy="1895475"/>
          </a:xfrm>
          <a:prstGeom prst="rect">
            <a:avLst/>
          </a:prstGeom>
          <a:noFill/>
          <a:extLst>
            <a:ext uri="{909E8E84-426E-40DD-AFC4-6F175D3DCCD1}">
              <a14:hiddenFill xmlns:a14="http://schemas.microsoft.com/office/drawing/2010/main">
                <a:solidFill>
                  <a:srgbClr val="FFFFFF"/>
                </a:solidFill>
              </a14:hiddenFill>
            </a:ext>
          </a:extLst>
        </p:spPr>
      </p:pic>
      <p:pic>
        <p:nvPicPr>
          <p:cNvPr id="209930" name="Picture 10" descr="palm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4388" y="3933825"/>
            <a:ext cx="1428750" cy="20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9924"/>
                                        </p:tgtEl>
                                        <p:attrNameLst>
                                          <p:attrName>style.visibility</p:attrName>
                                        </p:attrNameLst>
                                      </p:cBhvr>
                                      <p:to>
                                        <p:strVal val="visible"/>
                                      </p:to>
                                    </p:set>
                                    <p:animEffect transition="in" filter="dissolve">
                                      <p:cBhvr>
                                        <p:cTn id="7" dur="500"/>
                                        <p:tgtEl>
                                          <p:spTgt spid="209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endParaRPr lang="zh-CN" altLang="zh-CN"/>
          </a:p>
        </p:txBody>
      </p:sp>
      <p:sp>
        <p:nvSpPr>
          <p:cNvPr id="8" name="日期占位符 5"/>
          <p:cNvSpPr>
            <a:spLocks noGrp="1"/>
          </p:cNvSpPr>
          <p:nvPr>
            <p:ph type="dt" sz="half" idx="10"/>
          </p:nvPr>
        </p:nvSpPr>
        <p:spPr/>
        <p:txBody>
          <a:bodyPr/>
          <a:lstStyle/>
          <a:p>
            <a:fld id="{A2DEFD5D-BBE2-45EF-9317-2BCC7F62FA45}"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E33A8522-60CE-4421-A48D-F472FD0E611B}" type="slidenum">
              <a:rPr lang="en-US" altLang="zh-CN"/>
              <a:pPr/>
              <a:t>64</a:t>
            </a:fld>
            <a:endParaRPr lang="en-US" altLang="zh-CN"/>
          </a:p>
        </p:txBody>
      </p:sp>
      <p:sp>
        <p:nvSpPr>
          <p:cNvPr id="210947" name="Text Box 3"/>
          <p:cNvSpPr txBox="1">
            <a:spLocks noChangeArrowheads="1"/>
          </p:cNvSpPr>
          <p:nvPr/>
        </p:nvSpPr>
        <p:spPr bwMode="auto">
          <a:xfrm>
            <a:off x="323850" y="1341438"/>
            <a:ext cx="3887788" cy="379412"/>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⑹</a:t>
            </a:r>
            <a:r>
              <a:rPr kumimoji="1" lang="zh-CN" altLang="en-US"/>
              <a:t>工作站</a:t>
            </a:r>
            <a:r>
              <a:rPr kumimoji="1" lang="en-US" altLang="zh-CN"/>
              <a:t>(Workstation)</a:t>
            </a:r>
            <a:r>
              <a:rPr kumimoji="1" lang="en-US" altLang="zh-CN" b="0"/>
              <a:t> </a:t>
            </a:r>
          </a:p>
        </p:txBody>
      </p:sp>
      <p:sp>
        <p:nvSpPr>
          <p:cNvPr id="210948" name="Text Box 4"/>
          <p:cNvSpPr txBox="1">
            <a:spLocks noChangeArrowheads="1"/>
          </p:cNvSpPr>
          <p:nvPr/>
        </p:nvSpPr>
        <p:spPr bwMode="auto">
          <a:xfrm>
            <a:off x="323850" y="1989138"/>
            <a:ext cx="7993063" cy="119062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工作站是介于个人计算机</a:t>
            </a:r>
            <a:r>
              <a:rPr kumimoji="1" lang="en-US" altLang="zh-CN"/>
              <a:t>——PC</a:t>
            </a:r>
            <a:r>
              <a:rPr kumimoji="1" lang="zh-CN" altLang="en-US"/>
              <a:t>机和小型计算机之间的一种高档微型机，如图所示。工作站通常配有高档 </a:t>
            </a:r>
            <a:r>
              <a:rPr kumimoji="1" lang="en-US" altLang="zh-CN"/>
              <a:t>CPU</a:t>
            </a:r>
            <a:r>
              <a:rPr kumimoji="1" lang="zh-CN" altLang="en-US"/>
              <a:t>、高分辨率的大屏幕显示器和大容量的内外存储器，具有较强的数据处理能力和高性能的图形功能。它主要用于图像处理、计算机辅助设计（</a:t>
            </a:r>
            <a:r>
              <a:rPr kumimoji="1" lang="en-US" altLang="zh-CN"/>
              <a:t>CAD</a:t>
            </a:r>
            <a:r>
              <a:rPr kumimoji="1" lang="zh-CN" altLang="en-US"/>
              <a:t>）等领域。</a:t>
            </a:r>
          </a:p>
        </p:txBody>
      </p:sp>
      <p:pic>
        <p:nvPicPr>
          <p:cNvPr id="210949" name="Picture 5" descr="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3284538"/>
            <a:ext cx="4537075" cy="2835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0948"/>
                                        </p:tgtEl>
                                        <p:attrNameLst>
                                          <p:attrName>style.visibility</p:attrName>
                                        </p:attrNameLst>
                                      </p:cBhvr>
                                      <p:to>
                                        <p:strVal val="visible"/>
                                      </p:to>
                                    </p:set>
                                    <p:animEffect transition="in" filter="dissolve">
                                      <p:cBhvr>
                                        <p:cTn id="7" dur="500"/>
                                        <p:tgtEl>
                                          <p:spTgt spid="210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endParaRPr lang="zh-CN" altLang="zh-CN"/>
          </a:p>
        </p:txBody>
      </p:sp>
      <p:sp>
        <p:nvSpPr>
          <p:cNvPr id="8" name="日期占位符 5"/>
          <p:cNvSpPr>
            <a:spLocks noGrp="1"/>
          </p:cNvSpPr>
          <p:nvPr>
            <p:ph type="dt" sz="half" idx="10"/>
          </p:nvPr>
        </p:nvSpPr>
        <p:spPr/>
        <p:txBody>
          <a:bodyPr/>
          <a:lstStyle/>
          <a:p>
            <a:fld id="{0ABA83D9-81EC-4799-8E15-710591540951}" type="datetime1">
              <a:rPr lang="zh-CN" altLang="en-US"/>
              <a:pPr/>
              <a:t>2013/9/2</a:t>
            </a:fld>
            <a:endParaRPr lang="en-US" altLang="zh-CN"/>
          </a:p>
        </p:txBody>
      </p:sp>
      <p:sp>
        <p:nvSpPr>
          <p:cNvPr id="6" name="页脚占位符 3"/>
          <p:cNvSpPr>
            <a:spLocks noGrp="1"/>
          </p:cNvSpPr>
          <p:nvPr>
            <p:ph type="ftr" sz="quarter" idx="11"/>
          </p:nvPr>
        </p:nvSpPr>
        <p:spPr/>
        <p:txBody>
          <a:bodyPr/>
          <a:lstStyle/>
          <a:p>
            <a:r>
              <a:rPr lang="en-US" altLang="zh-CN"/>
              <a:t>第1章  计算机基础知识—选购计算机</a:t>
            </a:r>
          </a:p>
        </p:txBody>
      </p:sp>
      <p:sp>
        <p:nvSpPr>
          <p:cNvPr id="7" name="灯片编号占位符 4"/>
          <p:cNvSpPr>
            <a:spLocks noGrp="1"/>
          </p:cNvSpPr>
          <p:nvPr>
            <p:ph type="sldNum" sz="quarter" idx="12"/>
          </p:nvPr>
        </p:nvSpPr>
        <p:spPr/>
        <p:txBody>
          <a:bodyPr/>
          <a:lstStyle/>
          <a:p>
            <a:fld id="{A094BE9F-B459-4B02-A61A-373C61ADE145}" type="slidenum">
              <a:rPr lang="en-US" altLang="zh-CN"/>
              <a:pPr/>
              <a:t>65</a:t>
            </a:fld>
            <a:endParaRPr lang="en-US" altLang="zh-CN"/>
          </a:p>
        </p:txBody>
      </p:sp>
      <p:sp>
        <p:nvSpPr>
          <p:cNvPr id="211971" name="Text Box 3"/>
          <p:cNvSpPr txBox="1">
            <a:spLocks noChangeArrowheads="1"/>
          </p:cNvSpPr>
          <p:nvPr/>
        </p:nvSpPr>
        <p:spPr bwMode="auto">
          <a:xfrm>
            <a:off x="323850" y="1446213"/>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⑺</a:t>
            </a:r>
            <a:r>
              <a:rPr kumimoji="1" lang="zh-CN" altLang="en-US" sz="2000"/>
              <a:t>服务器（</a:t>
            </a:r>
            <a:r>
              <a:rPr kumimoji="1" lang="en-US" altLang="zh-CN" sz="2000"/>
              <a:t>Server</a:t>
            </a:r>
            <a:r>
              <a:rPr kumimoji="1" lang="zh-CN" altLang="en-US" sz="2000"/>
              <a:t>）</a:t>
            </a:r>
          </a:p>
        </p:txBody>
      </p:sp>
      <p:sp>
        <p:nvSpPr>
          <p:cNvPr id="211972" name="Text Box 4"/>
          <p:cNvSpPr txBox="1">
            <a:spLocks noChangeArrowheads="1"/>
          </p:cNvSpPr>
          <p:nvPr/>
        </p:nvSpPr>
        <p:spPr bwMode="auto">
          <a:xfrm>
            <a:off x="323850" y="2093913"/>
            <a:ext cx="7993063" cy="119062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服务器是一种在网络环境中为多个用户提供服务的计算机系统，如图所示。从硬件上来说，一台普通的微型机也可以充当服务器，关键是它要安装网络操作系统、网络协议和各种服务软件。根据提供的服务，服务器可以分为文件服务器、数据库服务器、应用服务器和通信服务器等。</a:t>
            </a:r>
          </a:p>
        </p:txBody>
      </p:sp>
      <p:pic>
        <p:nvPicPr>
          <p:cNvPr id="211973" name="Picture 5" descr="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3429000"/>
            <a:ext cx="4897437" cy="2767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1972"/>
                                        </p:tgtEl>
                                        <p:attrNameLst>
                                          <p:attrName>style.visibility</p:attrName>
                                        </p:attrNameLst>
                                      </p:cBhvr>
                                      <p:to>
                                        <p:strVal val="visible"/>
                                      </p:to>
                                    </p:set>
                                    <p:animEffect transition="in" filter="dissolve">
                                      <p:cBhvr>
                                        <p:cTn id="7" dur="500"/>
                                        <p:tgtEl>
                                          <p:spTgt spid="211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endParaRPr lang="zh-CN" altLang="zh-CN"/>
          </a:p>
        </p:txBody>
      </p:sp>
      <p:sp>
        <p:nvSpPr>
          <p:cNvPr id="7" name="日期占位符 5"/>
          <p:cNvSpPr>
            <a:spLocks noGrp="1"/>
          </p:cNvSpPr>
          <p:nvPr>
            <p:ph type="dt" sz="half" idx="10"/>
          </p:nvPr>
        </p:nvSpPr>
        <p:spPr/>
        <p:txBody>
          <a:bodyPr/>
          <a:lstStyle/>
          <a:p>
            <a:fld id="{DA1E3B64-8D18-4F74-9DCE-F5E7C156B96F}" type="datetime1">
              <a:rPr lang="zh-CN" altLang="en-US"/>
              <a:pPr/>
              <a:t>2013/9/2</a:t>
            </a:fld>
            <a:endParaRPr lang="en-US" altLang="zh-CN"/>
          </a:p>
        </p:txBody>
      </p:sp>
      <p:sp>
        <p:nvSpPr>
          <p:cNvPr id="5" name="页脚占位符 3"/>
          <p:cNvSpPr>
            <a:spLocks noGrp="1"/>
          </p:cNvSpPr>
          <p:nvPr>
            <p:ph type="ftr" sz="quarter" idx="11"/>
          </p:nvPr>
        </p:nvSpPr>
        <p:spPr/>
        <p:txBody>
          <a:bodyPr/>
          <a:lstStyle/>
          <a:p>
            <a:r>
              <a:rPr lang="en-US" altLang="zh-CN"/>
              <a:t>第1章  计算机基础知识—选购计算机</a:t>
            </a:r>
          </a:p>
        </p:txBody>
      </p:sp>
      <p:sp>
        <p:nvSpPr>
          <p:cNvPr id="6" name="灯片编号占位符 4"/>
          <p:cNvSpPr>
            <a:spLocks noGrp="1"/>
          </p:cNvSpPr>
          <p:nvPr>
            <p:ph type="sldNum" sz="quarter" idx="12"/>
          </p:nvPr>
        </p:nvSpPr>
        <p:spPr/>
        <p:txBody>
          <a:bodyPr/>
          <a:lstStyle/>
          <a:p>
            <a:fld id="{773689AD-CDD0-4064-9B36-3140EC7D5DAB}" type="slidenum">
              <a:rPr lang="en-US" altLang="zh-CN"/>
              <a:pPr/>
              <a:t>66</a:t>
            </a:fld>
            <a:endParaRPr lang="en-US" altLang="zh-CN"/>
          </a:p>
        </p:txBody>
      </p:sp>
      <p:sp>
        <p:nvSpPr>
          <p:cNvPr id="212995" name="Text Box 3"/>
          <p:cNvSpPr txBox="1">
            <a:spLocks noChangeArrowheads="1"/>
          </p:cNvSpPr>
          <p:nvPr/>
        </p:nvSpPr>
        <p:spPr bwMode="auto">
          <a:xfrm>
            <a:off x="323850" y="1446213"/>
            <a:ext cx="3887788"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⑻</a:t>
            </a:r>
            <a:r>
              <a:rPr kumimoji="1" lang="zh-CN" altLang="en-US" sz="2000"/>
              <a:t>嵌入式计算机</a:t>
            </a:r>
          </a:p>
        </p:txBody>
      </p:sp>
      <p:sp>
        <p:nvSpPr>
          <p:cNvPr id="212996" name="Text Box 4"/>
          <p:cNvSpPr txBox="1">
            <a:spLocks noChangeArrowheads="1"/>
          </p:cNvSpPr>
          <p:nvPr/>
        </p:nvSpPr>
        <p:spPr bwMode="auto">
          <a:xfrm>
            <a:off x="323850" y="2093913"/>
            <a:ext cx="7993063" cy="119062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t>       </a:t>
            </a:r>
            <a:r>
              <a:rPr kumimoji="1" lang="zh-CN" altLang="en-US"/>
              <a:t>嵌入式计算机是指作为一个信息处理部件，</a:t>
            </a:r>
            <a:r>
              <a:rPr kumimoji="1" lang="zh-CN" altLang="en-US">
                <a:solidFill>
                  <a:srgbClr val="FF0000"/>
                </a:solidFill>
              </a:rPr>
              <a:t>嵌入</a:t>
            </a:r>
            <a:r>
              <a:rPr kumimoji="1" lang="zh-CN" altLang="en-US"/>
              <a:t>到应用系统之中的计算机。嵌入式计算机与通用型计算机最大的区别是</a:t>
            </a:r>
            <a:r>
              <a:rPr kumimoji="1" lang="zh-CN" altLang="en-US">
                <a:solidFill>
                  <a:srgbClr val="FF0000"/>
                </a:solidFill>
              </a:rPr>
              <a:t>运行固化的软件</a:t>
            </a:r>
            <a:r>
              <a:rPr kumimoji="1" lang="zh-CN" altLang="en-US"/>
              <a:t>，用户很难或不能改变。嵌入式计算机应用最广泛，数量超过微型机。目前广泛用于各种家用电器之中，如电冰箱、自动洗衣机、数字电视机和数码照相机等</a:t>
            </a:r>
            <a:r>
              <a:rPr kumimoji="1" lang="zh-CN" altLang="en-US" b="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2996"/>
                                        </p:tgtEl>
                                        <p:attrNameLst>
                                          <p:attrName>style.visibility</p:attrName>
                                        </p:attrNameLst>
                                      </p:cBhvr>
                                      <p:to>
                                        <p:strVal val="visible"/>
                                      </p:to>
                                    </p:set>
                                    <p:animEffect transition="in" filter="dissolve">
                                      <p:cBhvr>
                                        <p:cTn id="7" dur="5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4" name="日期占位符 5"/>
          <p:cNvSpPr>
            <a:spLocks noGrp="1"/>
          </p:cNvSpPr>
          <p:nvPr>
            <p:ph type="dt" sz="half" idx="10"/>
          </p:nvPr>
        </p:nvSpPr>
        <p:spPr/>
        <p:txBody>
          <a:bodyPr/>
          <a:lstStyle/>
          <a:p>
            <a:fld id="{AD7F788F-DF93-4F27-B484-73996B7EA479}" type="datetime1">
              <a:rPr lang="zh-CN" altLang="en-US"/>
              <a:pPr/>
              <a:t>2013/9/2</a:t>
            </a:fld>
            <a:endParaRPr lang="en-US" altLang="zh-CN"/>
          </a:p>
        </p:txBody>
      </p:sp>
      <p:sp>
        <p:nvSpPr>
          <p:cNvPr id="12" name="页脚占位符 3"/>
          <p:cNvSpPr>
            <a:spLocks noGrp="1"/>
          </p:cNvSpPr>
          <p:nvPr>
            <p:ph type="ftr" sz="quarter" idx="11"/>
          </p:nvPr>
        </p:nvSpPr>
        <p:spPr/>
        <p:txBody>
          <a:bodyPr/>
          <a:lstStyle/>
          <a:p>
            <a:r>
              <a:rPr lang="en-US" altLang="zh-CN"/>
              <a:t>第1章  计算机基础知识—选购计算机</a:t>
            </a:r>
          </a:p>
        </p:txBody>
      </p:sp>
      <p:sp>
        <p:nvSpPr>
          <p:cNvPr id="13" name="灯片编号占位符 4"/>
          <p:cNvSpPr>
            <a:spLocks noGrp="1"/>
          </p:cNvSpPr>
          <p:nvPr>
            <p:ph type="sldNum" sz="quarter" idx="12"/>
          </p:nvPr>
        </p:nvSpPr>
        <p:spPr/>
        <p:txBody>
          <a:bodyPr/>
          <a:lstStyle/>
          <a:p>
            <a:fld id="{05FE2510-FA19-49DA-993E-DF379EBE2934}" type="slidenum">
              <a:rPr lang="en-US" altLang="zh-CN"/>
              <a:pPr/>
              <a:t>67</a:t>
            </a:fld>
            <a:endParaRPr lang="en-US" altLang="zh-CN"/>
          </a:p>
        </p:txBody>
      </p:sp>
      <p:sp>
        <p:nvSpPr>
          <p:cNvPr id="214019" name="Text Box 3"/>
          <p:cNvSpPr txBox="1">
            <a:spLocks noChangeArrowheads="1"/>
          </p:cNvSpPr>
          <p:nvPr/>
        </p:nvSpPr>
        <p:spPr bwMode="auto">
          <a:xfrm>
            <a:off x="684213" y="1431925"/>
            <a:ext cx="35274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a:t>0.1.3  </a:t>
            </a:r>
            <a:r>
              <a:rPr kumimoji="1" lang="zh-CN" altLang="en-US" sz="2000"/>
              <a:t>未来新型计算机 </a:t>
            </a:r>
          </a:p>
        </p:txBody>
      </p:sp>
      <p:grpSp>
        <p:nvGrpSpPr>
          <p:cNvPr id="214020" name="Group 4"/>
          <p:cNvGrpSpPr>
            <a:grpSpLocks/>
          </p:cNvGrpSpPr>
          <p:nvPr/>
        </p:nvGrpSpPr>
        <p:grpSpPr bwMode="auto">
          <a:xfrm>
            <a:off x="685800" y="2974975"/>
            <a:ext cx="2652713" cy="484188"/>
            <a:chOff x="1200" y="1296"/>
            <a:chExt cx="1261" cy="273"/>
          </a:xfrm>
        </p:grpSpPr>
        <p:sp>
          <p:nvSpPr>
            <p:cNvPr id="214021"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14022"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a:t>
              </a:r>
              <a:r>
                <a:rPr kumimoji="1" lang="zh-CN" altLang="en-US">
                  <a:solidFill>
                    <a:schemeClr val="bg1"/>
                  </a:solidFill>
                  <a:effectLst>
                    <a:outerShdw blurRad="38100" dist="38100" dir="2700000" algn="tl">
                      <a:srgbClr val="000000"/>
                    </a:outerShdw>
                  </a:effectLst>
                  <a:latin typeface="Times New Roman" pitchFamily="18" charset="0"/>
                </a:rPr>
                <a:t>光子计算机</a:t>
              </a:r>
              <a:r>
                <a:rPr kumimoji="1" lang="zh-CN" altLang="en-US" b="0"/>
                <a:t> </a:t>
              </a:r>
            </a:p>
          </p:txBody>
        </p:sp>
      </p:grpSp>
      <p:sp>
        <p:nvSpPr>
          <p:cNvPr id="214023" name="Text Box 7"/>
          <p:cNvSpPr txBox="1">
            <a:spLocks noChangeArrowheads="1"/>
          </p:cNvSpPr>
          <p:nvPr/>
        </p:nvSpPr>
        <p:spPr bwMode="auto">
          <a:xfrm>
            <a:off x="762000" y="3508375"/>
            <a:ext cx="79930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光子计算机利用光子取代电子进行数据运算、传输和存储。在光子计算机中，不同波长的光表示不同的数据，可快速完成复杂的计算工作。</a:t>
            </a:r>
          </a:p>
        </p:txBody>
      </p:sp>
      <p:sp>
        <p:nvSpPr>
          <p:cNvPr id="214024" name="Text Box 8"/>
          <p:cNvSpPr txBox="1">
            <a:spLocks noChangeArrowheads="1"/>
          </p:cNvSpPr>
          <p:nvPr/>
        </p:nvSpPr>
        <p:spPr bwMode="auto">
          <a:xfrm>
            <a:off x="684213" y="4437063"/>
            <a:ext cx="37433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与传统的硅芯片计算机相比，光子计算机有下列优点：超高速的运算速度、强大的并行处理能力、大存储量、非常强的抗干扰能力、与人脑相似的容错性等。</a:t>
            </a:r>
            <a:endParaRPr kumimoji="1" lang="zh-CN" altLang="en-US" b="0">
              <a:solidFill>
                <a:srgbClr val="006600"/>
              </a:solidFill>
            </a:endParaRPr>
          </a:p>
        </p:txBody>
      </p:sp>
      <p:sp>
        <p:nvSpPr>
          <p:cNvPr id="214025" name="Text Box 9"/>
          <p:cNvSpPr txBox="1">
            <a:spLocks noChangeArrowheads="1"/>
          </p:cNvSpPr>
          <p:nvPr/>
        </p:nvSpPr>
        <p:spPr bwMode="auto">
          <a:xfrm>
            <a:off x="684213" y="1989138"/>
            <a:ext cx="7993062" cy="64135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a:solidFill>
                  <a:schemeClr val="bg1"/>
                </a:solidFill>
                <a:latin typeface="楷体_GB2312" charset="-122"/>
                <a:ea typeface="楷体_GB2312" charset="-122"/>
              </a:rPr>
              <a:t>    </a:t>
            </a:r>
            <a:r>
              <a:rPr kumimoji="1" lang="zh-CN" altLang="en-US">
                <a:solidFill>
                  <a:schemeClr val="bg1"/>
                </a:solidFill>
                <a:latin typeface="楷体_GB2312" charset="-122"/>
                <a:ea typeface="楷体_GB2312" charset="-122"/>
              </a:rPr>
              <a:t>目前几乎所有的计算机都被称为冯</a:t>
            </a:r>
            <a:r>
              <a:rPr kumimoji="1" lang="en-US" altLang="zh-CN">
                <a:solidFill>
                  <a:schemeClr val="bg1"/>
                </a:solidFill>
                <a:latin typeface="Times New Roman"/>
                <a:ea typeface="楷体_GB2312" charset="-122"/>
              </a:rPr>
              <a:t>·</a:t>
            </a:r>
            <a:r>
              <a:rPr kumimoji="1" lang="zh-CN" altLang="en-US">
                <a:solidFill>
                  <a:schemeClr val="bg1"/>
                </a:solidFill>
                <a:latin typeface="楷体_GB2312" charset="-122"/>
                <a:ea typeface="楷体_GB2312" charset="-122"/>
              </a:rPr>
              <a:t>诺依曼计算机，从目前的研究情况看，未来新型计算机将可能在下列几个方面取得革命性的突破。</a:t>
            </a:r>
          </a:p>
        </p:txBody>
      </p:sp>
      <p:pic>
        <p:nvPicPr>
          <p:cNvPr id="214026" name="Picture 10" descr="2008417948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221163"/>
            <a:ext cx="1354138" cy="2052637"/>
          </a:xfrm>
          <a:prstGeom prst="rect">
            <a:avLst/>
          </a:prstGeom>
          <a:noFill/>
          <a:extLst>
            <a:ext uri="{909E8E84-426E-40DD-AFC4-6F175D3DCCD1}">
              <a14:hiddenFill xmlns:a14="http://schemas.microsoft.com/office/drawing/2010/main">
                <a:solidFill>
                  <a:srgbClr val="FFFFFF"/>
                </a:solidFill>
              </a14:hiddenFill>
            </a:ext>
          </a:extLst>
        </p:spPr>
      </p:pic>
      <p:pic>
        <p:nvPicPr>
          <p:cNvPr id="214027" name="Picture 11" descr="200841795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25" y="4221163"/>
            <a:ext cx="2001838" cy="2039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4025"/>
                                        </p:tgtEl>
                                        <p:attrNameLst>
                                          <p:attrName>style.visibility</p:attrName>
                                        </p:attrNameLst>
                                      </p:cBhvr>
                                      <p:to>
                                        <p:strVal val="visible"/>
                                      </p:to>
                                    </p:set>
                                    <p:animEffect transition="in" filter="dissolve">
                                      <p:cBhvr>
                                        <p:cTn id="7" dur="500"/>
                                        <p:tgtEl>
                                          <p:spTgt spid="2140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14023"/>
                                        </p:tgtEl>
                                        <p:attrNameLst>
                                          <p:attrName>style.visibility</p:attrName>
                                        </p:attrNameLst>
                                      </p:cBhvr>
                                      <p:to>
                                        <p:strVal val="visible"/>
                                      </p:to>
                                    </p:set>
                                    <p:anim calcmode="lin" valueType="num">
                                      <p:cBhvr additive="base">
                                        <p:cTn id="12" dur="500" fill="hold"/>
                                        <p:tgtEl>
                                          <p:spTgt spid="214023"/>
                                        </p:tgtEl>
                                        <p:attrNameLst>
                                          <p:attrName>ppt_x</p:attrName>
                                        </p:attrNameLst>
                                      </p:cBhvr>
                                      <p:tavLst>
                                        <p:tav tm="0">
                                          <p:val>
                                            <p:strVal val="0-#ppt_w/2"/>
                                          </p:val>
                                        </p:tav>
                                        <p:tav tm="100000">
                                          <p:val>
                                            <p:strVal val="#ppt_x"/>
                                          </p:val>
                                        </p:tav>
                                      </p:tavLst>
                                    </p:anim>
                                    <p:anim calcmode="lin" valueType="num">
                                      <p:cBhvr additive="base">
                                        <p:cTn id="13"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14024"/>
                                        </p:tgtEl>
                                        <p:attrNameLst>
                                          <p:attrName>style.visibility</p:attrName>
                                        </p:attrNameLst>
                                      </p:cBhvr>
                                      <p:to>
                                        <p:strVal val="visible"/>
                                      </p:to>
                                    </p:set>
                                    <p:anim calcmode="lin" valueType="num">
                                      <p:cBhvr additive="base">
                                        <p:cTn id="18" dur="500" fill="hold"/>
                                        <p:tgtEl>
                                          <p:spTgt spid="214024"/>
                                        </p:tgtEl>
                                        <p:attrNameLst>
                                          <p:attrName>ppt_x</p:attrName>
                                        </p:attrNameLst>
                                      </p:cBhvr>
                                      <p:tavLst>
                                        <p:tav tm="0">
                                          <p:val>
                                            <p:strVal val="0-#ppt_w/2"/>
                                          </p:val>
                                        </p:tav>
                                        <p:tav tm="100000">
                                          <p:val>
                                            <p:strVal val="#ppt_x"/>
                                          </p:val>
                                        </p:tav>
                                      </p:tavLst>
                                    </p:anim>
                                    <p:anim calcmode="lin" valueType="num">
                                      <p:cBhvr additive="base">
                                        <p:cTn id="19" dur="500" fill="hold"/>
                                        <p:tgtEl>
                                          <p:spTgt spid="2140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p:bldP spid="214024" grpId="0"/>
      <p:bldP spid="21402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0" name="日期占位符 5"/>
          <p:cNvSpPr>
            <a:spLocks noGrp="1"/>
          </p:cNvSpPr>
          <p:nvPr>
            <p:ph type="dt" sz="half" idx="10"/>
          </p:nvPr>
        </p:nvSpPr>
        <p:spPr/>
        <p:txBody>
          <a:bodyPr/>
          <a:lstStyle/>
          <a:p>
            <a:fld id="{71635A04-F129-4BB1-ABA6-C3086833CBDC}" type="datetime1">
              <a:rPr lang="zh-CN" altLang="en-US"/>
              <a:pPr/>
              <a:t>2013/9/2</a:t>
            </a:fld>
            <a:endParaRPr lang="en-US" altLang="zh-CN"/>
          </a:p>
        </p:txBody>
      </p:sp>
      <p:sp>
        <p:nvSpPr>
          <p:cNvPr id="8" name="页脚占位符 3"/>
          <p:cNvSpPr>
            <a:spLocks noGrp="1"/>
          </p:cNvSpPr>
          <p:nvPr>
            <p:ph type="ftr" sz="quarter" idx="11"/>
          </p:nvPr>
        </p:nvSpPr>
        <p:spPr/>
        <p:txBody>
          <a:bodyPr/>
          <a:lstStyle/>
          <a:p>
            <a:r>
              <a:rPr lang="en-US" altLang="zh-CN"/>
              <a:t>第1章  计算机基础知识—选购计算机</a:t>
            </a:r>
          </a:p>
        </p:txBody>
      </p:sp>
      <p:sp>
        <p:nvSpPr>
          <p:cNvPr id="9" name="灯片编号占位符 4"/>
          <p:cNvSpPr>
            <a:spLocks noGrp="1"/>
          </p:cNvSpPr>
          <p:nvPr>
            <p:ph type="sldNum" sz="quarter" idx="12"/>
          </p:nvPr>
        </p:nvSpPr>
        <p:spPr/>
        <p:txBody>
          <a:bodyPr/>
          <a:lstStyle/>
          <a:p>
            <a:fld id="{988306A4-E925-4FBC-8F4F-15A9D25F1DFE}" type="slidenum">
              <a:rPr lang="en-US" altLang="zh-CN"/>
              <a:pPr/>
              <a:t>68</a:t>
            </a:fld>
            <a:endParaRPr lang="en-US" altLang="zh-CN"/>
          </a:p>
        </p:txBody>
      </p:sp>
      <p:grpSp>
        <p:nvGrpSpPr>
          <p:cNvPr id="215043" name="Group 3"/>
          <p:cNvGrpSpPr>
            <a:grpSpLocks/>
          </p:cNvGrpSpPr>
          <p:nvPr/>
        </p:nvGrpSpPr>
        <p:grpSpPr bwMode="auto">
          <a:xfrm>
            <a:off x="685800" y="1438275"/>
            <a:ext cx="3741738" cy="484188"/>
            <a:chOff x="1200" y="1296"/>
            <a:chExt cx="1261" cy="273"/>
          </a:xfrm>
        </p:grpSpPr>
        <p:sp>
          <p:nvSpPr>
            <p:cNvPr id="215044"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15045"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a:t>
              </a:r>
              <a:r>
                <a:rPr kumimoji="1" lang="zh-CN" altLang="en-US">
                  <a:solidFill>
                    <a:schemeClr val="bg1"/>
                  </a:solidFill>
                  <a:effectLst>
                    <a:outerShdw blurRad="38100" dist="38100" dir="2700000" algn="tl">
                      <a:srgbClr val="000000"/>
                    </a:outerShdw>
                  </a:effectLst>
                  <a:latin typeface="Times New Roman" pitchFamily="18" charset="0"/>
                </a:rPr>
                <a:t>生物计算机（分子计算机）</a:t>
              </a:r>
              <a:r>
                <a:rPr kumimoji="1" lang="zh-CN" altLang="en-US" b="0"/>
                <a:t> </a:t>
              </a:r>
            </a:p>
          </p:txBody>
        </p:sp>
      </p:grpSp>
      <p:sp>
        <p:nvSpPr>
          <p:cNvPr id="215046" name="Text Box 6"/>
          <p:cNvSpPr txBox="1">
            <a:spLocks noChangeArrowheads="1"/>
          </p:cNvSpPr>
          <p:nvPr/>
        </p:nvSpPr>
        <p:spPr bwMode="auto">
          <a:xfrm>
            <a:off x="762000" y="1971675"/>
            <a:ext cx="40259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生物计算机在</a:t>
            </a:r>
            <a:r>
              <a:rPr kumimoji="1" lang="en-US" altLang="zh-CN">
                <a:latin typeface="楷体_GB2312" charset="-122"/>
                <a:ea typeface="楷体_GB2312" charset="-122"/>
              </a:rPr>
              <a:t>20</a:t>
            </a:r>
            <a:r>
              <a:rPr kumimoji="1" lang="zh-CN" altLang="en-US">
                <a:latin typeface="楷体_GB2312" charset="-122"/>
                <a:ea typeface="楷体_GB2312" charset="-122"/>
              </a:rPr>
              <a:t>世纪</a:t>
            </a:r>
            <a:r>
              <a:rPr kumimoji="1" lang="en-US" altLang="zh-CN">
                <a:latin typeface="楷体_GB2312" charset="-122"/>
                <a:ea typeface="楷体_GB2312" charset="-122"/>
              </a:rPr>
              <a:t>80</a:t>
            </a:r>
            <a:r>
              <a:rPr kumimoji="1" lang="zh-CN" altLang="en-US">
                <a:latin typeface="楷体_GB2312" charset="-122"/>
                <a:ea typeface="楷体_GB2312" charset="-122"/>
              </a:rPr>
              <a:t>年代中期开始研制，其最大的特点是采用了生物芯片，它由生物工程技术产生的蛋白质分子构成。在这种芯片中，信息以波的形式传播，速度快、能量耗低，并拥有巨大的存储能力。由于蛋白质分子能够自我组合，再生新的微型电路，使得生物计算机具有生物体的一些特点，能够自动修复芯片发生的故障，还能模仿人脑的思考机制。</a:t>
            </a:r>
          </a:p>
        </p:txBody>
      </p:sp>
      <p:pic>
        <p:nvPicPr>
          <p:cNvPr id="215047" name="Picture 7" descr="2008122312300349897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1989138"/>
            <a:ext cx="2990850" cy="3981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46"/>
                                        </p:tgtEl>
                                        <p:attrNameLst>
                                          <p:attrName>style.visibility</p:attrName>
                                        </p:attrNameLst>
                                      </p:cBhvr>
                                      <p:to>
                                        <p:strVal val="visible"/>
                                      </p:to>
                                    </p:set>
                                    <p:anim calcmode="lin" valueType="num">
                                      <p:cBhvr additive="base">
                                        <p:cTn id="7" dur="500" fill="hold"/>
                                        <p:tgtEl>
                                          <p:spTgt spid="215046"/>
                                        </p:tgtEl>
                                        <p:attrNameLst>
                                          <p:attrName>ppt_x</p:attrName>
                                        </p:attrNameLst>
                                      </p:cBhvr>
                                      <p:tavLst>
                                        <p:tav tm="0">
                                          <p:val>
                                            <p:strVal val="0-#ppt_w/2"/>
                                          </p:val>
                                        </p:tav>
                                        <p:tav tm="100000">
                                          <p:val>
                                            <p:strVal val="#ppt_x"/>
                                          </p:val>
                                        </p:tav>
                                      </p:tavLst>
                                    </p:anim>
                                    <p:anim calcmode="lin" valueType="num">
                                      <p:cBhvr additive="base">
                                        <p:cTn id="8" dur="500" fill="hold"/>
                                        <p:tgtEl>
                                          <p:spTgt spid="2150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zh-CN" altLang="en-US" sz="2400"/>
              <a:t>附录</a:t>
            </a:r>
            <a:r>
              <a:rPr lang="en-US" altLang="zh-CN" sz="2400"/>
              <a:t>1 </a:t>
            </a:r>
            <a:r>
              <a:rPr lang="zh-CN" altLang="en-US" sz="2400"/>
              <a:t>计算机的发展</a:t>
            </a:r>
          </a:p>
        </p:txBody>
      </p:sp>
      <p:sp>
        <p:nvSpPr>
          <p:cNvPr id="11" name="日期占位符 5"/>
          <p:cNvSpPr>
            <a:spLocks noGrp="1"/>
          </p:cNvSpPr>
          <p:nvPr>
            <p:ph type="dt" sz="half" idx="10"/>
          </p:nvPr>
        </p:nvSpPr>
        <p:spPr/>
        <p:txBody>
          <a:bodyPr/>
          <a:lstStyle/>
          <a:p>
            <a:fld id="{AEDDF3D4-C41D-4F65-85E4-B44BDCA557C2}" type="datetime1">
              <a:rPr lang="zh-CN" altLang="en-US"/>
              <a:pPr/>
              <a:t>2013/9/2</a:t>
            </a:fld>
            <a:endParaRPr lang="en-US" altLang="zh-CN"/>
          </a:p>
        </p:txBody>
      </p:sp>
      <p:sp>
        <p:nvSpPr>
          <p:cNvPr id="9" name="页脚占位符 3"/>
          <p:cNvSpPr>
            <a:spLocks noGrp="1"/>
          </p:cNvSpPr>
          <p:nvPr>
            <p:ph type="ftr" sz="quarter" idx="11"/>
          </p:nvPr>
        </p:nvSpPr>
        <p:spPr/>
        <p:txBody>
          <a:bodyPr/>
          <a:lstStyle/>
          <a:p>
            <a:r>
              <a:rPr lang="en-US" altLang="zh-CN"/>
              <a:t>第1章  计算机基础知识—选购计算机</a:t>
            </a:r>
          </a:p>
        </p:txBody>
      </p:sp>
      <p:sp>
        <p:nvSpPr>
          <p:cNvPr id="10" name="灯片编号占位符 4"/>
          <p:cNvSpPr>
            <a:spLocks noGrp="1"/>
          </p:cNvSpPr>
          <p:nvPr>
            <p:ph type="sldNum" sz="quarter" idx="12"/>
          </p:nvPr>
        </p:nvSpPr>
        <p:spPr/>
        <p:txBody>
          <a:bodyPr/>
          <a:lstStyle/>
          <a:p>
            <a:fld id="{B06C8892-110C-4742-8D9D-8D61722F175B}" type="slidenum">
              <a:rPr lang="en-US" altLang="zh-CN"/>
              <a:pPr/>
              <a:t>69</a:t>
            </a:fld>
            <a:endParaRPr lang="en-US" altLang="zh-CN"/>
          </a:p>
        </p:txBody>
      </p:sp>
      <p:grpSp>
        <p:nvGrpSpPr>
          <p:cNvPr id="216067" name="Group 3"/>
          <p:cNvGrpSpPr>
            <a:grpSpLocks/>
          </p:cNvGrpSpPr>
          <p:nvPr/>
        </p:nvGrpSpPr>
        <p:grpSpPr bwMode="auto">
          <a:xfrm>
            <a:off x="685800" y="1438275"/>
            <a:ext cx="2373313" cy="484188"/>
            <a:chOff x="1200" y="1296"/>
            <a:chExt cx="1261" cy="273"/>
          </a:xfrm>
        </p:grpSpPr>
        <p:sp>
          <p:nvSpPr>
            <p:cNvPr id="216068"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16069"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3.</a:t>
              </a:r>
              <a:r>
                <a:rPr kumimoji="1" lang="zh-CN" altLang="en-US">
                  <a:solidFill>
                    <a:schemeClr val="bg1"/>
                  </a:solidFill>
                  <a:effectLst>
                    <a:outerShdw blurRad="38100" dist="38100" dir="2700000" algn="tl">
                      <a:srgbClr val="000000"/>
                    </a:outerShdw>
                  </a:effectLst>
                  <a:latin typeface="Times New Roman" pitchFamily="18" charset="0"/>
                </a:rPr>
                <a:t>量子计算机</a:t>
              </a:r>
              <a:r>
                <a:rPr kumimoji="1" lang="zh-CN" altLang="en-US" b="0"/>
                <a:t> </a:t>
              </a:r>
            </a:p>
          </p:txBody>
        </p:sp>
      </p:grpSp>
      <p:sp>
        <p:nvSpPr>
          <p:cNvPr id="216070" name="Text Box 6"/>
          <p:cNvSpPr txBox="1">
            <a:spLocks noChangeArrowheads="1"/>
          </p:cNvSpPr>
          <p:nvPr/>
        </p:nvSpPr>
        <p:spPr bwMode="auto">
          <a:xfrm>
            <a:off x="762000" y="1971675"/>
            <a:ext cx="4170363"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所谓量子计算机，是指利用处于多现实态下的原子进行运算的计算机，这种多现实态是量子力学的标志。在某种条件下，原子世界存在着多现实态，即原子和亚原子粒子可以同时存在于此处和彼处，可以同时表现出高速和低速，可以同时向上和向下运动。</a:t>
            </a:r>
          </a:p>
        </p:txBody>
      </p:sp>
      <p:sp>
        <p:nvSpPr>
          <p:cNvPr id="216071" name="Text Box 7"/>
          <p:cNvSpPr txBox="1">
            <a:spLocks noChangeArrowheads="1"/>
          </p:cNvSpPr>
          <p:nvPr/>
        </p:nvSpPr>
        <p:spPr bwMode="auto">
          <a:xfrm>
            <a:off x="755650" y="4292600"/>
            <a:ext cx="417671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latin typeface="楷体_GB2312" charset="-122"/>
                <a:ea typeface="楷体_GB2312" charset="-122"/>
              </a:rPr>
              <a:t>与传统的电子计算机相比，量子计算机具有：解题速度快、存储量大、搜索功能强和安全性较高等优点。</a:t>
            </a:r>
          </a:p>
        </p:txBody>
      </p:sp>
      <p:pic>
        <p:nvPicPr>
          <p:cNvPr id="216072" name="Picture 8" descr="1e0363q1146a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5600" y="1989138"/>
            <a:ext cx="2716213" cy="41259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6070"/>
                                        </p:tgtEl>
                                        <p:attrNameLst>
                                          <p:attrName>style.visibility</p:attrName>
                                        </p:attrNameLst>
                                      </p:cBhvr>
                                      <p:to>
                                        <p:strVal val="visible"/>
                                      </p:to>
                                    </p:set>
                                    <p:anim calcmode="lin" valueType="num">
                                      <p:cBhvr additive="base">
                                        <p:cTn id="7" dur="500" fill="hold"/>
                                        <p:tgtEl>
                                          <p:spTgt spid="216070"/>
                                        </p:tgtEl>
                                        <p:attrNameLst>
                                          <p:attrName>ppt_x</p:attrName>
                                        </p:attrNameLst>
                                      </p:cBhvr>
                                      <p:tavLst>
                                        <p:tav tm="0">
                                          <p:val>
                                            <p:strVal val="0-#ppt_w/2"/>
                                          </p:val>
                                        </p:tav>
                                        <p:tav tm="100000">
                                          <p:val>
                                            <p:strVal val="#ppt_x"/>
                                          </p:val>
                                        </p:tav>
                                      </p:tavLst>
                                    </p:anim>
                                    <p:anim calcmode="lin" valueType="num">
                                      <p:cBhvr additive="base">
                                        <p:cTn id="8" dur="500" fill="hold"/>
                                        <p:tgtEl>
                                          <p:spTgt spid="2160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6071"/>
                                        </p:tgtEl>
                                        <p:attrNameLst>
                                          <p:attrName>style.visibility</p:attrName>
                                        </p:attrNameLst>
                                      </p:cBhvr>
                                      <p:to>
                                        <p:strVal val="visible"/>
                                      </p:to>
                                    </p:set>
                                    <p:anim calcmode="lin" valueType="num">
                                      <p:cBhvr additive="base">
                                        <p:cTn id="13" dur="500" fill="hold"/>
                                        <p:tgtEl>
                                          <p:spTgt spid="216071"/>
                                        </p:tgtEl>
                                        <p:attrNameLst>
                                          <p:attrName>ppt_x</p:attrName>
                                        </p:attrNameLst>
                                      </p:cBhvr>
                                      <p:tavLst>
                                        <p:tav tm="0">
                                          <p:val>
                                            <p:strVal val="0-#ppt_w/2"/>
                                          </p:val>
                                        </p:tav>
                                        <p:tav tm="100000">
                                          <p:val>
                                            <p:strVal val="#ppt_x"/>
                                          </p:val>
                                        </p:tav>
                                      </p:tavLst>
                                    </p:anim>
                                    <p:anim calcmode="lin" valueType="num">
                                      <p:cBhvr additive="base">
                                        <p:cTn id="14" dur="500" fill="hold"/>
                                        <p:tgtEl>
                                          <p:spTgt spid="2160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0" grpId="0"/>
      <p:bldP spid="2160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normAutofit fontScale="90000"/>
          </a:bodyPr>
          <a:lstStyle/>
          <a:p>
            <a:pPr marL="762000" indent="-762000"/>
            <a:r>
              <a:rPr lang="en-US" altLang="zh-CN"/>
              <a:t>1</a:t>
            </a:r>
            <a:r>
              <a:rPr lang="zh-CN" altLang="en-US"/>
              <a:t>．计算机的基本配置</a:t>
            </a:r>
          </a:p>
        </p:txBody>
      </p:sp>
      <p:sp>
        <p:nvSpPr>
          <p:cNvPr id="100355" name="Rectangle 3"/>
          <p:cNvSpPr>
            <a:spLocks noGrp="1" noChangeArrowheads="1"/>
          </p:cNvSpPr>
          <p:nvPr>
            <p:ph type="body" sz="half" idx="1"/>
          </p:nvPr>
        </p:nvSpPr>
        <p:spPr>
          <a:xfrm>
            <a:off x="457200" y="1676400"/>
            <a:ext cx="3754438" cy="4648200"/>
          </a:xfrm>
        </p:spPr>
        <p:txBody>
          <a:bodyPr/>
          <a:lstStyle/>
          <a:p>
            <a:pPr algn="just">
              <a:lnSpc>
                <a:spcPct val="90000"/>
              </a:lnSpc>
            </a:pPr>
            <a:r>
              <a:rPr lang="zh-CN" altLang="zh-CN" sz="2400"/>
              <a:t>从计算机的外观来看，一台微型计算机最基本的配置包括：主机，显示器，键盘和鼠标，有时还配打印机、音箱、扫描仪等。</a:t>
            </a:r>
            <a:endParaRPr lang="zh-CN" altLang="en-US" sz="2400"/>
          </a:p>
          <a:p>
            <a:pPr algn="just">
              <a:lnSpc>
                <a:spcPct val="90000"/>
              </a:lnSpc>
            </a:pPr>
            <a:r>
              <a:rPr lang="zh-CN" altLang="en-US" sz="2400"/>
              <a:t>打开机箱，可以看到里面包括：主板、</a:t>
            </a:r>
            <a:r>
              <a:rPr lang="en-US" altLang="zh-CN" sz="2400"/>
              <a:t>CPU</a:t>
            </a:r>
            <a:r>
              <a:rPr lang="zh-CN" altLang="en-US" sz="2400"/>
              <a:t>、内存条、硬盘、光盘驱动器、显示卡、声卡、电源、各种连接线和接插件等。 </a:t>
            </a:r>
          </a:p>
        </p:txBody>
      </p:sp>
      <p:pic>
        <p:nvPicPr>
          <p:cNvPr id="100364" name="Picture 12" descr="电脑结构图"/>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3438" y="1557338"/>
            <a:ext cx="4286250" cy="46085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页脚占位符 4"/>
          <p:cNvSpPr>
            <a:spLocks noGrp="1"/>
          </p:cNvSpPr>
          <p:nvPr>
            <p:ph type="ftr" sz="quarter" idx="10"/>
          </p:nvPr>
        </p:nvSpPr>
        <p:spPr/>
        <p:txBody>
          <a:bodyPr/>
          <a:lstStyle/>
          <a:p>
            <a:r>
              <a:rPr lang="en-US" altLang="zh-CN"/>
              <a:t>第1章  计算机基础知识—选购计算机</a:t>
            </a:r>
          </a:p>
        </p:txBody>
      </p:sp>
      <p:sp>
        <p:nvSpPr>
          <p:cNvPr id="7" name="灯片编号占位符 5"/>
          <p:cNvSpPr>
            <a:spLocks noGrp="1"/>
          </p:cNvSpPr>
          <p:nvPr>
            <p:ph type="sldNum" sz="quarter" idx="11"/>
          </p:nvPr>
        </p:nvSpPr>
        <p:spPr/>
        <p:txBody>
          <a:bodyPr/>
          <a:lstStyle/>
          <a:p>
            <a:fld id="{E7B32028-7095-4DB2-884A-16A3EC24D058}" type="slidenum">
              <a:rPr lang="en-US" altLang="zh-CN"/>
              <a:pPr/>
              <a:t>7</a:t>
            </a:fld>
            <a:endParaRPr lang="en-US" altLang="zh-CN"/>
          </a:p>
        </p:txBody>
      </p:sp>
      <p:sp>
        <p:nvSpPr>
          <p:cNvPr id="8" name="日期占位符 6"/>
          <p:cNvSpPr>
            <a:spLocks noGrp="1"/>
          </p:cNvSpPr>
          <p:nvPr>
            <p:ph type="dt" sz="half" idx="12"/>
          </p:nvPr>
        </p:nvSpPr>
        <p:spPr/>
        <p:txBody>
          <a:bodyPr/>
          <a:lstStyle/>
          <a:p>
            <a:fld id="{06D77AA0-6C92-4FB1-9A60-D22F2673A301}" type="datetime1">
              <a:rPr lang="zh-CN" altLang="en-US"/>
              <a:pPr/>
              <a:t>2013/9/2</a:t>
            </a:fld>
            <a:endParaRPr lang="en-US" altLang="zh-CN"/>
          </a:p>
        </p:txBody>
      </p:sp>
      <p:sp>
        <p:nvSpPr>
          <p:cNvPr id="100365" name="AutoShape 13">
            <a:hlinkClick r:id="rId3" action="ppaction://hlinksldjump" highlightClick="1"/>
          </p:cNvPr>
          <p:cNvSpPr>
            <a:spLocks noChangeArrowheads="1"/>
          </p:cNvSpPr>
          <p:nvPr/>
        </p:nvSpPr>
        <p:spPr bwMode="auto">
          <a:xfrm>
            <a:off x="8027988" y="6021388"/>
            <a:ext cx="1116012"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zh-CN" altLang="en-US" sz="2400"/>
              <a:t>附录</a:t>
            </a:r>
            <a:r>
              <a:rPr lang="en-US" altLang="zh-CN" sz="2400"/>
              <a:t>2  </a:t>
            </a:r>
            <a:r>
              <a:rPr lang="zh-CN" altLang="en-US" sz="2400"/>
              <a:t>数制和信息编码</a:t>
            </a:r>
            <a:r>
              <a:rPr lang="zh-CN" altLang="en-US"/>
              <a:t> </a:t>
            </a:r>
          </a:p>
        </p:txBody>
      </p:sp>
      <p:sp>
        <p:nvSpPr>
          <p:cNvPr id="12" name="日期占位符 5"/>
          <p:cNvSpPr>
            <a:spLocks noGrp="1"/>
          </p:cNvSpPr>
          <p:nvPr>
            <p:ph type="dt" sz="half" idx="10"/>
          </p:nvPr>
        </p:nvSpPr>
        <p:spPr/>
        <p:txBody>
          <a:bodyPr/>
          <a:lstStyle/>
          <a:p>
            <a:fld id="{EED5651D-C6C1-4D1E-9CC9-CC6903D31F8E}"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163862D7-1EDC-44F9-BA56-07C6CEBBFE2E}" type="slidenum">
              <a:rPr lang="en-US" altLang="zh-CN"/>
              <a:pPr/>
              <a:t>70</a:t>
            </a:fld>
            <a:endParaRPr lang="en-US" altLang="zh-CN"/>
          </a:p>
        </p:txBody>
      </p:sp>
      <p:sp>
        <p:nvSpPr>
          <p:cNvPr id="145411" name="Text Box 3"/>
          <p:cNvSpPr txBox="1">
            <a:spLocks noChangeArrowheads="1"/>
          </p:cNvSpPr>
          <p:nvPr/>
        </p:nvSpPr>
        <p:spPr bwMode="auto">
          <a:xfrm>
            <a:off x="684213" y="1431925"/>
            <a:ext cx="26638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a:t>一、数制</a:t>
            </a:r>
            <a:r>
              <a:rPr kumimoji="1" lang="zh-CN" altLang="en-US" b="0"/>
              <a:t> </a:t>
            </a:r>
          </a:p>
        </p:txBody>
      </p:sp>
      <p:grpSp>
        <p:nvGrpSpPr>
          <p:cNvPr id="145412" name="Group 4"/>
          <p:cNvGrpSpPr>
            <a:grpSpLocks/>
          </p:cNvGrpSpPr>
          <p:nvPr/>
        </p:nvGrpSpPr>
        <p:grpSpPr bwMode="auto">
          <a:xfrm>
            <a:off x="685800" y="2057400"/>
            <a:ext cx="2652713" cy="484188"/>
            <a:chOff x="1200" y="1296"/>
            <a:chExt cx="1261" cy="273"/>
          </a:xfrm>
        </p:grpSpPr>
        <p:sp>
          <p:nvSpPr>
            <p:cNvPr id="145413"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5414"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a:t>
              </a:r>
              <a:r>
                <a:rPr kumimoji="1" lang="zh-CN" altLang="en-US">
                  <a:solidFill>
                    <a:schemeClr val="bg1"/>
                  </a:solidFill>
                  <a:effectLst>
                    <a:outerShdw blurRad="38100" dist="38100" dir="2700000" algn="tl">
                      <a:srgbClr val="000000"/>
                    </a:outerShdw>
                  </a:effectLst>
                  <a:latin typeface="Times New Roman" pitchFamily="18" charset="0"/>
                </a:rPr>
                <a:t>什么是数制</a:t>
              </a:r>
              <a:r>
                <a:rPr kumimoji="1" lang="zh-CN" altLang="en-US" b="0"/>
                <a:t> </a:t>
              </a:r>
            </a:p>
          </p:txBody>
        </p:sp>
      </p:grpSp>
      <p:sp>
        <p:nvSpPr>
          <p:cNvPr id="145415" name="Text Box 7"/>
          <p:cNvSpPr txBox="1">
            <a:spLocks noChangeArrowheads="1"/>
          </p:cNvSpPr>
          <p:nvPr/>
        </p:nvSpPr>
        <p:spPr bwMode="auto">
          <a:xfrm>
            <a:off x="755650" y="2852738"/>
            <a:ext cx="7993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所谓数制，就是人们利用符号来计数的科学方法，又称为计数制。</a:t>
            </a:r>
            <a:endParaRPr kumimoji="1" lang="zh-CN" altLang="en-US">
              <a:latin typeface="楷体_GB2312" charset="-122"/>
              <a:ea typeface="楷体_GB2312" charset="-122"/>
            </a:endParaRPr>
          </a:p>
        </p:txBody>
      </p:sp>
      <p:sp>
        <p:nvSpPr>
          <p:cNvPr id="145416" name="Text Box 8"/>
          <p:cNvSpPr txBox="1">
            <a:spLocks noChangeArrowheads="1"/>
          </p:cNvSpPr>
          <p:nvPr/>
        </p:nvSpPr>
        <p:spPr bwMode="auto">
          <a:xfrm>
            <a:off x="755650" y="3357563"/>
            <a:ext cx="79930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数制有很多种，例如最常使用的十进制，钟表的六十进制（每分钟</a:t>
            </a:r>
            <a:r>
              <a:rPr kumimoji="1" lang="en-US" altLang="zh-CN"/>
              <a:t>60</a:t>
            </a:r>
            <a:r>
              <a:rPr kumimoji="1" lang="zh-CN" altLang="en-US"/>
              <a:t>秒、每小时</a:t>
            </a:r>
            <a:r>
              <a:rPr kumimoji="1" lang="en-US" altLang="zh-CN"/>
              <a:t>60</a:t>
            </a:r>
            <a:r>
              <a:rPr kumimoji="1" lang="zh-CN" altLang="en-US"/>
              <a:t>分钟），年月的十二进制（一年</a:t>
            </a:r>
            <a:r>
              <a:rPr kumimoji="1" lang="en-US" altLang="zh-CN"/>
              <a:t>12</a:t>
            </a:r>
            <a:r>
              <a:rPr kumimoji="1" lang="zh-CN" altLang="en-US"/>
              <a:t>个月）等。</a:t>
            </a:r>
            <a:r>
              <a:rPr kumimoji="1" lang="zh-CN" altLang="en-US" b="0"/>
              <a:t> </a:t>
            </a:r>
          </a:p>
        </p:txBody>
      </p:sp>
      <p:sp>
        <p:nvSpPr>
          <p:cNvPr id="145417" name="Text Box 9"/>
          <p:cNvSpPr txBox="1">
            <a:spLocks noChangeArrowheads="1"/>
          </p:cNvSpPr>
          <p:nvPr/>
        </p:nvSpPr>
        <p:spPr bwMode="auto">
          <a:xfrm>
            <a:off x="755650" y="4437063"/>
            <a:ext cx="7993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无论哪种数制，都包含两个基本要素：</a:t>
            </a:r>
            <a:r>
              <a:rPr kumimoji="1" lang="zh-CN" altLang="en-US">
                <a:solidFill>
                  <a:srgbClr val="FF0000"/>
                </a:solidFill>
              </a:rPr>
              <a:t>基数</a:t>
            </a:r>
            <a:r>
              <a:rPr kumimoji="1" lang="zh-CN" altLang="en-US"/>
              <a:t>和</a:t>
            </a:r>
            <a:r>
              <a:rPr kumimoji="1" lang="zh-CN" altLang="en-US">
                <a:solidFill>
                  <a:srgbClr val="FF0000"/>
                </a:solidFill>
              </a:rPr>
              <a:t>位权</a:t>
            </a:r>
            <a:r>
              <a:rPr kumimoji="1" lang="zh-CN" altLang="en-US"/>
              <a:t>。</a:t>
            </a:r>
            <a:r>
              <a:rPr kumimoji="1" lang="zh-CN" altLang="en-US" b="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5"/>
                                        </p:tgtEl>
                                        <p:attrNameLst>
                                          <p:attrName>style.visibility</p:attrName>
                                        </p:attrNameLst>
                                      </p:cBhvr>
                                      <p:to>
                                        <p:strVal val="visible"/>
                                      </p:to>
                                    </p:set>
                                    <p:anim calcmode="lin" valueType="num">
                                      <p:cBhvr additive="base">
                                        <p:cTn id="7" dur="500" fill="hold"/>
                                        <p:tgtEl>
                                          <p:spTgt spid="145415"/>
                                        </p:tgtEl>
                                        <p:attrNameLst>
                                          <p:attrName>ppt_x</p:attrName>
                                        </p:attrNameLst>
                                      </p:cBhvr>
                                      <p:tavLst>
                                        <p:tav tm="0">
                                          <p:val>
                                            <p:strVal val="0-#ppt_w/2"/>
                                          </p:val>
                                        </p:tav>
                                        <p:tav tm="100000">
                                          <p:val>
                                            <p:strVal val="#ppt_x"/>
                                          </p:val>
                                        </p:tav>
                                      </p:tavLst>
                                    </p:anim>
                                    <p:anim calcmode="lin" valueType="num">
                                      <p:cBhvr additive="base">
                                        <p:cTn id="8" dur="500" fill="hold"/>
                                        <p:tgtEl>
                                          <p:spTgt spid="1454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5416"/>
                                        </p:tgtEl>
                                        <p:attrNameLst>
                                          <p:attrName>style.visibility</p:attrName>
                                        </p:attrNameLst>
                                      </p:cBhvr>
                                      <p:to>
                                        <p:strVal val="visible"/>
                                      </p:to>
                                    </p:set>
                                    <p:anim calcmode="lin" valueType="num">
                                      <p:cBhvr additive="base">
                                        <p:cTn id="13" dur="500" fill="hold"/>
                                        <p:tgtEl>
                                          <p:spTgt spid="145416"/>
                                        </p:tgtEl>
                                        <p:attrNameLst>
                                          <p:attrName>ppt_x</p:attrName>
                                        </p:attrNameLst>
                                      </p:cBhvr>
                                      <p:tavLst>
                                        <p:tav tm="0">
                                          <p:val>
                                            <p:strVal val="0-#ppt_w/2"/>
                                          </p:val>
                                        </p:tav>
                                        <p:tav tm="100000">
                                          <p:val>
                                            <p:strVal val="#ppt_x"/>
                                          </p:val>
                                        </p:tav>
                                      </p:tavLst>
                                    </p:anim>
                                    <p:anim calcmode="lin" valueType="num">
                                      <p:cBhvr additive="base">
                                        <p:cTn id="14" dur="500" fill="hold"/>
                                        <p:tgtEl>
                                          <p:spTgt spid="14541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5417"/>
                                        </p:tgtEl>
                                        <p:attrNameLst>
                                          <p:attrName>style.visibility</p:attrName>
                                        </p:attrNameLst>
                                      </p:cBhvr>
                                      <p:to>
                                        <p:strVal val="visible"/>
                                      </p:to>
                                    </p:set>
                                    <p:anim calcmode="lin" valueType="num">
                                      <p:cBhvr additive="base">
                                        <p:cTn id="19" dur="500" fill="hold"/>
                                        <p:tgtEl>
                                          <p:spTgt spid="145417"/>
                                        </p:tgtEl>
                                        <p:attrNameLst>
                                          <p:attrName>ppt_x</p:attrName>
                                        </p:attrNameLst>
                                      </p:cBhvr>
                                      <p:tavLst>
                                        <p:tav tm="0">
                                          <p:val>
                                            <p:strVal val="0-#ppt_w/2"/>
                                          </p:val>
                                        </p:tav>
                                        <p:tav tm="100000">
                                          <p:val>
                                            <p:strVal val="#ppt_x"/>
                                          </p:val>
                                        </p:tav>
                                      </p:tavLst>
                                    </p:anim>
                                    <p:anim calcmode="lin" valueType="num">
                                      <p:cBhvr additive="base">
                                        <p:cTn id="20" dur="500" fill="hold"/>
                                        <p:tgtEl>
                                          <p:spTgt spid="1454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p:bldP spid="145416" grpId="0"/>
      <p:bldP spid="1454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endParaRPr lang="zh-CN" altLang="zh-CN"/>
          </a:p>
        </p:txBody>
      </p:sp>
      <p:sp>
        <p:nvSpPr>
          <p:cNvPr id="31" name="日期占位符 5"/>
          <p:cNvSpPr>
            <a:spLocks noGrp="1"/>
          </p:cNvSpPr>
          <p:nvPr>
            <p:ph type="dt" sz="half" idx="10"/>
          </p:nvPr>
        </p:nvSpPr>
        <p:spPr/>
        <p:txBody>
          <a:bodyPr/>
          <a:lstStyle/>
          <a:p>
            <a:fld id="{5239BB90-4E4D-4F96-AB36-A40D4AFD4261}" type="datetime1">
              <a:rPr lang="zh-CN" altLang="en-US"/>
              <a:pPr/>
              <a:t>2013/9/2</a:t>
            </a:fld>
            <a:endParaRPr lang="en-US" altLang="zh-CN"/>
          </a:p>
        </p:txBody>
      </p:sp>
      <p:sp>
        <p:nvSpPr>
          <p:cNvPr id="29" name="页脚占位符 3"/>
          <p:cNvSpPr>
            <a:spLocks noGrp="1"/>
          </p:cNvSpPr>
          <p:nvPr>
            <p:ph type="ftr" sz="quarter" idx="11"/>
          </p:nvPr>
        </p:nvSpPr>
        <p:spPr/>
        <p:txBody>
          <a:bodyPr/>
          <a:lstStyle/>
          <a:p>
            <a:r>
              <a:rPr lang="en-US" altLang="zh-CN"/>
              <a:t>第1章  计算机基础知识—选购计算机</a:t>
            </a:r>
          </a:p>
        </p:txBody>
      </p:sp>
      <p:sp>
        <p:nvSpPr>
          <p:cNvPr id="30" name="灯片编号占位符 4"/>
          <p:cNvSpPr>
            <a:spLocks noGrp="1"/>
          </p:cNvSpPr>
          <p:nvPr>
            <p:ph type="sldNum" sz="quarter" idx="12"/>
          </p:nvPr>
        </p:nvSpPr>
        <p:spPr/>
        <p:txBody>
          <a:bodyPr/>
          <a:lstStyle/>
          <a:p>
            <a:fld id="{5DD3DD89-BCC8-48FB-9C19-A74C2E22EAFD}" type="slidenum">
              <a:rPr lang="en-US" altLang="zh-CN"/>
              <a:pPr/>
              <a:t>71</a:t>
            </a:fld>
            <a:endParaRPr lang="en-US" altLang="zh-CN"/>
          </a:p>
        </p:txBody>
      </p:sp>
      <p:sp>
        <p:nvSpPr>
          <p:cNvPr id="146435" name="AutoShape 3"/>
          <p:cNvSpPr>
            <a:spLocks noChangeArrowheads="1"/>
          </p:cNvSpPr>
          <p:nvPr/>
        </p:nvSpPr>
        <p:spPr bwMode="auto">
          <a:xfrm>
            <a:off x="395288" y="1557338"/>
            <a:ext cx="1655762" cy="792162"/>
          </a:xfrm>
          <a:prstGeom prst="roundRect">
            <a:avLst>
              <a:gd name="adj" fmla="val 16667"/>
            </a:avLst>
          </a:prstGeom>
          <a:gradFill rotWithShape="1">
            <a:gsLst>
              <a:gs pos="0">
                <a:schemeClr val="accent1"/>
              </a:gs>
              <a:gs pos="100000">
                <a:srgbClr val="FFFF00"/>
              </a:gs>
            </a:gsLst>
            <a:lin ang="0" scaled="1"/>
          </a:gradFill>
          <a:ln w="6350" algn="ctr">
            <a:solidFill>
              <a:srgbClr val="CC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lgn="ctr"/>
            <a:r>
              <a:rPr kumimoji="1" lang="zh-CN" altLang="en-US" sz="2400">
                <a:solidFill>
                  <a:schemeClr val="tx2"/>
                </a:solidFill>
                <a:effectLst>
                  <a:outerShdw blurRad="38100" dist="38100" dir="2700000" algn="tl">
                    <a:srgbClr val="000000"/>
                  </a:outerShdw>
                </a:effectLst>
                <a:latin typeface="Times New Roman" pitchFamily="18" charset="0"/>
              </a:rPr>
              <a:t>基数 </a:t>
            </a:r>
          </a:p>
        </p:txBody>
      </p:sp>
      <p:sp>
        <p:nvSpPr>
          <p:cNvPr id="146436" name="Text Box 4"/>
          <p:cNvSpPr txBox="1">
            <a:spLocks noChangeArrowheads="1"/>
          </p:cNvSpPr>
          <p:nvPr/>
        </p:nvSpPr>
        <p:spPr bwMode="auto">
          <a:xfrm>
            <a:off x="2268538" y="1628775"/>
            <a:ext cx="64801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2000">
                <a:latin typeface="楷体_GB2312" charset="-122"/>
                <a:ea typeface="楷体_GB2312" charset="-122"/>
              </a:rPr>
              <a:t>在一个计数制中，表示每个数位上可用字符的个数称为该计数制的基数。例如：</a:t>
            </a:r>
          </a:p>
        </p:txBody>
      </p:sp>
      <p:sp>
        <p:nvSpPr>
          <p:cNvPr id="146437" name="Text Box 5"/>
          <p:cNvSpPr txBox="1">
            <a:spLocks noChangeArrowheads="1"/>
          </p:cNvSpPr>
          <p:nvPr/>
        </p:nvSpPr>
        <p:spPr bwMode="auto">
          <a:xfrm>
            <a:off x="1655763" y="2636838"/>
            <a:ext cx="360045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effectLst>
                  <a:outerShdw blurRad="38100" dist="38100" dir="2700000" algn="tl">
                    <a:srgbClr val="C0C0C0"/>
                  </a:outerShdw>
                </a:effectLst>
                <a:latin typeface="Times New Roman" pitchFamily="18" charset="0"/>
              </a:rPr>
              <a:t>可使用</a:t>
            </a:r>
            <a:r>
              <a:rPr kumimoji="1" lang="en-US" altLang="zh-CN" sz="2000">
                <a:effectLst>
                  <a:outerShdw blurRad="38100" dist="38100" dir="2700000" algn="tl">
                    <a:srgbClr val="C0C0C0"/>
                  </a:outerShdw>
                </a:effectLst>
                <a:latin typeface="Times New Roman" pitchFamily="18" charset="0"/>
              </a:rPr>
              <a:t>0</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1…9</a:t>
            </a:r>
            <a:r>
              <a:rPr kumimoji="1" lang="zh-CN" altLang="en-US" sz="2000">
                <a:effectLst>
                  <a:outerShdw blurRad="38100" dist="38100" dir="2700000" algn="tl">
                    <a:srgbClr val="C0C0C0"/>
                  </a:outerShdw>
                </a:effectLst>
                <a:latin typeface="Times New Roman" pitchFamily="18" charset="0"/>
              </a:rPr>
              <a:t>，共</a:t>
            </a:r>
            <a:r>
              <a:rPr kumimoji="1" lang="en-US" altLang="zh-CN" sz="2000">
                <a:effectLst>
                  <a:outerShdw blurRad="38100" dist="38100" dir="2700000" algn="tl">
                    <a:srgbClr val="C0C0C0"/>
                  </a:outerShdw>
                </a:effectLst>
                <a:latin typeface="Times New Roman" pitchFamily="18" charset="0"/>
              </a:rPr>
              <a:t>10</a:t>
            </a:r>
            <a:r>
              <a:rPr kumimoji="1" lang="zh-CN" altLang="en-US" sz="2000">
                <a:effectLst>
                  <a:outerShdw blurRad="38100" dist="38100" dir="2700000" algn="tl">
                    <a:srgbClr val="C0C0C0"/>
                  </a:outerShdw>
                </a:effectLst>
                <a:latin typeface="Times New Roman" pitchFamily="18" charset="0"/>
              </a:rPr>
              <a:t>个数</a:t>
            </a:r>
          </a:p>
        </p:txBody>
      </p:sp>
      <p:sp>
        <p:nvSpPr>
          <p:cNvPr id="146438" name="Text Box 6"/>
          <p:cNvSpPr txBox="1">
            <a:spLocks noChangeArrowheads="1"/>
          </p:cNvSpPr>
          <p:nvPr/>
        </p:nvSpPr>
        <p:spPr bwMode="auto">
          <a:xfrm>
            <a:off x="360363" y="2997200"/>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十进制</a:t>
            </a:r>
          </a:p>
        </p:txBody>
      </p:sp>
      <p:sp>
        <p:nvSpPr>
          <p:cNvPr id="146439" name="Line 7"/>
          <p:cNvSpPr>
            <a:spLocks noChangeShapeType="1"/>
          </p:cNvSpPr>
          <p:nvPr/>
        </p:nvSpPr>
        <p:spPr bwMode="auto">
          <a:xfrm flipV="1">
            <a:off x="1368425" y="3140075"/>
            <a:ext cx="4103688"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40" name="Text Box 8"/>
          <p:cNvSpPr txBox="1">
            <a:spLocks noChangeArrowheads="1"/>
          </p:cNvSpPr>
          <p:nvPr/>
        </p:nvSpPr>
        <p:spPr bwMode="auto">
          <a:xfrm>
            <a:off x="5545138" y="2997200"/>
            <a:ext cx="11684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基数为</a:t>
            </a:r>
            <a:r>
              <a:rPr kumimoji="1" lang="en-US" altLang="zh-CN" sz="2000">
                <a:solidFill>
                  <a:schemeClr val="tx2"/>
                </a:solidFill>
                <a:effectLst>
                  <a:outerShdw blurRad="38100" dist="38100" dir="2700000" algn="tl">
                    <a:srgbClr val="000000"/>
                  </a:outerShdw>
                </a:effectLst>
                <a:latin typeface="Times New Roman" pitchFamily="18" charset="0"/>
              </a:rPr>
              <a:t>10</a:t>
            </a:r>
          </a:p>
        </p:txBody>
      </p:sp>
      <p:sp>
        <p:nvSpPr>
          <p:cNvPr id="146441" name="Line 9"/>
          <p:cNvSpPr>
            <a:spLocks noChangeShapeType="1"/>
          </p:cNvSpPr>
          <p:nvPr/>
        </p:nvSpPr>
        <p:spPr bwMode="auto">
          <a:xfrm>
            <a:off x="6697663" y="3140075"/>
            <a:ext cx="71913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42" name="Text Box 10"/>
          <p:cNvSpPr txBox="1">
            <a:spLocks noChangeArrowheads="1"/>
          </p:cNvSpPr>
          <p:nvPr/>
        </p:nvSpPr>
        <p:spPr bwMode="auto">
          <a:xfrm>
            <a:off x="7483475" y="2997200"/>
            <a:ext cx="1481138"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逢十进一</a:t>
            </a:r>
          </a:p>
        </p:txBody>
      </p:sp>
      <p:sp>
        <p:nvSpPr>
          <p:cNvPr id="146443" name="Text Box 11"/>
          <p:cNvSpPr txBox="1">
            <a:spLocks noChangeArrowheads="1"/>
          </p:cNvSpPr>
          <p:nvPr/>
        </p:nvSpPr>
        <p:spPr bwMode="auto">
          <a:xfrm>
            <a:off x="1690688" y="3571875"/>
            <a:ext cx="360045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effectLst>
                  <a:outerShdw blurRad="38100" dist="38100" dir="2700000" algn="tl">
                    <a:srgbClr val="C0C0C0"/>
                  </a:outerShdw>
                </a:effectLst>
                <a:latin typeface="Times New Roman" pitchFamily="18" charset="0"/>
              </a:rPr>
              <a:t>可使用</a:t>
            </a:r>
            <a:r>
              <a:rPr kumimoji="1" lang="en-US" altLang="zh-CN" sz="2000">
                <a:effectLst>
                  <a:outerShdw blurRad="38100" dist="38100" dir="2700000" algn="tl">
                    <a:srgbClr val="C0C0C0"/>
                  </a:outerShdw>
                </a:effectLst>
                <a:latin typeface="Times New Roman" pitchFamily="18" charset="0"/>
              </a:rPr>
              <a:t>0</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a:t>
            </a:r>
            <a:r>
              <a:rPr kumimoji="1" lang="zh-CN" altLang="en-US" sz="2000">
                <a:effectLst>
                  <a:outerShdw blurRad="38100" dist="38100" dir="2700000" algn="tl">
                    <a:srgbClr val="C0C0C0"/>
                  </a:outerShdw>
                </a:effectLst>
                <a:latin typeface="Times New Roman" pitchFamily="18" charset="0"/>
              </a:rPr>
              <a:t>，共</a:t>
            </a:r>
            <a:r>
              <a:rPr kumimoji="1" lang="en-US" altLang="zh-CN" sz="2000">
                <a:effectLst>
                  <a:outerShdw blurRad="38100" dist="38100" dir="2700000" algn="tl">
                    <a:srgbClr val="C0C0C0"/>
                  </a:outerShdw>
                </a:effectLst>
                <a:latin typeface="Times New Roman" pitchFamily="18" charset="0"/>
              </a:rPr>
              <a:t>2</a:t>
            </a:r>
            <a:r>
              <a:rPr kumimoji="1" lang="zh-CN" altLang="en-US" sz="2000">
                <a:effectLst>
                  <a:outerShdw blurRad="38100" dist="38100" dir="2700000" algn="tl">
                    <a:srgbClr val="C0C0C0"/>
                  </a:outerShdw>
                </a:effectLst>
                <a:latin typeface="Times New Roman" pitchFamily="18" charset="0"/>
              </a:rPr>
              <a:t>个数</a:t>
            </a:r>
          </a:p>
        </p:txBody>
      </p:sp>
      <p:sp>
        <p:nvSpPr>
          <p:cNvPr id="146444" name="Text Box 12"/>
          <p:cNvSpPr txBox="1">
            <a:spLocks noChangeArrowheads="1"/>
          </p:cNvSpPr>
          <p:nvPr/>
        </p:nvSpPr>
        <p:spPr bwMode="auto">
          <a:xfrm>
            <a:off x="395288" y="3932238"/>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二进制</a:t>
            </a:r>
          </a:p>
        </p:txBody>
      </p:sp>
      <p:sp>
        <p:nvSpPr>
          <p:cNvPr id="146445" name="Line 13"/>
          <p:cNvSpPr>
            <a:spLocks noChangeShapeType="1"/>
          </p:cNvSpPr>
          <p:nvPr/>
        </p:nvSpPr>
        <p:spPr bwMode="auto">
          <a:xfrm flipV="1">
            <a:off x="1403350" y="4075113"/>
            <a:ext cx="4103688"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46" name="Text Box 14"/>
          <p:cNvSpPr txBox="1">
            <a:spLocks noChangeArrowheads="1"/>
          </p:cNvSpPr>
          <p:nvPr/>
        </p:nvSpPr>
        <p:spPr bwMode="auto">
          <a:xfrm>
            <a:off x="5580063" y="3932238"/>
            <a:ext cx="11684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基数为</a:t>
            </a:r>
            <a:r>
              <a:rPr kumimoji="1" lang="en-US" altLang="zh-CN" sz="2000">
                <a:solidFill>
                  <a:schemeClr val="tx2"/>
                </a:solidFill>
                <a:effectLst>
                  <a:outerShdw blurRad="38100" dist="38100" dir="2700000" algn="tl">
                    <a:srgbClr val="000000"/>
                  </a:outerShdw>
                </a:effectLst>
                <a:latin typeface="Times New Roman" pitchFamily="18" charset="0"/>
              </a:rPr>
              <a:t>2</a:t>
            </a:r>
          </a:p>
        </p:txBody>
      </p:sp>
      <p:sp>
        <p:nvSpPr>
          <p:cNvPr id="146447" name="Line 15"/>
          <p:cNvSpPr>
            <a:spLocks noChangeShapeType="1"/>
          </p:cNvSpPr>
          <p:nvPr/>
        </p:nvSpPr>
        <p:spPr bwMode="auto">
          <a:xfrm>
            <a:off x="6732588" y="4075113"/>
            <a:ext cx="71913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48" name="Text Box 16"/>
          <p:cNvSpPr txBox="1">
            <a:spLocks noChangeArrowheads="1"/>
          </p:cNvSpPr>
          <p:nvPr/>
        </p:nvSpPr>
        <p:spPr bwMode="auto">
          <a:xfrm>
            <a:off x="7518400" y="3932238"/>
            <a:ext cx="1481138"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逢二进一</a:t>
            </a:r>
          </a:p>
        </p:txBody>
      </p:sp>
      <p:sp>
        <p:nvSpPr>
          <p:cNvPr id="146449" name="Text Box 17"/>
          <p:cNvSpPr txBox="1">
            <a:spLocks noChangeArrowheads="1"/>
          </p:cNvSpPr>
          <p:nvPr/>
        </p:nvSpPr>
        <p:spPr bwMode="auto">
          <a:xfrm>
            <a:off x="1692275" y="4486275"/>
            <a:ext cx="360045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effectLst>
                  <a:outerShdw blurRad="38100" dist="38100" dir="2700000" algn="tl">
                    <a:srgbClr val="C0C0C0"/>
                  </a:outerShdw>
                </a:effectLst>
                <a:latin typeface="Times New Roman" pitchFamily="18" charset="0"/>
              </a:rPr>
              <a:t>可使用</a:t>
            </a:r>
            <a:r>
              <a:rPr kumimoji="1" lang="en-US" altLang="zh-CN" sz="2000">
                <a:effectLst>
                  <a:outerShdw blurRad="38100" dist="38100" dir="2700000" algn="tl">
                    <a:srgbClr val="C0C0C0"/>
                  </a:outerShdw>
                </a:effectLst>
                <a:latin typeface="Times New Roman" pitchFamily="18" charset="0"/>
              </a:rPr>
              <a:t>0</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1……7</a:t>
            </a:r>
            <a:r>
              <a:rPr kumimoji="1" lang="zh-CN" altLang="en-US" sz="2000">
                <a:effectLst>
                  <a:outerShdw blurRad="38100" dist="38100" dir="2700000" algn="tl">
                    <a:srgbClr val="C0C0C0"/>
                  </a:outerShdw>
                </a:effectLst>
                <a:latin typeface="Times New Roman" pitchFamily="18" charset="0"/>
              </a:rPr>
              <a:t>，共</a:t>
            </a:r>
            <a:r>
              <a:rPr kumimoji="1" lang="en-US" altLang="zh-CN" sz="2000">
                <a:effectLst>
                  <a:outerShdw blurRad="38100" dist="38100" dir="2700000" algn="tl">
                    <a:srgbClr val="C0C0C0"/>
                  </a:outerShdw>
                </a:effectLst>
                <a:latin typeface="Times New Roman" pitchFamily="18" charset="0"/>
              </a:rPr>
              <a:t>8</a:t>
            </a:r>
            <a:r>
              <a:rPr kumimoji="1" lang="zh-CN" altLang="en-US" sz="2000">
                <a:effectLst>
                  <a:outerShdw blurRad="38100" dist="38100" dir="2700000" algn="tl">
                    <a:srgbClr val="C0C0C0"/>
                  </a:outerShdw>
                </a:effectLst>
                <a:latin typeface="Times New Roman" pitchFamily="18" charset="0"/>
              </a:rPr>
              <a:t>个数</a:t>
            </a:r>
          </a:p>
        </p:txBody>
      </p:sp>
      <p:sp>
        <p:nvSpPr>
          <p:cNvPr id="146450" name="Text Box 18"/>
          <p:cNvSpPr txBox="1">
            <a:spLocks noChangeArrowheads="1"/>
          </p:cNvSpPr>
          <p:nvPr/>
        </p:nvSpPr>
        <p:spPr bwMode="auto">
          <a:xfrm>
            <a:off x="396875" y="4846638"/>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八进制</a:t>
            </a:r>
          </a:p>
        </p:txBody>
      </p:sp>
      <p:sp>
        <p:nvSpPr>
          <p:cNvPr id="146451" name="Line 19"/>
          <p:cNvSpPr>
            <a:spLocks noChangeShapeType="1"/>
          </p:cNvSpPr>
          <p:nvPr/>
        </p:nvSpPr>
        <p:spPr bwMode="auto">
          <a:xfrm flipV="1">
            <a:off x="1404938" y="4989513"/>
            <a:ext cx="410368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52" name="Text Box 20"/>
          <p:cNvSpPr txBox="1">
            <a:spLocks noChangeArrowheads="1"/>
          </p:cNvSpPr>
          <p:nvPr/>
        </p:nvSpPr>
        <p:spPr bwMode="auto">
          <a:xfrm>
            <a:off x="5581650" y="4846638"/>
            <a:ext cx="11684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基数为</a:t>
            </a:r>
            <a:r>
              <a:rPr kumimoji="1" lang="en-US" altLang="zh-CN" sz="2000">
                <a:solidFill>
                  <a:schemeClr val="tx2"/>
                </a:solidFill>
                <a:effectLst>
                  <a:outerShdw blurRad="38100" dist="38100" dir="2700000" algn="tl">
                    <a:srgbClr val="000000"/>
                  </a:outerShdw>
                </a:effectLst>
                <a:latin typeface="Times New Roman" pitchFamily="18" charset="0"/>
              </a:rPr>
              <a:t>8</a:t>
            </a:r>
          </a:p>
        </p:txBody>
      </p:sp>
      <p:sp>
        <p:nvSpPr>
          <p:cNvPr id="146453" name="Line 21"/>
          <p:cNvSpPr>
            <a:spLocks noChangeShapeType="1"/>
          </p:cNvSpPr>
          <p:nvPr/>
        </p:nvSpPr>
        <p:spPr bwMode="auto">
          <a:xfrm>
            <a:off x="6734175" y="4989513"/>
            <a:ext cx="719138"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54" name="Text Box 22"/>
          <p:cNvSpPr txBox="1">
            <a:spLocks noChangeArrowheads="1"/>
          </p:cNvSpPr>
          <p:nvPr/>
        </p:nvSpPr>
        <p:spPr bwMode="auto">
          <a:xfrm>
            <a:off x="7519988" y="4846638"/>
            <a:ext cx="1481137"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逢八进一</a:t>
            </a:r>
          </a:p>
        </p:txBody>
      </p:sp>
      <p:sp>
        <p:nvSpPr>
          <p:cNvPr id="146455" name="Text Box 23"/>
          <p:cNvSpPr txBox="1">
            <a:spLocks noChangeArrowheads="1"/>
          </p:cNvSpPr>
          <p:nvPr/>
        </p:nvSpPr>
        <p:spPr bwMode="auto">
          <a:xfrm>
            <a:off x="1655763" y="5421313"/>
            <a:ext cx="392430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effectLst>
                  <a:outerShdw blurRad="38100" dist="38100" dir="2700000" algn="tl">
                    <a:srgbClr val="C0C0C0"/>
                  </a:outerShdw>
                </a:effectLst>
                <a:latin typeface="Times New Roman" pitchFamily="18" charset="0"/>
              </a:rPr>
              <a:t>可使用</a:t>
            </a:r>
            <a:r>
              <a:rPr kumimoji="1" lang="en-US" altLang="zh-CN" sz="2000">
                <a:effectLst>
                  <a:outerShdw blurRad="38100" dist="38100" dir="2700000" algn="tl">
                    <a:srgbClr val="C0C0C0"/>
                  </a:outerShdw>
                </a:effectLst>
                <a:latin typeface="Times New Roman" pitchFamily="18" charset="0"/>
              </a:rPr>
              <a:t>0</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1…9</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A…F</a:t>
            </a:r>
            <a:r>
              <a:rPr kumimoji="1" lang="zh-CN" altLang="en-US" sz="2000">
                <a:effectLst>
                  <a:outerShdw blurRad="38100" dist="38100" dir="2700000" algn="tl">
                    <a:srgbClr val="C0C0C0"/>
                  </a:outerShdw>
                </a:effectLst>
                <a:latin typeface="Times New Roman" pitchFamily="18" charset="0"/>
              </a:rPr>
              <a:t>，共</a:t>
            </a:r>
            <a:r>
              <a:rPr kumimoji="1" lang="en-US" altLang="zh-CN" sz="2000">
                <a:effectLst>
                  <a:outerShdw blurRad="38100" dist="38100" dir="2700000" algn="tl">
                    <a:srgbClr val="C0C0C0"/>
                  </a:outerShdw>
                </a:effectLst>
                <a:latin typeface="Times New Roman" pitchFamily="18" charset="0"/>
              </a:rPr>
              <a:t>16</a:t>
            </a:r>
            <a:r>
              <a:rPr kumimoji="1" lang="zh-CN" altLang="en-US" sz="2000">
                <a:effectLst>
                  <a:outerShdw blurRad="38100" dist="38100" dir="2700000" algn="tl">
                    <a:srgbClr val="C0C0C0"/>
                  </a:outerShdw>
                </a:effectLst>
                <a:latin typeface="Times New Roman" pitchFamily="18" charset="0"/>
              </a:rPr>
              <a:t>个数</a:t>
            </a:r>
          </a:p>
        </p:txBody>
      </p:sp>
      <p:sp>
        <p:nvSpPr>
          <p:cNvPr id="146456" name="Text Box 24"/>
          <p:cNvSpPr txBox="1">
            <a:spLocks noChangeArrowheads="1"/>
          </p:cNvSpPr>
          <p:nvPr/>
        </p:nvSpPr>
        <p:spPr bwMode="auto">
          <a:xfrm>
            <a:off x="431800" y="5781675"/>
            <a:ext cx="1331913"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十六进制</a:t>
            </a:r>
          </a:p>
        </p:txBody>
      </p:sp>
      <p:sp>
        <p:nvSpPr>
          <p:cNvPr id="146457" name="Line 25"/>
          <p:cNvSpPr>
            <a:spLocks noChangeShapeType="1"/>
          </p:cNvSpPr>
          <p:nvPr/>
        </p:nvSpPr>
        <p:spPr bwMode="auto">
          <a:xfrm flipV="1">
            <a:off x="1835150" y="5949950"/>
            <a:ext cx="3673475"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58" name="Text Box 26"/>
          <p:cNvSpPr txBox="1">
            <a:spLocks noChangeArrowheads="1"/>
          </p:cNvSpPr>
          <p:nvPr/>
        </p:nvSpPr>
        <p:spPr bwMode="auto">
          <a:xfrm>
            <a:off x="5616575" y="5781675"/>
            <a:ext cx="11684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基数为</a:t>
            </a:r>
            <a:r>
              <a:rPr kumimoji="1" lang="en-US" altLang="zh-CN" sz="2000">
                <a:solidFill>
                  <a:schemeClr val="tx2"/>
                </a:solidFill>
                <a:effectLst>
                  <a:outerShdw blurRad="38100" dist="38100" dir="2700000" algn="tl">
                    <a:srgbClr val="000000"/>
                  </a:outerShdw>
                </a:effectLst>
                <a:latin typeface="Times New Roman" pitchFamily="18" charset="0"/>
              </a:rPr>
              <a:t>16</a:t>
            </a:r>
          </a:p>
        </p:txBody>
      </p:sp>
      <p:sp>
        <p:nvSpPr>
          <p:cNvPr id="146459" name="Line 27"/>
          <p:cNvSpPr>
            <a:spLocks noChangeShapeType="1"/>
          </p:cNvSpPr>
          <p:nvPr/>
        </p:nvSpPr>
        <p:spPr bwMode="auto">
          <a:xfrm>
            <a:off x="6769100" y="5924550"/>
            <a:ext cx="719138"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6460" name="Text Box 28"/>
          <p:cNvSpPr txBox="1">
            <a:spLocks noChangeArrowheads="1"/>
          </p:cNvSpPr>
          <p:nvPr/>
        </p:nvSpPr>
        <p:spPr bwMode="auto">
          <a:xfrm>
            <a:off x="7554913" y="5781675"/>
            <a:ext cx="1481137"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逢十六进一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6436"/>
                                        </p:tgtEl>
                                        <p:attrNameLst>
                                          <p:attrName>style.visibility</p:attrName>
                                        </p:attrNameLst>
                                      </p:cBhvr>
                                      <p:to>
                                        <p:strVal val="visible"/>
                                      </p:to>
                                    </p:set>
                                    <p:anim calcmode="lin" valueType="num">
                                      <p:cBhvr additive="base">
                                        <p:cTn id="7" dur="500" fill="hold"/>
                                        <p:tgtEl>
                                          <p:spTgt spid="146436"/>
                                        </p:tgtEl>
                                        <p:attrNameLst>
                                          <p:attrName>ppt_x</p:attrName>
                                        </p:attrNameLst>
                                      </p:cBhvr>
                                      <p:tavLst>
                                        <p:tav tm="0">
                                          <p:val>
                                            <p:strVal val="0-#ppt_w/2"/>
                                          </p:val>
                                        </p:tav>
                                        <p:tav tm="100000">
                                          <p:val>
                                            <p:strVal val="#ppt_x"/>
                                          </p:val>
                                        </p:tav>
                                      </p:tavLst>
                                    </p:anim>
                                    <p:anim calcmode="lin" valueType="num">
                                      <p:cBhvr additive="base">
                                        <p:cTn id="8" dur="500" fill="hold"/>
                                        <p:tgtEl>
                                          <p:spTgt spid="1464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46456"/>
                                        </p:tgtEl>
                                        <p:attrNameLst>
                                          <p:attrName>style.visibility</p:attrName>
                                        </p:attrNameLst>
                                      </p:cBhvr>
                                      <p:to>
                                        <p:strVal val="visible"/>
                                      </p:to>
                                    </p:set>
                                    <p:anim calcmode="lin" valueType="num">
                                      <p:cBhvr>
                                        <p:cTn id="13" dur="1000" fill="hold"/>
                                        <p:tgtEl>
                                          <p:spTgt spid="146456"/>
                                        </p:tgtEl>
                                        <p:attrNameLst>
                                          <p:attrName>ppt_w</p:attrName>
                                        </p:attrNameLst>
                                      </p:cBhvr>
                                      <p:tavLst>
                                        <p:tav tm="0">
                                          <p:val>
                                            <p:strVal val="#ppt_w*0.70"/>
                                          </p:val>
                                        </p:tav>
                                        <p:tav tm="100000">
                                          <p:val>
                                            <p:strVal val="#ppt_w"/>
                                          </p:val>
                                        </p:tav>
                                      </p:tavLst>
                                    </p:anim>
                                    <p:anim calcmode="lin" valueType="num">
                                      <p:cBhvr>
                                        <p:cTn id="14" dur="1000" fill="hold"/>
                                        <p:tgtEl>
                                          <p:spTgt spid="146456"/>
                                        </p:tgtEl>
                                        <p:attrNameLst>
                                          <p:attrName>ppt_h</p:attrName>
                                        </p:attrNameLst>
                                      </p:cBhvr>
                                      <p:tavLst>
                                        <p:tav tm="0">
                                          <p:val>
                                            <p:strVal val="#ppt_h"/>
                                          </p:val>
                                        </p:tav>
                                        <p:tav tm="100000">
                                          <p:val>
                                            <p:strVal val="#ppt_h"/>
                                          </p:val>
                                        </p:tav>
                                      </p:tavLst>
                                    </p:anim>
                                    <p:animEffect transition="in" filter="fade">
                                      <p:cBhvr>
                                        <p:cTn id="15" dur="1000"/>
                                        <p:tgtEl>
                                          <p:spTgt spid="146456"/>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146450"/>
                                        </p:tgtEl>
                                        <p:attrNameLst>
                                          <p:attrName>style.visibility</p:attrName>
                                        </p:attrNameLst>
                                      </p:cBhvr>
                                      <p:to>
                                        <p:strVal val="visible"/>
                                      </p:to>
                                    </p:set>
                                    <p:anim calcmode="lin" valueType="num">
                                      <p:cBhvr>
                                        <p:cTn id="18" dur="1000" fill="hold"/>
                                        <p:tgtEl>
                                          <p:spTgt spid="146450"/>
                                        </p:tgtEl>
                                        <p:attrNameLst>
                                          <p:attrName>ppt_w</p:attrName>
                                        </p:attrNameLst>
                                      </p:cBhvr>
                                      <p:tavLst>
                                        <p:tav tm="0">
                                          <p:val>
                                            <p:strVal val="#ppt_w*0.70"/>
                                          </p:val>
                                        </p:tav>
                                        <p:tav tm="100000">
                                          <p:val>
                                            <p:strVal val="#ppt_w"/>
                                          </p:val>
                                        </p:tav>
                                      </p:tavLst>
                                    </p:anim>
                                    <p:anim calcmode="lin" valueType="num">
                                      <p:cBhvr>
                                        <p:cTn id="19" dur="1000" fill="hold"/>
                                        <p:tgtEl>
                                          <p:spTgt spid="146450"/>
                                        </p:tgtEl>
                                        <p:attrNameLst>
                                          <p:attrName>ppt_h</p:attrName>
                                        </p:attrNameLst>
                                      </p:cBhvr>
                                      <p:tavLst>
                                        <p:tav tm="0">
                                          <p:val>
                                            <p:strVal val="#ppt_h"/>
                                          </p:val>
                                        </p:tav>
                                        <p:tav tm="100000">
                                          <p:val>
                                            <p:strVal val="#ppt_h"/>
                                          </p:val>
                                        </p:tav>
                                      </p:tavLst>
                                    </p:anim>
                                    <p:animEffect transition="in" filter="fade">
                                      <p:cBhvr>
                                        <p:cTn id="20" dur="1000"/>
                                        <p:tgtEl>
                                          <p:spTgt spid="146450"/>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46444"/>
                                        </p:tgtEl>
                                        <p:attrNameLst>
                                          <p:attrName>style.visibility</p:attrName>
                                        </p:attrNameLst>
                                      </p:cBhvr>
                                      <p:to>
                                        <p:strVal val="visible"/>
                                      </p:to>
                                    </p:set>
                                    <p:anim calcmode="lin" valueType="num">
                                      <p:cBhvr>
                                        <p:cTn id="23" dur="1000" fill="hold"/>
                                        <p:tgtEl>
                                          <p:spTgt spid="146444"/>
                                        </p:tgtEl>
                                        <p:attrNameLst>
                                          <p:attrName>ppt_w</p:attrName>
                                        </p:attrNameLst>
                                      </p:cBhvr>
                                      <p:tavLst>
                                        <p:tav tm="0">
                                          <p:val>
                                            <p:strVal val="#ppt_w*0.70"/>
                                          </p:val>
                                        </p:tav>
                                        <p:tav tm="100000">
                                          <p:val>
                                            <p:strVal val="#ppt_w"/>
                                          </p:val>
                                        </p:tav>
                                      </p:tavLst>
                                    </p:anim>
                                    <p:anim calcmode="lin" valueType="num">
                                      <p:cBhvr>
                                        <p:cTn id="24" dur="1000" fill="hold"/>
                                        <p:tgtEl>
                                          <p:spTgt spid="146444"/>
                                        </p:tgtEl>
                                        <p:attrNameLst>
                                          <p:attrName>ppt_h</p:attrName>
                                        </p:attrNameLst>
                                      </p:cBhvr>
                                      <p:tavLst>
                                        <p:tav tm="0">
                                          <p:val>
                                            <p:strVal val="#ppt_h"/>
                                          </p:val>
                                        </p:tav>
                                        <p:tav tm="100000">
                                          <p:val>
                                            <p:strVal val="#ppt_h"/>
                                          </p:val>
                                        </p:tav>
                                      </p:tavLst>
                                    </p:anim>
                                    <p:animEffect transition="in" filter="fade">
                                      <p:cBhvr>
                                        <p:cTn id="25" dur="1000"/>
                                        <p:tgtEl>
                                          <p:spTgt spid="14644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46438"/>
                                        </p:tgtEl>
                                        <p:attrNameLst>
                                          <p:attrName>style.visibility</p:attrName>
                                        </p:attrNameLst>
                                      </p:cBhvr>
                                      <p:to>
                                        <p:strVal val="visible"/>
                                      </p:to>
                                    </p:set>
                                    <p:anim calcmode="lin" valueType="num">
                                      <p:cBhvr>
                                        <p:cTn id="28" dur="1000" fill="hold"/>
                                        <p:tgtEl>
                                          <p:spTgt spid="146438"/>
                                        </p:tgtEl>
                                        <p:attrNameLst>
                                          <p:attrName>ppt_w</p:attrName>
                                        </p:attrNameLst>
                                      </p:cBhvr>
                                      <p:tavLst>
                                        <p:tav tm="0">
                                          <p:val>
                                            <p:strVal val="#ppt_w*0.70"/>
                                          </p:val>
                                        </p:tav>
                                        <p:tav tm="100000">
                                          <p:val>
                                            <p:strVal val="#ppt_w"/>
                                          </p:val>
                                        </p:tav>
                                      </p:tavLst>
                                    </p:anim>
                                    <p:anim calcmode="lin" valueType="num">
                                      <p:cBhvr>
                                        <p:cTn id="29" dur="1000" fill="hold"/>
                                        <p:tgtEl>
                                          <p:spTgt spid="146438"/>
                                        </p:tgtEl>
                                        <p:attrNameLst>
                                          <p:attrName>ppt_h</p:attrName>
                                        </p:attrNameLst>
                                      </p:cBhvr>
                                      <p:tavLst>
                                        <p:tav tm="0">
                                          <p:val>
                                            <p:strVal val="#ppt_h"/>
                                          </p:val>
                                        </p:tav>
                                        <p:tav tm="100000">
                                          <p:val>
                                            <p:strVal val="#ppt_h"/>
                                          </p:val>
                                        </p:tav>
                                      </p:tavLst>
                                    </p:anim>
                                    <p:animEffect transition="in" filter="fade">
                                      <p:cBhvr>
                                        <p:cTn id="30" dur="1000"/>
                                        <p:tgtEl>
                                          <p:spTgt spid="14643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46437"/>
                                        </p:tgtEl>
                                        <p:attrNameLst>
                                          <p:attrName>style.visibility</p:attrName>
                                        </p:attrNameLst>
                                      </p:cBhvr>
                                      <p:to>
                                        <p:strVal val="visible"/>
                                      </p:to>
                                    </p:set>
                                    <p:anim calcmode="lin" valueType="num">
                                      <p:cBhvr additive="base">
                                        <p:cTn id="35" dur="500" fill="hold"/>
                                        <p:tgtEl>
                                          <p:spTgt spid="146437"/>
                                        </p:tgtEl>
                                        <p:attrNameLst>
                                          <p:attrName>ppt_x</p:attrName>
                                        </p:attrNameLst>
                                      </p:cBhvr>
                                      <p:tavLst>
                                        <p:tav tm="0">
                                          <p:val>
                                            <p:strVal val="0-#ppt_w/2"/>
                                          </p:val>
                                        </p:tav>
                                        <p:tav tm="100000">
                                          <p:val>
                                            <p:strVal val="#ppt_x"/>
                                          </p:val>
                                        </p:tav>
                                      </p:tavLst>
                                    </p:anim>
                                    <p:anim calcmode="lin" valueType="num">
                                      <p:cBhvr additive="base">
                                        <p:cTn id="36" dur="500" fill="hold"/>
                                        <p:tgtEl>
                                          <p:spTgt spid="14643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6439"/>
                                        </p:tgtEl>
                                        <p:attrNameLst>
                                          <p:attrName>style.visibility</p:attrName>
                                        </p:attrNameLst>
                                      </p:cBhvr>
                                      <p:to>
                                        <p:strVal val="visible"/>
                                      </p:to>
                                    </p:set>
                                    <p:anim calcmode="lin" valueType="num">
                                      <p:cBhvr additive="base">
                                        <p:cTn id="39" dur="500" fill="hold"/>
                                        <p:tgtEl>
                                          <p:spTgt spid="146439"/>
                                        </p:tgtEl>
                                        <p:attrNameLst>
                                          <p:attrName>ppt_x</p:attrName>
                                        </p:attrNameLst>
                                      </p:cBhvr>
                                      <p:tavLst>
                                        <p:tav tm="0">
                                          <p:val>
                                            <p:strVal val="0-#ppt_w/2"/>
                                          </p:val>
                                        </p:tav>
                                        <p:tav tm="100000">
                                          <p:val>
                                            <p:strVal val="#ppt_x"/>
                                          </p:val>
                                        </p:tav>
                                      </p:tavLst>
                                    </p:anim>
                                    <p:anim calcmode="lin" valueType="num">
                                      <p:cBhvr additive="base">
                                        <p:cTn id="40" dur="500" fill="hold"/>
                                        <p:tgtEl>
                                          <p:spTgt spid="14643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6440"/>
                                        </p:tgtEl>
                                        <p:attrNameLst>
                                          <p:attrName>style.visibility</p:attrName>
                                        </p:attrNameLst>
                                      </p:cBhvr>
                                      <p:to>
                                        <p:strVal val="visible"/>
                                      </p:to>
                                    </p:set>
                                    <p:anim calcmode="lin" valueType="num">
                                      <p:cBhvr additive="base">
                                        <p:cTn id="43" dur="500" fill="hold"/>
                                        <p:tgtEl>
                                          <p:spTgt spid="146440"/>
                                        </p:tgtEl>
                                        <p:attrNameLst>
                                          <p:attrName>ppt_x</p:attrName>
                                        </p:attrNameLst>
                                      </p:cBhvr>
                                      <p:tavLst>
                                        <p:tav tm="0">
                                          <p:val>
                                            <p:strVal val="0-#ppt_w/2"/>
                                          </p:val>
                                        </p:tav>
                                        <p:tav tm="100000">
                                          <p:val>
                                            <p:strVal val="#ppt_x"/>
                                          </p:val>
                                        </p:tav>
                                      </p:tavLst>
                                    </p:anim>
                                    <p:anim calcmode="lin" valueType="num">
                                      <p:cBhvr additive="base">
                                        <p:cTn id="44" dur="500" fill="hold"/>
                                        <p:tgtEl>
                                          <p:spTgt spid="14644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6441"/>
                                        </p:tgtEl>
                                        <p:attrNameLst>
                                          <p:attrName>style.visibility</p:attrName>
                                        </p:attrNameLst>
                                      </p:cBhvr>
                                      <p:to>
                                        <p:strVal val="visible"/>
                                      </p:to>
                                    </p:set>
                                    <p:anim calcmode="lin" valueType="num">
                                      <p:cBhvr additive="base">
                                        <p:cTn id="47" dur="500" fill="hold"/>
                                        <p:tgtEl>
                                          <p:spTgt spid="146441"/>
                                        </p:tgtEl>
                                        <p:attrNameLst>
                                          <p:attrName>ppt_x</p:attrName>
                                        </p:attrNameLst>
                                      </p:cBhvr>
                                      <p:tavLst>
                                        <p:tav tm="0">
                                          <p:val>
                                            <p:strVal val="0-#ppt_w/2"/>
                                          </p:val>
                                        </p:tav>
                                        <p:tav tm="100000">
                                          <p:val>
                                            <p:strVal val="#ppt_x"/>
                                          </p:val>
                                        </p:tav>
                                      </p:tavLst>
                                    </p:anim>
                                    <p:anim calcmode="lin" valueType="num">
                                      <p:cBhvr additive="base">
                                        <p:cTn id="48" dur="500" fill="hold"/>
                                        <p:tgtEl>
                                          <p:spTgt spid="14644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46442"/>
                                        </p:tgtEl>
                                        <p:attrNameLst>
                                          <p:attrName>style.visibility</p:attrName>
                                        </p:attrNameLst>
                                      </p:cBhvr>
                                      <p:to>
                                        <p:strVal val="visible"/>
                                      </p:to>
                                    </p:set>
                                    <p:anim calcmode="lin" valueType="num">
                                      <p:cBhvr additive="base">
                                        <p:cTn id="51" dur="500" fill="hold"/>
                                        <p:tgtEl>
                                          <p:spTgt spid="146442"/>
                                        </p:tgtEl>
                                        <p:attrNameLst>
                                          <p:attrName>ppt_x</p:attrName>
                                        </p:attrNameLst>
                                      </p:cBhvr>
                                      <p:tavLst>
                                        <p:tav tm="0">
                                          <p:val>
                                            <p:strVal val="0-#ppt_w/2"/>
                                          </p:val>
                                        </p:tav>
                                        <p:tav tm="100000">
                                          <p:val>
                                            <p:strVal val="#ppt_x"/>
                                          </p:val>
                                        </p:tav>
                                      </p:tavLst>
                                    </p:anim>
                                    <p:anim calcmode="lin" valueType="num">
                                      <p:cBhvr additive="base">
                                        <p:cTn id="52" dur="500" fill="hold"/>
                                        <p:tgtEl>
                                          <p:spTgt spid="146442"/>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46443"/>
                                        </p:tgtEl>
                                        <p:attrNameLst>
                                          <p:attrName>style.visibility</p:attrName>
                                        </p:attrNameLst>
                                      </p:cBhvr>
                                      <p:to>
                                        <p:strVal val="visible"/>
                                      </p:to>
                                    </p:set>
                                    <p:anim calcmode="lin" valueType="num">
                                      <p:cBhvr additive="base">
                                        <p:cTn id="57" dur="500" fill="hold"/>
                                        <p:tgtEl>
                                          <p:spTgt spid="146443"/>
                                        </p:tgtEl>
                                        <p:attrNameLst>
                                          <p:attrName>ppt_x</p:attrName>
                                        </p:attrNameLst>
                                      </p:cBhvr>
                                      <p:tavLst>
                                        <p:tav tm="0">
                                          <p:val>
                                            <p:strVal val="0-#ppt_w/2"/>
                                          </p:val>
                                        </p:tav>
                                        <p:tav tm="100000">
                                          <p:val>
                                            <p:strVal val="#ppt_x"/>
                                          </p:val>
                                        </p:tav>
                                      </p:tavLst>
                                    </p:anim>
                                    <p:anim calcmode="lin" valueType="num">
                                      <p:cBhvr additive="base">
                                        <p:cTn id="58" dur="500" fill="hold"/>
                                        <p:tgtEl>
                                          <p:spTgt spid="14644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46445"/>
                                        </p:tgtEl>
                                        <p:attrNameLst>
                                          <p:attrName>style.visibility</p:attrName>
                                        </p:attrNameLst>
                                      </p:cBhvr>
                                      <p:to>
                                        <p:strVal val="visible"/>
                                      </p:to>
                                    </p:set>
                                    <p:anim calcmode="lin" valueType="num">
                                      <p:cBhvr additive="base">
                                        <p:cTn id="61" dur="500" fill="hold"/>
                                        <p:tgtEl>
                                          <p:spTgt spid="146445"/>
                                        </p:tgtEl>
                                        <p:attrNameLst>
                                          <p:attrName>ppt_x</p:attrName>
                                        </p:attrNameLst>
                                      </p:cBhvr>
                                      <p:tavLst>
                                        <p:tav tm="0">
                                          <p:val>
                                            <p:strVal val="0-#ppt_w/2"/>
                                          </p:val>
                                        </p:tav>
                                        <p:tav tm="100000">
                                          <p:val>
                                            <p:strVal val="#ppt_x"/>
                                          </p:val>
                                        </p:tav>
                                      </p:tavLst>
                                    </p:anim>
                                    <p:anim calcmode="lin" valueType="num">
                                      <p:cBhvr additive="base">
                                        <p:cTn id="62" dur="500" fill="hold"/>
                                        <p:tgtEl>
                                          <p:spTgt spid="14644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46446"/>
                                        </p:tgtEl>
                                        <p:attrNameLst>
                                          <p:attrName>style.visibility</p:attrName>
                                        </p:attrNameLst>
                                      </p:cBhvr>
                                      <p:to>
                                        <p:strVal val="visible"/>
                                      </p:to>
                                    </p:set>
                                    <p:anim calcmode="lin" valueType="num">
                                      <p:cBhvr additive="base">
                                        <p:cTn id="65" dur="500" fill="hold"/>
                                        <p:tgtEl>
                                          <p:spTgt spid="146446"/>
                                        </p:tgtEl>
                                        <p:attrNameLst>
                                          <p:attrName>ppt_x</p:attrName>
                                        </p:attrNameLst>
                                      </p:cBhvr>
                                      <p:tavLst>
                                        <p:tav tm="0">
                                          <p:val>
                                            <p:strVal val="0-#ppt_w/2"/>
                                          </p:val>
                                        </p:tav>
                                        <p:tav tm="100000">
                                          <p:val>
                                            <p:strVal val="#ppt_x"/>
                                          </p:val>
                                        </p:tav>
                                      </p:tavLst>
                                    </p:anim>
                                    <p:anim calcmode="lin" valueType="num">
                                      <p:cBhvr additive="base">
                                        <p:cTn id="66" dur="500" fill="hold"/>
                                        <p:tgtEl>
                                          <p:spTgt spid="14644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46447"/>
                                        </p:tgtEl>
                                        <p:attrNameLst>
                                          <p:attrName>style.visibility</p:attrName>
                                        </p:attrNameLst>
                                      </p:cBhvr>
                                      <p:to>
                                        <p:strVal val="visible"/>
                                      </p:to>
                                    </p:set>
                                    <p:anim calcmode="lin" valueType="num">
                                      <p:cBhvr additive="base">
                                        <p:cTn id="69" dur="500" fill="hold"/>
                                        <p:tgtEl>
                                          <p:spTgt spid="146447"/>
                                        </p:tgtEl>
                                        <p:attrNameLst>
                                          <p:attrName>ppt_x</p:attrName>
                                        </p:attrNameLst>
                                      </p:cBhvr>
                                      <p:tavLst>
                                        <p:tav tm="0">
                                          <p:val>
                                            <p:strVal val="0-#ppt_w/2"/>
                                          </p:val>
                                        </p:tav>
                                        <p:tav tm="100000">
                                          <p:val>
                                            <p:strVal val="#ppt_x"/>
                                          </p:val>
                                        </p:tav>
                                      </p:tavLst>
                                    </p:anim>
                                    <p:anim calcmode="lin" valueType="num">
                                      <p:cBhvr additive="base">
                                        <p:cTn id="70" dur="500" fill="hold"/>
                                        <p:tgtEl>
                                          <p:spTgt spid="146447"/>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46448"/>
                                        </p:tgtEl>
                                        <p:attrNameLst>
                                          <p:attrName>style.visibility</p:attrName>
                                        </p:attrNameLst>
                                      </p:cBhvr>
                                      <p:to>
                                        <p:strVal val="visible"/>
                                      </p:to>
                                    </p:set>
                                    <p:anim calcmode="lin" valueType="num">
                                      <p:cBhvr additive="base">
                                        <p:cTn id="73" dur="500" fill="hold"/>
                                        <p:tgtEl>
                                          <p:spTgt spid="146448"/>
                                        </p:tgtEl>
                                        <p:attrNameLst>
                                          <p:attrName>ppt_x</p:attrName>
                                        </p:attrNameLst>
                                      </p:cBhvr>
                                      <p:tavLst>
                                        <p:tav tm="0">
                                          <p:val>
                                            <p:strVal val="0-#ppt_w/2"/>
                                          </p:val>
                                        </p:tav>
                                        <p:tav tm="100000">
                                          <p:val>
                                            <p:strVal val="#ppt_x"/>
                                          </p:val>
                                        </p:tav>
                                      </p:tavLst>
                                    </p:anim>
                                    <p:anim calcmode="lin" valueType="num">
                                      <p:cBhvr additive="base">
                                        <p:cTn id="74" dur="500" fill="hold"/>
                                        <p:tgtEl>
                                          <p:spTgt spid="146448"/>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46449"/>
                                        </p:tgtEl>
                                        <p:attrNameLst>
                                          <p:attrName>style.visibility</p:attrName>
                                        </p:attrNameLst>
                                      </p:cBhvr>
                                      <p:to>
                                        <p:strVal val="visible"/>
                                      </p:to>
                                    </p:set>
                                    <p:anim calcmode="lin" valueType="num">
                                      <p:cBhvr additive="base">
                                        <p:cTn id="79" dur="500" fill="hold"/>
                                        <p:tgtEl>
                                          <p:spTgt spid="146449"/>
                                        </p:tgtEl>
                                        <p:attrNameLst>
                                          <p:attrName>ppt_x</p:attrName>
                                        </p:attrNameLst>
                                      </p:cBhvr>
                                      <p:tavLst>
                                        <p:tav tm="0">
                                          <p:val>
                                            <p:strVal val="0-#ppt_w/2"/>
                                          </p:val>
                                        </p:tav>
                                        <p:tav tm="100000">
                                          <p:val>
                                            <p:strVal val="#ppt_x"/>
                                          </p:val>
                                        </p:tav>
                                      </p:tavLst>
                                    </p:anim>
                                    <p:anim calcmode="lin" valueType="num">
                                      <p:cBhvr additive="base">
                                        <p:cTn id="80" dur="500" fill="hold"/>
                                        <p:tgtEl>
                                          <p:spTgt spid="14644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46451"/>
                                        </p:tgtEl>
                                        <p:attrNameLst>
                                          <p:attrName>style.visibility</p:attrName>
                                        </p:attrNameLst>
                                      </p:cBhvr>
                                      <p:to>
                                        <p:strVal val="visible"/>
                                      </p:to>
                                    </p:set>
                                    <p:anim calcmode="lin" valueType="num">
                                      <p:cBhvr additive="base">
                                        <p:cTn id="83" dur="500" fill="hold"/>
                                        <p:tgtEl>
                                          <p:spTgt spid="146451"/>
                                        </p:tgtEl>
                                        <p:attrNameLst>
                                          <p:attrName>ppt_x</p:attrName>
                                        </p:attrNameLst>
                                      </p:cBhvr>
                                      <p:tavLst>
                                        <p:tav tm="0">
                                          <p:val>
                                            <p:strVal val="0-#ppt_w/2"/>
                                          </p:val>
                                        </p:tav>
                                        <p:tav tm="100000">
                                          <p:val>
                                            <p:strVal val="#ppt_x"/>
                                          </p:val>
                                        </p:tav>
                                      </p:tavLst>
                                    </p:anim>
                                    <p:anim calcmode="lin" valueType="num">
                                      <p:cBhvr additive="base">
                                        <p:cTn id="84" dur="500" fill="hold"/>
                                        <p:tgtEl>
                                          <p:spTgt spid="14645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46452"/>
                                        </p:tgtEl>
                                        <p:attrNameLst>
                                          <p:attrName>style.visibility</p:attrName>
                                        </p:attrNameLst>
                                      </p:cBhvr>
                                      <p:to>
                                        <p:strVal val="visible"/>
                                      </p:to>
                                    </p:set>
                                    <p:anim calcmode="lin" valueType="num">
                                      <p:cBhvr additive="base">
                                        <p:cTn id="87" dur="500" fill="hold"/>
                                        <p:tgtEl>
                                          <p:spTgt spid="146452"/>
                                        </p:tgtEl>
                                        <p:attrNameLst>
                                          <p:attrName>ppt_x</p:attrName>
                                        </p:attrNameLst>
                                      </p:cBhvr>
                                      <p:tavLst>
                                        <p:tav tm="0">
                                          <p:val>
                                            <p:strVal val="0-#ppt_w/2"/>
                                          </p:val>
                                        </p:tav>
                                        <p:tav tm="100000">
                                          <p:val>
                                            <p:strVal val="#ppt_x"/>
                                          </p:val>
                                        </p:tav>
                                      </p:tavLst>
                                    </p:anim>
                                    <p:anim calcmode="lin" valueType="num">
                                      <p:cBhvr additive="base">
                                        <p:cTn id="88" dur="500" fill="hold"/>
                                        <p:tgtEl>
                                          <p:spTgt spid="14645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46453"/>
                                        </p:tgtEl>
                                        <p:attrNameLst>
                                          <p:attrName>style.visibility</p:attrName>
                                        </p:attrNameLst>
                                      </p:cBhvr>
                                      <p:to>
                                        <p:strVal val="visible"/>
                                      </p:to>
                                    </p:set>
                                    <p:anim calcmode="lin" valueType="num">
                                      <p:cBhvr additive="base">
                                        <p:cTn id="91" dur="500" fill="hold"/>
                                        <p:tgtEl>
                                          <p:spTgt spid="146453"/>
                                        </p:tgtEl>
                                        <p:attrNameLst>
                                          <p:attrName>ppt_x</p:attrName>
                                        </p:attrNameLst>
                                      </p:cBhvr>
                                      <p:tavLst>
                                        <p:tav tm="0">
                                          <p:val>
                                            <p:strVal val="0-#ppt_w/2"/>
                                          </p:val>
                                        </p:tav>
                                        <p:tav tm="100000">
                                          <p:val>
                                            <p:strVal val="#ppt_x"/>
                                          </p:val>
                                        </p:tav>
                                      </p:tavLst>
                                    </p:anim>
                                    <p:anim calcmode="lin" valueType="num">
                                      <p:cBhvr additive="base">
                                        <p:cTn id="92" dur="500" fill="hold"/>
                                        <p:tgtEl>
                                          <p:spTgt spid="14645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46454"/>
                                        </p:tgtEl>
                                        <p:attrNameLst>
                                          <p:attrName>style.visibility</p:attrName>
                                        </p:attrNameLst>
                                      </p:cBhvr>
                                      <p:to>
                                        <p:strVal val="visible"/>
                                      </p:to>
                                    </p:set>
                                    <p:anim calcmode="lin" valueType="num">
                                      <p:cBhvr additive="base">
                                        <p:cTn id="95" dur="500" fill="hold"/>
                                        <p:tgtEl>
                                          <p:spTgt spid="146454"/>
                                        </p:tgtEl>
                                        <p:attrNameLst>
                                          <p:attrName>ppt_x</p:attrName>
                                        </p:attrNameLst>
                                      </p:cBhvr>
                                      <p:tavLst>
                                        <p:tav tm="0">
                                          <p:val>
                                            <p:strVal val="0-#ppt_w/2"/>
                                          </p:val>
                                        </p:tav>
                                        <p:tav tm="100000">
                                          <p:val>
                                            <p:strVal val="#ppt_x"/>
                                          </p:val>
                                        </p:tav>
                                      </p:tavLst>
                                    </p:anim>
                                    <p:anim calcmode="lin" valueType="num">
                                      <p:cBhvr additive="base">
                                        <p:cTn id="96" dur="500" fill="hold"/>
                                        <p:tgtEl>
                                          <p:spTgt spid="146454"/>
                                        </p:tgtEl>
                                        <p:attrNameLst>
                                          <p:attrName>ppt_y</p:attrName>
                                        </p:attrNameLst>
                                      </p:cBhvr>
                                      <p:tavLst>
                                        <p:tav tm="0">
                                          <p:val>
                                            <p:strVal val="#ppt_y"/>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146455"/>
                                        </p:tgtEl>
                                        <p:attrNameLst>
                                          <p:attrName>style.visibility</p:attrName>
                                        </p:attrNameLst>
                                      </p:cBhvr>
                                      <p:to>
                                        <p:strVal val="visible"/>
                                      </p:to>
                                    </p:set>
                                    <p:anim calcmode="lin" valueType="num">
                                      <p:cBhvr additive="base">
                                        <p:cTn id="101" dur="500" fill="hold"/>
                                        <p:tgtEl>
                                          <p:spTgt spid="146455"/>
                                        </p:tgtEl>
                                        <p:attrNameLst>
                                          <p:attrName>ppt_x</p:attrName>
                                        </p:attrNameLst>
                                      </p:cBhvr>
                                      <p:tavLst>
                                        <p:tav tm="0">
                                          <p:val>
                                            <p:strVal val="0-#ppt_w/2"/>
                                          </p:val>
                                        </p:tav>
                                        <p:tav tm="100000">
                                          <p:val>
                                            <p:strVal val="#ppt_x"/>
                                          </p:val>
                                        </p:tav>
                                      </p:tavLst>
                                    </p:anim>
                                    <p:anim calcmode="lin" valueType="num">
                                      <p:cBhvr additive="base">
                                        <p:cTn id="102" dur="500" fill="hold"/>
                                        <p:tgtEl>
                                          <p:spTgt spid="146455"/>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146457"/>
                                        </p:tgtEl>
                                        <p:attrNameLst>
                                          <p:attrName>style.visibility</p:attrName>
                                        </p:attrNameLst>
                                      </p:cBhvr>
                                      <p:to>
                                        <p:strVal val="visible"/>
                                      </p:to>
                                    </p:set>
                                    <p:anim calcmode="lin" valueType="num">
                                      <p:cBhvr additive="base">
                                        <p:cTn id="105" dur="500" fill="hold"/>
                                        <p:tgtEl>
                                          <p:spTgt spid="146457"/>
                                        </p:tgtEl>
                                        <p:attrNameLst>
                                          <p:attrName>ppt_x</p:attrName>
                                        </p:attrNameLst>
                                      </p:cBhvr>
                                      <p:tavLst>
                                        <p:tav tm="0">
                                          <p:val>
                                            <p:strVal val="0-#ppt_w/2"/>
                                          </p:val>
                                        </p:tav>
                                        <p:tav tm="100000">
                                          <p:val>
                                            <p:strVal val="#ppt_x"/>
                                          </p:val>
                                        </p:tav>
                                      </p:tavLst>
                                    </p:anim>
                                    <p:anim calcmode="lin" valueType="num">
                                      <p:cBhvr additive="base">
                                        <p:cTn id="106" dur="500" fill="hold"/>
                                        <p:tgtEl>
                                          <p:spTgt spid="146457"/>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146458"/>
                                        </p:tgtEl>
                                        <p:attrNameLst>
                                          <p:attrName>style.visibility</p:attrName>
                                        </p:attrNameLst>
                                      </p:cBhvr>
                                      <p:to>
                                        <p:strVal val="visible"/>
                                      </p:to>
                                    </p:set>
                                    <p:anim calcmode="lin" valueType="num">
                                      <p:cBhvr additive="base">
                                        <p:cTn id="109" dur="500" fill="hold"/>
                                        <p:tgtEl>
                                          <p:spTgt spid="146458"/>
                                        </p:tgtEl>
                                        <p:attrNameLst>
                                          <p:attrName>ppt_x</p:attrName>
                                        </p:attrNameLst>
                                      </p:cBhvr>
                                      <p:tavLst>
                                        <p:tav tm="0">
                                          <p:val>
                                            <p:strVal val="0-#ppt_w/2"/>
                                          </p:val>
                                        </p:tav>
                                        <p:tav tm="100000">
                                          <p:val>
                                            <p:strVal val="#ppt_x"/>
                                          </p:val>
                                        </p:tav>
                                      </p:tavLst>
                                    </p:anim>
                                    <p:anim calcmode="lin" valueType="num">
                                      <p:cBhvr additive="base">
                                        <p:cTn id="110" dur="500" fill="hold"/>
                                        <p:tgtEl>
                                          <p:spTgt spid="146458"/>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146459"/>
                                        </p:tgtEl>
                                        <p:attrNameLst>
                                          <p:attrName>style.visibility</p:attrName>
                                        </p:attrNameLst>
                                      </p:cBhvr>
                                      <p:to>
                                        <p:strVal val="visible"/>
                                      </p:to>
                                    </p:set>
                                    <p:anim calcmode="lin" valueType="num">
                                      <p:cBhvr additive="base">
                                        <p:cTn id="113" dur="500" fill="hold"/>
                                        <p:tgtEl>
                                          <p:spTgt spid="146459"/>
                                        </p:tgtEl>
                                        <p:attrNameLst>
                                          <p:attrName>ppt_x</p:attrName>
                                        </p:attrNameLst>
                                      </p:cBhvr>
                                      <p:tavLst>
                                        <p:tav tm="0">
                                          <p:val>
                                            <p:strVal val="0-#ppt_w/2"/>
                                          </p:val>
                                        </p:tav>
                                        <p:tav tm="100000">
                                          <p:val>
                                            <p:strVal val="#ppt_x"/>
                                          </p:val>
                                        </p:tav>
                                      </p:tavLst>
                                    </p:anim>
                                    <p:anim calcmode="lin" valueType="num">
                                      <p:cBhvr additive="base">
                                        <p:cTn id="114" dur="500" fill="hold"/>
                                        <p:tgtEl>
                                          <p:spTgt spid="146459"/>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146460"/>
                                        </p:tgtEl>
                                        <p:attrNameLst>
                                          <p:attrName>style.visibility</p:attrName>
                                        </p:attrNameLst>
                                      </p:cBhvr>
                                      <p:to>
                                        <p:strVal val="visible"/>
                                      </p:to>
                                    </p:set>
                                    <p:anim calcmode="lin" valueType="num">
                                      <p:cBhvr additive="base">
                                        <p:cTn id="117" dur="500" fill="hold"/>
                                        <p:tgtEl>
                                          <p:spTgt spid="146460"/>
                                        </p:tgtEl>
                                        <p:attrNameLst>
                                          <p:attrName>ppt_x</p:attrName>
                                        </p:attrNameLst>
                                      </p:cBhvr>
                                      <p:tavLst>
                                        <p:tav tm="0">
                                          <p:val>
                                            <p:strVal val="0-#ppt_w/2"/>
                                          </p:val>
                                        </p:tav>
                                        <p:tav tm="100000">
                                          <p:val>
                                            <p:strVal val="#ppt_x"/>
                                          </p:val>
                                        </p:tav>
                                      </p:tavLst>
                                    </p:anim>
                                    <p:anim calcmode="lin" valueType="num">
                                      <p:cBhvr additive="base">
                                        <p:cTn id="118" dur="500" fill="hold"/>
                                        <p:tgtEl>
                                          <p:spTgt spid="146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p:bldP spid="146437" grpId="0" animBg="1"/>
      <p:bldP spid="146438" grpId="0" animBg="1"/>
      <p:bldP spid="146439" grpId="0" animBg="1"/>
      <p:bldP spid="146440" grpId="0" animBg="1"/>
      <p:bldP spid="146441" grpId="0" animBg="1"/>
      <p:bldP spid="146442" grpId="0" animBg="1"/>
      <p:bldP spid="146443" grpId="0" animBg="1"/>
      <p:bldP spid="146444" grpId="0" animBg="1"/>
      <p:bldP spid="146445" grpId="0" animBg="1"/>
      <p:bldP spid="146446" grpId="0" animBg="1"/>
      <p:bldP spid="146447" grpId="0" animBg="1"/>
      <p:bldP spid="146448" grpId="0" animBg="1"/>
      <p:bldP spid="146449" grpId="0" animBg="1"/>
      <p:bldP spid="146450" grpId="0" animBg="1"/>
      <p:bldP spid="146451" grpId="0" animBg="1"/>
      <p:bldP spid="146452" grpId="0" animBg="1"/>
      <p:bldP spid="146453" grpId="0" animBg="1"/>
      <p:bldP spid="146454" grpId="0" animBg="1"/>
      <p:bldP spid="146455" grpId="0" animBg="1"/>
      <p:bldP spid="146456" grpId="0" animBg="1"/>
      <p:bldP spid="146457" grpId="0" animBg="1"/>
      <p:bldP spid="146458" grpId="0" animBg="1"/>
      <p:bldP spid="146459" grpId="0" animBg="1"/>
      <p:bldP spid="14646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endParaRPr lang="zh-CN" altLang="zh-CN"/>
          </a:p>
        </p:txBody>
      </p:sp>
      <p:sp>
        <p:nvSpPr>
          <p:cNvPr id="9" name="日期占位符 5"/>
          <p:cNvSpPr>
            <a:spLocks noGrp="1"/>
          </p:cNvSpPr>
          <p:nvPr>
            <p:ph type="dt" sz="half" idx="10"/>
          </p:nvPr>
        </p:nvSpPr>
        <p:spPr/>
        <p:txBody>
          <a:bodyPr/>
          <a:lstStyle/>
          <a:p>
            <a:fld id="{13E8C95C-D89B-42C1-84B7-636AA0BE24AD}" type="datetime1">
              <a:rPr lang="zh-CN" altLang="en-US"/>
              <a:pPr/>
              <a:t>2013/9/2</a:t>
            </a:fld>
            <a:endParaRPr lang="en-US" altLang="zh-CN"/>
          </a:p>
        </p:txBody>
      </p:sp>
      <p:sp>
        <p:nvSpPr>
          <p:cNvPr id="7" name="页脚占位符 3"/>
          <p:cNvSpPr>
            <a:spLocks noGrp="1"/>
          </p:cNvSpPr>
          <p:nvPr>
            <p:ph type="ftr" sz="quarter" idx="11"/>
          </p:nvPr>
        </p:nvSpPr>
        <p:spPr/>
        <p:txBody>
          <a:bodyPr/>
          <a:lstStyle/>
          <a:p>
            <a:r>
              <a:rPr lang="en-US" altLang="zh-CN"/>
              <a:t>第1章  计算机基础知识—选购计算机</a:t>
            </a:r>
          </a:p>
        </p:txBody>
      </p:sp>
      <p:sp>
        <p:nvSpPr>
          <p:cNvPr id="8" name="灯片编号占位符 4"/>
          <p:cNvSpPr>
            <a:spLocks noGrp="1"/>
          </p:cNvSpPr>
          <p:nvPr>
            <p:ph type="sldNum" sz="quarter" idx="12"/>
          </p:nvPr>
        </p:nvSpPr>
        <p:spPr/>
        <p:txBody>
          <a:bodyPr/>
          <a:lstStyle/>
          <a:p>
            <a:fld id="{B50268F4-D95A-4A18-B979-3721B9E481E1}" type="slidenum">
              <a:rPr lang="en-US" altLang="zh-CN"/>
              <a:pPr/>
              <a:t>72</a:t>
            </a:fld>
            <a:endParaRPr lang="en-US" altLang="zh-CN"/>
          </a:p>
        </p:txBody>
      </p:sp>
      <p:sp>
        <p:nvSpPr>
          <p:cNvPr id="147459" name="AutoShape 3"/>
          <p:cNvSpPr>
            <a:spLocks noChangeArrowheads="1"/>
          </p:cNvSpPr>
          <p:nvPr/>
        </p:nvSpPr>
        <p:spPr bwMode="auto">
          <a:xfrm>
            <a:off x="395288" y="1557338"/>
            <a:ext cx="1655762" cy="792162"/>
          </a:xfrm>
          <a:prstGeom prst="roundRect">
            <a:avLst>
              <a:gd name="adj" fmla="val 16667"/>
            </a:avLst>
          </a:prstGeom>
          <a:gradFill rotWithShape="1">
            <a:gsLst>
              <a:gs pos="0">
                <a:schemeClr val="accent1"/>
              </a:gs>
              <a:gs pos="100000">
                <a:srgbClr val="FFFF00"/>
              </a:gs>
            </a:gsLst>
            <a:lin ang="0" scaled="1"/>
          </a:gradFill>
          <a:ln w="6350" algn="ctr">
            <a:solidFill>
              <a:srgbClr val="CC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lgn="ctr"/>
            <a:r>
              <a:rPr kumimoji="1" lang="zh-CN" altLang="en-US" sz="2400">
                <a:solidFill>
                  <a:schemeClr val="tx2"/>
                </a:solidFill>
                <a:effectLst>
                  <a:outerShdw blurRad="38100" dist="38100" dir="2700000" algn="tl">
                    <a:srgbClr val="000000"/>
                  </a:outerShdw>
                </a:effectLst>
                <a:latin typeface="Times New Roman" pitchFamily="18" charset="0"/>
              </a:rPr>
              <a:t>位权 </a:t>
            </a:r>
          </a:p>
        </p:txBody>
      </p:sp>
      <p:sp>
        <p:nvSpPr>
          <p:cNvPr id="147460" name="Text Box 4"/>
          <p:cNvSpPr txBox="1">
            <a:spLocks noChangeArrowheads="1"/>
          </p:cNvSpPr>
          <p:nvPr/>
        </p:nvSpPr>
        <p:spPr bwMode="auto">
          <a:xfrm>
            <a:off x="2051050" y="1700213"/>
            <a:ext cx="709295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2200">
                <a:solidFill>
                  <a:schemeClr val="tx2"/>
                </a:solidFill>
                <a:latin typeface="Times New Roman" pitchFamily="18" charset="0"/>
              </a:rPr>
              <a:t>是以基数为底、数码所在位置的序号为指数的整数次幂。</a:t>
            </a:r>
          </a:p>
        </p:txBody>
      </p:sp>
      <p:sp>
        <p:nvSpPr>
          <p:cNvPr id="147461" name="Text Box 5"/>
          <p:cNvSpPr txBox="1">
            <a:spLocks noChangeArrowheads="1"/>
          </p:cNvSpPr>
          <p:nvPr/>
        </p:nvSpPr>
        <p:spPr bwMode="auto">
          <a:xfrm>
            <a:off x="395288" y="3141663"/>
            <a:ext cx="8208962" cy="1096962"/>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200">
                <a:solidFill>
                  <a:schemeClr val="bg1"/>
                </a:solidFill>
                <a:latin typeface="楷体_GB2312" charset="-122"/>
                <a:ea typeface="楷体_GB2312" charset="-122"/>
              </a:rPr>
              <a:t>    </a:t>
            </a:r>
            <a:r>
              <a:rPr kumimoji="1" lang="zh-CN" altLang="en-US" sz="2200">
                <a:solidFill>
                  <a:schemeClr val="bg1"/>
                </a:solidFill>
                <a:latin typeface="楷体_GB2312" charset="-122"/>
                <a:ea typeface="楷体_GB2312" charset="-122"/>
              </a:rPr>
              <a:t>问题的提出：一个数码处在不同位置所代表的值是不同的。例如十进制中，数字</a:t>
            </a:r>
            <a:r>
              <a:rPr kumimoji="1" lang="en-US" altLang="zh-CN" sz="2200">
                <a:solidFill>
                  <a:schemeClr val="bg1"/>
                </a:solidFill>
                <a:latin typeface="楷体_GB2312" charset="-122"/>
                <a:ea typeface="楷体_GB2312" charset="-122"/>
              </a:rPr>
              <a:t>5</a:t>
            </a:r>
            <a:r>
              <a:rPr kumimoji="1" lang="zh-CN" altLang="en-US" sz="2200">
                <a:solidFill>
                  <a:schemeClr val="bg1"/>
                </a:solidFill>
                <a:latin typeface="楷体_GB2312" charset="-122"/>
                <a:ea typeface="楷体_GB2312" charset="-122"/>
              </a:rPr>
              <a:t>在个位、十位、小数点后</a:t>
            </a:r>
            <a:r>
              <a:rPr kumimoji="1" lang="en-US" altLang="zh-CN" sz="2200">
                <a:solidFill>
                  <a:schemeClr val="bg1"/>
                </a:solidFill>
                <a:latin typeface="楷体_GB2312" charset="-122"/>
                <a:ea typeface="楷体_GB2312" charset="-122"/>
              </a:rPr>
              <a:t>1</a:t>
            </a:r>
            <a:r>
              <a:rPr kumimoji="1" lang="zh-CN" altLang="en-US" sz="2200">
                <a:solidFill>
                  <a:schemeClr val="bg1"/>
                </a:solidFill>
                <a:latin typeface="楷体_GB2312" charset="-122"/>
                <a:ea typeface="楷体_GB2312" charset="-122"/>
              </a:rPr>
              <a:t>位分别代表</a:t>
            </a:r>
            <a:r>
              <a:rPr kumimoji="1" lang="en-US" altLang="zh-CN" sz="2200">
                <a:solidFill>
                  <a:schemeClr val="bg1"/>
                </a:solidFill>
                <a:latin typeface="楷体_GB2312" charset="-122"/>
                <a:ea typeface="楷体_GB2312" charset="-122"/>
              </a:rPr>
              <a:t>5</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50</a:t>
            </a:r>
            <a:r>
              <a:rPr kumimoji="1" lang="zh-CN" altLang="en-US" sz="2200">
                <a:solidFill>
                  <a:schemeClr val="bg1"/>
                </a:solidFill>
                <a:latin typeface="楷体_GB2312" charset="-122"/>
                <a:ea typeface="楷体_GB2312" charset="-122"/>
              </a:rPr>
              <a:t>和</a:t>
            </a:r>
            <a:r>
              <a:rPr kumimoji="1" lang="en-US" altLang="zh-CN" sz="2200">
                <a:solidFill>
                  <a:schemeClr val="bg1"/>
                </a:solidFill>
                <a:latin typeface="楷体_GB2312" charset="-122"/>
                <a:ea typeface="楷体_GB2312" charset="-122"/>
              </a:rPr>
              <a:t>0.5</a:t>
            </a:r>
            <a:r>
              <a:rPr kumimoji="1" lang="zh-CN" altLang="en-US" sz="2200">
                <a:solidFill>
                  <a:schemeClr val="bg1"/>
                </a:solidFill>
                <a:latin typeface="楷体_GB2312" charset="-122"/>
                <a:ea typeface="楷体_GB2312" charset="-122"/>
              </a:rPr>
              <a:t>，这是为什么呢？</a:t>
            </a:r>
          </a:p>
        </p:txBody>
      </p:sp>
      <p:sp>
        <p:nvSpPr>
          <p:cNvPr id="147462" name="Text Box 6"/>
          <p:cNvSpPr txBox="1">
            <a:spLocks noChangeArrowheads="1"/>
          </p:cNvSpPr>
          <p:nvPr/>
        </p:nvSpPr>
        <p:spPr bwMode="auto">
          <a:xfrm>
            <a:off x="395288" y="4365625"/>
            <a:ext cx="8208962" cy="76200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200">
                <a:solidFill>
                  <a:schemeClr val="bg1"/>
                </a:solidFill>
                <a:latin typeface="楷体_GB2312" charset="-122"/>
                <a:ea typeface="楷体_GB2312" charset="-122"/>
              </a:rPr>
              <a:t>    </a:t>
            </a:r>
            <a:r>
              <a:rPr kumimoji="1" lang="zh-CN" altLang="en-US" sz="2200">
                <a:solidFill>
                  <a:schemeClr val="bg1"/>
                </a:solidFill>
                <a:latin typeface="楷体_GB2312" charset="-122"/>
                <a:ea typeface="楷体_GB2312" charset="-122"/>
              </a:rPr>
              <a:t>回答：其奥妙就在于位权。因为在十进制中，个位、十位、小数点后</a:t>
            </a:r>
            <a:r>
              <a:rPr kumimoji="1" lang="en-US" altLang="zh-CN" sz="2200">
                <a:solidFill>
                  <a:schemeClr val="bg1"/>
                </a:solidFill>
                <a:latin typeface="楷体_GB2312" charset="-122"/>
                <a:ea typeface="楷体_GB2312" charset="-122"/>
              </a:rPr>
              <a:t>1</a:t>
            </a:r>
            <a:r>
              <a:rPr kumimoji="1" lang="zh-CN" altLang="en-US" sz="2200">
                <a:solidFill>
                  <a:schemeClr val="bg1"/>
                </a:solidFill>
                <a:latin typeface="楷体_GB2312" charset="-122"/>
                <a:ea typeface="楷体_GB2312" charset="-122"/>
              </a:rPr>
              <a:t>位的位权不同，分别为</a:t>
            </a:r>
            <a:r>
              <a:rPr kumimoji="1" lang="en-US" altLang="zh-CN" sz="2200">
                <a:solidFill>
                  <a:schemeClr val="bg1"/>
                </a:solidFill>
                <a:latin typeface="楷体_GB2312" charset="-122"/>
                <a:ea typeface="楷体_GB2312" charset="-122"/>
              </a:rPr>
              <a:t>1</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10</a:t>
            </a:r>
            <a:r>
              <a:rPr kumimoji="1" lang="zh-CN" altLang="en-US" sz="2200">
                <a:solidFill>
                  <a:schemeClr val="bg1"/>
                </a:solidFill>
                <a:latin typeface="楷体_GB2312" charset="-122"/>
                <a:ea typeface="楷体_GB2312" charset="-122"/>
              </a:rPr>
              <a:t>和</a:t>
            </a:r>
            <a:r>
              <a:rPr kumimoji="1" lang="en-US" altLang="zh-CN" sz="2200">
                <a:solidFill>
                  <a:schemeClr val="bg1"/>
                </a:solidFill>
                <a:latin typeface="楷体_GB2312" charset="-122"/>
                <a:ea typeface="楷体_GB2312" charset="-122"/>
              </a:rPr>
              <a:t>0.1</a:t>
            </a:r>
            <a:r>
              <a:rPr kumimoji="1" lang="zh-CN" altLang="en-US" sz="2200">
                <a:solidFill>
                  <a:schemeClr val="bg1"/>
                </a:solidFill>
                <a:latin typeface="楷体_GB2312" charset="-122"/>
                <a:ea typeface="楷体_GB231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7461"/>
                                        </p:tgtEl>
                                        <p:attrNameLst>
                                          <p:attrName>style.visibility</p:attrName>
                                        </p:attrNameLst>
                                      </p:cBhvr>
                                      <p:to>
                                        <p:strVal val="visible"/>
                                      </p:to>
                                    </p:set>
                                    <p:animEffect transition="in" filter="dissolve">
                                      <p:cBhvr>
                                        <p:cTn id="7" dur="500"/>
                                        <p:tgtEl>
                                          <p:spTgt spid="1474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7462"/>
                                        </p:tgtEl>
                                        <p:attrNameLst>
                                          <p:attrName>style.visibility</p:attrName>
                                        </p:attrNameLst>
                                      </p:cBhvr>
                                      <p:to>
                                        <p:strVal val="visible"/>
                                      </p:to>
                                    </p:set>
                                    <p:animEffect transition="in" filter="dissolve">
                                      <p:cBhvr>
                                        <p:cTn id="12" dur="500"/>
                                        <p:tgtEl>
                                          <p:spTgt spid="1474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7460"/>
                                        </p:tgtEl>
                                        <p:attrNameLst>
                                          <p:attrName>style.visibility</p:attrName>
                                        </p:attrNameLst>
                                      </p:cBhvr>
                                      <p:to>
                                        <p:strVal val="visible"/>
                                      </p:to>
                                    </p:set>
                                    <p:anim calcmode="lin" valueType="num">
                                      <p:cBhvr additive="base">
                                        <p:cTn id="17" dur="500" fill="hold"/>
                                        <p:tgtEl>
                                          <p:spTgt spid="147460"/>
                                        </p:tgtEl>
                                        <p:attrNameLst>
                                          <p:attrName>ppt_x</p:attrName>
                                        </p:attrNameLst>
                                      </p:cBhvr>
                                      <p:tavLst>
                                        <p:tav tm="0">
                                          <p:val>
                                            <p:strVal val="0-#ppt_w/2"/>
                                          </p:val>
                                        </p:tav>
                                        <p:tav tm="100000">
                                          <p:val>
                                            <p:strVal val="#ppt_x"/>
                                          </p:val>
                                        </p:tav>
                                      </p:tavLst>
                                    </p:anim>
                                    <p:anim calcmode="lin" valueType="num">
                                      <p:cBhvr additive="base">
                                        <p:cTn id="18" dur="500" fill="hold"/>
                                        <p:tgtEl>
                                          <p:spTgt spid="147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p:bldP spid="147461" grpId="0" animBg="1"/>
      <p:bldP spid="14746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endParaRPr lang="zh-CN" altLang="zh-CN"/>
          </a:p>
        </p:txBody>
      </p:sp>
      <p:sp>
        <p:nvSpPr>
          <p:cNvPr id="14" name="日期占位符 5"/>
          <p:cNvSpPr>
            <a:spLocks noGrp="1"/>
          </p:cNvSpPr>
          <p:nvPr>
            <p:ph type="dt" sz="half" idx="10"/>
          </p:nvPr>
        </p:nvSpPr>
        <p:spPr/>
        <p:txBody>
          <a:bodyPr/>
          <a:lstStyle/>
          <a:p>
            <a:fld id="{C25F46F2-AAFC-474F-AFCC-92837A606102}" type="datetime1">
              <a:rPr lang="zh-CN" altLang="en-US"/>
              <a:pPr/>
              <a:t>2013/9/2</a:t>
            </a:fld>
            <a:endParaRPr lang="en-US" altLang="zh-CN"/>
          </a:p>
        </p:txBody>
      </p:sp>
      <p:sp>
        <p:nvSpPr>
          <p:cNvPr id="12" name="页脚占位符 3"/>
          <p:cNvSpPr>
            <a:spLocks noGrp="1"/>
          </p:cNvSpPr>
          <p:nvPr>
            <p:ph type="ftr" sz="quarter" idx="11"/>
          </p:nvPr>
        </p:nvSpPr>
        <p:spPr/>
        <p:txBody>
          <a:bodyPr/>
          <a:lstStyle/>
          <a:p>
            <a:r>
              <a:rPr lang="en-US" altLang="zh-CN"/>
              <a:t>第1章  计算机基础知识—选购计算机</a:t>
            </a:r>
          </a:p>
        </p:txBody>
      </p:sp>
      <p:sp>
        <p:nvSpPr>
          <p:cNvPr id="13" name="灯片编号占位符 4"/>
          <p:cNvSpPr>
            <a:spLocks noGrp="1"/>
          </p:cNvSpPr>
          <p:nvPr>
            <p:ph type="sldNum" sz="quarter" idx="12"/>
          </p:nvPr>
        </p:nvSpPr>
        <p:spPr/>
        <p:txBody>
          <a:bodyPr/>
          <a:lstStyle/>
          <a:p>
            <a:fld id="{9D5C1F77-EDCF-4947-A8D3-87135DCF3E16}" type="slidenum">
              <a:rPr lang="en-US" altLang="zh-CN"/>
              <a:pPr/>
              <a:t>73</a:t>
            </a:fld>
            <a:endParaRPr lang="en-US" altLang="zh-CN"/>
          </a:p>
        </p:txBody>
      </p:sp>
      <p:sp>
        <p:nvSpPr>
          <p:cNvPr id="148483" name="Rectangle 3"/>
          <p:cNvSpPr>
            <a:spLocks noChangeArrowheads="1"/>
          </p:cNvSpPr>
          <p:nvPr/>
        </p:nvSpPr>
        <p:spPr bwMode="auto">
          <a:xfrm>
            <a:off x="1116013" y="3213100"/>
            <a:ext cx="802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200">
                <a:effectLst>
                  <a:outerShdw blurRad="38100" dist="38100" dir="2700000" algn="tl">
                    <a:srgbClr val="C0C0C0"/>
                  </a:outerShdw>
                </a:effectLst>
                <a:latin typeface="Times New Roman" pitchFamily="18" charset="0"/>
              </a:rPr>
              <a:t>各位位权</a:t>
            </a:r>
            <a:r>
              <a:rPr kumimoji="1" lang="zh-CN" altLang="en-US" sz="2400">
                <a:solidFill>
                  <a:srgbClr val="FF0000"/>
                </a:solidFill>
                <a:effectLst>
                  <a:outerShdw blurRad="38100" dist="38100" dir="2700000" algn="tl">
                    <a:srgbClr val="C0C0C0"/>
                  </a:outerShdw>
                </a:effectLst>
                <a:latin typeface="Times New Roman" pitchFamily="18" charset="0"/>
              </a:rPr>
              <a:t>               </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3</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2</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0 </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10</a:t>
            </a:r>
            <a:r>
              <a:rPr kumimoji="1" lang="en-US" altLang="zh-CN" sz="2400" baseline="30000">
                <a:solidFill>
                  <a:srgbClr val="FF0000"/>
                </a:solidFill>
                <a:effectLst>
                  <a:outerShdw blurRad="38100" dist="38100" dir="2700000" algn="tl">
                    <a:srgbClr val="C0C0C0"/>
                  </a:outerShdw>
                </a:effectLst>
                <a:latin typeface="Times New Roman" pitchFamily="18" charset="0"/>
              </a:rPr>
              <a:t>-2      </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chemeClr val="tx2"/>
                </a:solidFill>
                <a:effectLst>
                  <a:outerShdw blurRad="38100" dist="38100" dir="2700000" algn="tl">
                    <a:srgbClr val="C0C0C0"/>
                  </a:outerShdw>
                </a:effectLst>
                <a:latin typeface="Times New Roman" pitchFamily="18" charset="0"/>
              </a:rPr>
              <a:t> </a:t>
            </a:r>
          </a:p>
        </p:txBody>
      </p:sp>
      <p:sp>
        <p:nvSpPr>
          <p:cNvPr id="148484" name="Text Box 4"/>
          <p:cNvSpPr txBox="1">
            <a:spLocks noChangeArrowheads="1"/>
          </p:cNvSpPr>
          <p:nvPr/>
        </p:nvSpPr>
        <p:spPr bwMode="auto">
          <a:xfrm>
            <a:off x="323850" y="1628775"/>
            <a:ext cx="8353425" cy="1265238"/>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位权的两要素：基数和位置序号。</a:t>
            </a:r>
          </a:p>
          <a:p>
            <a:pPr>
              <a:spcBef>
                <a:spcPct val="50000"/>
              </a:spcBef>
            </a:pPr>
            <a:r>
              <a:rPr kumimoji="1" lang="zh-CN" altLang="en-US" sz="2200">
                <a:solidFill>
                  <a:schemeClr val="bg1"/>
                </a:solidFill>
                <a:latin typeface="楷体_GB2312" charset="-122"/>
                <a:ea typeface="楷体_GB2312" charset="-122"/>
              </a:rPr>
              <a:t>其中位置序号的排列规则如下：小数点左边，从右至左分别为</a:t>
            </a:r>
            <a:r>
              <a:rPr kumimoji="1" lang="en-US" altLang="zh-CN" sz="2200">
                <a:solidFill>
                  <a:schemeClr val="bg1"/>
                </a:solidFill>
                <a:latin typeface="楷体_GB2312" charset="-122"/>
                <a:ea typeface="楷体_GB2312" charset="-122"/>
              </a:rPr>
              <a:t>0</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l</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2</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3</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Times New Roman"/>
                <a:ea typeface="楷体_GB2312" charset="-122"/>
              </a:rPr>
              <a:t>……</a:t>
            </a:r>
            <a:r>
              <a:rPr kumimoji="1" lang="zh-CN" altLang="en-US" sz="2200">
                <a:solidFill>
                  <a:schemeClr val="bg1"/>
                </a:solidFill>
                <a:latin typeface="楷体_GB2312" charset="-122"/>
                <a:ea typeface="楷体_GB2312" charset="-122"/>
              </a:rPr>
              <a:t>，小数点右边从左至右分别为</a:t>
            </a:r>
            <a:r>
              <a:rPr kumimoji="1" lang="en-US" altLang="zh-CN" sz="2200">
                <a:solidFill>
                  <a:schemeClr val="bg1"/>
                </a:solidFill>
                <a:latin typeface="楷体_GB2312" charset="-122"/>
                <a:ea typeface="楷体_GB2312" charset="-122"/>
              </a:rPr>
              <a:t>-1</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-2</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楷体_GB2312" charset="-122"/>
                <a:ea typeface="楷体_GB2312" charset="-122"/>
              </a:rPr>
              <a:t>-3</a:t>
            </a:r>
            <a:r>
              <a:rPr kumimoji="1" lang="zh-CN" altLang="en-US" sz="2200">
                <a:solidFill>
                  <a:schemeClr val="bg1"/>
                </a:solidFill>
                <a:latin typeface="楷体_GB2312" charset="-122"/>
                <a:ea typeface="楷体_GB2312" charset="-122"/>
              </a:rPr>
              <a:t>，</a:t>
            </a:r>
            <a:r>
              <a:rPr kumimoji="1" lang="en-US" altLang="zh-CN" sz="2200">
                <a:solidFill>
                  <a:schemeClr val="bg1"/>
                </a:solidFill>
                <a:latin typeface="Times New Roman"/>
                <a:ea typeface="楷体_GB2312" charset="-122"/>
              </a:rPr>
              <a:t>……</a:t>
            </a:r>
            <a:r>
              <a:rPr kumimoji="1" lang="zh-CN" altLang="en-US" sz="2200">
                <a:solidFill>
                  <a:schemeClr val="bg1"/>
                </a:solidFill>
                <a:latin typeface="楷体_GB2312" charset="-122"/>
                <a:ea typeface="楷体_GB2312" charset="-122"/>
              </a:rPr>
              <a:t>。</a:t>
            </a:r>
          </a:p>
        </p:txBody>
      </p:sp>
      <p:sp>
        <p:nvSpPr>
          <p:cNvPr id="148485" name="Text Box 5"/>
          <p:cNvSpPr txBox="1">
            <a:spLocks noChangeArrowheads="1"/>
          </p:cNvSpPr>
          <p:nvPr/>
        </p:nvSpPr>
        <p:spPr bwMode="auto">
          <a:xfrm>
            <a:off x="1116013" y="4005263"/>
            <a:ext cx="784860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zh-CN" altLang="en-US" sz="2000">
                <a:solidFill>
                  <a:schemeClr val="tx2"/>
                </a:solidFill>
                <a:latin typeface="Times New Roman" pitchFamily="18" charset="0"/>
              </a:rPr>
              <a:t>基数：</a:t>
            </a:r>
            <a:r>
              <a:rPr kumimoji="1" lang="en-US" altLang="zh-CN" sz="2000">
                <a:solidFill>
                  <a:schemeClr val="tx2"/>
                </a:solidFill>
                <a:latin typeface="Times New Roman" pitchFamily="18" charset="0"/>
              </a:rPr>
              <a:t>10</a:t>
            </a:r>
            <a:r>
              <a:rPr kumimoji="1" lang="zh-CN" altLang="en-US" sz="2000">
                <a:solidFill>
                  <a:schemeClr val="tx2"/>
                </a:solidFill>
                <a:latin typeface="Times New Roman" pitchFamily="18" charset="0"/>
              </a:rPr>
              <a:t>；位置序号  </a:t>
            </a:r>
            <a:r>
              <a:rPr kumimoji="1" lang="en-US" altLang="zh-CN" sz="2000">
                <a:solidFill>
                  <a:schemeClr val="tx2"/>
                </a:solidFill>
                <a:latin typeface="Times New Roman" pitchFamily="18" charset="0"/>
              </a:rPr>
              <a:t>…       3         2         1          0         -1         -2       …</a:t>
            </a:r>
          </a:p>
        </p:txBody>
      </p:sp>
      <p:sp>
        <p:nvSpPr>
          <p:cNvPr id="148486" name="Text Box 6"/>
          <p:cNvSpPr txBox="1">
            <a:spLocks noChangeArrowheads="1"/>
          </p:cNvSpPr>
          <p:nvPr/>
        </p:nvSpPr>
        <p:spPr bwMode="auto">
          <a:xfrm>
            <a:off x="107950" y="3644900"/>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十进制</a:t>
            </a:r>
          </a:p>
        </p:txBody>
      </p:sp>
      <p:sp>
        <p:nvSpPr>
          <p:cNvPr id="148487" name="Line 7"/>
          <p:cNvSpPr>
            <a:spLocks noChangeShapeType="1"/>
          </p:cNvSpPr>
          <p:nvPr/>
        </p:nvSpPr>
        <p:spPr bwMode="auto">
          <a:xfrm flipV="1">
            <a:off x="1116013" y="3789363"/>
            <a:ext cx="802798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8488" name="Rectangle 8"/>
          <p:cNvSpPr>
            <a:spLocks noChangeArrowheads="1"/>
          </p:cNvSpPr>
          <p:nvPr/>
        </p:nvSpPr>
        <p:spPr bwMode="auto">
          <a:xfrm>
            <a:off x="1116013" y="4827588"/>
            <a:ext cx="802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200">
                <a:effectLst>
                  <a:outerShdw blurRad="38100" dist="38100" dir="2700000" algn="tl">
                    <a:srgbClr val="C0C0C0"/>
                  </a:outerShdw>
                </a:effectLst>
                <a:latin typeface="Times New Roman" pitchFamily="18" charset="0"/>
              </a:rPr>
              <a:t>各位位权</a:t>
            </a:r>
            <a:r>
              <a:rPr kumimoji="1" lang="zh-CN" altLang="en-US" sz="2400">
                <a:solidFill>
                  <a:srgbClr val="FF0000"/>
                </a:solidFill>
                <a:effectLst>
                  <a:outerShdw blurRad="38100" dist="38100" dir="2700000" algn="tl">
                    <a:srgbClr val="C0C0C0"/>
                  </a:outerShdw>
                </a:effectLst>
                <a:latin typeface="Times New Roman" pitchFamily="18" charset="0"/>
              </a:rPr>
              <a:t>               </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3</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2</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0 </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2</a:t>
            </a:r>
            <a:r>
              <a:rPr kumimoji="1" lang="en-US" altLang="zh-CN" sz="2400" baseline="30000">
                <a:solidFill>
                  <a:srgbClr val="FF0000"/>
                </a:solidFill>
                <a:effectLst>
                  <a:outerShdw blurRad="38100" dist="38100" dir="2700000" algn="tl">
                    <a:srgbClr val="C0C0C0"/>
                  </a:outerShdw>
                </a:effectLst>
                <a:latin typeface="Times New Roman" pitchFamily="18" charset="0"/>
              </a:rPr>
              <a:t>-2      </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chemeClr val="tx2"/>
                </a:solidFill>
                <a:effectLst>
                  <a:outerShdw blurRad="38100" dist="38100" dir="2700000" algn="tl">
                    <a:srgbClr val="C0C0C0"/>
                  </a:outerShdw>
                </a:effectLst>
                <a:latin typeface="Times New Roman" pitchFamily="18" charset="0"/>
              </a:rPr>
              <a:t> </a:t>
            </a:r>
          </a:p>
        </p:txBody>
      </p:sp>
      <p:sp>
        <p:nvSpPr>
          <p:cNvPr id="148489" name="Text Box 9"/>
          <p:cNvSpPr txBox="1">
            <a:spLocks noChangeArrowheads="1"/>
          </p:cNvSpPr>
          <p:nvPr/>
        </p:nvSpPr>
        <p:spPr bwMode="auto">
          <a:xfrm>
            <a:off x="1116013" y="5619750"/>
            <a:ext cx="784860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zh-CN" altLang="en-US" sz="2000">
                <a:solidFill>
                  <a:schemeClr val="tx2"/>
                </a:solidFill>
                <a:latin typeface="Times New Roman" pitchFamily="18" charset="0"/>
              </a:rPr>
              <a:t>基数：</a:t>
            </a:r>
            <a:r>
              <a:rPr kumimoji="1" lang="en-US" altLang="zh-CN" sz="2000">
                <a:solidFill>
                  <a:schemeClr val="tx2"/>
                </a:solidFill>
                <a:latin typeface="Times New Roman" pitchFamily="18" charset="0"/>
              </a:rPr>
              <a:t>2</a:t>
            </a:r>
            <a:r>
              <a:rPr kumimoji="1" lang="zh-CN" altLang="en-US" sz="2000">
                <a:solidFill>
                  <a:schemeClr val="tx2"/>
                </a:solidFill>
                <a:latin typeface="Times New Roman" pitchFamily="18" charset="0"/>
              </a:rPr>
              <a:t>；位置序号   </a:t>
            </a:r>
            <a:r>
              <a:rPr kumimoji="1" lang="en-US" altLang="zh-CN" sz="2000">
                <a:solidFill>
                  <a:schemeClr val="tx2"/>
                </a:solidFill>
                <a:latin typeface="Times New Roman" pitchFamily="18" charset="0"/>
              </a:rPr>
              <a:t>…       3         2         1          0          -1          -2       …</a:t>
            </a:r>
          </a:p>
        </p:txBody>
      </p:sp>
      <p:sp>
        <p:nvSpPr>
          <p:cNvPr id="148490" name="Text Box 10"/>
          <p:cNvSpPr txBox="1">
            <a:spLocks noChangeArrowheads="1"/>
          </p:cNvSpPr>
          <p:nvPr/>
        </p:nvSpPr>
        <p:spPr bwMode="auto">
          <a:xfrm>
            <a:off x="107950" y="5259388"/>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二进制</a:t>
            </a:r>
          </a:p>
        </p:txBody>
      </p:sp>
      <p:sp>
        <p:nvSpPr>
          <p:cNvPr id="148491" name="Line 11"/>
          <p:cNvSpPr>
            <a:spLocks noChangeShapeType="1"/>
          </p:cNvSpPr>
          <p:nvPr/>
        </p:nvSpPr>
        <p:spPr bwMode="auto">
          <a:xfrm flipV="1">
            <a:off x="1116013" y="5403850"/>
            <a:ext cx="802798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8484"/>
                                        </p:tgtEl>
                                        <p:attrNameLst>
                                          <p:attrName>style.visibility</p:attrName>
                                        </p:attrNameLst>
                                      </p:cBhvr>
                                      <p:to>
                                        <p:strVal val="visible"/>
                                      </p:to>
                                    </p:set>
                                    <p:animEffect transition="in" filter="dissolve">
                                      <p:cBhvr>
                                        <p:cTn id="7" dur="500"/>
                                        <p:tgtEl>
                                          <p:spTgt spid="148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8490"/>
                                        </p:tgtEl>
                                        <p:attrNameLst>
                                          <p:attrName>style.visibility</p:attrName>
                                        </p:attrNameLst>
                                      </p:cBhvr>
                                      <p:to>
                                        <p:strVal val="visible"/>
                                      </p:to>
                                    </p:set>
                                    <p:anim calcmode="lin" valueType="num">
                                      <p:cBhvr additive="base">
                                        <p:cTn id="12" dur="500" fill="hold"/>
                                        <p:tgtEl>
                                          <p:spTgt spid="148490"/>
                                        </p:tgtEl>
                                        <p:attrNameLst>
                                          <p:attrName>ppt_x</p:attrName>
                                        </p:attrNameLst>
                                      </p:cBhvr>
                                      <p:tavLst>
                                        <p:tav tm="0">
                                          <p:val>
                                            <p:strVal val="0-#ppt_w/2"/>
                                          </p:val>
                                        </p:tav>
                                        <p:tav tm="100000">
                                          <p:val>
                                            <p:strVal val="#ppt_x"/>
                                          </p:val>
                                        </p:tav>
                                      </p:tavLst>
                                    </p:anim>
                                    <p:anim calcmode="lin" valueType="num">
                                      <p:cBhvr additive="base">
                                        <p:cTn id="13" dur="500" fill="hold"/>
                                        <p:tgtEl>
                                          <p:spTgt spid="14849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48486"/>
                                        </p:tgtEl>
                                        <p:attrNameLst>
                                          <p:attrName>style.visibility</p:attrName>
                                        </p:attrNameLst>
                                      </p:cBhvr>
                                      <p:to>
                                        <p:strVal val="visible"/>
                                      </p:to>
                                    </p:set>
                                    <p:anim calcmode="lin" valueType="num">
                                      <p:cBhvr additive="base">
                                        <p:cTn id="16" dur="500" fill="hold"/>
                                        <p:tgtEl>
                                          <p:spTgt spid="148486"/>
                                        </p:tgtEl>
                                        <p:attrNameLst>
                                          <p:attrName>ppt_x</p:attrName>
                                        </p:attrNameLst>
                                      </p:cBhvr>
                                      <p:tavLst>
                                        <p:tav tm="0">
                                          <p:val>
                                            <p:strVal val="0-#ppt_w/2"/>
                                          </p:val>
                                        </p:tav>
                                        <p:tav tm="100000">
                                          <p:val>
                                            <p:strVal val="#ppt_x"/>
                                          </p:val>
                                        </p:tav>
                                      </p:tavLst>
                                    </p:anim>
                                    <p:anim calcmode="lin" valueType="num">
                                      <p:cBhvr additive="base">
                                        <p:cTn id="17" dur="500" fill="hold"/>
                                        <p:tgtEl>
                                          <p:spTgt spid="148486"/>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8485"/>
                                        </p:tgtEl>
                                        <p:attrNameLst>
                                          <p:attrName>style.visibility</p:attrName>
                                        </p:attrNameLst>
                                      </p:cBhvr>
                                      <p:to>
                                        <p:strVal val="visible"/>
                                      </p:to>
                                    </p:set>
                                    <p:anim calcmode="lin" valueType="num">
                                      <p:cBhvr additive="base">
                                        <p:cTn id="22" dur="500" fill="hold"/>
                                        <p:tgtEl>
                                          <p:spTgt spid="148485"/>
                                        </p:tgtEl>
                                        <p:attrNameLst>
                                          <p:attrName>ppt_x</p:attrName>
                                        </p:attrNameLst>
                                      </p:cBhvr>
                                      <p:tavLst>
                                        <p:tav tm="0">
                                          <p:val>
                                            <p:strVal val="0-#ppt_w/2"/>
                                          </p:val>
                                        </p:tav>
                                        <p:tav tm="100000">
                                          <p:val>
                                            <p:strVal val="#ppt_x"/>
                                          </p:val>
                                        </p:tav>
                                      </p:tavLst>
                                    </p:anim>
                                    <p:anim calcmode="lin" valueType="num">
                                      <p:cBhvr additive="base">
                                        <p:cTn id="23" dur="500" fill="hold"/>
                                        <p:tgtEl>
                                          <p:spTgt spid="14848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48487"/>
                                        </p:tgtEl>
                                        <p:attrNameLst>
                                          <p:attrName>style.visibility</p:attrName>
                                        </p:attrNameLst>
                                      </p:cBhvr>
                                      <p:to>
                                        <p:strVal val="visible"/>
                                      </p:to>
                                    </p:set>
                                    <p:anim calcmode="lin" valueType="num">
                                      <p:cBhvr additive="base">
                                        <p:cTn id="26" dur="500" fill="hold"/>
                                        <p:tgtEl>
                                          <p:spTgt spid="148487"/>
                                        </p:tgtEl>
                                        <p:attrNameLst>
                                          <p:attrName>ppt_x</p:attrName>
                                        </p:attrNameLst>
                                      </p:cBhvr>
                                      <p:tavLst>
                                        <p:tav tm="0">
                                          <p:val>
                                            <p:strVal val="0-#ppt_w/2"/>
                                          </p:val>
                                        </p:tav>
                                        <p:tav tm="100000">
                                          <p:val>
                                            <p:strVal val="#ppt_x"/>
                                          </p:val>
                                        </p:tav>
                                      </p:tavLst>
                                    </p:anim>
                                    <p:anim calcmode="lin" valueType="num">
                                      <p:cBhvr additive="base">
                                        <p:cTn id="27" dur="500" fill="hold"/>
                                        <p:tgtEl>
                                          <p:spTgt spid="148487"/>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48483"/>
                                        </p:tgtEl>
                                        <p:attrNameLst>
                                          <p:attrName>style.visibility</p:attrName>
                                        </p:attrNameLst>
                                      </p:cBhvr>
                                      <p:to>
                                        <p:strVal val="visible"/>
                                      </p:to>
                                    </p:set>
                                    <p:anim calcmode="lin" valueType="num">
                                      <p:cBhvr additive="base">
                                        <p:cTn id="32" dur="500" fill="hold"/>
                                        <p:tgtEl>
                                          <p:spTgt spid="148483"/>
                                        </p:tgtEl>
                                        <p:attrNameLst>
                                          <p:attrName>ppt_x</p:attrName>
                                        </p:attrNameLst>
                                      </p:cBhvr>
                                      <p:tavLst>
                                        <p:tav tm="0">
                                          <p:val>
                                            <p:strVal val="0-#ppt_w/2"/>
                                          </p:val>
                                        </p:tav>
                                        <p:tav tm="100000">
                                          <p:val>
                                            <p:strVal val="#ppt_x"/>
                                          </p:val>
                                        </p:tav>
                                      </p:tavLst>
                                    </p:anim>
                                    <p:anim calcmode="lin" valueType="num">
                                      <p:cBhvr additive="base">
                                        <p:cTn id="33" dur="500" fill="hold"/>
                                        <p:tgtEl>
                                          <p:spTgt spid="148483"/>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48489"/>
                                        </p:tgtEl>
                                        <p:attrNameLst>
                                          <p:attrName>style.visibility</p:attrName>
                                        </p:attrNameLst>
                                      </p:cBhvr>
                                      <p:to>
                                        <p:strVal val="visible"/>
                                      </p:to>
                                    </p:set>
                                    <p:anim calcmode="lin" valueType="num">
                                      <p:cBhvr additive="base">
                                        <p:cTn id="38" dur="500" fill="hold"/>
                                        <p:tgtEl>
                                          <p:spTgt spid="148489"/>
                                        </p:tgtEl>
                                        <p:attrNameLst>
                                          <p:attrName>ppt_x</p:attrName>
                                        </p:attrNameLst>
                                      </p:cBhvr>
                                      <p:tavLst>
                                        <p:tav tm="0">
                                          <p:val>
                                            <p:strVal val="0-#ppt_w/2"/>
                                          </p:val>
                                        </p:tav>
                                        <p:tav tm="100000">
                                          <p:val>
                                            <p:strVal val="#ppt_x"/>
                                          </p:val>
                                        </p:tav>
                                      </p:tavLst>
                                    </p:anim>
                                    <p:anim calcmode="lin" valueType="num">
                                      <p:cBhvr additive="base">
                                        <p:cTn id="39" dur="500" fill="hold"/>
                                        <p:tgtEl>
                                          <p:spTgt spid="148489"/>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48491"/>
                                        </p:tgtEl>
                                        <p:attrNameLst>
                                          <p:attrName>style.visibility</p:attrName>
                                        </p:attrNameLst>
                                      </p:cBhvr>
                                      <p:to>
                                        <p:strVal val="visible"/>
                                      </p:to>
                                    </p:set>
                                    <p:anim calcmode="lin" valueType="num">
                                      <p:cBhvr additive="base">
                                        <p:cTn id="42" dur="500" fill="hold"/>
                                        <p:tgtEl>
                                          <p:spTgt spid="148491"/>
                                        </p:tgtEl>
                                        <p:attrNameLst>
                                          <p:attrName>ppt_x</p:attrName>
                                        </p:attrNameLst>
                                      </p:cBhvr>
                                      <p:tavLst>
                                        <p:tav tm="0">
                                          <p:val>
                                            <p:strVal val="0-#ppt_w/2"/>
                                          </p:val>
                                        </p:tav>
                                        <p:tav tm="100000">
                                          <p:val>
                                            <p:strVal val="#ppt_x"/>
                                          </p:val>
                                        </p:tav>
                                      </p:tavLst>
                                    </p:anim>
                                    <p:anim calcmode="lin" valueType="num">
                                      <p:cBhvr additive="base">
                                        <p:cTn id="43" dur="500" fill="hold"/>
                                        <p:tgtEl>
                                          <p:spTgt spid="148491"/>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48488"/>
                                        </p:tgtEl>
                                        <p:attrNameLst>
                                          <p:attrName>style.visibility</p:attrName>
                                        </p:attrNameLst>
                                      </p:cBhvr>
                                      <p:to>
                                        <p:strVal val="visible"/>
                                      </p:to>
                                    </p:set>
                                    <p:anim calcmode="lin" valueType="num">
                                      <p:cBhvr additive="base">
                                        <p:cTn id="48" dur="500" fill="hold"/>
                                        <p:tgtEl>
                                          <p:spTgt spid="148488"/>
                                        </p:tgtEl>
                                        <p:attrNameLst>
                                          <p:attrName>ppt_x</p:attrName>
                                        </p:attrNameLst>
                                      </p:cBhvr>
                                      <p:tavLst>
                                        <p:tav tm="0">
                                          <p:val>
                                            <p:strVal val="0-#ppt_w/2"/>
                                          </p:val>
                                        </p:tav>
                                        <p:tav tm="100000">
                                          <p:val>
                                            <p:strVal val="#ppt_x"/>
                                          </p:val>
                                        </p:tav>
                                      </p:tavLst>
                                    </p:anim>
                                    <p:anim calcmode="lin" valueType="num">
                                      <p:cBhvr additive="base">
                                        <p:cTn id="49" dur="500" fill="hold"/>
                                        <p:tgtEl>
                                          <p:spTgt spid="1484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autoUpdateAnimBg="0"/>
      <p:bldP spid="148484" grpId="0" animBg="1"/>
      <p:bldP spid="148485" grpId="0" animBg="1"/>
      <p:bldP spid="148486" grpId="0" animBg="1"/>
      <p:bldP spid="148487" grpId="0" animBg="1"/>
      <p:bldP spid="148488" grpId="0" autoUpdateAnimBg="0"/>
      <p:bldP spid="148489" grpId="0" animBg="1"/>
      <p:bldP spid="148490" grpId="0" animBg="1"/>
      <p:bldP spid="14849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endParaRPr lang="zh-CN" altLang="zh-CN"/>
          </a:p>
        </p:txBody>
      </p:sp>
      <p:sp>
        <p:nvSpPr>
          <p:cNvPr id="13" name="日期占位符 5"/>
          <p:cNvSpPr>
            <a:spLocks noGrp="1"/>
          </p:cNvSpPr>
          <p:nvPr>
            <p:ph type="dt" sz="half" idx="10"/>
          </p:nvPr>
        </p:nvSpPr>
        <p:spPr/>
        <p:txBody>
          <a:bodyPr/>
          <a:lstStyle/>
          <a:p>
            <a:fld id="{628450C0-C9C0-484B-94D4-4940C3BE4966}" type="datetime1">
              <a:rPr lang="zh-CN" altLang="en-US"/>
              <a:pPr/>
              <a:t>2013/9/2</a:t>
            </a:fld>
            <a:endParaRPr lang="en-US" altLang="zh-CN"/>
          </a:p>
        </p:txBody>
      </p:sp>
      <p:sp>
        <p:nvSpPr>
          <p:cNvPr id="11" name="页脚占位符 3"/>
          <p:cNvSpPr>
            <a:spLocks noGrp="1"/>
          </p:cNvSpPr>
          <p:nvPr>
            <p:ph type="ftr" sz="quarter" idx="11"/>
          </p:nvPr>
        </p:nvSpPr>
        <p:spPr/>
        <p:txBody>
          <a:bodyPr/>
          <a:lstStyle/>
          <a:p>
            <a:r>
              <a:rPr lang="en-US" altLang="zh-CN"/>
              <a:t>第1章  计算机基础知识—选购计算机</a:t>
            </a:r>
          </a:p>
        </p:txBody>
      </p:sp>
      <p:sp>
        <p:nvSpPr>
          <p:cNvPr id="12" name="灯片编号占位符 4"/>
          <p:cNvSpPr>
            <a:spLocks noGrp="1"/>
          </p:cNvSpPr>
          <p:nvPr>
            <p:ph type="sldNum" sz="quarter" idx="12"/>
          </p:nvPr>
        </p:nvSpPr>
        <p:spPr/>
        <p:txBody>
          <a:bodyPr/>
          <a:lstStyle/>
          <a:p>
            <a:fld id="{F9D3FD26-CF23-414F-8AEA-626561E4F313}" type="slidenum">
              <a:rPr lang="en-US" altLang="zh-CN"/>
              <a:pPr/>
              <a:t>74</a:t>
            </a:fld>
            <a:endParaRPr lang="en-US" altLang="zh-CN"/>
          </a:p>
        </p:txBody>
      </p:sp>
      <p:sp>
        <p:nvSpPr>
          <p:cNvPr id="149507" name="Rectangle 3"/>
          <p:cNvSpPr>
            <a:spLocks noChangeArrowheads="1"/>
          </p:cNvSpPr>
          <p:nvPr/>
        </p:nvSpPr>
        <p:spPr bwMode="auto">
          <a:xfrm>
            <a:off x="1116013" y="1771650"/>
            <a:ext cx="802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200">
                <a:effectLst>
                  <a:outerShdw blurRad="38100" dist="38100" dir="2700000" algn="tl">
                    <a:srgbClr val="C0C0C0"/>
                  </a:outerShdw>
                </a:effectLst>
                <a:latin typeface="Times New Roman" pitchFamily="18" charset="0"/>
              </a:rPr>
              <a:t>各位位权</a:t>
            </a:r>
            <a:r>
              <a:rPr kumimoji="1" lang="zh-CN" altLang="en-US" sz="2400">
                <a:solidFill>
                  <a:srgbClr val="FF0000"/>
                </a:solidFill>
                <a:effectLst>
                  <a:outerShdw blurRad="38100" dist="38100" dir="2700000" algn="tl">
                    <a:srgbClr val="C0C0C0"/>
                  </a:outerShdw>
                </a:effectLst>
                <a:latin typeface="Times New Roman" pitchFamily="18" charset="0"/>
              </a:rPr>
              <a:t>               </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3</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2</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0 </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8</a:t>
            </a:r>
            <a:r>
              <a:rPr kumimoji="1" lang="en-US" altLang="zh-CN" sz="2400" baseline="30000">
                <a:solidFill>
                  <a:srgbClr val="FF0000"/>
                </a:solidFill>
                <a:effectLst>
                  <a:outerShdw blurRad="38100" dist="38100" dir="2700000" algn="tl">
                    <a:srgbClr val="C0C0C0"/>
                  </a:outerShdw>
                </a:effectLst>
                <a:latin typeface="Times New Roman" pitchFamily="18" charset="0"/>
              </a:rPr>
              <a:t>-2      </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chemeClr val="tx2"/>
                </a:solidFill>
                <a:effectLst>
                  <a:outerShdw blurRad="38100" dist="38100" dir="2700000" algn="tl">
                    <a:srgbClr val="C0C0C0"/>
                  </a:outerShdw>
                </a:effectLst>
                <a:latin typeface="Times New Roman" pitchFamily="18" charset="0"/>
              </a:rPr>
              <a:t> </a:t>
            </a:r>
          </a:p>
        </p:txBody>
      </p:sp>
      <p:sp>
        <p:nvSpPr>
          <p:cNvPr id="149508" name="Text Box 4"/>
          <p:cNvSpPr txBox="1">
            <a:spLocks noChangeArrowheads="1"/>
          </p:cNvSpPr>
          <p:nvPr/>
        </p:nvSpPr>
        <p:spPr bwMode="auto">
          <a:xfrm>
            <a:off x="1116013" y="2563813"/>
            <a:ext cx="7848600"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zh-CN" altLang="en-US" sz="2000">
                <a:solidFill>
                  <a:schemeClr val="tx2"/>
                </a:solidFill>
                <a:latin typeface="Times New Roman" pitchFamily="18" charset="0"/>
              </a:rPr>
              <a:t>基数：</a:t>
            </a:r>
            <a:r>
              <a:rPr kumimoji="1" lang="en-US" altLang="zh-CN" sz="2000">
                <a:solidFill>
                  <a:schemeClr val="tx2"/>
                </a:solidFill>
                <a:latin typeface="Times New Roman" pitchFamily="18" charset="0"/>
              </a:rPr>
              <a:t>8 </a:t>
            </a:r>
            <a:r>
              <a:rPr kumimoji="1" lang="zh-CN" altLang="en-US" sz="2000">
                <a:solidFill>
                  <a:schemeClr val="tx2"/>
                </a:solidFill>
                <a:latin typeface="Times New Roman" pitchFamily="18" charset="0"/>
              </a:rPr>
              <a:t>；位置序号  </a:t>
            </a:r>
            <a:r>
              <a:rPr kumimoji="1" lang="en-US" altLang="zh-CN" sz="2000">
                <a:solidFill>
                  <a:schemeClr val="tx2"/>
                </a:solidFill>
                <a:latin typeface="Times New Roman" pitchFamily="18" charset="0"/>
              </a:rPr>
              <a:t>…       3         2         1        0        -1        -2       …</a:t>
            </a:r>
          </a:p>
        </p:txBody>
      </p:sp>
      <p:sp>
        <p:nvSpPr>
          <p:cNvPr id="149509" name="Text Box 5"/>
          <p:cNvSpPr txBox="1">
            <a:spLocks noChangeArrowheads="1"/>
          </p:cNvSpPr>
          <p:nvPr/>
        </p:nvSpPr>
        <p:spPr bwMode="auto">
          <a:xfrm>
            <a:off x="107950" y="2203450"/>
            <a:ext cx="9906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八进制</a:t>
            </a:r>
          </a:p>
        </p:txBody>
      </p:sp>
      <p:sp>
        <p:nvSpPr>
          <p:cNvPr id="149510" name="Line 6"/>
          <p:cNvSpPr>
            <a:spLocks noChangeShapeType="1"/>
          </p:cNvSpPr>
          <p:nvPr/>
        </p:nvSpPr>
        <p:spPr bwMode="auto">
          <a:xfrm flipV="1">
            <a:off x="1116013" y="2347913"/>
            <a:ext cx="8027987"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49511" name="Rectangle 7"/>
          <p:cNvSpPr>
            <a:spLocks noChangeArrowheads="1"/>
          </p:cNvSpPr>
          <p:nvPr/>
        </p:nvSpPr>
        <p:spPr bwMode="auto">
          <a:xfrm>
            <a:off x="1116013" y="4005263"/>
            <a:ext cx="802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200">
                <a:effectLst>
                  <a:outerShdw blurRad="38100" dist="38100" dir="2700000" algn="tl">
                    <a:srgbClr val="C0C0C0"/>
                  </a:outerShdw>
                </a:effectLst>
                <a:latin typeface="Times New Roman" pitchFamily="18" charset="0"/>
              </a:rPr>
              <a:t>各位位权</a:t>
            </a:r>
            <a:r>
              <a:rPr kumimoji="1" lang="zh-CN" altLang="en-US" sz="2400">
                <a:solidFill>
                  <a:srgbClr val="FF0000"/>
                </a:solidFill>
                <a:effectLst>
                  <a:outerShdw blurRad="38100" dist="38100" dir="2700000" algn="tl">
                    <a:srgbClr val="C0C0C0"/>
                  </a:outerShdw>
                </a:effectLst>
                <a:latin typeface="Times New Roman" pitchFamily="18" charset="0"/>
              </a:rPr>
              <a:t>               </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3</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2</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0 </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r>
              <a:rPr kumimoji="1" lang="en-US" altLang="zh-CN" sz="2400">
                <a:solidFill>
                  <a:srgbClr val="FF0000"/>
                </a:solidFill>
                <a:effectLst>
                  <a:outerShdw blurRad="38100" dist="38100" dir="2700000" algn="tl">
                    <a:srgbClr val="C0C0C0"/>
                  </a:outerShdw>
                </a:effectLst>
                <a:latin typeface="Times New Roman" pitchFamily="18" charset="0"/>
              </a:rPr>
              <a:t>     16</a:t>
            </a:r>
            <a:r>
              <a:rPr kumimoji="1" lang="en-US" altLang="zh-CN" sz="2400" baseline="30000">
                <a:solidFill>
                  <a:srgbClr val="FF0000"/>
                </a:solidFill>
                <a:effectLst>
                  <a:outerShdw blurRad="38100" dist="38100" dir="2700000" algn="tl">
                    <a:srgbClr val="C0C0C0"/>
                  </a:outerShdw>
                </a:effectLst>
                <a:latin typeface="Times New Roman" pitchFamily="18" charset="0"/>
              </a:rPr>
              <a:t>-2      </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chemeClr val="tx2"/>
                </a:solidFill>
                <a:effectLst>
                  <a:outerShdw blurRad="38100" dist="38100" dir="2700000" algn="tl">
                    <a:srgbClr val="C0C0C0"/>
                  </a:outerShdw>
                </a:effectLst>
                <a:latin typeface="Times New Roman" pitchFamily="18" charset="0"/>
              </a:rPr>
              <a:t> </a:t>
            </a:r>
          </a:p>
        </p:txBody>
      </p:sp>
      <p:sp>
        <p:nvSpPr>
          <p:cNvPr id="149512" name="Text Box 8"/>
          <p:cNvSpPr txBox="1">
            <a:spLocks noChangeArrowheads="1"/>
          </p:cNvSpPr>
          <p:nvPr/>
        </p:nvSpPr>
        <p:spPr bwMode="auto">
          <a:xfrm>
            <a:off x="971550" y="4797425"/>
            <a:ext cx="7993063" cy="330200"/>
          </a:xfrm>
          <a:prstGeom prst="rect">
            <a:avLst/>
          </a:prstGeom>
          <a:noFill/>
          <a:ln w="25400" algn="ctr">
            <a:solidFill>
              <a:srgbClr val="00FFFF"/>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zh-CN" altLang="en-US" sz="2000">
                <a:solidFill>
                  <a:schemeClr val="tx2"/>
                </a:solidFill>
                <a:latin typeface="Times New Roman" pitchFamily="18" charset="0"/>
              </a:rPr>
              <a:t>基数：</a:t>
            </a:r>
            <a:r>
              <a:rPr kumimoji="1" lang="en-US" altLang="zh-CN" sz="2000">
                <a:solidFill>
                  <a:schemeClr val="tx2"/>
                </a:solidFill>
                <a:latin typeface="Times New Roman" pitchFamily="18" charset="0"/>
              </a:rPr>
              <a:t>16</a:t>
            </a:r>
            <a:r>
              <a:rPr kumimoji="1" lang="zh-CN" altLang="en-US" sz="2000">
                <a:solidFill>
                  <a:schemeClr val="tx2"/>
                </a:solidFill>
                <a:latin typeface="Times New Roman" pitchFamily="18" charset="0"/>
              </a:rPr>
              <a:t>；位置序号   </a:t>
            </a:r>
            <a:r>
              <a:rPr kumimoji="1" lang="en-US" altLang="zh-CN" sz="2000">
                <a:solidFill>
                  <a:schemeClr val="tx2"/>
                </a:solidFill>
                <a:latin typeface="Times New Roman" pitchFamily="18" charset="0"/>
              </a:rPr>
              <a:t>…       3          2         1          0          -1          -2       …</a:t>
            </a:r>
          </a:p>
        </p:txBody>
      </p:sp>
      <p:sp>
        <p:nvSpPr>
          <p:cNvPr id="149513" name="Text Box 9"/>
          <p:cNvSpPr txBox="1">
            <a:spLocks noChangeArrowheads="1"/>
          </p:cNvSpPr>
          <p:nvPr/>
        </p:nvSpPr>
        <p:spPr bwMode="auto">
          <a:xfrm>
            <a:off x="107950" y="4437063"/>
            <a:ext cx="1295400"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十六进制</a:t>
            </a:r>
          </a:p>
        </p:txBody>
      </p:sp>
      <p:sp>
        <p:nvSpPr>
          <p:cNvPr id="149514" name="Line 10"/>
          <p:cNvSpPr>
            <a:spLocks noChangeShapeType="1"/>
          </p:cNvSpPr>
          <p:nvPr/>
        </p:nvSpPr>
        <p:spPr bwMode="auto">
          <a:xfrm flipV="1">
            <a:off x="1403350" y="4581525"/>
            <a:ext cx="7740650" cy="42863"/>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9513"/>
                                        </p:tgtEl>
                                        <p:attrNameLst>
                                          <p:attrName>style.visibility</p:attrName>
                                        </p:attrNameLst>
                                      </p:cBhvr>
                                      <p:to>
                                        <p:strVal val="visible"/>
                                      </p:to>
                                    </p:set>
                                    <p:anim calcmode="lin" valueType="num">
                                      <p:cBhvr additive="base">
                                        <p:cTn id="7" dur="500" fill="hold"/>
                                        <p:tgtEl>
                                          <p:spTgt spid="149513"/>
                                        </p:tgtEl>
                                        <p:attrNameLst>
                                          <p:attrName>ppt_x</p:attrName>
                                        </p:attrNameLst>
                                      </p:cBhvr>
                                      <p:tavLst>
                                        <p:tav tm="0">
                                          <p:val>
                                            <p:strVal val="0-#ppt_w/2"/>
                                          </p:val>
                                        </p:tav>
                                        <p:tav tm="100000">
                                          <p:val>
                                            <p:strVal val="#ppt_x"/>
                                          </p:val>
                                        </p:tav>
                                      </p:tavLst>
                                    </p:anim>
                                    <p:anim calcmode="lin" valueType="num">
                                      <p:cBhvr additive="base">
                                        <p:cTn id="8" dur="500" fill="hold"/>
                                        <p:tgtEl>
                                          <p:spTgt spid="1495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9509"/>
                                        </p:tgtEl>
                                        <p:attrNameLst>
                                          <p:attrName>style.visibility</p:attrName>
                                        </p:attrNameLst>
                                      </p:cBhvr>
                                      <p:to>
                                        <p:strVal val="visible"/>
                                      </p:to>
                                    </p:set>
                                    <p:anim calcmode="lin" valueType="num">
                                      <p:cBhvr additive="base">
                                        <p:cTn id="11" dur="500" fill="hold"/>
                                        <p:tgtEl>
                                          <p:spTgt spid="149509"/>
                                        </p:tgtEl>
                                        <p:attrNameLst>
                                          <p:attrName>ppt_x</p:attrName>
                                        </p:attrNameLst>
                                      </p:cBhvr>
                                      <p:tavLst>
                                        <p:tav tm="0">
                                          <p:val>
                                            <p:strVal val="0-#ppt_w/2"/>
                                          </p:val>
                                        </p:tav>
                                        <p:tav tm="100000">
                                          <p:val>
                                            <p:strVal val="#ppt_x"/>
                                          </p:val>
                                        </p:tav>
                                      </p:tavLst>
                                    </p:anim>
                                    <p:anim calcmode="lin" valueType="num">
                                      <p:cBhvr additive="base">
                                        <p:cTn id="12" dur="500" fill="hold"/>
                                        <p:tgtEl>
                                          <p:spTgt spid="14950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9508"/>
                                        </p:tgtEl>
                                        <p:attrNameLst>
                                          <p:attrName>style.visibility</p:attrName>
                                        </p:attrNameLst>
                                      </p:cBhvr>
                                      <p:to>
                                        <p:strVal val="visible"/>
                                      </p:to>
                                    </p:set>
                                    <p:anim calcmode="lin" valueType="num">
                                      <p:cBhvr additive="base">
                                        <p:cTn id="17" dur="500" fill="hold"/>
                                        <p:tgtEl>
                                          <p:spTgt spid="149508"/>
                                        </p:tgtEl>
                                        <p:attrNameLst>
                                          <p:attrName>ppt_x</p:attrName>
                                        </p:attrNameLst>
                                      </p:cBhvr>
                                      <p:tavLst>
                                        <p:tav tm="0">
                                          <p:val>
                                            <p:strVal val="0-#ppt_w/2"/>
                                          </p:val>
                                        </p:tav>
                                        <p:tav tm="100000">
                                          <p:val>
                                            <p:strVal val="#ppt_x"/>
                                          </p:val>
                                        </p:tav>
                                      </p:tavLst>
                                    </p:anim>
                                    <p:anim calcmode="lin" valueType="num">
                                      <p:cBhvr additive="base">
                                        <p:cTn id="18" dur="500" fill="hold"/>
                                        <p:tgtEl>
                                          <p:spTgt spid="14950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49510"/>
                                        </p:tgtEl>
                                        <p:attrNameLst>
                                          <p:attrName>style.visibility</p:attrName>
                                        </p:attrNameLst>
                                      </p:cBhvr>
                                      <p:to>
                                        <p:strVal val="visible"/>
                                      </p:to>
                                    </p:set>
                                    <p:anim calcmode="lin" valueType="num">
                                      <p:cBhvr additive="base">
                                        <p:cTn id="21" dur="500" fill="hold"/>
                                        <p:tgtEl>
                                          <p:spTgt spid="149510"/>
                                        </p:tgtEl>
                                        <p:attrNameLst>
                                          <p:attrName>ppt_x</p:attrName>
                                        </p:attrNameLst>
                                      </p:cBhvr>
                                      <p:tavLst>
                                        <p:tav tm="0">
                                          <p:val>
                                            <p:strVal val="0-#ppt_w/2"/>
                                          </p:val>
                                        </p:tav>
                                        <p:tav tm="100000">
                                          <p:val>
                                            <p:strVal val="#ppt_x"/>
                                          </p:val>
                                        </p:tav>
                                      </p:tavLst>
                                    </p:anim>
                                    <p:anim calcmode="lin" valueType="num">
                                      <p:cBhvr additive="base">
                                        <p:cTn id="22" dur="500" fill="hold"/>
                                        <p:tgtEl>
                                          <p:spTgt spid="14951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49507"/>
                                        </p:tgtEl>
                                        <p:attrNameLst>
                                          <p:attrName>style.visibility</p:attrName>
                                        </p:attrNameLst>
                                      </p:cBhvr>
                                      <p:to>
                                        <p:strVal val="visible"/>
                                      </p:to>
                                    </p:set>
                                    <p:anim calcmode="lin" valueType="num">
                                      <p:cBhvr additive="base">
                                        <p:cTn id="27" dur="500" fill="hold"/>
                                        <p:tgtEl>
                                          <p:spTgt spid="149507"/>
                                        </p:tgtEl>
                                        <p:attrNameLst>
                                          <p:attrName>ppt_x</p:attrName>
                                        </p:attrNameLst>
                                      </p:cBhvr>
                                      <p:tavLst>
                                        <p:tav tm="0">
                                          <p:val>
                                            <p:strVal val="0-#ppt_w/2"/>
                                          </p:val>
                                        </p:tav>
                                        <p:tav tm="100000">
                                          <p:val>
                                            <p:strVal val="#ppt_x"/>
                                          </p:val>
                                        </p:tav>
                                      </p:tavLst>
                                    </p:anim>
                                    <p:anim calcmode="lin" valueType="num">
                                      <p:cBhvr additive="base">
                                        <p:cTn id="28" dur="500" fill="hold"/>
                                        <p:tgtEl>
                                          <p:spTgt spid="149507"/>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49512"/>
                                        </p:tgtEl>
                                        <p:attrNameLst>
                                          <p:attrName>style.visibility</p:attrName>
                                        </p:attrNameLst>
                                      </p:cBhvr>
                                      <p:to>
                                        <p:strVal val="visible"/>
                                      </p:to>
                                    </p:set>
                                    <p:anim calcmode="lin" valueType="num">
                                      <p:cBhvr additive="base">
                                        <p:cTn id="33" dur="500" fill="hold"/>
                                        <p:tgtEl>
                                          <p:spTgt spid="149512"/>
                                        </p:tgtEl>
                                        <p:attrNameLst>
                                          <p:attrName>ppt_x</p:attrName>
                                        </p:attrNameLst>
                                      </p:cBhvr>
                                      <p:tavLst>
                                        <p:tav tm="0">
                                          <p:val>
                                            <p:strVal val="0-#ppt_w/2"/>
                                          </p:val>
                                        </p:tav>
                                        <p:tav tm="100000">
                                          <p:val>
                                            <p:strVal val="#ppt_x"/>
                                          </p:val>
                                        </p:tav>
                                      </p:tavLst>
                                    </p:anim>
                                    <p:anim calcmode="lin" valueType="num">
                                      <p:cBhvr additive="base">
                                        <p:cTn id="34" dur="500" fill="hold"/>
                                        <p:tgtEl>
                                          <p:spTgt spid="1495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49514"/>
                                        </p:tgtEl>
                                        <p:attrNameLst>
                                          <p:attrName>style.visibility</p:attrName>
                                        </p:attrNameLst>
                                      </p:cBhvr>
                                      <p:to>
                                        <p:strVal val="visible"/>
                                      </p:to>
                                    </p:set>
                                    <p:anim calcmode="lin" valueType="num">
                                      <p:cBhvr additive="base">
                                        <p:cTn id="37" dur="500" fill="hold"/>
                                        <p:tgtEl>
                                          <p:spTgt spid="149514"/>
                                        </p:tgtEl>
                                        <p:attrNameLst>
                                          <p:attrName>ppt_x</p:attrName>
                                        </p:attrNameLst>
                                      </p:cBhvr>
                                      <p:tavLst>
                                        <p:tav tm="0">
                                          <p:val>
                                            <p:strVal val="0-#ppt_w/2"/>
                                          </p:val>
                                        </p:tav>
                                        <p:tav tm="100000">
                                          <p:val>
                                            <p:strVal val="#ppt_x"/>
                                          </p:val>
                                        </p:tav>
                                      </p:tavLst>
                                    </p:anim>
                                    <p:anim calcmode="lin" valueType="num">
                                      <p:cBhvr additive="base">
                                        <p:cTn id="38" dur="500" fill="hold"/>
                                        <p:tgtEl>
                                          <p:spTgt spid="14951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9511"/>
                                        </p:tgtEl>
                                        <p:attrNameLst>
                                          <p:attrName>style.visibility</p:attrName>
                                        </p:attrNameLst>
                                      </p:cBhvr>
                                      <p:to>
                                        <p:strVal val="visible"/>
                                      </p:to>
                                    </p:set>
                                    <p:anim calcmode="lin" valueType="num">
                                      <p:cBhvr additive="base">
                                        <p:cTn id="43" dur="500" fill="hold"/>
                                        <p:tgtEl>
                                          <p:spTgt spid="149511"/>
                                        </p:tgtEl>
                                        <p:attrNameLst>
                                          <p:attrName>ppt_x</p:attrName>
                                        </p:attrNameLst>
                                      </p:cBhvr>
                                      <p:tavLst>
                                        <p:tav tm="0">
                                          <p:val>
                                            <p:strVal val="0-#ppt_w/2"/>
                                          </p:val>
                                        </p:tav>
                                        <p:tav tm="100000">
                                          <p:val>
                                            <p:strVal val="#ppt_x"/>
                                          </p:val>
                                        </p:tav>
                                      </p:tavLst>
                                    </p:anim>
                                    <p:anim calcmode="lin" valueType="num">
                                      <p:cBhvr additive="base">
                                        <p:cTn id="44" dur="500" fill="hold"/>
                                        <p:tgtEl>
                                          <p:spTgt spid="1495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utoUpdateAnimBg="0"/>
      <p:bldP spid="149508" grpId="0" animBg="1"/>
      <p:bldP spid="149509" grpId="0" animBg="1"/>
      <p:bldP spid="149510" grpId="0" animBg="1"/>
      <p:bldP spid="149511" grpId="0" autoUpdateAnimBg="0"/>
      <p:bldP spid="149512" grpId="0" animBg="1"/>
      <p:bldP spid="149513" grpId="0" animBg="1"/>
      <p:bldP spid="14951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endParaRPr lang="zh-CN" altLang="zh-CN"/>
          </a:p>
        </p:txBody>
      </p:sp>
      <p:sp>
        <p:nvSpPr>
          <p:cNvPr id="12" name="日期占位符 5"/>
          <p:cNvSpPr>
            <a:spLocks noGrp="1"/>
          </p:cNvSpPr>
          <p:nvPr>
            <p:ph type="dt" sz="half" idx="10"/>
          </p:nvPr>
        </p:nvSpPr>
        <p:spPr/>
        <p:txBody>
          <a:bodyPr/>
          <a:lstStyle/>
          <a:p>
            <a:fld id="{6030F555-FD2D-4B0E-9F0F-EA650CFC8D27}"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D5ADB95A-BF2C-4847-B5AD-92AE4202415F}" type="slidenum">
              <a:rPr lang="en-US" altLang="zh-CN"/>
              <a:pPr/>
              <a:t>75</a:t>
            </a:fld>
            <a:endParaRPr lang="en-US" altLang="zh-CN"/>
          </a:p>
        </p:txBody>
      </p:sp>
      <p:sp>
        <p:nvSpPr>
          <p:cNvPr id="150531" name="Text Box 3"/>
          <p:cNvSpPr txBox="1">
            <a:spLocks noChangeArrowheads="1"/>
          </p:cNvSpPr>
          <p:nvPr/>
        </p:nvSpPr>
        <p:spPr bwMode="auto">
          <a:xfrm>
            <a:off x="755650" y="2133600"/>
            <a:ext cx="7993063"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2000">
                <a:solidFill>
                  <a:schemeClr val="tx2"/>
                </a:solidFill>
                <a:latin typeface="Times New Roman" pitchFamily="18" charset="0"/>
              </a:rPr>
              <a:t>以十进制为例，十进制的个位数位置的位权是         ，十位数位置的位权为        ，小数点后第</a:t>
            </a:r>
            <a:r>
              <a:rPr kumimoji="1" lang="en-US" altLang="zh-CN" sz="2000">
                <a:solidFill>
                  <a:schemeClr val="tx2"/>
                </a:solidFill>
                <a:latin typeface="Times New Roman" pitchFamily="18" charset="0"/>
              </a:rPr>
              <a:t>1</a:t>
            </a:r>
            <a:r>
              <a:rPr kumimoji="1" lang="zh-CN" altLang="en-US" sz="2000">
                <a:solidFill>
                  <a:schemeClr val="tx2"/>
                </a:solidFill>
                <a:latin typeface="Times New Roman" pitchFamily="18" charset="0"/>
              </a:rPr>
              <a:t>位的位权为        。</a:t>
            </a:r>
          </a:p>
          <a:p>
            <a:pPr>
              <a:spcBef>
                <a:spcPct val="50000"/>
              </a:spcBef>
            </a:pPr>
            <a:r>
              <a:rPr kumimoji="1" lang="zh-CN" altLang="en-US" sz="2000">
                <a:solidFill>
                  <a:schemeClr val="tx2"/>
                </a:solidFill>
                <a:latin typeface="Times New Roman" pitchFamily="18" charset="0"/>
              </a:rPr>
              <a:t>十进制数</a:t>
            </a:r>
            <a:r>
              <a:rPr kumimoji="1" lang="en-US" altLang="zh-CN" sz="2000">
                <a:solidFill>
                  <a:schemeClr val="tx2"/>
                </a:solidFill>
                <a:latin typeface="Times New Roman" pitchFamily="18" charset="0"/>
              </a:rPr>
              <a:t>15369</a:t>
            </a:r>
            <a:r>
              <a:rPr kumimoji="1" lang="zh-CN" altLang="en-US" sz="2000">
                <a:solidFill>
                  <a:schemeClr val="tx2"/>
                </a:solidFill>
                <a:latin typeface="Times New Roman" pitchFamily="18" charset="0"/>
              </a:rPr>
              <a:t>．</a:t>
            </a:r>
            <a:r>
              <a:rPr kumimoji="1" lang="en-US" altLang="zh-CN" sz="2000">
                <a:solidFill>
                  <a:schemeClr val="tx2"/>
                </a:solidFill>
                <a:latin typeface="Times New Roman" pitchFamily="18" charset="0"/>
              </a:rPr>
              <a:t>58</a:t>
            </a:r>
            <a:r>
              <a:rPr kumimoji="1" lang="zh-CN" altLang="en-US" sz="2000">
                <a:solidFill>
                  <a:schemeClr val="tx2"/>
                </a:solidFill>
                <a:latin typeface="Times New Roman" pitchFamily="18" charset="0"/>
              </a:rPr>
              <a:t>的值等于：</a:t>
            </a:r>
          </a:p>
        </p:txBody>
      </p:sp>
      <p:sp>
        <p:nvSpPr>
          <p:cNvPr id="150532" name="Text Box 4"/>
          <p:cNvSpPr txBox="1">
            <a:spLocks noChangeArrowheads="1"/>
          </p:cNvSpPr>
          <p:nvPr/>
        </p:nvSpPr>
        <p:spPr bwMode="auto">
          <a:xfrm>
            <a:off x="755650" y="1557338"/>
            <a:ext cx="7920038" cy="427037"/>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有了基数和位权，我们就可以将一个数</a:t>
            </a:r>
            <a:r>
              <a:rPr kumimoji="1" lang="zh-CN" altLang="en-US" sz="2200">
                <a:solidFill>
                  <a:srgbClr val="FF0000"/>
                </a:solidFill>
                <a:latin typeface="楷体_GB2312" charset="-122"/>
                <a:ea typeface="楷体_GB2312" charset="-122"/>
              </a:rPr>
              <a:t>按权展开</a:t>
            </a:r>
            <a:r>
              <a:rPr kumimoji="1" lang="zh-CN" altLang="en-US" sz="2200">
                <a:solidFill>
                  <a:schemeClr val="bg1"/>
                </a:solidFill>
                <a:latin typeface="楷体_GB2312" charset="-122"/>
                <a:ea typeface="楷体_GB2312" charset="-122"/>
              </a:rPr>
              <a:t>了：</a:t>
            </a:r>
          </a:p>
        </p:txBody>
      </p:sp>
      <p:sp>
        <p:nvSpPr>
          <p:cNvPr id="150533" name="Rectangle 5"/>
          <p:cNvSpPr>
            <a:spLocks noChangeArrowheads="1"/>
          </p:cNvSpPr>
          <p:nvPr/>
        </p:nvSpPr>
        <p:spPr bwMode="auto">
          <a:xfrm>
            <a:off x="1835150" y="2420938"/>
            <a:ext cx="719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FF0000"/>
                </a:solidFill>
                <a:effectLst>
                  <a:outerShdw blurRad="38100" dist="38100" dir="2700000" algn="tl">
                    <a:srgbClr val="C0C0C0"/>
                  </a:outerShdw>
                </a:effectLst>
                <a:latin typeface="Times New Roman" pitchFamily="18" charset="0"/>
              </a:rPr>
              <a:t>10</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endParaRPr kumimoji="1" lang="en-US" altLang="zh-CN" sz="2000">
              <a:solidFill>
                <a:schemeClr val="tx2"/>
              </a:solidFill>
              <a:effectLst>
                <a:outerShdw blurRad="38100" dist="38100" dir="2700000" algn="tl">
                  <a:srgbClr val="C0C0C0"/>
                </a:outerShdw>
              </a:effectLst>
              <a:latin typeface="Times New Roman" pitchFamily="18" charset="0"/>
            </a:endParaRPr>
          </a:p>
        </p:txBody>
      </p:sp>
      <p:sp>
        <p:nvSpPr>
          <p:cNvPr id="150534" name="Rectangle 6"/>
          <p:cNvSpPr>
            <a:spLocks noChangeArrowheads="1"/>
          </p:cNvSpPr>
          <p:nvPr/>
        </p:nvSpPr>
        <p:spPr bwMode="auto">
          <a:xfrm>
            <a:off x="6372225" y="206057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FF0000"/>
                </a:solidFill>
                <a:effectLst>
                  <a:outerShdw blurRad="38100" dist="38100" dir="2700000" algn="tl">
                    <a:srgbClr val="C0C0C0"/>
                  </a:outerShdw>
                </a:effectLst>
                <a:latin typeface="Times New Roman" pitchFamily="18" charset="0"/>
              </a:rPr>
              <a:t>10</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endParaRPr kumimoji="1" lang="en-US" altLang="zh-CN" sz="2000">
              <a:solidFill>
                <a:schemeClr val="tx2"/>
              </a:solidFill>
              <a:effectLst>
                <a:outerShdw blurRad="38100" dist="38100" dir="2700000" algn="tl">
                  <a:srgbClr val="C0C0C0"/>
                </a:outerShdw>
              </a:effectLst>
              <a:latin typeface="Times New Roman" pitchFamily="18" charset="0"/>
            </a:endParaRPr>
          </a:p>
        </p:txBody>
      </p:sp>
      <p:sp>
        <p:nvSpPr>
          <p:cNvPr id="150535" name="Rectangle 7"/>
          <p:cNvSpPr>
            <a:spLocks noChangeArrowheads="1"/>
          </p:cNvSpPr>
          <p:nvPr/>
        </p:nvSpPr>
        <p:spPr bwMode="auto">
          <a:xfrm>
            <a:off x="5219700" y="2420938"/>
            <a:ext cx="719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FF0000"/>
                </a:solidFill>
                <a:effectLst>
                  <a:outerShdw blurRad="38100" dist="38100" dir="2700000" algn="tl">
                    <a:srgbClr val="C0C0C0"/>
                  </a:outerShdw>
                </a:effectLst>
                <a:latin typeface="Times New Roman" pitchFamily="18" charset="0"/>
              </a:rPr>
              <a:t>10</a:t>
            </a:r>
            <a:r>
              <a:rPr kumimoji="1" lang="en-US" altLang="zh-CN" sz="2400" baseline="30000">
                <a:solidFill>
                  <a:srgbClr val="FF0000"/>
                </a:solidFill>
                <a:effectLst>
                  <a:outerShdw blurRad="38100" dist="38100" dir="2700000" algn="tl">
                    <a:srgbClr val="C0C0C0"/>
                  </a:outerShdw>
                </a:effectLst>
                <a:latin typeface="Times New Roman" pitchFamily="18" charset="0"/>
              </a:rPr>
              <a:t>-1</a:t>
            </a:r>
            <a:endParaRPr kumimoji="1" lang="en-US" altLang="zh-CN" sz="2000">
              <a:solidFill>
                <a:schemeClr val="tx2"/>
              </a:solidFill>
              <a:effectLst>
                <a:outerShdw blurRad="38100" dist="38100" dir="2700000" algn="tl">
                  <a:srgbClr val="C0C0C0"/>
                </a:outerShdw>
              </a:effectLst>
              <a:latin typeface="Times New Roman" pitchFamily="18" charset="0"/>
            </a:endParaRPr>
          </a:p>
        </p:txBody>
      </p:sp>
      <p:pic>
        <p:nvPicPr>
          <p:cNvPr id="150536" name="Picture 8"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500438"/>
            <a:ext cx="8137525" cy="387350"/>
          </a:xfrm>
          <a:prstGeom prst="rect">
            <a:avLst/>
          </a:prstGeom>
          <a:noFill/>
          <a:extLst>
            <a:ext uri="{909E8E84-426E-40DD-AFC4-6F175D3DCCD1}">
              <a14:hiddenFill xmlns:a14="http://schemas.microsoft.com/office/drawing/2010/main">
                <a:solidFill>
                  <a:srgbClr val="FFFFFF"/>
                </a:solidFill>
              </a14:hiddenFill>
            </a:ext>
          </a:extLst>
        </p:spPr>
      </p:pic>
      <p:sp>
        <p:nvSpPr>
          <p:cNvPr id="150537" name="Text Box 9"/>
          <p:cNvSpPr txBox="1">
            <a:spLocks noChangeArrowheads="1"/>
          </p:cNvSpPr>
          <p:nvPr/>
        </p:nvSpPr>
        <p:spPr bwMode="auto">
          <a:xfrm>
            <a:off x="755650" y="4365625"/>
            <a:ext cx="7920038" cy="160020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说明：</a:t>
            </a:r>
          </a:p>
          <a:p>
            <a:pPr>
              <a:spcBef>
                <a:spcPct val="50000"/>
              </a:spcBef>
            </a:pPr>
            <a:r>
              <a:rPr kumimoji="1" lang="zh-CN" altLang="en-US" sz="2200">
                <a:solidFill>
                  <a:schemeClr val="bg1"/>
                </a:solidFill>
                <a:latin typeface="楷体_GB2312" charset="-122"/>
                <a:ea typeface="楷体_GB2312" charset="-122"/>
              </a:rPr>
              <a:t>    请大家记住，</a:t>
            </a:r>
            <a:r>
              <a:rPr kumimoji="1" lang="zh-CN" altLang="en-US" sz="2200">
                <a:solidFill>
                  <a:srgbClr val="FF0000"/>
                </a:solidFill>
                <a:latin typeface="楷体_GB2312" charset="-122"/>
                <a:ea typeface="楷体_GB2312" charset="-122"/>
              </a:rPr>
              <a:t>任何进制数转化为</a:t>
            </a:r>
            <a:r>
              <a:rPr kumimoji="1" lang="en-US" altLang="zh-CN" sz="2200">
                <a:solidFill>
                  <a:srgbClr val="FF0000"/>
                </a:solidFill>
                <a:latin typeface="楷体_GB2312" charset="-122"/>
                <a:ea typeface="楷体_GB2312" charset="-122"/>
              </a:rPr>
              <a:t>10</a:t>
            </a:r>
            <a:r>
              <a:rPr kumimoji="1" lang="zh-CN" altLang="en-US" sz="2200">
                <a:solidFill>
                  <a:srgbClr val="FF0000"/>
                </a:solidFill>
                <a:latin typeface="楷体_GB2312" charset="-122"/>
                <a:ea typeface="楷体_GB2312" charset="-122"/>
              </a:rPr>
              <a:t>进制数，只需按权展开即可</a:t>
            </a:r>
            <a:r>
              <a:rPr kumimoji="1" lang="zh-CN" altLang="en-US" sz="2200">
                <a:solidFill>
                  <a:schemeClr val="bg1"/>
                </a:solidFill>
                <a:latin typeface="楷体_GB2312" charset="-122"/>
                <a:ea typeface="楷体_GB2312" charset="-122"/>
              </a:rPr>
              <a:t>。我们后面讲到的二进制数转化为</a:t>
            </a:r>
            <a:r>
              <a:rPr kumimoji="1" lang="en-US" altLang="zh-CN" sz="2200">
                <a:solidFill>
                  <a:schemeClr val="bg1"/>
                </a:solidFill>
                <a:latin typeface="楷体_GB2312" charset="-122"/>
                <a:ea typeface="楷体_GB2312" charset="-122"/>
              </a:rPr>
              <a:t>10</a:t>
            </a:r>
            <a:r>
              <a:rPr kumimoji="1" lang="zh-CN" altLang="en-US" sz="2200">
                <a:solidFill>
                  <a:schemeClr val="bg1"/>
                </a:solidFill>
                <a:latin typeface="楷体_GB2312" charset="-122"/>
                <a:ea typeface="楷体_GB2312" charset="-122"/>
              </a:rPr>
              <a:t>进制数，就是将一个</a:t>
            </a:r>
            <a:r>
              <a:rPr kumimoji="1" lang="en-US" altLang="zh-CN" sz="2200">
                <a:solidFill>
                  <a:schemeClr val="bg1"/>
                </a:solidFill>
                <a:latin typeface="楷体_GB2312" charset="-122"/>
                <a:ea typeface="楷体_GB2312" charset="-122"/>
              </a:rPr>
              <a:t>2</a:t>
            </a:r>
            <a:r>
              <a:rPr kumimoji="1" lang="zh-CN" altLang="en-US" sz="2200">
                <a:solidFill>
                  <a:schemeClr val="bg1"/>
                </a:solidFill>
                <a:latin typeface="楷体_GB2312" charset="-122"/>
                <a:ea typeface="楷体_GB2312" charset="-122"/>
              </a:rPr>
              <a:t>进制数按权展开。八进制、十六进制数是同样的道理！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0532"/>
                                        </p:tgtEl>
                                        <p:attrNameLst>
                                          <p:attrName>style.visibility</p:attrName>
                                        </p:attrNameLst>
                                      </p:cBhvr>
                                      <p:to>
                                        <p:strVal val="visible"/>
                                      </p:to>
                                    </p:set>
                                    <p:animEffect transition="in" filter="dissolve">
                                      <p:cBhvr>
                                        <p:cTn id="7" dur="500"/>
                                        <p:tgtEl>
                                          <p:spTgt spid="150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0531"/>
                                        </p:tgtEl>
                                        <p:attrNameLst>
                                          <p:attrName>style.visibility</p:attrName>
                                        </p:attrNameLst>
                                      </p:cBhvr>
                                      <p:to>
                                        <p:strVal val="visible"/>
                                      </p:to>
                                    </p:set>
                                    <p:anim calcmode="lin" valueType="num">
                                      <p:cBhvr additive="base">
                                        <p:cTn id="12" dur="500" fill="hold"/>
                                        <p:tgtEl>
                                          <p:spTgt spid="150531"/>
                                        </p:tgtEl>
                                        <p:attrNameLst>
                                          <p:attrName>ppt_x</p:attrName>
                                        </p:attrNameLst>
                                      </p:cBhvr>
                                      <p:tavLst>
                                        <p:tav tm="0">
                                          <p:val>
                                            <p:strVal val="0-#ppt_w/2"/>
                                          </p:val>
                                        </p:tav>
                                        <p:tav tm="100000">
                                          <p:val>
                                            <p:strVal val="#ppt_x"/>
                                          </p:val>
                                        </p:tav>
                                      </p:tavLst>
                                    </p:anim>
                                    <p:anim calcmode="lin" valueType="num">
                                      <p:cBhvr additive="base">
                                        <p:cTn id="13" dur="500" fill="hold"/>
                                        <p:tgtEl>
                                          <p:spTgt spid="15053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0533"/>
                                        </p:tgtEl>
                                        <p:attrNameLst>
                                          <p:attrName>style.visibility</p:attrName>
                                        </p:attrNameLst>
                                      </p:cBhvr>
                                      <p:to>
                                        <p:strVal val="visible"/>
                                      </p:to>
                                    </p:set>
                                    <p:anim calcmode="lin" valueType="num">
                                      <p:cBhvr additive="base">
                                        <p:cTn id="16" dur="500" fill="hold"/>
                                        <p:tgtEl>
                                          <p:spTgt spid="150533"/>
                                        </p:tgtEl>
                                        <p:attrNameLst>
                                          <p:attrName>ppt_x</p:attrName>
                                        </p:attrNameLst>
                                      </p:cBhvr>
                                      <p:tavLst>
                                        <p:tav tm="0">
                                          <p:val>
                                            <p:strVal val="0-#ppt_w/2"/>
                                          </p:val>
                                        </p:tav>
                                        <p:tav tm="100000">
                                          <p:val>
                                            <p:strVal val="#ppt_x"/>
                                          </p:val>
                                        </p:tav>
                                      </p:tavLst>
                                    </p:anim>
                                    <p:anim calcmode="lin" valueType="num">
                                      <p:cBhvr additive="base">
                                        <p:cTn id="17" dur="500" fill="hold"/>
                                        <p:tgtEl>
                                          <p:spTgt spid="1505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0534"/>
                                        </p:tgtEl>
                                        <p:attrNameLst>
                                          <p:attrName>style.visibility</p:attrName>
                                        </p:attrNameLst>
                                      </p:cBhvr>
                                      <p:to>
                                        <p:strVal val="visible"/>
                                      </p:to>
                                    </p:set>
                                    <p:anim calcmode="lin" valueType="num">
                                      <p:cBhvr additive="base">
                                        <p:cTn id="20" dur="500" fill="hold"/>
                                        <p:tgtEl>
                                          <p:spTgt spid="150534"/>
                                        </p:tgtEl>
                                        <p:attrNameLst>
                                          <p:attrName>ppt_x</p:attrName>
                                        </p:attrNameLst>
                                      </p:cBhvr>
                                      <p:tavLst>
                                        <p:tav tm="0">
                                          <p:val>
                                            <p:strVal val="0-#ppt_w/2"/>
                                          </p:val>
                                        </p:tav>
                                        <p:tav tm="100000">
                                          <p:val>
                                            <p:strVal val="#ppt_x"/>
                                          </p:val>
                                        </p:tav>
                                      </p:tavLst>
                                    </p:anim>
                                    <p:anim calcmode="lin" valueType="num">
                                      <p:cBhvr additive="base">
                                        <p:cTn id="21" dur="500" fill="hold"/>
                                        <p:tgtEl>
                                          <p:spTgt spid="15053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0535"/>
                                        </p:tgtEl>
                                        <p:attrNameLst>
                                          <p:attrName>style.visibility</p:attrName>
                                        </p:attrNameLst>
                                      </p:cBhvr>
                                      <p:to>
                                        <p:strVal val="visible"/>
                                      </p:to>
                                    </p:set>
                                    <p:anim calcmode="lin" valueType="num">
                                      <p:cBhvr additive="base">
                                        <p:cTn id="24" dur="500" fill="hold"/>
                                        <p:tgtEl>
                                          <p:spTgt spid="150535"/>
                                        </p:tgtEl>
                                        <p:attrNameLst>
                                          <p:attrName>ppt_x</p:attrName>
                                        </p:attrNameLst>
                                      </p:cBhvr>
                                      <p:tavLst>
                                        <p:tav tm="0">
                                          <p:val>
                                            <p:strVal val="0-#ppt_w/2"/>
                                          </p:val>
                                        </p:tav>
                                        <p:tav tm="100000">
                                          <p:val>
                                            <p:strVal val="#ppt_x"/>
                                          </p:val>
                                        </p:tav>
                                      </p:tavLst>
                                    </p:anim>
                                    <p:anim calcmode="lin" valueType="num">
                                      <p:cBhvr additive="base">
                                        <p:cTn id="25" dur="500" fill="hold"/>
                                        <p:tgtEl>
                                          <p:spTgt spid="15053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50536"/>
                                        </p:tgtEl>
                                        <p:attrNameLst>
                                          <p:attrName>style.visibility</p:attrName>
                                        </p:attrNameLst>
                                      </p:cBhvr>
                                      <p:to>
                                        <p:strVal val="visible"/>
                                      </p:to>
                                    </p:set>
                                    <p:anim calcmode="lin" valueType="num">
                                      <p:cBhvr additive="base">
                                        <p:cTn id="30" dur="500" fill="hold"/>
                                        <p:tgtEl>
                                          <p:spTgt spid="150536"/>
                                        </p:tgtEl>
                                        <p:attrNameLst>
                                          <p:attrName>ppt_x</p:attrName>
                                        </p:attrNameLst>
                                      </p:cBhvr>
                                      <p:tavLst>
                                        <p:tav tm="0">
                                          <p:val>
                                            <p:strVal val="#ppt_x"/>
                                          </p:val>
                                        </p:tav>
                                        <p:tav tm="100000">
                                          <p:val>
                                            <p:strVal val="#ppt_x"/>
                                          </p:val>
                                        </p:tav>
                                      </p:tavLst>
                                    </p:anim>
                                    <p:anim calcmode="lin" valueType="num">
                                      <p:cBhvr additive="base">
                                        <p:cTn id="31" dur="500" fill="hold"/>
                                        <p:tgtEl>
                                          <p:spTgt spid="15053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50537"/>
                                        </p:tgtEl>
                                        <p:attrNameLst>
                                          <p:attrName>style.visibility</p:attrName>
                                        </p:attrNameLst>
                                      </p:cBhvr>
                                      <p:to>
                                        <p:strVal val="visible"/>
                                      </p:to>
                                    </p:set>
                                    <p:animEffect transition="in" filter="dissolve">
                                      <p:cBhvr>
                                        <p:cTn id="36" dur="500"/>
                                        <p:tgtEl>
                                          <p:spTgt spid="150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p:bldP spid="150532" grpId="0" animBg="1"/>
      <p:bldP spid="150533" grpId="0"/>
      <p:bldP spid="150534" grpId="0"/>
      <p:bldP spid="150535" grpId="0"/>
      <p:bldP spid="15053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normAutofit fontScale="90000"/>
          </a:bodyPr>
          <a:lstStyle/>
          <a:p>
            <a:endParaRPr lang="zh-CN" altLang="zh-CN"/>
          </a:p>
        </p:txBody>
      </p:sp>
      <p:graphicFrame>
        <p:nvGraphicFramePr>
          <p:cNvPr id="151556" name="Group 4"/>
          <p:cNvGraphicFramePr>
            <a:graphicFrameLocks noGrp="1"/>
          </p:cNvGraphicFramePr>
          <p:nvPr>
            <p:ph type="tbl" idx="1"/>
          </p:nvPr>
        </p:nvGraphicFramePr>
        <p:xfrm>
          <a:off x="468313" y="2789238"/>
          <a:ext cx="8174037" cy="2834323"/>
        </p:xfrm>
        <a:graphic>
          <a:graphicData uri="http://schemas.openxmlformats.org/drawingml/2006/table">
            <a:tbl>
              <a:tblPr/>
              <a:tblGrid>
                <a:gridCol w="1384300"/>
                <a:gridCol w="1292225"/>
                <a:gridCol w="795337"/>
                <a:gridCol w="1158875"/>
                <a:gridCol w="2530475"/>
                <a:gridCol w="1012825"/>
              </a:tblGrid>
              <a:tr h="796925">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342900" marR="0" lvl="0" indent="-34290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进位制</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342900" marR="0" lvl="0" indent="-34290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计数规则</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342900" marR="0" lvl="0" indent="-34290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基数</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各位的权</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342900" marR="0" lvl="0" indent="-34290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可用数符</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charset="0"/>
                        <a:ea typeface="黑体" pitchFamily="49" charset="-122"/>
                        <a:cs typeface="Arial" charset="0"/>
                      </a:endParaRPr>
                    </a:p>
                    <a:p>
                      <a:pPr marL="342900" marR="0" lvl="0" indent="-342900" algn="l"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charset="0"/>
                          <a:ea typeface="黑体" pitchFamily="49" charset="-122"/>
                          <a:cs typeface="Arial" charset="0"/>
                        </a:rPr>
                        <a:t>后缀字符标识</a:t>
                      </a:r>
                      <a:endParaRPr kumimoji="0" lang="zh-CN" altLang="en-US" sz="1800" b="1"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1363">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二进制</a:t>
                      </a:r>
                      <a:endParaRPr kumimoji="0" lang="zh-CN" altLang="en-US" sz="2000" b="1" i="0" u="none" strike="noStrike" cap="none" normalizeH="0" baseline="0" smtClean="0">
                        <a:ln>
                          <a:noFill/>
                        </a:ln>
                        <a:solidFill>
                          <a:schemeClr val="tx1"/>
                        </a:solidFill>
                        <a:effectLst/>
                        <a:latin typeface="Times New Roman" pitchFamily="18"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八进制</a:t>
                      </a:r>
                      <a:endParaRPr kumimoji="0" lang="zh-CN" altLang="en-US" sz="2000" b="1" i="0" u="none" strike="noStrike" cap="none" normalizeH="0" baseline="0" smtClean="0">
                        <a:ln>
                          <a:noFill/>
                        </a:ln>
                        <a:solidFill>
                          <a:schemeClr val="tx1"/>
                        </a:solidFill>
                        <a:effectLst/>
                        <a:latin typeface="Times New Roman" pitchFamily="18"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十进制</a:t>
                      </a:r>
                      <a:endParaRPr kumimoji="0" lang="zh-CN" altLang="en-US" sz="2000" b="1" i="0" u="none" strike="noStrike" cap="none" normalizeH="0" baseline="0" smtClean="0">
                        <a:ln>
                          <a:noFill/>
                        </a:ln>
                        <a:solidFill>
                          <a:schemeClr val="tx1"/>
                        </a:solidFill>
                        <a:effectLst/>
                        <a:latin typeface="Times New Roman" pitchFamily="18"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十六进制</a:t>
                      </a:r>
                      <a:endParaRPr kumimoji="0" lang="zh-CN" altLang="en-US" sz="2000" b="1" i="0" u="none" strike="noStrike" cap="none" normalizeH="0" baseline="0" smtClean="0">
                        <a:ln>
                          <a:noFill/>
                        </a:ln>
                        <a:solidFill>
                          <a:schemeClr val="tx1"/>
                        </a:solidFill>
                        <a:effectLst/>
                        <a:latin typeface="Arial" charset="0"/>
                        <a:ea typeface="宋体"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逢</a:t>
                      </a:r>
                      <a:r>
                        <a:rPr kumimoji="0" lang="en-US" altLang="zh-CN" sz="2000" b="1" i="0" u="none" strike="noStrike" cap="none" normalizeH="0" baseline="0" smtClean="0">
                          <a:ln>
                            <a:noFill/>
                          </a:ln>
                          <a:solidFill>
                            <a:schemeClr val="tx1"/>
                          </a:solidFill>
                          <a:effectLst/>
                          <a:latin typeface="Times New Roman" pitchFamily="18" charset="0"/>
                          <a:ea typeface="宋体" charset="-122"/>
                        </a:rPr>
                        <a:t>2</a:t>
                      </a:r>
                      <a:r>
                        <a:rPr kumimoji="0" lang="zh-CN" altLang="en-US" sz="2000" b="1" i="0" u="none" strike="noStrike" cap="none" normalizeH="0" baseline="0" smtClean="0">
                          <a:ln>
                            <a:noFill/>
                          </a:ln>
                          <a:solidFill>
                            <a:schemeClr val="tx1"/>
                          </a:solidFill>
                          <a:effectLst/>
                          <a:latin typeface="Times New Roman" pitchFamily="18" charset="0"/>
                          <a:ea typeface="宋体" charset="-122"/>
                        </a:rPr>
                        <a:t>进</a:t>
                      </a:r>
                      <a:r>
                        <a:rPr kumimoji="0" lang="en-US" altLang="zh-CN" sz="2000" b="1" i="0" u="none" strike="noStrike" cap="none" normalizeH="0" baseline="0" smtClean="0">
                          <a:ln>
                            <a:noFill/>
                          </a:ln>
                          <a:solidFill>
                            <a:schemeClr val="tx1"/>
                          </a:solidFill>
                          <a:effectLst/>
                          <a:latin typeface="Times New Roman" pitchFamily="18" charset="0"/>
                          <a:ea typeface="宋体" charset="-122"/>
                        </a:rPr>
                        <a:t>1</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逢</a:t>
                      </a:r>
                      <a:r>
                        <a:rPr kumimoji="0" lang="en-US" altLang="zh-CN" sz="2000" b="1" i="0" u="none" strike="noStrike" cap="none" normalizeH="0" baseline="0" smtClean="0">
                          <a:ln>
                            <a:noFill/>
                          </a:ln>
                          <a:solidFill>
                            <a:schemeClr val="tx1"/>
                          </a:solidFill>
                          <a:effectLst/>
                          <a:latin typeface="Times New Roman" pitchFamily="18" charset="0"/>
                          <a:ea typeface="宋体" charset="-122"/>
                        </a:rPr>
                        <a:t>8</a:t>
                      </a:r>
                      <a:r>
                        <a:rPr kumimoji="0" lang="zh-CN" altLang="en-US" sz="2000" b="1" i="0" u="none" strike="noStrike" cap="none" normalizeH="0" baseline="0" smtClean="0">
                          <a:ln>
                            <a:noFill/>
                          </a:ln>
                          <a:solidFill>
                            <a:schemeClr val="tx1"/>
                          </a:solidFill>
                          <a:effectLst/>
                          <a:latin typeface="Times New Roman" pitchFamily="18" charset="0"/>
                          <a:ea typeface="宋体" charset="-122"/>
                        </a:rPr>
                        <a:t>进</a:t>
                      </a:r>
                      <a:r>
                        <a:rPr kumimoji="0" lang="en-US" altLang="zh-CN" sz="2000" b="1" i="0" u="none" strike="noStrike" cap="none" normalizeH="0" baseline="0" smtClean="0">
                          <a:ln>
                            <a:noFill/>
                          </a:ln>
                          <a:solidFill>
                            <a:schemeClr val="tx1"/>
                          </a:solidFill>
                          <a:effectLst/>
                          <a:latin typeface="Times New Roman" pitchFamily="18" charset="0"/>
                          <a:ea typeface="宋体" charset="-122"/>
                        </a:rPr>
                        <a:t>1</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逢</a:t>
                      </a:r>
                      <a:r>
                        <a:rPr kumimoji="0" lang="en-US" altLang="zh-CN" sz="2000" b="1" i="0" u="none" strike="noStrike" cap="none" normalizeH="0" baseline="0" smtClean="0">
                          <a:ln>
                            <a:noFill/>
                          </a:ln>
                          <a:solidFill>
                            <a:schemeClr val="tx1"/>
                          </a:solidFill>
                          <a:effectLst/>
                          <a:latin typeface="Times New Roman" pitchFamily="18" charset="0"/>
                          <a:ea typeface="宋体" charset="-122"/>
                        </a:rPr>
                        <a:t>10</a:t>
                      </a:r>
                      <a:r>
                        <a:rPr kumimoji="0" lang="zh-CN" altLang="en-US" sz="2000" b="1" i="0" u="none" strike="noStrike" cap="none" normalizeH="0" baseline="0" smtClean="0">
                          <a:ln>
                            <a:noFill/>
                          </a:ln>
                          <a:solidFill>
                            <a:schemeClr val="tx1"/>
                          </a:solidFill>
                          <a:effectLst/>
                          <a:latin typeface="Times New Roman" pitchFamily="18" charset="0"/>
                          <a:ea typeface="宋体" charset="-122"/>
                        </a:rPr>
                        <a:t>进</a:t>
                      </a:r>
                      <a:r>
                        <a:rPr kumimoji="0" lang="en-US" altLang="zh-CN" sz="2000" b="1" i="0" u="none" strike="noStrike" cap="none" normalizeH="0" baseline="0" smtClean="0">
                          <a:ln>
                            <a:noFill/>
                          </a:ln>
                          <a:solidFill>
                            <a:schemeClr val="tx1"/>
                          </a:solidFill>
                          <a:effectLst/>
                          <a:latin typeface="Times New Roman" pitchFamily="18" charset="0"/>
                          <a:ea typeface="宋体" charset="-122"/>
                        </a:rPr>
                        <a:t>1</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rPr>
                        <a:t>逢</a:t>
                      </a:r>
                      <a:r>
                        <a:rPr kumimoji="0" lang="en-US" altLang="zh-CN" sz="2000" b="1" i="0" u="none" strike="noStrike" cap="none" normalizeH="0" baseline="0" smtClean="0">
                          <a:ln>
                            <a:noFill/>
                          </a:ln>
                          <a:solidFill>
                            <a:schemeClr val="tx1"/>
                          </a:solidFill>
                          <a:effectLst/>
                          <a:latin typeface="Times New Roman" pitchFamily="18" charset="0"/>
                          <a:ea typeface="宋体" charset="-122"/>
                        </a:rPr>
                        <a:t>16</a:t>
                      </a:r>
                      <a:r>
                        <a:rPr kumimoji="0" lang="zh-CN" altLang="en-US" sz="2000" b="1" i="0" u="none" strike="noStrike" cap="none" normalizeH="0" baseline="0" smtClean="0">
                          <a:ln>
                            <a:noFill/>
                          </a:ln>
                          <a:solidFill>
                            <a:schemeClr val="tx1"/>
                          </a:solidFill>
                          <a:effectLst/>
                          <a:latin typeface="Times New Roman" pitchFamily="18" charset="0"/>
                          <a:ea typeface="宋体" charset="-122"/>
                        </a:rPr>
                        <a:t>进</a:t>
                      </a:r>
                      <a:r>
                        <a:rPr kumimoji="0" lang="en-US" altLang="zh-CN" sz="2000" b="1" i="0" u="none" strike="noStrike" cap="none" normalizeH="0" baseline="0" smtClean="0">
                          <a:ln>
                            <a:noFill/>
                          </a:ln>
                          <a:solidFill>
                            <a:schemeClr val="tx1"/>
                          </a:solidFill>
                          <a:effectLst/>
                          <a:latin typeface="Times New Roman" pitchFamily="18" charset="0"/>
                          <a:ea typeface="宋体" charset="-122"/>
                        </a:rPr>
                        <a:t>1</a:t>
                      </a:r>
                      <a:endParaRPr kumimoji="0" lang="en-US" altLang="zh-CN" sz="2000" b="1" i="0" u="none" strike="noStrike" cap="none" normalizeH="0" baseline="0" smtClean="0">
                        <a:ln>
                          <a:noFill/>
                        </a:ln>
                        <a:solidFill>
                          <a:schemeClr val="tx1"/>
                        </a:solidFill>
                        <a:effectLst/>
                        <a:latin typeface="Arial" charset="0"/>
                        <a:ea typeface="宋体"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2</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8</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10</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16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2</a:t>
                      </a:r>
                      <a:r>
                        <a:rPr kumimoji="0" lang="en-US" altLang="zh-CN" sz="2000" b="1" i="0" u="none" strike="noStrike" cap="none" normalizeH="0" baseline="30000" smtClean="0">
                          <a:ln>
                            <a:noFill/>
                          </a:ln>
                          <a:solidFill>
                            <a:srgbClr val="000000"/>
                          </a:solidFill>
                          <a:effectLst/>
                          <a:latin typeface="Arial" charset="0"/>
                          <a:ea typeface="宋体" charset="-122"/>
                        </a:rPr>
                        <a:t>i</a:t>
                      </a:r>
                      <a:endParaRPr kumimoji="0" lang="en-US" altLang="zh-CN" sz="2000" b="1" i="0" u="none" strike="noStrike" cap="none" normalizeH="0" baseline="0" smtClean="0">
                        <a:ln>
                          <a:noFill/>
                        </a:ln>
                        <a:solidFill>
                          <a:schemeClr val="tx2"/>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8</a:t>
                      </a:r>
                      <a:r>
                        <a:rPr kumimoji="0" lang="en-US" altLang="zh-CN" sz="2000" b="1" i="0" u="none" strike="noStrike" cap="none" normalizeH="0" baseline="30000" smtClean="0">
                          <a:ln>
                            <a:noFill/>
                          </a:ln>
                          <a:solidFill>
                            <a:srgbClr val="000000"/>
                          </a:solidFill>
                          <a:effectLst/>
                          <a:latin typeface="Arial" charset="0"/>
                          <a:ea typeface="宋体" charset="-122"/>
                        </a:rPr>
                        <a:t>i</a:t>
                      </a:r>
                      <a:endParaRPr kumimoji="0" lang="en-US" altLang="zh-CN" sz="2000" b="1" i="0" u="none" strike="noStrike" cap="none" normalizeH="0" baseline="0" smtClean="0">
                        <a:ln>
                          <a:noFill/>
                        </a:ln>
                        <a:solidFill>
                          <a:schemeClr val="tx2"/>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10</a:t>
                      </a:r>
                      <a:r>
                        <a:rPr kumimoji="0" lang="en-US" altLang="zh-CN" sz="2000" b="1" i="0" u="none" strike="noStrike" cap="none" normalizeH="0" baseline="30000" smtClean="0">
                          <a:ln>
                            <a:noFill/>
                          </a:ln>
                          <a:solidFill>
                            <a:srgbClr val="000000"/>
                          </a:solidFill>
                          <a:effectLst/>
                          <a:latin typeface="Arial" charset="0"/>
                          <a:ea typeface="宋体" charset="-122"/>
                        </a:rPr>
                        <a:t>i</a:t>
                      </a:r>
                      <a:endParaRPr kumimoji="0" lang="en-US" altLang="zh-CN" sz="2000" b="1" i="0" u="none" strike="noStrike" cap="none" normalizeH="0" baseline="0" smtClean="0">
                        <a:ln>
                          <a:noFill/>
                        </a:ln>
                        <a:solidFill>
                          <a:schemeClr val="tx2"/>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16</a:t>
                      </a:r>
                      <a:r>
                        <a:rPr kumimoji="0" lang="en-US" altLang="zh-CN" sz="2000" b="1" i="0" u="none" strike="noStrike" cap="none" normalizeH="0" baseline="30000" smtClean="0">
                          <a:ln>
                            <a:noFill/>
                          </a:ln>
                          <a:solidFill>
                            <a:srgbClr val="000000"/>
                          </a:solidFill>
                          <a:effectLst/>
                          <a:latin typeface="Arial" charset="0"/>
                          <a:ea typeface="宋体" charset="-122"/>
                        </a:rPr>
                        <a:t>i</a:t>
                      </a:r>
                      <a:endParaRPr kumimoji="0" lang="en-US" altLang="zh-CN" sz="2000" b="1" i="0" u="none" strike="noStrike" cap="none" normalizeH="0" baseline="0" smtClean="0">
                        <a:ln>
                          <a:noFill/>
                        </a:ln>
                        <a:solidFill>
                          <a:schemeClr val="tx1"/>
                        </a:solidFill>
                        <a:effectLst/>
                        <a:latin typeface="Arial" charset="0"/>
                        <a:ea typeface="宋体"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0,1</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0,1,…,7</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0,1,…,9</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0,1,…,9,A,B,C,D,E,F</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762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B</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Q</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D</a:t>
                      </a:r>
                      <a:endParaRPr kumimoji="0" lang="en-US" altLang="zh-CN" sz="2000" b="1" i="0" u="none" strike="noStrike" cap="none" normalizeH="0" baseline="0" smtClean="0">
                        <a:ln>
                          <a:noFill/>
                        </a:ln>
                        <a:solidFill>
                          <a:schemeClr val="tx1"/>
                        </a:solidFill>
                        <a:effectLst/>
                        <a:latin typeface="Arial" charset="0"/>
                        <a:ea typeface="华文行楷" pitchFamily="2" charset="-122"/>
                        <a:cs typeface="Times New Roman"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charset="-122"/>
                        </a:rPr>
                        <a:t>H</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7" name="页脚占位符 3"/>
          <p:cNvSpPr>
            <a:spLocks noGrp="1"/>
          </p:cNvSpPr>
          <p:nvPr>
            <p:ph type="ftr" sz="quarter" idx="10"/>
          </p:nvPr>
        </p:nvSpPr>
        <p:spPr/>
        <p:txBody>
          <a:bodyPr/>
          <a:lstStyle/>
          <a:p>
            <a:r>
              <a:rPr lang="en-US" altLang="zh-CN"/>
              <a:t>第1章  计算机基础知识—选购计算机</a:t>
            </a:r>
          </a:p>
        </p:txBody>
      </p:sp>
      <p:sp>
        <p:nvSpPr>
          <p:cNvPr id="28" name="灯片编号占位符 4"/>
          <p:cNvSpPr>
            <a:spLocks noGrp="1"/>
          </p:cNvSpPr>
          <p:nvPr>
            <p:ph type="sldNum" sz="quarter" idx="11"/>
          </p:nvPr>
        </p:nvSpPr>
        <p:spPr/>
        <p:txBody>
          <a:bodyPr/>
          <a:lstStyle/>
          <a:p>
            <a:fld id="{A7F4ADB6-DC45-4A7A-9995-4E76A320579C}" type="slidenum">
              <a:rPr lang="en-US" altLang="zh-CN"/>
              <a:pPr/>
              <a:t>76</a:t>
            </a:fld>
            <a:endParaRPr lang="en-US" altLang="zh-CN"/>
          </a:p>
        </p:txBody>
      </p:sp>
      <p:sp>
        <p:nvSpPr>
          <p:cNvPr id="29" name="日期占位符 5"/>
          <p:cNvSpPr>
            <a:spLocks noGrp="1"/>
          </p:cNvSpPr>
          <p:nvPr>
            <p:ph type="dt" sz="half" idx="12"/>
          </p:nvPr>
        </p:nvSpPr>
        <p:spPr/>
        <p:txBody>
          <a:bodyPr/>
          <a:lstStyle/>
          <a:p>
            <a:fld id="{A2C8928F-8C15-4A75-84D3-F33A69501AEB}" type="datetime1">
              <a:rPr lang="zh-CN" altLang="en-US"/>
              <a:pPr/>
              <a:t>2013/9/2</a:t>
            </a:fld>
            <a:endParaRPr lang="en-US" altLang="zh-CN"/>
          </a:p>
        </p:txBody>
      </p:sp>
      <p:sp>
        <p:nvSpPr>
          <p:cNvPr id="151555" name="Text Box 3"/>
          <p:cNvSpPr txBox="1">
            <a:spLocks noChangeArrowheads="1"/>
          </p:cNvSpPr>
          <p:nvPr/>
        </p:nvSpPr>
        <p:spPr bwMode="auto">
          <a:xfrm>
            <a:off x="468313" y="1484313"/>
            <a:ext cx="4679950" cy="39687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a:solidFill>
                  <a:schemeClr val="tx2"/>
                </a:solidFill>
                <a:latin typeface="Times New Roman" pitchFamily="18" charset="0"/>
              </a:rPr>
              <a:t>计算机中常用的数制的表示如表所示</a:t>
            </a:r>
            <a:r>
              <a:rPr kumimoji="1" lang="zh-CN" altLang="en-US" sz="2000">
                <a:solidFill>
                  <a:schemeClr val="tx2"/>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dissolve">
                                      <p:cBhvr>
                                        <p:cTn id="7" dur="500"/>
                                        <p:tgtEl>
                                          <p:spTgt spid="151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51556"/>
                                        </p:tgtEl>
                                        <p:attrNameLst>
                                          <p:attrName>style.visibility</p:attrName>
                                        </p:attrNameLst>
                                      </p:cBhvr>
                                      <p:to>
                                        <p:strVal val="visible"/>
                                      </p:to>
                                    </p:set>
                                    <p:animEffect transition="in" filter="box(in)">
                                      <p:cBhvr>
                                        <p:cTn id="12" dur="500"/>
                                        <p:tgtEl>
                                          <p:spTgt spid="151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endParaRPr lang="zh-CN" altLang="zh-CN"/>
          </a:p>
        </p:txBody>
      </p:sp>
      <p:graphicFrame>
        <p:nvGraphicFramePr>
          <p:cNvPr id="152580" name="Group 4"/>
          <p:cNvGraphicFramePr>
            <a:graphicFrameLocks noGrp="1"/>
          </p:cNvGraphicFramePr>
          <p:nvPr>
            <p:ph type="tbl" idx="1"/>
          </p:nvPr>
        </p:nvGraphicFramePr>
        <p:xfrm>
          <a:off x="457200" y="1989138"/>
          <a:ext cx="8229600" cy="4676458"/>
        </p:xfrm>
        <a:graphic>
          <a:graphicData uri="http://schemas.openxmlformats.org/drawingml/2006/table">
            <a:tbl>
              <a:tblPr/>
              <a:tblGrid>
                <a:gridCol w="1787525"/>
                <a:gridCol w="2149475"/>
                <a:gridCol w="2146300"/>
                <a:gridCol w="2146300"/>
              </a:tblGrid>
              <a:tr h="287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黑体" pitchFamily="49" charset="-122"/>
                          <a:cs typeface="Arial" charset="0"/>
                        </a:rPr>
                        <a:t>十进制</a:t>
                      </a:r>
                      <a:endParaRPr kumimoji="0" lang="zh-CN" altLang="en-US" sz="1800" b="0"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黑体" pitchFamily="49" charset="-122"/>
                          <a:cs typeface="Arial" charset="0"/>
                        </a:rPr>
                        <a:t>二进制</a:t>
                      </a:r>
                      <a:endParaRPr kumimoji="0" lang="zh-CN" altLang="en-US" sz="1800" b="0"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黑体" pitchFamily="49" charset="-122"/>
                          <a:cs typeface="Arial" charset="0"/>
                        </a:rPr>
                        <a:t>八进制</a:t>
                      </a:r>
                      <a:endParaRPr kumimoji="0" lang="zh-CN" altLang="en-US" sz="1800" b="0"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黑体" pitchFamily="49" charset="-122"/>
                          <a:cs typeface="Arial" charset="0"/>
                        </a:rPr>
                        <a:t>十六进制</a:t>
                      </a:r>
                      <a:endParaRPr kumimoji="0" lang="zh-CN" altLang="en-US" sz="1800" b="0" i="0" u="none" strike="noStrike" cap="none" normalizeH="0" baseline="0" smtClean="0">
                        <a:ln>
                          <a:noFill/>
                        </a:ln>
                        <a:solidFill>
                          <a:schemeClr val="tx1"/>
                        </a:solidFill>
                        <a:effectLst/>
                        <a:latin typeface="Arial" charset="0"/>
                        <a:ea typeface="宋体" charset="-122"/>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7588">
                <a:tc>
                  <a:txBody>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a:t>
                      </a:r>
                      <a:endParaRPr kumimoji="0" lang="en-US" altLang="zh-CN" sz="1800" b="0" i="0" u="none" strike="noStrike" cap="none" normalizeH="0" baseline="0" smtClean="0">
                        <a:ln>
                          <a:noFill/>
                        </a:ln>
                        <a:solidFill>
                          <a:schemeClr val="tx1"/>
                        </a:solidFill>
                        <a:effectLst/>
                        <a:latin typeface="Arial" charset="0"/>
                        <a:ea typeface="宋体"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2</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3</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4</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5</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6</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7</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8</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9</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12</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13</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14</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0000</a:t>
                      </a:r>
                      <a:endParaRPr kumimoji="0" lang="en-US" altLang="zh-CN" sz="1800" b="0" i="0" u="none" strike="noStrike" cap="none" normalizeH="0" baseline="0" smtClean="0">
                        <a:ln>
                          <a:noFill/>
                        </a:ln>
                        <a:solidFill>
                          <a:schemeClr val="tx1"/>
                        </a:solidFill>
                        <a:effectLst/>
                        <a:latin typeface="Arial" charset="0"/>
                        <a:ea typeface="宋体"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0001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0010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0011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0100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0101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0110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0111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1000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1001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1011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1100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1101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1111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a:t>
                      </a:r>
                      <a:endParaRPr kumimoji="0" lang="en-US" altLang="zh-CN" sz="1800" b="0" i="0" u="none" strike="noStrike" cap="none" normalizeH="0" baseline="0" smtClean="0">
                        <a:ln>
                          <a:noFill/>
                        </a:ln>
                        <a:solidFill>
                          <a:schemeClr val="tx1"/>
                        </a:solidFill>
                        <a:effectLst/>
                        <a:latin typeface="Arial" charset="0"/>
                        <a:ea typeface="宋体"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2</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3</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4</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5</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6</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7</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10</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12</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13</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14</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15</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16</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0</a:t>
                      </a:r>
                      <a:endParaRPr kumimoji="0" lang="en-US" altLang="zh-CN" sz="1800" b="0" i="0" u="none" strike="noStrike" cap="none" normalizeH="0" baseline="0" smtClean="0">
                        <a:ln>
                          <a:noFill/>
                        </a:ln>
                        <a:solidFill>
                          <a:schemeClr val="tx1"/>
                        </a:solidFill>
                        <a:effectLst/>
                        <a:latin typeface="Arial" charset="0"/>
                        <a:ea typeface="宋体"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1</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2</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3</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4</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5</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6</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7</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8</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9</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A</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B</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C</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D</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E</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charset="-122"/>
                        </a:rPr>
                        <a:t>F</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 name="页脚占位符 3"/>
          <p:cNvSpPr>
            <a:spLocks noGrp="1"/>
          </p:cNvSpPr>
          <p:nvPr>
            <p:ph type="ftr" sz="quarter" idx="10"/>
          </p:nvPr>
        </p:nvSpPr>
        <p:spPr/>
        <p:txBody>
          <a:bodyPr/>
          <a:lstStyle/>
          <a:p>
            <a:r>
              <a:rPr lang="en-US" altLang="zh-CN"/>
              <a:t>第1章  计算机基础知识—选购计算机</a:t>
            </a:r>
          </a:p>
        </p:txBody>
      </p:sp>
      <p:sp>
        <p:nvSpPr>
          <p:cNvPr id="22" name="灯片编号占位符 4"/>
          <p:cNvSpPr>
            <a:spLocks noGrp="1"/>
          </p:cNvSpPr>
          <p:nvPr>
            <p:ph type="sldNum" sz="quarter" idx="11"/>
          </p:nvPr>
        </p:nvSpPr>
        <p:spPr/>
        <p:txBody>
          <a:bodyPr/>
          <a:lstStyle/>
          <a:p>
            <a:fld id="{03594F83-5688-458E-927C-98C645C93585}" type="slidenum">
              <a:rPr lang="en-US" altLang="zh-CN"/>
              <a:pPr/>
              <a:t>77</a:t>
            </a:fld>
            <a:endParaRPr lang="en-US" altLang="zh-CN"/>
          </a:p>
        </p:txBody>
      </p:sp>
      <p:sp>
        <p:nvSpPr>
          <p:cNvPr id="23" name="日期占位符 5"/>
          <p:cNvSpPr>
            <a:spLocks noGrp="1"/>
          </p:cNvSpPr>
          <p:nvPr>
            <p:ph type="dt" sz="half" idx="12"/>
          </p:nvPr>
        </p:nvSpPr>
        <p:spPr/>
        <p:txBody>
          <a:bodyPr/>
          <a:lstStyle/>
          <a:p>
            <a:fld id="{87C65689-0889-43CD-AFCE-53BDED143276}" type="datetime1">
              <a:rPr lang="zh-CN" altLang="en-US"/>
              <a:pPr/>
              <a:t>2013/9/2</a:t>
            </a:fld>
            <a:endParaRPr lang="en-US" altLang="zh-CN"/>
          </a:p>
        </p:txBody>
      </p:sp>
      <p:sp>
        <p:nvSpPr>
          <p:cNvPr id="152579" name="Text Box 3"/>
          <p:cNvSpPr txBox="1">
            <a:spLocks noChangeArrowheads="1"/>
          </p:cNvSpPr>
          <p:nvPr/>
        </p:nvSpPr>
        <p:spPr bwMode="auto">
          <a:xfrm>
            <a:off x="468313" y="1484313"/>
            <a:ext cx="5832475" cy="39687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a:solidFill>
                  <a:schemeClr val="tx2"/>
                </a:solidFill>
                <a:latin typeface="Times New Roman" pitchFamily="18" charset="0"/>
              </a:rPr>
              <a:t>计算机中常见的各种进制数之间的对应关系见下表</a:t>
            </a:r>
            <a:r>
              <a:rPr kumimoji="1" lang="zh-CN" altLang="en-US" sz="2000">
                <a:solidFill>
                  <a:schemeClr val="tx2"/>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2579"/>
                                        </p:tgtEl>
                                        <p:attrNameLst>
                                          <p:attrName>style.visibility</p:attrName>
                                        </p:attrNameLst>
                                      </p:cBhvr>
                                      <p:to>
                                        <p:strVal val="visible"/>
                                      </p:to>
                                    </p:set>
                                    <p:animEffect transition="in" filter="dissolve">
                                      <p:cBhvr>
                                        <p:cTn id="7" dur="500"/>
                                        <p:tgtEl>
                                          <p:spTgt spid="1525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52580"/>
                                        </p:tgtEl>
                                        <p:attrNameLst>
                                          <p:attrName>style.visibility</p:attrName>
                                        </p:attrNameLst>
                                      </p:cBhvr>
                                      <p:to>
                                        <p:strVal val="visible"/>
                                      </p:to>
                                    </p:set>
                                    <p:animEffect transition="in" filter="checkerboard(across)">
                                      <p:cBhvr>
                                        <p:cTn id="12" dur="500"/>
                                        <p:tgtEl>
                                          <p:spTgt spid="152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endParaRPr lang="zh-CN" altLang="zh-CN"/>
          </a:p>
        </p:txBody>
      </p:sp>
      <p:sp>
        <p:nvSpPr>
          <p:cNvPr id="12" name="日期占位符 5"/>
          <p:cNvSpPr>
            <a:spLocks noGrp="1"/>
          </p:cNvSpPr>
          <p:nvPr>
            <p:ph type="dt" sz="half" idx="10"/>
          </p:nvPr>
        </p:nvSpPr>
        <p:spPr/>
        <p:txBody>
          <a:bodyPr/>
          <a:lstStyle/>
          <a:p>
            <a:fld id="{A6CD36CA-5A24-4FF5-BAA2-F785E12D2FC6}" type="datetime1">
              <a:rPr lang="zh-CN" altLang="en-US"/>
              <a:pPr/>
              <a:t>2013/9/2</a:t>
            </a:fld>
            <a:endParaRPr lang="en-US" altLang="zh-CN"/>
          </a:p>
        </p:txBody>
      </p:sp>
      <p:sp>
        <p:nvSpPr>
          <p:cNvPr id="10" name="页脚占位符 3"/>
          <p:cNvSpPr>
            <a:spLocks noGrp="1"/>
          </p:cNvSpPr>
          <p:nvPr>
            <p:ph type="ftr" sz="quarter" idx="11"/>
          </p:nvPr>
        </p:nvSpPr>
        <p:spPr/>
        <p:txBody>
          <a:bodyPr/>
          <a:lstStyle/>
          <a:p>
            <a:r>
              <a:rPr lang="en-US" altLang="zh-CN"/>
              <a:t>第1章  计算机基础知识—选购计算机</a:t>
            </a:r>
          </a:p>
        </p:txBody>
      </p:sp>
      <p:sp>
        <p:nvSpPr>
          <p:cNvPr id="11" name="灯片编号占位符 4"/>
          <p:cNvSpPr>
            <a:spLocks noGrp="1"/>
          </p:cNvSpPr>
          <p:nvPr>
            <p:ph type="sldNum" sz="quarter" idx="12"/>
          </p:nvPr>
        </p:nvSpPr>
        <p:spPr/>
        <p:txBody>
          <a:bodyPr/>
          <a:lstStyle/>
          <a:p>
            <a:fld id="{ADCE8732-8DCA-4C48-AA65-839407B44E83}" type="slidenum">
              <a:rPr lang="en-US" altLang="zh-CN"/>
              <a:pPr/>
              <a:t>78</a:t>
            </a:fld>
            <a:endParaRPr lang="en-US" altLang="zh-CN"/>
          </a:p>
        </p:txBody>
      </p:sp>
      <p:grpSp>
        <p:nvGrpSpPr>
          <p:cNvPr id="153603" name="Group 3"/>
          <p:cNvGrpSpPr>
            <a:grpSpLocks/>
          </p:cNvGrpSpPr>
          <p:nvPr/>
        </p:nvGrpSpPr>
        <p:grpSpPr bwMode="auto">
          <a:xfrm>
            <a:off x="684213" y="1484313"/>
            <a:ext cx="2652712" cy="484187"/>
            <a:chOff x="1200" y="1296"/>
            <a:chExt cx="1261" cy="273"/>
          </a:xfrm>
        </p:grpSpPr>
        <p:sp>
          <p:nvSpPr>
            <p:cNvPr id="153604" name="AutoShape 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53605" name="Text Box 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 </a:t>
              </a:r>
              <a:r>
                <a:rPr kumimoji="1" lang="zh-CN" altLang="en-US">
                  <a:solidFill>
                    <a:schemeClr val="bg1"/>
                  </a:solidFill>
                  <a:effectLst>
                    <a:outerShdw blurRad="38100" dist="38100" dir="2700000" algn="tl">
                      <a:srgbClr val="000000"/>
                    </a:outerShdw>
                  </a:effectLst>
                  <a:latin typeface="Times New Roman" pitchFamily="18" charset="0"/>
                </a:rPr>
                <a:t>二数制</a:t>
              </a:r>
              <a:r>
                <a:rPr kumimoji="1" lang="zh-CN" altLang="en-US" b="0"/>
                <a:t> </a:t>
              </a:r>
            </a:p>
          </p:txBody>
        </p:sp>
      </p:grpSp>
      <p:sp>
        <p:nvSpPr>
          <p:cNvPr id="153606" name="Text Box 6"/>
          <p:cNvSpPr txBox="1">
            <a:spLocks noChangeArrowheads="1"/>
          </p:cNvSpPr>
          <p:nvPr/>
        </p:nvSpPr>
        <p:spPr bwMode="auto">
          <a:xfrm>
            <a:off x="755650" y="3206750"/>
            <a:ext cx="79930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a:t>
            </a:r>
            <a:r>
              <a:rPr kumimoji="1" lang="en-US" altLang="zh-CN"/>
              <a:t>1</a:t>
            </a:r>
            <a:r>
              <a:rPr kumimoji="1" lang="zh-CN" altLang="en-US"/>
              <a:t>）二进制使用</a:t>
            </a:r>
            <a:r>
              <a:rPr kumimoji="1" lang="en-US" altLang="zh-CN"/>
              <a:t>0</a:t>
            </a:r>
            <a:r>
              <a:rPr kumimoji="1" lang="zh-CN" altLang="en-US"/>
              <a:t>和</a:t>
            </a:r>
            <a:r>
              <a:rPr kumimoji="1" lang="en-US" altLang="zh-CN"/>
              <a:t>1</a:t>
            </a:r>
            <a:r>
              <a:rPr kumimoji="1" lang="zh-CN" altLang="en-US"/>
              <a:t>进行计数，相应地对应两个基本状态。对于物理元器件而言，一般也都具有两个稳定状态，这些可以用</a:t>
            </a:r>
            <a:r>
              <a:rPr kumimoji="1" lang="en-US" altLang="zh-CN"/>
              <a:t>0</a:t>
            </a:r>
            <a:r>
              <a:rPr kumimoji="1" lang="zh-CN" altLang="en-US"/>
              <a:t>和</a:t>
            </a:r>
            <a:r>
              <a:rPr kumimoji="1" lang="en-US" altLang="zh-CN"/>
              <a:t>1</a:t>
            </a:r>
            <a:r>
              <a:rPr kumimoji="1" lang="zh-CN" altLang="en-US"/>
              <a:t>两个数码来表示。</a:t>
            </a:r>
          </a:p>
        </p:txBody>
      </p:sp>
      <p:sp>
        <p:nvSpPr>
          <p:cNvPr id="153607" name="Text Box 7"/>
          <p:cNvSpPr txBox="1">
            <a:spLocks noChangeArrowheads="1"/>
          </p:cNvSpPr>
          <p:nvPr/>
        </p:nvSpPr>
        <p:spPr bwMode="auto">
          <a:xfrm>
            <a:off x="755650" y="4221163"/>
            <a:ext cx="8137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a:t>
            </a:r>
            <a:r>
              <a:rPr kumimoji="1" lang="en-US" altLang="zh-CN"/>
              <a:t>2</a:t>
            </a:r>
            <a:r>
              <a:rPr kumimoji="1" lang="zh-CN" altLang="en-US"/>
              <a:t>）二进制数的运算法则少，运算简单，使计算机运算器的硬件结构大大简化。</a:t>
            </a:r>
          </a:p>
        </p:txBody>
      </p:sp>
      <p:sp>
        <p:nvSpPr>
          <p:cNvPr id="153608" name="Text Box 8"/>
          <p:cNvSpPr txBox="1">
            <a:spLocks noChangeArrowheads="1"/>
          </p:cNvSpPr>
          <p:nvPr/>
        </p:nvSpPr>
        <p:spPr bwMode="auto">
          <a:xfrm>
            <a:off x="755650" y="5157788"/>
            <a:ext cx="8064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a:t>
            </a:r>
            <a:r>
              <a:rPr kumimoji="1" lang="en-US" altLang="zh-CN"/>
              <a:t>3</a:t>
            </a:r>
            <a:r>
              <a:rPr kumimoji="1" lang="zh-CN" altLang="en-US"/>
              <a:t>）二进制的</a:t>
            </a:r>
            <a:r>
              <a:rPr kumimoji="1" lang="en-US" altLang="zh-CN"/>
              <a:t>0</a:t>
            </a:r>
            <a:r>
              <a:rPr kumimoji="1" lang="zh-CN" altLang="en-US"/>
              <a:t>和</a:t>
            </a:r>
            <a:r>
              <a:rPr kumimoji="1" lang="en-US" altLang="zh-CN"/>
              <a:t>1</a:t>
            </a:r>
            <a:r>
              <a:rPr kumimoji="1" lang="zh-CN" altLang="en-US"/>
              <a:t>可以对应逻辑中的真和假，可以很自然地进行逻辑运算。</a:t>
            </a:r>
          </a:p>
        </p:txBody>
      </p:sp>
      <p:sp>
        <p:nvSpPr>
          <p:cNvPr id="153609" name="Text Box 9"/>
          <p:cNvSpPr txBox="1">
            <a:spLocks noChangeArrowheads="1"/>
          </p:cNvSpPr>
          <p:nvPr/>
        </p:nvSpPr>
        <p:spPr bwMode="auto">
          <a:xfrm>
            <a:off x="684213" y="2133600"/>
            <a:ext cx="79930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2000">
                <a:solidFill>
                  <a:schemeClr val="tx2"/>
                </a:solidFill>
                <a:latin typeface="Times New Roman" pitchFamily="18" charset="0"/>
              </a:rPr>
              <a:t>在现代电子计算机中，采用</a:t>
            </a:r>
            <a:r>
              <a:rPr kumimoji="1" lang="en-US" altLang="zh-CN" sz="2000">
                <a:solidFill>
                  <a:schemeClr val="tx2"/>
                </a:solidFill>
                <a:latin typeface="Times New Roman" pitchFamily="18" charset="0"/>
              </a:rPr>
              <a:t>0</a:t>
            </a:r>
            <a:r>
              <a:rPr kumimoji="1" lang="zh-CN" altLang="en-US" sz="2000">
                <a:solidFill>
                  <a:schemeClr val="tx2"/>
                </a:solidFill>
                <a:latin typeface="Times New Roman" pitchFamily="18" charset="0"/>
              </a:rPr>
              <a:t>和</a:t>
            </a:r>
            <a:r>
              <a:rPr kumimoji="1" lang="en-US" altLang="zh-CN" sz="2000">
                <a:solidFill>
                  <a:schemeClr val="tx2"/>
                </a:solidFill>
                <a:latin typeface="Times New Roman" pitchFamily="18" charset="0"/>
              </a:rPr>
              <a:t>1</a:t>
            </a:r>
            <a:r>
              <a:rPr kumimoji="1" lang="zh-CN" altLang="en-US" sz="2000">
                <a:solidFill>
                  <a:schemeClr val="tx2"/>
                </a:solidFill>
                <a:latin typeface="Times New Roman" pitchFamily="18" charset="0"/>
              </a:rPr>
              <a:t>表示的二进制来进行计数。为什么计算机中使用二进制进行计数，而不采用其他计数制呢</a:t>
            </a:r>
            <a:r>
              <a:rPr kumimoji="1" lang="en-US" altLang="zh-CN" sz="2000">
                <a:solidFill>
                  <a:schemeClr val="tx2"/>
                </a:solidFill>
                <a:latin typeface="Times New Roman" pitchFamily="18" charset="0"/>
              </a:rPr>
              <a:t>?</a:t>
            </a:r>
            <a:r>
              <a:rPr kumimoji="1" lang="en-US" altLang="zh-CN" sz="2000">
                <a:solidFill>
                  <a:schemeClr val="tx2"/>
                </a:solidFill>
                <a:effectLst>
                  <a:outerShdw blurRad="38100" dist="38100" dir="2700000" algn="tl">
                    <a:srgbClr val="C0C0C0"/>
                  </a:outerShdw>
                </a:effectLst>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06"/>
                                        </p:tgtEl>
                                        <p:attrNameLst>
                                          <p:attrName>style.visibility</p:attrName>
                                        </p:attrNameLst>
                                      </p:cBhvr>
                                      <p:to>
                                        <p:strVal val="visible"/>
                                      </p:to>
                                    </p:set>
                                    <p:anim calcmode="lin" valueType="num">
                                      <p:cBhvr additive="base">
                                        <p:cTn id="7" dur="500" fill="hold"/>
                                        <p:tgtEl>
                                          <p:spTgt spid="153606"/>
                                        </p:tgtEl>
                                        <p:attrNameLst>
                                          <p:attrName>ppt_x</p:attrName>
                                        </p:attrNameLst>
                                      </p:cBhvr>
                                      <p:tavLst>
                                        <p:tav tm="0">
                                          <p:val>
                                            <p:strVal val="0-#ppt_w/2"/>
                                          </p:val>
                                        </p:tav>
                                        <p:tav tm="100000">
                                          <p:val>
                                            <p:strVal val="#ppt_x"/>
                                          </p:val>
                                        </p:tav>
                                      </p:tavLst>
                                    </p:anim>
                                    <p:anim calcmode="lin" valueType="num">
                                      <p:cBhvr additive="base">
                                        <p:cTn id="8" dur="500" fill="hold"/>
                                        <p:tgtEl>
                                          <p:spTgt spid="15360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07"/>
                                        </p:tgtEl>
                                        <p:attrNameLst>
                                          <p:attrName>style.visibility</p:attrName>
                                        </p:attrNameLst>
                                      </p:cBhvr>
                                      <p:to>
                                        <p:strVal val="visible"/>
                                      </p:to>
                                    </p:set>
                                    <p:anim calcmode="lin" valueType="num">
                                      <p:cBhvr additive="base">
                                        <p:cTn id="13" dur="500" fill="hold"/>
                                        <p:tgtEl>
                                          <p:spTgt spid="153607"/>
                                        </p:tgtEl>
                                        <p:attrNameLst>
                                          <p:attrName>ppt_x</p:attrName>
                                        </p:attrNameLst>
                                      </p:cBhvr>
                                      <p:tavLst>
                                        <p:tav tm="0">
                                          <p:val>
                                            <p:strVal val="0-#ppt_w/2"/>
                                          </p:val>
                                        </p:tav>
                                        <p:tav tm="100000">
                                          <p:val>
                                            <p:strVal val="#ppt_x"/>
                                          </p:val>
                                        </p:tav>
                                      </p:tavLst>
                                    </p:anim>
                                    <p:anim calcmode="lin" valueType="num">
                                      <p:cBhvr additive="base">
                                        <p:cTn id="14" dur="500" fill="hold"/>
                                        <p:tgtEl>
                                          <p:spTgt spid="15360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08"/>
                                        </p:tgtEl>
                                        <p:attrNameLst>
                                          <p:attrName>style.visibility</p:attrName>
                                        </p:attrNameLst>
                                      </p:cBhvr>
                                      <p:to>
                                        <p:strVal val="visible"/>
                                      </p:to>
                                    </p:set>
                                    <p:anim calcmode="lin" valueType="num">
                                      <p:cBhvr additive="base">
                                        <p:cTn id="19" dur="500" fill="hold"/>
                                        <p:tgtEl>
                                          <p:spTgt spid="153608"/>
                                        </p:tgtEl>
                                        <p:attrNameLst>
                                          <p:attrName>ppt_x</p:attrName>
                                        </p:attrNameLst>
                                      </p:cBhvr>
                                      <p:tavLst>
                                        <p:tav tm="0">
                                          <p:val>
                                            <p:strVal val="0-#ppt_w/2"/>
                                          </p:val>
                                        </p:tav>
                                        <p:tav tm="100000">
                                          <p:val>
                                            <p:strVal val="#ppt_x"/>
                                          </p:val>
                                        </p:tav>
                                      </p:tavLst>
                                    </p:anim>
                                    <p:anim calcmode="lin" valueType="num">
                                      <p:cBhvr additive="base">
                                        <p:cTn id="20" dur="500" fill="hold"/>
                                        <p:tgtEl>
                                          <p:spTgt spid="1536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6" grpId="0"/>
      <p:bldP spid="153607" grpId="0"/>
      <p:bldP spid="15360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a:spLocks noGrp="1"/>
          </p:cNvSpPr>
          <p:nvPr>
            <p:ph type="dt" sz="half" idx="10"/>
          </p:nvPr>
        </p:nvSpPr>
        <p:spPr/>
        <p:txBody>
          <a:bodyPr/>
          <a:lstStyle/>
          <a:p>
            <a:fld id="{11C38736-5641-4778-97E0-D44E5E3A6D18}" type="datetime1">
              <a:rPr lang="zh-CN" altLang="en-US"/>
              <a:pPr/>
              <a:t>2013/9/2</a:t>
            </a:fld>
            <a:endParaRPr lang="en-US" altLang="zh-CN"/>
          </a:p>
        </p:txBody>
      </p:sp>
      <p:sp>
        <p:nvSpPr>
          <p:cNvPr id="20" name="页脚占位符 1"/>
          <p:cNvSpPr>
            <a:spLocks noGrp="1"/>
          </p:cNvSpPr>
          <p:nvPr>
            <p:ph type="ftr" sz="quarter" idx="11"/>
          </p:nvPr>
        </p:nvSpPr>
        <p:spPr/>
        <p:txBody>
          <a:bodyPr/>
          <a:lstStyle/>
          <a:p>
            <a:r>
              <a:rPr lang="en-US" altLang="zh-CN"/>
              <a:t>第1章  计算机基础知识—选购计算机</a:t>
            </a:r>
          </a:p>
        </p:txBody>
      </p:sp>
      <p:sp>
        <p:nvSpPr>
          <p:cNvPr id="21" name="灯片编号占位符 2"/>
          <p:cNvSpPr>
            <a:spLocks noGrp="1"/>
          </p:cNvSpPr>
          <p:nvPr>
            <p:ph type="sldNum" sz="quarter" idx="12"/>
          </p:nvPr>
        </p:nvSpPr>
        <p:spPr/>
        <p:txBody>
          <a:bodyPr/>
          <a:lstStyle/>
          <a:p>
            <a:fld id="{4415689D-8579-4664-A3C3-C513BFE3B098}" type="slidenum">
              <a:rPr lang="en-US" altLang="zh-CN"/>
              <a:pPr/>
              <a:t>79</a:t>
            </a:fld>
            <a:endParaRPr lang="en-US" altLang="zh-CN"/>
          </a:p>
        </p:txBody>
      </p:sp>
      <p:sp>
        <p:nvSpPr>
          <p:cNvPr id="154626" name="Oval 2"/>
          <p:cNvSpPr>
            <a:spLocks noChangeArrowheads="1"/>
          </p:cNvSpPr>
          <p:nvPr/>
        </p:nvSpPr>
        <p:spPr bwMode="auto">
          <a:xfrm>
            <a:off x="2514600" y="2427288"/>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4627" name="Oval 3"/>
          <p:cNvSpPr>
            <a:spLocks noChangeArrowheads="1"/>
          </p:cNvSpPr>
          <p:nvPr/>
        </p:nvSpPr>
        <p:spPr bwMode="auto">
          <a:xfrm>
            <a:off x="384175" y="2420938"/>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54628" name="Rectangle 4"/>
          <p:cNvSpPr>
            <a:spLocks noChangeArrowheads="1"/>
          </p:cNvSpPr>
          <p:nvPr/>
        </p:nvSpPr>
        <p:spPr bwMode="auto">
          <a:xfrm>
            <a:off x="6519863" y="2427288"/>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27.25</a:t>
            </a:r>
          </a:p>
        </p:txBody>
      </p:sp>
      <p:grpSp>
        <p:nvGrpSpPr>
          <p:cNvPr id="154629" name="Group 5"/>
          <p:cNvGrpSpPr>
            <a:grpSpLocks/>
          </p:cNvGrpSpPr>
          <p:nvPr/>
        </p:nvGrpSpPr>
        <p:grpSpPr bwMode="auto">
          <a:xfrm>
            <a:off x="533400" y="2960688"/>
            <a:ext cx="8001000" cy="1116012"/>
            <a:chOff x="336" y="1121"/>
            <a:chExt cx="5040" cy="703"/>
          </a:xfrm>
        </p:grpSpPr>
        <p:sp>
          <p:nvSpPr>
            <p:cNvPr id="154630" name="Rectangle 6"/>
            <p:cNvSpPr>
              <a:spLocks noChangeArrowheads="1"/>
            </p:cNvSpPr>
            <p:nvPr/>
          </p:nvSpPr>
          <p:spPr bwMode="auto">
            <a:xfrm>
              <a:off x="336" y="1275"/>
              <a:ext cx="5040" cy="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000">
                  <a:solidFill>
                    <a:srgbClr val="FF0000"/>
                  </a:solidFill>
                  <a:effectLst>
                    <a:outerShdw blurRad="38100" dist="38100" dir="2700000" algn="tl">
                      <a:srgbClr val="C0C0C0"/>
                    </a:outerShdw>
                  </a:effectLst>
                  <a:latin typeface="Times New Roman" pitchFamily="18" charset="0"/>
                </a:rPr>
                <a:t>二进制                                   十进制</a:t>
              </a:r>
            </a:p>
            <a:p>
              <a:pPr>
                <a:spcBef>
                  <a:spcPct val="30000"/>
                </a:spcBef>
              </a:pPr>
              <a:r>
                <a:rPr kumimoji="1" lang="en-US" altLang="zh-CN" sz="2000">
                  <a:solidFill>
                    <a:srgbClr val="FF0000"/>
                  </a:solidFill>
                  <a:effectLst>
                    <a:outerShdw blurRad="38100" dist="38100" dir="2700000" algn="tl">
                      <a:srgbClr val="C0C0C0"/>
                    </a:outerShdw>
                  </a:effectLst>
                  <a:latin typeface="Times New Roman" pitchFamily="18" charset="0"/>
                </a:rPr>
                <a:t>11011.01    </a:t>
              </a:r>
              <a:r>
                <a:rPr kumimoji="1" lang="en-US" altLang="zh-CN" sz="2400">
                  <a:solidFill>
                    <a:srgbClr val="FF0000"/>
                  </a:solidFill>
                  <a:effectLst>
                    <a:outerShdw blurRad="38100" dist="38100" dir="2700000" algn="tl">
                      <a:srgbClr val="C0C0C0"/>
                    </a:outerShdw>
                  </a:effectLst>
                  <a:latin typeface="Times New Roman" pitchFamily="18" charset="0"/>
                </a:rPr>
                <a:t>1          1           0           1          1           0           1</a:t>
              </a:r>
            </a:p>
          </p:txBody>
        </p:sp>
        <p:sp>
          <p:nvSpPr>
            <p:cNvPr id="154631" name="Line 7"/>
            <p:cNvSpPr>
              <a:spLocks noChangeShapeType="1"/>
            </p:cNvSpPr>
            <p:nvPr/>
          </p:nvSpPr>
          <p:spPr bwMode="auto">
            <a:xfrm>
              <a:off x="384" y="1553"/>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632" name="Line 8"/>
            <p:cNvSpPr>
              <a:spLocks noChangeShapeType="1"/>
            </p:cNvSpPr>
            <p:nvPr/>
          </p:nvSpPr>
          <p:spPr bwMode="auto">
            <a:xfrm>
              <a:off x="1056" y="1313"/>
              <a:ext cx="0" cy="4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54633" name="Group 9"/>
            <p:cNvGrpSpPr>
              <a:grpSpLocks/>
            </p:cNvGrpSpPr>
            <p:nvPr/>
          </p:nvGrpSpPr>
          <p:grpSpPr bwMode="auto">
            <a:xfrm>
              <a:off x="3360" y="1121"/>
              <a:ext cx="624" cy="432"/>
              <a:chOff x="3504" y="1104"/>
              <a:chExt cx="624" cy="432"/>
            </a:xfrm>
          </p:grpSpPr>
          <p:sp>
            <p:nvSpPr>
              <p:cNvPr id="154634" name="AutoShape 10"/>
              <p:cNvSpPr>
                <a:spLocks noChangeArrowheads="1"/>
              </p:cNvSpPr>
              <p:nvPr/>
            </p:nvSpPr>
            <p:spPr bwMode="auto">
              <a:xfrm flipV="1">
                <a:off x="3648" y="1344"/>
                <a:ext cx="192" cy="192"/>
              </a:xfrm>
              <a:prstGeom prst="triangle">
                <a:avLst>
                  <a:gd name="adj" fmla="val 5000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4635" name="Rectangle 11"/>
              <p:cNvSpPr>
                <a:spLocks noChangeArrowheads="1"/>
              </p:cNvSpPr>
              <p:nvPr/>
            </p:nvSpPr>
            <p:spPr bwMode="auto">
              <a:xfrm>
                <a:off x="3504" y="1104"/>
                <a:ext cx="62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个位</a:t>
                </a:r>
              </a:p>
            </p:txBody>
          </p:sp>
        </p:grpSp>
      </p:grpSp>
      <p:sp>
        <p:nvSpPr>
          <p:cNvPr id="154636" name="AutoShape 12"/>
          <p:cNvSpPr>
            <a:spLocks noChangeArrowheads="1"/>
          </p:cNvSpPr>
          <p:nvPr/>
        </p:nvSpPr>
        <p:spPr bwMode="auto">
          <a:xfrm>
            <a:off x="2057400" y="2503488"/>
            <a:ext cx="381000" cy="304800"/>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4637" name="Rectangle 13"/>
          <p:cNvSpPr>
            <a:spLocks noChangeArrowheads="1"/>
          </p:cNvSpPr>
          <p:nvPr/>
        </p:nvSpPr>
        <p:spPr bwMode="auto">
          <a:xfrm>
            <a:off x="1905000" y="361950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6600"/>
                </a:solidFill>
                <a:effectLst>
                  <a:outerShdw blurRad="38100" dist="38100" dir="2700000" algn="tl">
                    <a:srgbClr val="C0C0C0"/>
                  </a:outerShdw>
                </a:effectLst>
                <a:latin typeface="Times New Roman" pitchFamily="18" charset="0"/>
              </a:rPr>
              <a:t>×2</a:t>
            </a:r>
            <a:r>
              <a:rPr kumimoji="1" lang="en-US" altLang="zh-CN" sz="2400" baseline="30000">
                <a:solidFill>
                  <a:srgbClr val="006600"/>
                </a:solidFill>
                <a:effectLst>
                  <a:outerShdw blurRad="38100" dist="38100" dir="2700000" algn="tl">
                    <a:srgbClr val="C0C0C0"/>
                  </a:outerShdw>
                </a:effectLst>
                <a:latin typeface="Times New Roman" pitchFamily="18" charset="0"/>
              </a:rPr>
              <a:t>4</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3 </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2</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1</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0 </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-1</a:t>
            </a:r>
            <a:r>
              <a:rPr kumimoji="1" lang="en-US" altLang="zh-CN" sz="2400">
                <a:solidFill>
                  <a:srgbClr val="006600"/>
                </a:solidFill>
                <a:effectLst>
                  <a:outerShdw blurRad="38100" dist="38100" dir="2700000" algn="tl">
                    <a:srgbClr val="C0C0C0"/>
                  </a:outerShdw>
                </a:effectLst>
                <a:latin typeface="Times New Roman" pitchFamily="18" charset="0"/>
              </a:rPr>
              <a:t>     ×2</a:t>
            </a:r>
            <a:r>
              <a:rPr kumimoji="1" lang="en-US" altLang="zh-CN" sz="2400" baseline="30000">
                <a:solidFill>
                  <a:srgbClr val="006600"/>
                </a:solidFill>
                <a:effectLst>
                  <a:outerShdw blurRad="38100" dist="38100" dir="2700000" algn="tl">
                    <a:srgbClr val="C0C0C0"/>
                  </a:outerShdw>
                </a:effectLst>
                <a:latin typeface="Times New Roman" pitchFamily="18" charset="0"/>
              </a:rPr>
              <a:t>-2</a:t>
            </a:r>
            <a:endParaRPr kumimoji="1" lang="en-US" altLang="zh-CN" sz="2400">
              <a:solidFill>
                <a:srgbClr val="006600"/>
              </a:solidFill>
              <a:effectLst>
                <a:outerShdw blurRad="38100" dist="38100" dir="2700000" algn="tl">
                  <a:srgbClr val="C0C0C0"/>
                </a:outerShdw>
              </a:effectLst>
              <a:latin typeface="Times New Roman" pitchFamily="18" charset="0"/>
            </a:endParaRPr>
          </a:p>
        </p:txBody>
      </p:sp>
      <p:sp>
        <p:nvSpPr>
          <p:cNvPr id="154638" name="Rectangle 14"/>
          <p:cNvSpPr>
            <a:spLocks noChangeArrowheads="1"/>
          </p:cNvSpPr>
          <p:nvPr/>
        </p:nvSpPr>
        <p:spPr bwMode="auto">
          <a:xfrm>
            <a:off x="2492375" y="3619500"/>
            <a:ext cx="548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00FF"/>
                </a:solidFill>
                <a:effectLst>
                  <a:outerShdw blurRad="38100" dist="38100" dir="2700000" algn="tl">
                    <a:srgbClr val="C0C0C0"/>
                  </a:outerShdw>
                </a:effectLst>
                <a:latin typeface="Times New Roman" pitchFamily="18" charset="0"/>
              </a:rPr>
              <a:t>+          +           +          +          +           + </a:t>
            </a:r>
          </a:p>
        </p:txBody>
      </p:sp>
      <p:sp>
        <p:nvSpPr>
          <p:cNvPr id="154639" name="Rectangle 15"/>
          <p:cNvSpPr>
            <a:spLocks noChangeArrowheads="1"/>
          </p:cNvSpPr>
          <p:nvPr/>
        </p:nvSpPr>
        <p:spPr bwMode="auto">
          <a:xfrm>
            <a:off x="4191000" y="2427288"/>
            <a:ext cx="251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a:t>
            </a:r>
            <a:r>
              <a:rPr kumimoji="1" lang="en-US" altLang="zh-CN" sz="2000">
                <a:solidFill>
                  <a:srgbClr val="FFFF00"/>
                </a:solidFill>
                <a:effectLst>
                  <a:outerShdw blurRad="38100" dist="38100" dir="2700000" algn="tl">
                    <a:srgbClr val="C0C0C0"/>
                  </a:outerShdw>
                </a:effectLst>
                <a:latin typeface="Times New Roman" pitchFamily="18" charset="0"/>
              </a:rPr>
              <a:t> </a:t>
            </a:r>
            <a:r>
              <a:rPr kumimoji="1" lang="en-US" altLang="zh-CN" sz="2000">
                <a:solidFill>
                  <a:schemeClr val="bg1"/>
                </a:solidFill>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11011.01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2 </a:t>
            </a:r>
            <a:r>
              <a:rPr kumimoji="1" lang="en-US" altLang="zh-CN" sz="2000">
                <a:effectLst>
                  <a:outerShdw blurRad="38100" dist="38100" dir="2700000" algn="tl">
                    <a:srgbClr val="C0C0C0"/>
                  </a:outerShdw>
                </a:effectLst>
                <a:latin typeface="Times New Roman" pitchFamily="18" charset="0"/>
              </a:rPr>
              <a:t>=</a:t>
            </a:r>
          </a:p>
        </p:txBody>
      </p:sp>
      <p:grpSp>
        <p:nvGrpSpPr>
          <p:cNvPr id="154640" name="Group 16"/>
          <p:cNvGrpSpPr>
            <a:grpSpLocks/>
          </p:cNvGrpSpPr>
          <p:nvPr/>
        </p:nvGrpSpPr>
        <p:grpSpPr bwMode="auto">
          <a:xfrm>
            <a:off x="323850" y="1341438"/>
            <a:ext cx="3960813" cy="484187"/>
            <a:chOff x="1200" y="1296"/>
            <a:chExt cx="1261" cy="273"/>
          </a:xfrm>
        </p:grpSpPr>
        <p:sp>
          <p:nvSpPr>
            <p:cNvPr id="154641" name="AutoShape 17"/>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54642" name="Text Box 18"/>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3.</a:t>
              </a:r>
              <a:r>
                <a:rPr kumimoji="1" lang="zh-CN" altLang="en-US">
                  <a:solidFill>
                    <a:schemeClr val="bg1"/>
                  </a:solidFill>
                  <a:effectLst>
                    <a:outerShdw blurRad="38100" dist="38100" dir="2700000" algn="tl">
                      <a:srgbClr val="000000"/>
                    </a:outerShdw>
                  </a:effectLst>
                  <a:latin typeface="Times New Roman" pitchFamily="18" charset="0"/>
                </a:rPr>
                <a:t>二数制数与十进制数的转换</a:t>
              </a:r>
            </a:p>
          </p:txBody>
        </p:sp>
      </p:grpSp>
      <p:sp>
        <p:nvSpPr>
          <p:cNvPr id="154643" name="Text Box 19"/>
          <p:cNvSpPr txBox="1">
            <a:spLocks noChangeArrowheads="1"/>
          </p:cNvSpPr>
          <p:nvPr/>
        </p:nvSpPr>
        <p:spPr bwMode="auto">
          <a:xfrm>
            <a:off x="539750" y="5300663"/>
            <a:ext cx="3095625" cy="427037"/>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总结：按权展开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546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46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463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46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54643"/>
                                        </p:tgtEl>
                                        <p:attrNameLst>
                                          <p:attrName>style.visibility</p:attrName>
                                        </p:attrNameLst>
                                      </p:cBhvr>
                                      <p:to>
                                        <p:strVal val="visible"/>
                                      </p:to>
                                    </p:set>
                                    <p:animEffect transition="in" filter="dissolve">
                                      <p:cBhvr>
                                        <p:cTn id="23" dur="500"/>
                                        <p:tgtEl>
                                          <p:spTgt spid="154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autoUpdateAnimBg="0"/>
      <p:bldP spid="154637" grpId="0" autoUpdateAnimBg="0"/>
      <p:bldP spid="154638" grpId="0" autoUpdateAnimBg="0"/>
      <p:bldP spid="1546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pPr marL="762000" indent="-762000"/>
            <a:r>
              <a:rPr lang="en-US" altLang="zh-CN"/>
              <a:t>2</a:t>
            </a:r>
            <a:r>
              <a:rPr lang="zh-CN" altLang="en-US"/>
              <a:t>．计算机的基本思想</a:t>
            </a:r>
          </a:p>
        </p:txBody>
      </p:sp>
      <p:sp>
        <p:nvSpPr>
          <p:cNvPr id="5" name="页脚占位符 3"/>
          <p:cNvSpPr>
            <a:spLocks noGrp="1"/>
          </p:cNvSpPr>
          <p:nvPr>
            <p:ph type="ftr" sz="quarter" idx="10"/>
          </p:nvPr>
        </p:nvSpPr>
        <p:spPr/>
        <p:txBody>
          <a:bodyPr/>
          <a:lstStyle/>
          <a:p>
            <a:r>
              <a:rPr lang="en-US" altLang="zh-CN"/>
              <a:t>第1章  计算机基础知识—选购计算机</a:t>
            </a:r>
          </a:p>
        </p:txBody>
      </p:sp>
      <p:sp>
        <p:nvSpPr>
          <p:cNvPr id="6" name="灯片编号占位符 4"/>
          <p:cNvSpPr>
            <a:spLocks noGrp="1"/>
          </p:cNvSpPr>
          <p:nvPr>
            <p:ph type="sldNum" sz="quarter" idx="11"/>
          </p:nvPr>
        </p:nvSpPr>
        <p:spPr/>
        <p:txBody>
          <a:bodyPr/>
          <a:lstStyle/>
          <a:p>
            <a:fld id="{30D2B2B5-ADD5-4EF8-B7E8-D620E1ED4367}" type="slidenum">
              <a:rPr lang="en-US" altLang="zh-CN"/>
              <a:pPr/>
              <a:t>8</a:t>
            </a:fld>
            <a:endParaRPr lang="en-US" altLang="zh-CN"/>
          </a:p>
        </p:txBody>
      </p:sp>
      <p:sp>
        <p:nvSpPr>
          <p:cNvPr id="7" name="日期占位符 5"/>
          <p:cNvSpPr>
            <a:spLocks noGrp="1"/>
          </p:cNvSpPr>
          <p:nvPr>
            <p:ph type="dt" sz="half" idx="12"/>
          </p:nvPr>
        </p:nvSpPr>
        <p:spPr/>
        <p:txBody>
          <a:bodyPr/>
          <a:lstStyle/>
          <a:p>
            <a:fld id="{8AC31E44-4A07-4BE5-B6F9-ED1321044E0F}" type="datetime1">
              <a:rPr lang="zh-CN" altLang="en-US"/>
              <a:pPr/>
              <a:t>2013/9/2</a:t>
            </a:fld>
            <a:endParaRPr lang="en-US" altLang="zh-CN"/>
          </a:p>
        </p:txBody>
      </p:sp>
      <p:sp>
        <p:nvSpPr>
          <p:cNvPr id="101404" name="Rectangle 28"/>
          <p:cNvSpPr>
            <a:spLocks noChangeArrowheads="1"/>
          </p:cNvSpPr>
          <p:nvPr/>
        </p:nvSpPr>
        <p:spPr bwMode="gray">
          <a:xfrm>
            <a:off x="755650" y="1773238"/>
            <a:ext cx="7777163" cy="41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buClr>
                <a:schemeClr val="tx2"/>
              </a:buClr>
              <a:buFont typeface="Wingdings" pitchFamily="2" charset="2"/>
              <a:buBlip>
                <a:blip r:embed="rId2"/>
              </a:buBlip>
            </a:pPr>
            <a:r>
              <a:rPr lang="zh-CN" altLang="en-US" sz="2800">
                <a:solidFill>
                  <a:srgbClr val="000099"/>
                </a:solidFill>
                <a:latin typeface="Times New Roman" pitchFamily="18" charset="0"/>
                <a:ea typeface="华文行楷" pitchFamily="2" charset="-122"/>
              </a:rPr>
              <a:t>。虽然计算机的设计和制造技术得到突飞猛进的发展，但仍然没有脱离冯</a:t>
            </a:r>
            <a:r>
              <a:rPr lang="en-US" altLang="zh-CN" sz="2800">
                <a:solidFill>
                  <a:srgbClr val="000099"/>
                </a:solidFill>
                <a:latin typeface="Times New Roman" pitchFamily="18" charset="0"/>
                <a:ea typeface="华文行楷" pitchFamily="2" charset="-122"/>
              </a:rPr>
              <a:t>•</a:t>
            </a:r>
            <a:r>
              <a:rPr lang="zh-CN" altLang="en-US" sz="2800">
                <a:solidFill>
                  <a:srgbClr val="000099"/>
                </a:solidFill>
                <a:latin typeface="Times New Roman" pitchFamily="18" charset="0"/>
                <a:ea typeface="华文行楷" pitchFamily="2" charset="-122"/>
              </a:rPr>
              <a:t>诺依曼提出的以下三个基本思想，并一直沿用到现在。</a:t>
            </a:r>
          </a:p>
          <a:p>
            <a:pPr marL="342900" indent="-342900">
              <a:spcBef>
                <a:spcPct val="20000"/>
              </a:spcBef>
              <a:buClr>
                <a:schemeClr val="tx2"/>
              </a:buClr>
              <a:buFont typeface="Wingdings" pitchFamily="2" charset="2"/>
              <a:buNone/>
            </a:pPr>
            <a:r>
              <a:rPr lang="zh-CN" altLang="en-US" sz="2800">
                <a:solidFill>
                  <a:srgbClr val="000099"/>
                </a:solidFill>
                <a:latin typeface="Times New Roman" pitchFamily="18" charset="0"/>
                <a:ea typeface="华文行楷" pitchFamily="2" charset="-122"/>
              </a:rPr>
              <a:t>　　</a:t>
            </a:r>
            <a:r>
              <a:rPr lang="en-US" altLang="zh-CN" sz="2800">
                <a:solidFill>
                  <a:srgbClr val="000099"/>
                </a:solidFill>
                <a:latin typeface="Times New Roman" pitchFamily="18" charset="0"/>
                <a:ea typeface="华文行楷" pitchFamily="2" charset="-122"/>
              </a:rPr>
              <a:t>1.</a:t>
            </a:r>
            <a:r>
              <a:rPr lang="zh-CN" altLang="en-US" sz="2800">
                <a:solidFill>
                  <a:srgbClr val="000099"/>
                </a:solidFill>
                <a:latin typeface="Times New Roman" pitchFamily="18" charset="0"/>
                <a:ea typeface="华文行楷" pitchFamily="2" charset="-122"/>
              </a:rPr>
              <a:t>程序存储控制：</a:t>
            </a:r>
          </a:p>
          <a:p>
            <a:pPr marL="342900" indent="-342900">
              <a:spcBef>
                <a:spcPct val="20000"/>
              </a:spcBef>
              <a:buClr>
                <a:schemeClr val="tx2"/>
              </a:buClr>
              <a:buFont typeface="Wingdings" pitchFamily="2" charset="2"/>
              <a:buNone/>
            </a:pPr>
            <a:r>
              <a:rPr lang="zh-CN" altLang="en-US" sz="2800">
                <a:solidFill>
                  <a:srgbClr val="000099"/>
                </a:solidFill>
                <a:latin typeface="Times New Roman" pitchFamily="18" charset="0"/>
                <a:ea typeface="华文行楷" pitchFamily="2" charset="-122"/>
              </a:rPr>
              <a:t>　　</a:t>
            </a:r>
            <a:r>
              <a:rPr lang="en-US" altLang="zh-CN" sz="2800">
                <a:solidFill>
                  <a:srgbClr val="000099"/>
                </a:solidFill>
                <a:latin typeface="Times New Roman" pitchFamily="18" charset="0"/>
                <a:ea typeface="华文行楷" pitchFamily="2" charset="-122"/>
              </a:rPr>
              <a:t>2.</a:t>
            </a:r>
            <a:r>
              <a:rPr lang="zh-CN" altLang="en-US" sz="2800">
                <a:solidFill>
                  <a:srgbClr val="000099"/>
                </a:solidFill>
                <a:latin typeface="Times New Roman" pitchFamily="18" charset="0"/>
                <a:ea typeface="华文行楷" pitchFamily="2" charset="-122"/>
              </a:rPr>
              <a:t>采用二进制 ；</a:t>
            </a:r>
          </a:p>
          <a:p>
            <a:pPr marL="342900" indent="-342900">
              <a:spcBef>
                <a:spcPct val="20000"/>
              </a:spcBef>
              <a:buClr>
                <a:schemeClr val="tx2"/>
              </a:buClr>
              <a:buFont typeface="Wingdings" pitchFamily="2" charset="2"/>
              <a:buNone/>
            </a:pPr>
            <a:r>
              <a:rPr lang="zh-CN" altLang="en-US" sz="2800">
                <a:solidFill>
                  <a:srgbClr val="000099"/>
                </a:solidFill>
                <a:latin typeface="Times New Roman" pitchFamily="18" charset="0"/>
                <a:ea typeface="华文行楷" pitchFamily="2" charset="-122"/>
              </a:rPr>
              <a:t>　　</a:t>
            </a:r>
            <a:r>
              <a:rPr lang="en-US" altLang="zh-CN" sz="2800">
                <a:solidFill>
                  <a:srgbClr val="000099"/>
                </a:solidFill>
                <a:latin typeface="Times New Roman" pitchFamily="18" charset="0"/>
                <a:ea typeface="华文行楷" pitchFamily="2" charset="-122"/>
              </a:rPr>
              <a:t>3.</a:t>
            </a:r>
            <a:r>
              <a:rPr lang="zh-CN" altLang="en-US" sz="2800">
                <a:solidFill>
                  <a:srgbClr val="000099"/>
                </a:solidFill>
                <a:latin typeface="Times New Roman" pitchFamily="18" charset="0"/>
                <a:ea typeface="华文行楷" pitchFamily="2" charset="-122"/>
              </a:rPr>
              <a:t>计算机的基本结构：计算机由运算器、控制器、存储器、输入设备和输出设备五个基本部分组成：</a:t>
            </a:r>
          </a:p>
        </p:txBody>
      </p:sp>
      <p:sp>
        <p:nvSpPr>
          <p:cNvPr id="101407" name="AutoShape 31">
            <a:hlinkClick r:id="rId3" action="ppaction://hlinksldjump" highlightClick="1"/>
          </p:cNvPr>
          <p:cNvSpPr>
            <a:spLocks noChangeArrowheads="1"/>
          </p:cNvSpPr>
          <p:nvPr/>
        </p:nvSpPr>
        <p:spPr bwMode="auto">
          <a:xfrm>
            <a:off x="8027988" y="6021388"/>
            <a:ext cx="1116012"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 calcmode="lin" valueType="num">
                                      <p:cBhvr additive="base">
                                        <p:cTn id="7" dur="500" fill="hold"/>
                                        <p:tgtEl>
                                          <p:spTgt spid="101378"/>
                                        </p:tgtEl>
                                        <p:attrNameLst>
                                          <p:attrName>ppt_x</p:attrName>
                                        </p:attrNameLst>
                                      </p:cBhvr>
                                      <p:tavLst>
                                        <p:tav tm="0">
                                          <p:val>
                                            <p:strVal val="#ppt_x"/>
                                          </p:val>
                                        </p:tav>
                                        <p:tav tm="100000">
                                          <p:val>
                                            <p:strVal val="#ppt_x"/>
                                          </p:val>
                                        </p:tav>
                                      </p:tavLst>
                                    </p:anim>
                                    <p:anim calcmode="lin" valueType="num">
                                      <p:cBhvr additive="base">
                                        <p:cTn id="8" dur="500" fill="hold"/>
                                        <p:tgtEl>
                                          <p:spTgt spid="1013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404">
                                            <p:txEl>
                                              <p:pRg st="0" end="0"/>
                                            </p:txEl>
                                          </p:spTgt>
                                        </p:tgtEl>
                                        <p:attrNameLst>
                                          <p:attrName>style.visibility</p:attrName>
                                        </p:attrNameLst>
                                      </p:cBhvr>
                                      <p:to>
                                        <p:strVal val="visible"/>
                                      </p:to>
                                    </p:set>
                                    <p:anim calcmode="lin" valueType="num">
                                      <p:cBhvr additive="base">
                                        <p:cTn id="13" dur="500" fill="hold"/>
                                        <p:tgtEl>
                                          <p:spTgt spid="10140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4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1404">
                                            <p:txEl>
                                              <p:pRg st="1" end="1"/>
                                            </p:txEl>
                                          </p:spTgt>
                                        </p:tgtEl>
                                        <p:attrNameLst>
                                          <p:attrName>style.visibility</p:attrName>
                                        </p:attrNameLst>
                                      </p:cBhvr>
                                      <p:to>
                                        <p:strVal val="visible"/>
                                      </p:to>
                                    </p:set>
                                    <p:anim calcmode="lin" valueType="num">
                                      <p:cBhvr additive="base">
                                        <p:cTn id="19" dur="500" fill="hold"/>
                                        <p:tgtEl>
                                          <p:spTgt spid="10140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140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1404">
                                            <p:txEl>
                                              <p:pRg st="2" end="2"/>
                                            </p:txEl>
                                          </p:spTgt>
                                        </p:tgtEl>
                                        <p:attrNameLst>
                                          <p:attrName>style.visibility</p:attrName>
                                        </p:attrNameLst>
                                      </p:cBhvr>
                                      <p:to>
                                        <p:strVal val="visible"/>
                                      </p:to>
                                    </p:set>
                                    <p:anim calcmode="lin" valueType="num">
                                      <p:cBhvr additive="base">
                                        <p:cTn id="25" dur="500" fill="hold"/>
                                        <p:tgtEl>
                                          <p:spTgt spid="10140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140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1404">
                                            <p:txEl>
                                              <p:pRg st="3" end="3"/>
                                            </p:txEl>
                                          </p:spTgt>
                                        </p:tgtEl>
                                        <p:attrNameLst>
                                          <p:attrName>style.visibility</p:attrName>
                                        </p:attrNameLst>
                                      </p:cBhvr>
                                      <p:to>
                                        <p:strVal val="visible"/>
                                      </p:to>
                                    </p:set>
                                    <p:anim calcmode="lin" valueType="num">
                                      <p:cBhvr additive="base">
                                        <p:cTn id="31" dur="500" fill="hold"/>
                                        <p:tgtEl>
                                          <p:spTgt spid="10140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140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40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endParaRPr lang="zh-CN" altLang="zh-CN"/>
          </a:p>
        </p:txBody>
      </p:sp>
      <p:sp>
        <p:nvSpPr>
          <p:cNvPr id="49" name="日期占位符 5"/>
          <p:cNvSpPr>
            <a:spLocks noGrp="1"/>
          </p:cNvSpPr>
          <p:nvPr>
            <p:ph type="dt" sz="half" idx="10"/>
          </p:nvPr>
        </p:nvSpPr>
        <p:spPr/>
        <p:txBody>
          <a:bodyPr/>
          <a:lstStyle/>
          <a:p>
            <a:fld id="{F9C3A98B-32FC-4C89-AC16-8738C9E6CE94}" type="datetime1">
              <a:rPr lang="zh-CN" altLang="en-US"/>
              <a:pPr/>
              <a:t>2013/9/2</a:t>
            </a:fld>
            <a:endParaRPr lang="en-US" altLang="zh-CN"/>
          </a:p>
        </p:txBody>
      </p:sp>
      <p:sp>
        <p:nvSpPr>
          <p:cNvPr id="47" name="页脚占位符 3"/>
          <p:cNvSpPr>
            <a:spLocks noGrp="1"/>
          </p:cNvSpPr>
          <p:nvPr>
            <p:ph type="ftr" sz="quarter" idx="11"/>
          </p:nvPr>
        </p:nvSpPr>
        <p:spPr/>
        <p:txBody>
          <a:bodyPr/>
          <a:lstStyle/>
          <a:p>
            <a:r>
              <a:rPr lang="en-US" altLang="zh-CN"/>
              <a:t>第1章  计算机基础知识—选购计算机</a:t>
            </a:r>
          </a:p>
        </p:txBody>
      </p:sp>
      <p:sp>
        <p:nvSpPr>
          <p:cNvPr id="48" name="灯片编号占位符 4"/>
          <p:cNvSpPr>
            <a:spLocks noGrp="1"/>
          </p:cNvSpPr>
          <p:nvPr>
            <p:ph type="sldNum" sz="quarter" idx="12"/>
          </p:nvPr>
        </p:nvSpPr>
        <p:spPr/>
        <p:txBody>
          <a:bodyPr/>
          <a:lstStyle/>
          <a:p>
            <a:fld id="{F5A0F4A6-6102-4FB1-ADB0-5276E1D122A7}" type="slidenum">
              <a:rPr lang="en-US" altLang="zh-CN"/>
              <a:pPr/>
              <a:t>80</a:t>
            </a:fld>
            <a:endParaRPr lang="en-US" altLang="zh-CN"/>
          </a:p>
        </p:txBody>
      </p:sp>
      <p:sp>
        <p:nvSpPr>
          <p:cNvPr id="155651" name="Rectangle 3"/>
          <p:cNvSpPr>
            <a:spLocks noChangeArrowheads="1"/>
          </p:cNvSpPr>
          <p:nvPr/>
        </p:nvSpPr>
        <p:spPr bwMode="auto">
          <a:xfrm>
            <a:off x="6858000" y="1484313"/>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10010.11</a:t>
            </a:r>
          </a:p>
        </p:txBody>
      </p:sp>
      <p:grpSp>
        <p:nvGrpSpPr>
          <p:cNvPr id="155652" name="Group 4"/>
          <p:cNvGrpSpPr>
            <a:grpSpLocks/>
          </p:cNvGrpSpPr>
          <p:nvPr/>
        </p:nvGrpSpPr>
        <p:grpSpPr bwMode="auto">
          <a:xfrm>
            <a:off x="381000" y="1484313"/>
            <a:ext cx="6629400" cy="457200"/>
            <a:chOff x="288" y="1824"/>
            <a:chExt cx="3951" cy="288"/>
          </a:xfrm>
        </p:grpSpPr>
        <p:sp>
          <p:nvSpPr>
            <p:cNvPr id="155653" name="Oval 5"/>
            <p:cNvSpPr>
              <a:spLocks noChangeArrowheads="1"/>
            </p:cNvSpPr>
            <p:nvPr/>
          </p:nvSpPr>
          <p:spPr bwMode="auto">
            <a:xfrm>
              <a:off x="288"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5654" name="Oval 6"/>
            <p:cNvSpPr>
              <a:spLocks noChangeArrowheads="1"/>
            </p:cNvSpPr>
            <p:nvPr/>
          </p:nvSpPr>
          <p:spPr bwMode="auto">
            <a:xfrm>
              <a:off x="1584"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55655" name="AutoShape 7"/>
            <p:cNvSpPr>
              <a:spLocks noChangeArrowheads="1"/>
            </p:cNvSpPr>
            <p:nvPr/>
          </p:nvSpPr>
          <p:spPr bwMode="auto">
            <a:xfrm>
              <a:off x="1296" y="1872"/>
              <a:ext cx="240" cy="192"/>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5656" name="Rectangle 8"/>
            <p:cNvSpPr>
              <a:spLocks noChangeArrowheads="1"/>
            </p:cNvSpPr>
            <p:nvPr/>
          </p:nvSpPr>
          <p:spPr bwMode="auto">
            <a:xfrm>
              <a:off x="2784" y="1824"/>
              <a:ext cx="14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18.8125</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10 </a:t>
              </a:r>
              <a:r>
                <a:rPr kumimoji="1" lang="en-US" altLang="zh-CN" sz="2000">
                  <a:effectLst>
                    <a:outerShdw blurRad="38100" dist="38100" dir="2700000" algn="tl">
                      <a:srgbClr val="C0C0C0"/>
                    </a:outerShdw>
                  </a:effectLst>
                  <a:latin typeface="Times New Roman" pitchFamily="18" charset="0"/>
                </a:rPr>
                <a:t>=</a:t>
              </a:r>
            </a:p>
          </p:txBody>
        </p:sp>
      </p:grpSp>
      <p:grpSp>
        <p:nvGrpSpPr>
          <p:cNvPr id="155657" name="Group 9"/>
          <p:cNvGrpSpPr>
            <a:grpSpLocks/>
          </p:cNvGrpSpPr>
          <p:nvPr/>
        </p:nvGrpSpPr>
        <p:grpSpPr bwMode="auto">
          <a:xfrm>
            <a:off x="609600" y="2093913"/>
            <a:ext cx="7924800" cy="3048000"/>
            <a:chOff x="384" y="2208"/>
            <a:chExt cx="4992" cy="1920"/>
          </a:xfrm>
        </p:grpSpPr>
        <p:sp>
          <p:nvSpPr>
            <p:cNvPr id="155658" name="Line 10"/>
            <p:cNvSpPr>
              <a:spLocks noChangeShapeType="1"/>
            </p:cNvSpPr>
            <p:nvPr/>
          </p:nvSpPr>
          <p:spPr bwMode="auto">
            <a:xfrm>
              <a:off x="384" y="2448"/>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59" name="Line 11"/>
            <p:cNvSpPr>
              <a:spLocks noChangeShapeType="1"/>
            </p:cNvSpPr>
            <p:nvPr/>
          </p:nvSpPr>
          <p:spPr bwMode="auto">
            <a:xfrm flipV="1">
              <a:off x="2880" y="2256"/>
              <a:ext cx="0" cy="187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60" name="Rectangle 12"/>
            <p:cNvSpPr>
              <a:spLocks noChangeArrowheads="1"/>
            </p:cNvSpPr>
            <p:nvPr/>
          </p:nvSpPr>
          <p:spPr bwMode="auto">
            <a:xfrm>
              <a:off x="768" y="2208"/>
              <a:ext cx="43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整数部分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（除</a:t>
              </a:r>
              <a:r>
                <a:rPr kumimoji="1" lang="en-US" altLang="zh-CN" sz="2000">
                  <a:solidFill>
                    <a:srgbClr val="FF0000"/>
                  </a:solidFill>
                  <a:effectLst>
                    <a:outerShdw blurRad="38100" dist="38100" dir="2700000" algn="tl">
                      <a:srgbClr val="C0C0C0"/>
                    </a:outerShdw>
                  </a:effectLst>
                  <a:latin typeface="Times New Roman" pitchFamily="18" charset="0"/>
                </a:rPr>
                <a:t>2</a:t>
              </a:r>
              <a:r>
                <a:rPr kumimoji="1" lang="zh-CN" altLang="en-US" sz="2000">
                  <a:solidFill>
                    <a:srgbClr val="FF0000"/>
                  </a:solidFill>
                  <a:effectLst>
                    <a:outerShdw blurRad="38100" dist="38100" dir="2700000" algn="tl">
                      <a:srgbClr val="C0C0C0"/>
                    </a:outerShdw>
                  </a:effectLst>
                  <a:latin typeface="Times New Roman" pitchFamily="18" charset="0"/>
                </a:rPr>
                <a:t>取余法）</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小数部分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（乘</a:t>
              </a:r>
              <a:r>
                <a:rPr kumimoji="1" lang="en-US" altLang="zh-CN" sz="2000">
                  <a:solidFill>
                    <a:srgbClr val="FF0000"/>
                  </a:solidFill>
                  <a:effectLst>
                    <a:outerShdw blurRad="38100" dist="38100" dir="2700000" algn="tl">
                      <a:srgbClr val="C0C0C0"/>
                    </a:outerShdw>
                  </a:effectLst>
                  <a:latin typeface="Times New Roman" pitchFamily="18" charset="0"/>
                </a:rPr>
                <a:t>2</a:t>
              </a:r>
              <a:r>
                <a:rPr kumimoji="1" lang="zh-CN" altLang="en-US" sz="2000">
                  <a:solidFill>
                    <a:srgbClr val="FF0000"/>
                  </a:solidFill>
                  <a:effectLst>
                    <a:outerShdw blurRad="38100" dist="38100" dir="2700000" algn="tl">
                      <a:srgbClr val="C0C0C0"/>
                    </a:outerShdw>
                  </a:effectLst>
                  <a:latin typeface="Times New Roman" pitchFamily="18" charset="0"/>
                </a:rPr>
                <a:t>取整法）</a:t>
              </a:r>
            </a:p>
          </p:txBody>
        </p:sp>
      </p:grpSp>
      <p:grpSp>
        <p:nvGrpSpPr>
          <p:cNvPr id="155661" name="Group 13"/>
          <p:cNvGrpSpPr>
            <a:grpSpLocks/>
          </p:cNvGrpSpPr>
          <p:nvPr/>
        </p:nvGrpSpPr>
        <p:grpSpPr bwMode="auto">
          <a:xfrm>
            <a:off x="1295400" y="2779713"/>
            <a:ext cx="2667000" cy="731837"/>
            <a:chOff x="960" y="2640"/>
            <a:chExt cx="1680" cy="461"/>
          </a:xfrm>
        </p:grpSpPr>
        <p:sp>
          <p:nvSpPr>
            <p:cNvPr id="155662" name="Rectangle 14"/>
            <p:cNvSpPr>
              <a:spLocks noChangeArrowheads="1"/>
            </p:cNvSpPr>
            <p:nvPr/>
          </p:nvSpPr>
          <p:spPr bwMode="auto">
            <a:xfrm>
              <a:off x="960" y="2640"/>
              <a:ext cx="1680" cy="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2        18       ......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0</a:t>
              </a:r>
            </a:p>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            9</a:t>
              </a:r>
            </a:p>
          </p:txBody>
        </p:sp>
        <p:sp>
          <p:nvSpPr>
            <p:cNvPr id="155663" name="Line 15"/>
            <p:cNvSpPr>
              <a:spLocks noChangeShapeType="1"/>
            </p:cNvSpPr>
            <p:nvPr/>
          </p:nvSpPr>
          <p:spPr bwMode="auto">
            <a:xfrm>
              <a:off x="1152" y="2688"/>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64" name="Line 16"/>
            <p:cNvSpPr>
              <a:spLocks noChangeShapeType="1"/>
            </p:cNvSpPr>
            <p:nvPr/>
          </p:nvSpPr>
          <p:spPr bwMode="auto">
            <a:xfrm>
              <a:off x="1152" y="2880"/>
              <a:ext cx="57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5665" name="Group 17"/>
          <p:cNvGrpSpPr>
            <a:grpSpLocks/>
          </p:cNvGrpSpPr>
          <p:nvPr/>
        </p:nvGrpSpPr>
        <p:grpSpPr bwMode="auto">
          <a:xfrm>
            <a:off x="1481138" y="3127375"/>
            <a:ext cx="2328862" cy="701675"/>
            <a:chOff x="1077" y="2859"/>
            <a:chExt cx="1467" cy="442"/>
          </a:xfrm>
        </p:grpSpPr>
        <p:sp>
          <p:nvSpPr>
            <p:cNvPr id="155666" name="Rectangle 18"/>
            <p:cNvSpPr>
              <a:spLocks noChangeArrowheads="1"/>
            </p:cNvSpPr>
            <p:nvPr/>
          </p:nvSpPr>
          <p:spPr bwMode="auto">
            <a:xfrm>
              <a:off x="1077" y="2859"/>
              <a:ext cx="146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2                ......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1</a:t>
              </a:r>
            </a:p>
            <a:p>
              <a:pPr eaLnBrk="0" hangingPunct="0"/>
              <a:r>
                <a:rPr kumimoji="1" lang="en-US" altLang="zh-CN" sz="2000">
                  <a:effectLst>
                    <a:outerShdw blurRad="38100" dist="38100" dir="2700000" algn="tl">
                      <a:srgbClr val="C0C0C0"/>
                    </a:outerShdw>
                  </a:effectLst>
                  <a:latin typeface="Times New Roman" pitchFamily="18" charset="0"/>
                </a:rPr>
                <a:t>         4</a:t>
              </a:r>
            </a:p>
          </p:txBody>
        </p:sp>
        <p:sp>
          <p:nvSpPr>
            <p:cNvPr id="155667" name="Line 19"/>
            <p:cNvSpPr>
              <a:spLocks noChangeShapeType="1"/>
            </p:cNvSpPr>
            <p:nvPr/>
          </p:nvSpPr>
          <p:spPr bwMode="auto">
            <a:xfrm>
              <a:off x="1248" y="2880"/>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68" name="Line 20"/>
            <p:cNvSpPr>
              <a:spLocks noChangeShapeType="1"/>
            </p:cNvSpPr>
            <p:nvPr/>
          </p:nvSpPr>
          <p:spPr bwMode="auto">
            <a:xfrm>
              <a:off x="1248" y="3072"/>
              <a:ext cx="48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5669" name="Group 21"/>
          <p:cNvGrpSpPr>
            <a:grpSpLocks/>
          </p:cNvGrpSpPr>
          <p:nvPr/>
        </p:nvGrpSpPr>
        <p:grpSpPr bwMode="auto">
          <a:xfrm>
            <a:off x="1600200" y="3433763"/>
            <a:ext cx="2286000" cy="701675"/>
            <a:chOff x="1152" y="3051"/>
            <a:chExt cx="1440" cy="442"/>
          </a:xfrm>
        </p:grpSpPr>
        <p:sp>
          <p:nvSpPr>
            <p:cNvPr id="155670" name="Rectangle 22"/>
            <p:cNvSpPr>
              <a:spLocks noChangeArrowheads="1"/>
            </p:cNvSpPr>
            <p:nvPr/>
          </p:nvSpPr>
          <p:spPr bwMode="auto">
            <a:xfrm>
              <a:off x="1152" y="3051"/>
              <a:ext cx="144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2              ......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0</a:t>
              </a:r>
            </a:p>
            <a:p>
              <a:pPr eaLnBrk="0" hangingPunct="0"/>
              <a:r>
                <a:rPr kumimoji="1" lang="en-US" altLang="zh-CN" sz="2000">
                  <a:effectLst>
                    <a:outerShdw blurRad="38100" dist="38100" dir="2700000" algn="tl">
                      <a:srgbClr val="C0C0C0"/>
                    </a:outerShdw>
                  </a:effectLst>
                  <a:latin typeface="Times New Roman" pitchFamily="18" charset="0"/>
                </a:rPr>
                <a:t>       2</a:t>
              </a:r>
            </a:p>
          </p:txBody>
        </p:sp>
        <p:sp>
          <p:nvSpPr>
            <p:cNvPr id="155671" name="Line 23"/>
            <p:cNvSpPr>
              <a:spLocks noChangeShapeType="1"/>
            </p:cNvSpPr>
            <p:nvPr/>
          </p:nvSpPr>
          <p:spPr bwMode="auto">
            <a:xfrm>
              <a:off x="1344" y="3072"/>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72" name="Line 24"/>
            <p:cNvSpPr>
              <a:spLocks noChangeShapeType="1"/>
            </p:cNvSpPr>
            <p:nvPr/>
          </p:nvSpPr>
          <p:spPr bwMode="auto">
            <a:xfrm>
              <a:off x="1344" y="3264"/>
              <a:ext cx="384"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5673" name="Group 25"/>
          <p:cNvGrpSpPr>
            <a:grpSpLocks/>
          </p:cNvGrpSpPr>
          <p:nvPr/>
        </p:nvGrpSpPr>
        <p:grpSpPr bwMode="auto">
          <a:xfrm>
            <a:off x="1730375" y="3725863"/>
            <a:ext cx="2133600" cy="701675"/>
            <a:chOff x="1248" y="3236"/>
            <a:chExt cx="1344" cy="442"/>
          </a:xfrm>
        </p:grpSpPr>
        <p:sp>
          <p:nvSpPr>
            <p:cNvPr id="155674" name="Rectangle 26"/>
            <p:cNvSpPr>
              <a:spLocks noChangeArrowheads="1"/>
            </p:cNvSpPr>
            <p:nvPr/>
          </p:nvSpPr>
          <p:spPr bwMode="auto">
            <a:xfrm>
              <a:off x="1248" y="3236"/>
              <a:ext cx="134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2            ......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0</a:t>
              </a:r>
            </a:p>
            <a:p>
              <a:pPr eaLnBrk="0" hangingPunct="0"/>
              <a:r>
                <a:rPr kumimoji="1" lang="en-US" altLang="zh-CN" sz="2000">
                  <a:effectLst>
                    <a:outerShdw blurRad="38100" dist="38100" dir="2700000" algn="tl">
                      <a:srgbClr val="C0C0C0"/>
                    </a:outerShdw>
                  </a:effectLst>
                  <a:latin typeface="Times New Roman" pitchFamily="18" charset="0"/>
                </a:rPr>
                <a:t>     1</a:t>
              </a:r>
            </a:p>
          </p:txBody>
        </p:sp>
        <p:sp>
          <p:nvSpPr>
            <p:cNvPr id="155675" name="Line 27"/>
            <p:cNvSpPr>
              <a:spLocks noChangeShapeType="1"/>
            </p:cNvSpPr>
            <p:nvPr/>
          </p:nvSpPr>
          <p:spPr bwMode="auto">
            <a:xfrm>
              <a:off x="1440" y="3264"/>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76" name="Line 28"/>
            <p:cNvSpPr>
              <a:spLocks noChangeShapeType="1"/>
            </p:cNvSpPr>
            <p:nvPr/>
          </p:nvSpPr>
          <p:spPr bwMode="auto">
            <a:xfrm>
              <a:off x="1440" y="3456"/>
              <a:ext cx="28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55677" name="Rectangle 29"/>
          <p:cNvSpPr>
            <a:spLocks noChangeArrowheads="1"/>
          </p:cNvSpPr>
          <p:nvPr/>
        </p:nvSpPr>
        <p:spPr bwMode="auto">
          <a:xfrm>
            <a:off x="2057400" y="4037013"/>
            <a:ext cx="1730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1</a:t>
            </a:r>
          </a:p>
        </p:txBody>
      </p:sp>
      <p:grpSp>
        <p:nvGrpSpPr>
          <p:cNvPr id="155678" name="Group 30"/>
          <p:cNvGrpSpPr>
            <a:grpSpLocks/>
          </p:cNvGrpSpPr>
          <p:nvPr/>
        </p:nvGrpSpPr>
        <p:grpSpPr bwMode="auto">
          <a:xfrm>
            <a:off x="1905000" y="2855913"/>
            <a:ext cx="1905000" cy="2286000"/>
            <a:chOff x="1200" y="2640"/>
            <a:chExt cx="1200" cy="1440"/>
          </a:xfrm>
        </p:grpSpPr>
        <p:sp>
          <p:nvSpPr>
            <p:cNvPr id="155679" name="Line 31"/>
            <p:cNvSpPr>
              <a:spLocks noChangeShapeType="1"/>
            </p:cNvSpPr>
            <p:nvPr/>
          </p:nvSpPr>
          <p:spPr bwMode="auto">
            <a:xfrm flipV="1">
              <a:off x="2400" y="2640"/>
              <a:ext cx="0" cy="1056"/>
            </a:xfrm>
            <a:prstGeom prst="line">
              <a:avLst/>
            </a:prstGeom>
            <a:noFill/>
            <a:ln w="1905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80" name="Rectangle 32"/>
            <p:cNvSpPr>
              <a:spLocks noChangeArrowheads="1"/>
            </p:cNvSpPr>
            <p:nvPr/>
          </p:nvSpPr>
          <p:spPr bwMode="auto">
            <a:xfrm>
              <a:off x="1200" y="3792"/>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10010</a:t>
              </a:r>
            </a:p>
          </p:txBody>
        </p:sp>
      </p:grpSp>
      <p:sp>
        <p:nvSpPr>
          <p:cNvPr id="155681" name="Rectangle 33"/>
          <p:cNvSpPr>
            <a:spLocks noChangeArrowheads="1"/>
          </p:cNvSpPr>
          <p:nvPr/>
        </p:nvSpPr>
        <p:spPr bwMode="auto">
          <a:xfrm>
            <a:off x="5410200" y="2703513"/>
            <a:ext cx="1219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0.8125</a:t>
            </a:r>
          </a:p>
          <a:p>
            <a:r>
              <a:rPr kumimoji="1" lang="en-US" altLang="zh-CN" sz="2000">
                <a:effectLst>
                  <a:outerShdw blurRad="38100" dist="38100" dir="2700000" algn="tl">
                    <a:srgbClr val="C0C0C0"/>
                  </a:outerShdw>
                </a:effectLst>
                <a:latin typeface="Times New Roman" pitchFamily="18" charset="0"/>
              </a:rPr>
              <a:t>×     2</a:t>
            </a:r>
          </a:p>
        </p:txBody>
      </p:sp>
      <p:grpSp>
        <p:nvGrpSpPr>
          <p:cNvPr id="155682" name="Group 34"/>
          <p:cNvGrpSpPr>
            <a:grpSpLocks/>
          </p:cNvGrpSpPr>
          <p:nvPr/>
        </p:nvGrpSpPr>
        <p:grpSpPr bwMode="auto">
          <a:xfrm>
            <a:off x="5105400" y="3297238"/>
            <a:ext cx="3429000" cy="396875"/>
            <a:chOff x="3216" y="2966"/>
            <a:chExt cx="2160" cy="250"/>
          </a:xfrm>
        </p:grpSpPr>
        <p:sp>
          <p:nvSpPr>
            <p:cNvPr id="155683" name="Line 35"/>
            <p:cNvSpPr>
              <a:spLocks noChangeShapeType="1"/>
            </p:cNvSpPr>
            <p:nvPr/>
          </p:nvSpPr>
          <p:spPr bwMode="auto">
            <a:xfrm>
              <a:off x="3216" y="3003"/>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84" name="Rectangle 36"/>
            <p:cNvSpPr>
              <a:spLocks noChangeArrowheads="1"/>
            </p:cNvSpPr>
            <p:nvPr/>
          </p:nvSpPr>
          <p:spPr bwMode="auto">
            <a:xfrm>
              <a:off x="3408" y="2966"/>
              <a:ext cx="19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1.625     ......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=1</a:t>
              </a:r>
            </a:p>
          </p:txBody>
        </p:sp>
      </p:grpSp>
      <p:grpSp>
        <p:nvGrpSpPr>
          <p:cNvPr id="155685" name="Group 37"/>
          <p:cNvGrpSpPr>
            <a:grpSpLocks/>
          </p:cNvGrpSpPr>
          <p:nvPr/>
        </p:nvGrpSpPr>
        <p:grpSpPr bwMode="auto">
          <a:xfrm>
            <a:off x="5105400" y="3525838"/>
            <a:ext cx="3429000" cy="701675"/>
            <a:chOff x="3216" y="3110"/>
            <a:chExt cx="2160" cy="442"/>
          </a:xfrm>
        </p:grpSpPr>
        <p:sp>
          <p:nvSpPr>
            <p:cNvPr id="155686" name="Line 38"/>
            <p:cNvSpPr>
              <a:spLocks noChangeShapeType="1"/>
            </p:cNvSpPr>
            <p:nvPr/>
          </p:nvSpPr>
          <p:spPr bwMode="auto">
            <a:xfrm>
              <a:off x="3216" y="3325"/>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87" name="Rectangle 39"/>
            <p:cNvSpPr>
              <a:spLocks noChangeArrowheads="1"/>
            </p:cNvSpPr>
            <p:nvPr/>
          </p:nvSpPr>
          <p:spPr bwMode="auto">
            <a:xfrm>
              <a:off x="3408" y="3110"/>
              <a:ext cx="196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2</a:t>
              </a:r>
            </a:p>
            <a:p>
              <a:r>
                <a:rPr kumimoji="1" lang="en-US" altLang="zh-CN" sz="2000">
                  <a:effectLst>
                    <a:outerShdw blurRad="38100" dist="38100" dir="2700000" algn="tl">
                      <a:srgbClr val="C0C0C0"/>
                    </a:outerShdw>
                  </a:effectLst>
                  <a:latin typeface="Times New Roman" pitchFamily="18" charset="0"/>
                </a:rPr>
                <a:t>    1.25     ......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=1</a:t>
              </a:r>
            </a:p>
          </p:txBody>
        </p:sp>
      </p:grpSp>
      <p:grpSp>
        <p:nvGrpSpPr>
          <p:cNvPr id="155688" name="Group 40"/>
          <p:cNvGrpSpPr>
            <a:grpSpLocks/>
          </p:cNvGrpSpPr>
          <p:nvPr/>
        </p:nvGrpSpPr>
        <p:grpSpPr bwMode="auto">
          <a:xfrm>
            <a:off x="5105400" y="4075113"/>
            <a:ext cx="3429000" cy="701675"/>
            <a:chOff x="3216" y="3456"/>
            <a:chExt cx="2160" cy="442"/>
          </a:xfrm>
        </p:grpSpPr>
        <p:sp>
          <p:nvSpPr>
            <p:cNvPr id="155689" name="Line 41"/>
            <p:cNvSpPr>
              <a:spLocks noChangeShapeType="1"/>
            </p:cNvSpPr>
            <p:nvPr/>
          </p:nvSpPr>
          <p:spPr bwMode="auto">
            <a:xfrm>
              <a:off x="3216" y="3675"/>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90" name="Rectangle 42"/>
            <p:cNvSpPr>
              <a:spLocks noChangeArrowheads="1"/>
            </p:cNvSpPr>
            <p:nvPr/>
          </p:nvSpPr>
          <p:spPr bwMode="auto">
            <a:xfrm>
              <a:off x="3408" y="3456"/>
              <a:ext cx="196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2</a:t>
              </a:r>
            </a:p>
            <a:p>
              <a:r>
                <a:rPr kumimoji="1" lang="en-US" altLang="zh-CN" sz="2000">
                  <a:effectLst>
                    <a:outerShdw blurRad="38100" dist="38100" dir="2700000" algn="tl">
                      <a:srgbClr val="C0C0C0"/>
                    </a:outerShdw>
                  </a:effectLst>
                  <a:latin typeface="Times New Roman" pitchFamily="18" charset="0"/>
                </a:rPr>
                <a:t>      0.5     ......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=0</a:t>
              </a:r>
            </a:p>
          </p:txBody>
        </p:sp>
      </p:grpSp>
      <p:grpSp>
        <p:nvGrpSpPr>
          <p:cNvPr id="155691" name="Group 43"/>
          <p:cNvGrpSpPr>
            <a:grpSpLocks/>
          </p:cNvGrpSpPr>
          <p:nvPr/>
        </p:nvGrpSpPr>
        <p:grpSpPr bwMode="auto">
          <a:xfrm>
            <a:off x="6400800" y="3084513"/>
            <a:ext cx="2057400" cy="2057400"/>
            <a:chOff x="4032" y="2832"/>
            <a:chExt cx="1296" cy="1296"/>
          </a:xfrm>
        </p:grpSpPr>
        <p:sp>
          <p:nvSpPr>
            <p:cNvPr id="155692" name="Line 44"/>
            <p:cNvSpPr>
              <a:spLocks noChangeShapeType="1"/>
            </p:cNvSpPr>
            <p:nvPr/>
          </p:nvSpPr>
          <p:spPr bwMode="auto">
            <a:xfrm flipV="1">
              <a:off x="5328" y="2832"/>
              <a:ext cx="0" cy="1056"/>
            </a:xfrm>
            <a:prstGeom prst="line">
              <a:avLst/>
            </a:prstGeom>
            <a:noFill/>
            <a:ln w="19050">
              <a:solidFill>
                <a:srgbClr val="FF99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93" name="Rectangle 45"/>
            <p:cNvSpPr>
              <a:spLocks noChangeArrowheads="1"/>
            </p:cNvSpPr>
            <p:nvPr/>
          </p:nvSpPr>
          <p:spPr bwMode="auto">
            <a:xfrm>
              <a:off x="4032" y="3840"/>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110</a:t>
              </a:r>
            </a:p>
          </p:txBody>
        </p:sp>
      </p:grpSp>
      <p:sp>
        <p:nvSpPr>
          <p:cNvPr id="155694" name="Text Box 46"/>
          <p:cNvSpPr txBox="1">
            <a:spLocks noChangeArrowheads="1"/>
          </p:cNvSpPr>
          <p:nvPr/>
        </p:nvSpPr>
        <p:spPr bwMode="auto">
          <a:xfrm>
            <a:off x="323850" y="5229225"/>
            <a:ext cx="8137525" cy="93027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总结：分为整数部分（除</a:t>
            </a:r>
            <a:r>
              <a:rPr kumimoji="1" lang="en-US" altLang="zh-CN" sz="2200">
                <a:solidFill>
                  <a:schemeClr val="bg1"/>
                </a:solidFill>
                <a:latin typeface="楷体_GB2312" charset="-122"/>
                <a:ea typeface="楷体_GB2312" charset="-122"/>
              </a:rPr>
              <a:t>2</a:t>
            </a:r>
            <a:r>
              <a:rPr kumimoji="1" lang="zh-CN" altLang="en-US" sz="2200">
                <a:solidFill>
                  <a:schemeClr val="bg1"/>
                </a:solidFill>
                <a:latin typeface="楷体_GB2312" charset="-122"/>
                <a:ea typeface="楷体_GB2312" charset="-122"/>
              </a:rPr>
              <a:t>取余、自底向上）</a:t>
            </a:r>
          </a:p>
          <a:p>
            <a:pPr>
              <a:spcBef>
                <a:spcPct val="50000"/>
              </a:spcBef>
            </a:pPr>
            <a:r>
              <a:rPr kumimoji="1" lang="zh-CN" altLang="en-US" sz="2200">
                <a:solidFill>
                  <a:schemeClr val="bg1"/>
                </a:solidFill>
                <a:latin typeface="楷体_GB2312" charset="-122"/>
                <a:ea typeface="楷体_GB2312" charset="-122"/>
              </a:rPr>
              <a:t>        和小数部分（乘</a:t>
            </a:r>
            <a:r>
              <a:rPr kumimoji="1" lang="en-US" altLang="zh-CN" sz="2200">
                <a:solidFill>
                  <a:schemeClr val="bg1"/>
                </a:solidFill>
                <a:latin typeface="楷体_GB2312" charset="-122"/>
                <a:ea typeface="楷体_GB2312" charset="-122"/>
              </a:rPr>
              <a:t>2</a:t>
            </a:r>
            <a:r>
              <a:rPr kumimoji="1" lang="zh-CN" altLang="en-US" sz="2200">
                <a:solidFill>
                  <a:schemeClr val="bg1"/>
                </a:solidFill>
                <a:latin typeface="楷体_GB2312" charset="-122"/>
                <a:ea typeface="楷体_GB2312" charset="-122"/>
              </a:rPr>
              <a:t>取整、自顶向下）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556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5565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5566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5566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5566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155673"/>
                                        </p:tgtEl>
                                        <p:attrNameLst>
                                          <p:attrName>style.visibility</p:attrName>
                                        </p:attrNameLst>
                                      </p:cBhvr>
                                      <p:to>
                                        <p:strVal val="visible"/>
                                      </p:to>
                                    </p:se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499"/>
                                          </p:stCondLst>
                                        </p:cTn>
                                        <p:tgtEl>
                                          <p:spTgt spid="155677"/>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499"/>
                                          </p:stCondLst>
                                        </p:cTn>
                                        <p:tgtEl>
                                          <p:spTgt spid="155678"/>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155681"/>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499"/>
                                          </p:stCondLst>
                                        </p:cTn>
                                        <p:tgtEl>
                                          <p:spTgt spid="155682"/>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499"/>
                                          </p:stCondLst>
                                        </p:cTn>
                                        <p:tgtEl>
                                          <p:spTgt spid="155685"/>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nodeType="clickEffect">
                                  <p:stCondLst>
                                    <p:cond delay="0"/>
                                  </p:stCondLst>
                                  <p:childTnLst>
                                    <p:set>
                                      <p:cBhvr>
                                        <p:cTn id="49" dur="1" fill="hold">
                                          <p:stCondLst>
                                            <p:cond delay="499"/>
                                          </p:stCondLst>
                                        </p:cTn>
                                        <p:tgtEl>
                                          <p:spTgt spid="155688"/>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nodeType="clickEffect">
                                  <p:stCondLst>
                                    <p:cond delay="0"/>
                                  </p:stCondLst>
                                  <p:childTnLst>
                                    <p:set>
                                      <p:cBhvr>
                                        <p:cTn id="53" dur="1" fill="hold">
                                          <p:stCondLst>
                                            <p:cond delay="499"/>
                                          </p:stCondLst>
                                        </p:cTn>
                                        <p:tgtEl>
                                          <p:spTgt spid="155691"/>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155651"/>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55694"/>
                                        </p:tgtEl>
                                        <p:attrNameLst>
                                          <p:attrName>style.visibility</p:attrName>
                                        </p:attrNameLst>
                                      </p:cBhvr>
                                      <p:to>
                                        <p:strVal val="visible"/>
                                      </p:to>
                                    </p:set>
                                    <p:animEffect transition="in" filter="dissolve">
                                      <p:cBhvr>
                                        <p:cTn id="62" dur="500"/>
                                        <p:tgtEl>
                                          <p:spTgt spid="155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autoUpdateAnimBg="0"/>
      <p:bldP spid="155677" grpId="0" autoUpdateAnimBg="0"/>
      <p:bldP spid="155681" grpId="0" autoUpdateAnimBg="0"/>
      <p:bldP spid="15569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a:spLocks noGrp="1"/>
          </p:cNvSpPr>
          <p:nvPr>
            <p:ph type="dt" sz="half" idx="10"/>
          </p:nvPr>
        </p:nvSpPr>
        <p:spPr/>
        <p:txBody>
          <a:bodyPr/>
          <a:lstStyle/>
          <a:p>
            <a:fld id="{D527029F-A7F3-411A-91D4-E368A85696BB}" type="datetime1">
              <a:rPr lang="zh-CN" altLang="en-US"/>
              <a:pPr/>
              <a:t>2013/9/2</a:t>
            </a:fld>
            <a:endParaRPr lang="en-US" altLang="zh-CN"/>
          </a:p>
        </p:txBody>
      </p:sp>
      <p:sp>
        <p:nvSpPr>
          <p:cNvPr id="20" name="页脚占位符 1"/>
          <p:cNvSpPr>
            <a:spLocks noGrp="1"/>
          </p:cNvSpPr>
          <p:nvPr>
            <p:ph type="ftr" sz="quarter" idx="11"/>
          </p:nvPr>
        </p:nvSpPr>
        <p:spPr/>
        <p:txBody>
          <a:bodyPr/>
          <a:lstStyle/>
          <a:p>
            <a:r>
              <a:rPr lang="en-US" altLang="zh-CN"/>
              <a:t>第1章  计算机基础知识—选购计算机</a:t>
            </a:r>
          </a:p>
        </p:txBody>
      </p:sp>
      <p:sp>
        <p:nvSpPr>
          <p:cNvPr id="21" name="灯片编号占位符 2"/>
          <p:cNvSpPr>
            <a:spLocks noGrp="1"/>
          </p:cNvSpPr>
          <p:nvPr>
            <p:ph type="sldNum" sz="quarter" idx="12"/>
          </p:nvPr>
        </p:nvSpPr>
        <p:spPr/>
        <p:txBody>
          <a:bodyPr/>
          <a:lstStyle/>
          <a:p>
            <a:fld id="{3D0FCB0D-BD6B-4743-900B-F80F532731DD}" type="slidenum">
              <a:rPr lang="en-US" altLang="zh-CN"/>
              <a:pPr/>
              <a:t>81</a:t>
            </a:fld>
            <a:endParaRPr lang="en-US" altLang="zh-CN"/>
          </a:p>
        </p:txBody>
      </p:sp>
      <p:sp>
        <p:nvSpPr>
          <p:cNvPr id="156674" name="Oval 2"/>
          <p:cNvSpPr>
            <a:spLocks noChangeArrowheads="1"/>
          </p:cNvSpPr>
          <p:nvPr/>
        </p:nvSpPr>
        <p:spPr bwMode="auto">
          <a:xfrm>
            <a:off x="2514600" y="2571750"/>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6675" name="Oval 3"/>
          <p:cNvSpPr>
            <a:spLocks noChangeArrowheads="1"/>
          </p:cNvSpPr>
          <p:nvPr/>
        </p:nvSpPr>
        <p:spPr bwMode="auto">
          <a:xfrm>
            <a:off x="457200" y="2571750"/>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八进制</a:t>
            </a:r>
          </a:p>
        </p:txBody>
      </p:sp>
      <p:sp>
        <p:nvSpPr>
          <p:cNvPr id="156676" name="Rectangle 4"/>
          <p:cNvSpPr>
            <a:spLocks noChangeArrowheads="1"/>
          </p:cNvSpPr>
          <p:nvPr/>
        </p:nvSpPr>
        <p:spPr bwMode="auto">
          <a:xfrm>
            <a:off x="6519863" y="2571750"/>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678.15625</a:t>
            </a:r>
          </a:p>
        </p:txBody>
      </p:sp>
      <p:grpSp>
        <p:nvGrpSpPr>
          <p:cNvPr id="156677" name="Group 5"/>
          <p:cNvGrpSpPr>
            <a:grpSpLocks/>
          </p:cNvGrpSpPr>
          <p:nvPr/>
        </p:nvGrpSpPr>
        <p:grpSpPr bwMode="auto">
          <a:xfrm>
            <a:off x="533400" y="3105150"/>
            <a:ext cx="8001000" cy="1116013"/>
            <a:chOff x="336" y="864"/>
            <a:chExt cx="5040" cy="703"/>
          </a:xfrm>
        </p:grpSpPr>
        <p:sp>
          <p:nvSpPr>
            <p:cNvPr id="156678" name="Rectangle 6"/>
            <p:cNvSpPr>
              <a:spLocks noChangeArrowheads="1"/>
            </p:cNvSpPr>
            <p:nvPr/>
          </p:nvSpPr>
          <p:spPr bwMode="auto">
            <a:xfrm>
              <a:off x="336" y="1018"/>
              <a:ext cx="5040" cy="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000">
                  <a:solidFill>
                    <a:srgbClr val="FF0000"/>
                  </a:solidFill>
                  <a:effectLst>
                    <a:outerShdw blurRad="38100" dist="38100" dir="2700000" algn="tl">
                      <a:srgbClr val="C0C0C0"/>
                    </a:outerShdw>
                  </a:effectLst>
                  <a:latin typeface="Times New Roman" pitchFamily="18" charset="0"/>
                </a:rPr>
                <a:t>八进制                                    十进制</a:t>
              </a:r>
            </a:p>
            <a:p>
              <a:pPr>
                <a:spcBef>
                  <a:spcPct val="30000"/>
                </a:spcBef>
              </a:pPr>
              <a:r>
                <a:rPr kumimoji="1" lang="en-US" altLang="zh-CN" sz="2000">
                  <a:solidFill>
                    <a:srgbClr val="FF0000"/>
                  </a:solidFill>
                  <a:effectLst>
                    <a:outerShdw blurRad="38100" dist="38100" dir="2700000" algn="tl">
                      <a:srgbClr val="C0C0C0"/>
                    </a:outerShdw>
                  </a:effectLst>
                  <a:latin typeface="Times New Roman" pitchFamily="18" charset="0"/>
                </a:rPr>
                <a:t>1246.12      </a:t>
              </a:r>
              <a:r>
                <a:rPr kumimoji="1" lang="en-US" altLang="zh-CN" sz="2400">
                  <a:solidFill>
                    <a:srgbClr val="FF0000"/>
                  </a:solidFill>
                  <a:effectLst>
                    <a:outerShdw blurRad="38100" dist="38100" dir="2700000" algn="tl">
                      <a:srgbClr val="C0C0C0"/>
                    </a:outerShdw>
                  </a:effectLst>
                  <a:latin typeface="Times New Roman" pitchFamily="18" charset="0"/>
                </a:rPr>
                <a:t>1          2           4           6          1            2</a:t>
              </a:r>
            </a:p>
          </p:txBody>
        </p:sp>
        <p:sp>
          <p:nvSpPr>
            <p:cNvPr id="156679" name="Line 7"/>
            <p:cNvSpPr>
              <a:spLocks noChangeShapeType="1"/>
            </p:cNvSpPr>
            <p:nvPr/>
          </p:nvSpPr>
          <p:spPr bwMode="auto">
            <a:xfrm>
              <a:off x="384" y="1296"/>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6680" name="Line 8"/>
            <p:cNvSpPr>
              <a:spLocks noChangeShapeType="1"/>
            </p:cNvSpPr>
            <p:nvPr/>
          </p:nvSpPr>
          <p:spPr bwMode="auto">
            <a:xfrm>
              <a:off x="1056" y="1056"/>
              <a:ext cx="0" cy="4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56681" name="Group 9"/>
            <p:cNvGrpSpPr>
              <a:grpSpLocks/>
            </p:cNvGrpSpPr>
            <p:nvPr/>
          </p:nvGrpSpPr>
          <p:grpSpPr bwMode="auto">
            <a:xfrm>
              <a:off x="2784" y="864"/>
              <a:ext cx="624" cy="432"/>
              <a:chOff x="3504" y="1104"/>
              <a:chExt cx="624" cy="432"/>
            </a:xfrm>
          </p:grpSpPr>
          <p:sp>
            <p:nvSpPr>
              <p:cNvPr id="156682" name="AutoShape 10"/>
              <p:cNvSpPr>
                <a:spLocks noChangeArrowheads="1"/>
              </p:cNvSpPr>
              <p:nvPr/>
            </p:nvSpPr>
            <p:spPr bwMode="auto">
              <a:xfrm flipV="1">
                <a:off x="3648" y="1344"/>
                <a:ext cx="192" cy="192"/>
              </a:xfrm>
              <a:prstGeom prst="triangle">
                <a:avLst>
                  <a:gd name="adj" fmla="val 5000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6683" name="Rectangle 11"/>
              <p:cNvSpPr>
                <a:spLocks noChangeArrowheads="1"/>
              </p:cNvSpPr>
              <p:nvPr/>
            </p:nvSpPr>
            <p:spPr bwMode="auto">
              <a:xfrm>
                <a:off x="3504" y="1104"/>
                <a:ext cx="62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个位</a:t>
                </a:r>
              </a:p>
            </p:txBody>
          </p:sp>
        </p:grpSp>
      </p:grpSp>
      <p:sp>
        <p:nvSpPr>
          <p:cNvPr id="156684" name="AutoShape 12"/>
          <p:cNvSpPr>
            <a:spLocks noChangeArrowheads="1"/>
          </p:cNvSpPr>
          <p:nvPr/>
        </p:nvSpPr>
        <p:spPr bwMode="auto">
          <a:xfrm>
            <a:off x="2057400" y="2647950"/>
            <a:ext cx="381000" cy="304800"/>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6685" name="Rectangle 13"/>
          <p:cNvSpPr>
            <a:spLocks noChangeArrowheads="1"/>
          </p:cNvSpPr>
          <p:nvPr/>
        </p:nvSpPr>
        <p:spPr bwMode="auto">
          <a:xfrm>
            <a:off x="1905000" y="3763963"/>
            <a:ext cx="594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6600"/>
                </a:solidFill>
                <a:effectLst>
                  <a:outerShdw blurRad="38100" dist="38100" dir="2700000" algn="tl">
                    <a:srgbClr val="C0C0C0"/>
                  </a:outerShdw>
                </a:effectLst>
                <a:latin typeface="Times New Roman" pitchFamily="18" charset="0"/>
              </a:rPr>
              <a:t>×8</a:t>
            </a:r>
            <a:r>
              <a:rPr kumimoji="1" lang="en-US" altLang="zh-CN" sz="2400" baseline="30000">
                <a:solidFill>
                  <a:srgbClr val="006600"/>
                </a:solidFill>
                <a:effectLst>
                  <a:outerShdw blurRad="38100" dist="38100" dir="2700000" algn="tl">
                    <a:srgbClr val="C0C0C0"/>
                  </a:outerShdw>
                </a:effectLst>
                <a:latin typeface="Times New Roman" pitchFamily="18" charset="0"/>
              </a:rPr>
              <a:t>3</a:t>
            </a:r>
            <a:r>
              <a:rPr kumimoji="1" lang="en-US" altLang="zh-CN" sz="2400">
                <a:solidFill>
                  <a:srgbClr val="006600"/>
                </a:solidFill>
                <a:effectLst>
                  <a:outerShdw blurRad="38100" dist="38100" dir="2700000" algn="tl">
                    <a:srgbClr val="C0C0C0"/>
                  </a:outerShdw>
                </a:effectLst>
                <a:latin typeface="Times New Roman" pitchFamily="18" charset="0"/>
              </a:rPr>
              <a:t>     ×8</a:t>
            </a:r>
            <a:r>
              <a:rPr kumimoji="1" lang="en-US" altLang="zh-CN" sz="2400" baseline="30000">
                <a:solidFill>
                  <a:srgbClr val="006600"/>
                </a:solidFill>
                <a:effectLst>
                  <a:outerShdw blurRad="38100" dist="38100" dir="2700000" algn="tl">
                    <a:srgbClr val="C0C0C0"/>
                  </a:outerShdw>
                </a:effectLst>
                <a:latin typeface="Times New Roman" pitchFamily="18" charset="0"/>
              </a:rPr>
              <a:t>2 </a:t>
            </a:r>
            <a:r>
              <a:rPr kumimoji="1" lang="en-US" altLang="zh-CN" sz="2400">
                <a:solidFill>
                  <a:srgbClr val="006600"/>
                </a:solidFill>
                <a:effectLst>
                  <a:outerShdw blurRad="38100" dist="38100" dir="2700000" algn="tl">
                    <a:srgbClr val="C0C0C0"/>
                  </a:outerShdw>
                </a:effectLst>
                <a:latin typeface="Times New Roman" pitchFamily="18" charset="0"/>
              </a:rPr>
              <a:t>     ×8</a:t>
            </a:r>
            <a:r>
              <a:rPr kumimoji="1" lang="en-US" altLang="zh-CN" sz="2400" baseline="30000">
                <a:solidFill>
                  <a:srgbClr val="006600"/>
                </a:solidFill>
                <a:effectLst>
                  <a:outerShdw blurRad="38100" dist="38100" dir="2700000" algn="tl">
                    <a:srgbClr val="C0C0C0"/>
                  </a:outerShdw>
                </a:effectLst>
                <a:latin typeface="Times New Roman" pitchFamily="18" charset="0"/>
              </a:rPr>
              <a:t>1</a:t>
            </a:r>
            <a:r>
              <a:rPr kumimoji="1" lang="en-US" altLang="zh-CN" sz="2400">
                <a:solidFill>
                  <a:srgbClr val="006600"/>
                </a:solidFill>
                <a:effectLst>
                  <a:outerShdw blurRad="38100" dist="38100" dir="2700000" algn="tl">
                    <a:srgbClr val="C0C0C0"/>
                  </a:outerShdw>
                </a:effectLst>
                <a:latin typeface="Times New Roman" pitchFamily="18" charset="0"/>
              </a:rPr>
              <a:t>     ×8</a:t>
            </a:r>
            <a:r>
              <a:rPr kumimoji="1" lang="en-US" altLang="zh-CN" sz="2400" baseline="30000">
                <a:solidFill>
                  <a:srgbClr val="006600"/>
                </a:solidFill>
                <a:effectLst>
                  <a:outerShdw blurRad="38100" dist="38100" dir="2700000" algn="tl">
                    <a:srgbClr val="C0C0C0"/>
                  </a:outerShdw>
                </a:effectLst>
                <a:latin typeface="Times New Roman" pitchFamily="18" charset="0"/>
              </a:rPr>
              <a:t>0 </a:t>
            </a:r>
            <a:r>
              <a:rPr kumimoji="1" lang="en-US" altLang="zh-CN" sz="2400">
                <a:solidFill>
                  <a:srgbClr val="006600"/>
                </a:solidFill>
                <a:effectLst>
                  <a:outerShdw blurRad="38100" dist="38100" dir="2700000" algn="tl">
                    <a:srgbClr val="C0C0C0"/>
                  </a:outerShdw>
                </a:effectLst>
                <a:latin typeface="Times New Roman" pitchFamily="18" charset="0"/>
              </a:rPr>
              <a:t>     ×8</a:t>
            </a:r>
            <a:r>
              <a:rPr kumimoji="1" lang="en-US" altLang="zh-CN" sz="2400" baseline="30000">
                <a:solidFill>
                  <a:srgbClr val="006600"/>
                </a:solidFill>
                <a:effectLst>
                  <a:outerShdw blurRad="38100" dist="38100" dir="2700000" algn="tl">
                    <a:srgbClr val="C0C0C0"/>
                  </a:outerShdw>
                </a:effectLst>
                <a:latin typeface="Times New Roman" pitchFamily="18" charset="0"/>
              </a:rPr>
              <a:t>-1</a:t>
            </a:r>
            <a:r>
              <a:rPr kumimoji="1" lang="en-US" altLang="zh-CN" sz="2400">
                <a:solidFill>
                  <a:srgbClr val="006600"/>
                </a:solidFill>
                <a:effectLst>
                  <a:outerShdw blurRad="38100" dist="38100" dir="2700000" algn="tl">
                    <a:srgbClr val="C0C0C0"/>
                  </a:outerShdw>
                </a:effectLst>
                <a:latin typeface="Times New Roman" pitchFamily="18" charset="0"/>
              </a:rPr>
              <a:t>     ×8</a:t>
            </a:r>
            <a:r>
              <a:rPr kumimoji="1" lang="en-US" altLang="zh-CN" sz="2400" baseline="30000">
                <a:solidFill>
                  <a:srgbClr val="006600"/>
                </a:solidFill>
                <a:effectLst>
                  <a:outerShdw blurRad="38100" dist="38100" dir="2700000" algn="tl">
                    <a:srgbClr val="C0C0C0"/>
                  </a:outerShdw>
                </a:effectLst>
                <a:latin typeface="Times New Roman" pitchFamily="18" charset="0"/>
              </a:rPr>
              <a:t>-2</a:t>
            </a:r>
            <a:endParaRPr kumimoji="1" lang="en-US" altLang="zh-CN" sz="2400">
              <a:solidFill>
                <a:srgbClr val="006600"/>
              </a:solidFill>
              <a:effectLst>
                <a:outerShdw blurRad="38100" dist="38100" dir="2700000" algn="tl">
                  <a:srgbClr val="C0C0C0"/>
                </a:outerShdw>
              </a:effectLst>
              <a:latin typeface="Times New Roman" pitchFamily="18" charset="0"/>
            </a:endParaRPr>
          </a:p>
        </p:txBody>
      </p:sp>
      <p:sp>
        <p:nvSpPr>
          <p:cNvPr id="156686" name="Rectangle 14"/>
          <p:cNvSpPr>
            <a:spLocks noChangeArrowheads="1"/>
          </p:cNvSpPr>
          <p:nvPr/>
        </p:nvSpPr>
        <p:spPr bwMode="auto">
          <a:xfrm>
            <a:off x="2492375" y="3763963"/>
            <a:ext cx="4670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00FF"/>
                </a:solidFill>
                <a:effectLst>
                  <a:outerShdw blurRad="38100" dist="38100" dir="2700000" algn="tl">
                    <a:srgbClr val="C0C0C0"/>
                  </a:outerShdw>
                </a:effectLst>
                <a:latin typeface="Times New Roman" pitchFamily="18" charset="0"/>
              </a:rPr>
              <a:t>+          +           +          +           +</a:t>
            </a:r>
          </a:p>
        </p:txBody>
      </p:sp>
      <p:sp>
        <p:nvSpPr>
          <p:cNvPr id="156687" name="Rectangle 15"/>
          <p:cNvSpPr>
            <a:spLocks noChangeArrowheads="1"/>
          </p:cNvSpPr>
          <p:nvPr/>
        </p:nvSpPr>
        <p:spPr bwMode="auto">
          <a:xfrm>
            <a:off x="4267200" y="2571750"/>
            <a:ext cx="266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1246.12</a:t>
            </a:r>
            <a:r>
              <a:rPr kumimoji="1" lang="zh-CN" altLang="en-US" sz="2000">
                <a:effectLst>
                  <a:outerShdw blurRad="38100" dist="38100" dir="2700000" algn="tl">
                    <a:srgbClr val="C0C0C0"/>
                  </a:outerShdw>
                </a:effectLst>
                <a:latin typeface="Times New Roman" pitchFamily="18" charset="0"/>
              </a:rPr>
              <a:t>）</a:t>
            </a:r>
            <a:r>
              <a:rPr kumimoji="1" lang="zh-CN" altLang="en-US" sz="2000" baseline="-25000">
                <a:effectLst>
                  <a:outerShdw blurRad="38100" dist="38100" dir="2700000" algn="tl">
                    <a:srgbClr val="C0C0C0"/>
                  </a:outerShdw>
                </a:effectLst>
                <a:latin typeface="Times New Roman" pitchFamily="18" charset="0"/>
              </a:rPr>
              <a:t> </a:t>
            </a:r>
            <a:r>
              <a:rPr kumimoji="1" lang="en-US" altLang="zh-CN" sz="2000" baseline="-25000">
                <a:effectLst>
                  <a:outerShdw blurRad="38100" dist="38100" dir="2700000" algn="tl">
                    <a:srgbClr val="C0C0C0"/>
                  </a:outerShdw>
                </a:effectLst>
                <a:latin typeface="Times New Roman" pitchFamily="18" charset="0"/>
              </a:rPr>
              <a:t>8 </a:t>
            </a:r>
            <a:r>
              <a:rPr kumimoji="1" lang="en-US" altLang="zh-CN" sz="2000">
                <a:effectLst>
                  <a:outerShdw blurRad="38100" dist="38100" dir="2700000" algn="tl">
                    <a:srgbClr val="C0C0C0"/>
                  </a:outerShdw>
                </a:effectLst>
                <a:latin typeface="Times New Roman" pitchFamily="18" charset="0"/>
              </a:rPr>
              <a:t>=</a:t>
            </a:r>
          </a:p>
        </p:txBody>
      </p:sp>
      <p:grpSp>
        <p:nvGrpSpPr>
          <p:cNvPr id="156688" name="Group 16"/>
          <p:cNvGrpSpPr>
            <a:grpSpLocks/>
          </p:cNvGrpSpPr>
          <p:nvPr/>
        </p:nvGrpSpPr>
        <p:grpSpPr bwMode="auto">
          <a:xfrm>
            <a:off x="468313" y="1412875"/>
            <a:ext cx="3960812" cy="484188"/>
            <a:chOff x="1200" y="1296"/>
            <a:chExt cx="1261" cy="273"/>
          </a:xfrm>
        </p:grpSpPr>
        <p:sp>
          <p:nvSpPr>
            <p:cNvPr id="156689" name="AutoShape 17"/>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56690" name="Text Box 18"/>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4.</a:t>
              </a:r>
              <a:r>
                <a:rPr kumimoji="1" lang="zh-CN" altLang="en-US">
                  <a:solidFill>
                    <a:schemeClr val="bg1"/>
                  </a:solidFill>
                  <a:effectLst>
                    <a:outerShdw blurRad="38100" dist="38100" dir="2700000" algn="tl">
                      <a:srgbClr val="000000"/>
                    </a:outerShdw>
                  </a:effectLst>
                  <a:latin typeface="Times New Roman" pitchFamily="18" charset="0"/>
                </a:rPr>
                <a:t>八进制与十进制的转换</a:t>
              </a:r>
            </a:p>
          </p:txBody>
        </p:sp>
      </p:grpSp>
      <p:sp>
        <p:nvSpPr>
          <p:cNvPr id="156691" name="Text Box 19"/>
          <p:cNvSpPr txBox="1">
            <a:spLocks noChangeArrowheads="1"/>
          </p:cNvSpPr>
          <p:nvPr/>
        </p:nvSpPr>
        <p:spPr bwMode="auto">
          <a:xfrm>
            <a:off x="539750" y="5300663"/>
            <a:ext cx="3095625" cy="427037"/>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总结：按权展开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56677"/>
                                        </p:tgtEl>
                                        <p:attrNameLst>
                                          <p:attrName>style.visibility</p:attrName>
                                        </p:attrNameLst>
                                      </p:cBhvr>
                                      <p:to>
                                        <p:strVal val="visible"/>
                                      </p:to>
                                    </p:set>
                                    <p:anim calcmode="lin" valueType="num">
                                      <p:cBhvr additive="base">
                                        <p:cTn id="7" dur="500" fill="hold"/>
                                        <p:tgtEl>
                                          <p:spTgt spid="156677"/>
                                        </p:tgtEl>
                                        <p:attrNameLst>
                                          <p:attrName>ppt_x</p:attrName>
                                        </p:attrNameLst>
                                      </p:cBhvr>
                                      <p:tavLst>
                                        <p:tav tm="0">
                                          <p:val>
                                            <p:strVal val="0-#ppt_w/2"/>
                                          </p:val>
                                        </p:tav>
                                        <p:tav tm="100000">
                                          <p:val>
                                            <p:strVal val="#ppt_x"/>
                                          </p:val>
                                        </p:tav>
                                      </p:tavLst>
                                    </p:anim>
                                    <p:anim calcmode="lin" valueType="num">
                                      <p:cBhvr additive="base">
                                        <p:cTn id="8" dur="500" fill="hold"/>
                                        <p:tgtEl>
                                          <p:spTgt spid="15667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5668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5668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5667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56691"/>
                                        </p:tgtEl>
                                        <p:attrNameLst>
                                          <p:attrName>style.visibility</p:attrName>
                                        </p:attrNameLst>
                                      </p:cBhvr>
                                      <p:to>
                                        <p:strVal val="visible"/>
                                      </p:to>
                                    </p:set>
                                    <p:animEffect transition="in" filter="dissolve">
                                      <p:cBhvr>
                                        <p:cTn id="25" dur="500"/>
                                        <p:tgtEl>
                                          <p:spTgt spid="156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autoUpdateAnimBg="0"/>
      <p:bldP spid="156685" grpId="0" autoUpdateAnimBg="0"/>
      <p:bldP spid="156686" grpId="0" autoUpdateAnimBg="0"/>
      <p:bldP spid="15669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endParaRPr lang="zh-CN" altLang="zh-CN"/>
          </a:p>
        </p:txBody>
      </p:sp>
      <p:sp>
        <p:nvSpPr>
          <p:cNvPr id="45" name="日期占位符 5"/>
          <p:cNvSpPr>
            <a:spLocks noGrp="1"/>
          </p:cNvSpPr>
          <p:nvPr>
            <p:ph type="dt" sz="half" idx="10"/>
          </p:nvPr>
        </p:nvSpPr>
        <p:spPr/>
        <p:txBody>
          <a:bodyPr/>
          <a:lstStyle/>
          <a:p>
            <a:fld id="{5E3B5C19-0406-41FE-B8F7-AEBC8AE19825}" type="datetime1">
              <a:rPr lang="zh-CN" altLang="en-US"/>
              <a:pPr/>
              <a:t>2013/9/2</a:t>
            </a:fld>
            <a:endParaRPr lang="en-US" altLang="zh-CN"/>
          </a:p>
        </p:txBody>
      </p:sp>
      <p:sp>
        <p:nvSpPr>
          <p:cNvPr id="43" name="页脚占位符 3"/>
          <p:cNvSpPr>
            <a:spLocks noGrp="1"/>
          </p:cNvSpPr>
          <p:nvPr>
            <p:ph type="ftr" sz="quarter" idx="11"/>
          </p:nvPr>
        </p:nvSpPr>
        <p:spPr/>
        <p:txBody>
          <a:bodyPr/>
          <a:lstStyle/>
          <a:p>
            <a:r>
              <a:rPr lang="en-US" altLang="zh-CN"/>
              <a:t>第1章  计算机基础知识—选购计算机</a:t>
            </a:r>
          </a:p>
        </p:txBody>
      </p:sp>
      <p:sp>
        <p:nvSpPr>
          <p:cNvPr id="44" name="灯片编号占位符 4"/>
          <p:cNvSpPr>
            <a:spLocks noGrp="1"/>
          </p:cNvSpPr>
          <p:nvPr>
            <p:ph type="sldNum" sz="quarter" idx="12"/>
          </p:nvPr>
        </p:nvSpPr>
        <p:spPr/>
        <p:txBody>
          <a:bodyPr/>
          <a:lstStyle/>
          <a:p>
            <a:fld id="{04988FAA-4D66-455E-9C3A-F92A0564EB65}" type="slidenum">
              <a:rPr lang="en-US" altLang="zh-CN"/>
              <a:pPr/>
              <a:t>82</a:t>
            </a:fld>
            <a:endParaRPr lang="en-US" altLang="zh-CN"/>
          </a:p>
        </p:txBody>
      </p:sp>
      <p:sp>
        <p:nvSpPr>
          <p:cNvPr id="157699" name="Rectangle 3"/>
          <p:cNvSpPr>
            <a:spLocks noChangeArrowheads="1"/>
          </p:cNvSpPr>
          <p:nvPr/>
        </p:nvSpPr>
        <p:spPr bwMode="auto">
          <a:xfrm>
            <a:off x="6567488" y="1484313"/>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1246.117</a:t>
            </a:r>
          </a:p>
        </p:txBody>
      </p:sp>
      <p:grpSp>
        <p:nvGrpSpPr>
          <p:cNvPr id="157700" name="Group 4"/>
          <p:cNvGrpSpPr>
            <a:grpSpLocks/>
          </p:cNvGrpSpPr>
          <p:nvPr/>
        </p:nvGrpSpPr>
        <p:grpSpPr bwMode="auto">
          <a:xfrm>
            <a:off x="457200" y="1484313"/>
            <a:ext cx="6272213" cy="457200"/>
            <a:chOff x="288" y="1824"/>
            <a:chExt cx="3951" cy="288"/>
          </a:xfrm>
        </p:grpSpPr>
        <p:sp>
          <p:nvSpPr>
            <p:cNvPr id="157701" name="Oval 5"/>
            <p:cNvSpPr>
              <a:spLocks noChangeArrowheads="1"/>
            </p:cNvSpPr>
            <p:nvPr/>
          </p:nvSpPr>
          <p:spPr bwMode="auto">
            <a:xfrm>
              <a:off x="288"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7702" name="Oval 6"/>
            <p:cNvSpPr>
              <a:spLocks noChangeArrowheads="1"/>
            </p:cNvSpPr>
            <p:nvPr/>
          </p:nvSpPr>
          <p:spPr bwMode="auto">
            <a:xfrm>
              <a:off x="1584"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八进制</a:t>
              </a:r>
            </a:p>
          </p:txBody>
        </p:sp>
        <p:sp>
          <p:nvSpPr>
            <p:cNvPr id="157703" name="AutoShape 7"/>
            <p:cNvSpPr>
              <a:spLocks noChangeArrowheads="1"/>
            </p:cNvSpPr>
            <p:nvPr/>
          </p:nvSpPr>
          <p:spPr bwMode="auto">
            <a:xfrm>
              <a:off x="1296" y="1872"/>
              <a:ext cx="240" cy="192"/>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7704" name="Rectangle 8"/>
            <p:cNvSpPr>
              <a:spLocks noChangeArrowheads="1"/>
            </p:cNvSpPr>
            <p:nvPr/>
          </p:nvSpPr>
          <p:spPr bwMode="auto">
            <a:xfrm>
              <a:off x="2784" y="1824"/>
              <a:ext cx="14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678.156</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10 </a:t>
              </a:r>
              <a:r>
                <a:rPr kumimoji="1" lang="en-US" altLang="zh-CN" sz="2000">
                  <a:effectLst>
                    <a:outerShdw blurRad="38100" dist="38100" dir="2700000" algn="tl">
                      <a:srgbClr val="C0C0C0"/>
                    </a:outerShdw>
                  </a:effectLst>
                  <a:latin typeface="Times New Roman" pitchFamily="18" charset="0"/>
                </a:rPr>
                <a:t>=</a:t>
              </a:r>
            </a:p>
          </p:txBody>
        </p:sp>
      </p:grpSp>
      <p:grpSp>
        <p:nvGrpSpPr>
          <p:cNvPr id="157705" name="Group 9"/>
          <p:cNvGrpSpPr>
            <a:grpSpLocks/>
          </p:cNvGrpSpPr>
          <p:nvPr/>
        </p:nvGrpSpPr>
        <p:grpSpPr bwMode="auto">
          <a:xfrm>
            <a:off x="609600" y="2093913"/>
            <a:ext cx="7924800" cy="3048000"/>
            <a:chOff x="384" y="2208"/>
            <a:chExt cx="4992" cy="1920"/>
          </a:xfrm>
        </p:grpSpPr>
        <p:sp>
          <p:nvSpPr>
            <p:cNvPr id="157706" name="Line 10"/>
            <p:cNvSpPr>
              <a:spLocks noChangeShapeType="1"/>
            </p:cNvSpPr>
            <p:nvPr/>
          </p:nvSpPr>
          <p:spPr bwMode="auto">
            <a:xfrm>
              <a:off x="384" y="2448"/>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07" name="Line 11"/>
            <p:cNvSpPr>
              <a:spLocks noChangeShapeType="1"/>
            </p:cNvSpPr>
            <p:nvPr/>
          </p:nvSpPr>
          <p:spPr bwMode="auto">
            <a:xfrm flipV="1">
              <a:off x="2880" y="2256"/>
              <a:ext cx="0" cy="187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08" name="Rectangle 12"/>
            <p:cNvSpPr>
              <a:spLocks noChangeArrowheads="1"/>
            </p:cNvSpPr>
            <p:nvPr/>
          </p:nvSpPr>
          <p:spPr bwMode="auto">
            <a:xfrm>
              <a:off x="768" y="2208"/>
              <a:ext cx="43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整数部分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（除</a:t>
              </a:r>
              <a:r>
                <a:rPr kumimoji="1" lang="en-US" altLang="zh-CN" sz="2000">
                  <a:solidFill>
                    <a:srgbClr val="FF0000"/>
                  </a:solidFill>
                  <a:effectLst>
                    <a:outerShdw blurRad="38100" dist="38100" dir="2700000" algn="tl">
                      <a:srgbClr val="C0C0C0"/>
                    </a:outerShdw>
                  </a:effectLst>
                  <a:latin typeface="Times New Roman" pitchFamily="18" charset="0"/>
                </a:rPr>
                <a:t>8</a:t>
              </a:r>
              <a:r>
                <a:rPr kumimoji="1" lang="zh-CN" altLang="en-US" sz="2000">
                  <a:solidFill>
                    <a:srgbClr val="FF0000"/>
                  </a:solidFill>
                  <a:effectLst>
                    <a:outerShdw blurRad="38100" dist="38100" dir="2700000" algn="tl">
                      <a:srgbClr val="C0C0C0"/>
                    </a:outerShdw>
                  </a:effectLst>
                  <a:latin typeface="Times New Roman" pitchFamily="18" charset="0"/>
                </a:rPr>
                <a:t>取余法）</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小数部分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（乘</a:t>
              </a:r>
              <a:r>
                <a:rPr kumimoji="1" lang="en-US" altLang="zh-CN" sz="2000">
                  <a:solidFill>
                    <a:srgbClr val="FF0000"/>
                  </a:solidFill>
                  <a:effectLst>
                    <a:outerShdw blurRad="38100" dist="38100" dir="2700000" algn="tl">
                      <a:srgbClr val="C0C0C0"/>
                    </a:outerShdw>
                  </a:effectLst>
                  <a:latin typeface="Times New Roman" pitchFamily="18" charset="0"/>
                </a:rPr>
                <a:t>8</a:t>
              </a:r>
              <a:r>
                <a:rPr kumimoji="1" lang="zh-CN" altLang="en-US" sz="2000">
                  <a:solidFill>
                    <a:srgbClr val="FF0000"/>
                  </a:solidFill>
                  <a:effectLst>
                    <a:outerShdw blurRad="38100" dist="38100" dir="2700000" algn="tl">
                      <a:srgbClr val="C0C0C0"/>
                    </a:outerShdw>
                  </a:effectLst>
                  <a:latin typeface="Times New Roman" pitchFamily="18" charset="0"/>
                </a:rPr>
                <a:t>取整法）</a:t>
              </a:r>
            </a:p>
          </p:txBody>
        </p:sp>
      </p:grpSp>
      <p:grpSp>
        <p:nvGrpSpPr>
          <p:cNvPr id="157709" name="Group 13"/>
          <p:cNvGrpSpPr>
            <a:grpSpLocks/>
          </p:cNvGrpSpPr>
          <p:nvPr/>
        </p:nvGrpSpPr>
        <p:grpSpPr bwMode="auto">
          <a:xfrm>
            <a:off x="1295400" y="2779713"/>
            <a:ext cx="2667000" cy="731837"/>
            <a:chOff x="960" y="2640"/>
            <a:chExt cx="1680" cy="461"/>
          </a:xfrm>
        </p:grpSpPr>
        <p:sp>
          <p:nvSpPr>
            <p:cNvPr id="157710" name="Rectangle 14"/>
            <p:cNvSpPr>
              <a:spLocks noChangeArrowheads="1"/>
            </p:cNvSpPr>
            <p:nvPr/>
          </p:nvSpPr>
          <p:spPr bwMode="auto">
            <a:xfrm>
              <a:off x="960" y="2640"/>
              <a:ext cx="1680" cy="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8       678      ......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6</a:t>
              </a:r>
            </a:p>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           84</a:t>
              </a:r>
            </a:p>
          </p:txBody>
        </p:sp>
        <p:sp>
          <p:nvSpPr>
            <p:cNvPr id="157711" name="Line 15"/>
            <p:cNvSpPr>
              <a:spLocks noChangeShapeType="1"/>
            </p:cNvSpPr>
            <p:nvPr/>
          </p:nvSpPr>
          <p:spPr bwMode="auto">
            <a:xfrm>
              <a:off x="1152" y="2688"/>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12" name="Line 16"/>
            <p:cNvSpPr>
              <a:spLocks noChangeShapeType="1"/>
            </p:cNvSpPr>
            <p:nvPr/>
          </p:nvSpPr>
          <p:spPr bwMode="auto">
            <a:xfrm>
              <a:off x="1152" y="2880"/>
              <a:ext cx="57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7713" name="Group 17"/>
          <p:cNvGrpSpPr>
            <a:grpSpLocks/>
          </p:cNvGrpSpPr>
          <p:nvPr/>
        </p:nvGrpSpPr>
        <p:grpSpPr bwMode="auto">
          <a:xfrm>
            <a:off x="1481138" y="3127375"/>
            <a:ext cx="2328862" cy="701675"/>
            <a:chOff x="1077" y="2859"/>
            <a:chExt cx="1467" cy="442"/>
          </a:xfrm>
        </p:grpSpPr>
        <p:sp>
          <p:nvSpPr>
            <p:cNvPr id="157714" name="Rectangle 18"/>
            <p:cNvSpPr>
              <a:spLocks noChangeArrowheads="1"/>
            </p:cNvSpPr>
            <p:nvPr/>
          </p:nvSpPr>
          <p:spPr bwMode="auto">
            <a:xfrm>
              <a:off x="1077" y="2859"/>
              <a:ext cx="146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8                ......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4</a:t>
              </a:r>
            </a:p>
            <a:p>
              <a:pPr eaLnBrk="0" hangingPunct="0"/>
              <a:r>
                <a:rPr kumimoji="1" lang="en-US" altLang="zh-CN" sz="2000">
                  <a:effectLst>
                    <a:outerShdw blurRad="38100" dist="38100" dir="2700000" algn="tl">
                      <a:srgbClr val="C0C0C0"/>
                    </a:outerShdw>
                  </a:effectLst>
                  <a:latin typeface="Times New Roman" pitchFamily="18" charset="0"/>
                </a:rPr>
                <a:t>        10</a:t>
              </a:r>
            </a:p>
          </p:txBody>
        </p:sp>
        <p:sp>
          <p:nvSpPr>
            <p:cNvPr id="157715" name="Line 19"/>
            <p:cNvSpPr>
              <a:spLocks noChangeShapeType="1"/>
            </p:cNvSpPr>
            <p:nvPr/>
          </p:nvSpPr>
          <p:spPr bwMode="auto">
            <a:xfrm>
              <a:off x="1248" y="2880"/>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16" name="Line 20"/>
            <p:cNvSpPr>
              <a:spLocks noChangeShapeType="1"/>
            </p:cNvSpPr>
            <p:nvPr/>
          </p:nvSpPr>
          <p:spPr bwMode="auto">
            <a:xfrm>
              <a:off x="1248" y="3072"/>
              <a:ext cx="48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7717" name="Group 21"/>
          <p:cNvGrpSpPr>
            <a:grpSpLocks/>
          </p:cNvGrpSpPr>
          <p:nvPr/>
        </p:nvGrpSpPr>
        <p:grpSpPr bwMode="auto">
          <a:xfrm>
            <a:off x="1600200" y="3433763"/>
            <a:ext cx="2286000" cy="396875"/>
            <a:chOff x="1152" y="3051"/>
            <a:chExt cx="1440" cy="250"/>
          </a:xfrm>
        </p:grpSpPr>
        <p:sp>
          <p:nvSpPr>
            <p:cNvPr id="157718" name="Rectangle 22"/>
            <p:cNvSpPr>
              <a:spLocks noChangeArrowheads="1"/>
            </p:cNvSpPr>
            <p:nvPr/>
          </p:nvSpPr>
          <p:spPr bwMode="auto">
            <a:xfrm>
              <a:off x="1152" y="3051"/>
              <a:ext cx="14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8              ......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2</a:t>
              </a:r>
            </a:p>
          </p:txBody>
        </p:sp>
        <p:sp>
          <p:nvSpPr>
            <p:cNvPr id="157719" name="Line 23"/>
            <p:cNvSpPr>
              <a:spLocks noChangeShapeType="1"/>
            </p:cNvSpPr>
            <p:nvPr/>
          </p:nvSpPr>
          <p:spPr bwMode="auto">
            <a:xfrm>
              <a:off x="1344" y="3072"/>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20" name="Line 24"/>
            <p:cNvSpPr>
              <a:spLocks noChangeShapeType="1"/>
            </p:cNvSpPr>
            <p:nvPr/>
          </p:nvSpPr>
          <p:spPr bwMode="auto">
            <a:xfrm>
              <a:off x="1344" y="3264"/>
              <a:ext cx="384"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57721" name="Rectangle 25"/>
          <p:cNvSpPr>
            <a:spLocks noChangeArrowheads="1"/>
          </p:cNvSpPr>
          <p:nvPr/>
        </p:nvSpPr>
        <p:spPr bwMode="auto">
          <a:xfrm>
            <a:off x="1730375" y="3732213"/>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      1      ......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1</a:t>
            </a:r>
          </a:p>
        </p:txBody>
      </p:sp>
      <p:grpSp>
        <p:nvGrpSpPr>
          <p:cNvPr id="157722" name="Group 26"/>
          <p:cNvGrpSpPr>
            <a:grpSpLocks/>
          </p:cNvGrpSpPr>
          <p:nvPr/>
        </p:nvGrpSpPr>
        <p:grpSpPr bwMode="auto">
          <a:xfrm>
            <a:off x="1905000" y="2779713"/>
            <a:ext cx="1905000" cy="2286000"/>
            <a:chOff x="1200" y="2640"/>
            <a:chExt cx="1200" cy="1440"/>
          </a:xfrm>
        </p:grpSpPr>
        <p:sp>
          <p:nvSpPr>
            <p:cNvPr id="157723" name="Line 27"/>
            <p:cNvSpPr>
              <a:spLocks noChangeShapeType="1"/>
            </p:cNvSpPr>
            <p:nvPr/>
          </p:nvSpPr>
          <p:spPr bwMode="auto">
            <a:xfrm flipV="1">
              <a:off x="2400" y="2640"/>
              <a:ext cx="0" cy="1056"/>
            </a:xfrm>
            <a:prstGeom prst="line">
              <a:avLst/>
            </a:prstGeom>
            <a:noFill/>
            <a:ln w="1905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24" name="Rectangle 28"/>
            <p:cNvSpPr>
              <a:spLocks noChangeArrowheads="1"/>
            </p:cNvSpPr>
            <p:nvPr/>
          </p:nvSpPr>
          <p:spPr bwMode="auto">
            <a:xfrm>
              <a:off x="1200" y="3792"/>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1246</a:t>
              </a:r>
            </a:p>
          </p:txBody>
        </p:sp>
      </p:grpSp>
      <p:sp>
        <p:nvSpPr>
          <p:cNvPr id="157725" name="Rectangle 29"/>
          <p:cNvSpPr>
            <a:spLocks noChangeArrowheads="1"/>
          </p:cNvSpPr>
          <p:nvPr/>
        </p:nvSpPr>
        <p:spPr bwMode="auto">
          <a:xfrm>
            <a:off x="5486400" y="2703513"/>
            <a:ext cx="1066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0.156</a:t>
            </a:r>
          </a:p>
          <a:p>
            <a:r>
              <a:rPr kumimoji="1" lang="en-US" altLang="zh-CN" sz="2000">
                <a:effectLst>
                  <a:outerShdw blurRad="38100" dist="38100" dir="2700000" algn="tl">
                    <a:srgbClr val="C0C0C0"/>
                  </a:outerShdw>
                </a:effectLst>
                <a:latin typeface="Times New Roman" pitchFamily="18" charset="0"/>
              </a:rPr>
              <a:t>×   8</a:t>
            </a:r>
          </a:p>
        </p:txBody>
      </p:sp>
      <p:grpSp>
        <p:nvGrpSpPr>
          <p:cNvPr id="157726" name="Group 30"/>
          <p:cNvGrpSpPr>
            <a:grpSpLocks/>
          </p:cNvGrpSpPr>
          <p:nvPr/>
        </p:nvGrpSpPr>
        <p:grpSpPr bwMode="auto">
          <a:xfrm>
            <a:off x="5105400" y="3297238"/>
            <a:ext cx="3429000" cy="396875"/>
            <a:chOff x="3216" y="2966"/>
            <a:chExt cx="2160" cy="250"/>
          </a:xfrm>
        </p:grpSpPr>
        <p:sp>
          <p:nvSpPr>
            <p:cNvPr id="157727" name="Line 31"/>
            <p:cNvSpPr>
              <a:spLocks noChangeShapeType="1"/>
            </p:cNvSpPr>
            <p:nvPr/>
          </p:nvSpPr>
          <p:spPr bwMode="auto">
            <a:xfrm>
              <a:off x="3216" y="3003"/>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28" name="Rectangle 32"/>
            <p:cNvSpPr>
              <a:spLocks noChangeArrowheads="1"/>
            </p:cNvSpPr>
            <p:nvPr/>
          </p:nvSpPr>
          <p:spPr bwMode="auto">
            <a:xfrm>
              <a:off x="3408" y="2966"/>
              <a:ext cx="19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1.248     ......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=1</a:t>
              </a:r>
            </a:p>
          </p:txBody>
        </p:sp>
      </p:grpSp>
      <p:grpSp>
        <p:nvGrpSpPr>
          <p:cNvPr id="157729" name="Group 33"/>
          <p:cNvGrpSpPr>
            <a:grpSpLocks/>
          </p:cNvGrpSpPr>
          <p:nvPr/>
        </p:nvGrpSpPr>
        <p:grpSpPr bwMode="auto">
          <a:xfrm>
            <a:off x="5105400" y="3525838"/>
            <a:ext cx="3429000" cy="701675"/>
            <a:chOff x="3216" y="3110"/>
            <a:chExt cx="2160" cy="442"/>
          </a:xfrm>
        </p:grpSpPr>
        <p:sp>
          <p:nvSpPr>
            <p:cNvPr id="157730" name="Line 34"/>
            <p:cNvSpPr>
              <a:spLocks noChangeShapeType="1"/>
            </p:cNvSpPr>
            <p:nvPr/>
          </p:nvSpPr>
          <p:spPr bwMode="auto">
            <a:xfrm>
              <a:off x="3216" y="3325"/>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31" name="Rectangle 35"/>
            <p:cNvSpPr>
              <a:spLocks noChangeArrowheads="1"/>
            </p:cNvSpPr>
            <p:nvPr/>
          </p:nvSpPr>
          <p:spPr bwMode="auto">
            <a:xfrm>
              <a:off x="3408" y="3110"/>
              <a:ext cx="196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8</a:t>
              </a:r>
            </a:p>
            <a:p>
              <a:r>
                <a:rPr kumimoji="1" lang="en-US" altLang="zh-CN" sz="2000">
                  <a:effectLst>
                    <a:outerShdw blurRad="38100" dist="38100" dir="2700000" algn="tl">
                      <a:srgbClr val="C0C0C0"/>
                    </a:outerShdw>
                  </a:effectLst>
                  <a:latin typeface="Times New Roman" pitchFamily="18" charset="0"/>
                </a:rPr>
                <a:t>  1.984     ......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=1</a:t>
              </a:r>
            </a:p>
          </p:txBody>
        </p:sp>
      </p:grpSp>
      <p:grpSp>
        <p:nvGrpSpPr>
          <p:cNvPr id="157732" name="Group 36"/>
          <p:cNvGrpSpPr>
            <a:grpSpLocks/>
          </p:cNvGrpSpPr>
          <p:nvPr/>
        </p:nvGrpSpPr>
        <p:grpSpPr bwMode="auto">
          <a:xfrm>
            <a:off x="5105400" y="4075113"/>
            <a:ext cx="3429000" cy="701675"/>
            <a:chOff x="3216" y="3456"/>
            <a:chExt cx="2160" cy="442"/>
          </a:xfrm>
        </p:grpSpPr>
        <p:sp>
          <p:nvSpPr>
            <p:cNvPr id="157733" name="Line 37"/>
            <p:cNvSpPr>
              <a:spLocks noChangeShapeType="1"/>
            </p:cNvSpPr>
            <p:nvPr/>
          </p:nvSpPr>
          <p:spPr bwMode="auto">
            <a:xfrm>
              <a:off x="3216" y="3675"/>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34" name="Rectangle 38"/>
            <p:cNvSpPr>
              <a:spLocks noChangeArrowheads="1"/>
            </p:cNvSpPr>
            <p:nvPr/>
          </p:nvSpPr>
          <p:spPr bwMode="auto">
            <a:xfrm>
              <a:off x="3408" y="3456"/>
              <a:ext cx="196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8</a:t>
              </a:r>
            </a:p>
            <a:p>
              <a:r>
                <a:rPr kumimoji="1" lang="en-US" altLang="zh-CN" sz="2000">
                  <a:effectLst>
                    <a:outerShdw blurRad="38100" dist="38100" dir="2700000" algn="tl">
                      <a:srgbClr val="C0C0C0"/>
                    </a:outerShdw>
                  </a:effectLst>
                  <a:latin typeface="Times New Roman" pitchFamily="18" charset="0"/>
                </a:rPr>
                <a:t>  7.872     ......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=7</a:t>
              </a:r>
            </a:p>
          </p:txBody>
        </p:sp>
      </p:grpSp>
      <p:grpSp>
        <p:nvGrpSpPr>
          <p:cNvPr id="157735" name="Group 39"/>
          <p:cNvGrpSpPr>
            <a:grpSpLocks/>
          </p:cNvGrpSpPr>
          <p:nvPr/>
        </p:nvGrpSpPr>
        <p:grpSpPr bwMode="auto">
          <a:xfrm>
            <a:off x="6400800" y="3084513"/>
            <a:ext cx="2057400" cy="2057400"/>
            <a:chOff x="4032" y="2832"/>
            <a:chExt cx="1296" cy="1296"/>
          </a:xfrm>
        </p:grpSpPr>
        <p:sp>
          <p:nvSpPr>
            <p:cNvPr id="157736" name="Line 40"/>
            <p:cNvSpPr>
              <a:spLocks noChangeShapeType="1"/>
            </p:cNvSpPr>
            <p:nvPr/>
          </p:nvSpPr>
          <p:spPr bwMode="auto">
            <a:xfrm flipV="1">
              <a:off x="5328" y="2832"/>
              <a:ext cx="0" cy="1056"/>
            </a:xfrm>
            <a:prstGeom prst="line">
              <a:avLst/>
            </a:prstGeom>
            <a:noFill/>
            <a:ln w="19050">
              <a:solidFill>
                <a:srgbClr val="FF99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737" name="Rectangle 41"/>
            <p:cNvSpPr>
              <a:spLocks noChangeArrowheads="1"/>
            </p:cNvSpPr>
            <p:nvPr/>
          </p:nvSpPr>
          <p:spPr bwMode="auto">
            <a:xfrm>
              <a:off x="4032" y="3840"/>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117</a:t>
              </a:r>
            </a:p>
          </p:txBody>
        </p:sp>
      </p:grpSp>
      <p:sp>
        <p:nvSpPr>
          <p:cNvPr id="157738" name="Text Box 42"/>
          <p:cNvSpPr txBox="1">
            <a:spLocks noChangeArrowheads="1"/>
          </p:cNvSpPr>
          <p:nvPr/>
        </p:nvSpPr>
        <p:spPr bwMode="auto">
          <a:xfrm>
            <a:off x="323850" y="5229225"/>
            <a:ext cx="8137525" cy="93027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总结：分为整数部分（除</a:t>
            </a:r>
            <a:r>
              <a:rPr kumimoji="1" lang="en-US" altLang="zh-CN" sz="2200">
                <a:solidFill>
                  <a:schemeClr val="bg1"/>
                </a:solidFill>
                <a:latin typeface="楷体_GB2312" charset="-122"/>
                <a:ea typeface="楷体_GB2312" charset="-122"/>
              </a:rPr>
              <a:t>8</a:t>
            </a:r>
            <a:r>
              <a:rPr kumimoji="1" lang="zh-CN" altLang="en-US" sz="2200">
                <a:solidFill>
                  <a:schemeClr val="bg1"/>
                </a:solidFill>
                <a:latin typeface="楷体_GB2312" charset="-122"/>
                <a:ea typeface="楷体_GB2312" charset="-122"/>
              </a:rPr>
              <a:t>取余、自底向上）</a:t>
            </a:r>
          </a:p>
          <a:p>
            <a:pPr>
              <a:spcBef>
                <a:spcPct val="50000"/>
              </a:spcBef>
            </a:pPr>
            <a:r>
              <a:rPr kumimoji="1" lang="zh-CN" altLang="en-US" sz="2200">
                <a:solidFill>
                  <a:schemeClr val="bg1"/>
                </a:solidFill>
                <a:latin typeface="楷体_GB2312" charset="-122"/>
                <a:ea typeface="楷体_GB2312" charset="-122"/>
              </a:rPr>
              <a:t>        和小数部分（乘</a:t>
            </a:r>
            <a:r>
              <a:rPr kumimoji="1" lang="en-US" altLang="zh-CN" sz="2200">
                <a:solidFill>
                  <a:schemeClr val="bg1"/>
                </a:solidFill>
                <a:latin typeface="楷体_GB2312" charset="-122"/>
                <a:ea typeface="楷体_GB2312" charset="-122"/>
              </a:rPr>
              <a:t>8</a:t>
            </a:r>
            <a:r>
              <a:rPr kumimoji="1" lang="zh-CN" altLang="en-US" sz="2200">
                <a:solidFill>
                  <a:schemeClr val="bg1"/>
                </a:solidFill>
                <a:latin typeface="楷体_GB2312" charset="-122"/>
                <a:ea typeface="楷体_GB2312" charset="-122"/>
              </a:rPr>
              <a:t>取整、自顶向下）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577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577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5770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5771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5771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5772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15772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5772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5772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157729"/>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499"/>
                                          </p:stCondLst>
                                        </p:cTn>
                                        <p:tgtEl>
                                          <p:spTgt spid="15773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499"/>
                                          </p:stCondLst>
                                        </p:cTn>
                                        <p:tgtEl>
                                          <p:spTgt spid="157735"/>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5769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57738"/>
                                        </p:tgtEl>
                                        <p:attrNameLst>
                                          <p:attrName>style.visibility</p:attrName>
                                        </p:attrNameLst>
                                      </p:cBhvr>
                                      <p:to>
                                        <p:strVal val="visible"/>
                                      </p:to>
                                    </p:set>
                                    <p:animEffect transition="in" filter="dissolve">
                                      <p:cBhvr>
                                        <p:cTn id="59" dur="500"/>
                                        <p:tgtEl>
                                          <p:spTgt spid="157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autoUpdateAnimBg="0"/>
      <p:bldP spid="157721" grpId="0" autoUpdateAnimBg="0"/>
      <p:bldP spid="157725" grpId="0" autoUpdateAnimBg="0"/>
      <p:bldP spid="15773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a:spLocks noGrp="1"/>
          </p:cNvSpPr>
          <p:nvPr>
            <p:ph type="dt" sz="half" idx="10"/>
          </p:nvPr>
        </p:nvSpPr>
        <p:spPr/>
        <p:txBody>
          <a:bodyPr/>
          <a:lstStyle/>
          <a:p>
            <a:fld id="{3002C001-2075-414E-8AF1-DE8B4787C652}" type="datetime1">
              <a:rPr lang="zh-CN" altLang="en-US"/>
              <a:pPr/>
              <a:t>2013/9/2</a:t>
            </a:fld>
            <a:endParaRPr lang="en-US" altLang="zh-CN"/>
          </a:p>
        </p:txBody>
      </p:sp>
      <p:sp>
        <p:nvSpPr>
          <p:cNvPr id="20" name="页脚占位符 1"/>
          <p:cNvSpPr>
            <a:spLocks noGrp="1"/>
          </p:cNvSpPr>
          <p:nvPr>
            <p:ph type="ftr" sz="quarter" idx="11"/>
          </p:nvPr>
        </p:nvSpPr>
        <p:spPr/>
        <p:txBody>
          <a:bodyPr/>
          <a:lstStyle/>
          <a:p>
            <a:r>
              <a:rPr lang="en-US" altLang="zh-CN"/>
              <a:t>第1章  计算机基础知识—选购计算机</a:t>
            </a:r>
          </a:p>
        </p:txBody>
      </p:sp>
      <p:sp>
        <p:nvSpPr>
          <p:cNvPr id="21" name="灯片编号占位符 2"/>
          <p:cNvSpPr>
            <a:spLocks noGrp="1"/>
          </p:cNvSpPr>
          <p:nvPr>
            <p:ph type="sldNum" sz="quarter" idx="12"/>
          </p:nvPr>
        </p:nvSpPr>
        <p:spPr/>
        <p:txBody>
          <a:bodyPr/>
          <a:lstStyle/>
          <a:p>
            <a:fld id="{EF8C3E8C-8E73-4E81-99EE-461411CF09F8}" type="slidenum">
              <a:rPr lang="en-US" altLang="zh-CN"/>
              <a:pPr/>
              <a:t>83</a:t>
            </a:fld>
            <a:endParaRPr lang="en-US" altLang="zh-CN"/>
          </a:p>
        </p:txBody>
      </p:sp>
      <p:sp>
        <p:nvSpPr>
          <p:cNvPr id="158722" name="Oval 2"/>
          <p:cNvSpPr>
            <a:spLocks noChangeArrowheads="1"/>
          </p:cNvSpPr>
          <p:nvPr/>
        </p:nvSpPr>
        <p:spPr bwMode="auto">
          <a:xfrm>
            <a:off x="2514600" y="2139950"/>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8723" name="Oval 3"/>
          <p:cNvSpPr>
            <a:spLocks noChangeArrowheads="1"/>
          </p:cNvSpPr>
          <p:nvPr/>
        </p:nvSpPr>
        <p:spPr bwMode="auto">
          <a:xfrm>
            <a:off x="457200" y="2139950"/>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十六进制</a:t>
            </a:r>
          </a:p>
        </p:txBody>
      </p:sp>
      <p:sp>
        <p:nvSpPr>
          <p:cNvPr id="158724" name="Rectangle 4"/>
          <p:cNvSpPr>
            <a:spLocks noChangeArrowheads="1"/>
          </p:cNvSpPr>
          <p:nvPr/>
        </p:nvSpPr>
        <p:spPr bwMode="auto">
          <a:xfrm>
            <a:off x="6367463" y="213995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788.07031</a:t>
            </a:r>
          </a:p>
        </p:txBody>
      </p:sp>
      <p:grpSp>
        <p:nvGrpSpPr>
          <p:cNvPr id="158725" name="Group 5"/>
          <p:cNvGrpSpPr>
            <a:grpSpLocks/>
          </p:cNvGrpSpPr>
          <p:nvPr/>
        </p:nvGrpSpPr>
        <p:grpSpPr bwMode="auto">
          <a:xfrm>
            <a:off x="533400" y="2673350"/>
            <a:ext cx="8001000" cy="1116013"/>
            <a:chOff x="336" y="864"/>
            <a:chExt cx="5040" cy="703"/>
          </a:xfrm>
        </p:grpSpPr>
        <p:sp>
          <p:nvSpPr>
            <p:cNvPr id="158726" name="Rectangle 6"/>
            <p:cNvSpPr>
              <a:spLocks noChangeArrowheads="1"/>
            </p:cNvSpPr>
            <p:nvPr/>
          </p:nvSpPr>
          <p:spPr bwMode="auto">
            <a:xfrm>
              <a:off x="336" y="1018"/>
              <a:ext cx="4512" cy="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000">
                  <a:solidFill>
                    <a:srgbClr val="FF0000"/>
                  </a:solidFill>
                  <a:effectLst>
                    <a:outerShdw blurRad="38100" dist="38100" dir="2700000" algn="tl">
                      <a:srgbClr val="C0C0C0"/>
                    </a:outerShdw>
                  </a:effectLst>
                  <a:latin typeface="Times New Roman" pitchFamily="18" charset="0"/>
                </a:rPr>
                <a:t>十六进制                 十进制</a:t>
              </a:r>
            </a:p>
            <a:p>
              <a:pPr>
                <a:spcBef>
                  <a:spcPct val="30000"/>
                </a:spcBef>
              </a:pPr>
              <a:r>
                <a:rPr kumimoji="1" lang="en-US" altLang="zh-CN" sz="2000">
                  <a:solidFill>
                    <a:srgbClr val="FF0000"/>
                  </a:solidFill>
                  <a:effectLst>
                    <a:outerShdw blurRad="38100" dist="38100" dir="2700000" algn="tl">
                      <a:srgbClr val="C0C0C0"/>
                    </a:outerShdw>
                  </a:effectLst>
                  <a:latin typeface="Times New Roman" pitchFamily="18" charset="0"/>
                </a:rPr>
                <a:t>314.12        3</a:t>
              </a:r>
              <a:r>
                <a:rPr kumimoji="1" lang="en-US" altLang="zh-CN" sz="2400">
                  <a:solidFill>
                    <a:srgbClr val="FF0000"/>
                  </a:solidFill>
                  <a:effectLst>
                    <a:outerShdw blurRad="38100" dist="38100" dir="2700000" algn="tl">
                      <a:srgbClr val="C0C0C0"/>
                    </a:outerShdw>
                  </a:effectLst>
                  <a:latin typeface="Times New Roman" pitchFamily="18" charset="0"/>
                </a:rPr>
                <a:t>             1              4               1              2</a:t>
              </a:r>
            </a:p>
          </p:txBody>
        </p:sp>
        <p:sp>
          <p:nvSpPr>
            <p:cNvPr id="158727" name="Line 7"/>
            <p:cNvSpPr>
              <a:spLocks noChangeShapeType="1"/>
            </p:cNvSpPr>
            <p:nvPr/>
          </p:nvSpPr>
          <p:spPr bwMode="auto">
            <a:xfrm>
              <a:off x="384" y="1296"/>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8728" name="Line 8"/>
            <p:cNvSpPr>
              <a:spLocks noChangeShapeType="1"/>
            </p:cNvSpPr>
            <p:nvPr/>
          </p:nvSpPr>
          <p:spPr bwMode="auto">
            <a:xfrm>
              <a:off x="1056" y="1056"/>
              <a:ext cx="0" cy="4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58729" name="Group 9"/>
            <p:cNvGrpSpPr>
              <a:grpSpLocks/>
            </p:cNvGrpSpPr>
            <p:nvPr/>
          </p:nvGrpSpPr>
          <p:grpSpPr bwMode="auto">
            <a:xfrm>
              <a:off x="2448" y="864"/>
              <a:ext cx="624" cy="432"/>
              <a:chOff x="3504" y="1104"/>
              <a:chExt cx="624" cy="432"/>
            </a:xfrm>
          </p:grpSpPr>
          <p:sp>
            <p:nvSpPr>
              <p:cNvPr id="158730" name="AutoShape 10"/>
              <p:cNvSpPr>
                <a:spLocks noChangeArrowheads="1"/>
              </p:cNvSpPr>
              <p:nvPr/>
            </p:nvSpPr>
            <p:spPr bwMode="auto">
              <a:xfrm flipV="1">
                <a:off x="3648" y="1344"/>
                <a:ext cx="192" cy="192"/>
              </a:xfrm>
              <a:prstGeom prst="triangle">
                <a:avLst>
                  <a:gd name="adj" fmla="val 5000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8731" name="Rectangle 11"/>
              <p:cNvSpPr>
                <a:spLocks noChangeArrowheads="1"/>
              </p:cNvSpPr>
              <p:nvPr/>
            </p:nvSpPr>
            <p:spPr bwMode="auto">
              <a:xfrm>
                <a:off x="3504" y="1104"/>
                <a:ext cx="62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个位</a:t>
                </a:r>
              </a:p>
            </p:txBody>
          </p:sp>
        </p:grpSp>
      </p:grpSp>
      <p:sp>
        <p:nvSpPr>
          <p:cNvPr id="158732" name="AutoShape 12"/>
          <p:cNvSpPr>
            <a:spLocks noChangeArrowheads="1"/>
          </p:cNvSpPr>
          <p:nvPr/>
        </p:nvSpPr>
        <p:spPr bwMode="auto">
          <a:xfrm>
            <a:off x="2057400" y="2216150"/>
            <a:ext cx="381000" cy="304800"/>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8733" name="Rectangle 13"/>
          <p:cNvSpPr>
            <a:spLocks noChangeArrowheads="1"/>
          </p:cNvSpPr>
          <p:nvPr/>
        </p:nvSpPr>
        <p:spPr bwMode="auto">
          <a:xfrm>
            <a:off x="1905000" y="3332163"/>
            <a:ext cx="617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6600"/>
                </a:solidFill>
                <a:effectLst>
                  <a:outerShdw blurRad="38100" dist="38100" dir="2700000" algn="tl">
                    <a:srgbClr val="C0C0C0"/>
                  </a:outerShdw>
                </a:effectLst>
                <a:latin typeface="Times New Roman" pitchFamily="18" charset="0"/>
              </a:rPr>
              <a:t>×16</a:t>
            </a:r>
            <a:r>
              <a:rPr kumimoji="1" lang="en-US" altLang="zh-CN" sz="2400" baseline="30000">
                <a:solidFill>
                  <a:srgbClr val="006600"/>
                </a:solidFill>
                <a:effectLst>
                  <a:outerShdw blurRad="38100" dist="38100" dir="2700000" algn="tl">
                    <a:srgbClr val="C0C0C0"/>
                  </a:outerShdw>
                </a:effectLst>
                <a:latin typeface="Times New Roman" pitchFamily="18" charset="0"/>
              </a:rPr>
              <a:t>2</a:t>
            </a:r>
            <a:r>
              <a:rPr kumimoji="1" lang="en-US" altLang="zh-CN" sz="2400">
                <a:solidFill>
                  <a:srgbClr val="006600"/>
                </a:solidFill>
                <a:effectLst>
                  <a:outerShdw blurRad="38100" dist="38100" dir="2700000" algn="tl">
                    <a:srgbClr val="C0C0C0"/>
                  </a:outerShdw>
                </a:effectLst>
                <a:latin typeface="Times New Roman" pitchFamily="18" charset="0"/>
              </a:rPr>
              <a:t>      ×16</a:t>
            </a:r>
            <a:r>
              <a:rPr kumimoji="1" lang="en-US" altLang="zh-CN" sz="2400" baseline="30000">
                <a:solidFill>
                  <a:srgbClr val="006600"/>
                </a:solidFill>
                <a:effectLst>
                  <a:outerShdw blurRad="38100" dist="38100" dir="2700000" algn="tl">
                    <a:srgbClr val="C0C0C0"/>
                  </a:outerShdw>
                </a:effectLst>
                <a:latin typeface="Times New Roman" pitchFamily="18" charset="0"/>
              </a:rPr>
              <a:t>1 </a:t>
            </a:r>
            <a:r>
              <a:rPr kumimoji="1" lang="en-US" altLang="zh-CN" sz="2400">
                <a:solidFill>
                  <a:srgbClr val="006600"/>
                </a:solidFill>
                <a:effectLst>
                  <a:outerShdw blurRad="38100" dist="38100" dir="2700000" algn="tl">
                    <a:srgbClr val="C0C0C0"/>
                  </a:outerShdw>
                </a:effectLst>
                <a:latin typeface="Times New Roman" pitchFamily="18" charset="0"/>
              </a:rPr>
              <a:t>      ×16</a:t>
            </a:r>
            <a:r>
              <a:rPr kumimoji="1" lang="en-US" altLang="zh-CN" sz="2400" baseline="30000">
                <a:solidFill>
                  <a:srgbClr val="006600"/>
                </a:solidFill>
                <a:effectLst>
                  <a:outerShdw blurRad="38100" dist="38100" dir="2700000" algn="tl">
                    <a:srgbClr val="C0C0C0"/>
                  </a:outerShdw>
                </a:effectLst>
                <a:latin typeface="Times New Roman" pitchFamily="18" charset="0"/>
              </a:rPr>
              <a:t>0 </a:t>
            </a:r>
            <a:r>
              <a:rPr kumimoji="1" lang="en-US" altLang="zh-CN" sz="2400">
                <a:solidFill>
                  <a:srgbClr val="006600"/>
                </a:solidFill>
                <a:effectLst>
                  <a:outerShdw blurRad="38100" dist="38100" dir="2700000" algn="tl">
                    <a:srgbClr val="C0C0C0"/>
                  </a:outerShdw>
                </a:effectLst>
                <a:latin typeface="Times New Roman" pitchFamily="18" charset="0"/>
              </a:rPr>
              <a:t>      ×16</a:t>
            </a:r>
            <a:r>
              <a:rPr kumimoji="1" lang="en-US" altLang="zh-CN" sz="2400" baseline="30000">
                <a:solidFill>
                  <a:srgbClr val="006600"/>
                </a:solidFill>
                <a:effectLst>
                  <a:outerShdw blurRad="38100" dist="38100" dir="2700000" algn="tl">
                    <a:srgbClr val="C0C0C0"/>
                  </a:outerShdw>
                </a:effectLst>
                <a:latin typeface="Times New Roman" pitchFamily="18" charset="0"/>
              </a:rPr>
              <a:t>-1</a:t>
            </a:r>
            <a:r>
              <a:rPr kumimoji="1" lang="en-US" altLang="zh-CN" sz="2400">
                <a:solidFill>
                  <a:srgbClr val="006600"/>
                </a:solidFill>
                <a:effectLst>
                  <a:outerShdw blurRad="38100" dist="38100" dir="2700000" algn="tl">
                    <a:srgbClr val="C0C0C0"/>
                  </a:outerShdw>
                </a:effectLst>
                <a:latin typeface="Times New Roman" pitchFamily="18" charset="0"/>
              </a:rPr>
              <a:t>      ×16</a:t>
            </a:r>
            <a:r>
              <a:rPr kumimoji="1" lang="en-US" altLang="zh-CN" sz="2400" baseline="30000">
                <a:solidFill>
                  <a:srgbClr val="006600"/>
                </a:solidFill>
                <a:effectLst>
                  <a:outerShdw blurRad="38100" dist="38100" dir="2700000" algn="tl">
                    <a:srgbClr val="C0C0C0"/>
                  </a:outerShdw>
                </a:effectLst>
                <a:latin typeface="Times New Roman" pitchFamily="18" charset="0"/>
              </a:rPr>
              <a:t>-2</a:t>
            </a:r>
            <a:endParaRPr kumimoji="1" lang="en-US" altLang="zh-CN" sz="2400">
              <a:solidFill>
                <a:srgbClr val="006600"/>
              </a:solidFill>
              <a:effectLst>
                <a:outerShdw blurRad="38100" dist="38100" dir="2700000" algn="tl">
                  <a:srgbClr val="C0C0C0"/>
                </a:outerShdw>
              </a:effectLst>
              <a:latin typeface="Times New Roman" pitchFamily="18" charset="0"/>
            </a:endParaRPr>
          </a:p>
        </p:txBody>
      </p:sp>
      <p:sp>
        <p:nvSpPr>
          <p:cNvPr id="158734" name="Rectangle 14"/>
          <p:cNvSpPr>
            <a:spLocks noChangeArrowheads="1"/>
          </p:cNvSpPr>
          <p:nvPr/>
        </p:nvSpPr>
        <p:spPr bwMode="auto">
          <a:xfrm>
            <a:off x="2667000" y="3332163"/>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0000FF"/>
                </a:solidFill>
                <a:effectLst>
                  <a:outerShdw blurRad="38100" dist="38100" dir="2700000" algn="tl">
                    <a:srgbClr val="C0C0C0"/>
                  </a:outerShdw>
                </a:effectLst>
                <a:latin typeface="Times New Roman" pitchFamily="18" charset="0"/>
              </a:rPr>
              <a:t>+             +              +              +</a:t>
            </a:r>
          </a:p>
        </p:txBody>
      </p:sp>
      <p:sp>
        <p:nvSpPr>
          <p:cNvPr id="158735" name="Rectangle 15"/>
          <p:cNvSpPr>
            <a:spLocks noChangeArrowheads="1"/>
          </p:cNvSpPr>
          <p:nvPr/>
        </p:nvSpPr>
        <p:spPr bwMode="auto">
          <a:xfrm>
            <a:off x="4191000" y="2139950"/>
            <a:ext cx="2309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314.12</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16 </a:t>
            </a:r>
            <a:r>
              <a:rPr kumimoji="1" lang="en-US" altLang="zh-CN" sz="2000">
                <a:effectLst>
                  <a:outerShdw blurRad="38100" dist="38100" dir="2700000" algn="tl">
                    <a:srgbClr val="C0C0C0"/>
                  </a:outerShdw>
                </a:effectLst>
                <a:latin typeface="Times New Roman" pitchFamily="18" charset="0"/>
              </a:rPr>
              <a:t>=</a:t>
            </a:r>
          </a:p>
        </p:txBody>
      </p:sp>
      <p:grpSp>
        <p:nvGrpSpPr>
          <p:cNvPr id="158736" name="Group 16"/>
          <p:cNvGrpSpPr>
            <a:grpSpLocks/>
          </p:cNvGrpSpPr>
          <p:nvPr/>
        </p:nvGrpSpPr>
        <p:grpSpPr bwMode="auto">
          <a:xfrm>
            <a:off x="611188" y="1341438"/>
            <a:ext cx="3960812" cy="484187"/>
            <a:chOff x="1200" y="1296"/>
            <a:chExt cx="1261" cy="273"/>
          </a:xfrm>
        </p:grpSpPr>
        <p:sp>
          <p:nvSpPr>
            <p:cNvPr id="158737" name="AutoShape 17"/>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58738" name="Text Box 18"/>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5.</a:t>
              </a:r>
              <a:r>
                <a:rPr kumimoji="1" lang="zh-CN" altLang="en-US">
                  <a:solidFill>
                    <a:schemeClr val="bg1"/>
                  </a:solidFill>
                  <a:effectLst>
                    <a:outerShdw blurRad="38100" dist="38100" dir="2700000" algn="tl">
                      <a:srgbClr val="000000"/>
                    </a:outerShdw>
                  </a:effectLst>
                  <a:latin typeface="Times New Roman" pitchFamily="18" charset="0"/>
                </a:rPr>
                <a:t>十六进制与十进制的转换</a:t>
              </a:r>
            </a:p>
          </p:txBody>
        </p:sp>
      </p:grpSp>
      <p:sp>
        <p:nvSpPr>
          <p:cNvPr id="158739" name="Text Box 19"/>
          <p:cNvSpPr txBox="1">
            <a:spLocks noChangeArrowheads="1"/>
          </p:cNvSpPr>
          <p:nvPr/>
        </p:nvSpPr>
        <p:spPr bwMode="auto">
          <a:xfrm>
            <a:off x="539750" y="5300663"/>
            <a:ext cx="3095625" cy="427037"/>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总结：按权展开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87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873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87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58739"/>
                                        </p:tgtEl>
                                        <p:attrNameLst>
                                          <p:attrName>style.visibility</p:attrName>
                                        </p:attrNameLst>
                                      </p:cBhvr>
                                      <p:to>
                                        <p:strVal val="visible"/>
                                      </p:to>
                                    </p:set>
                                    <p:animEffect transition="in" filter="dissolve">
                                      <p:cBhvr>
                                        <p:cTn id="19" dur="500"/>
                                        <p:tgtEl>
                                          <p:spTgt spid="158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autoUpdateAnimBg="0"/>
      <p:bldP spid="158733" grpId="0" autoUpdateAnimBg="0"/>
      <p:bldP spid="158734" grpId="0" autoUpdateAnimBg="0"/>
      <p:bldP spid="15873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endParaRPr lang="zh-CN" altLang="zh-CN"/>
          </a:p>
        </p:txBody>
      </p:sp>
      <p:sp>
        <p:nvSpPr>
          <p:cNvPr id="37" name="日期占位符 5"/>
          <p:cNvSpPr>
            <a:spLocks noGrp="1"/>
          </p:cNvSpPr>
          <p:nvPr>
            <p:ph type="dt" sz="half" idx="10"/>
          </p:nvPr>
        </p:nvSpPr>
        <p:spPr/>
        <p:txBody>
          <a:bodyPr/>
          <a:lstStyle/>
          <a:p>
            <a:fld id="{01083880-F090-4A81-963F-C1C242427EA9}" type="datetime1">
              <a:rPr lang="zh-CN" altLang="en-US"/>
              <a:pPr/>
              <a:t>2013/9/2</a:t>
            </a:fld>
            <a:endParaRPr lang="en-US" altLang="zh-CN"/>
          </a:p>
        </p:txBody>
      </p:sp>
      <p:sp>
        <p:nvSpPr>
          <p:cNvPr id="35" name="页脚占位符 3"/>
          <p:cNvSpPr>
            <a:spLocks noGrp="1"/>
          </p:cNvSpPr>
          <p:nvPr>
            <p:ph type="ftr" sz="quarter" idx="11"/>
          </p:nvPr>
        </p:nvSpPr>
        <p:spPr/>
        <p:txBody>
          <a:bodyPr/>
          <a:lstStyle/>
          <a:p>
            <a:r>
              <a:rPr lang="en-US" altLang="zh-CN"/>
              <a:t>第1章  计算机基础知识—选购计算机</a:t>
            </a:r>
          </a:p>
        </p:txBody>
      </p:sp>
      <p:sp>
        <p:nvSpPr>
          <p:cNvPr id="36" name="灯片编号占位符 4"/>
          <p:cNvSpPr>
            <a:spLocks noGrp="1"/>
          </p:cNvSpPr>
          <p:nvPr>
            <p:ph type="sldNum" sz="quarter" idx="12"/>
          </p:nvPr>
        </p:nvSpPr>
        <p:spPr/>
        <p:txBody>
          <a:bodyPr/>
          <a:lstStyle/>
          <a:p>
            <a:fld id="{F1ACFAD1-09B2-42DC-8F68-C082602A6E06}" type="slidenum">
              <a:rPr lang="en-US" altLang="zh-CN"/>
              <a:pPr/>
              <a:t>84</a:t>
            </a:fld>
            <a:endParaRPr lang="en-US" altLang="zh-CN"/>
          </a:p>
        </p:txBody>
      </p:sp>
      <p:sp>
        <p:nvSpPr>
          <p:cNvPr id="159747" name="Rectangle 3"/>
          <p:cNvSpPr>
            <a:spLocks noChangeArrowheads="1"/>
          </p:cNvSpPr>
          <p:nvPr/>
        </p:nvSpPr>
        <p:spPr bwMode="auto">
          <a:xfrm>
            <a:off x="6596063" y="1412875"/>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13A.4F</a:t>
            </a:r>
          </a:p>
        </p:txBody>
      </p:sp>
      <p:grpSp>
        <p:nvGrpSpPr>
          <p:cNvPr id="159748" name="Group 4"/>
          <p:cNvGrpSpPr>
            <a:grpSpLocks/>
          </p:cNvGrpSpPr>
          <p:nvPr/>
        </p:nvGrpSpPr>
        <p:grpSpPr bwMode="auto">
          <a:xfrm>
            <a:off x="457200" y="1412875"/>
            <a:ext cx="6272213" cy="457200"/>
            <a:chOff x="288" y="1824"/>
            <a:chExt cx="3951" cy="288"/>
          </a:xfrm>
        </p:grpSpPr>
        <p:sp>
          <p:nvSpPr>
            <p:cNvPr id="159749" name="Oval 5"/>
            <p:cNvSpPr>
              <a:spLocks noChangeArrowheads="1"/>
            </p:cNvSpPr>
            <p:nvPr/>
          </p:nvSpPr>
          <p:spPr bwMode="auto">
            <a:xfrm>
              <a:off x="288"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十进制</a:t>
              </a:r>
            </a:p>
          </p:txBody>
        </p:sp>
        <p:sp>
          <p:nvSpPr>
            <p:cNvPr id="159750" name="Oval 6"/>
            <p:cNvSpPr>
              <a:spLocks noChangeArrowheads="1"/>
            </p:cNvSpPr>
            <p:nvPr/>
          </p:nvSpPr>
          <p:spPr bwMode="auto">
            <a:xfrm>
              <a:off x="1584" y="1824"/>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十六进制</a:t>
              </a:r>
            </a:p>
          </p:txBody>
        </p:sp>
        <p:sp>
          <p:nvSpPr>
            <p:cNvPr id="159751" name="AutoShape 7"/>
            <p:cNvSpPr>
              <a:spLocks noChangeArrowheads="1"/>
            </p:cNvSpPr>
            <p:nvPr/>
          </p:nvSpPr>
          <p:spPr bwMode="auto">
            <a:xfrm>
              <a:off x="1296" y="1872"/>
              <a:ext cx="240" cy="192"/>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752" name="Rectangle 8"/>
            <p:cNvSpPr>
              <a:spLocks noChangeArrowheads="1"/>
            </p:cNvSpPr>
            <p:nvPr/>
          </p:nvSpPr>
          <p:spPr bwMode="auto">
            <a:xfrm>
              <a:off x="2784" y="1824"/>
              <a:ext cx="14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314.31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10 </a:t>
              </a:r>
              <a:r>
                <a:rPr kumimoji="1" lang="en-US" altLang="zh-CN" sz="2000">
                  <a:effectLst>
                    <a:outerShdw blurRad="38100" dist="38100" dir="2700000" algn="tl">
                      <a:srgbClr val="C0C0C0"/>
                    </a:outerShdw>
                  </a:effectLst>
                  <a:latin typeface="Times New Roman" pitchFamily="18" charset="0"/>
                </a:rPr>
                <a:t>=</a:t>
              </a:r>
            </a:p>
          </p:txBody>
        </p:sp>
      </p:grpSp>
      <p:grpSp>
        <p:nvGrpSpPr>
          <p:cNvPr id="159753" name="Group 9"/>
          <p:cNvGrpSpPr>
            <a:grpSpLocks/>
          </p:cNvGrpSpPr>
          <p:nvPr/>
        </p:nvGrpSpPr>
        <p:grpSpPr bwMode="auto">
          <a:xfrm>
            <a:off x="609600" y="2022475"/>
            <a:ext cx="7924800" cy="3048000"/>
            <a:chOff x="384" y="2208"/>
            <a:chExt cx="4992" cy="1920"/>
          </a:xfrm>
        </p:grpSpPr>
        <p:sp>
          <p:nvSpPr>
            <p:cNvPr id="159754" name="Line 10"/>
            <p:cNvSpPr>
              <a:spLocks noChangeShapeType="1"/>
            </p:cNvSpPr>
            <p:nvPr/>
          </p:nvSpPr>
          <p:spPr bwMode="auto">
            <a:xfrm>
              <a:off x="384" y="2448"/>
              <a:ext cx="499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55" name="Line 11"/>
            <p:cNvSpPr>
              <a:spLocks noChangeShapeType="1"/>
            </p:cNvSpPr>
            <p:nvPr/>
          </p:nvSpPr>
          <p:spPr bwMode="auto">
            <a:xfrm flipV="1">
              <a:off x="2880" y="2256"/>
              <a:ext cx="0" cy="187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56" name="Rectangle 12"/>
            <p:cNvSpPr>
              <a:spLocks noChangeArrowheads="1"/>
            </p:cNvSpPr>
            <p:nvPr/>
          </p:nvSpPr>
          <p:spPr bwMode="auto">
            <a:xfrm>
              <a:off x="768" y="2208"/>
              <a:ext cx="43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000">
                  <a:effectLst>
                    <a:outerShdw blurRad="38100" dist="38100" dir="2700000" algn="tl">
                      <a:srgbClr val="C0C0C0"/>
                    </a:outerShdw>
                  </a:effectLst>
                  <a:latin typeface="Times New Roman" pitchFamily="18" charset="0"/>
                </a:rPr>
                <a:t>整数部分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（除</a:t>
              </a:r>
              <a:r>
                <a:rPr kumimoji="1" lang="en-US" altLang="zh-CN" sz="2000">
                  <a:solidFill>
                    <a:srgbClr val="FF0000"/>
                  </a:solidFill>
                  <a:effectLst>
                    <a:outerShdw blurRad="38100" dist="38100" dir="2700000" algn="tl">
                      <a:srgbClr val="C0C0C0"/>
                    </a:outerShdw>
                  </a:effectLst>
                  <a:latin typeface="Times New Roman" pitchFamily="18" charset="0"/>
                </a:rPr>
                <a:t>16</a:t>
              </a:r>
              <a:r>
                <a:rPr kumimoji="1" lang="zh-CN" altLang="en-US" sz="2000">
                  <a:solidFill>
                    <a:srgbClr val="FF0000"/>
                  </a:solidFill>
                  <a:effectLst>
                    <a:outerShdw blurRad="38100" dist="38100" dir="2700000" algn="tl">
                      <a:srgbClr val="C0C0C0"/>
                    </a:outerShdw>
                  </a:effectLst>
                  <a:latin typeface="Times New Roman" pitchFamily="18" charset="0"/>
                </a:rPr>
                <a:t>取余法）</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小数部分</a:t>
              </a: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（乘</a:t>
              </a:r>
              <a:r>
                <a:rPr kumimoji="1" lang="en-US" altLang="zh-CN" sz="2000">
                  <a:solidFill>
                    <a:srgbClr val="FF0000"/>
                  </a:solidFill>
                  <a:effectLst>
                    <a:outerShdw blurRad="38100" dist="38100" dir="2700000" algn="tl">
                      <a:srgbClr val="C0C0C0"/>
                    </a:outerShdw>
                  </a:effectLst>
                  <a:latin typeface="Times New Roman" pitchFamily="18" charset="0"/>
                </a:rPr>
                <a:t>16</a:t>
              </a:r>
              <a:r>
                <a:rPr kumimoji="1" lang="zh-CN" altLang="en-US" sz="2000">
                  <a:solidFill>
                    <a:srgbClr val="FF0000"/>
                  </a:solidFill>
                  <a:effectLst>
                    <a:outerShdw blurRad="38100" dist="38100" dir="2700000" algn="tl">
                      <a:srgbClr val="C0C0C0"/>
                    </a:outerShdw>
                  </a:effectLst>
                  <a:latin typeface="Times New Roman" pitchFamily="18" charset="0"/>
                </a:rPr>
                <a:t>取整法）</a:t>
              </a:r>
            </a:p>
          </p:txBody>
        </p:sp>
      </p:grpSp>
      <p:grpSp>
        <p:nvGrpSpPr>
          <p:cNvPr id="159757" name="Group 13"/>
          <p:cNvGrpSpPr>
            <a:grpSpLocks/>
          </p:cNvGrpSpPr>
          <p:nvPr/>
        </p:nvGrpSpPr>
        <p:grpSpPr bwMode="auto">
          <a:xfrm>
            <a:off x="838200" y="3013075"/>
            <a:ext cx="3352800" cy="731838"/>
            <a:chOff x="720" y="2784"/>
            <a:chExt cx="2112" cy="461"/>
          </a:xfrm>
        </p:grpSpPr>
        <p:sp>
          <p:nvSpPr>
            <p:cNvPr id="159758" name="Rectangle 14"/>
            <p:cNvSpPr>
              <a:spLocks noChangeArrowheads="1"/>
            </p:cNvSpPr>
            <p:nvPr/>
          </p:nvSpPr>
          <p:spPr bwMode="auto">
            <a:xfrm>
              <a:off x="720" y="2784"/>
              <a:ext cx="2112" cy="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16      314       ......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10→A</a:t>
              </a:r>
            </a:p>
            <a:p>
              <a:pPr eaLnBrk="0" hangingPunct="0">
                <a:spcBef>
                  <a:spcPct val="10000"/>
                </a:spcBef>
              </a:pPr>
              <a:r>
                <a:rPr kumimoji="1" lang="en-US" altLang="zh-CN" sz="2000">
                  <a:effectLst>
                    <a:outerShdw blurRad="38100" dist="38100" dir="2700000" algn="tl">
                      <a:srgbClr val="C0C0C0"/>
                    </a:outerShdw>
                  </a:effectLst>
                  <a:latin typeface="Times New Roman" pitchFamily="18" charset="0"/>
                </a:rPr>
                <a:t>            19</a:t>
              </a:r>
            </a:p>
          </p:txBody>
        </p:sp>
        <p:sp>
          <p:nvSpPr>
            <p:cNvPr id="159759" name="Line 15"/>
            <p:cNvSpPr>
              <a:spLocks noChangeShapeType="1"/>
            </p:cNvSpPr>
            <p:nvPr/>
          </p:nvSpPr>
          <p:spPr bwMode="auto">
            <a:xfrm>
              <a:off x="960" y="2832"/>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60" name="Line 16"/>
            <p:cNvSpPr>
              <a:spLocks noChangeShapeType="1"/>
            </p:cNvSpPr>
            <p:nvPr/>
          </p:nvSpPr>
          <p:spPr bwMode="auto">
            <a:xfrm>
              <a:off x="960" y="3024"/>
              <a:ext cx="57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9761" name="Group 17"/>
          <p:cNvGrpSpPr>
            <a:grpSpLocks/>
          </p:cNvGrpSpPr>
          <p:nvPr/>
        </p:nvGrpSpPr>
        <p:grpSpPr bwMode="auto">
          <a:xfrm>
            <a:off x="990600" y="3360738"/>
            <a:ext cx="2667000" cy="701675"/>
            <a:chOff x="864" y="2859"/>
            <a:chExt cx="1680" cy="442"/>
          </a:xfrm>
        </p:grpSpPr>
        <p:sp>
          <p:nvSpPr>
            <p:cNvPr id="159762" name="Rectangle 18"/>
            <p:cNvSpPr>
              <a:spLocks noChangeArrowheads="1"/>
            </p:cNvSpPr>
            <p:nvPr/>
          </p:nvSpPr>
          <p:spPr bwMode="auto">
            <a:xfrm>
              <a:off x="864" y="2859"/>
              <a:ext cx="168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000">
                  <a:effectLst>
                    <a:outerShdw blurRad="38100" dist="38100" dir="2700000" algn="tl">
                      <a:srgbClr val="C0C0C0"/>
                    </a:outerShdw>
                  </a:effectLst>
                  <a:latin typeface="Times New Roman" pitchFamily="18" charset="0"/>
                </a:rPr>
                <a:t>16                 ......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3</a:t>
              </a:r>
            </a:p>
            <a:p>
              <a:pPr eaLnBrk="0" hangingPunct="0"/>
              <a:r>
                <a:rPr kumimoji="1" lang="en-US" altLang="zh-CN" sz="2000">
                  <a:effectLst>
                    <a:outerShdw blurRad="38100" dist="38100" dir="2700000" algn="tl">
                      <a:srgbClr val="C0C0C0"/>
                    </a:outerShdw>
                  </a:effectLst>
                  <a:latin typeface="Times New Roman" pitchFamily="18" charset="0"/>
                </a:rPr>
                <a:t>            1       ...... </a:t>
              </a:r>
              <a:r>
                <a:rPr kumimoji="1" lang="zh-CN" altLang="en-US" sz="2000">
                  <a:effectLst>
                    <a:outerShdw blurRad="38100" dist="38100" dir="2700000" algn="tl">
                      <a:srgbClr val="C0C0C0"/>
                    </a:outerShdw>
                  </a:effectLst>
                  <a:latin typeface="Times New Roman" pitchFamily="18" charset="0"/>
                </a:rPr>
                <a:t>余</a:t>
              </a:r>
              <a:r>
                <a:rPr kumimoji="1" lang="en-US" altLang="zh-CN" sz="2000">
                  <a:effectLst>
                    <a:outerShdw blurRad="38100" dist="38100" dir="2700000" algn="tl">
                      <a:srgbClr val="C0C0C0"/>
                    </a:outerShdw>
                  </a:effectLst>
                  <a:latin typeface="Times New Roman" pitchFamily="18" charset="0"/>
                </a:rPr>
                <a:t>1</a:t>
              </a:r>
            </a:p>
          </p:txBody>
        </p:sp>
        <p:sp>
          <p:nvSpPr>
            <p:cNvPr id="159763" name="Line 19"/>
            <p:cNvSpPr>
              <a:spLocks noChangeShapeType="1"/>
            </p:cNvSpPr>
            <p:nvPr/>
          </p:nvSpPr>
          <p:spPr bwMode="auto">
            <a:xfrm>
              <a:off x="1104" y="2880"/>
              <a:ext cx="0" cy="19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64" name="Line 20"/>
            <p:cNvSpPr>
              <a:spLocks noChangeShapeType="1"/>
            </p:cNvSpPr>
            <p:nvPr/>
          </p:nvSpPr>
          <p:spPr bwMode="auto">
            <a:xfrm>
              <a:off x="1104" y="3072"/>
              <a:ext cx="48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9765" name="Group 21"/>
          <p:cNvGrpSpPr>
            <a:grpSpLocks/>
          </p:cNvGrpSpPr>
          <p:nvPr/>
        </p:nvGrpSpPr>
        <p:grpSpPr bwMode="auto">
          <a:xfrm>
            <a:off x="2057400" y="2784475"/>
            <a:ext cx="1905000" cy="2286000"/>
            <a:chOff x="1200" y="2640"/>
            <a:chExt cx="1200" cy="1440"/>
          </a:xfrm>
        </p:grpSpPr>
        <p:sp>
          <p:nvSpPr>
            <p:cNvPr id="159766" name="Line 22"/>
            <p:cNvSpPr>
              <a:spLocks noChangeShapeType="1"/>
            </p:cNvSpPr>
            <p:nvPr/>
          </p:nvSpPr>
          <p:spPr bwMode="auto">
            <a:xfrm flipV="1">
              <a:off x="2400" y="2640"/>
              <a:ext cx="0" cy="1056"/>
            </a:xfrm>
            <a:prstGeom prst="line">
              <a:avLst/>
            </a:prstGeom>
            <a:noFill/>
            <a:ln w="1905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67" name="Rectangle 23"/>
            <p:cNvSpPr>
              <a:spLocks noChangeArrowheads="1"/>
            </p:cNvSpPr>
            <p:nvPr/>
          </p:nvSpPr>
          <p:spPr bwMode="auto">
            <a:xfrm>
              <a:off x="1200" y="3792"/>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13A</a:t>
              </a:r>
            </a:p>
          </p:txBody>
        </p:sp>
      </p:grpSp>
      <p:sp>
        <p:nvSpPr>
          <p:cNvPr id="159768" name="Rectangle 24"/>
          <p:cNvSpPr>
            <a:spLocks noChangeArrowheads="1"/>
          </p:cNvSpPr>
          <p:nvPr/>
        </p:nvSpPr>
        <p:spPr bwMode="auto">
          <a:xfrm>
            <a:off x="5257800" y="2784475"/>
            <a:ext cx="1219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0.31</a:t>
            </a:r>
          </a:p>
          <a:p>
            <a:r>
              <a:rPr kumimoji="1" lang="en-US" altLang="zh-CN" sz="2000">
                <a:effectLst>
                  <a:outerShdw blurRad="38100" dist="38100" dir="2700000" algn="tl">
                    <a:srgbClr val="C0C0C0"/>
                  </a:outerShdw>
                </a:effectLst>
                <a:latin typeface="Times New Roman" pitchFamily="18" charset="0"/>
              </a:rPr>
              <a:t>×   16</a:t>
            </a:r>
          </a:p>
        </p:txBody>
      </p:sp>
      <p:grpSp>
        <p:nvGrpSpPr>
          <p:cNvPr id="159769" name="Group 25"/>
          <p:cNvGrpSpPr>
            <a:grpSpLocks/>
          </p:cNvGrpSpPr>
          <p:nvPr/>
        </p:nvGrpSpPr>
        <p:grpSpPr bwMode="auto">
          <a:xfrm>
            <a:off x="4953000" y="3378200"/>
            <a:ext cx="3429000" cy="396875"/>
            <a:chOff x="3216" y="2966"/>
            <a:chExt cx="2160" cy="250"/>
          </a:xfrm>
        </p:grpSpPr>
        <p:sp>
          <p:nvSpPr>
            <p:cNvPr id="159770" name="Line 26"/>
            <p:cNvSpPr>
              <a:spLocks noChangeShapeType="1"/>
            </p:cNvSpPr>
            <p:nvPr/>
          </p:nvSpPr>
          <p:spPr bwMode="auto">
            <a:xfrm>
              <a:off x="3216" y="3003"/>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1" name="Rectangle 27"/>
            <p:cNvSpPr>
              <a:spLocks noChangeArrowheads="1"/>
            </p:cNvSpPr>
            <p:nvPr/>
          </p:nvSpPr>
          <p:spPr bwMode="auto">
            <a:xfrm>
              <a:off x="3408" y="2966"/>
              <a:ext cx="19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4.96     ......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=4</a:t>
              </a:r>
            </a:p>
          </p:txBody>
        </p:sp>
      </p:grpSp>
      <p:grpSp>
        <p:nvGrpSpPr>
          <p:cNvPr id="159772" name="Group 28"/>
          <p:cNvGrpSpPr>
            <a:grpSpLocks/>
          </p:cNvGrpSpPr>
          <p:nvPr/>
        </p:nvGrpSpPr>
        <p:grpSpPr bwMode="auto">
          <a:xfrm>
            <a:off x="4953000" y="3606800"/>
            <a:ext cx="3886200" cy="701675"/>
            <a:chOff x="3216" y="3110"/>
            <a:chExt cx="2448" cy="442"/>
          </a:xfrm>
        </p:grpSpPr>
        <p:sp>
          <p:nvSpPr>
            <p:cNvPr id="159773" name="Line 29"/>
            <p:cNvSpPr>
              <a:spLocks noChangeShapeType="1"/>
            </p:cNvSpPr>
            <p:nvPr/>
          </p:nvSpPr>
          <p:spPr bwMode="auto">
            <a:xfrm>
              <a:off x="3216" y="3325"/>
              <a:ext cx="81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4" name="Rectangle 30"/>
            <p:cNvSpPr>
              <a:spLocks noChangeArrowheads="1"/>
            </p:cNvSpPr>
            <p:nvPr/>
          </p:nvSpPr>
          <p:spPr bwMode="auto">
            <a:xfrm>
              <a:off x="3408" y="3110"/>
              <a:ext cx="225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a:effectLst>
                    <a:outerShdw blurRad="38100" dist="38100" dir="2700000" algn="tl">
                      <a:srgbClr val="C0C0C0"/>
                    </a:outerShdw>
                  </a:effectLst>
                  <a:latin typeface="Times New Roman" pitchFamily="18" charset="0"/>
                </a:rPr>
                <a:t>×   16</a:t>
              </a:r>
            </a:p>
            <a:p>
              <a:r>
                <a:rPr kumimoji="1" lang="en-US" altLang="zh-CN" sz="2000">
                  <a:effectLst>
                    <a:outerShdw blurRad="38100" dist="38100" dir="2700000" algn="tl">
                      <a:srgbClr val="C0C0C0"/>
                    </a:outerShdw>
                  </a:effectLst>
                  <a:latin typeface="Times New Roman" pitchFamily="18" charset="0"/>
                </a:rPr>
                <a:t>  15.36     ...... </a:t>
              </a:r>
              <a:r>
                <a:rPr kumimoji="1" lang="zh-CN" altLang="en-US" sz="2000">
                  <a:effectLst>
                    <a:outerShdw blurRad="38100" dist="38100" dir="2700000" algn="tl">
                      <a:srgbClr val="C0C0C0"/>
                    </a:outerShdw>
                  </a:effectLst>
                  <a:latin typeface="Times New Roman" pitchFamily="18" charset="0"/>
                </a:rPr>
                <a:t>整数部分</a:t>
              </a:r>
              <a:r>
                <a:rPr kumimoji="1" lang="en-US" altLang="zh-CN" sz="2000">
                  <a:effectLst>
                    <a:outerShdw blurRad="38100" dist="38100" dir="2700000" algn="tl">
                      <a:srgbClr val="C0C0C0"/>
                    </a:outerShdw>
                  </a:effectLst>
                  <a:latin typeface="Times New Roman" pitchFamily="18" charset="0"/>
                </a:rPr>
                <a:t>=15→F</a:t>
              </a:r>
            </a:p>
          </p:txBody>
        </p:sp>
      </p:grpSp>
      <p:grpSp>
        <p:nvGrpSpPr>
          <p:cNvPr id="159775" name="Group 31"/>
          <p:cNvGrpSpPr>
            <a:grpSpLocks/>
          </p:cNvGrpSpPr>
          <p:nvPr/>
        </p:nvGrpSpPr>
        <p:grpSpPr bwMode="auto">
          <a:xfrm>
            <a:off x="6477000" y="2860675"/>
            <a:ext cx="2286000" cy="2209800"/>
            <a:chOff x="4080" y="2736"/>
            <a:chExt cx="1440" cy="1392"/>
          </a:xfrm>
        </p:grpSpPr>
        <p:sp>
          <p:nvSpPr>
            <p:cNvPr id="159776" name="Line 32"/>
            <p:cNvSpPr>
              <a:spLocks noChangeShapeType="1"/>
            </p:cNvSpPr>
            <p:nvPr/>
          </p:nvSpPr>
          <p:spPr bwMode="auto">
            <a:xfrm flipV="1">
              <a:off x="5520" y="2736"/>
              <a:ext cx="0" cy="1056"/>
            </a:xfrm>
            <a:prstGeom prst="line">
              <a:avLst/>
            </a:prstGeom>
            <a:noFill/>
            <a:ln w="19050">
              <a:solidFill>
                <a:srgbClr val="FF99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7" name="Rectangle 33"/>
            <p:cNvSpPr>
              <a:spLocks noChangeArrowheads="1"/>
            </p:cNvSpPr>
            <p:nvPr/>
          </p:nvSpPr>
          <p:spPr bwMode="auto">
            <a:xfrm>
              <a:off x="4080" y="3840"/>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400">
                  <a:effectLst>
                    <a:outerShdw blurRad="38100" dist="38100" dir="2700000" algn="tl">
                      <a:srgbClr val="C0C0C0"/>
                    </a:outerShdw>
                  </a:effectLst>
                  <a:latin typeface="Times New Roman" pitchFamily="18" charset="0"/>
                </a:rPr>
                <a:t>4F</a:t>
              </a:r>
            </a:p>
          </p:txBody>
        </p:sp>
      </p:grpSp>
      <p:sp>
        <p:nvSpPr>
          <p:cNvPr id="159778" name="Text Box 34"/>
          <p:cNvSpPr txBox="1">
            <a:spLocks noChangeArrowheads="1"/>
          </p:cNvSpPr>
          <p:nvPr/>
        </p:nvSpPr>
        <p:spPr bwMode="auto">
          <a:xfrm>
            <a:off x="323850" y="5229225"/>
            <a:ext cx="8137525" cy="930275"/>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总结：分为整数部分（除</a:t>
            </a:r>
            <a:r>
              <a:rPr kumimoji="1" lang="en-US" altLang="zh-CN" sz="2200">
                <a:solidFill>
                  <a:schemeClr val="bg1"/>
                </a:solidFill>
                <a:latin typeface="楷体_GB2312" charset="-122"/>
                <a:ea typeface="楷体_GB2312" charset="-122"/>
              </a:rPr>
              <a:t>16</a:t>
            </a:r>
            <a:r>
              <a:rPr kumimoji="1" lang="zh-CN" altLang="en-US" sz="2200">
                <a:solidFill>
                  <a:schemeClr val="bg1"/>
                </a:solidFill>
                <a:latin typeface="楷体_GB2312" charset="-122"/>
                <a:ea typeface="楷体_GB2312" charset="-122"/>
              </a:rPr>
              <a:t>取余、自底向上）</a:t>
            </a:r>
          </a:p>
          <a:p>
            <a:pPr>
              <a:spcBef>
                <a:spcPct val="50000"/>
              </a:spcBef>
            </a:pPr>
            <a:r>
              <a:rPr kumimoji="1" lang="zh-CN" altLang="en-US" sz="2200">
                <a:solidFill>
                  <a:schemeClr val="bg1"/>
                </a:solidFill>
                <a:latin typeface="楷体_GB2312" charset="-122"/>
                <a:ea typeface="楷体_GB2312" charset="-122"/>
              </a:rPr>
              <a:t>        和小数部分（乘</a:t>
            </a:r>
            <a:r>
              <a:rPr kumimoji="1" lang="en-US" altLang="zh-CN" sz="2200">
                <a:solidFill>
                  <a:schemeClr val="bg1"/>
                </a:solidFill>
                <a:latin typeface="楷体_GB2312" charset="-122"/>
                <a:ea typeface="楷体_GB2312" charset="-122"/>
              </a:rPr>
              <a:t>16</a:t>
            </a:r>
            <a:r>
              <a:rPr kumimoji="1" lang="zh-CN" altLang="en-US" sz="2200">
                <a:solidFill>
                  <a:schemeClr val="bg1"/>
                </a:solidFill>
                <a:latin typeface="楷体_GB2312" charset="-122"/>
                <a:ea typeface="楷体_GB2312" charset="-122"/>
              </a:rPr>
              <a:t>取整、自顶向下）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5974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5975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5975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5976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5976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5976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15976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15977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5977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974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9778"/>
                                        </p:tgtEl>
                                        <p:attrNameLst>
                                          <p:attrName>style.visibility</p:attrName>
                                        </p:attrNameLst>
                                      </p:cBhvr>
                                      <p:to>
                                        <p:strVal val="visible"/>
                                      </p:to>
                                    </p:set>
                                    <p:animEffect transition="in" filter="dissolve">
                                      <p:cBhvr>
                                        <p:cTn id="47" dur="500"/>
                                        <p:tgtEl>
                                          <p:spTgt spid="159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autoUpdateAnimBg="0"/>
      <p:bldP spid="159768" grpId="0" autoUpdateAnimBg="0"/>
      <p:bldP spid="15977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日期占位符 3"/>
          <p:cNvSpPr>
            <a:spLocks noGrp="1"/>
          </p:cNvSpPr>
          <p:nvPr>
            <p:ph type="dt" sz="half" idx="10"/>
          </p:nvPr>
        </p:nvSpPr>
        <p:spPr/>
        <p:txBody>
          <a:bodyPr/>
          <a:lstStyle/>
          <a:p>
            <a:fld id="{BDFF2F4D-445E-4B68-B34C-1941114BC64C}" type="datetime1">
              <a:rPr lang="zh-CN" altLang="en-US"/>
              <a:pPr/>
              <a:t>2013/9/2</a:t>
            </a:fld>
            <a:endParaRPr lang="en-US" altLang="zh-CN"/>
          </a:p>
        </p:txBody>
      </p:sp>
      <p:sp>
        <p:nvSpPr>
          <p:cNvPr id="33" name="页脚占位符 1"/>
          <p:cNvSpPr>
            <a:spLocks noGrp="1"/>
          </p:cNvSpPr>
          <p:nvPr>
            <p:ph type="ftr" sz="quarter" idx="11"/>
          </p:nvPr>
        </p:nvSpPr>
        <p:spPr/>
        <p:txBody>
          <a:bodyPr/>
          <a:lstStyle/>
          <a:p>
            <a:r>
              <a:rPr lang="en-US" altLang="zh-CN"/>
              <a:t>第1章  计算机基础知识—选购计算机</a:t>
            </a:r>
          </a:p>
        </p:txBody>
      </p:sp>
      <p:sp>
        <p:nvSpPr>
          <p:cNvPr id="34" name="灯片编号占位符 2"/>
          <p:cNvSpPr>
            <a:spLocks noGrp="1"/>
          </p:cNvSpPr>
          <p:nvPr>
            <p:ph type="sldNum" sz="quarter" idx="12"/>
          </p:nvPr>
        </p:nvSpPr>
        <p:spPr/>
        <p:txBody>
          <a:bodyPr/>
          <a:lstStyle/>
          <a:p>
            <a:fld id="{0F69CA28-9F4C-482C-969D-58318E81ADD1}" type="slidenum">
              <a:rPr lang="en-US" altLang="zh-CN"/>
              <a:pPr/>
              <a:t>85</a:t>
            </a:fld>
            <a:endParaRPr lang="en-US" altLang="zh-CN"/>
          </a:p>
        </p:txBody>
      </p:sp>
      <p:sp>
        <p:nvSpPr>
          <p:cNvPr id="160770" name="Oval 2"/>
          <p:cNvSpPr>
            <a:spLocks noChangeArrowheads="1"/>
          </p:cNvSpPr>
          <p:nvPr/>
        </p:nvSpPr>
        <p:spPr bwMode="auto">
          <a:xfrm>
            <a:off x="2514600" y="1201738"/>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八进制</a:t>
            </a:r>
          </a:p>
        </p:txBody>
      </p:sp>
      <p:sp>
        <p:nvSpPr>
          <p:cNvPr id="160771" name="Oval 3"/>
          <p:cNvSpPr>
            <a:spLocks noChangeArrowheads="1"/>
          </p:cNvSpPr>
          <p:nvPr/>
        </p:nvSpPr>
        <p:spPr bwMode="auto">
          <a:xfrm>
            <a:off x="457200" y="1201738"/>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60772" name="Rectangle 4"/>
          <p:cNvSpPr>
            <a:spLocks noChangeArrowheads="1"/>
          </p:cNvSpPr>
          <p:nvPr/>
        </p:nvSpPr>
        <p:spPr bwMode="auto">
          <a:xfrm>
            <a:off x="3228975" y="1887538"/>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20000"/>
              </a:lnSpc>
            </a:pP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35.64</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8</a:t>
            </a:r>
          </a:p>
        </p:txBody>
      </p:sp>
      <p:sp>
        <p:nvSpPr>
          <p:cNvPr id="160773" name="AutoShape 5"/>
          <p:cNvSpPr>
            <a:spLocks noChangeArrowheads="1"/>
          </p:cNvSpPr>
          <p:nvPr/>
        </p:nvSpPr>
        <p:spPr bwMode="auto">
          <a:xfrm>
            <a:off x="2057400" y="1277938"/>
            <a:ext cx="381000" cy="304800"/>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0774" name="Rectangle 6"/>
          <p:cNvSpPr>
            <a:spLocks noChangeArrowheads="1"/>
          </p:cNvSpPr>
          <p:nvPr/>
        </p:nvSpPr>
        <p:spPr bwMode="auto">
          <a:xfrm>
            <a:off x="762000" y="1887538"/>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11101.1101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2 </a:t>
            </a:r>
            <a:r>
              <a:rPr kumimoji="1" lang="en-US" altLang="zh-CN" sz="2000">
                <a:effectLst>
                  <a:outerShdw blurRad="38100" dist="38100" dir="2700000" algn="tl">
                    <a:srgbClr val="C0C0C0"/>
                  </a:outerShdw>
                </a:effectLst>
                <a:latin typeface="Times New Roman" pitchFamily="18" charset="0"/>
              </a:rPr>
              <a:t>=</a:t>
            </a:r>
          </a:p>
        </p:txBody>
      </p:sp>
      <p:sp>
        <p:nvSpPr>
          <p:cNvPr id="160775" name="Rectangle 7"/>
          <p:cNvSpPr>
            <a:spLocks noChangeArrowheads="1"/>
          </p:cNvSpPr>
          <p:nvPr/>
        </p:nvSpPr>
        <p:spPr bwMode="auto">
          <a:xfrm>
            <a:off x="2971800" y="4419600"/>
            <a:ext cx="266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20000"/>
              </a:lnSpc>
            </a:pP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100101.110001</a:t>
            </a:r>
            <a:r>
              <a:rPr kumimoji="1" lang="zh-CN" altLang="en-US" sz="2000">
                <a:effectLst>
                  <a:outerShdw blurRad="38100" dist="38100" dir="2700000" algn="tl">
                    <a:srgbClr val="C0C0C0"/>
                  </a:outerShdw>
                </a:effectLst>
                <a:latin typeface="Times New Roman" pitchFamily="18" charset="0"/>
              </a:rPr>
              <a:t>） </a:t>
            </a:r>
            <a:r>
              <a:rPr kumimoji="1" lang="en-US" altLang="zh-CN" sz="2000" baseline="-25000">
                <a:effectLst>
                  <a:outerShdw blurRad="38100" dist="38100" dir="2700000" algn="tl">
                    <a:srgbClr val="C0C0C0"/>
                  </a:outerShdw>
                </a:effectLst>
                <a:latin typeface="Times New Roman" pitchFamily="18" charset="0"/>
              </a:rPr>
              <a:t>2</a:t>
            </a:r>
          </a:p>
        </p:txBody>
      </p:sp>
      <p:grpSp>
        <p:nvGrpSpPr>
          <p:cNvPr id="160776" name="Group 8"/>
          <p:cNvGrpSpPr>
            <a:grpSpLocks/>
          </p:cNvGrpSpPr>
          <p:nvPr/>
        </p:nvGrpSpPr>
        <p:grpSpPr bwMode="auto">
          <a:xfrm>
            <a:off x="457200" y="3733800"/>
            <a:ext cx="3581400" cy="457200"/>
            <a:chOff x="288" y="2448"/>
            <a:chExt cx="2256" cy="288"/>
          </a:xfrm>
        </p:grpSpPr>
        <p:sp>
          <p:nvSpPr>
            <p:cNvPr id="160777" name="Oval 9"/>
            <p:cNvSpPr>
              <a:spLocks noChangeArrowheads="1"/>
            </p:cNvSpPr>
            <p:nvPr/>
          </p:nvSpPr>
          <p:spPr bwMode="auto">
            <a:xfrm>
              <a:off x="288" y="2448"/>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八进制</a:t>
              </a:r>
            </a:p>
          </p:txBody>
        </p:sp>
        <p:sp>
          <p:nvSpPr>
            <p:cNvPr id="160778" name="Oval 10"/>
            <p:cNvSpPr>
              <a:spLocks noChangeArrowheads="1"/>
            </p:cNvSpPr>
            <p:nvPr/>
          </p:nvSpPr>
          <p:spPr bwMode="auto">
            <a:xfrm>
              <a:off x="1584" y="2448"/>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60779" name="AutoShape 11"/>
            <p:cNvSpPr>
              <a:spLocks noChangeArrowheads="1"/>
            </p:cNvSpPr>
            <p:nvPr/>
          </p:nvSpPr>
          <p:spPr bwMode="auto">
            <a:xfrm>
              <a:off x="1296" y="2496"/>
              <a:ext cx="240" cy="192"/>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0780" name="Rectangle 12"/>
          <p:cNvSpPr>
            <a:spLocks noChangeArrowheads="1"/>
          </p:cNvSpPr>
          <p:nvPr/>
        </p:nvSpPr>
        <p:spPr bwMode="auto">
          <a:xfrm>
            <a:off x="1143000" y="4419600"/>
            <a:ext cx="2309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45.61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8 </a:t>
            </a:r>
            <a:r>
              <a:rPr kumimoji="1" lang="en-US" altLang="zh-CN" sz="2000">
                <a:effectLst>
                  <a:outerShdw blurRad="38100" dist="38100" dir="2700000" algn="tl">
                    <a:srgbClr val="C0C0C0"/>
                  </a:outerShdw>
                </a:effectLst>
                <a:latin typeface="Times New Roman" pitchFamily="18" charset="0"/>
              </a:rPr>
              <a:t>=</a:t>
            </a:r>
          </a:p>
        </p:txBody>
      </p:sp>
      <p:grpSp>
        <p:nvGrpSpPr>
          <p:cNvPr id="160781" name="Group 13"/>
          <p:cNvGrpSpPr>
            <a:grpSpLocks/>
          </p:cNvGrpSpPr>
          <p:nvPr/>
        </p:nvGrpSpPr>
        <p:grpSpPr bwMode="auto">
          <a:xfrm>
            <a:off x="1066800" y="2497138"/>
            <a:ext cx="7086600" cy="1219200"/>
            <a:chOff x="672" y="1573"/>
            <a:chExt cx="4464" cy="768"/>
          </a:xfrm>
        </p:grpSpPr>
        <p:sp>
          <p:nvSpPr>
            <p:cNvPr id="160782" name="Rectangle 14"/>
            <p:cNvSpPr>
              <a:spLocks noChangeArrowheads="1"/>
            </p:cNvSpPr>
            <p:nvPr/>
          </p:nvSpPr>
          <p:spPr bwMode="auto">
            <a:xfrm>
              <a:off x="672" y="1573"/>
              <a:ext cx="4464" cy="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b="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规则：</a:t>
              </a:r>
              <a:r>
                <a:rPr kumimoji="1" lang="en-US" altLang="zh-CN" sz="2000">
                  <a:solidFill>
                    <a:srgbClr val="FF0000"/>
                  </a:solidFill>
                  <a:effectLst>
                    <a:outerShdw blurRad="38100" dist="38100" dir="2700000" algn="tl">
                      <a:srgbClr val="C0C0C0"/>
                    </a:outerShdw>
                  </a:effectLst>
                  <a:latin typeface="Times New Roman" pitchFamily="18" charset="0"/>
                </a:rPr>
                <a:t>3</a:t>
              </a:r>
              <a:r>
                <a:rPr kumimoji="1" lang="zh-CN" altLang="en-US" sz="2000">
                  <a:solidFill>
                    <a:srgbClr val="FF0000"/>
                  </a:solidFill>
                  <a:effectLst>
                    <a:outerShdw blurRad="38100" dist="38100" dir="2700000" algn="tl">
                      <a:srgbClr val="C0C0C0"/>
                    </a:outerShdw>
                  </a:effectLst>
                  <a:latin typeface="Times New Roman" pitchFamily="18" charset="0"/>
                </a:rPr>
                <a:t>位并</a:t>
              </a:r>
              <a:r>
                <a:rPr kumimoji="1" lang="en-US" altLang="zh-CN" sz="2000">
                  <a:solidFill>
                    <a:srgbClr val="FF0000"/>
                  </a:solidFill>
                  <a:effectLst>
                    <a:outerShdw blurRad="38100" dist="38100" dir="2700000" algn="tl">
                      <a:srgbClr val="C0C0C0"/>
                    </a:outerShdw>
                  </a:effectLst>
                  <a:latin typeface="Times New Roman" pitchFamily="18" charset="0"/>
                </a:rPr>
                <a:t>1</a:t>
              </a:r>
              <a:r>
                <a:rPr kumimoji="1" lang="zh-CN" altLang="en-US" sz="2000">
                  <a:solidFill>
                    <a:srgbClr val="FF0000"/>
                  </a:solidFill>
                  <a:effectLst>
                    <a:outerShdw blurRad="38100" dist="38100" dir="2700000" algn="tl">
                      <a:srgbClr val="C0C0C0"/>
                    </a:outerShdw>
                  </a:effectLst>
                  <a:latin typeface="Times New Roman" pitchFamily="18" charset="0"/>
                </a:rPr>
                <a:t>位</a:t>
              </a:r>
              <a:r>
                <a:rPr kumimoji="1" lang="zh-CN" altLang="en-US" sz="2000">
                  <a:effectLst>
                    <a:outerShdw blurRad="38100" dist="38100" dir="2700000" algn="tl">
                      <a:srgbClr val="C0C0C0"/>
                    </a:outerShdw>
                  </a:effectLst>
                  <a:latin typeface="Times New Roman" pitchFamily="18" charset="0"/>
                </a:rPr>
                <a:t>     计数方向：</a:t>
              </a:r>
              <a:r>
                <a:rPr kumimoji="1" lang="zh-CN" altLang="en-US" sz="2000">
                  <a:solidFill>
                    <a:srgbClr val="FF0000"/>
                  </a:solidFill>
                  <a:effectLst>
                    <a:outerShdw blurRad="38100" dist="38100" dir="2700000" algn="tl">
                      <a:srgbClr val="C0C0C0"/>
                    </a:outerShdw>
                  </a:effectLst>
                  <a:latin typeface="Times New Roman" pitchFamily="18" charset="0"/>
                </a:rPr>
                <a:t>左← </a:t>
              </a:r>
              <a:r>
                <a:rPr kumimoji="1" lang="en-US" altLang="zh-CN" sz="2000">
                  <a:solidFill>
                    <a:srgbClr val="FF0000"/>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右</a:t>
              </a:r>
              <a:r>
                <a:rPr kumimoji="1" lang="zh-CN" altLang="en-US" sz="2000">
                  <a:effectLst>
                    <a:outerShdw blurRad="38100" dist="38100" dir="2700000" algn="tl">
                      <a:srgbClr val="C0C0C0"/>
                    </a:outerShdw>
                  </a:effectLst>
                  <a:latin typeface="Times New Roman" pitchFamily="18" charset="0"/>
                </a:rPr>
                <a:t>     </a:t>
              </a:r>
              <a:r>
                <a:rPr kumimoji="1" lang="zh-CN" altLang="en-US" sz="2000">
                  <a:solidFill>
                    <a:srgbClr val="0000FF"/>
                  </a:solidFill>
                  <a:effectLst>
                    <a:outerShdw blurRad="38100" dist="38100" dir="2700000" algn="tl">
                      <a:srgbClr val="C0C0C0"/>
                    </a:outerShdw>
                  </a:effectLst>
                  <a:latin typeface="Times New Roman" pitchFamily="18" charset="0"/>
                </a:rPr>
                <a:t>位数不足补</a:t>
              </a:r>
              <a:r>
                <a:rPr kumimoji="1" lang="en-US" altLang="zh-CN" sz="2000">
                  <a:solidFill>
                    <a:srgbClr val="0000FF"/>
                  </a:solidFill>
                  <a:effectLst>
                    <a:outerShdw blurRad="38100" dist="38100" dir="2700000" algn="tl">
                      <a:srgbClr val="C0C0C0"/>
                    </a:outerShdw>
                  </a:effectLst>
                  <a:latin typeface="Times New Roman" pitchFamily="18" charset="0"/>
                </a:rPr>
                <a:t>0</a:t>
              </a:r>
            </a:p>
            <a:p>
              <a:pPr>
                <a:spcBef>
                  <a:spcPct val="50000"/>
                </a:spcBef>
              </a:pPr>
              <a:r>
                <a:rPr kumimoji="1" lang="en-US" altLang="zh-CN" sz="2000">
                  <a:effectLst>
                    <a:outerShdw blurRad="38100" dist="38100" dir="2700000" algn="tl">
                      <a:srgbClr val="C0C0C0"/>
                    </a:outerShdw>
                  </a:effectLst>
                  <a:latin typeface="Times New Roman" pitchFamily="18" charset="0"/>
                </a:rPr>
                <a:t>    mod.2        </a:t>
              </a:r>
              <a:r>
                <a:rPr kumimoji="1" lang="en-US" altLang="zh-CN" sz="2000">
                  <a:solidFill>
                    <a:srgbClr val="0000FF"/>
                  </a:solidFill>
                  <a:effectLst>
                    <a:outerShdw blurRad="38100" dist="38100" dir="2700000" algn="tl">
                      <a:srgbClr val="C0C0C0"/>
                    </a:outerShdw>
                  </a:effectLst>
                  <a:latin typeface="Times New Roman" pitchFamily="18" charset="0"/>
                </a:rPr>
                <a:t>0</a:t>
              </a:r>
              <a:r>
                <a:rPr kumimoji="1" lang="en-US" altLang="zh-CN" sz="2000">
                  <a:effectLst>
                    <a:outerShdw blurRad="38100" dist="38100" dir="2700000" algn="tl">
                      <a:srgbClr val="C0C0C0"/>
                    </a:outerShdw>
                  </a:effectLst>
                  <a:latin typeface="Times New Roman" pitchFamily="18" charset="0"/>
                </a:rPr>
                <a:t> 1 1   1 0 1    .    1 1 0   1 </a:t>
              </a:r>
              <a:r>
                <a:rPr kumimoji="1" lang="en-US" altLang="zh-CN" sz="2000">
                  <a:solidFill>
                    <a:srgbClr val="0000FF"/>
                  </a:solidFill>
                  <a:effectLst>
                    <a:outerShdw blurRad="38100" dist="38100" dir="2700000" algn="tl">
                      <a:srgbClr val="C0C0C0"/>
                    </a:outerShdw>
                  </a:effectLst>
                  <a:latin typeface="Times New Roman" pitchFamily="18" charset="0"/>
                </a:rPr>
                <a:t>0 0</a:t>
              </a:r>
            </a:p>
            <a:p>
              <a:pPr>
                <a:spcBef>
                  <a:spcPct val="20000"/>
                </a:spcBef>
              </a:pPr>
              <a:r>
                <a:rPr kumimoji="1" lang="en-US" altLang="zh-CN" sz="2000">
                  <a:effectLst>
                    <a:outerShdw blurRad="38100" dist="38100" dir="2700000" algn="tl">
                      <a:srgbClr val="C0C0C0"/>
                    </a:outerShdw>
                  </a:effectLst>
                  <a:latin typeface="Times New Roman" pitchFamily="18" charset="0"/>
                </a:rPr>
                <a:t>    mod.8           3         5       .       6         4</a:t>
              </a:r>
            </a:p>
          </p:txBody>
        </p:sp>
        <p:sp>
          <p:nvSpPr>
            <p:cNvPr id="160783" name="Line 15"/>
            <p:cNvSpPr>
              <a:spLocks noChangeShapeType="1"/>
            </p:cNvSpPr>
            <p:nvPr/>
          </p:nvSpPr>
          <p:spPr bwMode="auto">
            <a:xfrm>
              <a:off x="1632" y="2101"/>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84" name="Line 16"/>
            <p:cNvSpPr>
              <a:spLocks noChangeShapeType="1"/>
            </p:cNvSpPr>
            <p:nvPr/>
          </p:nvSpPr>
          <p:spPr bwMode="auto">
            <a:xfrm>
              <a:off x="2064" y="2101"/>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85" name="Line 17"/>
            <p:cNvSpPr>
              <a:spLocks noChangeShapeType="1"/>
            </p:cNvSpPr>
            <p:nvPr/>
          </p:nvSpPr>
          <p:spPr bwMode="auto">
            <a:xfrm>
              <a:off x="2736" y="2101"/>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86" name="Line 18"/>
            <p:cNvSpPr>
              <a:spLocks noChangeShapeType="1"/>
            </p:cNvSpPr>
            <p:nvPr/>
          </p:nvSpPr>
          <p:spPr bwMode="auto">
            <a:xfrm>
              <a:off x="3216" y="2101"/>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87" name="Line 19"/>
            <p:cNvSpPr>
              <a:spLocks noChangeShapeType="1"/>
            </p:cNvSpPr>
            <p:nvPr/>
          </p:nvSpPr>
          <p:spPr bwMode="auto">
            <a:xfrm>
              <a:off x="720" y="1813"/>
              <a:ext cx="4224"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0788" name="Group 20"/>
          <p:cNvGrpSpPr>
            <a:grpSpLocks/>
          </p:cNvGrpSpPr>
          <p:nvPr/>
        </p:nvGrpSpPr>
        <p:grpSpPr bwMode="auto">
          <a:xfrm>
            <a:off x="1143000" y="5029200"/>
            <a:ext cx="4724400" cy="1219200"/>
            <a:chOff x="720" y="3168"/>
            <a:chExt cx="2976" cy="768"/>
          </a:xfrm>
        </p:grpSpPr>
        <p:sp>
          <p:nvSpPr>
            <p:cNvPr id="160789" name="Rectangle 21"/>
            <p:cNvSpPr>
              <a:spLocks noChangeArrowheads="1"/>
            </p:cNvSpPr>
            <p:nvPr/>
          </p:nvSpPr>
          <p:spPr bwMode="auto">
            <a:xfrm>
              <a:off x="720" y="3168"/>
              <a:ext cx="2976" cy="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b="0">
                  <a:solidFill>
                    <a:srgbClr val="00FFCC"/>
                  </a:solidFill>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规则：</a:t>
              </a:r>
              <a:r>
                <a:rPr kumimoji="1" lang="en-US" altLang="zh-CN" sz="2000">
                  <a:solidFill>
                    <a:srgbClr val="FF0000"/>
                  </a:solidFill>
                  <a:effectLst>
                    <a:outerShdw blurRad="38100" dist="38100" dir="2700000" algn="tl">
                      <a:srgbClr val="C0C0C0"/>
                    </a:outerShdw>
                  </a:effectLst>
                  <a:latin typeface="Times New Roman" pitchFamily="18" charset="0"/>
                </a:rPr>
                <a:t>1</a:t>
              </a:r>
              <a:r>
                <a:rPr kumimoji="1" lang="zh-CN" altLang="en-US" sz="2000">
                  <a:solidFill>
                    <a:srgbClr val="FF0000"/>
                  </a:solidFill>
                  <a:effectLst>
                    <a:outerShdw blurRad="38100" dist="38100" dir="2700000" algn="tl">
                      <a:srgbClr val="C0C0C0"/>
                    </a:outerShdw>
                  </a:effectLst>
                  <a:latin typeface="Times New Roman" pitchFamily="18" charset="0"/>
                </a:rPr>
                <a:t>位拆</a:t>
              </a:r>
              <a:r>
                <a:rPr kumimoji="1" lang="en-US" altLang="zh-CN" sz="2000">
                  <a:solidFill>
                    <a:srgbClr val="FF0000"/>
                  </a:solidFill>
                  <a:effectLst>
                    <a:outerShdw blurRad="38100" dist="38100" dir="2700000" algn="tl">
                      <a:srgbClr val="C0C0C0"/>
                    </a:outerShdw>
                  </a:effectLst>
                  <a:latin typeface="Times New Roman" pitchFamily="18" charset="0"/>
                </a:rPr>
                <a:t>3</a:t>
              </a:r>
              <a:r>
                <a:rPr kumimoji="1" lang="zh-CN" altLang="en-US" sz="2000">
                  <a:solidFill>
                    <a:srgbClr val="FF0000"/>
                  </a:solidFill>
                  <a:effectLst>
                    <a:outerShdw blurRad="38100" dist="38100" dir="2700000" algn="tl">
                      <a:srgbClr val="C0C0C0"/>
                    </a:outerShdw>
                  </a:effectLst>
                  <a:latin typeface="Times New Roman" pitchFamily="18" charset="0"/>
                </a:rPr>
                <a:t>位</a:t>
              </a:r>
            </a:p>
            <a:p>
              <a:pPr>
                <a:spcBef>
                  <a:spcPct val="50000"/>
                </a:spcBef>
              </a:pPr>
              <a:r>
                <a:rPr kumimoji="1" lang="zh-CN" altLang="en-US" sz="2000">
                  <a:solidFill>
                    <a:schemeClr val="bg1"/>
                  </a:solidFill>
                  <a:effectLst>
                    <a:outerShdw blurRad="38100" dist="38100" dir="2700000" algn="tl">
                      <a:srgbClr val="C0C0C0"/>
                    </a:outerShdw>
                  </a:effectLst>
                  <a:latin typeface="Times New Roman" pitchFamily="18" charset="0"/>
                </a:rPr>
                <a:t>    </a:t>
              </a:r>
              <a:r>
                <a:rPr kumimoji="1" lang="en-US" altLang="zh-CN" sz="2000">
                  <a:effectLst>
                    <a:outerShdw blurRad="38100" dist="38100" dir="2700000" algn="tl">
                      <a:srgbClr val="C0C0C0"/>
                    </a:outerShdw>
                  </a:effectLst>
                  <a:latin typeface="Times New Roman" pitchFamily="18" charset="0"/>
                </a:rPr>
                <a:t>mod.8         4          5      .      6          1</a:t>
              </a:r>
            </a:p>
            <a:p>
              <a:pPr>
                <a:spcBef>
                  <a:spcPct val="20000"/>
                </a:spcBef>
              </a:pPr>
              <a:r>
                <a:rPr kumimoji="1" lang="en-US" altLang="zh-CN" sz="2000">
                  <a:effectLst>
                    <a:outerShdw blurRad="38100" dist="38100" dir="2700000" algn="tl">
                      <a:srgbClr val="C0C0C0"/>
                    </a:outerShdw>
                  </a:effectLst>
                  <a:latin typeface="Times New Roman" pitchFamily="18" charset="0"/>
                </a:rPr>
                <a:t>    mod.2      1 0 0    1 0 1   .   1 1 0    0 0 1</a:t>
              </a:r>
            </a:p>
          </p:txBody>
        </p:sp>
        <p:sp>
          <p:nvSpPr>
            <p:cNvPr id="160790" name="Line 22"/>
            <p:cNvSpPr>
              <a:spLocks noChangeShapeType="1"/>
            </p:cNvSpPr>
            <p:nvPr/>
          </p:nvSpPr>
          <p:spPr bwMode="auto">
            <a:xfrm>
              <a:off x="1584" y="3696"/>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91" name="Line 23"/>
            <p:cNvSpPr>
              <a:spLocks noChangeShapeType="1"/>
            </p:cNvSpPr>
            <p:nvPr/>
          </p:nvSpPr>
          <p:spPr bwMode="auto">
            <a:xfrm>
              <a:off x="2064" y="3696"/>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92" name="Line 24"/>
            <p:cNvSpPr>
              <a:spLocks noChangeShapeType="1"/>
            </p:cNvSpPr>
            <p:nvPr/>
          </p:nvSpPr>
          <p:spPr bwMode="auto">
            <a:xfrm>
              <a:off x="3168" y="3696"/>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93" name="Line 25"/>
            <p:cNvSpPr>
              <a:spLocks noChangeShapeType="1"/>
            </p:cNvSpPr>
            <p:nvPr/>
          </p:nvSpPr>
          <p:spPr bwMode="auto">
            <a:xfrm>
              <a:off x="2688" y="3696"/>
              <a:ext cx="33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794" name="Line 26"/>
            <p:cNvSpPr>
              <a:spLocks noChangeShapeType="1"/>
            </p:cNvSpPr>
            <p:nvPr/>
          </p:nvSpPr>
          <p:spPr bwMode="auto">
            <a:xfrm>
              <a:off x="768" y="3408"/>
              <a:ext cx="1344"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60795" name="Picture 27" descr="Para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7050" y="1125538"/>
            <a:ext cx="2057400" cy="1066800"/>
          </a:xfrm>
          <a:prstGeom prst="rect">
            <a:avLst/>
          </a:prstGeom>
          <a:noFill/>
          <a:extLst>
            <a:ext uri="{909E8E84-426E-40DD-AFC4-6F175D3DCCD1}">
              <a14:hiddenFill xmlns:a14="http://schemas.microsoft.com/office/drawing/2010/main">
                <a:solidFill>
                  <a:srgbClr val="FFFFFF"/>
                </a:solidFill>
              </a14:hiddenFill>
            </a:ext>
          </a:extLst>
        </p:spPr>
      </p:pic>
      <p:grpSp>
        <p:nvGrpSpPr>
          <p:cNvPr id="160796" name="Group 28"/>
          <p:cNvGrpSpPr>
            <a:grpSpLocks/>
          </p:cNvGrpSpPr>
          <p:nvPr/>
        </p:nvGrpSpPr>
        <p:grpSpPr bwMode="auto">
          <a:xfrm>
            <a:off x="1835150" y="476250"/>
            <a:ext cx="3960813" cy="484188"/>
            <a:chOff x="1200" y="1296"/>
            <a:chExt cx="1261" cy="273"/>
          </a:xfrm>
        </p:grpSpPr>
        <p:sp>
          <p:nvSpPr>
            <p:cNvPr id="160797" name="AutoShape 29"/>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0798" name="Text Box 30"/>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6.</a:t>
              </a:r>
              <a:r>
                <a:rPr kumimoji="1" lang="zh-CN" altLang="en-US">
                  <a:solidFill>
                    <a:schemeClr val="bg1"/>
                  </a:solidFill>
                  <a:effectLst>
                    <a:outerShdw blurRad="38100" dist="38100" dir="2700000" algn="tl">
                      <a:srgbClr val="000000"/>
                    </a:outerShdw>
                  </a:effectLst>
                  <a:latin typeface="Times New Roman" pitchFamily="18" charset="0"/>
                </a:rPr>
                <a:t>二进制与八进制的转换</a:t>
              </a:r>
            </a:p>
          </p:txBody>
        </p:sp>
      </p:grpSp>
      <p:sp>
        <p:nvSpPr>
          <p:cNvPr id="160799" name="Text Box 31"/>
          <p:cNvSpPr txBox="1">
            <a:spLocks noChangeArrowheads="1"/>
          </p:cNvSpPr>
          <p:nvPr/>
        </p:nvSpPr>
        <p:spPr bwMode="auto">
          <a:xfrm>
            <a:off x="6227763" y="4064000"/>
            <a:ext cx="2916237" cy="2101850"/>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总结：二进制、八进制之间存在着特殊的对应关系，即   </a:t>
            </a:r>
            <a:r>
              <a:rPr kumimoji="1" lang="en-US" altLang="zh-CN" sz="2200">
                <a:solidFill>
                  <a:srgbClr val="FF0000"/>
                </a:solidFill>
                <a:latin typeface="楷体_GB2312" charset="-122"/>
                <a:ea typeface="楷体_GB2312" charset="-122"/>
              </a:rPr>
              <a:t>=8</a:t>
            </a:r>
            <a:r>
              <a:rPr kumimoji="1" lang="zh-CN" altLang="en-US" sz="2200">
                <a:solidFill>
                  <a:schemeClr val="bg1"/>
                </a:solidFill>
                <a:latin typeface="楷体_GB2312" charset="-122"/>
                <a:ea typeface="楷体_GB2312" charset="-122"/>
              </a:rPr>
              <a:t>，也就是每</a:t>
            </a:r>
            <a:r>
              <a:rPr kumimoji="1" lang="en-US" altLang="zh-CN" sz="2200">
                <a:solidFill>
                  <a:schemeClr val="bg1"/>
                </a:solidFill>
                <a:latin typeface="楷体_GB2312" charset="-122"/>
                <a:ea typeface="楷体_GB2312" charset="-122"/>
              </a:rPr>
              <a:t>3</a:t>
            </a:r>
            <a:r>
              <a:rPr kumimoji="1" lang="zh-CN" altLang="en-US" sz="2200">
                <a:solidFill>
                  <a:schemeClr val="bg1"/>
                </a:solidFill>
                <a:latin typeface="楷体_GB2312" charset="-122"/>
                <a:ea typeface="楷体_GB2312" charset="-122"/>
              </a:rPr>
              <a:t>位二进制数可以表示一位八进制数。</a:t>
            </a:r>
            <a:r>
              <a:rPr kumimoji="1" lang="zh-CN" altLang="en-US" sz="2000">
                <a:solidFill>
                  <a:schemeClr val="tx2"/>
                </a:solidFill>
                <a:effectLst>
                  <a:outerShdw blurRad="38100" dist="38100" dir="2700000" algn="tl">
                    <a:srgbClr val="000000"/>
                  </a:outerShdw>
                </a:effectLst>
                <a:latin typeface="Times New Roman" pitchFamily="18" charset="0"/>
              </a:rPr>
              <a:t> </a:t>
            </a:r>
          </a:p>
        </p:txBody>
      </p:sp>
      <p:sp>
        <p:nvSpPr>
          <p:cNvPr id="160800" name="Rectangle 32"/>
          <p:cNvSpPr>
            <a:spLocks noChangeArrowheads="1"/>
          </p:cNvSpPr>
          <p:nvPr/>
        </p:nvSpPr>
        <p:spPr bwMode="auto">
          <a:xfrm>
            <a:off x="7956550" y="4711700"/>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FF0000"/>
                </a:solidFill>
                <a:effectLst>
                  <a:outerShdw blurRad="38100" dist="38100" dir="2700000" algn="tl">
                    <a:srgbClr val="C0C0C0"/>
                  </a:outerShdw>
                </a:effectLst>
                <a:latin typeface="Times New Roman" pitchFamily="18" charset="0"/>
              </a:rPr>
              <a:t>2</a:t>
            </a:r>
            <a:r>
              <a:rPr kumimoji="1" lang="en-US" altLang="zh-CN" sz="2400" baseline="30000">
                <a:solidFill>
                  <a:srgbClr val="FF0000"/>
                </a:solidFill>
                <a:effectLst>
                  <a:outerShdw blurRad="38100" dist="38100" dir="2700000" algn="tl">
                    <a:srgbClr val="C0C0C0"/>
                  </a:outerShdw>
                </a:effectLst>
                <a:latin typeface="Times New Roman" pitchFamily="18" charset="0"/>
              </a:rPr>
              <a:t>3</a:t>
            </a:r>
            <a:endParaRPr kumimoji="1" lang="en-US" altLang="zh-CN" sz="2000">
              <a:solidFill>
                <a:schemeClr val="tx2"/>
              </a:solidFill>
              <a:effectLst>
                <a:outerShdw blurRad="38100" dist="38100" dir="2700000" algn="tl">
                  <a:srgbClr val="C0C0C0"/>
                </a:outerShdw>
              </a:effectLst>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60781"/>
                                        </p:tgtEl>
                                        <p:attrNameLst>
                                          <p:attrName>style.visibility</p:attrName>
                                        </p:attrNameLst>
                                      </p:cBhvr>
                                      <p:to>
                                        <p:strVal val="visible"/>
                                      </p:to>
                                    </p:set>
                                    <p:anim calcmode="lin" valueType="num">
                                      <p:cBhvr additive="base">
                                        <p:cTn id="7" dur="500" fill="hold"/>
                                        <p:tgtEl>
                                          <p:spTgt spid="160781"/>
                                        </p:tgtEl>
                                        <p:attrNameLst>
                                          <p:attrName>ppt_x</p:attrName>
                                        </p:attrNameLst>
                                      </p:cBhvr>
                                      <p:tavLst>
                                        <p:tav tm="0">
                                          <p:val>
                                            <p:strVal val="0-#ppt_w/2"/>
                                          </p:val>
                                        </p:tav>
                                        <p:tav tm="100000">
                                          <p:val>
                                            <p:strVal val="#ppt_x"/>
                                          </p:val>
                                        </p:tav>
                                      </p:tavLst>
                                    </p:anim>
                                    <p:anim calcmode="lin" valueType="num">
                                      <p:cBhvr additive="base">
                                        <p:cTn id="8" dur="500" fill="hold"/>
                                        <p:tgtEl>
                                          <p:spTgt spid="16078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60772">
                                            <p:txEl>
                                              <p:pRg st="0" end="0"/>
                                            </p:txEl>
                                          </p:spTgt>
                                        </p:tgtEl>
                                        <p:attrNameLst>
                                          <p:attrName>style.visibility</p:attrName>
                                        </p:attrNameLst>
                                      </p:cBhvr>
                                      <p:to>
                                        <p:strVal val="visible"/>
                                      </p:to>
                                    </p:set>
                                  </p:childTnLst>
                                </p:cTn>
                              </p:par>
                            </p:childTnLst>
                          </p:cTn>
                        </p:par>
                        <p:par>
                          <p:cTn id="13" fill="hold" nodeType="afterGroup">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16078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8" fill="hold" nodeType="clickEffect">
                                  <p:stCondLst>
                                    <p:cond delay="0"/>
                                  </p:stCondLst>
                                  <p:childTnLst>
                                    <p:set>
                                      <p:cBhvr>
                                        <p:cTn id="19" dur="1" fill="hold">
                                          <p:stCondLst>
                                            <p:cond delay="0"/>
                                          </p:stCondLst>
                                        </p:cTn>
                                        <p:tgtEl>
                                          <p:spTgt spid="160788"/>
                                        </p:tgtEl>
                                        <p:attrNameLst>
                                          <p:attrName>style.visibility</p:attrName>
                                        </p:attrNameLst>
                                      </p:cBhvr>
                                      <p:to>
                                        <p:strVal val="visible"/>
                                      </p:to>
                                    </p:set>
                                    <p:anim calcmode="lin" valueType="num">
                                      <p:cBhvr additive="base">
                                        <p:cTn id="20" dur="500" fill="hold"/>
                                        <p:tgtEl>
                                          <p:spTgt spid="160788"/>
                                        </p:tgtEl>
                                        <p:attrNameLst>
                                          <p:attrName>ppt_x</p:attrName>
                                        </p:attrNameLst>
                                      </p:cBhvr>
                                      <p:tavLst>
                                        <p:tav tm="0">
                                          <p:val>
                                            <p:strVal val="0-#ppt_w/2"/>
                                          </p:val>
                                        </p:tav>
                                        <p:tav tm="100000">
                                          <p:val>
                                            <p:strVal val="#ppt_x"/>
                                          </p:val>
                                        </p:tav>
                                      </p:tavLst>
                                    </p:anim>
                                    <p:anim calcmode="lin" valueType="num">
                                      <p:cBhvr additive="base">
                                        <p:cTn id="21" dur="500" fill="hold"/>
                                        <p:tgtEl>
                                          <p:spTgt spid="160788"/>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6077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0800"/>
                                        </p:tgtEl>
                                        <p:attrNameLst>
                                          <p:attrName>style.visibility</p:attrName>
                                        </p:attrNameLst>
                                      </p:cBhvr>
                                      <p:to>
                                        <p:strVal val="visible"/>
                                      </p:to>
                                    </p:set>
                                    <p:anim calcmode="lin" valueType="num">
                                      <p:cBhvr additive="base">
                                        <p:cTn id="30" dur="500" fill="hold"/>
                                        <p:tgtEl>
                                          <p:spTgt spid="160800"/>
                                        </p:tgtEl>
                                        <p:attrNameLst>
                                          <p:attrName>ppt_x</p:attrName>
                                        </p:attrNameLst>
                                      </p:cBhvr>
                                      <p:tavLst>
                                        <p:tav tm="0">
                                          <p:val>
                                            <p:strVal val="#ppt_x"/>
                                          </p:val>
                                        </p:tav>
                                        <p:tav tm="100000">
                                          <p:val>
                                            <p:strVal val="#ppt_x"/>
                                          </p:val>
                                        </p:tav>
                                      </p:tavLst>
                                    </p:anim>
                                    <p:anim calcmode="lin" valueType="num">
                                      <p:cBhvr additive="base">
                                        <p:cTn id="31" dur="500" fill="hold"/>
                                        <p:tgtEl>
                                          <p:spTgt spid="16080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60799"/>
                                        </p:tgtEl>
                                        <p:attrNameLst>
                                          <p:attrName>style.visibility</p:attrName>
                                        </p:attrNameLst>
                                      </p:cBhvr>
                                      <p:to>
                                        <p:strVal val="visible"/>
                                      </p:to>
                                    </p:set>
                                    <p:anim calcmode="lin" valueType="num">
                                      <p:cBhvr additive="base">
                                        <p:cTn id="34" dur="500" fill="hold"/>
                                        <p:tgtEl>
                                          <p:spTgt spid="160799"/>
                                        </p:tgtEl>
                                        <p:attrNameLst>
                                          <p:attrName>ppt_x</p:attrName>
                                        </p:attrNameLst>
                                      </p:cBhvr>
                                      <p:tavLst>
                                        <p:tav tm="0">
                                          <p:val>
                                            <p:strVal val="#ppt_x"/>
                                          </p:val>
                                        </p:tav>
                                        <p:tav tm="100000">
                                          <p:val>
                                            <p:strVal val="#ppt_x"/>
                                          </p:val>
                                        </p:tav>
                                      </p:tavLst>
                                    </p:anim>
                                    <p:anim calcmode="lin" valueType="num">
                                      <p:cBhvr additive="base">
                                        <p:cTn id="35" dur="500" fill="hold"/>
                                        <p:tgtEl>
                                          <p:spTgt spid="1607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build="p" autoUpdateAnimBg="0"/>
      <p:bldP spid="160775" grpId="0" autoUpdateAnimBg="0"/>
      <p:bldP spid="160780" grpId="0" autoUpdateAnimBg="0"/>
      <p:bldP spid="160799" grpId="0" animBg="1"/>
      <p:bldP spid="16080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日期占位符 3"/>
          <p:cNvSpPr>
            <a:spLocks noGrp="1"/>
          </p:cNvSpPr>
          <p:nvPr>
            <p:ph type="dt" sz="half" idx="10"/>
          </p:nvPr>
        </p:nvSpPr>
        <p:spPr/>
        <p:txBody>
          <a:bodyPr/>
          <a:lstStyle/>
          <a:p>
            <a:fld id="{C77B8D5A-7973-4898-B891-C1962FE140F8}" type="datetime1">
              <a:rPr lang="zh-CN" altLang="en-US"/>
              <a:pPr/>
              <a:t>2013/9/2</a:t>
            </a:fld>
            <a:endParaRPr lang="en-US" altLang="zh-CN"/>
          </a:p>
        </p:txBody>
      </p:sp>
      <p:sp>
        <p:nvSpPr>
          <p:cNvPr id="32" name="页脚占位符 1"/>
          <p:cNvSpPr>
            <a:spLocks noGrp="1"/>
          </p:cNvSpPr>
          <p:nvPr>
            <p:ph type="ftr" sz="quarter" idx="11"/>
          </p:nvPr>
        </p:nvSpPr>
        <p:spPr/>
        <p:txBody>
          <a:bodyPr/>
          <a:lstStyle/>
          <a:p>
            <a:r>
              <a:rPr lang="en-US" altLang="zh-CN"/>
              <a:t>第1章  计算机基础知识—选购计算机</a:t>
            </a:r>
          </a:p>
        </p:txBody>
      </p:sp>
      <p:sp>
        <p:nvSpPr>
          <p:cNvPr id="33" name="灯片编号占位符 2"/>
          <p:cNvSpPr>
            <a:spLocks noGrp="1"/>
          </p:cNvSpPr>
          <p:nvPr>
            <p:ph type="sldNum" sz="quarter" idx="12"/>
          </p:nvPr>
        </p:nvSpPr>
        <p:spPr/>
        <p:txBody>
          <a:bodyPr/>
          <a:lstStyle/>
          <a:p>
            <a:fld id="{2983D9D3-51C6-4E12-88F9-77C2B847AEA3}" type="slidenum">
              <a:rPr lang="en-US" altLang="zh-CN"/>
              <a:pPr/>
              <a:t>86</a:t>
            </a:fld>
            <a:endParaRPr lang="en-US" altLang="zh-CN"/>
          </a:p>
        </p:txBody>
      </p:sp>
      <p:sp>
        <p:nvSpPr>
          <p:cNvPr id="161794" name="Oval 2"/>
          <p:cNvSpPr>
            <a:spLocks noChangeArrowheads="1"/>
          </p:cNvSpPr>
          <p:nvPr/>
        </p:nvSpPr>
        <p:spPr bwMode="auto">
          <a:xfrm>
            <a:off x="2165350" y="1268413"/>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十六进制</a:t>
            </a:r>
          </a:p>
        </p:txBody>
      </p:sp>
      <p:sp>
        <p:nvSpPr>
          <p:cNvPr id="161795" name="Oval 3"/>
          <p:cNvSpPr>
            <a:spLocks noChangeArrowheads="1"/>
          </p:cNvSpPr>
          <p:nvPr/>
        </p:nvSpPr>
        <p:spPr bwMode="auto">
          <a:xfrm>
            <a:off x="107950" y="1268413"/>
            <a:ext cx="1524000" cy="457200"/>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61796" name="Rectangle 4"/>
          <p:cNvSpPr>
            <a:spLocks noChangeArrowheads="1"/>
          </p:cNvSpPr>
          <p:nvPr/>
        </p:nvSpPr>
        <p:spPr bwMode="auto">
          <a:xfrm>
            <a:off x="3765550" y="1954213"/>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20000"/>
              </a:lnSpc>
            </a:pP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3D.5C</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16</a:t>
            </a:r>
          </a:p>
        </p:txBody>
      </p:sp>
      <p:sp>
        <p:nvSpPr>
          <p:cNvPr id="161797" name="AutoShape 5"/>
          <p:cNvSpPr>
            <a:spLocks noChangeArrowheads="1"/>
          </p:cNvSpPr>
          <p:nvPr/>
        </p:nvSpPr>
        <p:spPr bwMode="auto">
          <a:xfrm>
            <a:off x="1708150" y="1344613"/>
            <a:ext cx="381000" cy="304800"/>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798" name="Rectangle 6"/>
          <p:cNvSpPr>
            <a:spLocks noChangeArrowheads="1"/>
          </p:cNvSpPr>
          <p:nvPr/>
        </p:nvSpPr>
        <p:spPr bwMode="auto">
          <a:xfrm>
            <a:off x="869950" y="1954213"/>
            <a:ext cx="320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111101.010111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2 </a:t>
            </a:r>
            <a:r>
              <a:rPr kumimoji="1" lang="en-US" altLang="zh-CN" sz="2000">
                <a:effectLst>
                  <a:outerShdw blurRad="38100" dist="38100" dir="2700000" algn="tl">
                    <a:srgbClr val="C0C0C0"/>
                  </a:outerShdw>
                </a:effectLst>
                <a:latin typeface="Times New Roman" pitchFamily="18" charset="0"/>
              </a:rPr>
              <a:t>=</a:t>
            </a:r>
          </a:p>
        </p:txBody>
      </p:sp>
      <p:sp>
        <p:nvSpPr>
          <p:cNvPr id="161799" name="Rectangle 7"/>
          <p:cNvSpPr>
            <a:spLocks noChangeArrowheads="1"/>
          </p:cNvSpPr>
          <p:nvPr/>
        </p:nvSpPr>
        <p:spPr bwMode="auto">
          <a:xfrm>
            <a:off x="2989263" y="4419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20000"/>
              </a:lnSpc>
            </a:pP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1001011.01100001</a:t>
            </a:r>
            <a:r>
              <a:rPr kumimoji="1" lang="zh-CN" altLang="en-US" sz="2000">
                <a:effectLst>
                  <a:outerShdw blurRad="38100" dist="38100" dir="2700000" algn="tl">
                    <a:srgbClr val="C0C0C0"/>
                  </a:outerShdw>
                </a:effectLst>
                <a:latin typeface="Times New Roman" pitchFamily="18" charset="0"/>
              </a:rPr>
              <a:t>） </a:t>
            </a:r>
            <a:r>
              <a:rPr kumimoji="1" lang="en-US" altLang="zh-CN" sz="2000" baseline="-25000">
                <a:effectLst>
                  <a:outerShdw blurRad="38100" dist="38100" dir="2700000" algn="tl">
                    <a:srgbClr val="C0C0C0"/>
                  </a:outerShdw>
                </a:effectLst>
                <a:latin typeface="Times New Roman" pitchFamily="18" charset="0"/>
              </a:rPr>
              <a:t>2</a:t>
            </a:r>
          </a:p>
        </p:txBody>
      </p:sp>
      <p:grpSp>
        <p:nvGrpSpPr>
          <p:cNvPr id="161800" name="Group 8"/>
          <p:cNvGrpSpPr>
            <a:grpSpLocks/>
          </p:cNvGrpSpPr>
          <p:nvPr/>
        </p:nvGrpSpPr>
        <p:grpSpPr bwMode="auto">
          <a:xfrm>
            <a:off x="169863" y="3733800"/>
            <a:ext cx="3581400" cy="457200"/>
            <a:chOff x="288" y="2448"/>
            <a:chExt cx="2256" cy="288"/>
          </a:xfrm>
        </p:grpSpPr>
        <p:sp>
          <p:nvSpPr>
            <p:cNvPr id="161801" name="Oval 9"/>
            <p:cNvSpPr>
              <a:spLocks noChangeArrowheads="1"/>
            </p:cNvSpPr>
            <p:nvPr/>
          </p:nvSpPr>
          <p:spPr bwMode="auto">
            <a:xfrm>
              <a:off x="288" y="2448"/>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十六进制</a:t>
              </a:r>
            </a:p>
          </p:txBody>
        </p:sp>
        <p:sp>
          <p:nvSpPr>
            <p:cNvPr id="161802" name="Oval 10"/>
            <p:cNvSpPr>
              <a:spLocks noChangeArrowheads="1"/>
            </p:cNvSpPr>
            <p:nvPr/>
          </p:nvSpPr>
          <p:spPr bwMode="auto">
            <a:xfrm>
              <a:off x="1584" y="2448"/>
              <a:ext cx="960" cy="288"/>
            </a:xfrm>
            <a:prstGeom prst="ellipse">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a:solidFill>
                    <a:schemeClr val="bg1"/>
                  </a:solidFill>
                  <a:effectLst>
                    <a:outerShdw blurRad="38100" dist="38100" dir="2700000" algn="tl">
                      <a:srgbClr val="000000"/>
                    </a:outerShdw>
                  </a:effectLst>
                  <a:latin typeface="Times New Roman" pitchFamily="18" charset="0"/>
                </a:rPr>
                <a:t>二进制</a:t>
              </a:r>
            </a:p>
          </p:txBody>
        </p:sp>
        <p:sp>
          <p:nvSpPr>
            <p:cNvPr id="161803" name="AutoShape 11"/>
            <p:cNvSpPr>
              <a:spLocks noChangeArrowheads="1"/>
            </p:cNvSpPr>
            <p:nvPr/>
          </p:nvSpPr>
          <p:spPr bwMode="auto">
            <a:xfrm>
              <a:off x="1296" y="2496"/>
              <a:ext cx="240" cy="192"/>
            </a:xfrm>
            <a:prstGeom prst="rightArrow">
              <a:avLst>
                <a:gd name="adj1" fmla="val 50000"/>
                <a:gd name="adj2" fmla="val 6445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1804" name="Rectangle 12"/>
          <p:cNvSpPr>
            <a:spLocks noChangeArrowheads="1"/>
          </p:cNvSpPr>
          <p:nvPr/>
        </p:nvSpPr>
        <p:spPr bwMode="auto">
          <a:xfrm>
            <a:off x="1008063" y="4419600"/>
            <a:ext cx="2309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000">
                <a:effectLst>
                  <a:outerShdw blurRad="38100" dist="38100" dir="2700000" algn="tl">
                    <a:srgbClr val="C0C0C0"/>
                  </a:outerShdw>
                </a:effectLst>
                <a:latin typeface="Times New Roman" pitchFamily="18" charset="0"/>
              </a:rPr>
              <a:t>[</a:t>
            </a:r>
            <a:r>
              <a:rPr kumimoji="1" lang="zh-CN" altLang="en-US" sz="2000">
                <a:effectLst>
                  <a:outerShdw blurRad="38100" dist="38100" dir="2700000" algn="tl">
                    <a:srgbClr val="C0C0C0"/>
                  </a:outerShdw>
                </a:effectLst>
                <a:latin typeface="Times New Roman" pitchFamily="18" charset="0"/>
              </a:rPr>
              <a:t>例</a:t>
            </a:r>
            <a:r>
              <a:rPr kumimoji="1" lang="en-US" altLang="zh-CN" sz="200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a:t>
            </a:r>
            <a:r>
              <a:rPr kumimoji="1" lang="en-US" altLang="zh-CN" sz="2000">
                <a:effectLst>
                  <a:outerShdw blurRad="38100" dist="38100" dir="2700000" algn="tl">
                    <a:srgbClr val="C0C0C0"/>
                  </a:outerShdw>
                </a:effectLst>
                <a:latin typeface="Times New Roman" pitchFamily="18" charset="0"/>
              </a:rPr>
              <a:t>4B.61</a:t>
            </a:r>
            <a:r>
              <a:rPr kumimoji="1" lang="zh-CN" altLang="en-US" sz="2000">
                <a:effectLst>
                  <a:outerShdw blurRad="38100" dist="38100" dir="2700000" algn="tl">
                    <a:srgbClr val="C0C0C0"/>
                  </a:outerShdw>
                </a:effectLst>
                <a:latin typeface="Times New Roman" pitchFamily="18" charset="0"/>
              </a:rPr>
              <a:t>）</a:t>
            </a:r>
            <a:r>
              <a:rPr kumimoji="1" lang="en-US" altLang="zh-CN" sz="2000" baseline="-25000">
                <a:effectLst>
                  <a:outerShdw blurRad="38100" dist="38100" dir="2700000" algn="tl">
                    <a:srgbClr val="C0C0C0"/>
                  </a:outerShdw>
                </a:effectLst>
                <a:latin typeface="Times New Roman" pitchFamily="18" charset="0"/>
              </a:rPr>
              <a:t>16 </a:t>
            </a:r>
            <a:r>
              <a:rPr kumimoji="1" lang="en-US" altLang="zh-CN" sz="2000">
                <a:effectLst>
                  <a:outerShdw blurRad="38100" dist="38100" dir="2700000" algn="tl">
                    <a:srgbClr val="C0C0C0"/>
                  </a:outerShdw>
                </a:effectLst>
                <a:latin typeface="Times New Roman" pitchFamily="18" charset="0"/>
              </a:rPr>
              <a:t>=</a:t>
            </a:r>
          </a:p>
        </p:txBody>
      </p:sp>
      <p:grpSp>
        <p:nvGrpSpPr>
          <p:cNvPr id="161805" name="Group 13"/>
          <p:cNvGrpSpPr>
            <a:grpSpLocks/>
          </p:cNvGrpSpPr>
          <p:nvPr/>
        </p:nvGrpSpPr>
        <p:grpSpPr bwMode="auto">
          <a:xfrm>
            <a:off x="869950" y="2563813"/>
            <a:ext cx="7086600" cy="1219200"/>
            <a:chOff x="672" y="1392"/>
            <a:chExt cx="4464" cy="768"/>
          </a:xfrm>
        </p:grpSpPr>
        <p:sp>
          <p:nvSpPr>
            <p:cNvPr id="161806" name="Rectangle 14"/>
            <p:cNvSpPr>
              <a:spLocks noChangeArrowheads="1"/>
            </p:cNvSpPr>
            <p:nvPr/>
          </p:nvSpPr>
          <p:spPr bwMode="auto">
            <a:xfrm>
              <a:off x="672" y="1392"/>
              <a:ext cx="4464" cy="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b="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规则：</a:t>
              </a:r>
              <a:r>
                <a:rPr kumimoji="1" lang="en-US" altLang="zh-CN" sz="2000">
                  <a:solidFill>
                    <a:srgbClr val="FF0000"/>
                  </a:solidFill>
                  <a:effectLst>
                    <a:outerShdw blurRad="38100" dist="38100" dir="2700000" algn="tl">
                      <a:srgbClr val="C0C0C0"/>
                    </a:outerShdw>
                  </a:effectLst>
                  <a:latin typeface="Times New Roman" pitchFamily="18" charset="0"/>
                </a:rPr>
                <a:t>4</a:t>
              </a:r>
              <a:r>
                <a:rPr kumimoji="1" lang="zh-CN" altLang="en-US" sz="2000">
                  <a:solidFill>
                    <a:srgbClr val="FF0000"/>
                  </a:solidFill>
                  <a:effectLst>
                    <a:outerShdw blurRad="38100" dist="38100" dir="2700000" algn="tl">
                      <a:srgbClr val="C0C0C0"/>
                    </a:outerShdw>
                  </a:effectLst>
                  <a:latin typeface="Times New Roman" pitchFamily="18" charset="0"/>
                </a:rPr>
                <a:t>位并</a:t>
              </a:r>
              <a:r>
                <a:rPr kumimoji="1" lang="en-US" altLang="zh-CN" sz="2000">
                  <a:solidFill>
                    <a:srgbClr val="FF0000"/>
                  </a:solidFill>
                  <a:effectLst>
                    <a:outerShdw blurRad="38100" dist="38100" dir="2700000" algn="tl">
                      <a:srgbClr val="C0C0C0"/>
                    </a:outerShdw>
                  </a:effectLst>
                  <a:latin typeface="Times New Roman" pitchFamily="18" charset="0"/>
                </a:rPr>
                <a:t>1</a:t>
              </a:r>
              <a:r>
                <a:rPr kumimoji="1" lang="zh-CN" altLang="en-US" sz="2000">
                  <a:solidFill>
                    <a:srgbClr val="FF0000"/>
                  </a:solidFill>
                  <a:effectLst>
                    <a:outerShdw blurRad="38100" dist="38100" dir="2700000" algn="tl">
                      <a:srgbClr val="C0C0C0"/>
                    </a:outerShdw>
                  </a:effectLst>
                  <a:latin typeface="Times New Roman" pitchFamily="18" charset="0"/>
                </a:rPr>
                <a:t>位</a:t>
              </a:r>
              <a:r>
                <a:rPr kumimoji="1" lang="zh-CN" altLang="en-US" sz="2000">
                  <a:effectLst>
                    <a:outerShdw blurRad="38100" dist="38100" dir="2700000" algn="tl">
                      <a:srgbClr val="C0C0C0"/>
                    </a:outerShdw>
                  </a:effectLst>
                  <a:latin typeface="Times New Roman" pitchFamily="18" charset="0"/>
                </a:rPr>
                <a:t>     计数方向：</a:t>
              </a:r>
              <a:r>
                <a:rPr kumimoji="1" lang="zh-CN" altLang="en-US" sz="2000">
                  <a:solidFill>
                    <a:srgbClr val="FF0000"/>
                  </a:solidFill>
                  <a:effectLst>
                    <a:outerShdw blurRad="38100" dist="38100" dir="2700000" algn="tl">
                      <a:srgbClr val="C0C0C0"/>
                    </a:outerShdw>
                  </a:effectLst>
                  <a:latin typeface="Times New Roman" pitchFamily="18" charset="0"/>
                </a:rPr>
                <a:t>左← </a:t>
              </a:r>
              <a:r>
                <a:rPr kumimoji="1" lang="en-US" altLang="zh-CN" sz="2000">
                  <a:solidFill>
                    <a:srgbClr val="FF0000"/>
                  </a:solidFill>
                  <a:effectLst>
                    <a:outerShdw blurRad="38100" dist="38100" dir="2700000" algn="tl">
                      <a:srgbClr val="C0C0C0"/>
                    </a:outerShdw>
                  </a:effectLst>
                  <a:latin typeface="Times New Roman" pitchFamily="18" charset="0"/>
                </a:rPr>
                <a:t>. →</a:t>
              </a:r>
              <a:r>
                <a:rPr kumimoji="1" lang="zh-CN" altLang="en-US" sz="2000">
                  <a:solidFill>
                    <a:srgbClr val="FF0000"/>
                  </a:solidFill>
                  <a:effectLst>
                    <a:outerShdw blurRad="38100" dist="38100" dir="2700000" algn="tl">
                      <a:srgbClr val="C0C0C0"/>
                    </a:outerShdw>
                  </a:effectLst>
                  <a:latin typeface="Times New Roman" pitchFamily="18" charset="0"/>
                </a:rPr>
                <a:t>右</a:t>
              </a:r>
              <a:r>
                <a:rPr kumimoji="1" lang="zh-CN" altLang="en-US" sz="2000">
                  <a:effectLst>
                    <a:outerShdw blurRad="38100" dist="38100" dir="2700000" algn="tl">
                      <a:srgbClr val="C0C0C0"/>
                    </a:outerShdw>
                  </a:effectLst>
                  <a:latin typeface="Times New Roman" pitchFamily="18" charset="0"/>
                </a:rPr>
                <a:t>     </a:t>
              </a:r>
              <a:r>
                <a:rPr kumimoji="1" lang="zh-CN" altLang="en-US" sz="2000">
                  <a:solidFill>
                    <a:srgbClr val="0000FF"/>
                  </a:solidFill>
                  <a:effectLst>
                    <a:outerShdw blurRad="38100" dist="38100" dir="2700000" algn="tl">
                      <a:srgbClr val="C0C0C0"/>
                    </a:outerShdw>
                  </a:effectLst>
                  <a:latin typeface="Times New Roman" pitchFamily="18" charset="0"/>
                </a:rPr>
                <a:t>位数不足补</a:t>
              </a:r>
              <a:r>
                <a:rPr kumimoji="1" lang="en-US" altLang="zh-CN" sz="2000">
                  <a:solidFill>
                    <a:srgbClr val="0000FF"/>
                  </a:solidFill>
                  <a:effectLst>
                    <a:outerShdw blurRad="38100" dist="38100" dir="2700000" algn="tl">
                      <a:srgbClr val="C0C0C0"/>
                    </a:outerShdw>
                  </a:effectLst>
                  <a:latin typeface="Times New Roman" pitchFamily="18" charset="0"/>
                </a:rPr>
                <a:t>0</a:t>
              </a:r>
            </a:p>
            <a:p>
              <a:pPr>
                <a:spcBef>
                  <a:spcPct val="50000"/>
                </a:spcBef>
              </a:pPr>
              <a:r>
                <a:rPr kumimoji="1" lang="en-US" altLang="zh-CN" sz="2000">
                  <a:effectLst>
                    <a:outerShdw blurRad="38100" dist="38100" dir="2700000" algn="tl">
                      <a:srgbClr val="C0C0C0"/>
                    </a:outerShdw>
                  </a:effectLst>
                  <a:latin typeface="Times New Roman" pitchFamily="18" charset="0"/>
                </a:rPr>
                <a:t>    mod.2        </a:t>
              </a:r>
              <a:r>
                <a:rPr kumimoji="1" lang="en-US" altLang="zh-CN" sz="2000">
                  <a:solidFill>
                    <a:srgbClr val="0000FF"/>
                  </a:solidFill>
                  <a:effectLst>
                    <a:outerShdw blurRad="38100" dist="38100" dir="2700000" algn="tl">
                      <a:srgbClr val="C0C0C0"/>
                    </a:outerShdw>
                  </a:effectLst>
                  <a:latin typeface="Times New Roman" pitchFamily="18" charset="0"/>
                </a:rPr>
                <a:t>0 0</a:t>
              </a:r>
              <a:r>
                <a:rPr kumimoji="1" lang="en-US" altLang="zh-CN" sz="2000">
                  <a:effectLst>
                    <a:outerShdw blurRad="38100" dist="38100" dir="2700000" algn="tl">
                      <a:srgbClr val="C0C0C0"/>
                    </a:outerShdw>
                  </a:effectLst>
                  <a:latin typeface="Times New Roman" pitchFamily="18" charset="0"/>
                </a:rPr>
                <a:t> 1 1   1 1 0 1    .    0 1 0 1   1 1 </a:t>
              </a:r>
              <a:r>
                <a:rPr kumimoji="1" lang="en-US" altLang="zh-CN" sz="2000">
                  <a:solidFill>
                    <a:srgbClr val="0000FF"/>
                  </a:solidFill>
                  <a:effectLst>
                    <a:outerShdw blurRad="38100" dist="38100" dir="2700000" algn="tl">
                      <a:srgbClr val="C0C0C0"/>
                    </a:outerShdw>
                  </a:effectLst>
                  <a:latin typeface="Times New Roman" pitchFamily="18" charset="0"/>
                </a:rPr>
                <a:t>0 0</a:t>
              </a:r>
            </a:p>
            <a:p>
              <a:pPr>
                <a:spcBef>
                  <a:spcPct val="20000"/>
                </a:spcBef>
              </a:pPr>
              <a:r>
                <a:rPr kumimoji="1" lang="en-US" altLang="zh-CN" sz="2000">
                  <a:effectLst>
                    <a:outerShdw blurRad="38100" dist="38100" dir="2700000" algn="tl">
                      <a:srgbClr val="C0C0C0"/>
                    </a:outerShdw>
                  </a:effectLst>
                  <a:latin typeface="Times New Roman" pitchFamily="18" charset="0"/>
                </a:rPr>
                <a:t>    mod.16           3            D       .         5            C</a:t>
              </a:r>
            </a:p>
          </p:txBody>
        </p:sp>
        <p:sp>
          <p:nvSpPr>
            <p:cNvPr id="161807" name="Line 15"/>
            <p:cNvSpPr>
              <a:spLocks noChangeShapeType="1"/>
            </p:cNvSpPr>
            <p:nvPr/>
          </p:nvSpPr>
          <p:spPr bwMode="auto">
            <a:xfrm>
              <a:off x="1632" y="1920"/>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08" name="Line 16"/>
            <p:cNvSpPr>
              <a:spLocks noChangeShapeType="1"/>
            </p:cNvSpPr>
            <p:nvPr/>
          </p:nvSpPr>
          <p:spPr bwMode="auto">
            <a:xfrm>
              <a:off x="2208" y="1920"/>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09" name="Line 17"/>
            <p:cNvSpPr>
              <a:spLocks noChangeShapeType="1"/>
            </p:cNvSpPr>
            <p:nvPr/>
          </p:nvSpPr>
          <p:spPr bwMode="auto">
            <a:xfrm>
              <a:off x="2976" y="1920"/>
              <a:ext cx="48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0" name="Line 18"/>
            <p:cNvSpPr>
              <a:spLocks noChangeShapeType="1"/>
            </p:cNvSpPr>
            <p:nvPr/>
          </p:nvSpPr>
          <p:spPr bwMode="auto">
            <a:xfrm>
              <a:off x="3566" y="1920"/>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1" name="Line 19"/>
            <p:cNvSpPr>
              <a:spLocks noChangeShapeType="1"/>
            </p:cNvSpPr>
            <p:nvPr/>
          </p:nvSpPr>
          <p:spPr bwMode="auto">
            <a:xfrm>
              <a:off x="720" y="1632"/>
              <a:ext cx="4224"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1812" name="Group 20"/>
          <p:cNvGrpSpPr>
            <a:grpSpLocks/>
          </p:cNvGrpSpPr>
          <p:nvPr/>
        </p:nvGrpSpPr>
        <p:grpSpPr bwMode="auto">
          <a:xfrm>
            <a:off x="1008063" y="5029200"/>
            <a:ext cx="5867400" cy="1219200"/>
            <a:chOff x="720" y="3168"/>
            <a:chExt cx="3696" cy="768"/>
          </a:xfrm>
        </p:grpSpPr>
        <p:sp>
          <p:nvSpPr>
            <p:cNvPr id="161813" name="Rectangle 21"/>
            <p:cNvSpPr>
              <a:spLocks noChangeArrowheads="1"/>
            </p:cNvSpPr>
            <p:nvPr/>
          </p:nvSpPr>
          <p:spPr bwMode="auto">
            <a:xfrm>
              <a:off x="720" y="3168"/>
              <a:ext cx="3696" cy="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b="0">
                  <a:effectLst>
                    <a:outerShdw blurRad="38100" dist="38100" dir="2700000" algn="tl">
                      <a:srgbClr val="C0C0C0"/>
                    </a:outerShdw>
                  </a:effectLst>
                  <a:latin typeface="Times New Roman" pitchFamily="18" charset="0"/>
                </a:rPr>
                <a:t>● </a:t>
              </a:r>
              <a:r>
                <a:rPr kumimoji="1" lang="zh-CN" altLang="en-US" sz="2000">
                  <a:effectLst>
                    <a:outerShdw blurRad="38100" dist="38100" dir="2700000" algn="tl">
                      <a:srgbClr val="C0C0C0"/>
                    </a:outerShdw>
                  </a:effectLst>
                  <a:latin typeface="Times New Roman" pitchFamily="18" charset="0"/>
                </a:rPr>
                <a:t>规则：</a:t>
              </a:r>
              <a:r>
                <a:rPr kumimoji="1" lang="en-US" altLang="zh-CN" sz="2000">
                  <a:solidFill>
                    <a:srgbClr val="FF0000"/>
                  </a:solidFill>
                  <a:effectLst>
                    <a:outerShdw blurRad="38100" dist="38100" dir="2700000" algn="tl">
                      <a:srgbClr val="C0C0C0"/>
                    </a:outerShdw>
                  </a:effectLst>
                  <a:latin typeface="Times New Roman" pitchFamily="18" charset="0"/>
                </a:rPr>
                <a:t>1</a:t>
              </a:r>
              <a:r>
                <a:rPr kumimoji="1" lang="zh-CN" altLang="en-US" sz="2000">
                  <a:solidFill>
                    <a:srgbClr val="FF0000"/>
                  </a:solidFill>
                  <a:effectLst>
                    <a:outerShdw blurRad="38100" dist="38100" dir="2700000" algn="tl">
                      <a:srgbClr val="C0C0C0"/>
                    </a:outerShdw>
                  </a:effectLst>
                  <a:latin typeface="Times New Roman" pitchFamily="18" charset="0"/>
                </a:rPr>
                <a:t>位拆</a:t>
              </a:r>
              <a:r>
                <a:rPr kumimoji="1" lang="en-US" altLang="zh-CN" sz="2000">
                  <a:solidFill>
                    <a:srgbClr val="FF0000"/>
                  </a:solidFill>
                  <a:effectLst>
                    <a:outerShdw blurRad="38100" dist="38100" dir="2700000" algn="tl">
                      <a:srgbClr val="C0C0C0"/>
                    </a:outerShdw>
                  </a:effectLst>
                  <a:latin typeface="Times New Roman" pitchFamily="18" charset="0"/>
                </a:rPr>
                <a:t>4</a:t>
              </a:r>
              <a:r>
                <a:rPr kumimoji="1" lang="zh-CN" altLang="en-US" sz="2000">
                  <a:solidFill>
                    <a:srgbClr val="FF0000"/>
                  </a:solidFill>
                  <a:effectLst>
                    <a:outerShdw blurRad="38100" dist="38100" dir="2700000" algn="tl">
                      <a:srgbClr val="C0C0C0"/>
                    </a:outerShdw>
                  </a:effectLst>
                  <a:latin typeface="Times New Roman" pitchFamily="18" charset="0"/>
                </a:rPr>
                <a:t>位</a:t>
              </a:r>
            </a:p>
            <a:p>
              <a:pPr>
                <a:spcBef>
                  <a:spcPct val="50000"/>
                </a:spcBef>
              </a:pPr>
              <a:r>
                <a:rPr kumimoji="1" lang="zh-CN" altLang="en-US" sz="2000">
                  <a:effectLst>
                    <a:outerShdw blurRad="38100" dist="38100" dir="2700000" algn="tl">
                      <a:srgbClr val="C0C0C0"/>
                    </a:outerShdw>
                  </a:effectLst>
                  <a:latin typeface="Times New Roman" pitchFamily="18" charset="0"/>
                </a:rPr>
                <a:t>    </a:t>
              </a:r>
              <a:r>
                <a:rPr kumimoji="1" lang="en-US" altLang="zh-CN" sz="2000">
                  <a:effectLst>
                    <a:outerShdw blurRad="38100" dist="38100" dir="2700000" algn="tl">
                      <a:srgbClr val="C0C0C0"/>
                    </a:outerShdw>
                  </a:effectLst>
                  <a:latin typeface="Times New Roman" pitchFamily="18" charset="0"/>
                </a:rPr>
                <a:t>mod.16         4             B      .        6             1</a:t>
              </a:r>
            </a:p>
            <a:p>
              <a:pPr>
                <a:spcBef>
                  <a:spcPct val="20000"/>
                </a:spcBef>
              </a:pPr>
              <a:r>
                <a:rPr kumimoji="1" lang="en-US" altLang="zh-CN" sz="2000">
                  <a:effectLst>
                    <a:outerShdw blurRad="38100" dist="38100" dir="2700000" algn="tl">
                      <a:srgbClr val="C0C0C0"/>
                    </a:outerShdw>
                  </a:effectLst>
                  <a:latin typeface="Times New Roman" pitchFamily="18" charset="0"/>
                </a:rPr>
                <a:t>    mod.2      0 1 0 0    1 0 1 1   .   0 1 1 0    0 0 0 1</a:t>
              </a:r>
            </a:p>
          </p:txBody>
        </p:sp>
        <p:sp>
          <p:nvSpPr>
            <p:cNvPr id="161814" name="Line 22"/>
            <p:cNvSpPr>
              <a:spLocks noChangeShapeType="1"/>
            </p:cNvSpPr>
            <p:nvPr/>
          </p:nvSpPr>
          <p:spPr bwMode="auto">
            <a:xfrm>
              <a:off x="1605" y="3696"/>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5" name="Line 23"/>
            <p:cNvSpPr>
              <a:spLocks noChangeShapeType="1"/>
            </p:cNvSpPr>
            <p:nvPr/>
          </p:nvSpPr>
          <p:spPr bwMode="auto">
            <a:xfrm>
              <a:off x="2208" y="3696"/>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6" name="Line 24"/>
            <p:cNvSpPr>
              <a:spLocks noChangeShapeType="1"/>
            </p:cNvSpPr>
            <p:nvPr/>
          </p:nvSpPr>
          <p:spPr bwMode="auto">
            <a:xfrm>
              <a:off x="3518" y="3696"/>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7" name="Line 25"/>
            <p:cNvSpPr>
              <a:spLocks noChangeShapeType="1"/>
            </p:cNvSpPr>
            <p:nvPr/>
          </p:nvSpPr>
          <p:spPr bwMode="auto">
            <a:xfrm>
              <a:off x="2928" y="3696"/>
              <a:ext cx="43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18" name="Line 26"/>
            <p:cNvSpPr>
              <a:spLocks noChangeShapeType="1"/>
            </p:cNvSpPr>
            <p:nvPr/>
          </p:nvSpPr>
          <p:spPr bwMode="auto">
            <a:xfrm>
              <a:off x="768" y="3408"/>
              <a:ext cx="1344"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1819" name="Group 27"/>
          <p:cNvGrpSpPr>
            <a:grpSpLocks/>
          </p:cNvGrpSpPr>
          <p:nvPr/>
        </p:nvGrpSpPr>
        <p:grpSpPr bwMode="auto">
          <a:xfrm>
            <a:off x="1835150" y="476250"/>
            <a:ext cx="3960813" cy="484188"/>
            <a:chOff x="1200" y="1296"/>
            <a:chExt cx="1261" cy="273"/>
          </a:xfrm>
        </p:grpSpPr>
        <p:sp>
          <p:nvSpPr>
            <p:cNvPr id="161820" name="AutoShape 28"/>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1821" name="Text Box 29"/>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6.</a:t>
              </a:r>
              <a:r>
                <a:rPr kumimoji="1" lang="zh-CN" altLang="en-US">
                  <a:solidFill>
                    <a:schemeClr val="bg1"/>
                  </a:solidFill>
                  <a:effectLst>
                    <a:outerShdw blurRad="38100" dist="38100" dir="2700000" algn="tl">
                      <a:srgbClr val="000000"/>
                    </a:outerShdw>
                  </a:effectLst>
                  <a:latin typeface="Times New Roman" pitchFamily="18" charset="0"/>
                </a:rPr>
                <a:t>二进制与十六进制的转换</a:t>
              </a:r>
            </a:p>
          </p:txBody>
        </p:sp>
      </p:grpSp>
      <p:sp>
        <p:nvSpPr>
          <p:cNvPr id="161822" name="Text Box 30"/>
          <p:cNvSpPr txBox="1">
            <a:spLocks noChangeArrowheads="1"/>
          </p:cNvSpPr>
          <p:nvPr/>
        </p:nvSpPr>
        <p:spPr bwMode="auto">
          <a:xfrm>
            <a:off x="6659563" y="3644900"/>
            <a:ext cx="2484437" cy="2436813"/>
          </a:xfrm>
          <a:prstGeom prst="rect">
            <a:avLst/>
          </a:prstGeom>
          <a:solidFill>
            <a:srgbClr val="5E9CDA"/>
          </a:solidFill>
          <a:ln>
            <a:noFill/>
          </a:ln>
          <a:effectLst/>
          <a:extLst>
            <a:ext uri="{91240B29-F687-4F45-9708-019B960494DF}">
              <a14:hiddenLine xmlns:a14="http://schemas.microsoft.com/office/drawing/2010/main" w="12700">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a:solidFill>
                  <a:schemeClr val="bg1"/>
                </a:solidFill>
                <a:latin typeface="楷体_GB2312" charset="-122"/>
                <a:ea typeface="楷体_GB2312" charset="-122"/>
              </a:rPr>
              <a:t>总结：二进制、十六进制之间存在着特殊的对应关系，即   </a:t>
            </a:r>
            <a:r>
              <a:rPr kumimoji="1" lang="en-US" altLang="zh-CN" sz="2200">
                <a:solidFill>
                  <a:srgbClr val="FF0000"/>
                </a:solidFill>
                <a:latin typeface="楷体_GB2312" charset="-122"/>
                <a:ea typeface="楷体_GB2312" charset="-122"/>
              </a:rPr>
              <a:t>=16</a:t>
            </a:r>
            <a:r>
              <a:rPr kumimoji="1" lang="zh-CN" altLang="en-US" sz="2200">
                <a:solidFill>
                  <a:schemeClr val="bg1"/>
                </a:solidFill>
                <a:latin typeface="楷体_GB2312" charset="-122"/>
                <a:ea typeface="楷体_GB2312" charset="-122"/>
              </a:rPr>
              <a:t>，也就是每</a:t>
            </a:r>
            <a:r>
              <a:rPr kumimoji="1" lang="en-US" altLang="zh-CN" sz="2200">
                <a:solidFill>
                  <a:schemeClr val="bg1"/>
                </a:solidFill>
                <a:latin typeface="楷体_GB2312" charset="-122"/>
                <a:ea typeface="楷体_GB2312" charset="-122"/>
              </a:rPr>
              <a:t>4</a:t>
            </a:r>
            <a:r>
              <a:rPr kumimoji="1" lang="zh-CN" altLang="en-US" sz="2200">
                <a:solidFill>
                  <a:schemeClr val="bg1"/>
                </a:solidFill>
                <a:latin typeface="楷体_GB2312" charset="-122"/>
                <a:ea typeface="楷体_GB2312" charset="-122"/>
              </a:rPr>
              <a:t>位二进制数可以表示一位八进制数。</a:t>
            </a:r>
            <a:r>
              <a:rPr kumimoji="1" lang="zh-CN" altLang="en-US" sz="2000">
                <a:solidFill>
                  <a:schemeClr val="tx2"/>
                </a:solidFill>
                <a:effectLst>
                  <a:outerShdw blurRad="38100" dist="38100" dir="2700000" algn="tl">
                    <a:srgbClr val="000000"/>
                  </a:outerShdw>
                </a:effectLst>
                <a:latin typeface="Times New Roman" pitchFamily="18" charset="0"/>
              </a:rPr>
              <a:t> </a:t>
            </a:r>
          </a:p>
        </p:txBody>
      </p:sp>
      <p:sp>
        <p:nvSpPr>
          <p:cNvPr id="161823" name="Rectangle 31"/>
          <p:cNvSpPr>
            <a:spLocks noChangeArrowheads="1"/>
          </p:cNvSpPr>
          <p:nvPr/>
        </p:nvSpPr>
        <p:spPr bwMode="auto">
          <a:xfrm>
            <a:off x="7019925" y="4652963"/>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en-US" altLang="zh-CN" sz="2400">
                <a:solidFill>
                  <a:srgbClr val="FF0000"/>
                </a:solidFill>
                <a:effectLst>
                  <a:outerShdw blurRad="38100" dist="38100" dir="2700000" algn="tl">
                    <a:srgbClr val="C0C0C0"/>
                  </a:outerShdw>
                </a:effectLst>
                <a:latin typeface="Times New Roman" pitchFamily="18" charset="0"/>
              </a:rPr>
              <a:t>2</a:t>
            </a:r>
            <a:r>
              <a:rPr kumimoji="1" lang="en-US" altLang="zh-CN" sz="2400" baseline="30000">
                <a:solidFill>
                  <a:srgbClr val="FF0000"/>
                </a:solidFill>
                <a:effectLst>
                  <a:outerShdw blurRad="38100" dist="38100" dir="2700000" algn="tl">
                    <a:srgbClr val="C0C0C0"/>
                  </a:outerShdw>
                </a:effectLst>
                <a:latin typeface="Times New Roman" pitchFamily="18" charset="0"/>
              </a:rPr>
              <a:t>4</a:t>
            </a:r>
            <a:endParaRPr kumimoji="1" lang="en-US" altLang="zh-CN" sz="2400">
              <a:solidFill>
                <a:srgbClr val="FF0000"/>
              </a:solidFill>
              <a:effectLst>
                <a:outerShdw blurRad="38100" dist="38100" dir="2700000" algn="tl">
                  <a:srgbClr val="C0C0C0"/>
                </a:outerShdw>
              </a:effectLst>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6180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6179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61800"/>
                                        </p:tgtEl>
                                        <p:attrNameLst>
                                          <p:attrName>style.visibility</p:attrName>
                                        </p:attrNameLst>
                                      </p:cBhvr>
                                      <p:to>
                                        <p:strVal val="visible"/>
                                      </p:to>
                                    </p:set>
                                  </p:childTnLst>
                                </p:cTn>
                              </p:par>
                            </p:childTnLst>
                          </p:cTn>
                        </p:par>
                        <p:par>
                          <p:cTn id="15" fill="hold" nodeType="afterGroup">
                            <p:stCondLst>
                              <p:cond delay="500"/>
                            </p:stCondLst>
                            <p:childTnLst>
                              <p:par>
                                <p:cTn id="16" presetID="1" presetClass="entr" presetSubtype="0" fill="hold" grpId="0" nodeType="afterEffect">
                                  <p:stCondLst>
                                    <p:cond delay="0"/>
                                  </p:stCondLst>
                                  <p:childTnLst>
                                    <p:set>
                                      <p:cBhvr>
                                        <p:cTn id="17" dur="1" fill="hold">
                                          <p:stCondLst>
                                            <p:cond delay="499"/>
                                          </p:stCondLst>
                                        </p:cTn>
                                        <p:tgtEl>
                                          <p:spTgt spid="161804"/>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499"/>
                                          </p:stCondLst>
                                        </p:cTn>
                                        <p:tgtEl>
                                          <p:spTgt spid="161812"/>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61799"/>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1823"/>
                                        </p:tgtEl>
                                        <p:attrNameLst>
                                          <p:attrName>style.visibility</p:attrName>
                                        </p:attrNameLst>
                                      </p:cBhvr>
                                      <p:to>
                                        <p:strVal val="visible"/>
                                      </p:to>
                                    </p:set>
                                    <p:anim calcmode="lin" valueType="num">
                                      <p:cBhvr additive="base">
                                        <p:cTn id="30" dur="500" fill="hold"/>
                                        <p:tgtEl>
                                          <p:spTgt spid="161823"/>
                                        </p:tgtEl>
                                        <p:attrNameLst>
                                          <p:attrName>ppt_x</p:attrName>
                                        </p:attrNameLst>
                                      </p:cBhvr>
                                      <p:tavLst>
                                        <p:tav tm="0">
                                          <p:val>
                                            <p:strVal val="#ppt_x"/>
                                          </p:val>
                                        </p:tav>
                                        <p:tav tm="100000">
                                          <p:val>
                                            <p:strVal val="#ppt_x"/>
                                          </p:val>
                                        </p:tav>
                                      </p:tavLst>
                                    </p:anim>
                                    <p:anim calcmode="lin" valueType="num">
                                      <p:cBhvr additive="base">
                                        <p:cTn id="31" dur="500" fill="hold"/>
                                        <p:tgtEl>
                                          <p:spTgt spid="16182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61822"/>
                                        </p:tgtEl>
                                        <p:attrNameLst>
                                          <p:attrName>style.visibility</p:attrName>
                                        </p:attrNameLst>
                                      </p:cBhvr>
                                      <p:to>
                                        <p:strVal val="visible"/>
                                      </p:to>
                                    </p:set>
                                    <p:anim calcmode="lin" valueType="num">
                                      <p:cBhvr additive="base">
                                        <p:cTn id="34" dur="500" fill="hold"/>
                                        <p:tgtEl>
                                          <p:spTgt spid="161822"/>
                                        </p:tgtEl>
                                        <p:attrNameLst>
                                          <p:attrName>ppt_x</p:attrName>
                                        </p:attrNameLst>
                                      </p:cBhvr>
                                      <p:tavLst>
                                        <p:tav tm="0">
                                          <p:val>
                                            <p:strVal val="#ppt_x"/>
                                          </p:val>
                                        </p:tav>
                                        <p:tav tm="100000">
                                          <p:val>
                                            <p:strVal val="#ppt_x"/>
                                          </p:val>
                                        </p:tav>
                                      </p:tavLst>
                                    </p:anim>
                                    <p:anim calcmode="lin" valueType="num">
                                      <p:cBhvr additive="base">
                                        <p:cTn id="35" dur="500" fill="hold"/>
                                        <p:tgtEl>
                                          <p:spTgt spid="161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build="p" autoUpdateAnimBg="0"/>
      <p:bldP spid="161799" grpId="0" autoUpdateAnimBg="0"/>
      <p:bldP spid="161804" grpId="0" autoUpdateAnimBg="0"/>
      <p:bldP spid="161822" grpId="0" animBg="1"/>
      <p:bldP spid="16182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zh-CN" altLang="en-US" sz="2400"/>
              <a:t>附录</a:t>
            </a:r>
            <a:r>
              <a:rPr lang="en-US" altLang="zh-CN" sz="2400"/>
              <a:t>2  </a:t>
            </a:r>
            <a:r>
              <a:rPr lang="zh-CN" altLang="en-US" sz="2400"/>
              <a:t>数制和信息编码</a:t>
            </a:r>
          </a:p>
        </p:txBody>
      </p:sp>
      <p:sp>
        <p:nvSpPr>
          <p:cNvPr id="25" name="日期占位符 5"/>
          <p:cNvSpPr>
            <a:spLocks noGrp="1"/>
          </p:cNvSpPr>
          <p:nvPr>
            <p:ph type="dt" sz="half" idx="10"/>
          </p:nvPr>
        </p:nvSpPr>
        <p:spPr/>
        <p:txBody>
          <a:bodyPr/>
          <a:lstStyle/>
          <a:p>
            <a:fld id="{8B5C89DE-5D5F-4112-9250-7CA3E4FD8732}" type="datetime1">
              <a:rPr lang="zh-CN" altLang="en-US"/>
              <a:pPr/>
              <a:t>2013/9/2</a:t>
            </a:fld>
            <a:endParaRPr lang="en-US" altLang="zh-CN"/>
          </a:p>
        </p:txBody>
      </p:sp>
      <p:sp>
        <p:nvSpPr>
          <p:cNvPr id="23" name="页脚占位符 3"/>
          <p:cNvSpPr>
            <a:spLocks noGrp="1"/>
          </p:cNvSpPr>
          <p:nvPr>
            <p:ph type="ftr" sz="quarter" idx="11"/>
          </p:nvPr>
        </p:nvSpPr>
        <p:spPr/>
        <p:txBody>
          <a:bodyPr/>
          <a:lstStyle/>
          <a:p>
            <a:r>
              <a:rPr lang="en-US" altLang="zh-CN"/>
              <a:t>第1章  计算机基础知识—选购计算机</a:t>
            </a:r>
          </a:p>
        </p:txBody>
      </p:sp>
      <p:sp>
        <p:nvSpPr>
          <p:cNvPr id="24" name="灯片编号占位符 4"/>
          <p:cNvSpPr>
            <a:spLocks noGrp="1"/>
          </p:cNvSpPr>
          <p:nvPr>
            <p:ph type="sldNum" sz="quarter" idx="12"/>
          </p:nvPr>
        </p:nvSpPr>
        <p:spPr/>
        <p:txBody>
          <a:bodyPr/>
          <a:lstStyle/>
          <a:p>
            <a:fld id="{8321792E-1D4F-4F7E-BF94-1F4262EC47FF}" type="slidenum">
              <a:rPr lang="en-US" altLang="zh-CN"/>
              <a:pPr/>
              <a:t>87</a:t>
            </a:fld>
            <a:endParaRPr lang="en-US" altLang="zh-CN"/>
          </a:p>
        </p:txBody>
      </p:sp>
      <p:sp>
        <p:nvSpPr>
          <p:cNvPr id="162819" name="Text Box 3"/>
          <p:cNvSpPr txBox="1">
            <a:spLocks noChangeArrowheads="1"/>
          </p:cNvSpPr>
          <p:nvPr/>
        </p:nvSpPr>
        <p:spPr bwMode="auto">
          <a:xfrm>
            <a:off x="684213" y="1341438"/>
            <a:ext cx="26638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a:t>二、 信息编码</a:t>
            </a:r>
            <a:r>
              <a:rPr kumimoji="1" lang="zh-CN" altLang="en-US" b="0"/>
              <a:t> </a:t>
            </a:r>
          </a:p>
        </p:txBody>
      </p:sp>
      <p:grpSp>
        <p:nvGrpSpPr>
          <p:cNvPr id="162820" name="Group 4"/>
          <p:cNvGrpSpPr>
            <a:grpSpLocks/>
          </p:cNvGrpSpPr>
          <p:nvPr/>
        </p:nvGrpSpPr>
        <p:grpSpPr bwMode="auto">
          <a:xfrm>
            <a:off x="684213" y="2636838"/>
            <a:ext cx="2652712" cy="484187"/>
            <a:chOff x="1200" y="1296"/>
            <a:chExt cx="1261" cy="273"/>
          </a:xfrm>
        </p:grpSpPr>
        <p:sp>
          <p:nvSpPr>
            <p:cNvPr id="162821"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2822"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 BCD</a:t>
              </a:r>
              <a:r>
                <a:rPr kumimoji="1" lang="zh-CN" altLang="en-US">
                  <a:solidFill>
                    <a:schemeClr val="bg1"/>
                  </a:solidFill>
                  <a:effectLst>
                    <a:outerShdw blurRad="38100" dist="38100" dir="2700000" algn="tl">
                      <a:srgbClr val="000000"/>
                    </a:outerShdw>
                  </a:effectLst>
                  <a:latin typeface="Times New Roman" pitchFamily="18" charset="0"/>
                </a:rPr>
                <a:t>码</a:t>
              </a:r>
              <a:r>
                <a:rPr kumimoji="1" lang="zh-CN" altLang="en-US" b="0"/>
                <a:t> </a:t>
              </a:r>
            </a:p>
          </p:txBody>
        </p:sp>
      </p:grpSp>
      <p:sp>
        <p:nvSpPr>
          <p:cNvPr id="162823" name="Text Box 7"/>
          <p:cNvSpPr txBox="1">
            <a:spLocks noChangeArrowheads="1"/>
          </p:cNvSpPr>
          <p:nvPr/>
        </p:nvSpPr>
        <p:spPr bwMode="auto">
          <a:xfrm>
            <a:off x="684213" y="1898650"/>
            <a:ext cx="79930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44500">
              <a:defRPr>
                <a:solidFill>
                  <a:schemeClr val="tx1"/>
                </a:solidFill>
                <a:latin typeface="Arial" charset="0"/>
                <a:ea typeface="宋体" charset="-122"/>
              </a:defRPr>
            </a:lvl1pPr>
            <a:lvl2pPr marL="801688">
              <a:defRPr>
                <a:solidFill>
                  <a:schemeClr val="tx1"/>
                </a:solidFill>
                <a:latin typeface="Arial" charset="0"/>
                <a:ea typeface="宋体" charset="-122"/>
              </a:defRPr>
            </a:lvl2pPr>
            <a:lvl3pPr marL="981075">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a:t>信息需要按照规定好的二进制形式表示才能被计算机处理，这些规定的形式就是信息编码。 </a:t>
            </a:r>
          </a:p>
        </p:txBody>
      </p:sp>
      <p:sp>
        <p:nvSpPr>
          <p:cNvPr id="162824" name="AutoShape 8"/>
          <p:cNvSpPr>
            <a:spLocks noChangeArrowheads="1"/>
          </p:cNvSpPr>
          <p:nvPr/>
        </p:nvSpPr>
        <p:spPr bwMode="auto">
          <a:xfrm>
            <a:off x="684213" y="3357563"/>
            <a:ext cx="2740025" cy="2232025"/>
          </a:xfrm>
          <a:prstGeom prst="roundRect">
            <a:avLst>
              <a:gd name="adj" fmla="val 698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2825" name="Rectangle 9"/>
          <p:cNvSpPr>
            <a:spLocks noChangeArrowheads="1"/>
          </p:cNvSpPr>
          <p:nvPr/>
        </p:nvSpPr>
        <p:spPr bwMode="auto">
          <a:xfrm>
            <a:off x="755650" y="3573463"/>
            <a:ext cx="2571750" cy="1460500"/>
          </a:xfrm>
          <a:prstGeom prst="rect">
            <a:avLst/>
          </a:prstGeom>
          <a:noFill/>
          <a:ln>
            <a:noFill/>
          </a:ln>
          <a:effectLst/>
          <a:extLst>
            <a:ext uri="{909E8E84-426E-40DD-AFC4-6F175D3DCCD1}">
              <a14:hiddenFill xmlns:a14="http://schemas.microsoft.com/office/drawing/2010/main">
                <a:solidFill>
                  <a:srgbClr val="9900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120000"/>
              </a:lnSpc>
              <a:spcBef>
                <a:spcPct val="50000"/>
              </a:spcBef>
            </a:pPr>
            <a:r>
              <a:rPr kumimoji="1" lang="zh-CN" altLang="en-US" sz="2000">
                <a:solidFill>
                  <a:srgbClr val="006600"/>
                </a:solidFill>
                <a:effectLst>
                  <a:outerShdw blurRad="38100" dist="38100" dir="2700000" algn="tl">
                    <a:srgbClr val="C0C0C0"/>
                  </a:outerShdw>
                </a:effectLst>
                <a:latin typeface="Times New Roman" pitchFamily="18" charset="0"/>
              </a:rPr>
              <a:t>用二进制编码表示十进制数的方式</a:t>
            </a: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即每</a:t>
            </a:r>
            <a:r>
              <a:rPr kumimoji="1" lang="en-US" altLang="zh-CN" sz="2000">
                <a:solidFill>
                  <a:srgbClr val="006600"/>
                </a:solidFill>
                <a:effectLst>
                  <a:outerShdw blurRad="38100" dist="38100" dir="2700000" algn="tl">
                    <a:srgbClr val="C0C0C0"/>
                  </a:outerShdw>
                </a:effectLst>
                <a:latin typeface="Times New Roman" pitchFamily="18" charset="0"/>
              </a:rPr>
              <a:t>1</a:t>
            </a:r>
            <a:r>
              <a:rPr kumimoji="1" lang="zh-CN" altLang="en-US" sz="2000">
                <a:solidFill>
                  <a:srgbClr val="006600"/>
                </a:solidFill>
                <a:effectLst>
                  <a:outerShdw blurRad="38100" dist="38100" dir="2700000" algn="tl">
                    <a:srgbClr val="C0C0C0"/>
                  </a:outerShdw>
                </a:effectLst>
                <a:latin typeface="Times New Roman" pitchFamily="18" charset="0"/>
              </a:rPr>
              <a:t>位十进制数数字对应</a:t>
            </a:r>
            <a:r>
              <a:rPr kumimoji="1" lang="en-US" altLang="zh-CN" sz="2000">
                <a:solidFill>
                  <a:srgbClr val="006600"/>
                </a:solidFill>
                <a:effectLst>
                  <a:outerShdw blurRad="38100" dist="38100" dir="2700000" algn="tl">
                    <a:srgbClr val="C0C0C0"/>
                  </a:outerShdw>
                </a:effectLst>
                <a:latin typeface="Times New Roman" pitchFamily="18" charset="0"/>
              </a:rPr>
              <a:t>4</a:t>
            </a:r>
            <a:r>
              <a:rPr kumimoji="1" lang="zh-CN" altLang="en-US" sz="2000">
                <a:solidFill>
                  <a:srgbClr val="006600"/>
                </a:solidFill>
                <a:effectLst>
                  <a:outerShdw blurRad="38100" dist="38100" dir="2700000" algn="tl">
                    <a:srgbClr val="C0C0C0"/>
                  </a:outerShdw>
                </a:effectLst>
                <a:latin typeface="Times New Roman" pitchFamily="18" charset="0"/>
              </a:rPr>
              <a:t>位二进制编码</a:t>
            </a: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又称</a:t>
            </a:r>
            <a:r>
              <a:rPr kumimoji="1" lang="en-US" altLang="zh-CN" sz="2000">
                <a:solidFill>
                  <a:srgbClr val="006600"/>
                </a:solidFill>
                <a:effectLst>
                  <a:outerShdw blurRad="38100" dist="38100" dir="2700000" algn="tl">
                    <a:srgbClr val="C0C0C0"/>
                  </a:outerShdw>
                </a:effectLst>
                <a:latin typeface="Times New Roman" pitchFamily="18" charset="0"/>
              </a:rPr>
              <a:t>8421</a:t>
            </a:r>
            <a:r>
              <a:rPr kumimoji="1" lang="zh-CN" altLang="en-US" sz="2000">
                <a:solidFill>
                  <a:srgbClr val="006600"/>
                </a:solidFill>
                <a:effectLst>
                  <a:outerShdw blurRad="38100" dist="38100" dir="2700000" algn="tl">
                    <a:srgbClr val="C0C0C0"/>
                  </a:outerShdw>
                </a:effectLst>
                <a:latin typeface="Times New Roman" pitchFamily="18" charset="0"/>
              </a:rPr>
              <a:t>码。</a:t>
            </a:r>
          </a:p>
        </p:txBody>
      </p:sp>
      <p:grpSp>
        <p:nvGrpSpPr>
          <p:cNvPr id="162826" name="Group 10"/>
          <p:cNvGrpSpPr>
            <a:grpSpLocks/>
          </p:cNvGrpSpPr>
          <p:nvPr/>
        </p:nvGrpSpPr>
        <p:grpSpPr bwMode="auto">
          <a:xfrm>
            <a:off x="3851275" y="2636838"/>
            <a:ext cx="4810125" cy="3600450"/>
            <a:chOff x="2381" y="890"/>
            <a:chExt cx="3030" cy="2268"/>
          </a:xfrm>
        </p:grpSpPr>
        <p:sp>
          <p:nvSpPr>
            <p:cNvPr id="162827" name="AutoShape 11"/>
            <p:cNvSpPr>
              <a:spLocks noChangeArrowheads="1"/>
            </p:cNvSpPr>
            <p:nvPr/>
          </p:nvSpPr>
          <p:spPr bwMode="auto">
            <a:xfrm>
              <a:off x="2381" y="890"/>
              <a:ext cx="2994" cy="2268"/>
            </a:xfrm>
            <a:prstGeom prst="roundRect">
              <a:avLst>
                <a:gd name="adj" fmla="val 698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2828" name="Line 12"/>
            <p:cNvSpPr>
              <a:spLocks noChangeShapeType="1"/>
            </p:cNvSpPr>
            <p:nvPr/>
          </p:nvSpPr>
          <p:spPr bwMode="auto">
            <a:xfrm>
              <a:off x="2599" y="1207"/>
              <a:ext cx="2607" cy="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2829" name="Text Box 13"/>
            <p:cNvSpPr txBox="1">
              <a:spLocks noChangeArrowheads="1"/>
            </p:cNvSpPr>
            <p:nvPr/>
          </p:nvSpPr>
          <p:spPr bwMode="auto">
            <a:xfrm>
              <a:off x="2780" y="935"/>
              <a:ext cx="231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30000"/>
                </a:spcBef>
              </a:pPr>
              <a:r>
                <a:rPr kumimoji="1" lang="zh-CN" altLang="en-US" sz="2000">
                  <a:solidFill>
                    <a:srgbClr val="006600"/>
                  </a:solidFill>
                  <a:effectLst>
                    <a:outerShdw blurRad="38100" dist="38100" dir="2700000" algn="tl">
                      <a:srgbClr val="C0C0C0"/>
                    </a:outerShdw>
                  </a:effectLst>
                  <a:latin typeface="Times New Roman" pitchFamily="18" charset="0"/>
                </a:rPr>
                <a:t>十进制数与</a:t>
              </a:r>
              <a:r>
                <a:rPr kumimoji="1" lang="en-US" altLang="zh-CN" sz="2000">
                  <a:solidFill>
                    <a:srgbClr val="006600"/>
                  </a:solidFill>
                  <a:effectLst>
                    <a:outerShdw blurRad="38100" dist="38100" dir="2700000" algn="tl">
                      <a:srgbClr val="C0C0C0"/>
                    </a:outerShdw>
                  </a:effectLst>
                  <a:latin typeface="Times New Roman" pitchFamily="18" charset="0"/>
                </a:rPr>
                <a:t>BCD</a:t>
              </a:r>
              <a:r>
                <a:rPr kumimoji="1" lang="zh-CN" altLang="en-US" sz="2000">
                  <a:solidFill>
                    <a:srgbClr val="006600"/>
                  </a:solidFill>
                  <a:effectLst>
                    <a:outerShdw blurRad="38100" dist="38100" dir="2700000" algn="tl">
                      <a:srgbClr val="C0C0C0"/>
                    </a:outerShdw>
                  </a:effectLst>
                  <a:latin typeface="Times New Roman" pitchFamily="18" charset="0"/>
                </a:rPr>
                <a:t>码的对应关系</a:t>
              </a:r>
              <a:br>
                <a:rPr kumimoji="1" lang="zh-CN" altLang="en-US" sz="2000">
                  <a:solidFill>
                    <a:srgbClr val="006600"/>
                  </a:solidFill>
                  <a:effectLst>
                    <a:outerShdw blurRad="38100" dist="38100" dir="2700000" algn="tl">
                      <a:srgbClr val="C0C0C0"/>
                    </a:outerShdw>
                  </a:effectLst>
                  <a:latin typeface="Times New Roman" pitchFamily="18" charset="0"/>
                </a:rPr>
              </a:br>
              <a:endParaRPr kumimoji="1" lang="zh-CN" altLang="en-US" sz="2000">
                <a:solidFill>
                  <a:srgbClr val="006600"/>
                </a:solidFill>
                <a:effectLst>
                  <a:outerShdw blurRad="38100" dist="38100" dir="2700000" algn="tl">
                    <a:srgbClr val="C0C0C0"/>
                  </a:outerShdw>
                </a:effectLst>
                <a:latin typeface="Times New Roman" pitchFamily="18" charset="0"/>
              </a:endParaRPr>
            </a:p>
          </p:txBody>
        </p:sp>
        <p:sp>
          <p:nvSpPr>
            <p:cNvPr id="162830" name="Rectangle 14"/>
            <p:cNvSpPr>
              <a:spLocks noChangeArrowheads="1"/>
            </p:cNvSpPr>
            <p:nvPr/>
          </p:nvSpPr>
          <p:spPr bwMode="auto">
            <a:xfrm>
              <a:off x="2424" y="1431"/>
              <a:ext cx="856" cy="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zh-CN" altLang="en-US" sz="2000">
                  <a:effectLst>
                    <a:outerShdw blurRad="38100" dist="38100" dir="2700000" algn="tl">
                      <a:srgbClr val="C0C0C0"/>
                    </a:outerShdw>
                  </a:effectLst>
                  <a:latin typeface="Times New Roman" pitchFamily="18" charset="0"/>
                </a:rPr>
                <a:t>十进制数</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0</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1</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2</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3</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4</a:t>
              </a:r>
            </a:p>
            <a:p>
              <a:pPr algn="ctr" fontAlgn="ctr">
                <a:spcBef>
                  <a:spcPct val="20000"/>
                </a:spcBef>
              </a:pPr>
              <a:endParaRPr kumimoji="1" lang="en-US" altLang="zh-CN" sz="2000">
                <a:effectLst>
                  <a:outerShdw blurRad="38100" dist="38100" dir="2700000" algn="tl">
                    <a:srgbClr val="C0C0C0"/>
                  </a:outerShdw>
                </a:effectLst>
                <a:latin typeface="Times New Roman" pitchFamily="18" charset="0"/>
              </a:endParaRPr>
            </a:p>
          </p:txBody>
        </p:sp>
        <p:sp>
          <p:nvSpPr>
            <p:cNvPr id="162831" name="Rectangle 15"/>
            <p:cNvSpPr>
              <a:spLocks noChangeArrowheads="1"/>
            </p:cNvSpPr>
            <p:nvPr/>
          </p:nvSpPr>
          <p:spPr bwMode="auto">
            <a:xfrm>
              <a:off x="3291" y="1431"/>
              <a:ext cx="624" cy="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BCD</a:t>
              </a:r>
              <a:r>
                <a:rPr kumimoji="1" lang="zh-CN" altLang="en-US" sz="2000">
                  <a:solidFill>
                    <a:srgbClr val="0000FF"/>
                  </a:solidFill>
                  <a:effectLst>
                    <a:outerShdw blurRad="38100" dist="38100" dir="2700000" algn="tl">
                      <a:srgbClr val="C0C0C0"/>
                    </a:outerShdw>
                  </a:effectLst>
                  <a:latin typeface="Times New Roman" pitchFamily="18" charset="0"/>
                </a:rPr>
                <a:t>码</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0000</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0001</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0010</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0011</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0100</a:t>
              </a:r>
            </a:p>
          </p:txBody>
        </p:sp>
        <p:sp>
          <p:nvSpPr>
            <p:cNvPr id="162832" name="Line 16"/>
            <p:cNvSpPr>
              <a:spLocks noChangeShapeType="1"/>
            </p:cNvSpPr>
            <p:nvPr/>
          </p:nvSpPr>
          <p:spPr bwMode="auto">
            <a:xfrm>
              <a:off x="3960" y="1340"/>
              <a:ext cx="0" cy="1587"/>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2833" name="Line 17"/>
            <p:cNvSpPr>
              <a:spLocks noChangeShapeType="1"/>
            </p:cNvSpPr>
            <p:nvPr/>
          </p:nvSpPr>
          <p:spPr bwMode="auto">
            <a:xfrm flipH="1">
              <a:off x="2644" y="1340"/>
              <a:ext cx="252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2834" name="Line 18"/>
            <p:cNvSpPr>
              <a:spLocks noChangeShapeType="1"/>
            </p:cNvSpPr>
            <p:nvPr/>
          </p:nvSpPr>
          <p:spPr bwMode="auto">
            <a:xfrm>
              <a:off x="3234" y="1345"/>
              <a:ext cx="0" cy="158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2835" name="Line 19"/>
            <p:cNvSpPr>
              <a:spLocks noChangeShapeType="1"/>
            </p:cNvSpPr>
            <p:nvPr/>
          </p:nvSpPr>
          <p:spPr bwMode="auto">
            <a:xfrm>
              <a:off x="4731" y="1340"/>
              <a:ext cx="0" cy="158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2836" name="Rectangle 20"/>
            <p:cNvSpPr>
              <a:spLocks noChangeArrowheads="1"/>
            </p:cNvSpPr>
            <p:nvPr/>
          </p:nvSpPr>
          <p:spPr bwMode="auto">
            <a:xfrm>
              <a:off x="3920" y="1433"/>
              <a:ext cx="856" cy="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zh-CN" altLang="en-US" sz="2000">
                  <a:effectLst>
                    <a:outerShdw blurRad="38100" dist="38100" dir="2700000" algn="tl">
                      <a:srgbClr val="C0C0C0"/>
                    </a:outerShdw>
                  </a:effectLst>
                  <a:latin typeface="Times New Roman" pitchFamily="18" charset="0"/>
                </a:rPr>
                <a:t>十进制数</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5</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6</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7</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8</a:t>
              </a:r>
            </a:p>
            <a:p>
              <a:pPr algn="ctr" fontAlgn="ctr">
                <a:spcBef>
                  <a:spcPct val="20000"/>
                </a:spcBef>
              </a:pPr>
              <a:r>
                <a:rPr kumimoji="1" lang="en-US" altLang="zh-CN" sz="2000">
                  <a:effectLst>
                    <a:outerShdw blurRad="38100" dist="38100" dir="2700000" algn="tl">
                      <a:srgbClr val="C0C0C0"/>
                    </a:outerShdw>
                  </a:effectLst>
                  <a:latin typeface="Times New Roman" pitchFamily="18" charset="0"/>
                </a:rPr>
                <a:t>9</a:t>
              </a:r>
            </a:p>
          </p:txBody>
        </p:sp>
        <p:sp>
          <p:nvSpPr>
            <p:cNvPr id="162837" name="Rectangle 21"/>
            <p:cNvSpPr>
              <a:spLocks noChangeArrowheads="1"/>
            </p:cNvSpPr>
            <p:nvPr/>
          </p:nvSpPr>
          <p:spPr bwMode="auto">
            <a:xfrm>
              <a:off x="4787" y="1433"/>
              <a:ext cx="624" cy="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BCD</a:t>
              </a:r>
              <a:r>
                <a:rPr kumimoji="1" lang="zh-CN" altLang="en-US" sz="2000">
                  <a:solidFill>
                    <a:srgbClr val="0000FF"/>
                  </a:solidFill>
                  <a:effectLst>
                    <a:outerShdw blurRad="38100" dist="38100" dir="2700000" algn="tl">
                      <a:srgbClr val="C0C0C0"/>
                    </a:outerShdw>
                  </a:effectLst>
                  <a:latin typeface="Times New Roman" pitchFamily="18" charset="0"/>
                </a:rPr>
                <a:t>码</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0101</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0110</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0111</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1000</a:t>
              </a:r>
            </a:p>
            <a:p>
              <a:pPr algn="ctr" fontAlgn="ctr">
                <a:spcBef>
                  <a:spcPct val="20000"/>
                </a:spcBef>
              </a:pPr>
              <a:r>
                <a:rPr kumimoji="1" lang="en-US" altLang="zh-CN" sz="2000">
                  <a:solidFill>
                    <a:srgbClr val="0000FF"/>
                  </a:solidFill>
                  <a:effectLst>
                    <a:outerShdw blurRad="38100" dist="38100" dir="2700000" algn="tl">
                      <a:srgbClr val="C0C0C0"/>
                    </a:outerShdw>
                  </a:effectLst>
                  <a:latin typeface="Times New Roman" pitchFamily="18" charset="0"/>
                </a:rPr>
                <a:t>1001</a:t>
              </a:r>
            </a:p>
          </p:txBody>
        </p:sp>
        <p:sp>
          <p:nvSpPr>
            <p:cNvPr id="162838" name="Line 22"/>
            <p:cNvSpPr>
              <a:spLocks noChangeShapeType="1"/>
            </p:cNvSpPr>
            <p:nvPr/>
          </p:nvSpPr>
          <p:spPr bwMode="auto">
            <a:xfrm flipH="1">
              <a:off x="2644" y="2931"/>
              <a:ext cx="2541"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日期占位符 3"/>
          <p:cNvSpPr>
            <a:spLocks noGrp="1"/>
          </p:cNvSpPr>
          <p:nvPr>
            <p:ph type="dt" sz="half" idx="10"/>
          </p:nvPr>
        </p:nvSpPr>
        <p:spPr/>
        <p:txBody>
          <a:bodyPr/>
          <a:lstStyle/>
          <a:p>
            <a:fld id="{4FD91F8D-885D-4B6E-A29F-C71218BBA46C}" type="datetime1">
              <a:rPr lang="zh-CN" altLang="en-US"/>
              <a:pPr/>
              <a:t>2013/9/2</a:t>
            </a:fld>
            <a:endParaRPr lang="en-US" altLang="zh-CN"/>
          </a:p>
        </p:txBody>
      </p:sp>
      <p:sp>
        <p:nvSpPr>
          <p:cNvPr id="22" name="页脚占位符 1"/>
          <p:cNvSpPr>
            <a:spLocks noGrp="1"/>
          </p:cNvSpPr>
          <p:nvPr>
            <p:ph type="ftr" sz="quarter" idx="11"/>
          </p:nvPr>
        </p:nvSpPr>
        <p:spPr/>
        <p:txBody>
          <a:bodyPr/>
          <a:lstStyle/>
          <a:p>
            <a:r>
              <a:rPr lang="en-US" altLang="zh-CN"/>
              <a:t>第1章  计算机基础知识—选购计算机</a:t>
            </a:r>
          </a:p>
        </p:txBody>
      </p:sp>
      <p:sp>
        <p:nvSpPr>
          <p:cNvPr id="23" name="灯片编号占位符 2"/>
          <p:cNvSpPr>
            <a:spLocks noGrp="1"/>
          </p:cNvSpPr>
          <p:nvPr>
            <p:ph type="sldNum" sz="quarter" idx="12"/>
          </p:nvPr>
        </p:nvSpPr>
        <p:spPr/>
        <p:txBody>
          <a:bodyPr/>
          <a:lstStyle/>
          <a:p>
            <a:fld id="{881E0789-CAE5-4436-B7AC-C7675205B44D}" type="slidenum">
              <a:rPr lang="en-US" altLang="zh-CN"/>
              <a:pPr/>
              <a:t>88</a:t>
            </a:fld>
            <a:endParaRPr lang="en-US" altLang="zh-CN"/>
          </a:p>
        </p:txBody>
      </p:sp>
      <p:grpSp>
        <p:nvGrpSpPr>
          <p:cNvPr id="163842" name="Group 2"/>
          <p:cNvGrpSpPr>
            <a:grpSpLocks/>
          </p:cNvGrpSpPr>
          <p:nvPr/>
        </p:nvGrpSpPr>
        <p:grpSpPr bwMode="auto">
          <a:xfrm>
            <a:off x="3348038" y="1125538"/>
            <a:ext cx="5410200" cy="5181600"/>
            <a:chOff x="192" y="672"/>
            <a:chExt cx="3408" cy="3264"/>
          </a:xfrm>
        </p:grpSpPr>
        <p:sp>
          <p:nvSpPr>
            <p:cNvPr id="163843" name="Rectangle 3"/>
            <p:cNvSpPr>
              <a:spLocks noChangeArrowheads="1"/>
            </p:cNvSpPr>
            <p:nvPr/>
          </p:nvSpPr>
          <p:spPr bwMode="auto">
            <a:xfrm>
              <a:off x="288" y="912"/>
              <a:ext cx="672" cy="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en-US" altLang="zh-CN" sz="2000">
                  <a:solidFill>
                    <a:srgbClr val="FF0000"/>
                  </a:solidFill>
                  <a:effectLst>
                    <a:outerShdw blurRad="38100" dist="38100" dir="2700000" algn="tl">
                      <a:srgbClr val="C0C0C0"/>
                    </a:outerShdw>
                  </a:effectLst>
                  <a:latin typeface="Times New Roman" pitchFamily="18" charset="0"/>
                </a:rPr>
                <a:t>ASCII</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000</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001</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002</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003</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004</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005</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006</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007</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010</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012</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p:txBody>
        </p:sp>
        <p:sp>
          <p:nvSpPr>
            <p:cNvPr id="163844" name="Rectangle 4"/>
            <p:cNvSpPr>
              <a:spLocks noChangeArrowheads="1"/>
            </p:cNvSpPr>
            <p:nvPr/>
          </p:nvSpPr>
          <p:spPr bwMode="auto">
            <a:xfrm>
              <a:off x="816" y="912"/>
              <a:ext cx="624" cy="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zh-CN" altLang="en-US" sz="2000">
                  <a:solidFill>
                    <a:srgbClr val="FF0000"/>
                  </a:solidFill>
                  <a:effectLst>
                    <a:outerShdw blurRad="38100" dist="38100" dir="2700000" algn="tl">
                      <a:srgbClr val="C0C0C0"/>
                    </a:outerShdw>
                  </a:effectLst>
                  <a:latin typeface="Times New Roman" pitchFamily="18" charset="0"/>
                </a:rPr>
                <a:t>字符</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NUL</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SOH</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STX</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ETX</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EOT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ENO</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ACK</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振铃</a:t>
              </a: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LF</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FF</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p:txBody>
        </p:sp>
        <p:sp>
          <p:nvSpPr>
            <p:cNvPr id="163845" name="Rectangle 5"/>
            <p:cNvSpPr>
              <a:spLocks noChangeArrowheads="1"/>
            </p:cNvSpPr>
            <p:nvPr/>
          </p:nvSpPr>
          <p:spPr bwMode="auto">
            <a:xfrm>
              <a:off x="1344" y="912"/>
              <a:ext cx="672" cy="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en-US" altLang="zh-CN" sz="2000">
                  <a:solidFill>
                    <a:srgbClr val="FF0000"/>
                  </a:solidFill>
                  <a:effectLst>
                    <a:outerShdw blurRad="38100" dist="38100" dir="2700000" algn="tl">
                      <a:srgbClr val="C0C0C0"/>
                    </a:outerShdw>
                  </a:effectLst>
                  <a:latin typeface="Times New Roman" pitchFamily="18" charset="0"/>
                </a:rPr>
                <a:t>ASCII</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032</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033</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034</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048</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049</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050</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063</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064</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p:txBody>
        </p:sp>
        <p:sp>
          <p:nvSpPr>
            <p:cNvPr id="163846" name="Rectangle 6"/>
            <p:cNvSpPr>
              <a:spLocks noChangeArrowheads="1"/>
            </p:cNvSpPr>
            <p:nvPr/>
          </p:nvSpPr>
          <p:spPr bwMode="auto">
            <a:xfrm>
              <a:off x="1872" y="912"/>
              <a:ext cx="624" cy="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zh-CN" altLang="en-US" sz="2000">
                  <a:solidFill>
                    <a:srgbClr val="FF0000"/>
                  </a:solidFill>
                  <a:effectLst>
                    <a:outerShdw blurRad="38100" dist="38100" dir="2700000" algn="tl">
                      <a:srgbClr val="C0C0C0"/>
                    </a:outerShdw>
                  </a:effectLst>
                  <a:latin typeface="Times New Roman" pitchFamily="18" charset="0"/>
                </a:rPr>
                <a:t>字符</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space</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1</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2</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p:txBody>
        </p:sp>
        <p:sp>
          <p:nvSpPr>
            <p:cNvPr id="163847" name="Rectangle 7"/>
            <p:cNvSpPr>
              <a:spLocks noChangeArrowheads="1"/>
            </p:cNvSpPr>
            <p:nvPr/>
          </p:nvSpPr>
          <p:spPr bwMode="auto">
            <a:xfrm>
              <a:off x="2400" y="912"/>
              <a:ext cx="672" cy="2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en-US" altLang="zh-CN" sz="2000">
                  <a:solidFill>
                    <a:srgbClr val="FF0000"/>
                  </a:solidFill>
                  <a:effectLst>
                    <a:outerShdw blurRad="38100" dist="38100" dir="2700000" algn="tl">
                      <a:srgbClr val="C0C0C0"/>
                    </a:outerShdw>
                  </a:effectLst>
                  <a:latin typeface="Times New Roman" pitchFamily="18" charset="0"/>
                </a:rPr>
                <a:t>ASCII</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065</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066</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067</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097</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098</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099</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254</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255</a:t>
              </a:r>
            </a:p>
          </p:txBody>
        </p:sp>
        <p:sp>
          <p:nvSpPr>
            <p:cNvPr id="163848" name="Rectangle 8"/>
            <p:cNvSpPr>
              <a:spLocks noChangeArrowheads="1"/>
            </p:cNvSpPr>
            <p:nvPr/>
          </p:nvSpPr>
          <p:spPr bwMode="auto">
            <a:xfrm>
              <a:off x="2928" y="912"/>
              <a:ext cx="624" cy="2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20000"/>
                </a:spcBef>
              </a:pPr>
              <a:r>
                <a:rPr kumimoji="1" lang="zh-CN" altLang="en-US" sz="2000">
                  <a:solidFill>
                    <a:srgbClr val="FF0000"/>
                  </a:solidFill>
                  <a:effectLst>
                    <a:outerShdw blurRad="38100" dist="38100" dir="2700000" algn="tl">
                      <a:srgbClr val="C0C0C0"/>
                    </a:outerShdw>
                  </a:effectLst>
                  <a:latin typeface="Times New Roman" pitchFamily="18" charset="0"/>
                </a:rPr>
                <a:t>字符</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B</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C</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b</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c</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a:t>
              </a:r>
            </a:p>
            <a:p>
              <a:pPr algn="ctr" fontAlgn="ctr">
                <a:spcBef>
                  <a:spcPct val="20000"/>
                </a:spcBef>
              </a:pPr>
              <a:r>
                <a:rPr kumimoji="1" lang="en-US" altLang="zh-CN" sz="2000">
                  <a:solidFill>
                    <a:srgbClr val="006600"/>
                  </a:solidFill>
                  <a:effectLst>
                    <a:outerShdw blurRad="38100" dist="38100" dir="2700000" algn="tl">
                      <a:srgbClr val="C0C0C0"/>
                    </a:outerShdw>
                  </a:effectLst>
                  <a:latin typeface="Times New Roman" pitchFamily="18" charset="0"/>
                </a:rPr>
                <a:t> ■</a:t>
              </a:r>
            </a:p>
            <a:p>
              <a:pPr algn="ctr" fontAlgn="ctr">
                <a:spcBef>
                  <a:spcPct val="20000"/>
                </a:spcBef>
              </a:pPr>
              <a:r>
                <a:rPr kumimoji="1" lang="zh-CN" altLang="en-US" sz="1400">
                  <a:solidFill>
                    <a:srgbClr val="006600"/>
                  </a:solidFill>
                  <a:effectLst>
                    <a:outerShdw blurRad="38100" dist="38100" dir="2700000" algn="tl">
                      <a:srgbClr val="C0C0C0"/>
                    </a:outerShdw>
                  </a:effectLst>
                  <a:latin typeface="Times New Roman" pitchFamily="18" charset="0"/>
                </a:rPr>
                <a:t>空格</a:t>
              </a:r>
              <a:r>
                <a:rPr kumimoji="1" lang="en-US" altLang="zh-CN" sz="2000">
                  <a:solidFill>
                    <a:srgbClr val="006600"/>
                  </a:solidFill>
                  <a:effectLst>
                    <a:outerShdw blurRad="38100" dist="38100" dir="2700000" algn="tl">
                      <a:srgbClr val="C0C0C0"/>
                    </a:outerShdw>
                  </a:effectLst>
                  <a:latin typeface="Times New Roman" pitchFamily="18" charset="0"/>
                </a:rPr>
                <a:t>FF</a:t>
              </a:r>
            </a:p>
          </p:txBody>
        </p:sp>
        <p:sp>
          <p:nvSpPr>
            <p:cNvPr id="163849" name="Line 9"/>
            <p:cNvSpPr>
              <a:spLocks noChangeShapeType="1"/>
            </p:cNvSpPr>
            <p:nvPr/>
          </p:nvSpPr>
          <p:spPr bwMode="auto">
            <a:xfrm>
              <a:off x="1392" y="960"/>
              <a:ext cx="0" cy="288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0" name="Line 10"/>
            <p:cNvSpPr>
              <a:spLocks noChangeShapeType="1"/>
            </p:cNvSpPr>
            <p:nvPr/>
          </p:nvSpPr>
          <p:spPr bwMode="auto">
            <a:xfrm>
              <a:off x="864" y="960"/>
              <a:ext cx="0" cy="28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1" name="Line 11"/>
            <p:cNvSpPr>
              <a:spLocks noChangeShapeType="1"/>
            </p:cNvSpPr>
            <p:nvPr/>
          </p:nvSpPr>
          <p:spPr bwMode="auto">
            <a:xfrm flipH="1">
              <a:off x="384" y="1152"/>
              <a:ext cx="312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2" name="Line 12"/>
            <p:cNvSpPr>
              <a:spLocks noChangeShapeType="1"/>
            </p:cNvSpPr>
            <p:nvPr/>
          </p:nvSpPr>
          <p:spPr bwMode="auto">
            <a:xfrm>
              <a:off x="1920" y="960"/>
              <a:ext cx="0" cy="28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3" name="Line 13"/>
            <p:cNvSpPr>
              <a:spLocks noChangeShapeType="1"/>
            </p:cNvSpPr>
            <p:nvPr/>
          </p:nvSpPr>
          <p:spPr bwMode="auto">
            <a:xfrm>
              <a:off x="2448" y="960"/>
              <a:ext cx="0" cy="288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4" name="Line 14"/>
            <p:cNvSpPr>
              <a:spLocks noChangeShapeType="1"/>
            </p:cNvSpPr>
            <p:nvPr/>
          </p:nvSpPr>
          <p:spPr bwMode="auto">
            <a:xfrm>
              <a:off x="2976" y="960"/>
              <a:ext cx="0" cy="28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3855" name="AutoShape 15"/>
            <p:cNvSpPr>
              <a:spLocks noChangeArrowheads="1"/>
            </p:cNvSpPr>
            <p:nvPr/>
          </p:nvSpPr>
          <p:spPr bwMode="auto">
            <a:xfrm>
              <a:off x="288" y="768"/>
              <a:ext cx="3312" cy="3168"/>
            </a:xfrm>
            <a:prstGeom prst="roundRect">
              <a:avLst>
                <a:gd name="adj" fmla="val 392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3856" name="Rectangle 16"/>
            <p:cNvSpPr>
              <a:spLocks noChangeArrowheads="1"/>
            </p:cNvSpPr>
            <p:nvPr/>
          </p:nvSpPr>
          <p:spPr bwMode="auto">
            <a:xfrm>
              <a:off x="192" y="672"/>
              <a:ext cx="1392" cy="198"/>
            </a:xfrm>
            <a:prstGeom prst="rect">
              <a:avLst/>
            </a:prstGeom>
            <a:solidFill>
              <a:srgbClr val="CC3300"/>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chemeClr val="bg1"/>
                  </a:solidFill>
                  <a:effectLst>
                    <a:outerShdw blurRad="38100" dist="38100" dir="2700000" algn="tl">
                      <a:srgbClr val="000000"/>
                    </a:outerShdw>
                  </a:effectLst>
                  <a:latin typeface="Times New Roman" pitchFamily="18" charset="0"/>
                </a:rPr>
                <a:t>10</a:t>
              </a:r>
              <a:r>
                <a:rPr kumimoji="1" lang="zh-CN" altLang="en-US" sz="2000">
                  <a:solidFill>
                    <a:schemeClr val="bg1"/>
                  </a:solidFill>
                  <a:effectLst>
                    <a:outerShdw blurRad="38100" dist="38100" dir="2700000" algn="tl">
                      <a:srgbClr val="000000"/>
                    </a:outerShdw>
                  </a:effectLst>
                  <a:latin typeface="Times New Roman" pitchFamily="18" charset="0"/>
                </a:rPr>
                <a:t>进制</a:t>
              </a:r>
              <a:r>
                <a:rPr kumimoji="1" lang="en-US" altLang="zh-CN" sz="2000">
                  <a:solidFill>
                    <a:schemeClr val="bg1"/>
                  </a:solidFill>
                  <a:effectLst>
                    <a:outerShdw blurRad="38100" dist="38100" dir="2700000" algn="tl">
                      <a:srgbClr val="000000"/>
                    </a:outerShdw>
                  </a:effectLst>
                  <a:latin typeface="Times New Roman" pitchFamily="18" charset="0"/>
                </a:rPr>
                <a:t>ASCII</a:t>
              </a:r>
              <a:r>
                <a:rPr kumimoji="1" lang="zh-CN" altLang="en-US" sz="2000">
                  <a:solidFill>
                    <a:schemeClr val="bg1"/>
                  </a:solidFill>
                  <a:effectLst>
                    <a:outerShdw blurRad="38100" dist="38100" dir="2700000" algn="tl">
                      <a:srgbClr val="000000"/>
                    </a:outerShdw>
                  </a:effectLst>
                  <a:latin typeface="Times New Roman" pitchFamily="18" charset="0"/>
                </a:rPr>
                <a:t>码表</a:t>
              </a:r>
            </a:p>
          </p:txBody>
        </p:sp>
      </p:grpSp>
      <p:sp>
        <p:nvSpPr>
          <p:cNvPr id="163857" name="AutoShape 17"/>
          <p:cNvSpPr>
            <a:spLocks noChangeArrowheads="1"/>
          </p:cNvSpPr>
          <p:nvPr/>
        </p:nvSpPr>
        <p:spPr bwMode="auto">
          <a:xfrm>
            <a:off x="323850" y="1916113"/>
            <a:ext cx="2952750" cy="3744912"/>
          </a:xfrm>
          <a:prstGeom prst="roundRect">
            <a:avLst>
              <a:gd name="adj" fmla="val 698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3858" name="Rectangle 18"/>
          <p:cNvSpPr>
            <a:spLocks noChangeArrowheads="1"/>
          </p:cNvSpPr>
          <p:nvPr/>
        </p:nvSpPr>
        <p:spPr bwMode="auto">
          <a:xfrm>
            <a:off x="477838" y="2068513"/>
            <a:ext cx="2725737" cy="2501900"/>
          </a:xfrm>
          <a:prstGeom prst="rect">
            <a:avLst/>
          </a:prstGeom>
          <a:noFill/>
          <a:ln>
            <a:noFill/>
          </a:ln>
          <a:effectLst/>
          <a:extLst>
            <a:ext uri="{909E8E84-426E-40DD-AFC4-6F175D3DCCD1}">
              <a14:hiddenFill xmlns:a14="http://schemas.microsoft.com/office/drawing/2010/main">
                <a:solidFill>
                  <a:srgbClr val="9900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30000"/>
              </a:spcBef>
            </a:pPr>
            <a:r>
              <a:rPr kumimoji="1" lang="en-US" altLang="zh-CN" sz="2000" b="0">
                <a:solidFill>
                  <a:srgbClr val="FF9900"/>
                </a:solidFill>
                <a:effectLst>
                  <a:outerShdw blurRad="38100" dist="38100" dir="2700000" algn="tl">
                    <a:srgbClr val="C0C0C0"/>
                  </a:outerShdw>
                </a:effectLst>
                <a:latin typeface="Times New Roman" pitchFamily="18" charset="0"/>
              </a:rPr>
              <a:t>        </a:t>
            </a:r>
            <a:r>
              <a:rPr kumimoji="1" lang="zh-CN" altLang="en-US">
                <a:solidFill>
                  <a:schemeClr val="tx2"/>
                </a:solidFill>
                <a:effectLst>
                  <a:outerShdw blurRad="38100" dist="38100" dir="2700000" algn="tl">
                    <a:srgbClr val="C0C0C0"/>
                  </a:outerShdw>
                </a:effectLst>
                <a:latin typeface="Times New Roman" pitchFamily="18" charset="0"/>
              </a:rPr>
              <a:t>在计算机中，各种字母和符号必须使用规定的二进制码表示，计算机才能处理。在西文领域，目前普遍采用的是</a:t>
            </a:r>
            <a:r>
              <a:rPr kumimoji="1" lang="en-US" altLang="zh-CN">
                <a:solidFill>
                  <a:schemeClr val="tx2"/>
                </a:solidFill>
                <a:effectLst>
                  <a:outerShdw blurRad="38100" dist="38100" dir="2700000" algn="tl">
                    <a:srgbClr val="C0C0C0"/>
                  </a:outerShdw>
                </a:effectLst>
                <a:latin typeface="Times New Roman" pitchFamily="18" charset="0"/>
              </a:rPr>
              <a:t>ASCII</a:t>
            </a:r>
            <a:r>
              <a:rPr kumimoji="1" lang="zh-CN" altLang="en-US">
                <a:solidFill>
                  <a:schemeClr val="tx2"/>
                </a:solidFill>
                <a:effectLst>
                  <a:outerShdw blurRad="38100" dist="38100" dir="2700000" algn="tl">
                    <a:srgbClr val="C0C0C0"/>
                  </a:outerShdw>
                </a:effectLst>
                <a:latin typeface="Times New Roman" pitchFamily="18" charset="0"/>
              </a:rPr>
              <a:t>码</a:t>
            </a:r>
            <a:r>
              <a:rPr kumimoji="1" lang="en-US" altLang="zh-CN">
                <a:solidFill>
                  <a:schemeClr val="tx2"/>
                </a:solidFill>
                <a:effectLst>
                  <a:outerShdw blurRad="38100" dist="38100" dir="2700000" algn="tl">
                    <a:srgbClr val="C0C0C0"/>
                  </a:outerShdw>
                </a:effectLst>
                <a:latin typeface="Times New Roman" pitchFamily="18" charset="0"/>
              </a:rPr>
              <a:t>(American Standard Code for Information</a:t>
            </a:r>
            <a:r>
              <a:rPr kumimoji="1" lang="zh-CN" altLang="en-US">
                <a:solidFill>
                  <a:schemeClr val="tx2"/>
                </a:solidFill>
                <a:effectLst>
                  <a:outerShdw blurRad="38100" dist="38100" dir="2700000" algn="tl">
                    <a:srgbClr val="C0C0C0"/>
                  </a:outerShdw>
                </a:effectLst>
                <a:latin typeface="Times New Roman" pitchFamily="18" charset="0"/>
              </a:rPr>
              <a:t>．</a:t>
            </a:r>
            <a:r>
              <a:rPr kumimoji="1" lang="en-US" altLang="zh-CN">
                <a:solidFill>
                  <a:schemeClr val="tx2"/>
                </a:solidFill>
                <a:effectLst>
                  <a:outerShdw blurRad="38100" dist="38100" dir="2700000" algn="tl">
                    <a:srgbClr val="C0C0C0"/>
                  </a:outerShdw>
                </a:effectLst>
                <a:latin typeface="Times New Roman" pitchFamily="18" charset="0"/>
              </a:rPr>
              <a:t>Interchange</a:t>
            </a:r>
            <a:r>
              <a:rPr kumimoji="1" lang="zh-CN" altLang="en-US">
                <a:solidFill>
                  <a:schemeClr val="tx2"/>
                </a:solidFill>
                <a:effectLst>
                  <a:outerShdw blurRad="38100" dist="38100" dir="2700000" algn="tl">
                    <a:srgbClr val="C0C0C0"/>
                  </a:outerShdw>
                </a:effectLst>
                <a:latin typeface="Times New Roman" pitchFamily="18" charset="0"/>
              </a:rPr>
              <a:t>，美国标准信息交换码</a:t>
            </a:r>
            <a:r>
              <a:rPr kumimoji="1" lang="en-US" altLang="zh-CN">
                <a:solidFill>
                  <a:schemeClr val="tx2"/>
                </a:solidFill>
                <a:effectLst>
                  <a:outerShdw blurRad="38100" dist="38100" dir="2700000" algn="tl">
                    <a:srgbClr val="C0C0C0"/>
                  </a:outerShdw>
                </a:effectLst>
                <a:latin typeface="Times New Roman" pitchFamily="18" charset="0"/>
              </a:rPr>
              <a:t>)</a:t>
            </a:r>
            <a:endParaRPr kumimoji="1" lang="en-US" altLang="zh-CN">
              <a:solidFill>
                <a:schemeClr val="bg1"/>
              </a:solidFill>
              <a:effectLst>
                <a:outerShdw blurRad="38100" dist="38100" dir="2700000" algn="tl">
                  <a:srgbClr val="C0C0C0"/>
                </a:outerShdw>
              </a:effectLst>
              <a:latin typeface="Times New Roman" pitchFamily="18" charset="0"/>
            </a:endParaRPr>
          </a:p>
        </p:txBody>
      </p:sp>
      <p:grpSp>
        <p:nvGrpSpPr>
          <p:cNvPr id="163859" name="Group 19"/>
          <p:cNvGrpSpPr>
            <a:grpSpLocks/>
          </p:cNvGrpSpPr>
          <p:nvPr/>
        </p:nvGrpSpPr>
        <p:grpSpPr bwMode="auto">
          <a:xfrm>
            <a:off x="395288" y="1341438"/>
            <a:ext cx="2652712" cy="484187"/>
            <a:chOff x="1200" y="1296"/>
            <a:chExt cx="1261" cy="273"/>
          </a:xfrm>
        </p:grpSpPr>
        <p:sp>
          <p:nvSpPr>
            <p:cNvPr id="163860" name="AutoShape 20"/>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3861" name="Text Box 21"/>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2.ASCII</a:t>
              </a:r>
              <a:r>
                <a:rPr kumimoji="1" lang="zh-CN" altLang="en-US">
                  <a:solidFill>
                    <a:schemeClr val="bg1"/>
                  </a:solidFill>
                  <a:effectLst>
                    <a:outerShdw blurRad="38100" dist="38100" dir="2700000" algn="tl">
                      <a:srgbClr val="000000"/>
                    </a:outerShdw>
                  </a:effectLst>
                  <a:latin typeface="Times New Roman" pitchFamily="18" charset="0"/>
                </a:rPr>
                <a:t>码</a:t>
              </a:r>
              <a:r>
                <a:rPr kumimoji="1" lang="zh-CN" altLang="en-US" b="0"/>
                <a:t> </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638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日期占位符 3"/>
          <p:cNvSpPr>
            <a:spLocks noGrp="1"/>
          </p:cNvSpPr>
          <p:nvPr>
            <p:ph type="dt" sz="half" idx="10"/>
          </p:nvPr>
        </p:nvSpPr>
        <p:spPr/>
        <p:txBody>
          <a:bodyPr/>
          <a:lstStyle/>
          <a:p>
            <a:fld id="{048C3172-9FC7-4204-83B2-7EF380C8B0F6}" type="datetime1">
              <a:rPr lang="zh-CN" altLang="en-US"/>
              <a:pPr/>
              <a:t>2013/9/2</a:t>
            </a:fld>
            <a:endParaRPr lang="en-US" altLang="zh-CN"/>
          </a:p>
        </p:txBody>
      </p:sp>
      <p:sp>
        <p:nvSpPr>
          <p:cNvPr id="22" name="页脚占位符 1"/>
          <p:cNvSpPr>
            <a:spLocks noGrp="1"/>
          </p:cNvSpPr>
          <p:nvPr>
            <p:ph type="ftr" sz="quarter" idx="11"/>
          </p:nvPr>
        </p:nvSpPr>
        <p:spPr/>
        <p:txBody>
          <a:bodyPr/>
          <a:lstStyle/>
          <a:p>
            <a:r>
              <a:rPr lang="en-US" altLang="zh-CN"/>
              <a:t>第1章  计算机基础知识—选购计算机</a:t>
            </a:r>
          </a:p>
        </p:txBody>
      </p:sp>
      <p:sp>
        <p:nvSpPr>
          <p:cNvPr id="23" name="灯片编号占位符 2"/>
          <p:cNvSpPr>
            <a:spLocks noGrp="1"/>
          </p:cNvSpPr>
          <p:nvPr>
            <p:ph type="sldNum" sz="quarter" idx="12"/>
          </p:nvPr>
        </p:nvSpPr>
        <p:spPr/>
        <p:txBody>
          <a:bodyPr/>
          <a:lstStyle/>
          <a:p>
            <a:fld id="{D6CBF64F-760D-492D-91FA-5DA45F954975}" type="slidenum">
              <a:rPr lang="en-US" altLang="zh-CN"/>
              <a:pPr/>
              <a:t>89</a:t>
            </a:fld>
            <a:endParaRPr lang="en-US" altLang="zh-CN"/>
          </a:p>
        </p:txBody>
      </p:sp>
      <p:sp>
        <p:nvSpPr>
          <p:cNvPr id="164866" name="Text Box 2"/>
          <p:cNvSpPr txBox="1">
            <a:spLocks noChangeArrowheads="1"/>
          </p:cNvSpPr>
          <p:nvPr/>
        </p:nvSpPr>
        <p:spPr bwMode="auto">
          <a:xfrm>
            <a:off x="4306888" y="3008313"/>
            <a:ext cx="458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0000"/>
              </a:spcBef>
            </a:pPr>
            <a:r>
              <a:rPr kumimoji="1" lang="zh-CN" altLang="en-US" sz="2000">
                <a:effectLst>
                  <a:outerShdw blurRad="38100" dist="38100" dir="2700000" algn="tl">
                    <a:srgbClr val="C0C0C0"/>
                  </a:outerShdw>
                </a:effectLst>
                <a:latin typeface="Times New Roman" pitchFamily="18" charset="0"/>
              </a:rPr>
              <a:t>全拼码、简拼码、双拼码、五笔字型码 </a:t>
            </a:r>
          </a:p>
        </p:txBody>
      </p:sp>
      <p:sp>
        <p:nvSpPr>
          <p:cNvPr id="164867" name="AutoShape 3"/>
          <p:cNvSpPr>
            <a:spLocks noChangeArrowheads="1"/>
          </p:cNvSpPr>
          <p:nvPr/>
        </p:nvSpPr>
        <p:spPr bwMode="auto">
          <a:xfrm>
            <a:off x="288925" y="3008313"/>
            <a:ext cx="2819400" cy="381000"/>
          </a:xfrm>
          <a:prstGeom prst="roundRect">
            <a:avLst>
              <a:gd name="adj" fmla="val 50000"/>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spcBef>
                <a:spcPct val="50000"/>
              </a:spcBef>
            </a:pPr>
            <a:r>
              <a:rPr kumimoji="1" lang="en-US" altLang="zh-CN" sz="2000">
                <a:solidFill>
                  <a:schemeClr val="bg1"/>
                </a:solidFill>
                <a:effectLst>
                  <a:outerShdw blurRad="38100" dist="38100" dir="2700000" algn="tl">
                    <a:srgbClr val="000000"/>
                  </a:outerShdw>
                </a:effectLst>
                <a:latin typeface="Times New Roman" pitchFamily="18" charset="0"/>
              </a:rPr>
              <a:t>       </a:t>
            </a:r>
            <a:r>
              <a:rPr kumimoji="1" lang="zh-CN" altLang="en-US" sz="2000">
                <a:solidFill>
                  <a:schemeClr val="bg1"/>
                </a:solidFill>
                <a:effectLst>
                  <a:outerShdw blurRad="38100" dist="38100" dir="2700000" algn="tl">
                    <a:srgbClr val="000000"/>
                  </a:outerShdw>
                </a:effectLst>
                <a:latin typeface="Times New Roman" pitchFamily="18" charset="0"/>
              </a:rPr>
              <a:t>汉字输入码</a:t>
            </a:r>
          </a:p>
        </p:txBody>
      </p:sp>
      <p:sp>
        <p:nvSpPr>
          <p:cNvPr id="164868" name="Line 4"/>
          <p:cNvSpPr>
            <a:spLocks noChangeShapeType="1"/>
          </p:cNvSpPr>
          <p:nvPr/>
        </p:nvSpPr>
        <p:spPr bwMode="auto">
          <a:xfrm>
            <a:off x="3108325" y="3236913"/>
            <a:ext cx="1295400" cy="0"/>
          </a:xfrm>
          <a:prstGeom prst="line">
            <a:avLst/>
          </a:prstGeom>
          <a:noFill/>
          <a:ln w="19050">
            <a:solidFill>
              <a:schemeClr val="hlink"/>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4869" name="AutoShape 5"/>
          <p:cNvSpPr>
            <a:spLocks noChangeArrowheads="1"/>
          </p:cNvSpPr>
          <p:nvPr/>
        </p:nvSpPr>
        <p:spPr bwMode="auto">
          <a:xfrm>
            <a:off x="288925" y="3825875"/>
            <a:ext cx="2819400" cy="381000"/>
          </a:xfrm>
          <a:prstGeom prst="roundRect">
            <a:avLst>
              <a:gd name="adj" fmla="val 50000"/>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spcBef>
                <a:spcPct val="50000"/>
              </a:spcBef>
            </a:pPr>
            <a:r>
              <a:rPr kumimoji="1" lang="en-US" altLang="zh-CN" sz="2000">
                <a:solidFill>
                  <a:schemeClr val="bg1"/>
                </a:solidFill>
                <a:effectLst>
                  <a:outerShdw blurRad="38100" dist="38100" dir="2700000" algn="tl">
                    <a:srgbClr val="000000"/>
                  </a:outerShdw>
                </a:effectLst>
                <a:latin typeface="Times New Roman" pitchFamily="18" charset="0"/>
              </a:rPr>
              <a:t>      </a:t>
            </a:r>
            <a:r>
              <a:rPr kumimoji="1" lang="zh-CN" altLang="en-US" sz="2000">
                <a:solidFill>
                  <a:schemeClr val="bg1"/>
                </a:solidFill>
                <a:effectLst>
                  <a:outerShdw blurRad="38100" dist="38100" dir="2700000" algn="tl">
                    <a:srgbClr val="000000"/>
                  </a:outerShdw>
                </a:effectLst>
                <a:latin typeface="Times New Roman" pitchFamily="18" charset="0"/>
              </a:rPr>
              <a:t>汉字机内码</a:t>
            </a:r>
          </a:p>
        </p:txBody>
      </p:sp>
      <p:sp>
        <p:nvSpPr>
          <p:cNvPr id="164870" name="Line 6"/>
          <p:cNvSpPr>
            <a:spLocks noChangeShapeType="1"/>
          </p:cNvSpPr>
          <p:nvPr/>
        </p:nvSpPr>
        <p:spPr bwMode="auto">
          <a:xfrm>
            <a:off x="3108325" y="4054475"/>
            <a:ext cx="1295400" cy="0"/>
          </a:xfrm>
          <a:prstGeom prst="line">
            <a:avLst/>
          </a:prstGeom>
          <a:noFill/>
          <a:ln w="19050">
            <a:solidFill>
              <a:schemeClr val="hlink"/>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4871" name="Text Box 7"/>
          <p:cNvSpPr txBox="1">
            <a:spLocks noChangeArrowheads="1"/>
          </p:cNvSpPr>
          <p:nvPr/>
        </p:nvSpPr>
        <p:spPr bwMode="auto">
          <a:xfrm>
            <a:off x="4306888" y="3825875"/>
            <a:ext cx="48021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30000"/>
              </a:spcBef>
            </a:pPr>
            <a:r>
              <a:rPr kumimoji="1" lang="zh-CN" altLang="en-US" sz="2000">
                <a:effectLst>
                  <a:outerShdw blurRad="38100" dist="38100" dir="2700000" algn="tl">
                    <a:srgbClr val="C0C0C0"/>
                  </a:outerShdw>
                </a:effectLst>
                <a:latin typeface="Times New Roman" pitchFamily="18" charset="0"/>
              </a:rPr>
              <a:t>汉字的机内码是供计算机系统内部进行存储、加工处理、传输等统一使用的代码 </a:t>
            </a:r>
          </a:p>
        </p:txBody>
      </p:sp>
      <p:sp>
        <p:nvSpPr>
          <p:cNvPr id="164872" name="AutoShape 8"/>
          <p:cNvSpPr>
            <a:spLocks noChangeArrowheads="1"/>
          </p:cNvSpPr>
          <p:nvPr/>
        </p:nvSpPr>
        <p:spPr bwMode="auto">
          <a:xfrm>
            <a:off x="288925" y="4694238"/>
            <a:ext cx="2819400" cy="381000"/>
          </a:xfrm>
          <a:prstGeom prst="roundRect">
            <a:avLst>
              <a:gd name="adj" fmla="val 50000"/>
            </a:avLst>
          </a:prstGeom>
          <a:solidFill>
            <a:srgbClr val="3366FF"/>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spcBef>
                <a:spcPct val="50000"/>
              </a:spcBef>
            </a:pPr>
            <a:r>
              <a:rPr kumimoji="1" lang="en-US" altLang="zh-CN" sz="2000">
                <a:solidFill>
                  <a:schemeClr val="bg1"/>
                </a:solidFill>
                <a:effectLst>
                  <a:outerShdw blurRad="38100" dist="38100" dir="2700000" algn="tl">
                    <a:srgbClr val="000000"/>
                  </a:outerShdw>
                </a:effectLst>
                <a:latin typeface="Times New Roman" pitchFamily="18" charset="0"/>
              </a:rPr>
              <a:t>      </a:t>
            </a:r>
            <a:r>
              <a:rPr kumimoji="1" lang="zh-CN" altLang="en-US" sz="2000">
                <a:solidFill>
                  <a:schemeClr val="bg1"/>
                </a:solidFill>
                <a:effectLst>
                  <a:outerShdw blurRad="38100" dist="38100" dir="2700000" algn="tl">
                    <a:srgbClr val="000000"/>
                  </a:outerShdw>
                </a:effectLst>
                <a:latin typeface="Times New Roman" pitchFamily="18" charset="0"/>
              </a:rPr>
              <a:t>汉字字形码</a:t>
            </a:r>
          </a:p>
        </p:txBody>
      </p:sp>
      <p:sp>
        <p:nvSpPr>
          <p:cNvPr id="164873" name="Line 9"/>
          <p:cNvSpPr>
            <a:spLocks noChangeShapeType="1"/>
          </p:cNvSpPr>
          <p:nvPr/>
        </p:nvSpPr>
        <p:spPr bwMode="auto">
          <a:xfrm>
            <a:off x="3108325" y="4922838"/>
            <a:ext cx="1295400" cy="0"/>
          </a:xfrm>
          <a:prstGeom prst="line">
            <a:avLst/>
          </a:prstGeom>
          <a:noFill/>
          <a:ln w="19050">
            <a:solidFill>
              <a:schemeClr val="hlink"/>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4874" name="Text Box 10"/>
          <p:cNvSpPr txBox="1">
            <a:spLocks noChangeArrowheads="1"/>
          </p:cNvSpPr>
          <p:nvPr/>
        </p:nvSpPr>
        <p:spPr bwMode="auto">
          <a:xfrm>
            <a:off x="4306888" y="4694238"/>
            <a:ext cx="47672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30000"/>
              </a:spcBef>
            </a:pPr>
            <a:r>
              <a:rPr kumimoji="1" lang="zh-CN" altLang="en-US" sz="2000">
                <a:effectLst>
                  <a:outerShdw blurRad="38100" dist="38100" dir="2700000" algn="tl">
                    <a:srgbClr val="C0C0C0"/>
                  </a:outerShdw>
                </a:effectLst>
                <a:latin typeface="Times New Roman" pitchFamily="18" charset="0"/>
              </a:rPr>
              <a:t>汉字字库中存储的汉字字形的数字化信息，用于汉字的显示和打印 </a:t>
            </a:r>
          </a:p>
        </p:txBody>
      </p:sp>
      <p:sp>
        <p:nvSpPr>
          <p:cNvPr id="164875" name="Oval 11"/>
          <p:cNvSpPr>
            <a:spLocks noChangeArrowheads="1"/>
          </p:cNvSpPr>
          <p:nvPr/>
        </p:nvSpPr>
        <p:spPr bwMode="auto">
          <a:xfrm>
            <a:off x="5867400" y="6248400"/>
            <a:ext cx="3200400" cy="381000"/>
          </a:xfrm>
          <a:prstGeom prst="ellipse">
            <a:avLst/>
          </a:prstGeom>
          <a:gradFill rotWithShape="0">
            <a:gsLst>
              <a:gs pos="0">
                <a:srgbClr val="CC0099"/>
              </a:gs>
              <a:gs pos="100000">
                <a:srgbClr val="333399"/>
              </a:gs>
            </a:gsLst>
            <a:path path="shape">
              <a:fillToRect l="50000" t="50000" r="50000" b="50000"/>
            </a:path>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lstStyle/>
          <a:p>
            <a:endParaRPr lang="zh-CN" altLang="en-US"/>
          </a:p>
        </p:txBody>
      </p:sp>
      <p:pic>
        <p:nvPicPr>
          <p:cNvPr id="164876" name="Picture 12" descr="HUA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9950" y="5368925"/>
            <a:ext cx="1238250" cy="1108075"/>
          </a:xfrm>
          <a:prstGeom prst="rect">
            <a:avLst/>
          </a:prstGeom>
          <a:noFill/>
          <a:extLst>
            <a:ext uri="{909E8E84-426E-40DD-AFC4-6F175D3DCCD1}">
              <a14:hiddenFill xmlns:a14="http://schemas.microsoft.com/office/drawing/2010/main">
                <a:solidFill>
                  <a:srgbClr val="FFFFFF"/>
                </a:solidFill>
              </a14:hiddenFill>
            </a:ext>
          </a:extLst>
        </p:spPr>
      </p:pic>
      <p:grpSp>
        <p:nvGrpSpPr>
          <p:cNvPr id="164877" name="Group 13"/>
          <p:cNvGrpSpPr>
            <a:grpSpLocks/>
          </p:cNvGrpSpPr>
          <p:nvPr/>
        </p:nvGrpSpPr>
        <p:grpSpPr bwMode="auto">
          <a:xfrm>
            <a:off x="323850" y="1341438"/>
            <a:ext cx="2652713" cy="484187"/>
            <a:chOff x="1200" y="1296"/>
            <a:chExt cx="1261" cy="273"/>
          </a:xfrm>
        </p:grpSpPr>
        <p:sp>
          <p:nvSpPr>
            <p:cNvPr id="164878" name="AutoShape 14"/>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4879" name="Text Box 15"/>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3.</a:t>
              </a:r>
              <a:r>
                <a:rPr kumimoji="1" lang="zh-CN" altLang="en-US">
                  <a:solidFill>
                    <a:schemeClr val="bg1"/>
                  </a:solidFill>
                  <a:effectLst>
                    <a:outerShdw blurRad="38100" dist="38100" dir="2700000" algn="tl">
                      <a:srgbClr val="000000"/>
                    </a:outerShdw>
                  </a:effectLst>
                  <a:latin typeface="Times New Roman" pitchFamily="18" charset="0"/>
                </a:rPr>
                <a:t>汉字编码</a:t>
              </a:r>
              <a:r>
                <a:rPr kumimoji="1" lang="zh-CN" altLang="en-US" b="0"/>
                <a:t> </a:t>
              </a:r>
            </a:p>
          </p:txBody>
        </p:sp>
      </p:grpSp>
      <p:sp>
        <p:nvSpPr>
          <p:cNvPr id="164880" name="Text Box 16"/>
          <p:cNvSpPr txBox="1">
            <a:spLocks noChangeArrowheads="1"/>
          </p:cNvSpPr>
          <p:nvPr/>
        </p:nvSpPr>
        <p:spPr bwMode="auto">
          <a:xfrm>
            <a:off x="3763963" y="2111375"/>
            <a:ext cx="1393825"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机内码</a:t>
            </a:r>
          </a:p>
        </p:txBody>
      </p:sp>
      <p:sp>
        <p:nvSpPr>
          <p:cNvPr id="164881" name="Line 17"/>
          <p:cNvSpPr>
            <a:spLocks noChangeShapeType="1"/>
          </p:cNvSpPr>
          <p:nvPr/>
        </p:nvSpPr>
        <p:spPr bwMode="auto">
          <a:xfrm>
            <a:off x="2593975" y="2246313"/>
            <a:ext cx="1169988" cy="0"/>
          </a:xfrm>
          <a:prstGeom prst="line">
            <a:avLst/>
          </a:prstGeom>
          <a:noFill/>
          <a:ln w="6350">
            <a:solidFill>
              <a:srgbClr val="CC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4882" name="Text Box 18"/>
          <p:cNvSpPr txBox="1">
            <a:spLocks noChangeArrowheads="1"/>
          </p:cNvSpPr>
          <p:nvPr/>
        </p:nvSpPr>
        <p:spPr bwMode="auto">
          <a:xfrm>
            <a:off x="1258888" y="2109788"/>
            <a:ext cx="1350962"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输入码</a:t>
            </a:r>
          </a:p>
        </p:txBody>
      </p:sp>
      <p:sp>
        <p:nvSpPr>
          <p:cNvPr id="164883" name="Line 19"/>
          <p:cNvSpPr>
            <a:spLocks noChangeShapeType="1"/>
          </p:cNvSpPr>
          <p:nvPr/>
        </p:nvSpPr>
        <p:spPr bwMode="auto">
          <a:xfrm>
            <a:off x="5157788" y="2241550"/>
            <a:ext cx="1169987" cy="0"/>
          </a:xfrm>
          <a:prstGeom prst="line">
            <a:avLst/>
          </a:prstGeom>
          <a:noFill/>
          <a:ln w="6350">
            <a:solidFill>
              <a:srgbClr val="CC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4884" name="Text Box 20"/>
          <p:cNvSpPr txBox="1">
            <a:spLocks noChangeArrowheads="1"/>
          </p:cNvSpPr>
          <p:nvPr/>
        </p:nvSpPr>
        <p:spPr bwMode="auto">
          <a:xfrm>
            <a:off x="6443663" y="2109788"/>
            <a:ext cx="1393825" cy="311150"/>
          </a:xfrm>
          <a:prstGeom prst="rect">
            <a:avLst/>
          </a:prstGeom>
          <a:solidFill>
            <a:srgbClr val="00CCFF"/>
          </a:solidFill>
          <a:ln w="635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tx2"/>
                </a:solidFill>
                <a:effectLst>
                  <a:outerShdw blurRad="38100" dist="38100" dir="2700000" algn="tl">
                    <a:srgbClr val="000000"/>
                  </a:outerShdw>
                </a:effectLst>
                <a:latin typeface="Times New Roman" pitchFamily="18" charset="0"/>
              </a:rPr>
              <a:t>字形码</a:t>
            </a:r>
          </a:p>
        </p:txBody>
      </p:sp>
      <p:sp>
        <p:nvSpPr>
          <p:cNvPr id="164885" name="Line 21"/>
          <p:cNvSpPr>
            <a:spLocks noChangeShapeType="1"/>
          </p:cNvSpPr>
          <p:nvPr/>
        </p:nvSpPr>
        <p:spPr bwMode="auto">
          <a:xfrm flipH="1">
            <a:off x="5157788" y="3314700"/>
            <a:ext cx="1169987" cy="0"/>
          </a:xfrm>
          <a:prstGeom prst="line">
            <a:avLst/>
          </a:prstGeom>
          <a:noFill/>
          <a:ln w="63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endParaRPr lang="zh-CN"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p:txBody>
          <a:bodyPr>
            <a:normAutofit fontScale="90000"/>
          </a:bodyPr>
          <a:lstStyle/>
          <a:p>
            <a:pPr marL="762000" indent="-762000"/>
            <a:r>
              <a:rPr lang="en-US" altLang="zh-CN"/>
              <a:t>3. </a:t>
            </a:r>
            <a:r>
              <a:rPr lang="zh-CN" altLang="en-US"/>
              <a:t>计算机系统的组成</a:t>
            </a:r>
          </a:p>
        </p:txBody>
      </p:sp>
      <p:sp>
        <p:nvSpPr>
          <p:cNvPr id="121865" name="Rectangle 9"/>
          <p:cNvSpPr>
            <a:spLocks noGrp="1" noChangeArrowheads="1"/>
          </p:cNvSpPr>
          <p:nvPr>
            <p:ph sz="half" idx="2"/>
          </p:nvPr>
        </p:nvSpPr>
        <p:spPr>
          <a:xfrm>
            <a:off x="468313" y="4076700"/>
            <a:ext cx="8267700" cy="2247900"/>
          </a:xfrm>
        </p:spPr>
        <p:txBody>
          <a:bodyPr/>
          <a:lstStyle/>
          <a:p>
            <a:endParaRPr lang="zh-CN" altLang="zh-CN" sz="2400"/>
          </a:p>
        </p:txBody>
      </p:sp>
      <p:sp>
        <p:nvSpPr>
          <p:cNvPr id="7" name="页脚占位符 4"/>
          <p:cNvSpPr>
            <a:spLocks noGrp="1"/>
          </p:cNvSpPr>
          <p:nvPr>
            <p:ph type="ftr" sz="quarter" idx="10"/>
          </p:nvPr>
        </p:nvSpPr>
        <p:spPr/>
        <p:txBody>
          <a:bodyPr/>
          <a:lstStyle/>
          <a:p>
            <a:r>
              <a:rPr lang="en-US" altLang="zh-CN"/>
              <a:t>第1章  计算机基础知识—选购计算机</a:t>
            </a:r>
          </a:p>
        </p:txBody>
      </p:sp>
      <p:sp>
        <p:nvSpPr>
          <p:cNvPr id="8" name="灯片编号占位符 5"/>
          <p:cNvSpPr>
            <a:spLocks noGrp="1"/>
          </p:cNvSpPr>
          <p:nvPr>
            <p:ph type="sldNum" sz="quarter" idx="11"/>
          </p:nvPr>
        </p:nvSpPr>
        <p:spPr/>
        <p:txBody>
          <a:bodyPr/>
          <a:lstStyle/>
          <a:p>
            <a:fld id="{E88A1FCA-4FC3-4F42-AB5D-4ABED6275969}" type="slidenum">
              <a:rPr lang="en-US" altLang="zh-CN"/>
              <a:pPr/>
              <a:t>9</a:t>
            </a:fld>
            <a:endParaRPr lang="en-US" altLang="zh-CN"/>
          </a:p>
        </p:txBody>
      </p:sp>
      <p:sp>
        <p:nvSpPr>
          <p:cNvPr id="9" name="日期占位符 6"/>
          <p:cNvSpPr>
            <a:spLocks noGrp="1"/>
          </p:cNvSpPr>
          <p:nvPr>
            <p:ph type="dt" sz="half" idx="12"/>
          </p:nvPr>
        </p:nvSpPr>
        <p:spPr/>
        <p:txBody>
          <a:bodyPr/>
          <a:lstStyle/>
          <a:p>
            <a:fld id="{AFC9B637-B066-444F-97F9-22E908FDC95A}" type="datetime1">
              <a:rPr lang="zh-CN" altLang="en-US"/>
              <a:pPr/>
              <a:t>2013/9/2</a:t>
            </a:fld>
            <a:endParaRPr lang="en-US" altLang="zh-CN"/>
          </a:p>
        </p:txBody>
      </p:sp>
      <p:sp>
        <p:nvSpPr>
          <p:cNvPr id="121859" name="Rectangle 3"/>
          <p:cNvSpPr>
            <a:spLocks noChangeArrowheads="1"/>
          </p:cNvSpPr>
          <p:nvPr/>
        </p:nvSpPr>
        <p:spPr bwMode="gray">
          <a:xfrm>
            <a:off x="395288" y="1484313"/>
            <a:ext cx="82804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Font typeface="Wingdings" pitchFamily="2" charset="2"/>
              <a:buBlip>
                <a:blip r:embed="rId2"/>
              </a:buBlip>
            </a:pPr>
            <a:r>
              <a:rPr lang="zh-CN" altLang="en-US" sz="1700">
                <a:solidFill>
                  <a:srgbClr val="000099"/>
                </a:solidFill>
                <a:latin typeface="Times New Roman" pitchFamily="18" charset="0"/>
                <a:ea typeface="华文行楷" pitchFamily="2" charset="-122"/>
              </a:rPr>
              <a:t>硬件（</a:t>
            </a:r>
            <a:r>
              <a:rPr lang="en-US" altLang="zh-CN" sz="1700">
                <a:solidFill>
                  <a:srgbClr val="000099"/>
                </a:solidFill>
                <a:latin typeface="Times New Roman" pitchFamily="18" charset="0"/>
                <a:ea typeface="华文行楷" pitchFamily="2" charset="-122"/>
              </a:rPr>
              <a:t>Hardware</a:t>
            </a:r>
            <a:r>
              <a:rPr lang="zh-CN" altLang="en-US" sz="1700">
                <a:solidFill>
                  <a:srgbClr val="000099"/>
                </a:solidFill>
                <a:latin typeface="Times New Roman" pitchFamily="18" charset="0"/>
                <a:ea typeface="华文行楷" pitchFamily="2" charset="-122"/>
              </a:rPr>
              <a:t>）是指构成计算机的所有物理部件，包括各种元器件、电路板卡、机械装置以及各种连接件，是看得见、摸得着的“硬”设备，故称为硬件。 </a:t>
            </a:r>
          </a:p>
          <a:p>
            <a:pPr marL="342900" indent="-342900">
              <a:spcBef>
                <a:spcPct val="20000"/>
              </a:spcBef>
              <a:buClr>
                <a:schemeClr val="tx2"/>
              </a:buClr>
              <a:buFont typeface="Wingdings" pitchFamily="2" charset="2"/>
              <a:buBlip>
                <a:blip r:embed="rId2"/>
              </a:buBlip>
            </a:pPr>
            <a:r>
              <a:rPr lang="zh-CN" altLang="en-US" sz="1700">
                <a:solidFill>
                  <a:srgbClr val="000099"/>
                </a:solidFill>
                <a:latin typeface="Times New Roman" pitchFamily="18" charset="0"/>
                <a:ea typeface="华文行楷" pitchFamily="2" charset="-122"/>
              </a:rPr>
              <a:t>软件（</a:t>
            </a:r>
            <a:r>
              <a:rPr lang="en-US" altLang="zh-CN" sz="1700">
                <a:solidFill>
                  <a:srgbClr val="000099"/>
                </a:solidFill>
                <a:latin typeface="Times New Roman" pitchFamily="18" charset="0"/>
                <a:ea typeface="华文行楷" pitchFamily="2" charset="-122"/>
              </a:rPr>
              <a:t>Software</a:t>
            </a:r>
            <a:r>
              <a:rPr lang="zh-CN" altLang="en-US" sz="1700">
                <a:solidFill>
                  <a:srgbClr val="000099"/>
                </a:solidFill>
                <a:latin typeface="Times New Roman" pitchFamily="18" charset="0"/>
                <a:ea typeface="华文行楷" pitchFamily="2" charset="-122"/>
              </a:rPr>
              <a:t>）是指管理和控制计算机执行各种操作的所有程序、数据、文档资料的总称。 </a:t>
            </a:r>
          </a:p>
        </p:txBody>
      </p:sp>
      <p:sp>
        <p:nvSpPr>
          <p:cNvPr id="121862" name="AutoShape 6">
            <a:hlinkClick r:id="rId3" action="ppaction://hlinksldjump" highlightClick="1"/>
          </p:cNvPr>
          <p:cNvSpPr>
            <a:spLocks noChangeArrowheads="1"/>
          </p:cNvSpPr>
          <p:nvPr/>
        </p:nvSpPr>
        <p:spPr bwMode="auto">
          <a:xfrm>
            <a:off x="8027988" y="6021388"/>
            <a:ext cx="1116012" cy="431800"/>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21866" name="Picture 10" descr="原理图"/>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8888" y="2708275"/>
            <a:ext cx="5830887" cy="34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 calcmode="lin" valueType="num">
                                      <p:cBhvr additive="base">
                                        <p:cTn id="7" dur="500" fill="hold"/>
                                        <p:tgtEl>
                                          <p:spTgt spid="1218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8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1859">
                                            <p:txEl>
                                              <p:pRg st="1" end="1"/>
                                            </p:txEl>
                                          </p:spTgt>
                                        </p:tgtEl>
                                        <p:attrNameLst>
                                          <p:attrName>style.visibility</p:attrName>
                                        </p:attrNameLst>
                                      </p:cBhvr>
                                      <p:to>
                                        <p:strVal val="visible"/>
                                      </p:to>
                                    </p:set>
                                    <p:anim calcmode="lin" valueType="num">
                                      <p:cBhvr additive="base">
                                        <p:cTn id="13" dur="500" fill="hold"/>
                                        <p:tgtEl>
                                          <p:spTgt spid="1218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18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21866"/>
                                        </p:tgtEl>
                                        <p:attrNameLst>
                                          <p:attrName>style.visibility</p:attrName>
                                        </p:attrNameLst>
                                      </p:cBhvr>
                                      <p:to>
                                        <p:strVal val="visible"/>
                                      </p:to>
                                    </p:set>
                                    <p:animEffect transition="in" filter="fade">
                                      <p:cBhvr>
                                        <p:cTn id="19" dur="2000"/>
                                        <p:tgtEl>
                                          <p:spTgt spid="121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zh-CN" altLang="en-US" sz="2400"/>
              <a:t>附录</a:t>
            </a:r>
            <a:r>
              <a:rPr lang="en-US" altLang="zh-CN" sz="2400"/>
              <a:t>2  </a:t>
            </a:r>
            <a:r>
              <a:rPr lang="zh-CN" altLang="en-US" sz="2400"/>
              <a:t>数制和信息编码</a:t>
            </a:r>
          </a:p>
        </p:txBody>
      </p:sp>
      <p:sp>
        <p:nvSpPr>
          <p:cNvPr id="29" name="日期占位符 5"/>
          <p:cNvSpPr>
            <a:spLocks noGrp="1"/>
          </p:cNvSpPr>
          <p:nvPr>
            <p:ph type="dt" sz="half" idx="10"/>
          </p:nvPr>
        </p:nvSpPr>
        <p:spPr/>
        <p:txBody>
          <a:bodyPr/>
          <a:lstStyle/>
          <a:p>
            <a:fld id="{3F63AD5D-13E0-4F61-9DBC-B551276A2FB8}" type="datetime1">
              <a:rPr lang="zh-CN" altLang="en-US"/>
              <a:pPr/>
              <a:t>2013/9/2</a:t>
            </a:fld>
            <a:endParaRPr lang="en-US" altLang="zh-CN"/>
          </a:p>
        </p:txBody>
      </p:sp>
      <p:sp>
        <p:nvSpPr>
          <p:cNvPr id="27" name="页脚占位符 3"/>
          <p:cNvSpPr>
            <a:spLocks noGrp="1"/>
          </p:cNvSpPr>
          <p:nvPr>
            <p:ph type="ftr" sz="quarter" idx="11"/>
          </p:nvPr>
        </p:nvSpPr>
        <p:spPr/>
        <p:txBody>
          <a:bodyPr/>
          <a:lstStyle/>
          <a:p>
            <a:r>
              <a:rPr lang="en-US" altLang="zh-CN"/>
              <a:t>第1章  计算机基础知识—选购计算机</a:t>
            </a:r>
          </a:p>
        </p:txBody>
      </p:sp>
      <p:sp>
        <p:nvSpPr>
          <p:cNvPr id="28" name="灯片编号占位符 4"/>
          <p:cNvSpPr>
            <a:spLocks noGrp="1"/>
          </p:cNvSpPr>
          <p:nvPr>
            <p:ph type="sldNum" sz="quarter" idx="12"/>
          </p:nvPr>
        </p:nvSpPr>
        <p:spPr/>
        <p:txBody>
          <a:bodyPr/>
          <a:lstStyle/>
          <a:p>
            <a:fld id="{0D4605DF-A1DF-4A3F-9F46-D53D2E6CF6F1}" type="slidenum">
              <a:rPr lang="en-US" altLang="zh-CN"/>
              <a:pPr/>
              <a:t>90</a:t>
            </a:fld>
            <a:endParaRPr lang="en-US" altLang="zh-CN"/>
          </a:p>
        </p:txBody>
      </p:sp>
      <p:sp>
        <p:nvSpPr>
          <p:cNvPr id="165891" name="Text Box 3"/>
          <p:cNvSpPr txBox="1">
            <a:spLocks noChangeArrowheads="1"/>
          </p:cNvSpPr>
          <p:nvPr/>
        </p:nvSpPr>
        <p:spPr bwMode="auto">
          <a:xfrm>
            <a:off x="684213" y="1341438"/>
            <a:ext cx="2663825" cy="409575"/>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rgbClr val="00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a:t>三、 基本运算</a:t>
            </a:r>
            <a:r>
              <a:rPr kumimoji="1" lang="zh-CN" altLang="en-US" b="0"/>
              <a:t> </a:t>
            </a:r>
          </a:p>
        </p:txBody>
      </p:sp>
      <p:grpSp>
        <p:nvGrpSpPr>
          <p:cNvPr id="165892" name="Group 4"/>
          <p:cNvGrpSpPr>
            <a:grpSpLocks/>
          </p:cNvGrpSpPr>
          <p:nvPr/>
        </p:nvGrpSpPr>
        <p:grpSpPr bwMode="auto">
          <a:xfrm>
            <a:off x="684213" y="1989138"/>
            <a:ext cx="2652712" cy="484187"/>
            <a:chOff x="1200" y="1296"/>
            <a:chExt cx="1261" cy="273"/>
          </a:xfrm>
        </p:grpSpPr>
        <p:sp>
          <p:nvSpPr>
            <p:cNvPr id="165893" name="AutoShape 5"/>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5894" name="Text Box 6"/>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1. </a:t>
              </a:r>
              <a:r>
                <a:rPr kumimoji="1" lang="zh-CN" altLang="en-US">
                  <a:solidFill>
                    <a:schemeClr val="bg1"/>
                  </a:solidFill>
                  <a:effectLst>
                    <a:outerShdw blurRad="38100" dist="38100" dir="2700000" algn="tl">
                      <a:srgbClr val="000000"/>
                    </a:outerShdw>
                  </a:effectLst>
                  <a:latin typeface="Times New Roman" pitchFamily="18" charset="0"/>
                </a:rPr>
                <a:t>算术运算</a:t>
              </a:r>
              <a:r>
                <a:rPr kumimoji="1" lang="zh-CN" altLang="en-US" b="0"/>
                <a:t> </a:t>
              </a:r>
            </a:p>
          </p:txBody>
        </p:sp>
      </p:grpSp>
      <p:sp>
        <p:nvSpPr>
          <p:cNvPr id="165895" name="Text Box 7"/>
          <p:cNvSpPr txBox="1">
            <a:spLocks noChangeArrowheads="1"/>
          </p:cNvSpPr>
          <p:nvPr/>
        </p:nvSpPr>
        <p:spPr bwMode="auto">
          <a:xfrm>
            <a:off x="0" y="3340100"/>
            <a:ext cx="345598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例</a:t>
            </a: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en-US" altLang="zh-CN"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000000"/>
                </a:solidFill>
                <a:effectLst>
                  <a:outerShdw blurRad="38100" dist="38100" dir="2700000" algn="tl">
                    <a:srgbClr val="C0C0C0"/>
                  </a:outerShdw>
                </a:effectLst>
                <a:latin typeface="Times New Roman" pitchFamily="18" charset="0"/>
              </a:rPr>
              <a:t>（</a:t>
            </a:r>
            <a:r>
              <a:rPr kumimoji="1" lang="en-US" altLang="zh-CN" sz="2000">
                <a:solidFill>
                  <a:srgbClr val="000000"/>
                </a:solidFill>
                <a:effectLst>
                  <a:outerShdw blurRad="38100" dist="38100" dir="2700000" algn="tl">
                    <a:srgbClr val="C0C0C0"/>
                  </a:outerShdw>
                </a:effectLst>
                <a:latin typeface="Times New Roman" pitchFamily="18" charset="0"/>
              </a:rPr>
              <a:t>1001</a:t>
            </a:r>
            <a:r>
              <a:rPr kumimoji="1" lang="zh-CN" altLang="en-US" sz="2000">
                <a:solidFill>
                  <a:srgbClr val="000000"/>
                </a:solidFill>
                <a:effectLst>
                  <a:outerShdw blurRad="38100" dist="38100" dir="2700000" algn="tl">
                    <a:srgbClr val="C0C0C0"/>
                  </a:outerShdw>
                </a:effectLst>
                <a:latin typeface="Times New Roman" pitchFamily="18" charset="0"/>
              </a:rPr>
              <a:t>）</a:t>
            </a:r>
            <a:r>
              <a:rPr kumimoji="1" lang="en-US" altLang="zh-CN" sz="2000" baseline="-25000">
                <a:solidFill>
                  <a:srgbClr val="000000"/>
                </a:solidFill>
                <a:effectLst>
                  <a:outerShdw blurRad="38100" dist="38100" dir="2700000" algn="tl">
                    <a:srgbClr val="C0C0C0"/>
                  </a:outerShdw>
                </a:effectLst>
                <a:latin typeface="Times New Roman" pitchFamily="18" charset="0"/>
              </a:rPr>
              <a:t>2</a:t>
            </a:r>
            <a:r>
              <a:rPr kumimoji="1" lang="en-US" altLang="zh-CN" sz="2000">
                <a:solidFill>
                  <a:srgbClr val="000000"/>
                </a:solidFill>
                <a:effectLst>
                  <a:outerShdw blurRad="38100" dist="38100" dir="2700000" algn="tl">
                    <a:srgbClr val="C0C0C0"/>
                  </a:outerShdw>
                </a:effectLst>
                <a:latin typeface="Times New Roman" pitchFamily="18" charset="0"/>
              </a:rPr>
              <a:t>+</a:t>
            </a:r>
            <a:r>
              <a:rPr kumimoji="1" lang="zh-CN" altLang="en-US" sz="2000">
                <a:solidFill>
                  <a:srgbClr val="000000"/>
                </a:solidFill>
                <a:effectLst>
                  <a:outerShdw blurRad="38100" dist="38100" dir="2700000" algn="tl">
                    <a:srgbClr val="C0C0C0"/>
                  </a:outerShdw>
                </a:effectLst>
                <a:latin typeface="Times New Roman" pitchFamily="18" charset="0"/>
              </a:rPr>
              <a:t>（</a:t>
            </a:r>
            <a:r>
              <a:rPr kumimoji="1" lang="en-US" altLang="zh-CN" sz="2000">
                <a:solidFill>
                  <a:srgbClr val="000000"/>
                </a:solidFill>
                <a:effectLst>
                  <a:outerShdw blurRad="38100" dist="38100" dir="2700000" algn="tl">
                    <a:srgbClr val="C0C0C0"/>
                  </a:outerShdw>
                </a:effectLst>
                <a:latin typeface="Times New Roman" pitchFamily="18" charset="0"/>
              </a:rPr>
              <a:t>1100</a:t>
            </a:r>
            <a:r>
              <a:rPr kumimoji="1" lang="zh-CN" altLang="en-US" sz="2000">
                <a:solidFill>
                  <a:srgbClr val="000000"/>
                </a:solidFill>
                <a:effectLst>
                  <a:outerShdw blurRad="38100" dist="38100" dir="2700000" algn="tl">
                    <a:srgbClr val="C0C0C0"/>
                  </a:outerShdw>
                </a:effectLst>
                <a:latin typeface="Times New Roman" pitchFamily="18" charset="0"/>
              </a:rPr>
              <a:t>）</a:t>
            </a:r>
            <a:r>
              <a:rPr kumimoji="1" lang="en-US" altLang="zh-CN" sz="2000" baseline="-25000">
                <a:solidFill>
                  <a:srgbClr val="000000"/>
                </a:solidFill>
                <a:effectLst>
                  <a:outerShdw blurRad="38100" dist="38100" dir="2700000" algn="tl">
                    <a:srgbClr val="C0C0C0"/>
                  </a:outerShdw>
                </a:effectLst>
                <a:latin typeface="Times New Roman" pitchFamily="18" charset="0"/>
              </a:rPr>
              <a:t>2</a:t>
            </a:r>
            <a:r>
              <a:rPr kumimoji="1" lang="en-US" altLang="zh-CN" sz="2000">
                <a:solidFill>
                  <a:srgbClr val="000000"/>
                </a:solidFill>
                <a:effectLst>
                  <a:outerShdw blurRad="38100" dist="38100" dir="2700000" algn="tl">
                    <a:srgbClr val="C0C0C0"/>
                  </a:outerShdw>
                </a:effectLst>
                <a:latin typeface="Times New Roman" pitchFamily="18" charset="0"/>
              </a:rPr>
              <a:t>=</a:t>
            </a:r>
          </a:p>
        </p:txBody>
      </p:sp>
      <p:grpSp>
        <p:nvGrpSpPr>
          <p:cNvPr id="165896" name="Group 8"/>
          <p:cNvGrpSpPr>
            <a:grpSpLocks/>
          </p:cNvGrpSpPr>
          <p:nvPr/>
        </p:nvGrpSpPr>
        <p:grpSpPr bwMode="auto">
          <a:xfrm>
            <a:off x="395288" y="3916363"/>
            <a:ext cx="3024187" cy="1096962"/>
            <a:chOff x="703" y="3294"/>
            <a:chExt cx="1905" cy="691"/>
          </a:xfrm>
        </p:grpSpPr>
        <p:sp>
          <p:nvSpPr>
            <p:cNvPr id="165897" name="Text Box 9"/>
            <p:cNvSpPr txBox="1">
              <a:spLocks noChangeArrowheads="1"/>
            </p:cNvSpPr>
            <p:nvPr/>
          </p:nvSpPr>
          <p:spPr bwMode="auto">
            <a:xfrm>
              <a:off x="703" y="3294"/>
              <a:ext cx="1905"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a:solidFill>
                    <a:srgbClr val="000000"/>
                  </a:solidFill>
                  <a:effectLst>
                    <a:outerShdw blurRad="38100" dist="38100" dir="2700000" algn="tl">
                      <a:srgbClr val="C0C0C0"/>
                    </a:outerShdw>
                  </a:effectLst>
                  <a:latin typeface="Times New Roman" pitchFamily="18" charset="0"/>
                </a:rPr>
                <a:t>   </a:t>
              </a:r>
              <a:r>
                <a:rPr kumimoji="1" lang="en-US" altLang="zh-CN" sz="2000">
                  <a:solidFill>
                    <a:srgbClr val="000000"/>
                  </a:solidFill>
                  <a:effectLst>
                    <a:outerShdw blurRad="38100" dist="38100" dir="2700000" algn="tl">
                      <a:srgbClr val="C0C0C0"/>
                    </a:outerShdw>
                  </a:effectLst>
                  <a:latin typeface="Times New Roman" pitchFamily="18" charset="0"/>
                </a:rPr>
                <a:t>1001</a:t>
              </a:r>
            </a:p>
            <a:p>
              <a:pPr algn="ctr">
                <a:spcBef>
                  <a:spcPct val="50000"/>
                </a:spcBef>
              </a:pPr>
              <a:r>
                <a:rPr kumimoji="1" lang="en-US" altLang="zh-CN" sz="2000">
                  <a:solidFill>
                    <a:srgbClr val="000000"/>
                  </a:solidFill>
                  <a:effectLst>
                    <a:outerShdw blurRad="38100" dist="38100" dir="2700000" algn="tl">
                      <a:srgbClr val="C0C0C0"/>
                    </a:outerShdw>
                  </a:effectLst>
                  <a:latin typeface="Times New Roman" pitchFamily="18" charset="0"/>
                </a:rPr>
                <a:t>+1100</a:t>
              </a:r>
            </a:p>
          </p:txBody>
        </p:sp>
        <p:sp>
          <p:nvSpPr>
            <p:cNvPr id="165898" name="Line 10"/>
            <p:cNvSpPr>
              <a:spLocks noChangeShapeType="1"/>
            </p:cNvSpPr>
            <p:nvPr/>
          </p:nvSpPr>
          <p:spPr bwMode="auto">
            <a:xfrm>
              <a:off x="1202" y="3793"/>
              <a:ext cx="907" cy="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5899" name="Text Box 11"/>
            <p:cNvSpPr txBox="1">
              <a:spLocks noChangeArrowheads="1"/>
            </p:cNvSpPr>
            <p:nvPr/>
          </p:nvSpPr>
          <p:spPr bwMode="auto">
            <a:xfrm>
              <a:off x="1066" y="3793"/>
              <a:ext cx="1224"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00"/>
                  </a:solidFill>
                  <a:effectLst>
                    <a:outerShdw blurRad="38100" dist="38100" dir="2700000" algn="tl">
                      <a:srgbClr val="C0C0C0"/>
                    </a:outerShdw>
                  </a:effectLst>
                  <a:latin typeface="Times New Roman" pitchFamily="18" charset="0"/>
                </a:rPr>
                <a:t>10101</a:t>
              </a:r>
            </a:p>
          </p:txBody>
        </p:sp>
      </p:grpSp>
      <p:grpSp>
        <p:nvGrpSpPr>
          <p:cNvPr id="165900" name="Group 12"/>
          <p:cNvGrpSpPr>
            <a:grpSpLocks/>
          </p:cNvGrpSpPr>
          <p:nvPr/>
        </p:nvGrpSpPr>
        <p:grpSpPr bwMode="auto">
          <a:xfrm>
            <a:off x="3635375" y="1341438"/>
            <a:ext cx="5327650" cy="4032250"/>
            <a:chOff x="2290" y="845"/>
            <a:chExt cx="3356" cy="2540"/>
          </a:xfrm>
        </p:grpSpPr>
        <p:sp>
          <p:nvSpPr>
            <p:cNvPr id="165901" name="Line 13"/>
            <p:cNvSpPr>
              <a:spLocks noChangeShapeType="1"/>
            </p:cNvSpPr>
            <p:nvPr/>
          </p:nvSpPr>
          <p:spPr bwMode="auto">
            <a:xfrm flipH="1">
              <a:off x="2482" y="1373"/>
              <a:ext cx="312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5902" name="AutoShape 14"/>
            <p:cNvSpPr>
              <a:spLocks noChangeArrowheads="1"/>
            </p:cNvSpPr>
            <p:nvPr/>
          </p:nvSpPr>
          <p:spPr bwMode="auto">
            <a:xfrm>
              <a:off x="2386" y="941"/>
              <a:ext cx="3260" cy="2444"/>
            </a:xfrm>
            <a:prstGeom prst="roundRect">
              <a:avLst>
                <a:gd name="adj" fmla="val 392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5903" name="Rectangle 15"/>
            <p:cNvSpPr>
              <a:spLocks noChangeArrowheads="1"/>
            </p:cNvSpPr>
            <p:nvPr/>
          </p:nvSpPr>
          <p:spPr bwMode="auto">
            <a:xfrm>
              <a:off x="2290" y="845"/>
              <a:ext cx="1392" cy="198"/>
            </a:xfrm>
            <a:prstGeom prst="rect">
              <a:avLst/>
            </a:prstGeom>
            <a:solidFill>
              <a:srgbClr val="CC3300"/>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bg1"/>
                  </a:solidFill>
                  <a:effectLst>
                    <a:outerShdw blurRad="38100" dist="38100" dir="2700000" algn="tl">
                      <a:srgbClr val="000000"/>
                    </a:outerShdw>
                  </a:effectLst>
                  <a:latin typeface="Times New Roman" pitchFamily="18" charset="0"/>
                </a:rPr>
                <a:t>算术运算规则</a:t>
              </a:r>
            </a:p>
          </p:txBody>
        </p:sp>
        <p:sp>
          <p:nvSpPr>
            <p:cNvPr id="165904" name="Line 16"/>
            <p:cNvSpPr>
              <a:spLocks noChangeShapeType="1"/>
            </p:cNvSpPr>
            <p:nvPr/>
          </p:nvSpPr>
          <p:spPr bwMode="auto">
            <a:xfrm flipH="1">
              <a:off x="2478" y="1890"/>
              <a:ext cx="312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5905" name="Text Box 17"/>
            <p:cNvSpPr txBox="1">
              <a:spLocks noChangeArrowheads="1"/>
            </p:cNvSpPr>
            <p:nvPr/>
          </p:nvSpPr>
          <p:spPr bwMode="auto">
            <a:xfrm>
              <a:off x="2514" y="1463"/>
              <a:ext cx="3084"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0+0=0  0+1=1 1+0=1 1+1=10</a:t>
              </a:r>
              <a:r>
                <a:rPr kumimoji="1" lang="zh-CN" altLang="en-US" sz="1600">
                  <a:solidFill>
                    <a:srgbClr val="0000FF"/>
                  </a:solidFill>
                  <a:effectLst>
                    <a:outerShdw blurRad="38100" dist="38100" dir="2700000" algn="tl">
                      <a:srgbClr val="C0C0C0"/>
                    </a:outerShdw>
                  </a:effectLst>
                  <a:latin typeface="Times New Roman" pitchFamily="18" charset="0"/>
                </a:rPr>
                <a:t>（向高位进位）</a:t>
              </a:r>
              <a:r>
                <a:rPr kumimoji="1" lang="zh-CN" altLang="en-US" sz="2000">
                  <a:effectLst>
                    <a:outerShdw blurRad="38100" dist="38100" dir="2700000" algn="tl">
                      <a:srgbClr val="C0C0C0"/>
                    </a:outerShdw>
                  </a:effectLst>
                  <a:latin typeface="Times New Roman" pitchFamily="18" charset="0"/>
                </a:rPr>
                <a:t> </a:t>
              </a:r>
            </a:p>
          </p:txBody>
        </p:sp>
        <p:sp>
          <p:nvSpPr>
            <p:cNvPr id="165906" name="Text Box 18"/>
            <p:cNvSpPr txBox="1">
              <a:spLocks noChangeArrowheads="1"/>
            </p:cNvSpPr>
            <p:nvPr/>
          </p:nvSpPr>
          <p:spPr bwMode="auto">
            <a:xfrm>
              <a:off x="2486" y="1989"/>
              <a:ext cx="3084"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0-0=0   0-1=1</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zh-CN" altLang="en-US" sz="1600">
                  <a:solidFill>
                    <a:srgbClr val="0000FF"/>
                  </a:solidFill>
                  <a:effectLst>
                    <a:outerShdw blurRad="38100" dist="38100" dir="2700000" algn="tl">
                      <a:srgbClr val="C0C0C0"/>
                    </a:outerShdw>
                  </a:effectLst>
                  <a:latin typeface="Times New Roman" pitchFamily="18" charset="0"/>
                </a:rPr>
                <a:t>向高位借位</a:t>
              </a:r>
              <a:r>
                <a:rPr kumimoji="1" lang="zh-CN" altLang="en-US" sz="2000">
                  <a:solidFill>
                    <a:srgbClr val="0000FF"/>
                  </a:solidFill>
                  <a:effectLst>
                    <a:outerShdw blurRad="38100" dist="38100" dir="2700000" algn="tl">
                      <a:srgbClr val="C0C0C0"/>
                    </a:outerShdw>
                  </a:effectLst>
                  <a:latin typeface="Times New Roman" pitchFamily="18" charset="0"/>
                </a:rPr>
                <a:t>）  </a:t>
              </a:r>
              <a:r>
                <a:rPr kumimoji="1" lang="en-US" altLang="zh-CN" sz="2000">
                  <a:solidFill>
                    <a:srgbClr val="0000FF"/>
                  </a:solidFill>
                  <a:effectLst>
                    <a:outerShdw blurRad="38100" dist="38100" dir="2700000" algn="tl">
                      <a:srgbClr val="C0C0C0"/>
                    </a:outerShdw>
                  </a:effectLst>
                  <a:latin typeface="Times New Roman" pitchFamily="18" charset="0"/>
                </a:rPr>
                <a:t>1-0=1  1-1=0</a:t>
              </a:r>
              <a:r>
                <a:rPr kumimoji="1" lang="en-US" altLang="zh-CN" sz="2000">
                  <a:effectLst>
                    <a:outerShdw blurRad="38100" dist="38100" dir="2700000" algn="tl">
                      <a:srgbClr val="C0C0C0"/>
                    </a:outerShdw>
                  </a:effectLst>
                  <a:latin typeface="Times New Roman" pitchFamily="18" charset="0"/>
                </a:rPr>
                <a:t> </a:t>
              </a:r>
            </a:p>
          </p:txBody>
        </p:sp>
        <p:sp>
          <p:nvSpPr>
            <p:cNvPr id="165907" name="Line 19"/>
            <p:cNvSpPr>
              <a:spLocks noChangeShapeType="1"/>
            </p:cNvSpPr>
            <p:nvPr/>
          </p:nvSpPr>
          <p:spPr bwMode="auto">
            <a:xfrm flipH="1">
              <a:off x="2478" y="2416"/>
              <a:ext cx="312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5908" name="Text Box 20"/>
            <p:cNvSpPr txBox="1">
              <a:spLocks noChangeArrowheads="1"/>
            </p:cNvSpPr>
            <p:nvPr/>
          </p:nvSpPr>
          <p:spPr bwMode="auto">
            <a:xfrm>
              <a:off x="2577" y="2505"/>
              <a:ext cx="2495"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0×0=0    0×1=0   1×0=0   1×1=1</a:t>
              </a:r>
              <a:r>
                <a:rPr kumimoji="1" lang="en-US" altLang="zh-CN" sz="2000">
                  <a:effectLst>
                    <a:outerShdw blurRad="38100" dist="38100" dir="2700000" algn="tl">
                      <a:srgbClr val="C0C0C0"/>
                    </a:outerShdw>
                  </a:effectLst>
                  <a:latin typeface="Times New Roman" pitchFamily="18" charset="0"/>
                </a:rPr>
                <a:t>  </a:t>
              </a:r>
            </a:p>
          </p:txBody>
        </p:sp>
        <p:sp>
          <p:nvSpPr>
            <p:cNvPr id="165909" name="Text Box 21"/>
            <p:cNvSpPr txBox="1">
              <a:spLocks noChangeArrowheads="1"/>
            </p:cNvSpPr>
            <p:nvPr/>
          </p:nvSpPr>
          <p:spPr bwMode="auto">
            <a:xfrm>
              <a:off x="2378" y="1191"/>
              <a:ext cx="544"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加法</a:t>
              </a:r>
            </a:p>
          </p:txBody>
        </p:sp>
        <p:sp>
          <p:nvSpPr>
            <p:cNvPr id="165910" name="Text Box 22"/>
            <p:cNvSpPr txBox="1">
              <a:spLocks noChangeArrowheads="1"/>
            </p:cNvSpPr>
            <p:nvPr/>
          </p:nvSpPr>
          <p:spPr bwMode="auto">
            <a:xfrm>
              <a:off x="2378" y="1708"/>
              <a:ext cx="544"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减法</a:t>
              </a:r>
            </a:p>
          </p:txBody>
        </p:sp>
        <p:sp>
          <p:nvSpPr>
            <p:cNvPr id="165911" name="Text Box 23"/>
            <p:cNvSpPr txBox="1">
              <a:spLocks noChangeArrowheads="1"/>
            </p:cNvSpPr>
            <p:nvPr/>
          </p:nvSpPr>
          <p:spPr bwMode="auto">
            <a:xfrm>
              <a:off x="2378" y="2234"/>
              <a:ext cx="544"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乘法</a:t>
              </a:r>
            </a:p>
          </p:txBody>
        </p:sp>
        <p:sp>
          <p:nvSpPr>
            <p:cNvPr id="165912" name="Line 24"/>
            <p:cNvSpPr>
              <a:spLocks noChangeShapeType="1"/>
            </p:cNvSpPr>
            <p:nvPr/>
          </p:nvSpPr>
          <p:spPr bwMode="auto">
            <a:xfrm flipH="1">
              <a:off x="2481" y="2932"/>
              <a:ext cx="312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5913" name="Text Box 25"/>
            <p:cNvSpPr txBox="1">
              <a:spLocks noChangeArrowheads="1"/>
            </p:cNvSpPr>
            <p:nvPr/>
          </p:nvSpPr>
          <p:spPr bwMode="auto">
            <a:xfrm>
              <a:off x="2580" y="3021"/>
              <a:ext cx="2495"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0÷1</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0            1÷1</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1</a:t>
              </a:r>
            </a:p>
          </p:txBody>
        </p:sp>
        <p:sp>
          <p:nvSpPr>
            <p:cNvPr id="165914" name="Text Box 26"/>
            <p:cNvSpPr txBox="1">
              <a:spLocks noChangeArrowheads="1"/>
            </p:cNvSpPr>
            <p:nvPr/>
          </p:nvSpPr>
          <p:spPr bwMode="auto">
            <a:xfrm>
              <a:off x="2381" y="2750"/>
              <a:ext cx="544"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除法</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5895"/>
                                        </p:tgtEl>
                                        <p:attrNameLst>
                                          <p:attrName>style.visibility</p:attrName>
                                        </p:attrNameLst>
                                      </p:cBhvr>
                                      <p:to>
                                        <p:strVal val="visible"/>
                                      </p:to>
                                    </p:set>
                                    <p:anim calcmode="lin" valueType="num">
                                      <p:cBhvr additive="base">
                                        <p:cTn id="7" dur="500" fill="hold"/>
                                        <p:tgtEl>
                                          <p:spTgt spid="165895"/>
                                        </p:tgtEl>
                                        <p:attrNameLst>
                                          <p:attrName>ppt_x</p:attrName>
                                        </p:attrNameLst>
                                      </p:cBhvr>
                                      <p:tavLst>
                                        <p:tav tm="0">
                                          <p:val>
                                            <p:strVal val="0-#ppt_w/2"/>
                                          </p:val>
                                        </p:tav>
                                        <p:tav tm="100000">
                                          <p:val>
                                            <p:strVal val="#ppt_x"/>
                                          </p:val>
                                        </p:tav>
                                      </p:tavLst>
                                    </p:anim>
                                    <p:anim calcmode="lin" valueType="num">
                                      <p:cBhvr additive="base">
                                        <p:cTn id="8" dur="500" fill="hold"/>
                                        <p:tgtEl>
                                          <p:spTgt spid="1658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65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5"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日期占位符 3"/>
          <p:cNvSpPr>
            <a:spLocks noGrp="1"/>
          </p:cNvSpPr>
          <p:nvPr>
            <p:ph type="dt" sz="half" idx="10"/>
          </p:nvPr>
        </p:nvSpPr>
        <p:spPr/>
        <p:txBody>
          <a:bodyPr/>
          <a:lstStyle/>
          <a:p>
            <a:fld id="{590FCBD9-90CC-49BF-9223-71901D8EAAEE}" type="datetime1">
              <a:rPr lang="zh-CN" altLang="en-US"/>
              <a:pPr/>
              <a:t>2013/9/2</a:t>
            </a:fld>
            <a:endParaRPr lang="en-US" altLang="zh-CN"/>
          </a:p>
        </p:txBody>
      </p:sp>
      <p:sp>
        <p:nvSpPr>
          <p:cNvPr id="27" name="页脚占位符 1"/>
          <p:cNvSpPr>
            <a:spLocks noGrp="1"/>
          </p:cNvSpPr>
          <p:nvPr>
            <p:ph type="ftr" sz="quarter" idx="11"/>
          </p:nvPr>
        </p:nvSpPr>
        <p:spPr/>
        <p:txBody>
          <a:bodyPr/>
          <a:lstStyle/>
          <a:p>
            <a:r>
              <a:rPr lang="en-US" altLang="zh-CN"/>
              <a:t>第1章  计算机基础知识—选购计算机</a:t>
            </a:r>
          </a:p>
        </p:txBody>
      </p:sp>
      <p:sp>
        <p:nvSpPr>
          <p:cNvPr id="28" name="灯片编号占位符 2"/>
          <p:cNvSpPr>
            <a:spLocks noGrp="1"/>
          </p:cNvSpPr>
          <p:nvPr>
            <p:ph type="sldNum" sz="quarter" idx="12"/>
          </p:nvPr>
        </p:nvSpPr>
        <p:spPr/>
        <p:txBody>
          <a:bodyPr/>
          <a:lstStyle/>
          <a:p>
            <a:fld id="{9C364C72-05B1-4CBD-B31C-FD9A6E91F827}" type="slidenum">
              <a:rPr lang="en-US" altLang="zh-CN"/>
              <a:pPr/>
              <a:t>91</a:t>
            </a:fld>
            <a:endParaRPr lang="en-US" altLang="zh-CN"/>
          </a:p>
        </p:txBody>
      </p:sp>
      <p:sp>
        <p:nvSpPr>
          <p:cNvPr id="166914" name="Line 2"/>
          <p:cNvSpPr>
            <a:spLocks noChangeShapeType="1"/>
          </p:cNvSpPr>
          <p:nvPr/>
        </p:nvSpPr>
        <p:spPr bwMode="auto">
          <a:xfrm flipH="1">
            <a:off x="555625" y="2827338"/>
            <a:ext cx="495300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15" name="AutoShape 3"/>
          <p:cNvSpPr>
            <a:spLocks noChangeArrowheads="1"/>
          </p:cNvSpPr>
          <p:nvPr/>
        </p:nvSpPr>
        <p:spPr bwMode="auto">
          <a:xfrm>
            <a:off x="403225" y="2141538"/>
            <a:ext cx="5170488" cy="3951287"/>
          </a:xfrm>
          <a:prstGeom prst="roundRect">
            <a:avLst>
              <a:gd name="adj" fmla="val 3926"/>
            </a:avLst>
          </a:prstGeom>
          <a:noFill/>
          <a:ln w="9525">
            <a:solidFill>
              <a:schemeClr val="hlink"/>
            </a:solidFill>
            <a:round/>
            <a:headEnd/>
            <a:tailEnd/>
          </a:ln>
          <a:effectLst/>
          <a:extLst>
            <a:ext uri="{909E8E84-426E-40DD-AFC4-6F175D3DCCD1}">
              <a14:hiddenFill xmlns:a14="http://schemas.microsoft.com/office/drawing/2010/main">
                <a:solidFill>
                  <a:srgbClr val="9900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6916" name="Rectangle 4"/>
          <p:cNvSpPr>
            <a:spLocks noChangeArrowheads="1"/>
          </p:cNvSpPr>
          <p:nvPr/>
        </p:nvSpPr>
        <p:spPr bwMode="auto">
          <a:xfrm>
            <a:off x="250825" y="1989138"/>
            <a:ext cx="2209800" cy="314325"/>
          </a:xfrm>
          <a:prstGeom prst="rect">
            <a:avLst/>
          </a:prstGeom>
          <a:solidFill>
            <a:srgbClr val="CC3300"/>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chemeClr val="bg1"/>
                </a:solidFill>
                <a:effectLst>
                  <a:outerShdw blurRad="38100" dist="38100" dir="2700000" algn="tl">
                    <a:srgbClr val="000000"/>
                  </a:outerShdw>
                </a:effectLst>
                <a:latin typeface="Times New Roman" pitchFamily="18" charset="0"/>
              </a:rPr>
              <a:t>逻辑运算规则</a:t>
            </a:r>
          </a:p>
        </p:txBody>
      </p:sp>
      <p:sp>
        <p:nvSpPr>
          <p:cNvPr id="166917" name="Line 5"/>
          <p:cNvSpPr>
            <a:spLocks noChangeShapeType="1"/>
          </p:cNvSpPr>
          <p:nvPr/>
        </p:nvSpPr>
        <p:spPr bwMode="auto">
          <a:xfrm flipH="1">
            <a:off x="549275" y="3648075"/>
            <a:ext cx="495300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18" name="Text Box 6"/>
          <p:cNvSpPr txBox="1">
            <a:spLocks noChangeArrowheads="1"/>
          </p:cNvSpPr>
          <p:nvPr/>
        </p:nvSpPr>
        <p:spPr bwMode="auto">
          <a:xfrm>
            <a:off x="606425" y="2970213"/>
            <a:ext cx="410368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0×0=0    0×1=0   1×0=0   1×1=1</a:t>
            </a:r>
          </a:p>
        </p:txBody>
      </p:sp>
      <p:sp>
        <p:nvSpPr>
          <p:cNvPr id="166919" name="Line 7"/>
          <p:cNvSpPr>
            <a:spLocks noChangeShapeType="1"/>
          </p:cNvSpPr>
          <p:nvPr/>
        </p:nvSpPr>
        <p:spPr bwMode="auto">
          <a:xfrm flipH="1">
            <a:off x="549275" y="4483100"/>
            <a:ext cx="495300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20" name="Text Box 8"/>
          <p:cNvSpPr txBox="1">
            <a:spLocks noChangeArrowheads="1"/>
          </p:cNvSpPr>
          <p:nvPr/>
        </p:nvSpPr>
        <p:spPr bwMode="auto">
          <a:xfrm>
            <a:off x="706438" y="4624388"/>
            <a:ext cx="4729162"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  0</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0</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0    0</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1</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1    1</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0</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1    1</a:t>
            </a:r>
            <a:r>
              <a:rPr kumimoji="1" lang="en-US" altLang="zh-CN" sz="2000">
                <a:solidFill>
                  <a:srgbClr val="FF0000"/>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1</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sz="2000">
                <a:solidFill>
                  <a:srgbClr val="0000FF"/>
                </a:solidFill>
                <a:effectLst>
                  <a:outerShdw blurRad="38100" dist="38100" dir="2700000" algn="tl">
                    <a:srgbClr val="C0C0C0"/>
                  </a:outerShdw>
                </a:effectLst>
                <a:latin typeface="Times New Roman" pitchFamily="18" charset="0"/>
              </a:rPr>
              <a:t>0</a:t>
            </a:r>
          </a:p>
        </p:txBody>
      </p:sp>
      <p:sp>
        <p:nvSpPr>
          <p:cNvPr id="166921" name="Text Box 9"/>
          <p:cNvSpPr txBox="1">
            <a:spLocks noChangeArrowheads="1"/>
          </p:cNvSpPr>
          <p:nvPr/>
        </p:nvSpPr>
        <p:spPr bwMode="auto">
          <a:xfrm>
            <a:off x="390525" y="2538413"/>
            <a:ext cx="8636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逻辑与</a:t>
            </a:r>
          </a:p>
        </p:txBody>
      </p:sp>
      <p:sp>
        <p:nvSpPr>
          <p:cNvPr id="166922" name="Text Box 10"/>
          <p:cNvSpPr txBox="1">
            <a:spLocks noChangeArrowheads="1"/>
          </p:cNvSpPr>
          <p:nvPr/>
        </p:nvSpPr>
        <p:spPr bwMode="auto">
          <a:xfrm>
            <a:off x="390525" y="3359150"/>
            <a:ext cx="8636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逻辑或</a:t>
            </a:r>
          </a:p>
        </p:txBody>
      </p:sp>
      <p:sp>
        <p:nvSpPr>
          <p:cNvPr id="166923" name="Text Box 11"/>
          <p:cNvSpPr txBox="1">
            <a:spLocks noChangeArrowheads="1"/>
          </p:cNvSpPr>
          <p:nvPr/>
        </p:nvSpPr>
        <p:spPr bwMode="auto">
          <a:xfrm>
            <a:off x="468313" y="4194175"/>
            <a:ext cx="8636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逻辑异或</a:t>
            </a:r>
          </a:p>
        </p:txBody>
      </p:sp>
      <p:sp>
        <p:nvSpPr>
          <p:cNvPr id="166924" name="Text Box 12"/>
          <p:cNvSpPr txBox="1">
            <a:spLocks noChangeArrowheads="1"/>
          </p:cNvSpPr>
          <p:nvPr/>
        </p:nvSpPr>
        <p:spPr bwMode="auto">
          <a:xfrm>
            <a:off x="604838" y="3803650"/>
            <a:ext cx="41052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0+0=0      0+1=1     1+0=1     1+1=1</a:t>
            </a:r>
          </a:p>
        </p:txBody>
      </p:sp>
      <p:sp>
        <p:nvSpPr>
          <p:cNvPr id="166925" name="Line 13"/>
          <p:cNvSpPr>
            <a:spLocks noChangeShapeType="1"/>
          </p:cNvSpPr>
          <p:nvPr/>
        </p:nvSpPr>
        <p:spPr bwMode="auto">
          <a:xfrm>
            <a:off x="742950" y="5589588"/>
            <a:ext cx="179388"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26" name="Line 14"/>
          <p:cNvSpPr>
            <a:spLocks noChangeShapeType="1"/>
          </p:cNvSpPr>
          <p:nvPr/>
        </p:nvSpPr>
        <p:spPr bwMode="auto">
          <a:xfrm>
            <a:off x="1838325" y="5589588"/>
            <a:ext cx="179388"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27" name="Text Box 15"/>
          <p:cNvSpPr txBox="1">
            <a:spLocks noChangeArrowheads="1"/>
          </p:cNvSpPr>
          <p:nvPr/>
        </p:nvSpPr>
        <p:spPr bwMode="auto">
          <a:xfrm>
            <a:off x="5651500" y="2205038"/>
            <a:ext cx="34925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zh-CN" altLang="en-US" sz="2000">
                <a:solidFill>
                  <a:srgbClr val="006600"/>
                </a:solidFill>
                <a:effectLst>
                  <a:outerShdw blurRad="38100" dist="38100" dir="2700000" algn="tl">
                    <a:srgbClr val="C0C0C0"/>
                  </a:outerShdw>
                </a:effectLst>
                <a:latin typeface="Times New Roman" pitchFamily="18" charset="0"/>
              </a:rPr>
              <a:t>例</a:t>
            </a:r>
            <a:r>
              <a:rPr kumimoji="1" lang="en-US" altLang="zh-CN" sz="2000">
                <a:solidFill>
                  <a:srgbClr val="006600"/>
                </a:solidFill>
                <a:effectLst>
                  <a:outerShdw blurRad="38100" dist="38100" dir="2700000" algn="tl">
                    <a:srgbClr val="C0C0C0"/>
                  </a:outerShdw>
                </a:effectLst>
                <a:latin typeface="Times New Roman" pitchFamily="18" charset="0"/>
              </a:rPr>
              <a:t>]</a:t>
            </a:r>
            <a:r>
              <a:rPr kumimoji="1" lang="en-US" altLang="zh-CN" sz="2000">
                <a:solidFill>
                  <a:schemeClr val="bg1"/>
                </a:solidFill>
                <a:effectLst>
                  <a:outerShdw blurRad="38100" dist="38100" dir="2700000" algn="tl">
                    <a:srgbClr val="C0C0C0"/>
                  </a:outerShdw>
                </a:effectLst>
                <a:latin typeface="Times New Roman" pitchFamily="18" charset="0"/>
              </a:rPr>
              <a:t> </a:t>
            </a:r>
            <a:r>
              <a:rPr kumimoji="1" lang="zh-CN" altLang="en-US" sz="2000">
                <a:solidFill>
                  <a:srgbClr val="006600"/>
                </a:solidFill>
                <a:effectLst>
                  <a:outerShdw blurRad="38100" dist="38100" dir="2700000" algn="tl">
                    <a:srgbClr val="C0C0C0"/>
                  </a:outerShdw>
                </a:effectLst>
                <a:latin typeface="Times New Roman" pitchFamily="18" charset="0"/>
              </a:rPr>
              <a:t>（</a:t>
            </a:r>
            <a:r>
              <a:rPr kumimoji="1" lang="en-US" altLang="zh-CN" sz="2000">
                <a:solidFill>
                  <a:srgbClr val="006600"/>
                </a:solidFill>
                <a:effectLst>
                  <a:outerShdw blurRad="38100" dist="38100" dir="2700000" algn="tl">
                    <a:srgbClr val="C0C0C0"/>
                  </a:outerShdw>
                </a:effectLst>
                <a:latin typeface="Times New Roman" pitchFamily="18" charset="0"/>
              </a:rPr>
              <a:t>100110</a:t>
            </a:r>
            <a:r>
              <a:rPr kumimoji="1" lang="zh-CN" altLang="en-US" sz="2000">
                <a:solidFill>
                  <a:srgbClr val="006600"/>
                </a:solidFill>
                <a:effectLst>
                  <a:outerShdw blurRad="38100" dist="38100" dir="2700000" algn="tl">
                    <a:srgbClr val="C0C0C0"/>
                  </a:outerShdw>
                </a:effectLst>
                <a:latin typeface="Times New Roman" pitchFamily="18" charset="0"/>
              </a:rPr>
              <a:t>）</a:t>
            </a:r>
            <a:r>
              <a:rPr kumimoji="1" lang="en-US" altLang="zh-CN" sz="2000" baseline="-25000">
                <a:solidFill>
                  <a:srgbClr val="006600"/>
                </a:solidFill>
                <a:effectLst>
                  <a:outerShdw blurRad="38100" dist="38100" dir="2700000" algn="tl">
                    <a:srgbClr val="C0C0C0"/>
                  </a:outerShdw>
                </a:effectLst>
                <a:latin typeface="Times New Roman" pitchFamily="18" charset="0"/>
              </a:rPr>
              <a:t>2</a:t>
            </a:r>
            <a:r>
              <a:rPr kumimoji="1" lang="zh-CN" altLang="en-US" sz="2000">
                <a:solidFill>
                  <a:srgbClr val="006600"/>
                </a:solidFill>
                <a:effectLst>
                  <a:outerShdw blurRad="38100" dist="38100" dir="2700000" algn="tl">
                    <a:srgbClr val="C0C0C0"/>
                  </a:outerShdw>
                </a:effectLst>
                <a:latin typeface="Times New Roman" pitchFamily="18" charset="0"/>
              </a:rPr>
              <a:t>和（</a:t>
            </a:r>
            <a:r>
              <a:rPr kumimoji="1" lang="en-US" altLang="zh-CN" sz="2000">
                <a:solidFill>
                  <a:srgbClr val="006600"/>
                </a:solidFill>
                <a:effectLst>
                  <a:outerShdw blurRad="38100" dist="38100" dir="2700000" algn="tl">
                    <a:srgbClr val="C0C0C0"/>
                  </a:outerShdw>
                </a:effectLst>
                <a:latin typeface="Times New Roman" pitchFamily="18" charset="0"/>
              </a:rPr>
              <a:t>100010</a:t>
            </a:r>
            <a:r>
              <a:rPr kumimoji="1" lang="zh-CN" altLang="en-US" sz="2000">
                <a:solidFill>
                  <a:srgbClr val="006600"/>
                </a:solidFill>
                <a:effectLst>
                  <a:outerShdw blurRad="38100" dist="38100" dir="2700000" algn="tl">
                    <a:srgbClr val="C0C0C0"/>
                  </a:outerShdw>
                </a:effectLst>
                <a:latin typeface="Times New Roman" pitchFamily="18" charset="0"/>
              </a:rPr>
              <a:t>）</a:t>
            </a:r>
            <a:r>
              <a:rPr kumimoji="1" lang="en-US" altLang="zh-CN" sz="2000" baseline="-25000">
                <a:solidFill>
                  <a:srgbClr val="006600"/>
                </a:solidFill>
                <a:effectLst>
                  <a:outerShdw blurRad="38100" dist="38100" dir="2700000" algn="tl">
                    <a:srgbClr val="C0C0C0"/>
                  </a:outerShdw>
                </a:effectLst>
                <a:latin typeface="Times New Roman" pitchFamily="18" charset="0"/>
              </a:rPr>
              <a:t>2</a:t>
            </a:r>
            <a:r>
              <a:rPr kumimoji="1" lang="zh-CN" altLang="en-US" sz="2000">
                <a:solidFill>
                  <a:srgbClr val="006600"/>
                </a:solidFill>
                <a:effectLst>
                  <a:outerShdw blurRad="38100" dist="38100" dir="2700000" algn="tl">
                    <a:srgbClr val="C0C0C0"/>
                  </a:outerShdw>
                </a:effectLst>
                <a:latin typeface="Times New Roman" pitchFamily="18" charset="0"/>
              </a:rPr>
              <a:t>的逻辑与运算</a:t>
            </a:r>
          </a:p>
        </p:txBody>
      </p:sp>
      <p:grpSp>
        <p:nvGrpSpPr>
          <p:cNvPr id="166928" name="Group 16"/>
          <p:cNvGrpSpPr>
            <a:grpSpLocks/>
          </p:cNvGrpSpPr>
          <p:nvPr/>
        </p:nvGrpSpPr>
        <p:grpSpPr bwMode="auto">
          <a:xfrm>
            <a:off x="5435600" y="2997200"/>
            <a:ext cx="3024188" cy="1096963"/>
            <a:chOff x="703" y="3294"/>
            <a:chExt cx="1905" cy="691"/>
          </a:xfrm>
        </p:grpSpPr>
        <p:sp>
          <p:nvSpPr>
            <p:cNvPr id="166929" name="Text Box 17"/>
            <p:cNvSpPr txBox="1">
              <a:spLocks noChangeArrowheads="1"/>
            </p:cNvSpPr>
            <p:nvPr/>
          </p:nvSpPr>
          <p:spPr bwMode="auto">
            <a:xfrm>
              <a:off x="703" y="3294"/>
              <a:ext cx="1905"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effectLst>
                    <a:outerShdw blurRad="38100" dist="38100" dir="2700000" algn="tl">
                      <a:srgbClr val="C0C0C0"/>
                    </a:outerShdw>
                  </a:effectLst>
                  <a:latin typeface="Times New Roman" pitchFamily="18" charset="0"/>
                </a:rPr>
                <a:t> 100110</a:t>
              </a:r>
            </a:p>
            <a:p>
              <a:pPr algn="ctr">
                <a:spcBef>
                  <a:spcPct val="50000"/>
                </a:spcBef>
              </a:pPr>
              <a:r>
                <a:rPr kumimoji="1" lang="en-US" altLang="zh-CN" sz="2000">
                  <a:effectLst>
                    <a:outerShdw blurRad="38100" dist="38100" dir="2700000" algn="tl">
                      <a:srgbClr val="C0C0C0"/>
                    </a:outerShdw>
                  </a:effectLst>
                  <a:latin typeface="Times New Roman" pitchFamily="18" charset="0"/>
                </a:rPr>
                <a:t>+100010</a:t>
              </a:r>
            </a:p>
          </p:txBody>
        </p:sp>
        <p:sp>
          <p:nvSpPr>
            <p:cNvPr id="166930" name="Line 18"/>
            <p:cNvSpPr>
              <a:spLocks noChangeShapeType="1"/>
            </p:cNvSpPr>
            <p:nvPr/>
          </p:nvSpPr>
          <p:spPr bwMode="auto">
            <a:xfrm>
              <a:off x="1202" y="3793"/>
              <a:ext cx="907" cy="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31" name="Text Box 19"/>
            <p:cNvSpPr txBox="1">
              <a:spLocks noChangeArrowheads="1"/>
            </p:cNvSpPr>
            <p:nvPr/>
          </p:nvSpPr>
          <p:spPr bwMode="auto">
            <a:xfrm>
              <a:off x="1066" y="3793"/>
              <a:ext cx="1224"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en-US" altLang="zh-CN" sz="2000">
                  <a:effectLst>
                    <a:outerShdw blurRad="38100" dist="38100" dir="2700000" algn="tl">
                      <a:srgbClr val="C0C0C0"/>
                    </a:outerShdw>
                  </a:effectLst>
                  <a:latin typeface="Times New Roman" pitchFamily="18" charset="0"/>
                </a:rPr>
                <a:t> 100010</a:t>
              </a:r>
            </a:p>
          </p:txBody>
        </p:sp>
      </p:grpSp>
      <p:sp>
        <p:nvSpPr>
          <p:cNvPr id="166932" name="Text Box 20"/>
          <p:cNvSpPr txBox="1">
            <a:spLocks noChangeArrowheads="1"/>
          </p:cNvSpPr>
          <p:nvPr/>
        </p:nvSpPr>
        <p:spPr bwMode="auto">
          <a:xfrm>
            <a:off x="6227763" y="4292600"/>
            <a:ext cx="2305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2000">
                <a:solidFill>
                  <a:srgbClr val="0000FF"/>
                </a:solidFill>
                <a:effectLst>
                  <a:outerShdw blurRad="38100" dist="38100" dir="2700000" algn="tl">
                    <a:srgbClr val="C0C0C0"/>
                  </a:outerShdw>
                </a:effectLst>
                <a:latin typeface="Times New Roman" pitchFamily="18" charset="0"/>
              </a:rPr>
              <a:t>结果是（</a:t>
            </a:r>
            <a:r>
              <a:rPr kumimoji="1" lang="en-US" altLang="zh-CN" sz="2000">
                <a:solidFill>
                  <a:srgbClr val="0000FF"/>
                </a:solidFill>
                <a:effectLst>
                  <a:outerShdw blurRad="38100" dist="38100" dir="2700000" algn="tl">
                    <a:srgbClr val="C0C0C0"/>
                  </a:outerShdw>
                </a:effectLst>
                <a:latin typeface="Times New Roman" pitchFamily="18" charset="0"/>
              </a:rPr>
              <a:t>100010</a:t>
            </a:r>
            <a:r>
              <a:rPr kumimoji="1" lang="zh-CN" altLang="en-US" sz="2000">
                <a:solidFill>
                  <a:srgbClr val="0000FF"/>
                </a:solidFill>
                <a:effectLst>
                  <a:outerShdw blurRad="38100" dist="38100" dir="2700000" algn="tl">
                    <a:srgbClr val="C0C0C0"/>
                  </a:outerShdw>
                </a:effectLst>
                <a:latin typeface="Times New Roman" pitchFamily="18" charset="0"/>
              </a:rPr>
              <a:t>）</a:t>
            </a:r>
            <a:r>
              <a:rPr kumimoji="1" lang="en-US" altLang="zh-CN" baseline="-25000">
                <a:solidFill>
                  <a:srgbClr val="0000FF"/>
                </a:solidFill>
                <a:effectLst>
                  <a:outerShdw blurRad="38100" dist="38100" dir="2700000" algn="tl">
                    <a:srgbClr val="C0C0C0"/>
                  </a:outerShdw>
                </a:effectLst>
                <a:latin typeface="Times New Roman" pitchFamily="18" charset="0"/>
              </a:rPr>
              <a:t>2</a:t>
            </a:r>
          </a:p>
        </p:txBody>
      </p:sp>
      <p:grpSp>
        <p:nvGrpSpPr>
          <p:cNvPr id="166933" name="Group 21"/>
          <p:cNvGrpSpPr>
            <a:grpSpLocks/>
          </p:cNvGrpSpPr>
          <p:nvPr/>
        </p:nvGrpSpPr>
        <p:grpSpPr bwMode="auto">
          <a:xfrm>
            <a:off x="250825" y="1412875"/>
            <a:ext cx="2652713" cy="484188"/>
            <a:chOff x="1200" y="1296"/>
            <a:chExt cx="1261" cy="273"/>
          </a:xfrm>
        </p:grpSpPr>
        <p:sp>
          <p:nvSpPr>
            <p:cNvPr id="166934" name="AutoShape 22"/>
            <p:cNvSpPr>
              <a:spLocks noChangeArrowheads="1"/>
            </p:cNvSpPr>
            <p:nvPr/>
          </p:nvSpPr>
          <p:spPr bwMode="auto">
            <a:xfrm>
              <a:off x="1200" y="1296"/>
              <a:ext cx="1261" cy="273"/>
            </a:xfrm>
            <a:prstGeom prst="roundRect">
              <a:avLst>
                <a:gd name="adj" fmla="val 16667"/>
              </a:avLst>
            </a:prstGeom>
            <a:solidFill>
              <a:srgbClr val="5E9CDA"/>
            </a:solidFill>
            <a:ln w="9525">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166935" name="Text Box 23"/>
            <p:cNvSpPr txBox="1">
              <a:spLocks noChangeArrowheads="1"/>
            </p:cNvSpPr>
            <p:nvPr/>
          </p:nvSpPr>
          <p:spPr bwMode="auto">
            <a:xfrm>
              <a:off x="1220" y="1317"/>
              <a:ext cx="1221" cy="223"/>
            </a:xfrm>
            <a:prstGeom prst="rect">
              <a:avLst/>
            </a:prstGeom>
            <a:solidFill>
              <a:srgbClr val="5E9CD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000" b="0">
                  <a:solidFill>
                    <a:srgbClr val="FF9900"/>
                  </a:solidFill>
                  <a:effectLst>
                    <a:outerShdw blurRad="38100" dist="38100" dir="2700000" algn="tl">
                      <a:srgbClr val="000000"/>
                    </a:outerShdw>
                  </a:effectLst>
                  <a:latin typeface="Times New Roman" pitchFamily="18" charset="0"/>
                </a:rPr>
                <a:t>● </a:t>
              </a:r>
              <a:r>
                <a:rPr kumimoji="1" lang="en-US" altLang="zh-CN">
                  <a:solidFill>
                    <a:schemeClr val="bg1"/>
                  </a:solidFill>
                  <a:effectLst>
                    <a:outerShdw blurRad="38100" dist="38100" dir="2700000" algn="tl">
                      <a:srgbClr val="000000"/>
                    </a:outerShdw>
                  </a:effectLst>
                  <a:latin typeface="Times New Roman" pitchFamily="18" charset="0"/>
                </a:rPr>
                <a:t>2. </a:t>
              </a:r>
              <a:r>
                <a:rPr kumimoji="1" lang="zh-CN" altLang="en-US">
                  <a:solidFill>
                    <a:schemeClr val="bg1"/>
                  </a:solidFill>
                  <a:effectLst>
                    <a:outerShdw blurRad="38100" dist="38100" dir="2700000" algn="tl">
                      <a:srgbClr val="000000"/>
                    </a:outerShdw>
                  </a:effectLst>
                  <a:latin typeface="Times New Roman" pitchFamily="18" charset="0"/>
                </a:rPr>
                <a:t>逻辑运算</a:t>
              </a:r>
              <a:r>
                <a:rPr kumimoji="1" lang="zh-CN" altLang="en-US" b="0"/>
                <a:t> </a:t>
              </a:r>
            </a:p>
          </p:txBody>
        </p:sp>
      </p:grpSp>
      <p:sp>
        <p:nvSpPr>
          <p:cNvPr id="166936" name="Line 24"/>
          <p:cNvSpPr>
            <a:spLocks noChangeShapeType="1"/>
          </p:cNvSpPr>
          <p:nvPr/>
        </p:nvSpPr>
        <p:spPr bwMode="auto">
          <a:xfrm flipH="1">
            <a:off x="554038" y="5373688"/>
            <a:ext cx="495300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166937" name="Text Box 25"/>
          <p:cNvSpPr txBox="1">
            <a:spLocks noChangeArrowheads="1"/>
          </p:cNvSpPr>
          <p:nvPr/>
        </p:nvSpPr>
        <p:spPr bwMode="auto">
          <a:xfrm>
            <a:off x="711200" y="5572125"/>
            <a:ext cx="2563813"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kumimoji="1" lang="en-US" altLang="zh-CN" sz="2000">
                <a:solidFill>
                  <a:srgbClr val="0000FF"/>
                </a:solidFill>
                <a:effectLst>
                  <a:outerShdw blurRad="38100" dist="38100" dir="2700000" algn="tl">
                    <a:srgbClr val="C0C0C0"/>
                  </a:outerShdw>
                </a:effectLst>
                <a:latin typeface="Times New Roman" pitchFamily="18" charset="0"/>
              </a:rPr>
              <a:t> 0=1           1=0</a:t>
            </a:r>
          </a:p>
        </p:txBody>
      </p:sp>
      <p:sp>
        <p:nvSpPr>
          <p:cNvPr id="166938" name="Text Box 26"/>
          <p:cNvSpPr txBox="1">
            <a:spLocks noChangeArrowheads="1"/>
          </p:cNvSpPr>
          <p:nvPr/>
        </p:nvSpPr>
        <p:spPr bwMode="auto">
          <a:xfrm>
            <a:off x="395288" y="5084763"/>
            <a:ext cx="8636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kumimoji="1" lang="zh-CN" altLang="en-US" sz="1600">
                <a:solidFill>
                  <a:srgbClr val="006600"/>
                </a:solidFill>
                <a:effectLst>
                  <a:outerShdw blurRad="38100" dist="38100" dir="2700000" algn="tl">
                    <a:srgbClr val="C0C0C0"/>
                  </a:outerShdw>
                </a:effectLst>
                <a:latin typeface="Times New Roman" pitchFamily="18" charset="0"/>
              </a:rPr>
              <a:t>逻辑非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6927"/>
                                        </p:tgtEl>
                                        <p:attrNameLst>
                                          <p:attrName>style.visibility</p:attrName>
                                        </p:attrNameLst>
                                      </p:cBhvr>
                                      <p:to>
                                        <p:strVal val="visible"/>
                                      </p:to>
                                    </p:set>
                                    <p:anim calcmode="lin" valueType="num">
                                      <p:cBhvr additive="base">
                                        <p:cTn id="7" dur="500" fill="hold"/>
                                        <p:tgtEl>
                                          <p:spTgt spid="166927"/>
                                        </p:tgtEl>
                                        <p:attrNameLst>
                                          <p:attrName>ppt_x</p:attrName>
                                        </p:attrNameLst>
                                      </p:cBhvr>
                                      <p:tavLst>
                                        <p:tav tm="0">
                                          <p:val>
                                            <p:strVal val="0-#ppt_w/2"/>
                                          </p:val>
                                        </p:tav>
                                        <p:tav tm="100000">
                                          <p:val>
                                            <p:strVal val="#ppt_x"/>
                                          </p:val>
                                        </p:tav>
                                      </p:tavLst>
                                    </p:anim>
                                    <p:anim calcmode="lin" valueType="num">
                                      <p:cBhvr additive="base">
                                        <p:cTn id="8" dur="500" fill="hold"/>
                                        <p:tgtEl>
                                          <p:spTgt spid="1669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6692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669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27" grpId="0" autoUpdateAnimBg="0"/>
      <p:bldP spid="166932" grpId="0" autoUpdateAnimBg="0"/>
    </p:bldLst>
  </p:timing>
</p:sld>
</file>

<file path=ppt/theme/theme1.xml><?xml version="1.0" encoding="utf-8"?>
<a:theme xmlns:a="http://schemas.openxmlformats.org/drawingml/2006/main" name="教材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教材模板</Template>
  <TotalTime>5491</TotalTime>
  <Words>7033</Words>
  <Application>Microsoft Office PowerPoint</Application>
  <PresentationFormat>全屏显示(4:3)</PresentationFormat>
  <Paragraphs>1087</Paragraphs>
  <Slides>91</Slides>
  <Notes>0</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教材模板</vt:lpstr>
      <vt:lpstr>计算机应用基础</vt:lpstr>
      <vt:lpstr>学习目标</vt:lpstr>
      <vt:lpstr>目录</vt:lpstr>
      <vt:lpstr>1.1 选购计算机案例分析 </vt:lpstr>
      <vt:lpstr>选购计算机的建议配置表</vt:lpstr>
      <vt:lpstr>1.2.1  计算机基础知识</vt:lpstr>
      <vt:lpstr>1．计算机的基本配置</vt:lpstr>
      <vt:lpstr>2．计算机的基本思想</vt:lpstr>
      <vt:lpstr>3. 计算机系统的组成</vt:lpstr>
      <vt:lpstr>4．计算机的工作原理</vt:lpstr>
      <vt:lpstr>5. 现代微机的结构特点</vt:lpstr>
      <vt:lpstr>1.2.2微型计算机的硬件系统</vt:lpstr>
      <vt:lpstr>1．系统主板</vt:lpstr>
      <vt:lpstr>2.  CPU</vt:lpstr>
      <vt:lpstr>2.  CPU</vt:lpstr>
      <vt:lpstr>3．内存储器</vt:lpstr>
      <vt:lpstr>3．内存储器</vt:lpstr>
      <vt:lpstr>4. 外存储器</vt:lpstr>
      <vt:lpstr>硬盘</vt:lpstr>
      <vt:lpstr>4. 外存储器</vt:lpstr>
      <vt:lpstr>4. 外存储器</vt:lpstr>
      <vt:lpstr>存储单位</vt:lpstr>
      <vt:lpstr>5. 输入设备</vt:lpstr>
      <vt:lpstr>5. 输入设备</vt:lpstr>
      <vt:lpstr>5. 输入设备</vt:lpstr>
      <vt:lpstr>6 输出设备</vt:lpstr>
      <vt:lpstr>6 输出设备</vt:lpstr>
      <vt:lpstr>6 输出设备</vt:lpstr>
      <vt:lpstr>6 输出设备</vt:lpstr>
      <vt:lpstr>1.2.3 选购计算机</vt:lpstr>
      <vt:lpstr>1．计算机的购置定位</vt:lpstr>
      <vt:lpstr>2.选购计算机需要遵循的几个原则</vt:lpstr>
      <vt:lpstr>2.品牌计算机与组装计算机的差异</vt:lpstr>
      <vt:lpstr>1.2.4 计算机的软件系统</vt:lpstr>
      <vt:lpstr>操作系统</vt:lpstr>
      <vt:lpstr>PowerPoint 演示文稿</vt:lpstr>
      <vt:lpstr>安装软件系统</vt:lpstr>
      <vt:lpstr>1.2.5 信息系统的安全防护</vt:lpstr>
      <vt:lpstr>1．数据信息的安全维护</vt:lpstr>
      <vt:lpstr>2．计算机病毒的防治</vt:lpstr>
      <vt:lpstr>2．计算机病毒的防治</vt:lpstr>
      <vt:lpstr>2．计算机病毒的防治</vt:lpstr>
      <vt:lpstr>2．计算机病毒的防治</vt:lpstr>
      <vt:lpstr>物联网</vt:lpstr>
      <vt:lpstr>大数据</vt:lpstr>
      <vt:lpstr>云计算</vt:lpstr>
      <vt:lpstr>案例总结 </vt:lpstr>
      <vt:lpstr>课后练习 </vt:lpstr>
      <vt:lpstr>附录1 计算机的发展 </vt:lpstr>
      <vt:lpstr>PowerPoint 演示文稿</vt:lpstr>
      <vt:lpstr>PowerPoint 演示文稿</vt:lpstr>
      <vt:lpstr>PowerPoint 演示文稿</vt:lpstr>
      <vt:lpstr>PowerPoint 演示文稿</vt:lpstr>
      <vt:lpstr>附录1 计算机的发展</vt:lpstr>
      <vt:lpstr>PowerPoint 演示文稿</vt:lpstr>
      <vt:lpstr>附录1 计算机的发展</vt:lpstr>
      <vt:lpstr>PowerPoint 演示文稿</vt:lpstr>
      <vt:lpstr>PowerPoint 演示文稿</vt:lpstr>
      <vt:lpstr>附录1 计算机的发展</vt:lpstr>
      <vt:lpstr>附录1 计算机的发展</vt:lpstr>
      <vt:lpstr>PowerPoint 演示文稿</vt:lpstr>
      <vt:lpstr>PowerPoint 演示文稿</vt:lpstr>
      <vt:lpstr>PowerPoint 演示文稿</vt:lpstr>
      <vt:lpstr>PowerPoint 演示文稿</vt:lpstr>
      <vt:lpstr>PowerPoint 演示文稿</vt:lpstr>
      <vt:lpstr>PowerPoint 演示文稿</vt:lpstr>
      <vt:lpstr>附录1 计算机的发展</vt:lpstr>
      <vt:lpstr>附录1 计算机的发展</vt:lpstr>
      <vt:lpstr>附录1 计算机的发展</vt:lpstr>
      <vt:lpstr>附录2  数制和信息编码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附录2  数制和信息编码</vt:lpstr>
      <vt:lpstr>PowerPoint 演示文稿</vt:lpstr>
      <vt:lpstr>PowerPoint 演示文稿</vt:lpstr>
      <vt:lpstr>附录2  数制和信息编码</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利用Excel实现商业数据分析和决策</dc:title>
  <dc:creator>Lee</dc:creator>
  <cp:lastModifiedBy>xuxi</cp:lastModifiedBy>
  <cp:revision>266</cp:revision>
  <dcterms:created xsi:type="dcterms:W3CDTF">2006-10-28T09:41:11Z</dcterms:created>
  <dcterms:modified xsi:type="dcterms:W3CDTF">2013-09-02T09:04:14Z</dcterms:modified>
</cp:coreProperties>
</file>