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93" r:id="rId10"/>
    <p:sldId id="292" r:id="rId11"/>
    <p:sldId id="265" r:id="rId12"/>
    <p:sldId id="266" r:id="rId13"/>
    <p:sldId id="267" r:id="rId14"/>
    <p:sldId id="268" r:id="rId15"/>
    <p:sldId id="269" r:id="rId16"/>
    <p:sldId id="294" r:id="rId17"/>
    <p:sldId id="270" r:id="rId18"/>
    <p:sldId id="271" r:id="rId19"/>
    <p:sldId id="272" r:id="rId20"/>
    <p:sldId id="295" r:id="rId21"/>
    <p:sldId id="273" r:id="rId22"/>
    <p:sldId id="274" r:id="rId23"/>
    <p:sldId id="275" r:id="rId24"/>
    <p:sldId id="276" r:id="rId25"/>
    <p:sldId id="277" r:id="rId26"/>
    <p:sldId id="296" r:id="rId27"/>
    <p:sldId id="297" r:id="rId28"/>
    <p:sldId id="282" r:id="rId29"/>
    <p:sldId id="285" r:id="rId30"/>
    <p:sldId id="298" r:id="rId31"/>
    <p:sldId id="286" r:id="rId32"/>
    <p:sldId id="288" r:id="rId33"/>
    <p:sldId id="289" r:id="rId34"/>
    <p:sldId id="299" r:id="rId35"/>
    <p:sldId id="291" r:id="rId3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2" autoAdjust="0"/>
    <p:restoredTop sz="94667" autoAdjust="0"/>
  </p:normalViewPr>
  <p:slideViewPr>
    <p:cSldViewPr>
      <p:cViewPr varScale="1">
        <p:scale>
          <a:sx n="84" d="100"/>
          <a:sy n="84" d="100"/>
        </p:scale>
        <p:origin x="-90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102" y="4315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4CD07F1-E977-4E3F-A231-75D520CB2AAF}" type="datetimeFigureOut">
              <a:rPr lang="zh-CN" altLang="en-US" smtClean="0"/>
              <a:t>2013/10/12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91189BD-3564-4101-8080-2B00E1D880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68221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1189BD-3564-4101-8080-2B00E1D88003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47107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281"/>
            <a:ext cx="9144000" cy="684943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90E24A-2BA8-435F-9181-70A041F8669B}" type="datetimeFigureOut">
              <a:rPr lang="zh-CN" altLang="en-US" smtClean="0"/>
              <a:t>2013/10/12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CA27C-0BEC-4929-A7B2-3392E6EDA1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79585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281"/>
            <a:ext cx="9144000" cy="684943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90E24A-2BA8-435F-9181-70A041F8669B}" type="datetimeFigureOut">
              <a:rPr lang="zh-CN" altLang="en-US" smtClean="0"/>
              <a:t>2013/10/12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CA27C-0BEC-4929-A7B2-3392E6EDA1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14182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281"/>
            <a:ext cx="9144000" cy="6849438"/>
          </a:xfrm>
          <a:prstGeom prst="rect">
            <a:avLst/>
          </a:prstGeom>
        </p:spPr>
      </p:pic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90E24A-2BA8-435F-9181-70A041F8669B}" type="datetimeFigureOut">
              <a:rPr lang="zh-CN" altLang="en-US" smtClean="0"/>
              <a:t>2013/10/12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CA27C-0BEC-4929-A7B2-3392E6EDA1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421233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835150" y="609600"/>
            <a:ext cx="6769100" cy="51593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76400"/>
            <a:ext cx="4057650" cy="4648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67250" y="1676400"/>
            <a:ext cx="4057650" cy="4648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0"/>
          </p:nvPr>
        </p:nvSpPr>
        <p:spPr>
          <a:xfrm>
            <a:off x="2627313" y="6524625"/>
            <a:ext cx="4681537" cy="333375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第8章  Excel综合应用1—成绩表统计与分析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>
          <a:xfrm>
            <a:off x="7683500" y="6586538"/>
            <a:ext cx="1460500" cy="271462"/>
          </a:xfrm>
        </p:spPr>
        <p:txBody>
          <a:bodyPr/>
          <a:lstStyle>
            <a:lvl1pPr>
              <a:defRPr/>
            </a:lvl1pPr>
          </a:lstStyle>
          <a:p>
            <a:fld id="{30C16673-4576-4FE0-87EF-49A82EC13681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2"/>
          </p:nvPr>
        </p:nvSpPr>
        <p:spPr>
          <a:xfrm>
            <a:off x="381000" y="6534150"/>
            <a:ext cx="1905000" cy="261938"/>
          </a:xfrm>
        </p:spPr>
        <p:txBody>
          <a:bodyPr/>
          <a:lstStyle>
            <a:lvl1pPr>
              <a:defRPr/>
            </a:lvl1pPr>
          </a:lstStyle>
          <a:p>
            <a:fld id="{7DA39687-32CF-4801-8C89-63F05B5F97BE}" type="datetime1">
              <a:rPr lang="zh-CN" altLang="en-US"/>
              <a:pPr/>
              <a:t>2013/10/12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4155787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>
  <p:cSld name="标题和文本在内容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835150" y="609600"/>
            <a:ext cx="6769100" cy="51593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76400"/>
            <a:ext cx="8267700" cy="22479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4076700"/>
            <a:ext cx="8267700" cy="22479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0"/>
          </p:nvPr>
        </p:nvSpPr>
        <p:spPr>
          <a:xfrm>
            <a:off x="2627313" y="6524625"/>
            <a:ext cx="4681537" cy="333375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第8章  Excel综合应用1—成绩表统计与分析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>
          <a:xfrm>
            <a:off x="7683500" y="6586538"/>
            <a:ext cx="1460500" cy="271462"/>
          </a:xfrm>
        </p:spPr>
        <p:txBody>
          <a:bodyPr/>
          <a:lstStyle>
            <a:lvl1pPr>
              <a:defRPr/>
            </a:lvl1pPr>
          </a:lstStyle>
          <a:p>
            <a:fld id="{A9DF1AF0-BCED-4D3B-9123-0021532533F2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2"/>
          </p:nvPr>
        </p:nvSpPr>
        <p:spPr>
          <a:xfrm>
            <a:off x="381000" y="6534150"/>
            <a:ext cx="1905000" cy="261938"/>
          </a:xfrm>
        </p:spPr>
        <p:txBody>
          <a:bodyPr/>
          <a:lstStyle>
            <a:lvl1pPr>
              <a:defRPr/>
            </a:lvl1pPr>
          </a:lstStyle>
          <a:p>
            <a:fld id="{002D0AAC-3E65-4D6C-B17A-C01EB8674F0A}" type="datetime1">
              <a:rPr lang="zh-CN" altLang="en-US"/>
              <a:pPr/>
              <a:t>2013/10/12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0308128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835150" y="609600"/>
            <a:ext cx="6769100" cy="51593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457200" y="1676400"/>
            <a:ext cx="8267700" cy="46482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>
          <a:xfrm>
            <a:off x="2627313" y="6524625"/>
            <a:ext cx="4681537" cy="333375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第8章  Excel综合应用1—成绩表统计与分析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>
          <a:xfrm>
            <a:off x="7683500" y="6586538"/>
            <a:ext cx="1460500" cy="271462"/>
          </a:xfrm>
        </p:spPr>
        <p:txBody>
          <a:bodyPr/>
          <a:lstStyle>
            <a:lvl1pPr>
              <a:defRPr/>
            </a:lvl1pPr>
          </a:lstStyle>
          <a:p>
            <a:fld id="{812FD07B-D3EE-4CA7-BCD0-E1A6C328B497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2"/>
          </p:nvPr>
        </p:nvSpPr>
        <p:spPr>
          <a:xfrm>
            <a:off x="381000" y="6534150"/>
            <a:ext cx="1905000" cy="261938"/>
          </a:xfrm>
        </p:spPr>
        <p:txBody>
          <a:bodyPr/>
          <a:lstStyle>
            <a:lvl1pPr>
              <a:defRPr/>
            </a:lvl1pPr>
          </a:lstStyle>
          <a:p>
            <a:fld id="{B0086989-1919-455E-85BF-86524005B0D9}" type="datetime1">
              <a:rPr lang="zh-CN" altLang="en-US"/>
              <a:pPr/>
              <a:t>2013/10/12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14059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281"/>
            <a:ext cx="9144000" cy="684943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90E24A-2BA8-435F-9181-70A041F8669B}" type="datetimeFigureOut">
              <a:rPr lang="zh-CN" altLang="en-US" smtClean="0"/>
              <a:t>2013/10/12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CA27C-0BEC-4929-A7B2-3392E6EDA1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53195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879"/>
            <a:ext cx="9144000" cy="685224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90E24A-2BA8-435F-9181-70A041F8669B}" type="datetimeFigureOut">
              <a:rPr lang="zh-CN" altLang="en-US" smtClean="0"/>
              <a:t>2013/10/12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CA27C-0BEC-4929-A7B2-3392E6EDA1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79688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879"/>
            <a:ext cx="9144000" cy="685224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90E24A-2BA8-435F-9181-70A041F8669B}" type="datetimeFigureOut">
              <a:rPr lang="zh-CN" altLang="en-US" smtClean="0"/>
              <a:t>2013/10/12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CA27C-0BEC-4929-A7B2-3392E6EDA1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50535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281"/>
            <a:ext cx="9144000" cy="684943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90E24A-2BA8-435F-9181-70A041F8669B}" type="datetimeFigureOut">
              <a:rPr lang="zh-CN" altLang="en-US" smtClean="0"/>
              <a:t>2013/10/12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CA27C-0BEC-4929-A7B2-3392E6EDA1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65376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281"/>
            <a:ext cx="9144000" cy="684943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90E24A-2BA8-435F-9181-70A041F8669B}" type="datetimeFigureOut">
              <a:rPr lang="zh-CN" altLang="en-US" smtClean="0"/>
              <a:t>2013/10/12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CA27C-0BEC-4929-A7B2-3392E6EDA1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84578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281"/>
            <a:ext cx="9144000" cy="6849438"/>
          </a:xfrm>
          <a:prstGeom prst="rect">
            <a:avLst/>
          </a:prstGeom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90E24A-2BA8-435F-9181-70A041F8669B}" type="datetimeFigureOut">
              <a:rPr lang="zh-CN" altLang="en-US" smtClean="0"/>
              <a:t>2013/10/12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CA27C-0BEC-4929-A7B2-3392E6EDA1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2397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879"/>
            <a:ext cx="9144000" cy="685224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90E24A-2BA8-435F-9181-70A041F8669B}" type="datetimeFigureOut">
              <a:rPr lang="zh-CN" altLang="en-US" smtClean="0"/>
              <a:t>2013/10/12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CA27C-0BEC-4929-A7B2-3392E6EDA1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75966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879"/>
            <a:ext cx="9144000" cy="685224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90E24A-2BA8-435F-9181-70A041F8669B}" type="datetimeFigureOut">
              <a:rPr lang="zh-CN" altLang="en-US" smtClean="0"/>
              <a:t>2013/10/12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CA27C-0BEC-4929-A7B2-3392E6EDA1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40072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281"/>
            <a:ext cx="9144000" cy="6849438"/>
          </a:xfrm>
          <a:prstGeom prst="rect">
            <a:avLst/>
          </a:prstGeom>
        </p:spPr>
      </p:pic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90E24A-2BA8-435F-9181-70A041F8669B}" type="datetimeFigureOut">
              <a:rPr lang="zh-CN" altLang="en-US" smtClean="0"/>
              <a:t>2013/10/12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3CA27C-0BEC-4929-A7B2-3392E6EDA1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47708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" Target="slide3.xml"/><Relationship Id="rId1" Type="http://schemas.openxmlformats.org/officeDocument/2006/relationships/slideLayout" Target="../slideLayouts/slideLayout1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" Target="slide3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file:///C:\DOCUME~1\xu_xi\LOCALS~1\Temp\HyperSnapClipImage.jpg" TargetMode="External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14.xml"/><Relationship Id="rId13" Type="http://schemas.openxmlformats.org/officeDocument/2006/relationships/slide" Target="slide31.xml"/><Relationship Id="rId3" Type="http://schemas.openxmlformats.org/officeDocument/2006/relationships/slide" Target="slide5.xml"/><Relationship Id="rId7" Type="http://schemas.openxmlformats.org/officeDocument/2006/relationships/slide" Target="slide13.xml"/><Relationship Id="rId12" Type="http://schemas.openxmlformats.org/officeDocument/2006/relationships/slide" Target="slide28.xml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1.xml"/><Relationship Id="rId11" Type="http://schemas.openxmlformats.org/officeDocument/2006/relationships/slide" Target="slide25.xml"/><Relationship Id="rId5" Type="http://schemas.openxmlformats.org/officeDocument/2006/relationships/slide" Target="slide7.xml"/><Relationship Id="rId15" Type="http://schemas.openxmlformats.org/officeDocument/2006/relationships/slide" Target="slide35.xml"/><Relationship Id="rId10" Type="http://schemas.openxmlformats.org/officeDocument/2006/relationships/slide" Target="slide24.xml"/><Relationship Id="rId4" Type="http://schemas.openxmlformats.org/officeDocument/2006/relationships/slide" Target="slide6.xml"/><Relationship Id="rId9" Type="http://schemas.openxmlformats.org/officeDocument/2006/relationships/slide" Target="slide19.xml"/><Relationship Id="rId14" Type="http://schemas.openxmlformats.org/officeDocument/2006/relationships/slide" Target="slide3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" Target="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zh-CN" alt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计算机应用基础</a:t>
            </a:r>
            <a:endParaRPr lang="zh-CN" alt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1985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/>
              <a:t>第8章  Excel综合应用1—成绩表统计与分析</a:t>
            </a:r>
          </a:p>
        </p:txBody>
      </p:sp>
      <p:sp>
        <p:nvSpPr>
          <p:cNvPr id="6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0C58FF9-F981-4077-9829-348CCC648CF3}" type="slidenum">
              <a:rPr lang="en-US" altLang="zh-CN"/>
              <a:pPr/>
              <a:t>10</a:t>
            </a:fld>
            <a:endParaRPr lang="en-US" altLang="zh-CN"/>
          </a:p>
        </p:txBody>
      </p:sp>
      <p:sp>
        <p:nvSpPr>
          <p:cNvPr id="7" name="日期占位符 5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12313183-503B-4386-89C8-8D16DEF31428}" type="datetime1">
              <a:rPr lang="zh-CN" altLang="en-US"/>
              <a:pPr/>
              <a:t>2013/10/12</a:t>
            </a:fld>
            <a:endParaRPr lang="en-US" altLang="zh-CN"/>
          </a:p>
        </p:txBody>
      </p:sp>
      <p:sp>
        <p:nvSpPr>
          <p:cNvPr id="13414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lang="zh-CN" altLang="en-US" sz="3600" dirty="0"/>
              <a:t>条件统计函数</a:t>
            </a:r>
            <a:r>
              <a:rPr lang="en-US" altLang="zh-CN" sz="3600" dirty="0" smtClean="0"/>
              <a:t>COUNTIFS</a:t>
            </a:r>
            <a:r>
              <a:rPr lang="zh-CN" altLang="en-US" sz="3600" dirty="0" smtClean="0"/>
              <a:t>的</a:t>
            </a:r>
            <a:r>
              <a:rPr lang="zh-CN" altLang="en-US" sz="3600" dirty="0"/>
              <a:t>使用</a:t>
            </a:r>
          </a:p>
        </p:txBody>
      </p:sp>
      <p:sp>
        <p:nvSpPr>
          <p:cNvPr id="134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1268760"/>
            <a:ext cx="8642350" cy="2520280"/>
          </a:xfrm>
        </p:spPr>
        <p:txBody>
          <a:bodyPr>
            <a:normAutofit fontScale="85000" lnSpcReduction="20000"/>
          </a:bodyPr>
          <a:lstStyle/>
          <a:p>
            <a:r>
              <a:rPr lang="zh-CN" altLang="en-US" dirty="0"/>
              <a:t>在“成绩统计表”的相应单元格中，用</a:t>
            </a:r>
            <a:r>
              <a:rPr lang="en-US" altLang="zh-CN" dirty="0"/>
              <a:t>COUNTIFS</a:t>
            </a:r>
            <a:r>
              <a:rPr lang="zh-CN" altLang="en-US" dirty="0"/>
              <a:t>函数统计“各科成绩表”中</a:t>
            </a:r>
            <a:r>
              <a:rPr lang="en-US" altLang="zh-CN" dirty="0"/>
              <a:t>4</a:t>
            </a:r>
            <a:r>
              <a:rPr lang="zh-CN" altLang="en-US" dirty="0"/>
              <a:t>门课程的“</a:t>
            </a:r>
            <a:r>
              <a:rPr lang="en-US" altLang="zh-CN" dirty="0"/>
              <a:t>80-89”</a:t>
            </a:r>
            <a:r>
              <a:rPr lang="zh-CN" altLang="en-US" dirty="0"/>
              <a:t>、“</a:t>
            </a:r>
            <a:r>
              <a:rPr lang="en-US" altLang="zh-CN" dirty="0"/>
              <a:t>70-79”</a:t>
            </a:r>
            <a:r>
              <a:rPr lang="zh-CN" altLang="en-US" dirty="0"/>
              <a:t>以及“</a:t>
            </a:r>
            <a:r>
              <a:rPr lang="en-US" altLang="zh-CN" dirty="0"/>
              <a:t>60-69”</a:t>
            </a:r>
            <a:r>
              <a:rPr lang="zh-CN" altLang="en-US" dirty="0"/>
              <a:t>分数段的人数。</a:t>
            </a:r>
            <a:endParaRPr lang="en-US" altLang="zh-CN" dirty="0" smtClean="0"/>
          </a:p>
          <a:p>
            <a:pPr lvl="1"/>
            <a:r>
              <a:rPr lang="zh-CN" altLang="en-US" dirty="0"/>
              <a:t>在打开的“函数参数”对话框中填写上两组单元格范围和条件，</a:t>
            </a:r>
            <a:r>
              <a:rPr lang="zh-CN" altLang="en-US" dirty="0" smtClean="0"/>
              <a:t>如下图所</a:t>
            </a:r>
            <a:r>
              <a:rPr lang="zh-CN" altLang="en-US" dirty="0"/>
              <a:t>示，单击“确定”按钮</a:t>
            </a:r>
            <a:r>
              <a:rPr lang="zh-CN" altLang="en-US" dirty="0" smtClean="0"/>
              <a:t>。 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用相同方法可以统计出</a:t>
            </a:r>
            <a:r>
              <a:rPr lang="zh-CN" altLang="en-US" dirty="0"/>
              <a:t>“</a:t>
            </a:r>
            <a:r>
              <a:rPr lang="en-US" altLang="zh-CN" dirty="0"/>
              <a:t>70-79”</a:t>
            </a:r>
            <a:r>
              <a:rPr lang="zh-CN" altLang="en-US" dirty="0"/>
              <a:t>以及“</a:t>
            </a:r>
            <a:r>
              <a:rPr lang="en-US" altLang="zh-CN" dirty="0"/>
              <a:t>60-69”</a:t>
            </a:r>
            <a:r>
              <a:rPr lang="zh-CN" altLang="en-US" dirty="0" smtClean="0"/>
              <a:t>分数</a:t>
            </a:r>
            <a:r>
              <a:rPr lang="zh-CN" altLang="en-US" dirty="0"/>
              <a:t>段的人数。</a:t>
            </a:r>
            <a:endParaRPr lang="en-US" altLang="zh-CN" dirty="0" smtClean="0"/>
          </a:p>
          <a:p>
            <a:pPr lvl="1"/>
            <a:endParaRPr lang="zh-CN" altLang="en-US" dirty="0"/>
          </a:p>
        </p:txBody>
      </p:sp>
      <p:pic>
        <p:nvPicPr>
          <p:cNvPr id="9" name="图片 8"/>
          <p:cNvPicPr/>
          <p:nvPr/>
        </p:nvPicPr>
        <p:blipFill>
          <a:blip r:embed="rId2"/>
          <a:stretch>
            <a:fillRect/>
          </a:stretch>
        </p:blipFill>
        <p:spPr>
          <a:xfrm>
            <a:off x="2003825" y="3717032"/>
            <a:ext cx="4608512" cy="2520280"/>
          </a:xfrm>
          <a:prstGeom prst="rect">
            <a:avLst/>
          </a:prstGeom>
        </p:spPr>
      </p:pic>
      <p:sp>
        <p:nvSpPr>
          <p:cNvPr id="8" name="AutoShape 4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96300" y="6281738"/>
            <a:ext cx="647700" cy="576262"/>
          </a:xfrm>
          <a:prstGeom prst="actionButtonHome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83598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4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4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4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4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4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4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4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4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4146" grpId="0"/>
      <p:bldP spid="134147" grpId="0" build="p" bldLvl="2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/>
              <a:t>第8章  Excel综合应用1—成绩表统计与分析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0C9F5CF-E6B2-4D05-81E6-F38A0B6CD40D}" type="slidenum">
              <a:rPr lang="en-US" altLang="zh-CN"/>
              <a:pPr/>
              <a:t>11</a:t>
            </a:fld>
            <a:endParaRPr lang="en-US" altLang="zh-CN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42562744-F1BB-48ED-87F1-17341785E9C3}" type="datetime1">
              <a:rPr lang="zh-CN" altLang="en-US"/>
              <a:pPr/>
              <a:t>2013/10/12</a:t>
            </a:fld>
            <a:endParaRPr lang="en-US" altLang="zh-CN"/>
          </a:p>
        </p:txBody>
      </p:sp>
      <p:sp>
        <p:nvSpPr>
          <p:cNvPr id="138242" name="Rectangle 2"/>
          <p:cNvSpPr>
            <a:spLocks noGrp="1" noChangeArrowheads="1"/>
          </p:cNvSpPr>
          <p:nvPr>
            <p:ph type="title"/>
          </p:nvPr>
        </p:nvSpPr>
        <p:spPr>
          <a:xfrm>
            <a:off x="467544" y="24243"/>
            <a:ext cx="8229600" cy="1143000"/>
          </a:xfrm>
        </p:spPr>
        <p:txBody>
          <a:bodyPr/>
          <a:lstStyle/>
          <a:p>
            <a:r>
              <a:rPr lang="zh-CN" altLang="en-US" sz="3600" dirty="0"/>
              <a:t>公式计算 </a:t>
            </a:r>
          </a:p>
        </p:txBody>
      </p:sp>
      <p:sp>
        <p:nvSpPr>
          <p:cNvPr id="1382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1520" y="1340768"/>
            <a:ext cx="8713788" cy="4648200"/>
          </a:xfrm>
        </p:spPr>
        <p:txBody>
          <a:bodyPr>
            <a:normAutofit/>
          </a:bodyPr>
          <a:lstStyle/>
          <a:p>
            <a:r>
              <a:rPr lang="zh-CN" altLang="en-US" dirty="0"/>
              <a:t>在“成绩统计表”中，计算各门课程的优秀率和</a:t>
            </a:r>
            <a:r>
              <a:rPr lang="zh-CN" altLang="en-US" dirty="0" smtClean="0"/>
              <a:t>及格率 </a:t>
            </a:r>
            <a:r>
              <a:rPr lang="zh-CN" altLang="en-US" dirty="0"/>
              <a:t>。</a:t>
            </a:r>
          </a:p>
          <a:p>
            <a:pPr lvl="1"/>
            <a:r>
              <a:rPr lang="zh-CN" altLang="en-US" dirty="0"/>
              <a:t>计算优秀率 ：</a:t>
            </a:r>
          </a:p>
          <a:p>
            <a:pPr lvl="2">
              <a:buFontTx/>
              <a:buNone/>
            </a:pPr>
            <a:r>
              <a:rPr lang="en-US" altLang="zh-CN" dirty="0"/>
              <a:t>=COUNTIF(</a:t>
            </a:r>
            <a:r>
              <a:rPr lang="zh-CN" altLang="en-US" dirty="0"/>
              <a:t>各科成绩表</a:t>
            </a:r>
            <a:r>
              <a:rPr lang="en-US" altLang="zh-CN" dirty="0"/>
              <a:t>!D$2:D$38,"&gt;=90")/COUNT(</a:t>
            </a:r>
            <a:r>
              <a:rPr lang="zh-CN" altLang="en-US" dirty="0"/>
              <a:t>各科成绩表</a:t>
            </a:r>
            <a:r>
              <a:rPr lang="en-US" altLang="zh-CN" dirty="0"/>
              <a:t>!D$2:D$38) </a:t>
            </a:r>
            <a:endParaRPr lang="en-US" altLang="zh-CN" dirty="0" smtClean="0"/>
          </a:p>
          <a:p>
            <a:pPr lvl="2">
              <a:buFontTx/>
              <a:buNone/>
            </a:pPr>
            <a:r>
              <a:rPr lang="zh-CN" altLang="en-US" dirty="0" smtClean="0"/>
              <a:t>或：</a:t>
            </a:r>
            <a:r>
              <a:rPr lang="en-US" altLang="zh-CN" dirty="0" smtClean="0"/>
              <a:t>=B9/B6 </a:t>
            </a:r>
            <a:endParaRPr lang="en-US" altLang="zh-CN" dirty="0"/>
          </a:p>
          <a:p>
            <a:pPr lvl="1"/>
            <a:r>
              <a:rPr lang="zh-CN" altLang="en-US" dirty="0" smtClean="0"/>
              <a:t>计算</a:t>
            </a:r>
            <a:r>
              <a:rPr lang="zh-CN" altLang="en-US" dirty="0"/>
              <a:t>及格率 ：</a:t>
            </a:r>
          </a:p>
          <a:p>
            <a:pPr lvl="2">
              <a:buFontTx/>
              <a:buNone/>
            </a:pPr>
            <a:r>
              <a:rPr lang="en-US" altLang="zh-CN" b="0" dirty="0" smtClean="0"/>
              <a:t>=COUNTIF</a:t>
            </a:r>
            <a:r>
              <a:rPr lang="en-US" altLang="zh-CN" b="0" dirty="0"/>
              <a:t>(</a:t>
            </a:r>
            <a:r>
              <a:rPr lang="zh-CN" altLang="en-US" b="0" dirty="0"/>
              <a:t>各科成绩表</a:t>
            </a:r>
            <a:r>
              <a:rPr lang="en-US" altLang="zh-CN" b="0" dirty="0"/>
              <a:t>!D$2:D$38,"&gt;=60")/COUNT(</a:t>
            </a:r>
            <a:r>
              <a:rPr lang="zh-CN" altLang="en-US" b="0" dirty="0"/>
              <a:t>各科成绩表</a:t>
            </a:r>
            <a:r>
              <a:rPr lang="en-US" altLang="zh-CN" b="0" dirty="0"/>
              <a:t>!D$2:D$38)</a:t>
            </a:r>
            <a:r>
              <a:rPr lang="en-US" altLang="zh-CN" dirty="0"/>
              <a:t> </a:t>
            </a:r>
          </a:p>
          <a:p>
            <a:pPr lvl="2">
              <a:buFontTx/>
              <a:buNone/>
            </a:pPr>
            <a:r>
              <a:rPr lang="zh-CN" altLang="en-US" dirty="0"/>
              <a:t>或</a:t>
            </a:r>
            <a:r>
              <a:rPr lang="zh-CN" altLang="en-US" dirty="0" smtClean="0"/>
              <a:t>：</a:t>
            </a:r>
            <a:r>
              <a:rPr lang="en-US" altLang="zh-CN" dirty="0" smtClean="0"/>
              <a:t>=1-B13/B6 </a:t>
            </a:r>
            <a:endParaRPr lang="en-US" altLang="zh-CN" dirty="0"/>
          </a:p>
        </p:txBody>
      </p:sp>
      <p:sp>
        <p:nvSpPr>
          <p:cNvPr id="7" name="AutoShape 4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96300" y="6281738"/>
            <a:ext cx="647700" cy="576262"/>
          </a:xfrm>
          <a:prstGeom prst="actionButtonHome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8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8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8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8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8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8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8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8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8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8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382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382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82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82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382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382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8242" grpId="0"/>
      <p:bldP spid="138243" grpId="0" build="p" bldLvl="2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/>
              <a:t>第8章  Excel综合应用1—成绩表统计与分析</a:t>
            </a:r>
          </a:p>
        </p:txBody>
      </p:sp>
      <p:sp>
        <p:nvSpPr>
          <p:cNvPr id="6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582755C-C6CA-4868-8D63-D91055602CE9}" type="slidenum">
              <a:rPr lang="en-US" altLang="zh-CN"/>
              <a:pPr/>
              <a:t>12</a:t>
            </a:fld>
            <a:endParaRPr lang="en-US" altLang="zh-CN"/>
          </a:p>
        </p:txBody>
      </p:sp>
      <p:sp>
        <p:nvSpPr>
          <p:cNvPr id="7" name="日期占位符 5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7D11372F-59A6-4081-ACB6-F019D9E80D42}" type="datetime1">
              <a:rPr lang="zh-CN" altLang="en-US"/>
              <a:pPr/>
              <a:t>2013/10/12</a:t>
            </a:fld>
            <a:endParaRPr lang="en-US" altLang="zh-CN"/>
          </a:p>
        </p:txBody>
      </p:sp>
      <p:sp>
        <p:nvSpPr>
          <p:cNvPr id="176130" name="Rectangle 2"/>
          <p:cNvSpPr>
            <a:spLocks noGrp="1" noChangeArrowheads="1"/>
          </p:cNvSpPr>
          <p:nvPr>
            <p:ph type="title"/>
          </p:nvPr>
        </p:nvSpPr>
        <p:spPr>
          <a:xfrm>
            <a:off x="467544" y="188640"/>
            <a:ext cx="8229600" cy="1143000"/>
          </a:xfrm>
        </p:spPr>
        <p:txBody>
          <a:bodyPr/>
          <a:lstStyle/>
          <a:p>
            <a:r>
              <a:rPr lang="zh-CN" altLang="en-US" sz="3600" dirty="0"/>
              <a:t>思考题（一）</a:t>
            </a:r>
          </a:p>
        </p:txBody>
      </p:sp>
      <p:sp>
        <p:nvSpPr>
          <p:cNvPr id="1761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r>
              <a:rPr lang="zh-CN" altLang="en-US" dirty="0"/>
              <a:t>如何引用同一工作簿中不同工作表的数据？</a:t>
            </a:r>
          </a:p>
          <a:p>
            <a:r>
              <a:rPr lang="zh-CN" altLang="en-US" dirty="0"/>
              <a:t>引用单元格的数据与复制粘贴数据有何区别？</a:t>
            </a:r>
          </a:p>
          <a:p>
            <a:r>
              <a:rPr lang="zh-CN" altLang="en-US" dirty="0"/>
              <a:t>统计函数</a:t>
            </a:r>
            <a:r>
              <a:rPr lang="en-US" altLang="zh-CN" dirty="0"/>
              <a:t>COUNT</a:t>
            </a:r>
            <a:r>
              <a:rPr lang="zh-CN" altLang="en-US" dirty="0"/>
              <a:t>与</a:t>
            </a:r>
            <a:r>
              <a:rPr lang="en-US" altLang="zh-CN" dirty="0"/>
              <a:t>COUNTA</a:t>
            </a:r>
            <a:r>
              <a:rPr lang="zh-CN" altLang="en-US" dirty="0"/>
              <a:t>的区别是什么？</a:t>
            </a:r>
          </a:p>
          <a:p>
            <a:r>
              <a:rPr lang="zh-CN" altLang="en-US" dirty="0"/>
              <a:t>条件统计函数</a:t>
            </a:r>
            <a:r>
              <a:rPr lang="en-US" altLang="zh-CN" dirty="0" smtClean="0"/>
              <a:t>COUNTIF</a:t>
            </a:r>
            <a:r>
              <a:rPr lang="zh-CN" altLang="en-US" dirty="0" smtClean="0"/>
              <a:t>和</a:t>
            </a:r>
            <a:r>
              <a:rPr lang="en-US" altLang="zh-CN" dirty="0" smtClean="0"/>
              <a:t>COUNTIFS</a:t>
            </a:r>
            <a:r>
              <a:rPr lang="zh-CN" altLang="en-US" dirty="0" smtClean="0"/>
              <a:t>的</a:t>
            </a:r>
            <a:r>
              <a:rPr lang="zh-CN" altLang="en-US" dirty="0"/>
              <a:t>应用场合</a:t>
            </a:r>
            <a:r>
              <a:rPr lang="zh-CN" altLang="en-US" dirty="0" smtClean="0"/>
              <a:t>是分别什么？</a:t>
            </a:r>
            <a:endParaRPr lang="en-US" altLang="zh-CN" dirty="0" smtClean="0"/>
          </a:p>
          <a:p>
            <a:r>
              <a:rPr lang="zh-CN" altLang="en-US" dirty="0" smtClean="0"/>
              <a:t>在</a:t>
            </a:r>
            <a:r>
              <a:rPr lang="zh-CN" altLang="en-US" dirty="0"/>
              <a:t>“各科成绩表”工作表中分别统计出男、女生人数应该用什么函数？试写出函数的表达式。</a:t>
            </a:r>
          </a:p>
        </p:txBody>
      </p:sp>
      <p:sp>
        <p:nvSpPr>
          <p:cNvPr id="176132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96300" y="6281738"/>
            <a:ext cx="647700" cy="576262"/>
          </a:xfrm>
          <a:prstGeom prst="actionButtonHome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6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6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6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6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61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61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61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61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61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61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761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761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6130" grpId="0"/>
      <p:bldP spid="176131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/>
              <a:t>第8章  Excel综合应用1—成绩表统计与分析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E095B22-D23B-44F8-81ED-34C65C139C09}" type="slidenum">
              <a:rPr lang="en-US" altLang="zh-CN"/>
              <a:pPr/>
              <a:t>13</a:t>
            </a:fld>
            <a:endParaRPr lang="en-US" altLang="zh-CN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F4A8D1F1-383C-4060-8D00-AFA8CBE2BC01}" type="datetime1">
              <a:rPr lang="zh-CN" altLang="en-US"/>
              <a:pPr/>
              <a:t>2013/10/12</a:t>
            </a:fld>
            <a:endParaRPr lang="en-US" altLang="zh-CN"/>
          </a:p>
        </p:txBody>
      </p:sp>
      <p:sp>
        <p:nvSpPr>
          <p:cNvPr id="139266" name="Rectangle 2"/>
          <p:cNvSpPr>
            <a:spLocks noGrp="1" noChangeArrowheads="1"/>
          </p:cNvSpPr>
          <p:nvPr>
            <p:ph type="title"/>
          </p:nvPr>
        </p:nvSpPr>
        <p:spPr>
          <a:xfrm>
            <a:off x="539552" y="116632"/>
            <a:ext cx="8229600" cy="1143000"/>
          </a:xfrm>
        </p:spPr>
        <p:txBody>
          <a:bodyPr/>
          <a:lstStyle/>
          <a:p>
            <a:r>
              <a:rPr lang="zh-CN" altLang="en-US" sz="3600" dirty="0"/>
              <a:t>单元格数据的删除与清除 </a:t>
            </a:r>
          </a:p>
        </p:txBody>
      </p:sp>
      <p:sp>
        <p:nvSpPr>
          <p:cNvPr id="1392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196752"/>
            <a:ext cx="8229600" cy="4929411"/>
          </a:xfrm>
        </p:spPr>
        <p:txBody>
          <a:bodyPr>
            <a:normAutofit fontScale="92500" lnSpcReduction="10000"/>
          </a:bodyPr>
          <a:lstStyle/>
          <a:p>
            <a:r>
              <a:rPr lang="zh-CN" altLang="en-US" dirty="0" smtClean="0"/>
              <a:t>复制</a:t>
            </a:r>
            <a:r>
              <a:rPr lang="zh-CN" altLang="en-US" dirty="0"/>
              <a:t>“各科成绩表”工作表，并将复制后的工作表更名为“各科等级表”。在“各科等级表”中，清除</a:t>
            </a:r>
            <a:r>
              <a:rPr lang="en-US" altLang="zh-CN" dirty="0"/>
              <a:t>4</a:t>
            </a:r>
            <a:r>
              <a:rPr lang="zh-CN" altLang="en-US" dirty="0"/>
              <a:t>门课程列中的分数内容；清除“总分”列的所有属性；删除分数统计所在单元格</a:t>
            </a:r>
            <a:r>
              <a:rPr lang="zh-CN" altLang="en-US" dirty="0" smtClean="0"/>
              <a:t>区域。</a:t>
            </a:r>
            <a:endParaRPr lang="en-US" altLang="zh-CN" dirty="0" smtClean="0"/>
          </a:p>
          <a:p>
            <a:pPr lvl="1"/>
            <a:r>
              <a:rPr lang="zh-CN" altLang="zh-CN" dirty="0"/>
              <a:t>按</a:t>
            </a:r>
            <a:r>
              <a:rPr lang="en-US" altLang="zh-CN" dirty="0"/>
              <a:t>Delete</a:t>
            </a:r>
            <a:r>
              <a:rPr lang="zh-CN" altLang="zh-CN" dirty="0"/>
              <a:t>键，只清除选定单元格的内容，而保留了单元格的格式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pPr lvl="1"/>
            <a:r>
              <a:rPr lang="zh-CN" altLang="en-US" dirty="0"/>
              <a:t>在“开始”选项卡的“编辑”组中单击“清除”按钮 ，在弹出的列表中选择“全部清除”选项。</a:t>
            </a:r>
            <a:r>
              <a:rPr lang="zh-CN" altLang="en-US" dirty="0" smtClean="0"/>
              <a:t>此时单元格中</a:t>
            </a:r>
            <a:r>
              <a:rPr lang="zh-CN" altLang="en-US" dirty="0"/>
              <a:t>的内容和格式全部被清除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lvl="1"/>
            <a:r>
              <a:rPr lang="zh-CN" altLang="en-US" dirty="0"/>
              <a:t>在“开始”选项卡的“单元格”组中单击“删除”按钮 </a:t>
            </a:r>
            <a:r>
              <a:rPr lang="zh-CN" altLang="en-US" dirty="0" smtClean="0"/>
              <a:t>，这时单元格区域的内容会由其他内容替代。</a:t>
            </a:r>
            <a:endParaRPr lang="en-US" altLang="zh-CN" dirty="0" smtClean="0"/>
          </a:p>
          <a:p>
            <a:pPr lvl="1"/>
            <a:endParaRPr lang="zh-CN" altLang="en-US" dirty="0"/>
          </a:p>
          <a:p>
            <a:pPr>
              <a:buFont typeface="Wingdings" pitchFamily="2" charset="2"/>
              <a:buNone/>
            </a:pPr>
            <a:endParaRPr lang="en-US" altLang="zh-CN" dirty="0"/>
          </a:p>
        </p:txBody>
      </p:sp>
      <p:sp>
        <p:nvSpPr>
          <p:cNvPr id="7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96300" y="6281738"/>
            <a:ext cx="647700" cy="576262"/>
          </a:xfrm>
          <a:prstGeom prst="actionButtonHome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9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9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9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9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9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9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9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9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9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9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926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/>
              <a:t>第8章  Excel综合应用1—成绩表统计与分析</a:t>
            </a:r>
          </a:p>
        </p:txBody>
      </p:sp>
      <p:sp>
        <p:nvSpPr>
          <p:cNvPr id="6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790E3D3-A8CD-41A9-A454-91D055547316}" type="slidenum">
              <a:rPr lang="en-US" altLang="zh-CN"/>
              <a:pPr/>
              <a:t>14</a:t>
            </a:fld>
            <a:endParaRPr lang="en-US" altLang="zh-CN"/>
          </a:p>
        </p:txBody>
      </p:sp>
      <p:sp>
        <p:nvSpPr>
          <p:cNvPr id="7" name="日期占位符 5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2119B725-EAB3-4D6F-B87C-6DC636F609CE}" type="datetime1">
              <a:rPr lang="zh-CN" altLang="en-US"/>
              <a:pPr/>
              <a:t>2013/10/12</a:t>
            </a:fld>
            <a:endParaRPr lang="en-US" altLang="zh-CN"/>
          </a:p>
        </p:txBody>
      </p:sp>
      <p:sp>
        <p:nvSpPr>
          <p:cNvPr id="140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600"/>
              <a:t>逻辑判断函数</a:t>
            </a:r>
            <a:r>
              <a:rPr lang="en-US" altLang="zh-CN" sz="3600"/>
              <a:t>IF</a:t>
            </a:r>
            <a:r>
              <a:rPr lang="zh-CN" altLang="en-US" sz="3600"/>
              <a:t>的功能 </a:t>
            </a:r>
          </a:p>
        </p:txBody>
      </p:sp>
      <p:sp>
        <p:nvSpPr>
          <p:cNvPr id="1402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r>
              <a:rPr lang="en-US" altLang="zh-CN"/>
              <a:t>IF</a:t>
            </a:r>
            <a:r>
              <a:rPr lang="zh-CN" altLang="en-US"/>
              <a:t>函数的功能是：</a:t>
            </a:r>
          </a:p>
          <a:p>
            <a:pPr lvl="1"/>
            <a:r>
              <a:rPr lang="zh-CN" altLang="en-US"/>
              <a:t>判断给出的条件是否满足，如果满足返回一个值，如果不满足则返回另一个值。</a:t>
            </a:r>
          </a:p>
          <a:p>
            <a:r>
              <a:rPr lang="zh-CN" altLang="en-US"/>
              <a:t>语法格式：</a:t>
            </a:r>
          </a:p>
          <a:p>
            <a:pPr lvl="1"/>
            <a:r>
              <a:rPr lang="en-US" altLang="zh-CN"/>
              <a:t>IF(logical_test,value_if_true,value_if_false)</a:t>
            </a:r>
          </a:p>
          <a:p>
            <a:r>
              <a:rPr lang="zh-CN" altLang="en-US"/>
              <a:t>共包括三个参数，其中：</a:t>
            </a:r>
          </a:p>
          <a:p>
            <a:pPr lvl="1"/>
            <a:r>
              <a:rPr lang="en-US" altLang="zh-CN"/>
              <a:t>Logical_test  </a:t>
            </a:r>
            <a:r>
              <a:rPr lang="zh-CN" altLang="en-US"/>
              <a:t>逻辑判断表达式；</a:t>
            </a:r>
          </a:p>
          <a:p>
            <a:pPr lvl="1"/>
            <a:r>
              <a:rPr lang="en-US" altLang="zh-CN"/>
              <a:t>value_if_true  </a:t>
            </a:r>
            <a:r>
              <a:rPr lang="zh-CN" altLang="en-US"/>
              <a:t>表达式为真时返回的值；</a:t>
            </a:r>
          </a:p>
          <a:p>
            <a:pPr lvl="1"/>
            <a:r>
              <a:rPr lang="en-US" altLang="zh-CN"/>
              <a:t>value_if_false  </a:t>
            </a:r>
            <a:r>
              <a:rPr lang="zh-CN" altLang="en-US"/>
              <a:t>表达式为假时返回的值。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0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0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0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0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0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0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0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0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40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40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402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402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02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02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4029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4029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4029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4029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0290" grpId="0"/>
      <p:bldP spid="140291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/>
              <a:t>第8章  Excel综合应用1—成绩表统计与分析</a:t>
            </a:r>
          </a:p>
        </p:txBody>
      </p:sp>
      <p:sp>
        <p:nvSpPr>
          <p:cNvPr id="6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F416275-E1D5-4AE3-B8B0-4B6674127AAA}" type="slidenum">
              <a:rPr lang="en-US" altLang="zh-CN"/>
              <a:pPr/>
              <a:t>15</a:t>
            </a:fld>
            <a:endParaRPr lang="en-US" altLang="zh-CN"/>
          </a:p>
        </p:txBody>
      </p:sp>
      <p:sp>
        <p:nvSpPr>
          <p:cNvPr id="7" name="日期占位符 5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6B5AE5DF-E6B5-434A-AC22-22A5C2B2BC24}" type="datetime1">
              <a:rPr lang="zh-CN" altLang="en-US"/>
              <a:pPr/>
              <a:t>2013/10/12</a:t>
            </a:fld>
            <a:endParaRPr lang="en-US" altLang="zh-CN"/>
          </a:p>
        </p:txBody>
      </p:sp>
      <p:sp>
        <p:nvSpPr>
          <p:cNvPr id="141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600" dirty="0"/>
              <a:t>逻辑判断函数</a:t>
            </a:r>
            <a:r>
              <a:rPr lang="en-US" altLang="zh-CN" sz="3600" dirty="0"/>
              <a:t>IF</a:t>
            </a:r>
            <a:r>
              <a:rPr lang="zh-CN" altLang="en-US" sz="3600" dirty="0"/>
              <a:t>的使用</a:t>
            </a:r>
          </a:p>
        </p:txBody>
      </p:sp>
      <p:sp>
        <p:nvSpPr>
          <p:cNvPr id="1413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76400"/>
            <a:ext cx="8267700" cy="2257425"/>
          </a:xfrm>
        </p:spPr>
        <p:txBody>
          <a:bodyPr>
            <a:normAutofit fontScale="85000" lnSpcReduction="20000"/>
          </a:bodyPr>
          <a:lstStyle/>
          <a:p>
            <a:r>
              <a:rPr lang="zh-CN" altLang="en-US" dirty="0"/>
              <a:t>在“各科等级表”的“应用文写作”列中，利用</a:t>
            </a:r>
            <a:r>
              <a:rPr lang="en-US" altLang="zh-CN" dirty="0"/>
              <a:t>IF</a:t>
            </a:r>
            <a:r>
              <a:rPr lang="zh-CN" altLang="en-US" dirty="0"/>
              <a:t>函数引用“各科成绩表”中“应用文写作”列的对应分数进行逻辑判断，如果分数在</a:t>
            </a:r>
            <a:r>
              <a:rPr lang="en-US" altLang="zh-CN" dirty="0"/>
              <a:t>60</a:t>
            </a:r>
            <a:r>
              <a:rPr lang="zh-CN" altLang="en-US" dirty="0"/>
              <a:t>分以上的返回“及格”，否则返回“不及格”。</a:t>
            </a:r>
            <a:endParaRPr lang="zh-CN" altLang="en-US" dirty="0"/>
          </a:p>
          <a:p>
            <a:pPr lvl="1"/>
            <a:r>
              <a:rPr lang="zh-CN" altLang="en-US" dirty="0"/>
              <a:t>选择目标单元格</a:t>
            </a:r>
            <a:r>
              <a:rPr lang="en-US" altLang="zh-CN" dirty="0"/>
              <a:t>G2 </a:t>
            </a:r>
            <a:r>
              <a:rPr lang="zh-CN" altLang="en-US" dirty="0"/>
              <a:t>，在</a:t>
            </a:r>
            <a:r>
              <a:rPr lang="zh-CN" altLang="en-US" dirty="0">
                <a:latin typeface="宋体"/>
              </a:rPr>
              <a:t>“</a:t>
            </a:r>
            <a:r>
              <a:rPr lang="zh-CN" altLang="en-US" dirty="0"/>
              <a:t>函数参数</a:t>
            </a:r>
            <a:r>
              <a:rPr lang="zh-CN" altLang="en-US" dirty="0">
                <a:latin typeface="宋体"/>
              </a:rPr>
              <a:t>”</a:t>
            </a:r>
            <a:r>
              <a:rPr lang="zh-CN" altLang="en-US" dirty="0"/>
              <a:t>对话框中进行如下图所示的设置。 </a:t>
            </a:r>
          </a:p>
        </p:txBody>
      </p:sp>
      <p:pic>
        <p:nvPicPr>
          <p:cNvPr id="8" name="图片 7"/>
          <p:cNvPicPr/>
          <p:nvPr/>
        </p:nvPicPr>
        <p:blipFill>
          <a:blip r:embed="rId2"/>
          <a:stretch>
            <a:fillRect/>
          </a:stretch>
        </p:blipFill>
        <p:spPr>
          <a:xfrm>
            <a:off x="1907704" y="3861048"/>
            <a:ext cx="5112568" cy="23042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1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1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1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1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1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1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1314" grpId="0"/>
      <p:bldP spid="141315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/>
              <a:t>第8章  Excel综合应用1—成绩表统计与分析</a:t>
            </a:r>
          </a:p>
        </p:txBody>
      </p:sp>
      <p:sp>
        <p:nvSpPr>
          <p:cNvPr id="6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F416275-E1D5-4AE3-B8B0-4B6674127AAA}" type="slidenum">
              <a:rPr lang="en-US" altLang="zh-CN"/>
              <a:pPr/>
              <a:t>16</a:t>
            </a:fld>
            <a:endParaRPr lang="en-US" altLang="zh-CN"/>
          </a:p>
        </p:txBody>
      </p:sp>
      <p:sp>
        <p:nvSpPr>
          <p:cNvPr id="7" name="日期占位符 5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6B5AE5DF-E6B5-434A-AC22-22A5C2B2BC24}" type="datetime1">
              <a:rPr lang="zh-CN" altLang="en-US"/>
              <a:pPr/>
              <a:t>2013/10/12</a:t>
            </a:fld>
            <a:endParaRPr lang="en-US" altLang="zh-CN"/>
          </a:p>
        </p:txBody>
      </p:sp>
      <p:sp>
        <p:nvSpPr>
          <p:cNvPr id="14131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r>
              <a:rPr lang="zh-CN" altLang="en-US" sz="3600" dirty="0"/>
              <a:t>逻辑判断函数</a:t>
            </a:r>
            <a:r>
              <a:rPr lang="en-US" altLang="zh-CN" sz="3600" dirty="0"/>
              <a:t>IF</a:t>
            </a:r>
            <a:r>
              <a:rPr lang="zh-CN" altLang="en-US" sz="3600" dirty="0"/>
              <a:t>的</a:t>
            </a:r>
            <a:r>
              <a:rPr lang="zh-CN" altLang="en-US" sz="3600" dirty="0" smtClean="0"/>
              <a:t>使用</a:t>
            </a:r>
            <a:r>
              <a:rPr lang="zh-CN" altLang="en-US" sz="3600" dirty="0" smtClean="0"/>
              <a:t>（</a:t>
            </a:r>
            <a:r>
              <a:rPr lang="zh-CN" altLang="en-US" sz="3600" dirty="0"/>
              <a:t>二</a:t>
            </a:r>
            <a:r>
              <a:rPr lang="zh-CN" altLang="en-US" sz="3600" dirty="0" smtClean="0"/>
              <a:t>）</a:t>
            </a:r>
            <a:endParaRPr lang="zh-CN" altLang="en-US" sz="3600" dirty="0"/>
          </a:p>
        </p:txBody>
      </p:sp>
      <p:sp>
        <p:nvSpPr>
          <p:cNvPr id="1413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7544" y="1268760"/>
            <a:ext cx="8267700" cy="2520280"/>
          </a:xfrm>
        </p:spPr>
        <p:txBody>
          <a:bodyPr>
            <a:normAutofit fontScale="77500" lnSpcReduction="20000"/>
          </a:bodyPr>
          <a:lstStyle/>
          <a:p>
            <a:r>
              <a:rPr lang="zh-CN" altLang="en-US" dirty="0"/>
              <a:t>在“各科等级表”的“应用文写作”列中，利用</a:t>
            </a:r>
            <a:r>
              <a:rPr lang="en-US" altLang="zh-CN" dirty="0"/>
              <a:t>IF</a:t>
            </a:r>
            <a:r>
              <a:rPr lang="zh-CN" altLang="en-US" dirty="0"/>
              <a:t>函数再添加一个条件：对“各科成绩表”的“应用文写作”列中成绩为“缺考”的考生，在对应位置仍设置为“缺考”</a:t>
            </a:r>
            <a:r>
              <a:rPr lang="zh-CN" altLang="en-US" dirty="0" smtClean="0"/>
              <a:t>。</a:t>
            </a:r>
            <a:endParaRPr lang="zh-CN" altLang="en-US" dirty="0"/>
          </a:p>
          <a:p>
            <a:pPr lvl="1"/>
            <a:r>
              <a:rPr lang="zh-CN" altLang="zh-CN" dirty="0"/>
              <a:t>在“各科等级表”中选择目标单元格</a:t>
            </a:r>
            <a:r>
              <a:rPr lang="en-US" altLang="zh-CN" dirty="0" smtClean="0"/>
              <a:t>G2</a:t>
            </a:r>
            <a:r>
              <a:rPr lang="zh-CN" altLang="en-US" dirty="0" smtClean="0"/>
              <a:t>，</a:t>
            </a:r>
            <a:r>
              <a:rPr lang="zh-CN" altLang="zh-CN" dirty="0" smtClean="0"/>
              <a:t>选择</a:t>
            </a:r>
            <a:r>
              <a:rPr lang="zh-CN" altLang="zh-CN" dirty="0"/>
              <a:t>除“</a:t>
            </a:r>
            <a:r>
              <a:rPr lang="en-US" altLang="zh-CN" dirty="0"/>
              <a:t>=</a:t>
            </a:r>
            <a:r>
              <a:rPr lang="zh-CN" altLang="zh-CN" dirty="0"/>
              <a:t>”以外的其他内容，按快捷键</a:t>
            </a:r>
            <a:r>
              <a:rPr lang="en-US" altLang="zh-CN" dirty="0" err="1" smtClean="0"/>
              <a:t>Ctrl+X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lvl="1"/>
            <a:r>
              <a:rPr lang="zh-CN" altLang="zh-CN" dirty="0" smtClean="0"/>
              <a:t>在</a:t>
            </a:r>
            <a:r>
              <a:rPr lang="zh-CN" altLang="zh-CN" dirty="0"/>
              <a:t>对话框中进行</a:t>
            </a:r>
            <a:r>
              <a:rPr lang="zh-CN" altLang="zh-CN" dirty="0" smtClean="0"/>
              <a:t>如</a:t>
            </a:r>
            <a:r>
              <a:rPr lang="zh-CN" altLang="en-US" dirty="0" smtClean="0"/>
              <a:t>下</a:t>
            </a:r>
            <a:r>
              <a:rPr lang="zh-CN" altLang="zh-CN" dirty="0" smtClean="0"/>
              <a:t>图所</a:t>
            </a:r>
            <a:r>
              <a:rPr lang="zh-CN" altLang="zh-CN" dirty="0"/>
              <a:t>示的设置。其中在“</a:t>
            </a:r>
            <a:r>
              <a:rPr lang="en-US" altLang="zh-CN" dirty="0" err="1"/>
              <a:t>Value_if_false</a:t>
            </a:r>
            <a:r>
              <a:rPr lang="zh-CN" altLang="zh-CN" dirty="0"/>
              <a:t>”编辑框中，将插入点定位后，按快捷键</a:t>
            </a:r>
            <a:r>
              <a:rPr lang="en-US" altLang="zh-CN" dirty="0" err="1"/>
              <a:t>Ctrl+V</a:t>
            </a:r>
            <a:r>
              <a:rPr lang="zh-CN" altLang="zh-CN" dirty="0"/>
              <a:t>。</a:t>
            </a:r>
            <a:endParaRPr lang="zh-CN" altLang="en-US" dirty="0"/>
          </a:p>
        </p:txBody>
      </p:sp>
      <p:pic>
        <p:nvPicPr>
          <p:cNvPr id="9" name="图片 8"/>
          <p:cNvPicPr/>
          <p:nvPr/>
        </p:nvPicPr>
        <p:blipFill>
          <a:blip r:embed="rId2"/>
          <a:stretch>
            <a:fillRect/>
          </a:stretch>
        </p:blipFill>
        <p:spPr>
          <a:xfrm>
            <a:off x="2339752" y="3861048"/>
            <a:ext cx="4824536" cy="2304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62751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1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1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1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1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5">
                                            <p:txEl>
                                              <p:charRg st="77" end="1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1315">
                                            <p:txEl>
                                              <p:charRg st="77" end="12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1315">
                                            <p:txEl>
                                              <p:charRg st="77" end="12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5">
                                            <p:txEl>
                                              <p:charRg st="122" end="18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1315">
                                            <p:txEl>
                                              <p:charRg st="122" end="18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1315">
                                            <p:txEl>
                                              <p:charRg st="122" end="18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1314" grpId="0"/>
      <p:bldP spid="141315" grpId="0" build="p" bldLvl="2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/>
              <a:t>第8章  Excel综合应用1—成绩表统计与分析</a:t>
            </a:r>
          </a:p>
        </p:txBody>
      </p:sp>
      <p:sp>
        <p:nvSpPr>
          <p:cNvPr id="31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2925228-9819-4841-AC27-4F8692F9BB70}" type="slidenum">
              <a:rPr lang="en-US" altLang="zh-CN"/>
              <a:pPr/>
              <a:t>17</a:t>
            </a:fld>
            <a:endParaRPr lang="en-US" altLang="zh-CN" dirty="0"/>
          </a:p>
        </p:txBody>
      </p:sp>
      <p:sp>
        <p:nvSpPr>
          <p:cNvPr id="32" name="日期占位符 5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D2909E6C-AD76-4461-BF08-6F7F8F442D62}" type="datetime1">
              <a:rPr lang="zh-CN" altLang="en-US"/>
              <a:pPr/>
              <a:t>2013/10/12</a:t>
            </a:fld>
            <a:endParaRPr lang="en-US" altLang="zh-CN"/>
          </a:p>
        </p:txBody>
      </p:sp>
      <p:sp>
        <p:nvSpPr>
          <p:cNvPr id="14233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sz="3600" dirty="0"/>
              <a:t>逻辑判断函数</a:t>
            </a:r>
            <a:r>
              <a:rPr lang="en-US" altLang="zh-CN" sz="3600" dirty="0"/>
              <a:t>IF</a:t>
            </a:r>
            <a:r>
              <a:rPr lang="zh-CN" altLang="en-US" sz="3600" dirty="0"/>
              <a:t>的使用</a:t>
            </a:r>
            <a:r>
              <a:rPr lang="zh-CN" altLang="en-US" sz="3600" dirty="0" smtClean="0"/>
              <a:t>（三）</a:t>
            </a:r>
            <a:endParaRPr lang="zh-CN" altLang="en-US" sz="3600" dirty="0"/>
          </a:p>
        </p:txBody>
      </p:sp>
      <p:sp>
        <p:nvSpPr>
          <p:cNvPr id="14233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67544" y="1196752"/>
            <a:ext cx="8411716" cy="2016223"/>
          </a:xfrm>
        </p:spPr>
        <p:txBody>
          <a:bodyPr>
            <a:noAutofit/>
          </a:bodyPr>
          <a:lstStyle/>
          <a:p>
            <a:r>
              <a:rPr lang="zh-CN" altLang="zh-CN" sz="2600" dirty="0" smtClean="0"/>
              <a:t>在</a:t>
            </a:r>
            <a:r>
              <a:rPr lang="zh-CN" altLang="zh-CN" sz="2600" dirty="0"/>
              <a:t>“各科等级表”的“大学英语”、“计算机应用”、“高等数学”列中，利用</a:t>
            </a:r>
            <a:r>
              <a:rPr lang="en-US" altLang="zh-CN" sz="2600" dirty="0"/>
              <a:t>IF</a:t>
            </a:r>
            <a:r>
              <a:rPr lang="zh-CN" altLang="zh-CN" sz="2600" dirty="0"/>
              <a:t>嵌套函数，引用“各科成绩表”中对应的</a:t>
            </a:r>
            <a:r>
              <a:rPr lang="en-US" altLang="zh-CN" sz="2600" dirty="0"/>
              <a:t>3</a:t>
            </a:r>
            <a:r>
              <a:rPr lang="zh-CN" altLang="zh-CN" sz="2600" dirty="0"/>
              <a:t>门课程的分数，</a:t>
            </a:r>
            <a:r>
              <a:rPr lang="zh-CN" altLang="zh-CN" sz="2600" dirty="0" smtClean="0"/>
              <a:t>按</a:t>
            </a:r>
            <a:r>
              <a:rPr lang="zh-CN" altLang="en-US" sz="2600" dirty="0" smtClean="0"/>
              <a:t>下</a:t>
            </a:r>
            <a:r>
              <a:rPr lang="zh-CN" altLang="zh-CN" sz="2600" dirty="0" smtClean="0"/>
              <a:t>表中</a:t>
            </a:r>
            <a:r>
              <a:rPr lang="zh-CN" altLang="zh-CN" sz="2600" dirty="0"/>
              <a:t>分数与成绩等级的对应关系，在相应的科目中进行成绩等级</a:t>
            </a:r>
            <a:r>
              <a:rPr lang="zh-CN" altLang="zh-CN" sz="2600" dirty="0" smtClean="0"/>
              <a:t>设置</a:t>
            </a:r>
            <a:r>
              <a:rPr lang="zh-CN" altLang="en-US" sz="2600" dirty="0"/>
              <a:t>。</a:t>
            </a:r>
            <a:endParaRPr lang="zh-CN" altLang="en-US" sz="2600" dirty="0"/>
          </a:p>
        </p:txBody>
      </p:sp>
      <p:graphicFrame>
        <p:nvGraphicFramePr>
          <p:cNvPr id="142456" name="Group 120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3183634674"/>
              </p:ext>
            </p:extLst>
          </p:nvPr>
        </p:nvGraphicFramePr>
        <p:xfrm>
          <a:off x="467544" y="2996952"/>
          <a:ext cx="8256587" cy="3200400"/>
        </p:xfrm>
        <a:graphic>
          <a:graphicData uri="http://schemas.openxmlformats.org/drawingml/2006/table">
            <a:tbl>
              <a:tblPr/>
              <a:tblGrid>
                <a:gridCol w="4122737"/>
                <a:gridCol w="4133850"/>
              </a:tblGrid>
              <a:tr h="4349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Font typeface="Wingdings" pitchFamily="2" charset="2"/>
                        <a:defRPr sz="2400">
                          <a:solidFill>
                            <a:srgbClr val="000099"/>
                          </a:solidFill>
                          <a:latin typeface="Times New Roman" pitchFamily="18" charset="0"/>
                          <a:ea typeface="华文行楷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 sz="2000">
                          <a:solidFill>
                            <a:schemeClr val="folHlink"/>
                          </a:solidFill>
                          <a:latin typeface="华文新魏" pitchFamily="2" charset="-122"/>
                          <a:ea typeface="华文新魏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b="1">
                          <a:solidFill>
                            <a:srgbClr val="000099"/>
                          </a:solidFill>
                          <a:latin typeface="楷体_GB2312" pitchFamily="49" charset="-122"/>
                          <a:ea typeface="楷体_GB2312" pitchFamily="49" charset="-122"/>
                        </a:defRPr>
                      </a:lvl3pPr>
                      <a:lvl4pPr>
                        <a:spcBef>
                          <a:spcPct val="20000"/>
                        </a:spcBef>
                        <a:defRPr sz="1400" b="1">
                          <a:solidFill>
                            <a:srgbClr val="000099"/>
                          </a:solidFill>
                          <a:latin typeface="Arial" charset="0"/>
                          <a:ea typeface="楷体_GB2312" pitchFamily="49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楷体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楷体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楷体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楷体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ea typeface="华文行楷" pitchFamily="2" charset="-122"/>
                        </a:rPr>
                        <a:t>分数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Font typeface="Wingdings" pitchFamily="2" charset="2"/>
                        <a:defRPr sz="2400">
                          <a:solidFill>
                            <a:srgbClr val="000099"/>
                          </a:solidFill>
                          <a:latin typeface="Times New Roman" pitchFamily="18" charset="0"/>
                          <a:ea typeface="华文行楷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 sz="2000">
                          <a:solidFill>
                            <a:schemeClr val="folHlink"/>
                          </a:solidFill>
                          <a:latin typeface="华文新魏" pitchFamily="2" charset="-122"/>
                          <a:ea typeface="华文新魏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b="1">
                          <a:solidFill>
                            <a:srgbClr val="000099"/>
                          </a:solidFill>
                          <a:latin typeface="楷体_GB2312" pitchFamily="49" charset="-122"/>
                          <a:ea typeface="楷体_GB2312" pitchFamily="49" charset="-122"/>
                        </a:defRPr>
                      </a:lvl3pPr>
                      <a:lvl4pPr>
                        <a:spcBef>
                          <a:spcPct val="20000"/>
                        </a:spcBef>
                        <a:defRPr sz="1400" b="1">
                          <a:solidFill>
                            <a:srgbClr val="000099"/>
                          </a:solidFill>
                          <a:latin typeface="Arial" charset="0"/>
                          <a:ea typeface="楷体_GB2312" pitchFamily="49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楷体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楷体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楷体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楷体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ea typeface="华文行楷" pitchFamily="2" charset="-122"/>
                        </a:rPr>
                        <a:t>等级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338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Font typeface="Wingdings" pitchFamily="2" charset="2"/>
                        <a:defRPr sz="2400">
                          <a:solidFill>
                            <a:srgbClr val="000099"/>
                          </a:solidFill>
                          <a:latin typeface="Times New Roman" pitchFamily="18" charset="0"/>
                          <a:ea typeface="华文行楷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 sz="2000">
                          <a:solidFill>
                            <a:schemeClr val="folHlink"/>
                          </a:solidFill>
                          <a:latin typeface="华文新魏" pitchFamily="2" charset="-122"/>
                          <a:ea typeface="华文新魏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b="1">
                          <a:solidFill>
                            <a:srgbClr val="000099"/>
                          </a:solidFill>
                          <a:latin typeface="楷体_GB2312" pitchFamily="49" charset="-122"/>
                          <a:ea typeface="楷体_GB2312" pitchFamily="49" charset="-122"/>
                        </a:defRPr>
                      </a:lvl3pPr>
                      <a:lvl4pPr>
                        <a:spcBef>
                          <a:spcPct val="20000"/>
                        </a:spcBef>
                        <a:defRPr sz="1400" b="1">
                          <a:solidFill>
                            <a:srgbClr val="000099"/>
                          </a:solidFill>
                          <a:latin typeface="Arial" charset="0"/>
                          <a:ea typeface="楷体_GB2312" pitchFamily="49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楷体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楷体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楷体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楷体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ea typeface="华文行楷" pitchFamily="2" charset="-122"/>
                        </a:rPr>
                        <a:t>缺考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Font typeface="Wingdings" pitchFamily="2" charset="2"/>
                        <a:defRPr sz="2400">
                          <a:solidFill>
                            <a:srgbClr val="000099"/>
                          </a:solidFill>
                          <a:latin typeface="Times New Roman" pitchFamily="18" charset="0"/>
                          <a:ea typeface="华文行楷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 sz="2000">
                          <a:solidFill>
                            <a:schemeClr val="folHlink"/>
                          </a:solidFill>
                          <a:latin typeface="华文新魏" pitchFamily="2" charset="-122"/>
                          <a:ea typeface="华文新魏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b="1">
                          <a:solidFill>
                            <a:srgbClr val="000099"/>
                          </a:solidFill>
                          <a:latin typeface="楷体_GB2312" pitchFamily="49" charset="-122"/>
                          <a:ea typeface="楷体_GB2312" pitchFamily="49" charset="-122"/>
                        </a:defRPr>
                      </a:lvl3pPr>
                      <a:lvl4pPr>
                        <a:spcBef>
                          <a:spcPct val="20000"/>
                        </a:spcBef>
                        <a:defRPr sz="1400" b="1">
                          <a:solidFill>
                            <a:srgbClr val="000099"/>
                          </a:solidFill>
                          <a:latin typeface="Arial" charset="0"/>
                          <a:ea typeface="楷体_GB2312" pitchFamily="49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楷体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楷体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楷体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楷体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ea typeface="华文行楷" pitchFamily="2" charset="-122"/>
                        </a:rPr>
                        <a:t>缺考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49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Font typeface="Wingdings" pitchFamily="2" charset="2"/>
                        <a:defRPr sz="2400">
                          <a:solidFill>
                            <a:srgbClr val="000099"/>
                          </a:solidFill>
                          <a:latin typeface="Times New Roman" pitchFamily="18" charset="0"/>
                          <a:ea typeface="华文行楷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 sz="2000">
                          <a:solidFill>
                            <a:schemeClr val="folHlink"/>
                          </a:solidFill>
                          <a:latin typeface="华文新魏" pitchFamily="2" charset="-122"/>
                          <a:ea typeface="华文新魏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b="1">
                          <a:solidFill>
                            <a:srgbClr val="000099"/>
                          </a:solidFill>
                          <a:latin typeface="楷体_GB2312" pitchFamily="49" charset="-122"/>
                          <a:ea typeface="楷体_GB2312" pitchFamily="49" charset="-122"/>
                        </a:defRPr>
                      </a:lvl3pPr>
                      <a:lvl4pPr>
                        <a:spcBef>
                          <a:spcPct val="20000"/>
                        </a:spcBef>
                        <a:defRPr sz="1400" b="1">
                          <a:solidFill>
                            <a:srgbClr val="000099"/>
                          </a:solidFill>
                          <a:latin typeface="Arial" charset="0"/>
                          <a:ea typeface="楷体_GB2312" pitchFamily="49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楷体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楷体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楷体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楷体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zh-CN" alt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ea typeface="华文行楷" pitchFamily="2" charset="-122"/>
                        </a:rPr>
                        <a:t>分数</a:t>
                      </a:r>
                      <a:r>
                        <a:rPr kumimoji="0" lang="en-US" alt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ea typeface="华文行楷" pitchFamily="2" charset="-122"/>
                        </a:rPr>
                        <a:t>&gt;=90</a:t>
                      </a:r>
                      <a:endParaRPr kumimoji="0" lang="zh-CN" alt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99"/>
                        </a:solidFill>
                        <a:effectLst/>
                        <a:latin typeface="Times New Roman" pitchFamily="18" charset="0"/>
                        <a:ea typeface="华文行楷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Font typeface="Wingdings" pitchFamily="2" charset="2"/>
                        <a:defRPr sz="2400">
                          <a:solidFill>
                            <a:srgbClr val="000099"/>
                          </a:solidFill>
                          <a:latin typeface="Times New Roman" pitchFamily="18" charset="0"/>
                          <a:ea typeface="华文行楷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 sz="2000">
                          <a:solidFill>
                            <a:schemeClr val="folHlink"/>
                          </a:solidFill>
                          <a:latin typeface="华文新魏" pitchFamily="2" charset="-122"/>
                          <a:ea typeface="华文新魏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b="1">
                          <a:solidFill>
                            <a:srgbClr val="000099"/>
                          </a:solidFill>
                          <a:latin typeface="楷体_GB2312" pitchFamily="49" charset="-122"/>
                          <a:ea typeface="楷体_GB2312" pitchFamily="49" charset="-122"/>
                        </a:defRPr>
                      </a:lvl3pPr>
                      <a:lvl4pPr>
                        <a:spcBef>
                          <a:spcPct val="20000"/>
                        </a:spcBef>
                        <a:defRPr sz="1400" b="1">
                          <a:solidFill>
                            <a:srgbClr val="000099"/>
                          </a:solidFill>
                          <a:latin typeface="Arial" charset="0"/>
                          <a:ea typeface="楷体_GB2312" pitchFamily="49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楷体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楷体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楷体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楷体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ea typeface="华文行楷" pitchFamily="2" charset="-122"/>
                        </a:rPr>
                        <a:t>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338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Font typeface="Wingdings" pitchFamily="2" charset="2"/>
                        <a:defRPr sz="2400">
                          <a:solidFill>
                            <a:srgbClr val="000099"/>
                          </a:solidFill>
                          <a:latin typeface="Times New Roman" pitchFamily="18" charset="0"/>
                          <a:ea typeface="华文行楷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 sz="2000">
                          <a:solidFill>
                            <a:schemeClr val="folHlink"/>
                          </a:solidFill>
                          <a:latin typeface="华文新魏" pitchFamily="2" charset="-122"/>
                          <a:ea typeface="华文新魏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b="1">
                          <a:solidFill>
                            <a:srgbClr val="000099"/>
                          </a:solidFill>
                          <a:latin typeface="楷体_GB2312" pitchFamily="49" charset="-122"/>
                          <a:ea typeface="楷体_GB2312" pitchFamily="49" charset="-122"/>
                        </a:defRPr>
                      </a:lvl3pPr>
                      <a:lvl4pPr>
                        <a:spcBef>
                          <a:spcPct val="20000"/>
                        </a:spcBef>
                        <a:defRPr sz="1400" b="1">
                          <a:solidFill>
                            <a:srgbClr val="000099"/>
                          </a:solidFill>
                          <a:latin typeface="Arial" charset="0"/>
                          <a:ea typeface="楷体_GB2312" pitchFamily="49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楷体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楷体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楷体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楷体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lang="en-US" altLang="zh-CN" sz="2400" kern="1200" smtClean="0"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ea typeface="华文行楷" pitchFamily="2" charset="-122"/>
                          <a:cs typeface="+mn-cs"/>
                        </a:rPr>
                        <a:t>90&gt;</a:t>
                      </a:r>
                      <a:r>
                        <a:rPr lang="zh-CN" altLang="zh-CN" sz="2400" kern="1200" smtClean="0"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ea typeface="华文行楷" pitchFamily="2" charset="-122"/>
                          <a:cs typeface="+mn-cs"/>
                        </a:rPr>
                        <a:t>分数</a:t>
                      </a:r>
                      <a:r>
                        <a:rPr lang="en-US" altLang="zh-CN" sz="2400" kern="1200" smtClean="0"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ea typeface="华文行楷" pitchFamily="2" charset="-122"/>
                          <a:cs typeface="+mn-cs"/>
                        </a:rPr>
                        <a:t>&gt;=80</a:t>
                      </a:r>
                      <a:endParaRPr kumimoji="0" lang="en-US" altLang="zh-CN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99"/>
                        </a:solidFill>
                        <a:effectLst/>
                        <a:latin typeface="Times New Roman" pitchFamily="18" charset="0"/>
                        <a:ea typeface="华文行楷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Font typeface="Wingdings" pitchFamily="2" charset="2"/>
                        <a:defRPr sz="2400">
                          <a:solidFill>
                            <a:srgbClr val="000099"/>
                          </a:solidFill>
                          <a:latin typeface="Times New Roman" pitchFamily="18" charset="0"/>
                          <a:ea typeface="华文行楷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 sz="2000">
                          <a:solidFill>
                            <a:schemeClr val="folHlink"/>
                          </a:solidFill>
                          <a:latin typeface="华文新魏" pitchFamily="2" charset="-122"/>
                          <a:ea typeface="华文新魏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b="1">
                          <a:solidFill>
                            <a:srgbClr val="000099"/>
                          </a:solidFill>
                          <a:latin typeface="楷体_GB2312" pitchFamily="49" charset="-122"/>
                          <a:ea typeface="楷体_GB2312" pitchFamily="49" charset="-122"/>
                        </a:defRPr>
                      </a:lvl3pPr>
                      <a:lvl4pPr>
                        <a:spcBef>
                          <a:spcPct val="20000"/>
                        </a:spcBef>
                        <a:defRPr sz="1400" b="1">
                          <a:solidFill>
                            <a:srgbClr val="000099"/>
                          </a:solidFill>
                          <a:latin typeface="Arial" charset="0"/>
                          <a:ea typeface="楷体_GB2312" pitchFamily="49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楷体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楷体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楷体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楷体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ea typeface="华文行楷" pitchFamily="2" charset="-122"/>
                        </a:rPr>
                        <a:t>B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49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Font typeface="Wingdings" pitchFamily="2" charset="2"/>
                        <a:defRPr sz="2400">
                          <a:solidFill>
                            <a:srgbClr val="000099"/>
                          </a:solidFill>
                          <a:latin typeface="Times New Roman" pitchFamily="18" charset="0"/>
                          <a:ea typeface="华文行楷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 sz="2000">
                          <a:solidFill>
                            <a:schemeClr val="folHlink"/>
                          </a:solidFill>
                          <a:latin typeface="华文新魏" pitchFamily="2" charset="-122"/>
                          <a:ea typeface="华文新魏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b="1">
                          <a:solidFill>
                            <a:srgbClr val="000099"/>
                          </a:solidFill>
                          <a:latin typeface="楷体_GB2312" pitchFamily="49" charset="-122"/>
                          <a:ea typeface="楷体_GB2312" pitchFamily="49" charset="-122"/>
                        </a:defRPr>
                      </a:lvl3pPr>
                      <a:lvl4pPr>
                        <a:spcBef>
                          <a:spcPct val="20000"/>
                        </a:spcBef>
                        <a:defRPr sz="1400" b="1">
                          <a:solidFill>
                            <a:srgbClr val="000099"/>
                          </a:solidFill>
                          <a:latin typeface="Arial" charset="0"/>
                          <a:ea typeface="楷体_GB2312" pitchFamily="49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楷体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楷体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楷体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楷体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lang="en-US" altLang="zh-CN" sz="2400" kern="1200" dirty="0" smtClean="0"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ea typeface="华文行楷" pitchFamily="2" charset="-122"/>
                          <a:cs typeface="+mn-cs"/>
                        </a:rPr>
                        <a:t>80&gt;</a:t>
                      </a:r>
                      <a:r>
                        <a:rPr lang="zh-CN" altLang="zh-CN" sz="2400" kern="1200" dirty="0" smtClean="0"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ea typeface="华文行楷" pitchFamily="2" charset="-122"/>
                          <a:cs typeface="+mn-cs"/>
                        </a:rPr>
                        <a:t>分数</a:t>
                      </a:r>
                      <a:r>
                        <a:rPr lang="en-US" altLang="zh-CN" sz="2400" kern="1200" dirty="0" smtClean="0"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ea typeface="华文行楷" pitchFamily="2" charset="-122"/>
                          <a:cs typeface="+mn-cs"/>
                        </a:rPr>
                        <a:t>&gt;=70</a:t>
                      </a:r>
                      <a:endParaRPr kumimoji="0" lang="en-US" altLang="zh-CN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99"/>
                        </a:solidFill>
                        <a:effectLst/>
                        <a:latin typeface="Times New Roman" pitchFamily="18" charset="0"/>
                        <a:ea typeface="华文行楷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Font typeface="Wingdings" pitchFamily="2" charset="2"/>
                        <a:defRPr sz="2400">
                          <a:solidFill>
                            <a:srgbClr val="000099"/>
                          </a:solidFill>
                          <a:latin typeface="Times New Roman" pitchFamily="18" charset="0"/>
                          <a:ea typeface="华文行楷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 sz="2000">
                          <a:solidFill>
                            <a:schemeClr val="folHlink"/>
                          </a:solidFill>
                          <a:latin typeface="华文新魏" pitchFamily="2" charset="-122"/>
                          <a:ea typeface="华文新魏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b="1">
                          <a:solidFill>
                            <a:srgbClr val="000099"/>
                          </a:solidFill>
                          <a:latin typeface="楷体_GB2312" pitchFamily="49" charset="-122"/>
                          <a:ea typeface="楷体_GB2312" pitchFamily="49" charset="-122"/>
                        </a:defRPr>
                      </a:lvl3pPr>
                      <a:lvl4pPr>
                        <a:spcBef>
                          <a:spcPct val="20000"/>
                        </a:spcBef>
                        <a:defRPr sz="1400" b="1">
                          <a:solidFill>
                            <a:srgbClr val="000099"/>
                          </a:solidFill>
                          <a:latin typeface="Arial" charset="0"/>
                          <a:ea typeface="楷体_GB2312" pitchFamily="49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楷体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楷体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楷体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楷体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ea typeface="华文行楷" pitchFamily="2" charset="-122"/>
                        </a:rPr>
                        <a:t>C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338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Font typeface="Wingdings" pitchFamily="2" charset="2"/>
                        <a:defRPr sz="2400">
                          <a:solidFill>
                            <a:srgbClr val="000099"/>
                          </a:solidFill>
                          <a:latin typeface="Times New Roman" pitchFamily="18" charset="0"/>
                          <a:ea typeface="华文行楷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 sz="2000">
                          <a:solidFill>
                            <a:schemeClr val="folHlink"/>
                          </a:solidFill>
                          <a:latin typeface="华文新魏" pitchFamily="2" charset="-122"/>
                          <a:ea typeface="华文新魏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b="1">
                          <a:solidFill>
                            <a:srgbClr val="000099"/>
                          </a:solidFill>
                          <a:latin typeface="楷体_GB2312" pitchFamily="49" charset="-122"/>
                          <a:ea typeface="楷体_GB2312" pitchFamily="49" charset="-122"/>
                        </a:defRPr>
                      </a:lvl3pPr>
                      <a:lvl4pPr>
                        <a:spcBef>
                          <a:spcPct val="20000"/>
                        </a:spcBef>
                        <a:defRPr sz="1400" b="1">
                          <a:solidFill>
                            <a:srgbClr val="000099"/>
                          </a:solidFill>
                          <a:latin typeface="Arial" charset="0"/>
                          <a:ea typeface="楷体_GB2312" pitchFamily="49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楷体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楷体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楷体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楷体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ea typeface="华文行楷" pitchFamily="2" charset="-122"/>
                        </a:rPr>
                        <a:t>70&gt;</a:t>
                      </a:r>
                      <a:r>
                        <a:rPr kumimoji="0" lang="zh-CN" alt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ea typeface="华文行楷" pitchFamily="2" charset="-122"/>
                        </a:rPr>
                        <a:t>分数</a:t>
                      </a:r>
                      <a:r>
                        <a:rPr kumimoji="0" lang="en-US" alt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ea typeface="华文行楷" pitchFamily="2" charset="-122"/>
                        </a:rPr>
                        <a:t>&gt;=60</a:t>
                      </a:r>
                      <a:endParaRPr kumimoji="0" lang="en-US" altLang="zh-CN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99"/>
                        </a:solidFill>
                        <a:effectLst/>
                        <a:latin typeface="Times New Roman" pitchFamily="18" charset="0"/>
                        <a:ea typeface="华文行楷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Font typeface="Wingdings" pitchFamily="2" charset="2"/>
                        <a:defRPr sz="2400">
                          <a:solidFill>
                            <a:srgbClr val="000099"/>
                          </a:solidFill>
                          <a:latin typeface="Times New Roman" pitchFamily="18" charset="0"/>
                          <a:ea typeface="华文行楷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 sz="2000">
                          <a:solidFill>
                            <a:schemeClr val="folHlink"/>
                          </a:solidFill>
                          <a:latin typeface="华文新魏" pitchFamily="2" charset="-122"/>
                          <a:ea typeface="华文新魏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b="1">
                          <a:solidFill>
                            <a:srgbClr val="000099"/>
                          </a:solidFill>
                          <a:latin typeface="楷体_GB2312" pitchFamily="49" charset="-122"/>
                          <a:ea typeface="楷体_GB2312" pitchFamily="49" charset="-122"/>
                        </a:defRPr>
                      </a:lvl3pPr>
                      <a:lvl4pPr>
                        <a:spcBef>
                          <a:spcPct val="20000"/>
                        </a:spcBef>
                        <a:defRPr sz="1400" b="1">
                          <a:solidFill>
                            <a:srgbClr val="000099"/>
                          </a:solidFill>
                          <a:latin typeface="Arial" charset="0"/>
                          <a:ea typeface="楷体_GB2312" pitchFamily="49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楷体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楷体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楷体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楷体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ea typeface="华文行楷" pitchFamily="2" charset="-122"/>
                        </a:rPr>
                        <a:t>D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49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Font typeface="Wingdings" pitchFamily="2" charset="2"/>
                        <a:defRPr sz="2400">
                          <a:solidFill>
                            <a:srgbClr val="000099"/>
                          </a:solidFill>
                          <a:latin typeface="Times New Roman" pitchFamily="18" charset="0"/>
                          <a:ea typeface="华文行楷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 sz="2000">
                          <a:solidFill>
                            <a:schemeClr val="folHlink"/>
                          </a:solidFill>
                          <a:latin typeface="华文新魏" pitchFamily="2" charset="-122"/>
                          <a:ea typeface="华文新魏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b="1">
                          <a:solidFill>
                            <a:srgbClr val="000099"/>
                          </a:solidFill>
                          <a:latin typeface="楷体_GB2312" pitchFamily="49" charset="-122"/>
                          <a:ea typeface="楷体_GB2312" pitchFamily="49" charset="-122"/>
                        </a:defRPr>
                      </a:lvl3pPr>
                      <a:lvl4pPr>
                        <a:spcBef>
                          <a:spcPct val="20000"/>
                        </a:spcBef>
                        <a:defRPr sz="1400" b="1">
                          <a:solidFill>
                            <a:srgbClr val="000099"/>
                          </a:solidFill>
                          <a:latin typeface="Arial" charset="0"/>
                          <a:ea typeface="楷体_GB2312" pitchFamily="49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楷体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楷体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楷体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楷体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ea typeface="华文行楷" pitchFamily="2" charset="-122"/>
                        </a:rPr>
                        <a:t>分数</a:t>
                      </a: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ea typeface="华文行楷" pitchFamily="2" charset="-122"/>
                        </a:rPr>
                        <a:t>&lt;60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Font typeface="Wingdings" pitchFamily="2" charset="2"/>
                        <a:defRPr sz="2400">
                          <a:solidFill>
                            <a:srgbClr val="000099"/>
                          </a:solidFill>
                          <a:latin typeface="Times New Roman" pitchFamily="18" charset="0"/>
                          <a:ea typeface="华文行楷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 sz="2000">
                          <a:solidFill>
                            <a:schemeClr val="folHlink"/>
                          </a:solidFill>
                          <a:latin typeface="华文新魏" pitchFamily="2" charset="-122"/>
                          <a:ea typeface="华文新魏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b="1">
                          <a:solidFill>
                            <a:srgbClr val="000099"/>
                          </a:solidFill>
                          <a:latin typeface="楷体_GB2312" pitchFamily="49" charset="-122"/>
                          <a:ea typeface="楷体_GB2312" pitchFamily="49" charset="-122"/>
                        </a:defRPr>
                      </a:lvl3pPr>
                      <a:lvl4pPr>
                        <a:spcBef>
                          <a:spcPct val="20000"/>
                        </a:spcBef>
                        <a:defRPr sz="1400" b="1">
                          <a:solidFill>
                            <a:srgbClr val="000099"/>
                          </a:solidFill>
                          <a:latin typeface="Arial" charset="0"/>
                          <a:ea typeface="楷体_GB2312" pitchFamily="49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楷体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楷体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楷体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楷体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ea typeface="华文行楷" pitchFamily="2" charset="-122"/>
                        </a:rPr>
                        <a:t>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2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2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24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24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24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24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338" grpId="0"/>
      <p:bldP spid="142339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dirty="0"/>
              <a:t>第8章  Excel综合应用1—</a:t>
            </a:r>
            <a:r>
              <a:rPr lang="en-US" altLang="zh-CN" dirty="0" err="1"/>
              <a:t>成绩表统计与分析</a:t>
            </a:r>
            <a:endParaRPr lang="en-US" altLang="zh-CN" dirty="0"/>
          </a:p>
        </p:txBody>
      </p:sp>
      <p:sp>
        <p:nvSpPr>
          <p:cNvPr id="6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62D8B42-9173-436A-ABEC-77BCF910D894}" type="slidenum">
              <a:rPr lang="en-US" altLang="zh-CN"/>
              <a:pPr/>
              <a:t>18</a:t>
            </a:fld>
            <a:endParaRPr lang="en-US" altLang="zh-CN"/>
          </a:p>
        </p:txBody>
      </p:sp>
      <p:sp>
        <p:nvSpPr>
          <p:cNvPr id="7" name="日期占位符 5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98D88690-6410-4285-BBD9-833E7FB990EE}" type="datetime1">
              <a:rPr lang="zh-CN" altLang="en-US"/>
              <a:pPr/>
              <a:t>2013/10/12</a:t>
            </a:fld>
            <a:endParaRPr lang="en-US" altLang="zh-CN"/>
          </a:p>
        </p:txBody>
      </p:sp>
      <p:sp>
        <p:nvSpPr>
          <p:cNvPr id="14643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sz="3600" dirty="0"/>
              <a:t>逻辑判断函数</a:t>
            </a:r>
            <a:r>
              <a:rPr lang="en-US" altLang="zh-CN" sz="3600" dirty="0"/>
              <a:t>IF</a:t>
            </a:r>
            <a:r>
              <a:rPr lang="zh-CN" altLang="en-US" sz="3600" dirty="0"/>
              <a:t>的使用</a:t>
            </a:r>
            <a:r>
              <a:rPr lang="zh-CN" altLang="en-US" sz="3600" dirty="0" smtClean="0"/>
              <a:t>（四）</a:t>
            </a:r>
            <a:endParaRPr lang="zh-CN" altLang="en-US" sz="3600" dirty="0"/>
          </a:p>
        </p:txBody>
      </p:sp>
      <p:sp>
        <p:nvSpPr>
          <p:cNvPr id="146435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552450" y="1268760"/>
            <a:ext cx="8267700" cy="2232248"/>
          </a:xfrm>
        </p:spPr>
        <p:txBody>
          <a:bodyPr>
            <a:normAutofit fontScale="62500" lnSpcReduction="20000"/>
          </a:bodyPr>
          <a:lstStyle/>
          <a:p>
            <a:pPr marL="457200" lvl="1" indent="0">
              <a:buNone/>
            </a:pPr>
            <a:r>
              <a:rPr lang="zh-CN" altLang="en-US" dirty="0" smtClean="0"/>
              <a:t>（</a:t>
            </a:r>
            <a:r>
              <a:rPr lang="en-US" altLang="zh-CN" dirty="0" smtClean="0"/>
              <a:t>1</a:t>
            </a:r>
            <a:r>
              <a:rPr lang="zh-CN" altLang="en-US" dirty="0" smtClean="0"/>
              <a:t>）在目标</a:t>
            </a:r>
            <a:r>
              <a:rPr lang="zh-CN" altLang="en-US" dirty="0"/>
              <a:t>单元格</a:t>
            </a:r>
            <a:r>
              <a:rPr lang="en-US" altLang="zh-CN" dirty="0" smtClean="0"/>
              <a:t>D2</a:t>
            </a:r>
            <a:r>
              <a:rPr lang="zh-CN" altLang="en-US" dirty="0" smtClean="0"/>
              <a:t>中</a:t>
            </a:r>
            <a:r>
              <a:rPr lang="zh-CN" altLang="en-US" dirty="0"/>
              <a:t>输入“</a:t>
            </a:r>
            <a:r>
              <a:rPr lang="en-US" altLang="zh-CN" dirty="0"/>
              <a:t>=”</a:t>
            </a:r>
            <a:r>
              <a:rPr lang="zh-CN" altLang="en-US" dirty="0"/>
              <a:t>。</a:t>
            </a:r>
          </a:p>
          <a:p>
            <a:pPr marL="457200" lvl="1" indent="0">
              <a:buNone/>
            </a:pPr>
            <a:r>
              <a:rPr lang="zh-CN" altLang="en-US" dirty="0" smtClean="0"/>
              <a:t>（</a:t>
            </a:r>
            <a:r>
              <a:rPr lang="en-US" altLang="zh-CN" dirty="0" smtClean="0"/>
              <a:t>2</a:t>
            </a:r>
            <a:r>
              <a:rPr lang="zh-CN" altLang="en-US" dirty="0" smtClean="0"/>
              <a:t>）单击</a:t>
            </a:r>
            <a:r>
              <a:rPr lang="zh-CN" altLang="en-US" dirty="0"/>
              <a:t>“名称框”处的“</a:t>
            </a:r>
            <a:r>
              <a:rPr lang="en-US" altLang="zh-CN" dirty="0"/>
              <a:t>IF”</a:t>
            </a:r>
            <a:r>
              <a:rPr lang="zh-CN" altLang="en-US" dirty="0"/>
              <a:t>，打开“函数参数”对话框。</a:t>
            </a:r>
          </a:p>
          <a:p>
            <a:pPr marL="457200" lvl="1" indent="0">
              <a:buNone/>
            </a:pPr>
            <a:r>
              <a:rPr lang="zh-CN" altLang="en-US" dirty="0" smtClean="0"/>
              <a:t>（</a:t>
            </a:r>
            <a:r>
              <a:rPr lang="en-US" altLang="zh-CN" dirty="0" smtClean="0"/>
              <a:t>3</a:t>
            </a:r>
            <a:r>
              <a:rPr lang="zh-CN" altLang="en-US" dirty="0" smtClean="0"/>
              <a:t>）在</a:t>
            </a:r>
            <a:r>
              <a:rPr lang="zh-CN" altLang="en-US" dirty="0"/>
              <a:t>“函数参数”对话框中进行</a:t>
            </a:r>
            <a:r>
              <a:rPr lang="zh-CN" altLang="en-US" dirty="0" smtClean="0"/>
              <a:t>如下图所</a:t>
            </a:r>
            <a:r>
              <a:rPr lang="zh-CN" altLang="en-US" dirty="0"/>
              <a:t>示的设置。并将插入点定位在第</a:t>
            </a:r>
            <a:r>
              <a:rPr lang="en-US" altLang="zh-CN" dirty="0"/>
              <a:t>3</a:t>
            </a:r>
            <a:r>
              <a:rPr lang="zh-CN" altLang="en-US" dirty="0"/>
              <a:t>个参数“</a:t>
            </a:r>
            <a:r>
              <a:rPr lang="en-US" altLang="zh-CN" dirty="0" err="1"/>
              <a:t>Value_if_false</a:t>
            </a:r>
            <a:r>
              <a:rPr lang="en-US" altLang="zh-CN" dirty="0"/>
              <a:t>”</a:t>
            </a:r>
            <a:r>
              <a:rPr lang="zh-CN" altLang="en-US" dirty="0"/>
              <a:t>编辑框中</a:t>
            </a:r>
            <a:r>
              <a:rPr lang="zh-CN" altLang="en-US" dirty="0" smtClean="0"/>
              <a:t>。 </a:t>
            </a:r>
            <a:endParaRPr lang="zh-CN" altLang="en-US" dirty="0"/>
          </a:p>
          <a:p>
            <a:pPr marL="457200" lvl="1" indent="0">
              <a:buNone/>
            </a:pPr>
            <a:r>
              <a:rPr lang="zh-CN" altLang="en-US" dirty="0" smtClean="0"/>
              <a:t>（</a:t>
            </a:r>
            <a:r>
              <a:rPr lang="en-US" altLang="zh-CN" dirty="0" smtClean="0"/>
              <a:t>4</a:t>
            </a:r>
            <a:r>
              <a:rPr lang="zh-CN" altLang="en-US" dirty="0" smtClean="0"/>
              <a:t>）再次</a:t>
            </a:r>
            <a:r>
              <a:rPr lang="zh-CN" altLang="en-US" dirty="0"/>
              <a:t>单击“名称框”处的“</a:t>
            </a:r>
            <a:r>
              <a:rPr lang="en-US" altLang="zh-CN" dirty="0"/>
              <a:t>IF”</a:t>
            </a:r>
            <a:r>
              <a:rPr lang="zh-CN" altLang="en-US" dirty="0"/>
              <a:t>。第</a:t>
            </a:r>
            <a:r>
              <a:rPr lang="en-US" altLang="zh-CN" dirty="0"/>
              <a:t>2</a:t>
            </a:r>
            <a:r>
              <a:rPr lang="zh-CN" altLang="en-US" dirty="0"/>
              <a:t>次打开“函数参数”对话框，在“</a:t>
            </a:r>
            <a:r>
              <a:rPr lang="en-US" altLang="zh-CN" dirty="0" err="1"/>
              <a:t>Logical_test</a:t>
            </a:r>
            <a:r>
              <a:rPr lang="en-US" altLang="zh-CN" dirty="0"/>
              <a:t>”</a:t>
            </a:r>
            <a:r>
              <a:rPr lang="zh-CN" altLang="en-US" dirty="0"/>
              <a:t>处输入“各科成绩表</a:t>
            </a:r>
            <a:r>
              <a:rPr lang="en-US" altLang="zh-CN" dirty="0"/>
              <a:t>!D2&lt;70”</a:t>
            </a:r>
            <a:r>
              <a:rPr lang="zh-CN" altLang="en-US" dirty="0"/>
              <a:t>、在“</a:t>
            </a:r>
            <a:r>
              <a:rPr lang="en-US" altLang="zh-CN" dirty="0" err="1"/>
              <a:t>Value_if_true</a:t>
            </a:r>
            <a:r>
              <a:rPr lang="en-US" altLang="zh-CN" dirty="0"/>
              <a:t>”</a:t>
            </a:r>
            <a:r>
              <a:rPr lang="zh-CN" altLang="en-US" dirty="0"/>
              <a:t>处，输入“</a:t>
            </a:r>
            <a:r>
              <a:rPr lang="en-US" altLang="zh-CN" dirty="0"/>
              <a:t>D</a:t>
            </a:r>
            <a:r>
              <a:rPr lang="en-US" altLang="zh-CN" dirty="0" smtClean="0"/>
              <a:t>”</a:t>
            </a:r>
            <a:r>
              <a:rPr lang="zh-CN" altLang="en-US" dirty="0" smtClean="0"/>
              <a:t>。</a:t>
            </a:r>
            <a:r>
              <a:rPr lang="zh-CN" altLang="zh-CN" dirty="0"/>
              <a:t>再将插入点定位在第</a:t>
            </a:r>
            <a:r>
              <a:rPr lang="en-US" altLang="zh-CN" dirty="0"/>
              <a:t>3</a:t>
            </a:r>
            <a:r>
              <a:rPr lang="zh-CN" altLang="zh-CN" dirty="0"/>
              <a:t>个参数“</a:t>
            </a:r>
            <a:r>
              <a:rPr lang="en-US" altLang="zh-CN" dirty="0" err="1"/>
              <a:t>Value_if_false</a:t>
            </a:r>
            <a:r>
              <a:rPr lang="zh-CN" altLang="zh-CN" dirty="0"/>
              <a:t>”编辑框中。</a:t>
            </a:r>
            <a:endParaRPr lang="en-US" altLang="zh-CN" dirty="0" smtClean="0"/>
          </a:p>
          <a:p>
            <a:pPr marL="457200" lvl="1" indent="0">
              <a:buNone/>
            </a:pPr>
            <a:r>
              <a:rPr lang="zh-CN" altLang="en-US" dirty="0" smtClean="0"/>
              <a:t>（</a:t>
            </a:r>
            <a:r>
              <a:rPr lang="en-US" altLang="zh-CN" dirty="0" smtClean="0"/>
              <a:t>5</a:t>
            </a:r>
            <a:r>
              <a:rPr lang="zh-CN" altLang="en-US" dirty="0" smtClean="0"/>
              <a:t>）重复步骤（</a:t>
            </a:r>
            <a:r>
              <a:rPr lang="en-US" altLang="zh-CN" dirty="0" smtClean="0"/>
              <a:t>4</a:t>
            </a:r>
            <a:r>
              <a:rPr lang="zh-CN" altLang="en-US" dirty="0" smtClean="0"/>
              <a:t>）共</a:t>
            </a:r>
            <a:r>
              <a:rPr lang="en-US" altLang="zh-CN" dirty="0" smtClean="0"/>
              <a:t>3</a:t>
            </a:r>
            <a:r>
              <a:rPr lang="zh-CN" altLang="en-US" dirty="0" smtClean="0"/>
              <a:t>次，</a:t>
            </a:r>
            <a:r>
              <a:rPr lang="zh-CN" altLang="en-US" dirty="0"/>
              <a:t>注意修改每次的参数</a:t>
            </a:r>
            <a:r>
              <a:rPr lang="zh-CN" altLang="en-US" dirty="0" smtClean="0"/>
              <a:t>。</a:t>
            </a:r>
            <a:endParaRPr lang="zh-CN" altLang="en-US" dirty="0"/>
          </a:p>
        </p:txBody>
      </p:sp>
      <p:sp>
        <p:nvSpPr>
          <p:cNvPr id="146464" name="AutoShape 32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96300" y="6281738"/>
            <a:ext cx="647700" cy="576262"/>
          </a:xfrm>
          <a:prstGeom prst="actionButtonHome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8" name="图片 7"/>
          <p:cNvPicPr/>
          <p:nvPr/>
        </p:nvPicPr>
        <p:blipFill>
          <a:blip r:embed="rId3"/>
          <a:stretch>
            <a:fillRect/>
          </a:stretch>
        </p:blipFill>
        <p:spPr>
          <a:xfrm>
            <a:off x="2051720" y="3610990"/>
            <a:ext cx="4896544" cy="26642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6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6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6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6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6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6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6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6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6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6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64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64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6434" grpId="0"/>
      <p:bldP spid="146435" grpId="0" build="p" bldLvl="2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8" name="Rectangle 2"/>
          <p:cNvSpPr>
            <a:spLocks noGrp="1" noChangeArrowheads="1"/>
          </p:cNvSpPr>
          <p:nvPr>
            <p:ph type="title"/>
          </p:nvPr>
        </p:nvSpPr>
        <p:spPr>
          <a:xfrm>
            <a:off x="1547664" y="404664"/>
            <a:ext cx="6769100" cy="515938"/>
          </a:xfrm>
        </p:spPr>
        <p:txBody>
          <a:bodyPr>
            <a:normAutofit fontScale="90000"/>
          </a:bodyPr>
          <a:lstStyle/>
          <a:p>
            <a:r>
              <a:rPr lang="zh-CN" altLang="en-US" sz="3600" dirty="0"/>
              <a:t>条件</a:t>
            </a:r>
            <a:r>
              <a:rPr lang="zh-CN" altLang="en-US" sz="3600" dirty="0" smtClean="0"/>
              <a:t>格式（一） </a:t>
            </a:r>
            <a:endParaRPr lang="zh-CN" altLang="en-US" sz="3600" dirty="0"/>
          </a:p>
        </p:txBody>
      </p:sp>
      <p:sp>
        <p:nvSpPr>
          <p:cNvPr id="14745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67544" y="1268760"/>
            <a:ext cx="8267700" cy="2880320"/>
          </a:xfrm>
        </p:spPr>
        <p:txBody>
          <a:bodyPr>
            <a:normAutofit/>
          </a:bodyPr>
          <a:lstStyle/>
          <a:p>
            <a:pPr marL="263525" indent="-263525"/>
            <a:r>
              <a:rPr lang="zh-CN" altLang="en-US" sz="2400" dirty="0"/>
              <a:t>在“各科等级表”中，利用条件格式将</a:t>
            </a:r>
            <a:r>
              <a:rPr lang="en-US" altLang="zh-CN" sz="2400" dirty="0"/>
              <a:t>4</a:t>
            </a:r>
            <a:r>
              <a:rPr lang="zh-CN" altLang="en-US" sz="2400" dirty="0"/>
              <a:t>门课程中所有“缺考”的单元格设置为“浅红填充色深红色文本”</a:t>
            </a:r>
            <a:r>
              <a:rPr lang="zh-CN" altLang="en-US" sz="2400" dirty="0" smtClean="0"/>
              <a:t>；</a:t>
            </a:r>
            <a:endParaRPr lang="en-US" altLang="zh-CN" sz="2400" dirty="0" smtClean="0"/>
          </a:p>
          <a:p>
            <a:pPr marL="663575" lvl="1" indent="-263525"/>
            <a:r>
              <a:rPr lang="zh-CN" altLang="zh-CN" sz="2000" dirty="0"/>
              <a:t>选择目标单元格区域</a:t>
            </a:r>
            <a:r>
              <a:rPr lang="en-US" altLang="zh-CN" sz="2000" dirty="0" smtClean="0"/>
              <a:t>D2:G38</a:t>
            </a:r>
          </a:p>
          <a:p>
            <a:pPr marL="663575" lvl="1" indent="-263525"/>
            <a:r>
              <a:rPr lang="zh-CN" altLang="zh-CN" sz="2000" dirty="0"/>
              <a:t>在“开始”选项卡的“样式”组中单击“条件格式”按钮</a:t>
            </a:r>
            <a:r>
              <a:rPr lang="en-US" altLang="zh-CN" sz="2000" dirty="0"/>
              <a:t> </a:t>
            </a:r>
            <a:r>
              <a:rPr lang="zh-CN" altLang="zh-CN" sz="2000" dirty="0"/>
              <a:t>，在弹出的列表中选择“突出显示单元格规则”选项，在弹出的下级列表中选择“等于”</a:t>
            </a:r>
            <a:r>
              <a:rPr lang="zh-CN" altLang="zh-CN" sz="2000" dirty="0" smtClean="0"/>
              <a:t>选项</a:t>
            </a:r>
            <a:r>
              <a:rPr lang="zh-CN" altLang="en-US" sz="2000" dirty="0" smtClean="0"/>
              <a:t>。</a:t>
            </a:r>
            <a:endParaRPr lang="en-US" altLang="zh-CN" sz="2000" dirty="0" smtClean="0"/>
          </a:p>
          <a:p>
            <a:pPr marL="663575" lvl="1" indent="-263525"/>
            <a:r>
              <a:rPr lang="zh-CN" altLang="en-US" sz="1800" dirty="0"/>
              <a:t>在打开的“等于”对话框</a:t>
            </a:r>
            <a:r>
              <a:rPr lang="zh-CN" altLang="en-US" sz="1800" dirty="0" smtClean="0"/>
              <a:t>中，进行如下图所示的设置。</a:t>
            </a:r>
            <a:endParaRPr lang="zh-CN" altLang="en-US" sz="1800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/>
              <a:t>第8章  Excel综合应用1—成绩表统计与分析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36B5630-6F29-4BD2-A4C0-2B89C185AC49}" type="slidenum">
              <a:rPr lang="en-US" altLang="zh-CN"/>
              <a:pPr/>
              <a:t>19</a:t>
            </a:fld>
            <a:endParaRPr lang="en-US" altLang="zh-CN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428FA834-726A-4936-B9F6-A2A7DE122E85}" type="datetime1">
              <a:rPr lang="zh-CN" altLang="en-US"/>
              <a:pPr/>
              <a:t>2013/10/12</a:t>
            </a:fld>
            <a:endParaRPr lang="en-US" altLang="zh-CN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4509120"/>
            <a:ext cx="5959428" cy="16561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7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7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7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7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7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7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7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7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7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7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7458" grpId="0"/>
      <p:bldP spid="147459" grpId="0" build="p" bldLvl="2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5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学习目标</a:t>
            </a:r>
          </a:p>
        </p:txBody>
      </p:sp>
      <p:sp>
        <p:nvSpPr>
          <p:cNvPr id="95236" name="Rectangle 4"/>
          <p:cNvSpPr>
            <a:spLocks noGrp="1" noChangeArrowheads="1"/>
          </p:cNvSpPr>
          <p:nvPr>
            <p:ph idx="1"/>
          </p:nvPr>
        </p:nvSpPr>
        <p:spPr>
          <a:xfrm>
            <a:off x="899592" y="1778111"/>
            <a:ext cx="7571184" cy="4093939"/>
          </a:xfrm>
          <a:noFill/>
        </p:spPr>
        <p:txBody>
          <a:bodyPr/>
          <a:lstStyle/>
          <a:p>
            <a:pPr>
              <a:buFont typeface="Wingdings" panose="05000000000000000000" pitchFamily="2" charset="2"/>
              <a:buChar char="ü"/>
            </a:pPr>
            <a:r>
              <a:rPr lang="zh-CN" altLang="en-US" dirty="0"/>
              <a:t>熟练掌握统计函数</a:t>
            </a:r>
            <a:r>
              <a:rPr lang="en-US" altLang="zh-CN" dirty="0">
                <a:latin typeface="华文新魏" pitchFamily="2" charset="-122"/>
                <a:ea typeface="华文新魏" pitchFamily="2" charset="-122"/>
              </a:rPr>
              <a:t>COUNT</a:t>
            </a:r>
            <a:r>
              <a:rPr lang="zh-CN" altLang="en-US" dirty="0">
                <a:latin typeface="华文新魏" pitchFamily="2" charset="-122"/>
                <a:ea typeface="华文新魏" pitchFamily="2" charset="-122"/>
              </a:rPr>
              <a:t>、</a:t>
            </a:r>
            <a:r>
              <a:rPr lang="en-US" altLang="zh-CN" dirty="0" smtClean="0">
                <a:latin typeface="华文新魏" pitchFamily="2" charset="-122"/>
                <a:ea typeface="华文新魏" pitchFamily="2" charset="-122"/>
              </a:rPr>
              <a:t>COUNTIF</a:t>
            </a:r>
            <a:r>
              <a:rPr lang="zh-CN" altLang="en-US" dirty="0"/>
              <a:t>及</a:t>
            </a:r>
            <a:r>
              <a:rPr lang="en-US" altLang="zh-CN" dirty="0" smtClean="0">
                <a:latin typeface="华文新魏" pitchFamily="2" charset="-122"/>
                <a:ea typeface="华文新魏" pitchFamily="2" charset="-122"/>
              </a:rPr>
              <a:t>COUNTIFS</a:t>
            </a:r>
            <a:r>
              <a:rPr lang="zh-CN" altLang="en-US" dirty="0" smtClean="0"/>
              <a:t>的</a:t>
            </a:r>
            <a:r>
              <a:rPr lang="zh-CN" altLang="en-US" dirty="0"/>
              <a:t>使用方法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zh-CN" altLang="en-US" dirty="0"/>
              <a:t>熟练掌握逻辑判断函数</a:t>
            </a:r>
            <a:r>
              <a:rPr lang="en-US" altLang="zh-CN" dirty="0">
                <a:latin typeface="华文新魏" pitchFamily="2" charset="-122"/>
                <a:ea typeface="华文新魏" pitchFamily="2" charset="-122"/>
              </a:rPr>
              <a:t>IF</a:t>
            </a:r>
            <a:r>
              <a:rPr lang="zh-CN" altLang="en-US" dirty="0"/>
              <a:t>的使用方法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zh-CN" altLang="en-US" dirty="0"/>
              <a:t>掌握条件格式的设置方法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zh-CN" altLang="en-US" dirty="0"/>
              <a:t>熟练使用图表的创建、</a:t>
            </a:r>
            <a:r>
              <a:rPr lang="zh-CN" altLang="en-US" dirty="0" smtClean="0"/>
              <a:t>修改及格式化</a:t>
            </a:r>
            <a:endParaRPr lang="zh-CN" altLang="en-US" dirty="0"/>
          </a:p>
        </p:txBody>
      </p:sp>
      <p:sp>
        <p:nvSpPr>
          <p:cNvPr id="7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DBF945-B127-4E2E-9BF2-D863C4E87308}" type="datetime1">
              <a:rPr lang="zh-CN" altLang="en-US"/>
              <a:pPr/>
              <a:t>2013/10/12</a:t>
            </a:fld>
            <a:endParaRPr lang="en-US" altLang="zh-CN"/>
          </a:p>
        </p:txBody>
      </p:sp>
      <p:sp>
        <p:nvSpPr>
          <p:cNvPr id="5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3175992" cy="365125"/>
          </a:xfrm>
        </p:spPr>
        <p:txBody>
          <a:bodyPr/>
          <a:lstStyle/>
          <a:p>
            <a:r>
              <a:rPr lang="en-US" altLang="zh-CN" dirty="0"/>
              <a:t>第8章  Excel综合应用1—</a:t>
            </a:r>
            <a:r>
              <a:rPr lang="en-US" altLang="zh-CN" dirty="0" err="1"/>
              <a:t>成绩表统计与分析</a:t>
            </a:r>
            <a:endParaRPr lang="en-US" altLang="zh-CN" dirty="0"/>
          </a:p>
        </p:txBody>
      </p:sp>
      <p:sp>
        <p:nvSpPr>
          <p:cNvPr id="6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0FB9DC-AD30-4B3F-9134-E9E7452322C8}" type="slidenum">
              <a:rPr lang="en-US" altLang="zh-CN"/>
              <a:pPr/>
              <a:t>2</a:t>
            </a:fld>
            <a:endParaRPr lang="en-US" altLang="zh-CN"/>
          </a:p>
        </p:txBody>
      </p:sp>
      <p:sp>
        <p:nvSpPr>
          <p:cNvPr id="95238" name="AutoShape 6"/>
          <p:cNvSpPr>
            <a:spLocks noChangeArrowheads="1"/>
          </p:cNvSpPr>
          <p:nvPr/>
        </p:nvSpPr>
        <p:spPr bwMode="auto">
          <a:xfrm>
            <a:off x="611188" y="1412875"/>
            <a:ext cx="7993062" cy="4824413"/>
          </a:xfrm>
          <a:prstGeom prst="flowChartAlternateProcess">
            <a:avLst/>
          </a:prstGeom>
          <a:noFill/>
          <a:ln w="19050">
            <a:solidFill>
              <a:schemeClr val="bg2"/>
            </a:solidFill>
            <a:miter lim="800000"/>
            <a:headEnd/>
            <a:tailEnd/>
          </a:ln>
          <a:effectLst>
            <a:outerShdw dist="35921" dir="2700000" algn="ctr" rotWithShape="0">
              <a:schemeClr val="bg2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52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52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52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52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52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52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52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52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52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52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235" grpId="0"/>
      <p:bldP spid="95236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8" name="Rectangle 2"/>
          <p:cNvSpPr>
            <a:spLocks noGrp="1" noChangeArrowheads="1"/>
          </p:cNvSpPr>
          <p:nvPr>
            <p:ph type="title"/>
          </p:nvPr>
        </p:nvSpPr>
        <p:spPr>
          <a:xfrm>
            <a:off x="1403648" y="116632"/>
            <a:ext cx="6840760" cy="792088"/>
          </a:xfrm>
        </p:spPr>
        <p:txBody>
          <a:bodyPr>
            <a:normAutofit/>
          </a:bodyPr>
          <a:lstStyle/>
          <a:p>
            <a:pPr algn="ctr"/>
            <a:r>
              <a:rPr lang="zh-CN" altLang="en-US" sz="3600" dirty="0"/>
              <a:t>条件</a:t>
            </a:r>
            <a:r>
              <a:rPr lang="zh-CN" altLang="en-US" sz="3600" dirty="0" smtClean="0"/>
              <a:t>格式（二） </a:t>
            </a:r>
            <a:endParaRPr lang="zh-CN" altLang="en-US" sz="3600" dirty="0"/>
          </a:p>
        </p:txBody>
      </p:sp>
      <p:pic>
        <p:nvPicPr>
          <p:cNvPr id="10" name="内容占位符 9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004048" y="1485320"/>
            <a:ext cx="3528392" cy="3671872"/>
          </a:xfrm>
          <a:prstGeom prst="rect">
            <a:avLst/>
          </a:prstGeom>
        </p:spPr>
      </p:pic>
      <p:sp>
        <p:nvSpPr>
          <p:cNvPr id="147459" name="Rectangle 3"/>
          <p:cNvSpPr>
            <a:spLocks noGrp="1" noChangeArrowheads="1"/>
          </p:cNvSpPr>
          <p:nvPr>
            <p:ph type="body" sz="half" idx="2"/>
          </p:nvPr>
        </p:nvSpPr>
        <p:spPr>
          <a:xfrm>
            <a:off x="251520" y="1435100"/>
            <a:ext cx="4608512" cy="4946228"/>
          </a:xfrm>
        </p:spPr>
        <p:txBody>
          <a:bodyPr>
            <a:normAutofit lnSpcReduction="10000"/>
          </a:bodyPr>
          <a:lstStyle/>
          <a:p>
            <a:pPr marL="263525" indent="-263525"/>
            <a:r>
              <a:rPr lang="zh-CN" altLang="en-US" sz="2400" dirty="0"/>
              <a:t>在“各科等级表”中，利用条件格式将</a:t>
            </a:r>
            <a:r>
              <a:rPr lang="en-US" altLang="zh-CN" sz="2400" dirty="0"/>
              <a:t>4</a:t>
            </a:r>
            <a:r>
              <a:rPr lang="zh-CN" altLang="en-US" sz="2400" dirty="0"/>
              <a:t>门</a:t>
            </a:r>
            <a:r>
              <a:rPr lang="zh-CN" altLang="en-US" sz="2400" dirty="0" smtClean="0"/>
              <a:t>课程中</a:t>
            </a:r>
            <a:r>
              <a:rPr lang="zh-CN" altLang="en-US" sz="2400" dirty="0"/>
              <a:t>所有成绩等级为“不及格”或为“</a:t>
            </a:r>
            <a:r>
              <a:rPr lang="en-US" altLang="zh-CN" sz="2400" dirty="0"/>
              <a:t>E”</a:t>
            </a:r>
            <a:r>
              <a:rPr lang="zh-CN" altLang="en-US" sz="2400" dirty="0"/>
              <a:t>的单元格设置成“黄色底纹红色加粗字体”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pPr marL="742950" lvl="1" indent="-342900">
              <a:buFont typeface="Wingdings" panose="05000000000000000000" pitchFamily="2" charset="2"/>
              <a:buChar char="Ø"/>
            </a:pPr>
            <a:r>
              <a:rPr lang="zh-CN" altLang="zh-CN" sz="2000" dirty="0"/>
              <a:t>选择目标单元格区域</a:t>
            </a:r>
            <a:r>
              <a:rPr lang="en-US" altLang="zh-CN" sz="2000" dirty="0" smtClean="0"/>
              <a:t>D2:G38</a:t>
            </a:r>
          </a:p>
          <a:p>
            <a:pPr marL="742950" lvl="1" indent="-342900">
              <a:buFont typeface="Wingdings" panose="05000000000000000000" pitchFamily="2" charset="2"/>
              <a:buChar char="Ø"/>
            </a:pPr>
            <a:r>
              <a:rPr lang="zh-CN" altLang="zh-CN" sz="2000" dirty="0" smtClean="0"/>
              <a:t>单击</a:t>
            </a:r>
            <a:r>
              <a:rPr lang="zh-CN" altLang="zh-CN" sz="2000" dirty="0"/>
              <a:t>“条件格式”按钮</a:t>
            </a:r>
            <a:r>
              <a:rPr lang="en-US" altLang="zh-CN" sz="2000" dirty="0"/>
              <a:t> </a:t>
            </a:r>
            <a:r>
              <a:rPr lang="zh-CN" altLang="zh-CN" sz="2000" dirty="0"/>
              <a:t>，在弹出的列表中选择“管理规则”选项，打开“条件格式规则管理器”</a:t>
            </a:r>
            <a:r>
              <a:rPr lang="zh-CN" altLang="zh-CN" sz="2000" dirty="0" smtClean="0"/>
              <a:t>对话框</a:t>
            </a:r>
            <a:r>
              <a:rPr lang="zh-CN" altLang="en-US" sz="1800" dirty="0" smtClean="0"/>
              <a:t>。</a:t>
            </a:r>
            <a:r>
              <a:rPr lang="zh-CN" altLang="zh-CN" sz="2000" dirty="0"/>
              <a:t>在</a:t>
            </a:r>
            <a:r>
              <a:rPr lang="zh-CN" altLang="zh-CN" sz="2000" dirty="0"/>
              <a:t>对话框中单击“新建规则”</a:t>
            </a:r>
            <a:r>
              <a:rPr lang="zh-CN" altLang="zh-CN" sz="2000" dirty="0"/>
              <a:t>按钮</a:t>
            </a:r>
            <a:r>
              <a:rPr lang="zh-CN" altLang="en-US" sz="2000" dirty="0"/>
              <a:t>。</a:t>
            </a:r>
            <a:endParaRPr lang="en-US" altLang="zh-CN" sz="2000" dirty="0"/>
          </a:p>
          <a:p>
            <a:pPr marL="685800" lvl="1" indent="-285750">
              <a:buFont typeface="Wingdings" panose="05000000000000000000" pitchFamily="2" charset="2"/>
              <a:buChar char="Ø"/>
            </a:pPr>
            <a:r>
              <a:rPr lang="zh-CN" altLang="en-US" sz="2000" dirty="0"/>
              <a:t>在</a:t>
            </a:r>
            <a:r>
              <a:rPr lang="zh-CN" altLang="zh-CN" sz="2000" dirty="0"/>
              <a:t>“新建格式规则”对话框</a:t>
            </a:r>
            <a:r>
              <a:rPr lang="zh-CN" altLang="en-US" sz="2000" dirty="0"/>
              <a:t>中进行</a:t>
            </a:r>
            <a:r>
              <a:rPr lang="zh-CN" altLang="en-US" sz="2000" dirty="0" smtClean="0"/>
              <a:t>如右图</a:t>
            </a:r>
            <a:r>
              <a:rPr lang="zh-CN" altLang="en-US" sz="2000" dirty="0"/>
              <a:t>所示的设置</a:t>
            </a:r>
            <a:r>
              <a:rPr lang="zh-CN" altLang="zh-CN" sz="2000" dirty="0" smtClean="0"/>
              <a:t>。</a:t>
            </a:r>
            <a:endParaRPr lang="en-US" altLang="zh-CN" sz="2000" dirty="0" smtClean="0"/>
          </a:p>
          <a:p>
            <a:pPr marL="685800" lvl="1" indent="-285750">
              <a:buFont typeface="Wingdings" panose="05000000000000000000" pitchFamily="2" charset="2"/>
              <a:buChar char="Ø"/>
            </a:pPr>
            <a:r>
              <a:rPr lang="zh-CN" altLang="en-US" sz="2000" dirty="0" smtClean="0"/>
              <a:t>重复以上步骤，将</a:t>
            </a:r>
            <a:r>
              <a:rPr lang="zh-CN" altLang="en-US" sz="2000" dirty="0"/>
              <a:t>所有成绩等级为“</a:t>
            </a:r>
            <a:r>
              <a:rPr lang="en-US" altLang="zh-CN" sz="2000" dirty="0"/>
              <a:t>E”</a:t>
            </a:r>
            <a:r>
              <a:rPr lang="zh-CN" altLang="en-US" sz="2000" dirty="0"/>
              <a:t>的</a:t>
            </a:r>
            <a:r>
              <a:rPr lang="zh-CN" altLang="en-US" sz="2000" dirty="0" smtClean="0"/>
              <a:t>单元格进行相同的设置。</a:t>
            </a:r>
            <a:endParaRPr lang="zh-CN" altLang="en-US" sz="2000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8FA834-726A-4936-B9F6-A2A7DE122E85}" type="datetime1">
              <a:rPr lang="zh-CN" altLang="en-US"/>
              <a:pPr/>
              <a:t>2013/10/12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第8章  Excel综合应用1—成绩表统计与分析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6B5630-6F29-4BD2-A4C0-2B89C185AC49}" type="slidenum">
              <a:rPr lang="en-US" altLang="zh-CN"/>
              <a:pPr/>
              <a:t>20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82073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7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7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7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7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7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7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7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7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7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7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74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74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7458" grpId="0"/>
      <p:bldP spid="147459" grpId="0" build="p" bldLvl="2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30" name="Rectangle 2"/>
          <p:cNvSpPr>
            <a:spLocks noGrp="1" noChangeArrowheads="1"/>
          </p:cNvSpPr>
          <p:nvPr>
            <p:ph type="title"/>
          </p:nvPr>
        </p:nvSpPr>
        <p:spPr>
          <a:xfrm>
            <a:off x="1727861" y="404664"/>
            <a:ext cx="6769100" cy="515938"/>
          </a:xfrm>
        </p:spPr>
        <p:txBody>
          <a:bodyPr>
            <a:normAutofit fontScale="90000"/>
          </a:bodyPr>
          <a:lstStyle/>
          <a:p>
            <a:r>
              <a:rPr lang="zh-CN" altLang="en-US" sz="3600" dirty="0"/>
              <a:t>条件格式</a:t>
            </a:r>
            <a:r>
              <a:rPr lang="zh-CN" altLang="en-US" sz="3600" dirty="0" smtClean="0"/>
              <a:t>（三） </a:t>
            </a:r>
            <a:endParaRPr lang="zh-CN" altLang="en-US" sz="3600" dirty="0"/>
          </a:p>
        </p:txBody>
      </p:sp>
      <p:sp>
        <p:nvSpPr>
          <p:cNvPr id="15053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67544" y="1388269"/>
            <a:ext cx="4546848" cy="4893469"/>
          </a:xfrm>
        </p:spPr>
        <p:txBody>
          <a:bodyPr>
            <a:normAutofit fontScale="92500" lnSpcReduction="10000"/>
          </a:bodyPr>
          <a:lstStyle/>
          <a:p>
            <a:pPr marL="263525" indent="-263525"/>
            <a:r>
              <a:rPr lang="zh-CN" altLang="en-US" sz="2400" dirty="0"/>
              <a:t>在“各科成绩表”中，用条件格式中的图标集形象化地表现“高等数学”列的数据。对于分数大于等于</a:t>
            </a:r>
            <a:r>
              <a:rPr lang="en-US" altLang="zh-CN" sz="2400" dirty="0"/>
              <a:t>85</a:t>
            </a:r>
            <a:r>
              <a:rPr lang="zh-CN" altLang="en-US" sz="2400" dirty="0"/>
              <a:t>的用</a:t>
            </a:r>
            <a:r>
              <a:rPr lang="zh-CN" altLang="en-US" sz="2400" dirty="0" smtClean="0"/>
              <a:t>“</a:t>
            </a:r>
            <a:r>
              <a:rPr lang="zh-CN" altLang="en-US" sz="2400" dirty="0" smtClean="0">
                <a:sym typeface="Wingdings"/>
              </a:rPr>
              <a:t></a:t>
            </a:r>
            <a:r>
              <a:rPr lang="zh-CN" altLang="en-US" sz="2400" dirty="0" smtClean="0"/>
              <a:t> ”</a:t>
            </a:r>
            <a:r>
              <a:rPr lang="zh-CN" altLang="en-US" sz="2400" dirty="0"/>
              <a:t>表示、分数小于</a:t>
            </a:r>
            <a:r>
              <a:rPr lang="en-US" altLang="zh-CN" sz="2400" dirty="0"/>
              <a:t>85</a:t>
            </a:r>
            <a:r>
              <a:rPr lang="zh-CN" altLang="en-US" sz="2400" dirty="0"/>
              <a:t>并且大于等于</a:t>
            </a:r>
            <a:r>
              <a:rPr lang="en-US" altLang="zh-CN" sz="2400" dirty="0"/>
              <a:t>60</a:t>
            </a:r>
            <a:r>
              <a:rPr lang="zh-CN" altLang="en-US" sz="2400" dirty="0"/>
              <a:t>的用</a:t>
            </a:r>
            <a:r>
              <a:rPr lang="zh-CN" altLang="en-US" sz="2400" dirty="0" smtClean="0"/>
              <a:t>“！ ”</a:t>
            </a:r>
            <a:r>
              <a:rPr lang="zh-CN" altLang="en-US" sz="2400" dirty="0"/>
              <a:t>表示、分数小于</a:t>
            </a:r>
            <a:r>
              <a:rPr lang="en-US" altLang="zh-CN" sz="2400" dirty="0"/>
              <a:t>60</a:t>
            </a:r>
            <a:r>
              <a:rPr lang="zh-CN" altLang="en-US" sz="2400" dirty="0"/>
              <a:t>的用</a:t>
            </a:r>
            <a:r>
              <a:rPr lang="zh-CN" altLang="en-US" sz="2400" dirty="0" smtClean="0"/>
              <a:t>“</a:t>
            </a:r>
            <a:r>
              <a:rPr lang="en-US" altLang="zh-CN" sz="2400" dirty="0" smtClean="0"/>
              <a:t>×</a:t>
            </a:r>
            <a:r>
              <a:rPr lang="zh-CN" altLang="en-US" sz="2400" dirty="0" smtClean="0"/>
              <a:t>”</a:t>
            </a:r>
            <a:r>
              <a:rPr lang="zh-CN" altLang="en-US" sz="2400" dirty="0"/>
              <a:t>表示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pPr marL="663575" lvl="1" indent="-263525"/>
            <a:r>
              <a:rPr lang="zh-CN" altLang="zh-CN" sz="2000" dirty="0"/>
              <a:t>选择目标单元格区域</a:t>
            </a:r>
            <a:r>
              <a:rPr lang="en-US" altLang="zh-CN" sz="2000" dirty="0"/>
              <a:t>F2:F38</a:t>
            </a:r>
            <a:r>
              <a:rPr lang="zh-CN" altLang="zh-CN" sz="2000" dirty="0" smtClean="0"/>
              <a:t>。</a:t>
            </a:r>
            <a:endParaRPr lang="en-US" altLang="zh-CN" sz="2000" dirty="0" smtClean="0"/>
          </a:p>
          <a:p>
            <a:pPr marL="663575" lvl="1" indent="-263525"/>
            <a:r>
              <a:rPr lang="zh-CN" altLang="zh-CN" sz="1800" dirty="0"/>
              <a:t>单击“条件格式”按钮</a:t>
            </a:r>
            <a:r>
              <a:rPr lang="en-US" altLang="zh-CN" sz="1800" dirty="0"/>
              <a:t> </a:t>
            </a:r>
            <a:r>
              <a:rPr lang="zh-CN" altLang="zh-CN" sz="1800" dirty="0"/>
              <a:t>，在弹出的列表中选择“图标集”选项，在弹出的下级列表中选择“标记”区域中的“三个符号（无圆圈）”</a:t>
            </a:r>
            <a:r>
              <a:rPr lang="zh-CN" altLang="zh-CN" sz="1800" dirty="0" smtClean="0"/>
              <a:t>选项</a:t>
            </a:r>
            <a:r>
              <a:rPr lang="zh-CN" altLang="en-US" sz="1800" dirty="0" smtClean="0"/>
              <a:t>。</a:t>
            </a:r>
            <a:endParaRPr lang="en-US" altLang="zh-CN" sz="1800" dirty="0" smtClean="0"/>
          </a:p>
          <a:p>
            <a:pPr marL="663575" lvl="1" indent="-263525"/>
            <a:r>
              <a:rPr lang="zh-CN" altLang="zh-CN" sz="1800" dirty="0"/>
              <a:t>在“条件格式”下拉列表中选择“管理规则”选项，打开“条件格式规则管理器”对话框，单击“编辑规则”按钮</a:t>
            </a:r>
            <a:r>
              <a:rPr lang="zh-CN" altLang="zh-CN" sz="1800" dirty="0" smtClean="0"/>
              <a:t>。</a:t>
            </a:r>
            <a:endParaRPr lang="en-US" altLang="zh-CN" sz="1800" dirty="0" smtClean="0"/>
          </a:p>
          <a:p>
            <a:pPr marL="663575" lvl="1" indent="-263525"/>
            <a:r>
              <a:rPr lang="zh-CN" altLang="en-US" sz="1800" dirty="0" smtClean="0"/>
              <a:t>在</a:t>
            </a:r>
            <a:r>
              <a:rPr lang="zh-CN" altLang="zh-CN" sz="1800" dirty="0" smtClean="0"/>
              <a:t>“编辑格式规则”</a:t>
            </a:r>
            <a:r>
              <a:rPr lang="zh-CN" altLang="zh-CN" sz="1800" dirty="0"/>
              <a:t>对话框</a:t>
            </a:r>
            <a:r>
              <a:rPr lang="zh-CN" altLang="zh-CN" sz="1800" dirty="0" smtClean="0"/>
              <a:t>中</a:t>
            </a:r>
            <a:r>
              <a:rPr lang="zh-CN" altLang="en-US" sz="1800" dirty="0" smtClean="0"/>
              <a:t>，进行如右图所示的设置。</a:t>
            </a:r>
            <a:endParaRPr lang="zh-CN" altLang="en-US" sz="1800" dirty="0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/>
              <a:t>第8章  Excel综合应用1—成绩表统计与分析</a:t>
            </a: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065478B-2305-49EE-8283-7EA946B382F2}" type="slidenum">
              <a:rPr lang="en-US" altLang="zh-CN"/>
              <a:pPr/>
              <a:t>21</a:t>
            </a:fld>
            <a:endParaRPr lang="en-US" altLang="zh-CN"/>
          </a:p>
        </p:txBody>
      </p:sp>
      <p:sp>
        <p:nvSpPr>
          <p:cNvPr id="8" name="日期占位符 6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C0CA8212-6A4A-48A0-B771-55808FFDF6F4}" type="datetime1">
              <a:rPr lang="zh-CN" altLang="en-US"/>
              <a:pPr/>
              <a:t>2013/10/12</a:t>
            </a:fld>
            <a:endParaRPr lang="en-US" altLang="zh-CN"/>
          </a:p>
        </p:txBody>
      </p:sp>
      <p:sp>
        <p:nvSpPr>
          <p:cNvPr id="150536" name="AutoShape 8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96300" y="6281738"/>
            <a:ext cx="647700" cy="576262"/>
          </a:xfrm>
          <a:prstGeom prst="actionButtonHome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10" name="内容占位符 9"/>
          <p:cNvPicPr>
            <a:picLocks noGrp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5148064" y="2348880"/>
            <a:ext cx="3769618" cy="28803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0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0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0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0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1">
                                            <p:txEl>
                                              <p:charRg st="94" end="1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0531">
                                            <p:txEl>
                                              <p:charRg st="94" end="1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0531">
                                            <p:txEl>
                                              <p:charRg st="94" end="1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1">
                                            <p:txEl>
                                              <p:charRg st="111" end="17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0531">
                                            <p:txEl>
                                              <p:charRg st="111" end="17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0531">
                                            <p:txEl>
                                              <p:charRg st="111" end="17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1">
                                            <p:txEl>
                                              <p:charRg st="174" end="2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0531">
                                            <p:txEl>
                                              <p:charRg st="174" end="22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0531">
                                            <p:txEl>
                                              <p:charRg st="174" end="22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1">
                                            <p:txEl>
                                              <p:charRg st="226" end="25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0531">
                                            <p:txEl>
                                              <p:charRg st="226" end="25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0531">
                                            <p:txEl>
                                              <p:charRg st="226" end="25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0530" grpId="0"/>
      <p:bldP spid="150531" grpId="0" build="p" bldLvl="2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/>
              <a:t>第8章  Excel综合应用1—成绩表统计与分析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9415FAF-649E-4CD2-8CB0-2738933B0D75}" type="slidenum">
              <a:rPr lang="en-US" altLang="zh-CN"/>
              <a:pPr/>
              <a:t>22</a:t>
            </a:fld>
            <a:endParaRPr lang="en-US" altLang="zh-CN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02F84411-7C13-42B1-897F-A0D912D055EE}" type="datetime1">
              <a:rPr lang="zh-CN" altLang="en-US"/>
              <a:pPr/>
              <a:t>2013/10/12</a:t>
            </a:fld>
            <a:endParaRPr lang="en-US" altLang="zh-CN"/>
          </a:p>
        </p:txBody>
      </p:sp>
      <p:sp>
        <p:nvSpPr>
          <p:cNvPr id="1771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600"/>
              <a:t>思考题（二）</a:t>
            </a:r>
          </a:p>
        </p:txBody>
      </p:sp>
      <p:sp>
        <p:nvSpPr>
          <p:cNvPr id="1771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对单元格数据的清除和删除操作有何区别？</a:t>
            </a:r>
          </a:p>
          <a:p>
            <a:r>
              <a:rPr lang="en-US" altLang="zh-CN" dirty="0"/>
              <a:t>IF</a:t>
            </a:r>
            <a:r>
              <a:rPr lang="zh-CN" altLang="en-US" dirty="0"/>
              <a:t>函数有几个参数，每个参数的意义是什么？</a:t>
            </a:r>
          </a:p>
          <a:p>
            <a:r>
              <a:rPr lang="zh-CN" altLang="en-US" dirty="0" smtClean="0"/>
              <a:t>如何</a:t>
            </a:r>
            <a:r>
              <a:rPr lang="zh-CN" altLang="en-US" dirty="0"/>
              <a:t>设置条件格式？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7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7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7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7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71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71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71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71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7154" grpId="0"/>
      <p:bldP spid="177155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/>
              <a:t>第8章  Excel综合应用1—成绩表统计与分析</a:t>
            </a:r>
          </a:p>
        </p:txBody>
      </p:sp>
      <p:sp>
        <p:nvSpPr>
          <p:cNvPr id="7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02D1139-1448-48F3-8329-DC9CB9472EBB}" type="slidenum">
              <a:rPr lang="en-US" altLang="zh-CN"/>
              <a:pPr/>
              <a:t>23</a:t>
            </a:fld>
            <a:endParaRPr lang="en-US" altLang="zh-CN"/>
          </a:p>
        </p:txBody>
      </p:sp>
      <p:sp>
        <p:nvSpPr>
          <p:cNvPr id="8" name="日期占位符 5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4E011BD4-4135-4166-9A58-BEA51FA1AE54}" type="datetime1">
              <a:rPr lang="zh-CN" altLang="en-US"/>
              <a:pPr/>
              <a:t>2013/10/12</a:t>
            </a:fld>
            <a:endParaRPr lang="en-US" altLang="zh-CN"/>
          </a:p>
        </p:txBody>
      </p:sp>
      <p:sp>
        <p:nvSpPr>
          <p:cNvPr id="17920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r>
              <a:rPr lang="zh-CN" altLang="en-US" sz="3600" dirty="0"/>
              <a:t>问题分析 </a:t>
            </a:r>
          </a:p>
        </p:txBody>
      </p:sp>
      <p:sp>
        <p:nvSpPr>
          <p:cNvPr id="1792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68760"/>
            <a:ext cx="8229600" cy="5112568"/>
          </a:xfrm>
        </p:spPr>
        <p:txBody>
          <a:bodyPr>
            <a:normAutofit/>
          </a:bodyPr>
          <a:lstStyle/>
          <a:p>
            <a:pPr>
              <a:lnSpc>
                <a:spcPct val="80000"/>
              </a:lnSpc>
            </a:pPr>
            <a:r>
              <a:rPr lang="zh-CN" altLang="en-US" sz="2400" dirty="0"/>
              <a:t>在下图所示的单元格中，有“分数”、“等级”两列数据，其中“等级”数据是根据“分数”按以下条件计算所得：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zh-CN" altLang="en-US" sz="2400" dirty="0"/>
              <a:t>	</a:t>
            </a:r>
            <a:r>
              <a:rPr lang="zh-CN" altLang="en-US" sz="2400" b="1" dirty="0"/>
              <a:t>条件</a:t>
            </a:r>
            <a:endParaRPr lang="zh-CN" altLang="en-US" sz="2400" dirty="0"/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zh-CN" altLang="en-US" sz="2400" dirty="0"/>
              <a:t>	</a:t>
            </a:r>
            <a:r>
              <a:rPr lang="zh-CN" altLang="en-US" sz="2400" b="1" dirty="0"/>
              <a:t>分数	           等级</a:t>
            </a:r>
            <a:endParaRPr lang="zh-CN" altLang="en-US" sz="2400" dirty="0"/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zh-CN" altLang="en-US" sz="2400" dirty="0"/>
              <a:t>	分数</a:t>
            </a:r>
            <a:r>
              <a:rPr lang="en-US" altLang="zh-CN" sz="2400" dirty="0"/>
              <a:t>&gt;=90	           </a:t>
            </a:r>
            <a:r>
              <a:rPr lang="zh-CN" altLang="en-US" sz="2400" dirty="0"/>
              <a:t>优秀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zh-CN" altLang="en-US" sz="2400" dirty="0"/>
              <a:t>	</a:t>
            </a:r>
            <a:r>
              <a:rPr lang="en-US" altLang="zh-CN" sz="2400" dirty="0"/>
              <a:t>90&gt;</a:t>
            </a:r>
            <a:r>
              <a:rPr lang="zh-CN" altLang="en-US" sz="2400" dirty="0"/>
              <a:t>分数</a:t>
            </a:r>
            <a:r>
              <a:rPr lang="en-US" altLang="zh-CN" sz="2400" dirty="0"/>
              <a:t>&gt;=80	</a:t>
            </a:r>
            <a:r>
              <a:rPr lang="zh-CN" altLang="en-US" sz="2400" dirty="0"/>
              <a:t>良好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zh-CN" altLang="en-US" sz="2400" dirty="0"/>
              <a:t>	</a:t>
            </a:r>
            <a:r>
              <a:rPr lang="en-US" altLang="zh-CN" sz="2400" dirty="0"/>
              <a:t>80&gt;</a:t>
            </a:r>
            <a:r>
              <a:rPr lang="zh-CN" altLang="en-US" sz="2400" dirty="0"/>
              <a:t>分数</a:t>
            </a:r>
            <a:r>
              <a:rPr lang="en-US" altLang="zh-CN" sz="2400" dirty="0"/>
              <a:t>&gt;=70	</a:t>
            </a:r>
            <a:r>
              <a:rPr lang="zh-CN" altLang="en-US" sz="2400" dirty="0"/>
              <a:t>中等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zh-CN" altLang="en-US" sz="2400" dirty="0"/>
              <a:t>	</a:t>
            </a:r>
            <a:r>
              <a:rPr lang="en-US" altLang="zh-CN" sz="2400" dirty="0"/>
              <a:t>70&gt;</a:t>
            </a:r>
            <a:r>
              <a:rPr lang="zh-CN" altLang="en-US" sz="2400" dirty="0"/>
              <a:t>分数</a:t>
            </a:r>
            <a:r>
              <a:rPr lang="en-US" altLang="zh-CN" sz="2400" dirty="0"/>
              <a:t>&gt;=60	</a:t>
            </a:r>
            <a:r>
              <a:rPr lang="zh-CN" altLang="en-US" sz="2400" dirty="0"/>
              <a:t>及格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zh-CN" altLang="en-US" sz="2400" dirty="0"/>
              <a:t>	分数</a:t>
            </a:r>
            <a:r>
              <a:rPr lang="en-US" altLang="zh-CN" sz="2400" dirty="0"/>
              <a:t>&lt;60	          </a:t>
            </a:r>
            <a:r>
              <a:rPr lang="zh-CN" altLang="en-US" sz="2400" dirty="0"/>
              <a:t>不及格</a:t>
            </a:r>
          </a:p>
          <a:p>
            <a:pPr>
              <a:lnSpc>
                <a:spcPct val="80000"/>
              </a:lnSpc>
            </a:pPr>
            <a:r>
              <a:rPr lang="zh-CN" altLang="en-US" sz="2400" dirty="0"/>
              <a:t>请分析以下表达式能否根据给定条件求出正确的结果？如果有错，请说明出错原因和改正方法。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altLang="zh-CN" sz="2400" dirty="0">
                <a:solidFill>
                  <a:srgbClr val="FF0000"/>
                </a:solidFill>
              </a:rPr>
              <a:t>=if(A2&gt;=90,</a:t>
            </a:r>
            <a:r>
              <a:rPr lang="zh-CN" altLang="en-US" sz="2400" dirty="0">
                <a:solidFill>
                  <a:srgbClr val="FF0000"/>
                </a:solidFill>
              </a:rPr>
              <a:t>优秀</a:t>
            </a:r>
            <a:r>
              <a:rPr lang="en-US" altLang="zh-CN" sz="2400" dirty="0">
                <a:solidFill>
                  <a:srgbClr val="FF0000"/>
                </a:solidFill>
              </a:rPr>
              <a:t>,if(90&gt;A2&gt;=80,</a:t>
            </a:r>
            <a:r>
              <a:rPr lang="zh-CN" altLang="en-US" sz="2400" dirty="0">
                <a:solidFill>
                  <a:srgbClr val="FF0000"/>
                </a:solidFill>
              </a:rPr>
              <a:t>良好</a:t>
            </a:r>
            <a:r>
              <a:rPr lang="en-US" altLang="zh-CN" sz="2400" dirty="0">
                <a:solidFill>
                  <a:srgbClr val="FF0000"/>
                </a:solidFill>
              </a:rPr>
              <a:t>,if(80&gt;A2&gt;=70,</a:t>
            </a:r>
            <a:r>
              <a:rPr lang="zh-CN" altLang="en-US" sz="2400" dirty="0">
                <a:solidFill>
                  <a:srgbClr val="FF0000"/>
                </a:solidFill>
              </a:rPr>
              <a:t>中等</a:t>
            </a:r>
            <a:r>
              <a:rPr lang="en-US" altLang="zh-CN" sz="2400" dirty="0">
                <a:solidFill>
                  <a:srgbClr val="FF0000"/>
                </a:solidFill>
              </a:rPr>
              <a:t>,if(70&gt;A2&gt;=60,</a:t>
            </a:r>
            <a:r>
              <a:rPr lang="zh-CN" altLang="en-US" sz="2400" dirty="0">
                <a:solidFill>
                  <a:srgbClr val="FF0000"/>
                </a:solidFill>
              </a:rPr>
              <a:t>及格</a:t>
            </a:r>
            <a:r>
              <a:rPr lang="en-US" altLang="zh-CN" sz="2400" dirty="0">
                <a:solidFill>
                  <a:srgbClr val="FF0000"/>
                </a:solidFill>
              </a:rPr>
              <a:t>,if(A2&lt;60,</a:t>
            </a:r>
            <a:r>
              <a:rPr lang="zh-CN" altLang="en-US" sz="2400" dirty="0">
                <a:solidFill>
                  <a:srgbClr val="FF0000"/>
                </a:solidFill>
              </a:rPr>
              <a:t>不及格</a:t>
            </a:r>
            <a:r>
              <a:rPr lang="en-US" altLang="zh-CN" sz="2400" dirty="0">
                <a:solidFill>
                  <a:srgbClr val="FF0000"/>
                </a:solidFill>
              </a:rPr>
              <a:t>,false)))))</a:t>
            </a:r>
          </a:p>
        </p:txBody>
      </p:sp>
      <p:pic>
        <p:nvPicPr>
          <p:cNvPr id="179204" name="Picture 4" descr="C:\DOCUME~1\xu_xi\LOCALS~1\Temp\HyperSnapClipImage.jpg"/>
          <p:cNvPicPr>
            <a:picLocks noChangeAspect="1" noChangeArrowheads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2060848"/>
            <a:ext cx="2952750" cy="2246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9205" name="AutoShape 5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96300" y="6281738"/>
            <a:ext cx="647700" cy="576262"/>
          </a:xfrm>
          <a:prstGeom prst="actionButtonHome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3600" dirty="0"/>
              <a:t>制作各科成绩统计图 </a:t>
            </a:r>
          </a:p>
        </p:txBody>
      </p:sp>
      <p:sp>
        <p:nvSpPr>
          <p:cNvPr id="154630" name="Rectangle 6"/>
          <p:cNvSpPr>
            <a:spLocks noGrp="1" noChangeArrowheads="1"/>
          </p:cNvSpPr>
          <p:nvPr>
            <p:ph idx="1"/>
          </p:nvPr>
        </p:nvSpPr>
        <p:spPr>
          <a:xfrm>
            <a:off x="457200" y="1268760"/>
            <a:ext cx="8229600" cy="4857403"/>
          </a:xfrm>
        </p:spPr>
        <p:txBody>
          <a:bodyPr>
            <a:normAutofit/>
          </a:bodyPr>
          <a:lstStyle/>
          <a:p>
            <a:pPr marL="0" indent="712788">
              <a:buFont typeface="Wingdings" pitchFamily="2" charset="2"/>
              <a:buNone/>
            </a:pPr>
            <a:r>
              <a:rPr lang="zh-CN" altLang="en-US" sz="2400" dirty="0"/>
              <a:t>图表比数据更易于表达数据之间的关系以及数据变化的趋势。 “成绩统计图”可以直观地表现各门课程各分数段人数。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657F14-7F21-433A-8938-3CC50563F148}" type="datetime1">
              <a:rPr lang="zh-CN" altLang="en-US"/>
              <a:pPr/>
              <a:t>2013/10/12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第8章  Excel综合应用1—成绩表统计与分析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602101-D002-404F-8433-EB6D5621A63C}" type="slidenum">
              <a:rPr lang="en-US" altLang="zh-CN"/>
              <a:pPr/>
              <a:t>24</a:t>
            </a:fld>
            <a:endParaRPr lang="en-US" altLang="zh-CN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5001" y="2420888"/>
            <a:ext cx="6361113" cy="380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AutoShape 8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96300" y="6281738"/>
            <a:ext cx="647700" cy="576262"/>
          </a:xfrm>
          <a:prstGeom prst="actionButtonHome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46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46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46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46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4626" grpId="0"/>
      <p:bldP spid="154630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8" name="Rectangle 2"/>
          <p:cNvSpPr>
            <a:spLocks noGrp="1" noChangeArrowheads="1"/>
          </p:cNvSpPr>
          <p:nvPr>
            <p:ph type="title"/>
          </p:nvPr>
        </p:nvSpPr>
        <p:spPr>
          <a:xfrm>
            <a:off x="1619672" y="404664"/>
            <a:ext cx="6769100" cy="515938"/>
          </a:xfrm>
        </p:spPr>
        <p:txBody>
          <a:bodyPr>
            <a:normAutofit fontScale="90000"/>
          </a:bodyPr>
          <a:lstStyle/>
          <a:p>
            <a:r>
              <a:rPr lang="zh-CN" altLang="en-US" sz="3600" dirty="0" smtClean="0"/>
              <a:t>创建图表</a:t>
            </a:r>
            <a:endParaRPr lang="zh-CN" altLang="en-US" sz="3600" dirty="0"/>
          </a:p>
        </p:txBody>
      </p:sp>
      <p:sp>
        <p:nvSpPr>
          <p:cNvPr id="15257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268760"/>
            <a:ext cx="4057650" cy="5055840"/>
          </a:xfrm>
        </p:spPr>
        <p:txBody>
          <a:bodyPr>
            <a:normAutofit fontScale="85000" lnSpcReduction="10000"/>
          </a:bodyPr>
          <a:lstStyle/>
          <a:p>
            <a:r>
              <a:rPr lang="zh-CN" altLang="en-US" dirty="0"/>
              <a:t>在“成绩统计表”中，根据各分数段人数及缺考人数制作图表。要求如下：图表类型为</a:t>
            </a:r>
            <a:r>
              <a:rPr lang="zh-CN" altLang="en-US" dirty="0" smtClean="0"/>
              <a:t>“簇状柱形图” 。</a:t>
            </a:r>
            <a:endParaRPr lang="en-US" altLang="zh-CN" dirty="0" smtClean="0"/>
          </a:p>
          <a:p>
            <a:pPr lvl="1"/>
            <a:r>
              <a:rPr lang="zh-CN" altLang="zh-CN" dirty="0"/>
              <a:t>选择目标单元格区域</a:t>
            </a:r>
            <a:r>
              <a:rPr lang="en-US" altLang="zh-CN" dirty="0"/>
              <a:t>A8:E13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pPr lvl="1"/>
            <a:r>
              <a:rPr lang="zh-CN" altLang="zh-CN" dirty="0"/>
              <a:t>在“插入”选项卡的“图表”组中单击“柱形图”按钮</a:t>
            </a:r>
            <a:r>
              <a:rPr lang="en-US" altLang="zh-CN" dirty="0"/>
              <a:t> </a:t>
            </a:r>
            <a:r>
              <a:rPr lang="zh-CN" altLang="zh-CN" dirty="0"/>
              <a:t>，在弹出的下拉列表中选择“二维柱形图”区域的“簇状柱形图”</a:t>
            </a:r>
            <a:r>
              <a:rPr lang="zh-CN" altLang="zh-CN" dirty="0" smtClean="0"/>
              <a:t>选项</a:t>
            </a:r>
            <a:r>
              <a:rPr lang="zh-CN" altLang="en-US" dirty="0" smtClean="0"/>
              <a:t>。</a:t>
            </a:r>
            <a:r>
              <a:rPr lang="zh-CN" altLang="zh-CN" dirty="0"/>
              <a:t>生成的图表</a:t>
            </a:r>
            <a:r>
              <a:rPr lang="zh-CN" altLang="zh-CN" dirty="0" smtClean="0"/>
              <a:t>如</a:t>
            </a:r>
            <a:r>
              <a:rPr lang="zh-CN" altLang="en-US" dirty="0" smtClean="0"/>
              <a:t>右</a:t>
            </a:r>
            <a:r>
              <a:rPr lang="zh-CN" altLang="zh-CN" dirty="0" smtClean="0"/>
              <a:t>图所</a:t>
            </a:r>
            <a:r>
              <a:rPr lang="zh-CN" altLang="zh-CN" dirty="0"/>
              <a:t>示。</a:t>
            </a:r>
            <a:endParaRPr lang="en-US" altLang="zh-CN" dirty="0" smtClean="0"/>
          </a:p>
          <a:p>
            <a:pPr lvl="1"/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/>
              <a:t>第8章  Excel综合应用1—成绩表统计与分析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112074C-0058-4263-AFBD-6194183D4835}" type="slidenum">
              <a:rPr lang="en-US" altLang="zh-CN"/>
              <a:pPr/>
              <a:t>25</a:t>
            </a:fld>
            <a:endParaRPr lang="en-US" altLang="zh-CN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8A297F7E-C583-4911-B489-7D18C8935A1C}" type="datetime1">
              <a:rPr lang="zh-CN" altLang="en-US"/>
              <a:pPr/>
              <a:t>2013/10/12</a:t>
            </a:fld>
            <a:endParaRPr lang="en-US" altLang="zh-CN"/>
          </a:p>
        </p:txBody>
      </p:sp>
      <p:pic>
        <p:nvPicPr>
          <p:cNvPr id="8" name="内容占位符 7"/>
          <p:cNvPicPr>
            <a:picLocks noGrp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2348880"/>
            <a:ext cx="4057650" cy="2438906"/>
          </a:xfrm>
          <a:prstGeom prst="rect">
            <a:avLst/>
          </a:prstGeom>
          <a:noFill/>
        </p:spPr>
      </p:pic>
      <p:sp>
        <p:nvSpPr>
          <p:cNvPr id="9" name="流程图: 可选过程 8"/>
          <p:cNvSpPr>
            <a:spLocks noChangeArrowheads="1"/>
          </p:cNvSpPr>
          <p:nvPr/>
        </p:nvSpPr>
        <p:spPr bwMode="auto">
          <a:xfrm>
            <a:off x="8217131" y="4869160"/>
            <a:ext cx="685800" cy="236855"/>
          </a:xfrm>
          <a:prstGeom prst="flowChartAlternateProcess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0" tIns="0" rIns="0" bIns="0" anchor="t" anchorCtr="0" upright="1">
            <a:noAutofit/>
          </a:bodyPr>
          <a:lstStyle/>
          <a:p>
            <a:pPr algn="just">
              <a:lnSpc>
                <a:spcPts val="1600"/>
              </a:lnSpc>
              <a:spcAft>
                <a:spcPts val="0"/>
              </a:spcAft>
            </a:pPr>
            <a:r>
              <a:rPr lang="zh-CN" sz="900" dirty="0">
                <a:effectLst/>
                <a:latin typeface="Times New Roman"/>
                <a:ea typeface="宋体"/>
                <a:cs typeface="Arial Unicode MS"/>
              </a:rPr>
              <a:t>这里有错误</a:t>
            </a:r>
            <a:endParaRPr lang="zh-CN" sz="1050" dirty="0">
              <a:effectLst/>
              <a:latin typeface="Times New Roman"/>
              <a:ea typeface="宋体"/>
              <a:cs typeface="Arial Unicode MS"/>
            </a:endParaRPr>
          </a:p>
          <a:p>
            <a:pPr algn="just">
              <a:lnSpc>
                <a:spcPts val="1600"/>
              </a:lnSpc>
              <a:spcAft>
                <a:spcPts val="0"/>
              </a:spcAft>
            </a:pPr>
            <a:r>
              <a:rPr lang="en-US" sz="1050" dirty="0">
                <a:effectLst/>
                <a:latin typeface="Times New Roman"/>
                <a:ea typeface="宋体"/>
                <a:cs typeface="Arial Unicode MS"/>
              </a:rPr>
              <a:t> </a:t>
            </a:r>
            <a:endParaRPr lang="zh-CN" sz="1050" dirty="0">
              <a:effectLst/>
              <a:latin typeface="Times New Roman"/>
              <a:ea typeface="宋体"/>
              <a:cs typeface="Arial Unicode MS"/>
            </a:endParaRPr>
          </a:p>
        </p:txBody>
      </p:sp>
      <p:cxnSp>
        <p:nvCxnSpPr>
          <p:cNvPr id="10" name="直接连接符 9"/>
          <p:cNvCxnSpPr>
            <a:cxnSpLocks noChangeShapeType="1"/>
            <a:stCxn id="9" idx="0"/>
          </p:cNvCxnSpPr>
          <p:nvPr/>
        </p:nvCxnSpPr>
        <p:spPr bwMode="auto">
          <a:xfrm flipV="1">
            <a:off x="8560031" y="4005064"/>
            <a:ext cx="20245" cy="864096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arrow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25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2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2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2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2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2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2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2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2578" grpId="0"/>
      <p:bldP spid="152579" grpId="0" build="p" bldLvl="2"/>
      <p:bldP spid="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8" name="Rectangle 2"/>
          <p:cNvSpPr>
            <a:spLocks noGrp="1" noChangeArrowheads="1"/>
          </p:cNvSpPr>
          <p:nvPr>
            <p:ph type="title"/>
          </p:nvPr>
        </p:nvSpPr>
        <p:spPr>
          <a:xfrm>
            <a:off x="1691680" y="332656"/>
            <a:ext cx="6769100" cy="515938"/>
          </a:xfrm>
        </p:spPr>
        <p:txBody>
          <a:bodyPr>
            <a:normAutofit fontScale="90000"/>
          </a:bodyPr>
          <a:lstStyle/>
          <a:p>
            <a:r>
              <a:rPr lang="zh-CN" altLang="en-US" sz="3600" dirty="0" smtClean="0"/>
              <a:t>选择数据源</a:t>
            </a:r>
            <a:endParaRPr lang="zh-CN" altLang="en-US" sz="3600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323528" y="1196752"/>
            <a:ext cx="8568952" cy="2448272"/>
          </a:xfrm>
        </p:spPr>
        <p:txBody>
          <a:bodyPr>
            <a:normAutofit fontScale="77500" lnSpcReduction="20000"/>
          </a:bodyPr>
          <a:lstStyle/>
          <a:p>
            <a:pPr lvl="1"/>
            <a:r>
              <a:rPr lang="zh-CN" altLang="zh-CN" dirty="0"/>
              <a:t>选中图表，选择“图表工具</a:t>
            </a:r>
            <a:r>
              <a:rPr lang="en-US" altLang="zh-CN" dirty="0"/>
              <a:t>-</a:t>
            </a:r>
            <a:r>
              <a:rPr lang="zh-CN" altLang="zh-CN" dirty="0"/>
              <a:t>设计”选项卡，在“数据”组中单击“选择数据”按钮</a:t>
            </a:r>
            <a:r>
              <a:rPr lang="en-US" altLang="zh-CN" dirty="0"/>
              <a:t> </a:t>
            </a:r>
            <a:r>
              <a:rPr lang="zh-CN" altLang="zh-CN" dirty="0"/>
              <a:t>，弹出“选择数据源”</a:t>
            </a:r>
            <a:r>
              <a:rPr lang="zh-CN" altLang="zh-CN" dirty="0" smtClean="0"/>
              <a:t>对话框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lvl="1"/>
            <a:r>
              <a:rPr lang="zh-CN" altLang="zh-CN" dirty="0"/>
              <a:t>在保留原选定区域的基础上，按住</a:t>
            </a:r>
            <a:r>
              <a:rPr lang="en-US" altLang="zh-CN" dirty="0"/>
              <a:t>Ctrl</a:t>
            </a:r>
            <a:r>
              <a:rPr lang="zh-CN" altLang="zh-CN" dirty="0"/>
              <a:t>键不放，再选择“</a:t>
            </a:r>
            <a:r>
              <a:rPr lang="en-US" altLang="zh-CN" dirty="0"/>
              <a:t>A2:E2”区域，</a:t>
            </a:r>
            <a:r>
              <a:rPr lang="en-US" altLang="zh-CN" dirty="0" smtClean="0"/>
              <a:t>如</a:t>
            </a:r>
            <a:r>
              <a:rPr lang="zh-CN" altLang="en-US" dirty="0" smtClean="0"/>
              <a:t>下</a:t>
            </a:r>
            <a:r>
              <a:rPr lang="en-US" altLang="zh-CN" dirty="0" smtClean="0"/>
              <a:t>图</a:t>
            </a:r>
            <a:r>
              <a:rPr lang="zh-CN" altLang="zh-CN" dirty="0" smtClean="0"/>
              <a:t>所</a:t>
            </a:r>
            <a:r>
              <a:rPr lang="zh-CN" altLang="zh-CN" dirty="0"/>
              <a:t>示。可以看到，工作表中选定区域出现了两个闪动的虚线框，虚线框的单元格以绝对地址的形式出现在“图表数据区域”文本框中，新增的标题区域“</a:t>
            </a:r>
            <a:r>
              <a:rPr lang="en-US" altLang="zh-CN" dirty="0"/>
              <a:t>A2:E2”，已反映在图例项中，替换了“系列1</a:t>
            </a:r>
            <a:r>
              <a:rPr lang="zh-CN" altLang="zh-CN" dirty="0"/>
              <a:t>”、……、“系列</a:t>
            </a:r>
            <a:r>
              <a:rPr lang="en-US" altLang="zh-CN" dirty="0"/>
              <a:t>4</a:t>
            </a:r>
            <a:r>
              <a:rPr lang="zh-CN" altLang="zh-CN" dirty="0"/>
              <a:t>”。单击“确定”按钮后，图表也同步更新。</a:t>
            </a:r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/>
              <a:t>第8章  Excel综合应用1—成绩表统计与分析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112074C-0058-4263-AFBD-6194183D4835}" type="slidenum">
              <a:rPr lang="en-US" altLang="zh-CN"/>
              <a:pPr/>
              <a:t>26</a:t>
            </a:fld>
            <a:endParaRPr lang="en-US" altLang="zh-CN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8A297F7E-C583-4911-B489-7D18C8935A1C}" type="datetime1">
              <a:rPr lang="zh-CN" altLang="en-US"/>
              <a:pPr/>
              <a:t>2013/10/12</a:t>
            </a:fld>
            <a:endParaRPr lang="en-US" altLang="zh-CN"/>
          </a:p>
        </p:txBody>
      </p:sp>
      <p:pic>
        <p:nvPicPr>
          <p:cNvPr id="10" name="内容占位符 9"/>
          <p:cNvPicPr>
            <a:picLocks noGrp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1187624" y="3789040"/>
            <a:ext cx="7041764" cy="2247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54946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25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2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2578" grpId="0"/>
      <p:bldP spid="3" grpId="0" build="p" bldLvl="2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8" name="Rectangle 2"/>
          <p:cNvSpPr>
            <a:spLocks noGrp="1" noChangeArrowheads="1"/>
          </p:cNvSpPr>
          <p:nvPr>
            <p:ph type="title"/>
          </p:nvPr>
        </p:nvSpPr>
        <p:spPr>
          <a:xfrm>
            <a:off x="1835696" y="404664"/>
            <a:ext cx="6769100" cy="515938"/>
          </a:xfrm>
        </p:spPr>
        <p:txBody>
          <a:bodyPr>
            <a:normAutofit fontScale="90000"/>
          </a:bodyPr>
          <a:lstStyle/>
          <a:p>
            <a:r>
              <a:rPr lang="zh-CN" altLang="en-US" sz="3600" dirty="0" smtClean="0"/>
              <a:t>设置图表布局与图表样式 </a:t>
            </a:r>
            <a:endParaRPr lang="zh-CN" altLang="en-US" sz="3600" dirty="0"/>
          </a:p>
        </p:txBody>
      </p:sp>
      <p:sp>
        <p:nvSpPr>
          <p:cNvPr id="15257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67544" y="1268760"/>
            <a:ext cx="8267700" cy="2247900"/>
          </a:xfrm>
        </p:spPr>
        <p:txBody>
          <a:bodyPr>
            <a:normAutofit fontScale="77500" lnSpcReduction="20000"/>
          </a:bodyPr>
          <a:lstStyle/>
          <a:p>
            <a:r>
              <a:rPr lang="zh-CN" altLang="en-US" dirty="0" smtClean="0"/>
              <a:t>设置图表</a:t>
            </a:r>
            <a:r>
              <a:rPr lang="zh-CN" altLang="en-US" dirty="0"/>
              <a:t>布局为“布局</a:t>
            </a:r>
            <a:r>
              <a:rPr lang="en-US" altLang="zh-CN" dirty="0"/>
              <a:t>9”</a:t>
            </a:r>
            <a:r>
              <a:rPr lang="zh-CN" altLang="en-US" dirty="0"/>
              <a:t>、图表样式为“样式</a:t>
            </a:r>
            <a:r>
              <a:rPr lang="en-US" altLang="zh-CN" dirty="0"/>
              <a:t>26</a:t>
            </a:r>
            <a:r>
              <a:rPr lang="en-US" altLang="zh-CN" dirty="0" smtClean="0"/>
              <a:t>”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lvl="1"/>
            <a:r>
              <a:rPr lang="zh-CN" altLang="zh-CN" dirty="0"/>
              <a:t>在“图表工具</a:t>
            </a:r>
            <a:r>
              <a:rPr lang="en-US" altLang="zh-CN" dirty="0"/>
              <a:t>-</a:t>
            </a:r>
            <a:r>
              <a:rPr lang="zh-CN" altLang="zh-CN" dirty="0"/>
              <a:t>设计”选项卡的“图表布局”组中单击列表框旁的“其他”按钮</a:t>
            </a:r>
            <a:r>
              <a:rPr lang="en-US" altLang="zh-CN" dirty="0"/>
              <a:t> </a:t>
            </a:r>
            <a:r>
              <a:rPr lang="zh-CN" altLang="zh-CN" dirty="0"/>
              <a:t>，弹出“图表布局”列表框，选择“布局</a:t>
            </a:r>
            <a:r>
              <a:rPr lang="en-US" altLang="zh-CN" dirty="0"/>
              <a:t>9</a:t>
            </a:r>
            <a:r>
              <a:rPr lang="zh-CN" altLang="zh-CN" dirty="0"/>
              <a:t>”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pPr lvl="1"/>
            <a:r>
              <a:rPr lang="zh-CN" altLang="zh-CN" dirty="0" smtClean="0"/>
              <a:t>在</a:t>
            </a:r>
            <a:r>
              <a:rPr lang="zh-CN" altLang="zh-CN" dirty="0"/>
              <a:t>“图表工具</a:t>
            </a:r>
            <a:r>
              <a:rPr lang="en-US" altLang="zh-CN" dirty="0"/>
              <a:t>-</a:t>
            </a:r>
            <a:r>
              <a:rPr lang="zh-CN" altLang="zh-CN" dirty="0"/>
              <a:t>设计”选项卡的“图表样式”组中单击列表框旁的“其他”按钮</a:t>
            </a:r>
            <a:r>
              <a:rPr lang="en-US" altLang="zh-CN" dirty="0"/>
              <a:t> </a:t>
            </a:r>
            <a:r>
              <a:rPr lang="zh-CN" altLang="zh-CN" dirty="0"/>
              <a:t>，弹出“图表样式”列表框，选择“样式</a:t>
            </a:r>
            <a:r>
              <a:rPr lang="en-US" altLang="zh-CN" dirty="0"/>
              <a:t>26</a:t>
            </a:r>
            <a:r>
              <a:rPr lang="zh-CN" altLang="zh-CN" dirty="0" smtClean="0"/>
              <a:t>”</a:t>
            </a:r>
            <a:r>
              <a:rPr lang="zh-CN" altLang="en-US" dirty="0" smtClean="0"/>
              <a:t>。设置效果如下图所示。</a:t>
            </a:r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/>
              <a:t>第8章  Excel综合应用1—成绩表统计与分析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112074C-0058-4263-AFBD-6194183D4835}" type="slidenum">
              <a:rPr lang="en-US" altLang="zh-CN"/>
              <a:pPr/>
              <a:t>27</a:t>
            </a:fld>
            <a:endParaRPr lang="en-US" altLang="zh-CN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8A297F7E-C583-4911-B489-7D18C8935A1C}" type="datetime1">
              <a:rPr lang="zh-CN" altLang="en-US"/>
              <a:pPr/>
              <a:t>2013/10/12</a:t>
            </a:fld>
            <a:endParaRPr lang="en-US" altLang="zh-CN"/>
          </a:p>
        </p:txBody>
      </p:sp>
      <p:pic>
        <p:nvPicPr>
          <p:cNvPr id="9" name="内容占位符 8"/>
          <p:cNvPicPr>
            <a:picLocks noGrp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1331641" y="3645024"/>
            <a:ext cx="6448144" cy="2679576"/>
          </a:xfrm>
          <a:prstGeom prst="rect">
            <a:avLst/>
          </a:prstGeom>
        </p:spPr>
      </p:pic>
      <p:sp>
        <p:nvSpPr>
          <p:cNvPr id="10" name="AutoShape 8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868418" y="6281738"/>
            <a:ext cx="647700" cy="576262"/>
          </a:xfrm>
          <a:prstGeom prst="actionButtonHome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4927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25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2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2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2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2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2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2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2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2578" grpId="0"/>
      <p:bldP spid="152579" grpId="0" build="p" bldLvl="2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sz="3600" dirty="0"/>
              <a:t>修改</a:t>
            </a:r>
            <a:r>
              <a:rPr lang="zh-CN" altLang="en-US" sz="3600" dirty="0" smtClean="0"/>
              <a:t>图表（一）</a:t>
            </a:r>
            <a:endParaRPr lang="zh-CN" altLang="en-US" sz="3600" dirty="0"/>
          </a:p>
        </p:txBody>
      </p:sp>
      <p:sp>
        <p:nvSpPr>
          <p:cNvPr id="16589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23528" y="1676400"/>
            <a:ext cx="4191322" cy="4632920"/>
          </a:xfrm>
        </p:spPr>
        <p:txBody>
          <a:bodyPr>
            <a:normAutofit fontScale="77500" lnSpcReduction="20000"/>
          </a:bodyPr>
          <a:lstStyle/>
          <a:p>
            <a:r>
              <a:rPr lang="zh-CN" altLang="zh-CN" dirty="0"/>
              <a:t>在“成绩统计表”工作表中，为图表添加“模拟运算表”、将“图例”位置移动到顶部</a:t>
            </a:r>
            <a:r>
              <a:rPr lang="zh-CN" altLang="zh-CN" dirty="0" smtClean="0"/>
              <a:t>显示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lvl="1"/>
            <a:r>
              <a:rPr lang="zh-CN" altLang="zh-CN" dirty="0"/>
              <a:t>选中图表，选择“图表工具</a:t>
            </a:r>
            <a:r>
              <a:rPr lang="en-US" altLang="zh-CN" dirty="0"/>
              <a:t>-</a:t>
            </a:r>
            <a:r>
              <a:rPr lang="zh-CN" altLang="zh-CN" dirty="0"/>
              <a:t>布局”选项卡，在“标签”组中单击“模拟运算表”按钮</a:t>
            </a:r>
            <a:r>
              <a:rPr lang="en-US" altLang="zh-CN" dirty="0"/>
              <a:t> </a:t>
            </a:r>
            <a:r>
              <a:rPr lang="zh-CN" altLang="zh-CN" dirty="0"/>
              <a:t>，在弹出的下拉列表中选择“显示模拟运算表和图例项标示”选项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pPr lvl="1"/>
            <a:r>
              <a:rPr lang="zh-CN" altLang="zh-CN" dirty="0"/>
              <a:t>在“标签”组中单击“图例”按钮</a:t>
            </a:r>
            <a:r>
              <a:rPr lang="en-US" altLang="zh-CN" dirty="0"/>
              <a:t> </a:t>
            </a:r>
            <a:r>
              <a:rPr lang="zh-CN" altLang="zh-CN" dirty="0"/>
              <a:t>，在弹出的下拉列表中选择“在顶部显示图例”选项</a:t>
            </a:r>
            <a:r>
              <a:rPr lang="zh-CN" altLang="zh-CN" dirty="0" smtClean="0"/>
              <a:t>。</a:t>
            </a:r>
            <a:r>
              <a:rPr lang="zh-CN" altLang="en-US" dirty="0" smtClean="0"/>
              <a:t>设置效果如右图所示。</a:t>
            </a:r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/>
              <a:t>第8章  Excel综合应用1—成绩表统计与分析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511CF9B-C188-482D-85D5-4674310CB5C9}" type="slidenum">
              <a:rPr lang="en-US" altLang="zh-CN"/>
              <a:pPr/>
              <a:t>28</a:t>
            </a:fld>
            <a:endParaRPr lang="en-US" altLang="zh-CN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09D93B62-2628-4A8A-9A73-514B02963EC2}" type="datetime1">
              <a:rPr lang="zh-CN" altLang="en-US"/>
              <a:pPr/>
              <a:t>2013/10/12</a:t>
            </a:fld>
            <a:endParaRPr lang="en-US" altLang="zh-CN"/>
          </a:p>
        </p:txBody>
      </p:sp>
      <p:pic>
        <p:nvPicPr>
          <p:cNvPr id="8" name="内容占位符 7"/>
          <p:cNvPicPr>
            <a:picLocks noGrp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4644008" y="1916832"/>
            <a:ext cx="4057650" cy="35340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58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58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5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5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58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58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58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58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5890" grpId="0"/>
      <p:bldP spid="165891" grpId="0" build="p" bldLvl="2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/>
              <a:t>第8章  Excel综合应用1—成绩表统计与分析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B629C65-70C6-4D13-8384-049D6A3388CC}" type="slidenum">
              <a:rPr lang="en-US" altLang="zh-CN"/>
              <a:pPr/>
              <a:t>29</a:t>
            </a:fld>
            <a:endParaRPr lang="en-US" altLang="zh-CN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512E6D91-BDFA-47A1-A344-C733C0E29A10}" type="datetime1">
              <a:rPr lang="zh-CN" altLang="en-US"/>
              <a:pPr/>
              <a:t>2013/10/12</a:t>
            </a:fld>
            <a:endParaRPr lang="en-US" altLang="zh-CN"/>
          </a:p>
        </p:txBody>
      </p:sp>
      <p:sp>
        <p:nvSpPr>
          <p:cNvPr id="1689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600" dirty="0" smtClean="0"/>
              <a:t>修改图表 （二）</a:t>
            </a:r>
            <a:endParaRPr lang="zh-CN" altLang="en-US" sz="3600" dirty="0"/>
          </a:p>
        </p:txBody>
      </p:sp>
      <p:sp>
        <p:nvSpPr>
          <p:cNvPr id="1689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68760"/>
            <a:ext cx="8229600" cy="5184576"/>
          </a:xfrm>
        </p:spPr>
        <p:txBody>
          <a:bodyPr>
            <a:normAutofit fontScale="77500" lnSpcReduction="20000"/>
          </a:bodyPr>
          <a:lstStyle/>
          <a:p>
            <a:r>
              <a:rPr lang="zh-CN" altLang="zh-CN" dirty="0"/>
              <a:t>在“成绩统计表”工作表中，将图表类型改为“簇状圆柱图”、“切换行</a:t>
            </a:r>
            <a:r>
              <a:rPr lang="en-US" altLang="zh-CN" dirty="0"/>
              <a:t>/</a:t>
            </a:r>
            <a:r>
              <a:rPr lang="zh-CN" altLang="zh-CN" dirty="0"/>
              <a:t>列”，从图表中删除“缺考人数</a:t>
            </a:r>
            <a:r>
              <a:rPr lang="en-US" altLang="zh-CN" dirty="0"/>
              <a:t>”</a:t>
            </a:r>
            <a:r>
              <a:rPr lang="zh-CN" altLang="zh-CN" dirty="0"/>
              <a:t>、将图表移动到工作簿的新工作表中，并将新工作表命名为</a:t>
            </a:r>
            <a:r>
              <a:rPr lang="zh-CN" altLang="zh-CN" dirty="0" smtClean="0"/>
              <a:t>“成绩统计图”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lvl="1"/>
            <a:r>
              <a:rPr lang="zh-CN" altLang="zh-CN" dirty="0"/>
              <a:t>单击</a:t>
            </a:r>
            <a:r>
              <a:rPr lang="zh-CN" altLang="zh-CN" dirty="0" smtClean="0"/>
              <a:t>图表。</a:t>
            </a:r>
            <a:r>
              <a:rPr lang="zh-CN" altLang="zh-CN" dirty="0"/>
              <a:t>选择“图表工具</a:t>
            </a:r>
            <a:r>
              <a:rPr lang="en-US" altLang="zh-CN" dirty="0"/>
              <a:t>-</a:t>
            </a:r>
            <a:r>
              <a:rPr lang="zh-CN" altLang="zh-CN" dirty="0"/>
              <a:t>设计”选项卡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pPr lvl="1"/>
            <a:r>
              <a:rPr lang="zh-CN" altLang="zh-CN" dirty="0"/>
              <a:t>在“类型”组中单击“更改图表类型”按钮</a:t>
            </a:r>
            <a:r>
              <a:rPr lang="en-US" altLang="zh-CN" dirty="0"/>
              <a:t> </a:t>
            </a:r>
            <a:r>
              <a:rPr lang="zh-CN" altLang="zh-CN" dirty="0"/>
              <a:t>，打开“更改图表类型”对话框，在“柱形图”区域中选择“簇状圆柱图”</a:t>
            </a:r>
            <a:r>
              <a:rPr lang="zh-CN" altLang="zh-CN" dirty="0" smtClean="0"/>
              <a:t>选项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lvl="1"/>
            <a:r>
              <a:rPr lang="zh-CN" altLang="zh-CN" dirty="0"/>
              <a:t>在“数据”组中单击“选择数据”按钮</a:t>
            </a:r>
            <a:r>
              <a:rPr lang="en-US" altLang="zh-CN" dirty="0"/>
              <a:t> </a:t>
            </a:r>
            <a:r>
              <a:rPr lang="zh-CN" altLang="zh-CN" dirty="0"/>
              <a:t>，打开“选择数据源”对话框，单击“切换行</a:t>
            </a:r>
            <a:r>
              <a:rPr lang="en-US" altLang="zh-CN" dirty="0"/>
              <a:t>/</a:t>
            </a:r>
            <a:r>
              <a:rPr lang="zh-CN" altLang="zh-CN" dirty="0"/>
              <a:t>列”按钮，图例项变为</a:t>
            </a:r>
            <a:r>
              <a:rPr lang="zh-CN" altLang="zh-CN" dirty="0" smtClean="0"/>
              <a:t>行标题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lvl="1"/>
            <a:r>
              <a:rPr lang="zh-CN" altLang="zh-CN" dirty="0"/>
              <a:t>在“图例项（系列）”栏中，选择“缺考人数”系列，单击“删除”</a:t>
            </a:r>
            <a:r>
              <a:rPr lang="zh-CN" altLang="zh-CN" dirty="0" smtClean="0"/>
              <a:t>按钮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lvl="1"/>
            <a:r>
              <a:rPr lang="zh-CN" altLang="zh-CN" dirty="0"/>
              <a:t>在“位置”组中单击“移动图表”按钮</a:t>
            </a:r>
            <a:r>
              <a:rPr lang="en-US" altLang="zh-CN" dirty="0"/>
              <a:t> </a:t>
            </a:r>
            <a:r>
              <a:rPr lang="zh-CN" altLang="zh-CN" dirty="0"/>
              <a:t>，打开“移动图表”对话框，选择“新工作表”单选按钮，在右边的文本框中输入</a:t>
            </a:r>
            <a:r>
              <a:rPr lang="zh-CN" altLang="zh-CN" dirty="0" smtClean="0"/>
              <a:t>“成绩统计图”</a:t>
            </a:r>
            <a:r>
              <a:rPr lang="zh-CN" altLang="en-US" dirty="0" smtClean="0"/>
              <a:t>。</a:t>
            </a:r>
            <a:endParaRPr lang="zh-CN" altLang="zh-CN" dirty="0"/>
          </a:p>
          <a:p>
            <a:pPr lvl="1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89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89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8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8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89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89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89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89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89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89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689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689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89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89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8962" grpId="0"/>
      <p:bldP spid="168963" grpId="0" build="p" bldLvl="2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2"/>
          <p:cNvSpPr>
            <a:spLocks noGrp="1" noChangeArrowheads="1"/>
          </p:cNvSpPr>
          <p:nvPr>
            <p:ph type="title"/>
          </p:nvPr>
        </p:nvSpPr>
        <p:spPr>
          <a:xfrm>
            <a:off x="467544" y="125413"/>
            <a:ext cx="8229600" cy="1143000"/>
          </a:xfrm>
        </p:spPr>
        <p:txBody>
          <a:bodyPr>
            <a:normAutofit/>
          </a:bodyPr>
          <a:lstStyle/>
          <a:p>
            <a:r>
              <a: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目录</a:t>
            </a:r>
          </a:p>
        </p:txBody>
      </p:sp>
      <p:sp>
        <p:nvSpPr>
          <p:cNvPr id="96260" name="Rectangle 4"/>
          <p:cNvSpPr>
            <a:spLocks noGrp="1" noChangeArrowheads="1"/>
          </p:cNvSpPr>
          <p:nvPr>
            <p:ph idx="1"/>
          </p:nvPr>
        </p:nvSpPr>
        <p:spPr>
          <a:xfrm>
            <a:off x="1475532" y="1412776"/>
            <a:ext cx="6624736" cy="4896544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CCFFCC"/>
                </a:solidFill>
              </a14:hiddenFill>
            </a:ext>
          </a:extLst>
        </p:spPr>
        <p:txBody>
          <a:bodyPr>
            <a:normAutofit lnSpcReduction="10000"/>
          </a:bodyPr>
          <a:lstStyle/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altLang="zh-CN" sz="2400" dirty="0"/>
              <a:t>8.1 </a:t>
            </a:r>
            <a:r>
              <a:rPr lang="zh-CN" altLang="en-US" sz="2400" dirty="0">
                <a:hlinkClick r:id="rId2" action="ppaction://hlinksldjump"/>
              </a:rPr>
              <a:t>成绩表统计案例分析 </a:t>
            </a:r>
            <a:endParaRPr lang="zh-CN" altLang="en-US" sz="2400" dirty="0"/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altLang="zh-CN" sz="2400" dirty="0"/>
              <a:t>8.2 </a:t>
            </a:r>
            <a:r>
              <a:rPr lang="zh-CN" altLang="en-US" sz="2400" dirty="0"/>
              <a:t>实现方法</a:t>
            </a:r>
          </a:p>
          <a:p>
            <a:pPr lvl="1">
              <a:lnSpc>
                <a:spcPct val="80000"/>
              </a:lnSpc>
              <a:buFont typeface="Wingdings" pitchFamily="2" charset="2"/>
              <a:buNone/>
            </a:pPr>
            <a:r>
              <a:rPr lang="en-US" altLang="zh-CN" sz="2000" dirty="0"/>
              <a:t>8.2.1 </a:t>
            </a:r>
            <a:r>
              <a:rPr lang="zh-CN" altLang="en-US" sz="2000" dirty="0"/>
              <a:t>用统计函数与公式制作</a:t>
            </a:r>
            <a:r>
              <a:rPr lang="zh-CN" altLang="en-US" sz="2000" dirty="0">
                <a:latin typeface="宋体"/>
              </a:rPr>
              <a:t>“</a:t>
            </a:r>
            <a:r>
              <a:rPr lang="zh-CN" altLang="en-US" sz="2000" dirty="0"/>
              <a:t>成绩统计表</a:t>
            </a:r>
            <a:r>
              <a:rPr lang="zh-CN" altLang="en-US" sz="2000" dirty="0">
                <a:latin typeface="宋体"/>
              </a:rPr>
              <a:t>”</a:t>
            </a:r>
            <a:endParaRPr lang="zh-CN" altLang="en-US" sz="2000" dirty="0"/>
          </a:p>
          <a:p>
            <a:pPr lvl="2">
              <a:lnSpc>
                <a:spcPct val="80000"/>
              </a:lnSpc>
              <a:buFontTx/>
              <a:buNone/>
            </a:pPr>
            <a:r>
              <a:rPr lang="zh-CN" altLang="en-US" sz="1800" dirty="0">
                <a:hlinkClick r:id="rId3" action="ppaction://hlinksldjump"/>
              </a:rPr>
              <a:t>跨工作表的单元格引用 </a:t>
            </a:r>
            <a:endParaRPr lang="zh-CN" altLang="en-US" sz="1800" dirty="0"/>
          </a:p>
          <a:p>
            <a:pPr lvl="2">
              <a:lnSpc>
                <a:spcPct val="80000"/>
              </a:lnSpc>
              <a:buFontTx/>
              <a:buNone/>
            </a:pPr>
            <a:r>
              <a:rPr lang="zh-CN" altLang="en-US" sz="1800" dirty="0">
                <a:hlinkClick r:id="rId4" action="ppaction://hlinksldjump"/>
              </a:rPr>
              <a:t>统计函数</a:t>
            </a:r>
            <a:r>
              <a:rPr lang="en-US" altLang="zh-CN" sz="1800" dirty="0">
                <a:hlinkClick r:id="rId4" action="ppaction://hlinksldjump"/>
              </a:rPr>
              <a:t>COUNTA</a:t>
            </a:r>
            <a:r>
              <a:rPr lang="zh-CN" altLang="en-US" sz="1800" dirty="0">
                <a:hlinkClick r:id="rId4" action="ppaction://hlinksldjump"/>
              </a:rPr>
              <a:t>及</a:t>
            </a:r>
            <a:r>
              <a:rPr lang="en-US" altLang="zh-CN" sz="1800" dirty="0">
                <a:hlinkClick r:id="rId4" action="ppaction://hlinksldjump"/>
              </a:rPr>
              <a:t>COUNT</a:t>
            </a:r>
            <a:r>
              <a:rPr lang="zh-CN" altLang="en-US" sz="1800" dirty="0">
                <a:hlinkClick r:id="rId4" action="ppaction://hlinksldjump"/>
              </a:rPr>
              <a:t>的使用 </a:t>
            </a:r>
            <a:endParaRPr lang="zh-CN" altLang="en-US" sz="1800" dirty="0"/>
          </a:p>
          <a:p>
            <a:pPr lvl="2">
              <a:lnSpc>
                <a:spcPct val="80000"/>
              </a:lnSpc>
              <a:buFontTx/>
              <a:buNone/>
            </a:pPr>
            <a:r>
              <a:rPr lang="zh-CN" altLang="en-US" sz="1800" dirty="0">
                <a:hlinkClick r:id="rId5" action="ppaction://hlinksldjump"/>
              </a:rPr>
              <a:t>条件统计函数</a:t>
            </a:r>
            <a:r>
              <a:rPr lang="en-US" altLang="zh-CN" sz="1800" dirty="0" smtClean="0">
                <a:hlinkClick r:id="rId5" action="ppaction://hlinksldjump"/>
              </a:rPr>
              <a:t>COUNTIF</a:t>
            </a:r>
            <a:r>
              <a:rPr lang="zh-CN" altLang="en-US" sz="1800" dirty="0" smtClean="0">
                <a:hlinkClick r:id="rId5" action="ppaction://hlinksldjump"/>
              </a:rPr>
              <a:t>与</a:t>
            </a:r>
            <a:r>
              <a:rPr lang="en-US" altLang="zh-CN" sz="1800" dirty="0" smtClean="0">
                <a:hlinkClick r:id="rId5" action="ppaction://hlinksldjump"/>
              </a:rPr>
              <a:t>COUNTIF</a:t>
            </a:r>
            <a:r>
              <a:rPr lang="en-US" altLang="zh-CN" sz="1800" dirty="0">
                <a:hlinkClick r:id="rId5" action="ppaction://hlinksldjump"/>
              </a:rPr>
              <a:t>S</a:t>
            </a:r>
            <a:r>
              <a:rPr lang="zh-CN" altLang="en-US" sz="1800" dirty="0" smtClean="0">
                <a:hlinkClick r:id="rId5" action="ppaction://hlinksldjump"/>
              </a:rPr>
              <a:t>的</a:t>
            </a:r>
            <a:r>
              <a:rPr lang="zh-CN" altLang="en-US" sz="1800" dirty="0">
                <a:hlinkClick r:id="rId5" action="ppaction://hlinksldjump"/>
              </a:rPr>
              <a:t>使用 </a:t>
            </a:r>
            <a:endParaRPr lang="zh-CN" altLang="en-US" sz="1800" dirty="0"/>
          </a:p>
          <a:p>
            <a:pPr lvl="2">
              <a:lnSpc>
                <a:spcPct val="80000"/>
              </a:lnSpc>
              <a:buFontTx/>
              <a:buNone/>
            </a:pPr>
            <a:r>
              <a:rPr lang="zh-CN" altLang="en-US" sz="1800" dirty="0">
                <a:hlinkClick r:id="rId6" action="ppaction://hlinksldjump"/>
              </a:rPr>
              <a:t>公式计算  </a:t>
            </a:r>
            <a:endParaRPr lang="zh-CN" altLang="en-US" sz="1800" dirty="0"/>
          </a:p>
          <a:p>
            <a:pPr lvl="1">
              <a:lnSpc>
                <a:spcPct val="80000"/>
              </a:lnSpc>
              <a:buFont typeface="Wingdings" pitchFamily="2" charset="2"/>
              <a:buNone/>
            </a:pPr>
            <a:r>
              <a:rPr lang="en-US" altLang="zh-CN" sz="2000" dirty="0"/>
              <a:t>8.2.2 </a:t>
            </a:r>
            <a:r>
              <a:rPr lang="zh-CN" altLang="en-US" sz="2000" dirty="0"/>
              <a:t>用</a:t>
            </a:r>
            <a:r>
              <a:rPr lang="en-US" altLang="zh-CN" sz="2000" dirty="0"/>
              <a:t>IF</a:t>
            </a:r>
            <a:r>
              <a:rPr lang="zh-CN" altLang="en-US" sz="2000" dirty="0"/>
              <a:t>函数与条件格式制作</a:t>
            </a:r>
            <a:r>
              <a:rPr lang="zh-CN" altLang="en-US" sz="2000" dirty="0">
                <a:latin typeface="宋体"/>
              </a:rPr>
              <a:t>“</a:t>
            </a:r>
            <a:r>
              <a:rPr lang="zh-CN" altLang="en-US" sz="2000" dirty="0"/>
              <a:t>各科等级表</a:t>
            </a:r>
            <a:r>
              <a:rPr lang="zh-CN" altLang="en-US" sz="2000" dirty="0">
                <a:latin typeface="宋体"/>
              </a:rPr>
              <a:t>”</a:t>
            </a:r>
            <a:endParaRPr lang="zh-CN" altLang="en-US" sz="2000" dirty="0"/>
          </a:p>
          <a:p>
            <a:pPr lvl="2">
              <a:lnSpc>
                <a:spcPct val="80000"/>
              </a:lnSpc>
              <a:buFontTx/>
              <a:buNone/>
            </a:pPr>
            <a:r>
              <a:rPr lang="zh-CN" altLang="en-US" sz="1800" dirty="0" smtClean="0">
                <a:hlinkClick r:id="rId7" action="ppaction://hlinksldjump"/>
              </a:rPr>
              <a:t>单元格数据的清除与删除</a:t>
            </a:r>
            <a:endParaRPr lang="en-US" altLang="zh-CN" sz="1800" dirty="0" smtClean="0">
              <a:hlinkClick r:id="rId7" action="ppaction://hlinksldjump"/>
            </a:endParaRPr>
          </a:p>
          <a:p>
            <a:pPr lvl="2">
              <a:lnSpc>
                <a:spcPct val="80000"/>
              </a:lnSpc>
              <a:buFontTx/>
              <a:buNone/>
            </a:pPr>
            <a:r>
              <a:rPr lang="zh-CN" altLang="en-US" sz="1800" dirty="0" smtClean="0">
                <a:hlinkClick r:id="rId8" action="ppaction://hlinksldjump"/>
              </a:rPr>
              <a:t>逻辑判断</a:t>
            </a:r>
            <a:r>
              <a:rPr lang="zh-CN" altLang="en-US" sz="1800" dirty="0">
                <a:hlinkClick r:id="rId8" action="ppaction://hlinksldjump"/>
              </a:rPr>
              <a:t>函数</a:t>
            </a:r>
            <a:r>
              <a:rPr lang="en-US" altLang="zh-CN" sz="1800" dirty="0">
                <a:hlinkClick r:id="rId8" action="ppaction://hlinksldjump"/>
              </a:rPr>
              <a:t>IF</a:t>
            </a:r>
            <a:r>
              <a:rPr lang="zh-CN" altLang="en-US" sz="1800" dirty="0">
                <a:hlinkClick r:id="rId8" action="ppaction://hlinksldjump"/>
              </a:rPr>
              <a:t>的使用 </a:t>
            </a:r>
            <a:endParaRPr lang="zh-CN" altLang="en-US" sz="1800" dirty="0"/>
          </a:p>
          <a:p>
            <a:pPr lvl="2">
              <a:lnSpc>
                <a:spcPct val="80000"/>
              </a:lnSpc>
              <a:buFontTx/>
              <a:buNone/>
            </a:pPr>
            <a:r>
              <a:rPr lang="zh-CN" altLang="en-US" sz="1800" dirty="0">
                <a:hlinkClick r:id="rId9" action="ppaction://hlinksldjump"/>
              </a:rPr>
              <a:t>条件格式  </a:t>
            </a:r>
            <a:endParaRPr lang="zh-CN" altLang="en-US" sz="1800" dirty="0"/>
          </a:p>
          <a:p>
            <a:pPr lvl="1">
              <a:lnSpc>
                <a:spcPct val="80000"/>
              </a:lnSpc>
              <a:buFont typeface="Wingdings" pitchFamily="2" charset="2"/>
              <a:buNone/>
            </a:pPr>
            <a:r>
              <a:rPr lang="en-US" altLang="zh-CN" sz="2000" dirty="0"/>
              <a:t>8.2.3</a:t>
            </a:r>
            <a:r>
              <a:rPr lang="zh-CN" altLang="en-US" sz="2000" dirty="0">
                <a:hlinkClick r:id="rId10" action="ppaction://hlinksldjump"/>
              </a:rPr>
              <a:t>用图表向导制作成绩统计图 </a:t>
            </a:r>
            <a:endParaRPr lang="zh-CN" altLang="en-US" sz="2000" dirty="0"/>
          </a:p>
          <a:p>
            <a:pPr lvl="2">
              <a:lnSpc>
                <a:spcPct val="80000"/>
              </a:lnSpc>
              <a:buFontTx/>
              <a:buNone/>
            </a:pPr>
            <a:r>
              <a:rPr lang="zh-CN" altLang="en-US" sz="1800" dirty="0" smtClean="0">
                <a:hlinkClick r:id="rId11" action="ppaction://hlinksldjump"/>
              </a:rPr>
              <a:t>创建</a:t>
            </a:r>
            <a:r>
              <a:rPr lang="zh-CN" altLang="en-US" sz="1800" dirty="0">
                <a:hlinkClick r:id="rId11" action="ppaction://hlinksldjump"/>
              </a:rPr>
              <a:t>图表 </a:t>
            </a:r>
            <a:endParaRPr lang="zh-CN" altLang="en-US" sz="1800" dirty="0"/>
          </a:p>
          <a:p>
            <a:pPr lvl="2">
              <a:lnSpc>
                <a:spcPct val="80000"/>
              </a:lnSpc>
              <a:buFontTx/>
              <a:buNone/>
            </a:pPr>
            <a:r>
              <a:rPr lang="zh-CN" altLang="en-US" sz="1800" dirty="0">
                <a:hlinkClick r:id="rId12" action="ppaction://hlinksldjump"/>
              </a:rPr>
              <a:t>修改图表 </a:t>
            </a:r>
            <a:endParaRPr lang="zh-CN" altLang="en-US" sz="1800" dirty="0"/>
          </a:p>
          <a:p>
            <a:pPr lvl="2">
              <a:lnSpc>
                <a:spcPct val="80000"/>
              </a:lnSpc>
              <a:buFontTx/>
              <a:buNone/>
            </a:pPr>
            <a:r>
              <a:rPr lang="zh-CN" altLang="en-US" sz="1800" dirty="0">
                <a:hlinkClick r:id="rId13" action="ppaction://hlinksldjump"/>
              </a:rPr>
              <a:t>格式化图表 </a:t>
            </a:r>
            <a:endParaRPr lang="zh-CN" altLang="en-US" sz="1800" dirty="0"/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altLang="zh-CN" sz="2400" dirty="0"/>
              <a:t>8.3 </a:t>
            </a:r>
            <a:r>
              <a:rPr lang="zh-CN" altLang="en-US" sz="2400" dirty="0">
                <a:hlinkClick r:id="rId14" action="ppaction://hlinksldjump"/>
              </a:rPr>
              <a:t>案例总结</a:t>
            </a:r>
            <a:endParaRPr lang="zh-CN" altLang="en-US" sz="2400" dirty="0"/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altLang="zh-CN" sz="2400" dirty="0"/>
              <a:t>8.4 </a:t>
            </a:r>
            <a:r>
              <a:rPr lang="zh-CN" altLang="en-US" sz="2400" dirty="0">
                <a:hlinkClick r:id="rId15" action="ppaction://hlinksldjump"/>
              </a:rPr>
              <a:t>课后练习</a:t>
            </a:r>
            <a:endParaRPr lang="zh-CN" altLang="en-US" sz="2400" dirty="0"/>
          </a:p>
        </p:txBody>
      </p:sp>
      <p:sp>
        <p:nvSpPr>
          <p:cNvPr id="7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192B4F-D59C-41EA-96AE-993C4399360D}" type="datetime1">
              <a:rPr lang="zh-CN" altLang="en-US"/>
              <a:pPr/>
              <a:t>2013/10/12</a:t>
            </a:fld>
            <a:endParaRPr lang="en-US" altLang="zh-CN"/>
          </a:p>
        </p:txBody>
      </p:sp>
      <p:sp>
        <p:nvSpPr>
          <p:cNvPr id="5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3248000" cy="365125"/>
          </a:xfrm>
        </p:spPr>
        <p:txBody>
          <a:bodyPr/>
          <a:lstStyle/>
          <a:p>
            <a:r>
              <a:rPr lang="en-US" altLang="zh-CN" dirty="0"/>
              <a:t>第8章  Excel综合应用1—</a:t>
            </a:r>
            <a:r>
              <a:rPr lang="en-US" altLang="zh-CN" dirty="0" err="1"/>
              <a:t>成绩表统计与分析</a:t>
            </a:r>
            <a:endParaRPr lang="en-US" altLang="zh-CN" dirty="0"/>
          </a:p>
        </p:txBody>
      </p:sp>
      <p:sp>
        <p:nvSpPr>
          <p:cNvPr id="6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88DA44-1771-4F54-AA38-24F5A7B5E7BC}" type="slidenum">
              <a:rPr lang="en-US" altLang="zh-CN"/>
              <a:pPr/>
              <a:t>3</a:t>
            </a:fld>
            <a:endParaRPr lang="en-US" altLang="zh-CN"/>
          </a:p>
        </p:txBody>
      </p:sp>
      <p:sp>
        <p:nvSpPr>
          <p:cNvPr id="96263" name="AutoShape 7"/>
          <p:cNvSpPr>
            <a:spLocks noChangeArrowheads="1"/>
          </p:cNvSpPr>
          <p:nvPr/>
        </p:nvSpPr>
        <p:spPr bwMode="auto">
          <a:xfrm>
            <a:off x="1042988" y="1268413"/>
            <a:ext cx="7489825" cy="5184775"/>
          </a:xfrm>
          <a:prstGeom prst="roundRect">
            <a:avLst>
              <a:gd name="adj" fmla="val 7407"/>
            </a:avLst>
          </a:prstGeom>
          <a:noFill/>
          <a:ln w="9525">
            <a:solidFill>
              <a:srgbClr val="99CCFF"/>
            </a:solidFill>
            <a:round/>
            <a:headEnd/>
            <a:tailEnd/>
          </a:ln>
          <a:effectLst>
            <a:outerShdw dist="35921" dir="2700000" algn="ctr" rotWithShape="0">
              <a:srgbClr val="E8E8E8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62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62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962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962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962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962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9626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9626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000" fill="hold"/>
                                        <p:tgtEl>
                                          <p:spTgt spid="9626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9626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9626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9626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2000" fill="hold"/>
                                        <p:tgtEl>
                                          <p:spTgt spid="9626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2000" fill="hold"/>
                                        <p:tgtEl>
                                          <p:spTgt spid="9626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2000" fill="hold"/>
                                        <p:tgtEl>
                                          <p:spTgt spid="9626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2000" fill="hold"/>
                                        <p:tgtEl>
                                          <p:spTgt spid="9626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9626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9626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000" fill="hold"/>
                                        <p:tgtEl>
                                          <p:spTgt spid="9626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000" fill="hold"/>
                                        <p:tgtEl>
                                          <p:spTgt spid="9626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2000" fill="hold"/>
                                        <p:tgtEl>
                                          <p:spTgt spid="9626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2000" fill="hold"/>
                                        <p:tgtEl>
                                          <p:spTgt spid="9626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2000" fill="hold"/>
                                        <p:tgtEl>
                                          <p:spTgt spid="9626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2000" fill="hold"/>
                                        <p:tgtEl>
                                          <p:spTgt spid="9626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2000" fill="hold"/>
                                        <p:tgtEl>
                                          <p:spTgt spid="9626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2000" fill="hold"/>
                                        <p:tgtEl>
                                          <p:spTgt spid="9626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0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2000" fill="hold"/>
                                        <p:tgtEl>
                                          <p:spTgt spid="96260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2000" fill="hold"/>
                                        <p:tgtEl>
                                          <p:spTgt spid="96260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0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2000" fill="hold"/>
                                        <p:tgtEl>
                                          <p:spTgt spid="96260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2000" fill="hold"/>
                                        <p:tgtEl>
                                          <p:spTgt spid="96260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0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2000" fill="hold"/>
                                        <p:tgtEl>
                                          <p:spTgt spid="96260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2000" fill="hold"/>
                                        <p:tgtEl>
                                          <p:spTgt spid="96260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0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2000" fill="hold"/>
                                        <p:tgtEl>
                                          <p:spTgt spid="96260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2000" fill="hold"/>
                                        <p:tgtEl>
                                          <p:spTgt spid="96260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 nodeType="clickPar">
                      <p:stCondLst>
                        <p:cond delay="indefinite"/>
                      </p:stCondLst>
                      <p:childTnLst>
                        <p:par>
                          <p:cTn id="8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0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2000" fill="hold"/>
                                        <p:tgtEl>
                                          <p:spTgt spid="96260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2000" fill="hold"/>
                                        <p:tgtEl>
                                          <p:spTgt spid="96260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258" grpId="0"/>
      <p:bldP spid="96260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zh-CN" altLang="en-US" dirty="0" smtClean="0"/>
              <a:t>修改图表（三）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zh-CN" altLang="zh-CN" dirty="0"/>
              <a:t>在“成绩统计图”工作表中，调整三维视图的角度，修改图表标题及坐标轴</a:t>
            </a:r>
            <a:r>
              <a:rPr lang="zh-CN" altLang="zh-CN" dirty="0" smtClean="0"/>
              <a:t>标题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lvl="1"/>
            <a:r>
              <a:rPr lang="zh-CN" altLang="zh-CN" dirty="0"/>
              <a:t>选择“成绩统计图”工作表中的图表。单击鼠标右键，在弹出的快捷菜单中选择“三维旋转”命令，打开“设置图表区格式”对话框，在“三维旋转”的“图表缩放”区域中勾选“直角坐标轴”</a:t>
            </a:r>
            <a:r>
              <a:rPr lang="zh-CN" altLang="zh-CN" dirty="0" smtClean="0"/>
              <a:t>复选框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lvl="1"/>
            <a:r>
              <a:rPr lang="zh-CN" altLang="zh-CN" dirty="0"/>
              <a:t>鼠标单击并选中“图表标题”文字，输入“成绩统计图”。</a:t>
            </a:r>
            <a:endParaRPr lang="en-US" altLang="zh-CN" dirty="0" smtClean="0"/>
          </a:p>
          <a:p>
            <a:pPr lvl="1"/>
            <a:r>
              <a:rPr lang="zh-CN" altLang="zh-CN" dirty="0"/>
              <a:t>鼠标右键单击横坐标轴位置，从快捷菜单中选择“编辑文字”，删除原有文字，输入“等级”。用相同的方法，在纵坐标轴位置输入“人数”。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0C9F3-3C62-4520-9262-5DBD9973357B}" type="datetime1">
              <a:rPr lang="zh-CN" altLang="en-US" smtClean="0"/>
              <a:t>2013/10/12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3248000" cy="365125"/>
          </a:xfrm>
        </p:spPr>
        <p:txBody>
          <a:bodyPr/>
          <a:lstStyle/>
          <a:p>
            <a:r>
              <a:rPr lang="zh-CN" altLang="en-US" dirty="0" smtClean="0"/>
              <a:t>第</a:t>
            </a:r>
            <a:r>
              <a:rPr lang="en-US" altLang="zh-CN" dirty="0" smtClean="0"/>
              <a:t>8</a:t>
            </a:r>
            <a:r>
              <a:rPr lang="zh-CN" altLang="en-US" dirty="0" smtClean="0"/>
              <a:t>章  </a:t>
            </a:r>
            <a:r>
              <a:rPr lang="en-US" altLang="zh-CN" dirty="0" smtClean="0"/>
              <a:t>Excel</a:t>
            </a:r>
            <a:r>
              <a:rPr lang="zh-CN" altLang="en-US" dirty="0" smtClean="0"/>
              <a:t>综合应用</a:t>
            </a:r>
            <a:r>
              <a:rPr lang="en-US" altLang="zh-CN" dirty="0" smtClean="0"/>
              <a:t>1—</a:t>
            </a:r>
            <a:r>
              <a:rPr lang="zh-CN" altLang="en-US" dirty="0" smtClean="0"/>
              <a:t>成绩表统计与分析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CA27C-0BEC-4929-A7B2-3392E6EDA170}" type="slidenum">
              <a:rPr lang="zh-CN" altLang="en-US" smtClean="0"/>
              <a:t>30</a:t>
            </a:fld>
            <a:endParaRPr lang="zh-CN" altLang="en-US"/>
          </a:p>
        </p:txBody>
      </p:sp>
      <p:sp>
        <p:nvSpPr>
          <p:cNvPr id="7" name="AutoShape 8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96300" y="6281738"/>
            <a:ext cx="647700" cy="576262"/>
          </a:xfrm>
          <a:prstGeom prst="actionButtonHome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4412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 bldLvl="2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986" name="Rectangle 2"/>
          <p:cNvSpPr>
            <a:spLocks noGrp="1" noChangeArrowheads="1"/>
          </p:cNvSpPr>
          <p:nvPr>
            <p:ph type="title"/>
          </p:nvPr>
        </p:nvSpPr>
        <p:spPr>
          <a:xfrm>
            <a:off x="1691680" y="332656"/>
            <a:ext cx="6769100" cy="515938"/>
          </a:xfrm>
        </p:spPr>
        <p:txBody>
          <a:bodyPr>
            <a:normAutofit fontScale="90000"/>
          </a:bodyPr>
          <a:lstStyle/>
          <a:p>
            <a:r>
              <a:rPr lang="zh-CN" altLang="en-US" sz="3600" dirty="0" smtClean="0"/>
              <a:t>格式化图表</a:t>
            </a:r>
            <a:endParaRPr lang="zh-CN" altLang="en-US" sz="3600" dirty="0"/>
          </a:p>
        </p:txBody>
      </p:sp>
      <p:sp>
        <p:nvSpPr>
          <p:cNvPr id="169988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1124744"/>
            <a:ext cx="5039115" cy="5472608"/>
          </a:xfrm>
        </p:spPr>
        <p:txBody>
          <a:bodyPr>
            <a:normAutofit/>
          </a:bodyPr>
          <a:lstStyle/>
          <a:p>
            <a:r>
              <a:rPr lang="zh-CN" altLang="en-US" sz="2400" dirty="0"/>
              <a:t>在“成绩统计图”工作表中，设置“图表区”、“背景墙”的填充效果；修饰</a:t>
            </a:r>
            <a:r>
              <a:rPr lang="zh-CN" altLang="en-US" sz="2400" dirty="0" smtClean="0"/>
              <a:t>“图表标题”。效果如右图所示。</a:t>
            </a:r>
            <a:endParaRPr lang="en-US" altLang="zh-CN" sz="2400" dirty="0" smtClean="0"/>
          </a:p>
          <a:p>
            <a:pPr lvl="1"/>
            <a:r>
              <a:rPr lang="zh-CN" altLang="en-US" sz="2000" dirty="0" smtClean="0"/>
              <a:t>选择“图表区”。</a:t>
            </a:r>
            <a:endParaRPr lang="en-US" altLang="zh-CN" sz="2000" dirty="0" smtClean="0"/>
          </a:p>
          <a:p>
            <a:pPr lvl="2"/>
            <a:r>
              <a:rPr lang="zh-CN" altLang="zh-CN" sz="1600" dirty="0"/>
              <a:t>在“形状样式”组</a:t>
            </a:r>
            <a:r>
              <a:rPr lang="zh-CN" altLang="zh-CN" sz="1600" dirty="0" smtClean="0"/>
              <a:t>中选择</a:t>
            </a:r>
            <a:r>
              <a:rPr lang="zh-CN" altLang="zh-CN" sz="1600" dirty="0"/>
              <a:t>“细微效果</a:t>
            </a:r>
            <a:r>
              <a:rPr lang="en-US" altLang="zh-CN" sz="1600" dirty="0"/>
              <a:t>-</a:t>
            </a:r>
            <a:r>
              <a:rPr lang="zh-CN" altLang="zh-CN" sz="1600" dirty="0"/>
              <a:t>蓝色，强调颜色</a:t>
            </a:r>
            <a:r>
              <a:rPr lang="en-US" altLang="zh-CN" sz="1600" dirty="0"/>
              <a:t>1</a:t>
            </a:r>
            <a:r>
              <a:rPr lang="zh-CN" altLang="zh-CN" sz="1600" dirty="0" smtClean="0"/>
              <a:t>”</a:t>
            </a:r>
            <a:r>
              <a:rPr lang="zh-CN" altLang="en-US" sz="1600" dirty="0" smtClean="0"/>
              <a:t>。</a:t>
            </a:r>
            <a:endParaRPr lang="en-US" altLang="zh-CN" sz="1600" dirty="0" smtClean="0"/>
          </a:p>
          <a:p>
            <a:pPr lvl="2"/>
            <a:r>
              <a:rPr lang="zh-CN" altLang="en-US" sz="1600" dirty="0" smtClean="0"/>
              <a:t>在</a:t>
            </a:r>
            <a:r>
              <a:rPr lang="zh-CN" altLang="zh-CN" sz="1600" dirty="0" smtClean="0"/>
              <a:t>“形状效果” 列表</a:t>
            </a:r>
            <a:r>
              <a:rPr lang="zh-CN" altLang="zh-CN" sz="1600" dirty="0"/>
              <a:t>中选择</a:t>
            </a:r>
            <a:r>
              <a:rPr lang="zh-CN" altLang="zh-CN" sz="1600" dirty="0" smtClean="0"/>
              <a:t>“阴影” 中</a:t>
            </a:r>
            <a:r>
              <a:rPr lang="zh-CN" altLang="en-US" sz="1600" dirty="0" smtClean="0"/>
              <a:t>的</a:t>
            </a:r>
            <a:r>
              <a:rPr lang="zh-CN" altLang="zh-CN" sz="1600" dirty="0" smtClean="0"/>
              <a:t>“内部”</a:t>
            </a:r>
            <a:r>
              <a:rPr lang="zh-CN" altLang="zh-CN" sz="1600" dirty="0"/>
              <a:t>区域中的“内部右上角”</a:t>
            </a:r>
            <a:r>
              <a:rPr lang="zh-CN" altLang="zh-CN" sz="1600" dirty="0" smtClean="0"/>
              <a:t>选项</a:t>
            </a:r>
            <a:r>
              <a:rPr lang="zh-CN" altLang="en-US" sz="1600" dirty="0" smtClean="0"/>
              <a:t>。</a:t>
            </a:r>
            <a:endParaRPr lang="en-US" altLang="zh-CN" sz="1600" dirty="0" smtClean="0"/>
          </a:p>
          <a:p>
            <a:pPr lvl="1"/>
            <a:r>
              <a:rPr lang="zh-CN" altLang="zh-CN" sz="2000" dirty="0"/>
              <a:t>选择</a:t>
            </a:r>
            <a:r>
              <a:rPr lang="zh-CN" altLang="zh-CN" sz="2000" dirty="0" smtClean="0"/>
              <a:t>“背景墙”</a:t>
            </a:r>
            <a:r>
              <a:rPr lang="zh-CN" altLang="en-US" sz="2000" dirty="0" smtClean="0"/>
              <a:t>。</a:t>
            </a:r>
            <a:endParaRPr lang="en-US" altLang="zh-CN" sz="2000" dirty="0" smtClean="0"/>
          </a:p>
          <a:p>
            <a:pPr lvl="2"/>
            <a:r>
              <a:rPr lang="zh-CN" altLang="zh-CN" sz="1600" dirty="0"/>
              <a:t>在“形状样式”组</a:t>
            </a:r>
            <a:r>
              <a:rPr lang="zh-CN" altLang="zh-CN" sz="1600" dirty="0" smtClean="0"/>
              <a:t>中选择“纹理”中</a:t>
            </a:r>
            <a:r>
              <a:rPr lang="zh-CN" altLang="en-US" sz="1600" dirty="0" smtClean="0"/>
              <a:t>的</a:t>
            </a:r>
            <a:r>
              <a:rPr lang="zh-CN" altLang="zh-CN" sz="1600" dirty="0" smtClean="0"/>
              <a:t>“蓝色面巾纸”选项</a:t>
            </a:r>
            <a:r>
              <a:rPr lang="zh-CN" altLang="en-US" sz="1600" dirty="0" smtClean="0"/>
              <a:t>。</a:t>
            </a:r>
            <a:endParaRPr lang="en-US" altLang="zh-CN" sz="1600" dirty="0" smtClean="0"/>
          </a:p>
          <a:p>
            <a:pPr lvl="1"/>
            <a:r>
              <a:rPr lang="zh-CN" altLang="zh-CN" sz="2000" dirty="0"/>
              <a:t>选择图表</a:t>
            </a:r>
            <a:r>
              <a:rPr lang="zh-CN" altLang="zh-CN" sz="2000" dirty="0" smtClean="0"/>
              <a:t>标题</a:t>
            </a:r>
            <a:r>
              <a:rPr lang="zh-CN" altLang="en-US" sz="2000" dirty="0" smtClean="0"/>
              <a:t>。</a:t>
            </a:r>
            <a:endParaRPr lang="en-US" altLang="zh-CN" sz="2000" dirty="0" smtClean="0"/>
          </a:p>
          <a:p>
            <a:pPr lvl="2"/>
            <a:r>
              <a:rPr lang="zh-CN" altLang="en-US" sz="1600" dirty="0" smtClean="0"/>
              <a:t>设置字体</a:t>
            </a:r>
            <a:r>
              <a:rPr lang="zh-CN" altLang="zh-CN" sz="1600" dirty="0" smtClean="0"/>
              <a:t>为</a:t>
            </a:r>
            <a:r>
              <a:rPr lang="zh-CN" altLang="zh-CN" sz="1600" dirty="0"/>
              <a:t>“隶书”</a:t>
            </a:r>
            <a:r>
              <a:rPr lang="zh-CN" altLang="zh-CN" sz="1600" dirty="0" smtClean="0"/>
              <a:t>、</a:t>
            </a:r>
            <a:r>
              <a:rPr lang="zh-CN" altLang="en-US" sz="1600" dirty="0" smtClean="0"/>
              <a:t>字号为</a:t>
            </a:r>
            <a:r>
              <a:rPr lang="zh-CN" altLang="zh-CN" sz="1600" dirty="0" smtClean="0"/>
              <a:t>“</a:t>
            </a:r>
            <a:r>
              <a:rPr lang="en-US" altLang="zh-CN" sz="1600" dirty="0" smtClean="0"/>
              <a:t>28</a:t>
            </a:r>
            <a:r>
              <a:rPr lang="zh-CN" altLang="zh-CN" sz="1600" dirty="0" smtClean="0"/>
              <a:t>”</a:t>
            </a:r>
            <a:r>
              <a:rPr lang="zh-CN" altLang="en-US" sz="1600" dirty="0" smtClean="0"/>
              <a:t>。</a:t>
            </a:r>
            <a:endParaRPr lang="en-US" altLang="zh-CN" sz="1600" dirty="0" smtClean="0"/>
          </a:p>
          <a:p>
            <a:pPr lvl="2"/>
            <a:r>
              <a:rPr lang="zh-CN" altLang="zh-CN" sz="1600" dirty="0"/>
              <a:t>选择第</a:t>
            </a:r>
            <a:r>
              <a:rPr lang="en-US" altLang="zh-CN" sz="1600" dirty="0"/>
              <a:t>4</a:t>
            </a:r>
            <a:r>
              <a:rPr lang="zh-CN" altLang="zh-CN" sz="1600" dirty="0"/>
              <a:t>行第</a:t>
            </a:r>
            <a:r>
              <a:rPr lang="en-US" altLang="zh-CN" sz="1600" dirty="0"/>
              <a:t>2</a:t>
            </a:r>
            <a:r>
              <a:rPr lang="zh-CN" altLang="zh-CN" sz="1600" dirty="0"/>
              <a:t>列的艺术字样</a:t>
            </a:r>
            <a:r>
              <a:rPr lang="zh-CN" altLang="zh-CN" sz="1600" dirty="0" smtClean="0"/>
              <a:t>式</a:t>
            </a:r>
            <a:r>
              <a:rPr lang="zh-CN" altLang="en-US" sz="1600" dirty="0" smtClean="0"/>
              <a:t>。</a:t>
            </a:r>
            <a:endParaRPr lang="en-US" altLang="zh-CN" sz="1600" dirty="0" smtClean="0"/>
          </a:p>
          <a:p>
            <a:pPr lvl="2"/>
            <a:r>
              <a:rPr lang="zh-CN" altLang="en-US" sz="1600" dirty="0" smtClean="0"/>
              <a:t>在</a:t>
            </a:r>
            <a:r>
              <a:rPr lang="zh-CN" altLang="zh-CN" sz="1600" dirty="0"/>
              <a:t>“文本效果” </a:t>
            </a:r>
            <a:r>
              <a:rPr lang="zh-CN" altLang="en-US" sz="1600" dirty="0" smtClean="0"/>
              <a:t>的</a:t>
            </a:r>
            <a:r>
              <a:rPr lang="zh-CN" altLang="zh-CN" sz="1600" dirty="0" smtClean="0"/>
              <a:t>“阴影”选项中</a:t>
            </a:r>
            <a:r>
              <a:rPr lang="zh-CN" altLang="zh-CN" sz="1600" dirty="0"/>
              <a:t>选择“外部”区域中的“左下斜偏移”</a:t>
            </a:r>
            <a:r>
              <a:rPr lang="zh-CN" altLang="zh-CN" sz="1600" dirty="0" smtClean="0"/>
              <a:t>选项</a:t>
            </a:r>
            <a:r>
              <a:rPr lang="zh-CN" altLang="en-US" sz="1600" dirty="0" smtClean="0"/>
              <a:t>。</a:t>
            </a:r>
            <a:endParaRPr lang="zh-CN" altLang="en-US" sz="1600" dirty="0"/>
          </a:p>
          <a:p>
            <a:pPr lvl="1"/>
            <a:endParaRPr lang="zh-CN" altLang="en-US" sz="2000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dirty="0"/>
              <a:t>第8章  Excel综合应用1—</a:t>
            </a:r>
            <a:r>
              <a:rPr lang="en-US" altLang="zh-CN" dirty="0" err="1"/>
              <a:t>成绩表统计与分析</a:t>
            </a:r>
            <a:endParaRPr lang="en-US" alt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2919AF8-C34C-4F95-BD02-C9065059CCA1}" type="slidenum">
              <a:rPr lang="en-US" altLang="zh-CN"/>
              <a:pPr/>
              <a:t>31</a:t>
            </a:fld>
            <a:endParaRPr lang="en-US" altLang="zh-CN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EEB7A763-1216-40D1-A6CC-4C69D87D2367}" type="datetime1">
              <a:rPr lang="zh-CN" altLang="en-US"/>
              <a:pPr/>
              <a:t>2013/10/12</a:t>
            </a:fld>
            <a:endParaRPr lang="en-US" altLang="zh-CN"/>
          </a:p>
        </p:txBody>
      </p:sp>
      <p:pic>
        <p:nvPicPr>
          <p:cNvPr id="10" name="内容占位符 9"/>
          <p:cNvPicPr>
            <a:picLocks noGrp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220072" y="1988840"/>
            <a:ext cx="3720853" cy="3240360"/>
          </a:xfrm>
          <a:prstGeom prst="rect">
            <a:avLst/>
          </a:prstGeom>
        </p:spPr>
      </p:pic>
      <p:sp>
        <p:nvSpPr>
          <p:cNvPr id="11" name="AutoShape 4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848600" y="6281738"/>
            <a:ext cx="647700" cy="576262"/>
          </a:xfrm>
          <a:prstGeom prst="actionButtonHome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99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99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99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99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99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99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99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99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8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998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998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8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6998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6998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8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998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998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8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6998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6998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8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6998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6998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8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6998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6998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8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6998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6998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9986" grpId="0"/>
      <p:bldP spid="169988" grpId="0" build="p" bldLvl="3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/>
              <a:t>第8章  Excel综合应用1—成绩表统计与分析</a:t>
            </a:r>
          </a:p>
        </p:txBody>
      </p:sp>
      <p:sp>
        <p:nvSpPr>
          <p:cNvPr id="6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E8A2868-B82E-440B-AEFF-3D6DAD97D44F}" type="slidenum">
              <a:rPr lang="en-US" altLang="zh-CN"/>
              <a:pPr/>
              <a:t>32</a:t>
            </a:fld>
            <a:endParaRPr lang="en-US" altLang="zh-CN"/>
          </a:p>
        </p:txBody>
      </p:sp>
      <p:sp>
        <p:nvSpPr>
          <p:cNvPr id="7" name="日期占位符 5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1D97F1D2-8E17-48BF-B056-E493BF0B07CE}" type="datetime1">
              <a:rPr lang="zh-CN" altLang="en-US"/>
              <a:pPr/>
              <a:t>2013/10/12</a:t>
            </a:fld>
            <a:endParaRPr lang="en-US" altLang="zh-CN"/>
          </a:p>
        </p:txBody>
      </p:sp>
      <p:sp>
        <p:nvSpPr>
          <p:cNvPr id="1781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600"/>
              <a:t>思考题（三）</a:t>
            </a:r>
          </a:p>
        </p:txBody>
      </p:sp>
      <p:sp>
        <p:nvSpPr>
          <p:cNvPr id="1781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选择图表的数据源时，如何选择不连续的数据区域？</a:t>
            </a:r>
          </a:p>
          <a:p>
            <a:r>
              <a:rPr lang="zh-CN" altLang="en-US" dirty="0"/>
              <a:t>如何修改图表？</a:t>
            </a:r>
          </a:p>
          <a:p>
            <a:r>
              <a:rPr lang="zh-CN" altLang="en-US" dirty="0"/>
              <a:t>对已建立完成的图表，应如何添加“图表标题”？</a:t>
            </a:r>
          </a:p>
          <a:p>
            <a:r>
              <a:rPr lang="zh-CN" altLang="en-US" dirty="0"/>
              <a:t>对图表进行格式化时，应该如何操作？</a:t>
            </a:r>
          </a:p>
          <a:p>
            <a:r>
              <a:rPr lang="zh-CN" altLang="en-US" dirty="0"/>
              <a:t>将“图表区”的填充效果设置为“雨后初晴”，应如何操作？</a:t>
            </a:r>
          </a:p>
        </p:txBody>
      </p:sp>
      <p:sp>
        <p:nvSpPr>
          <p:cNvPr id="178180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96300" y="6281738"/>
            <a:ext cx="647700" cy="576262"/>
          </a:xfrm>
          <a:prstGeom prst="actionButtonHome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8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8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8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8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8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8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8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8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81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81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781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781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8178" grpId="0"/>
      <p:bldP spid="178179" grpId="0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/>
              <a:t>第8章  Excel综合应用1—成绩表统计与分析</a:t>
            </a:r>
          </a:p>
        </p:txBody>
      </p:sp>
      <p:sp>
        <p:nvSpPr>
          <p:cNvPr id="7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BD64039-6F1C-460C-B13D-F258A41F328E}" type="slidenum">
              <a:rPr lang="en-US" altLang="zh-CN"/>
              <a:pPr/>
              <a:t>33</a:t>
            </a:fld>
            <a:endParaRPr lang="en-US" altLang="zh-CN"/>
          </a:p>
        </p:txBody>
      </p:sp>
      <p:sp>
        <p:nvSpPr>
          <p:cNvPr id="8" name="日期占位符 5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C71225BD-E750-4FA6-8711-C06F2AC36B3A}" type="datetime1">
              <a:rPr lang="zh-CN" altLang="en-US"/>
              <a:pPr/>
              <a:t>2013/10/12</a:t>
            </a:fld>
            <a:endParaRPr lang="en-US" altLang="zh-CN"/>
          </a:p>
        </p:txBody>
      </p:sp>
      <p:sp>
        <p:nvSpPr>
          <p:cNvPr id="1740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案例总结 </a:t>
            </a:r>
            <a:r>
              <a:rPr lang="zh-CN" altLang="en-US" dirty="0" smtClean="0"/>
              <a:t>（一）</a:t>
            </a:r>
            <a:endParaRPr lang="zh-CN" altLang="en-US" dirty="0"/>
          </a:p>
        </p:txBody>
      </p:sp>
      <p:sp>
        <p:nvSpPr>
          <p:cNvPr id="1740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3269" y="1713439"/>
            <a:ext cx="8570981" cy="4796954"/>
          </a:xfrm>
        </p:spPr>
        <p:txBody>
          <a:bodyPr>
            <a:normAutofit/>
          </a:bodyPr>
          <a:lstStyle/>
          <a:p>
            <a:pPr>
              <a:lnSpc>
                <a:spcPct val="80000"/>
              </a:lnSpc>
            </a:pPr>
            <a:r>
              <a:rPr lang="zh-CN" altLang="en-US" sz="3200" dirty="0" smtClean="0"/>
              <a:t>统计函数</a:t>
            </a:r>
            <a:r>
              <a:rPr lang="en-US" altLang="zh-CN" sz="2800" dirty="0"/>
              <a:t>COUNT</a:t>
            </a:r>
            <a:r>
              <a:rPr lang="zh-CN" altLang="en-US" sz="2800" dirty="0"/>
              <a:t>、</a:t>
            </a:r>
            <a:r>
              <a:rPr lang="en-US" altLang="zh-CN" sz="2800" dirty="0"/>
              <a:t>COUNTA</a:t>
            </a:r>
            <a:r>
              <a:rPr lang="zh-CN" altLang="en-US" sz="2800" dirty="0"/>
              <a:t>、</a:t>
            </a:r>
            <a:r>
              <a:rPr lang="en-US" altLang="zh-CN" sz="2800" dirty="0" smtClean="0"/>
              <a:t>COUNTIF</a:t>
            </a:r>
            <a:r>
              <a:rPr lang="zh-CN" altLang="en-US" sz="2800" dirty="0" smtClean="0"/>
              <a:t>、</a:t>
            </a:r>
            <a:r>
              <a:rPr lang="en-US" altLang="zh-CN" sz="2800" dirty="0" smtClean="0"/>
              <a:t>COUNTIFS</a:t>
            </a:r>
            <a:endParaRPr lang="zh-CN" altLang="en-US" sz="3200" dirty="0"/>
          </a:p>
          <a:p>
            <a:pPr lvl="1">
              <a:lnSpc>
                <a:spcPct val="80000"/>
              </a:lnSpc>
            </a:pPr>
            <a:r>
              <a:rPr lang="zh-CN" altLang="en-US" sz="2400" dirty="0"/>
              <a:t>在使用</a:t>
            </a:r>
            <a:r>
              <a:rPr lang="en-US" altLang="zh-CN" sz="2400" dirty="0"/>
              <a:t>COUNTIF</a:t>
            </a:r>
            <a:r>
              <a:rPr lang="zh-CN" altLang="en-US" sz="2400" dirty="0"/>
              <a:t>函数时应该注意，当公式需要复制时，如果参数</a:t>
            </a:r>
            <a:r>
              <a:rPr lang="zh-CN" altLang="en-US" sz="2400" dirty="0">
                <a:latin typeface="Arial"/>
              </a:rPr>
              <a:t>“</a:t>
            </a:r>
            <a:r>
              <a:rPr lang="en-US" altLang="zh-CN" sz="2400" dirty="0"/>
              <a:t>Range</a:t>
            </a:r>
            <a:r>
              <a:rPr lang="en-US" altLang="zh-CN" sz="2400" dirty="0">
                <a:latin typeface="Arial"/>
              </a:rPr>
              <a:t>”</a:t>
            </a:r>
            <a:r>
              <a:rPr lang="zh-CN" altLang="en-US" sz="2400" dirty="0"/>
              <a:t>的引用区域固定不变，通常应使用绝对引用或区域命名方式实现；如果参数</a:t>
            </a:r>
            <a:r>
              <a:rPr lang="zh-CN" altLang="en-US" sz="2400" dirty="0">
                <a:latin typeface="Arial"/>
              </a:rPr>
              <a:t>“</a:t>
            </a:r>
            <a:r>
              <a:rPr lang="en-US" altLang="zh-CN" sz="2400" dirty="0"/>
              <a:t>Criteria</a:t>
            </a:r>
            <a:r>
              <a:rPr lang="en-US" altLang="zh-CN" sz="2400" dirty="0">
                <a:latin typeface="Arial"/>
              </a:rPr>
              <a:t>”</a:t>
            </a:r>
            <a:r>
              <a:rPr lang="zh-CN" altLang="en-US" sz="2400" dirty="0"/>
              <a:t>是表达式或字符串，必须在两边加上西文双引号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pPr lvl="1">
              <a:lnSpc>
                <a:spcPct val="80000"/>
              </a:lnSpc>
            </a:pPr>
            <a:r>
              <a:rPr lang="zh-CN" altLang="en-US" sz="2400" dirty="0"/>
              <a:t>在使用</a:t>
            </a:r>
            <a:r>
              <a:rPr lang="en-US" altLang="zh-CN" sz="2400" dirty="0"/>
              <a:t>COUNTIFS</a:t>
            </a:r>
            <a:r>
              <a:rPr lang="zh-CN" altLang="en-US" sz="2400" dirty="0"/>
              <a:t>函数时应该注意，虽然多个指定区域无需彼此相邻，但必须具有相同的行数和列数。条件之间是“与”关系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pPr>
              <a:lnSpc>
                <a:spcPct val="80000"/>
              </a:lnSpc>
            </a:pPr>
            <a:r>
              <a:rPr lang="zh-CN" altLang="en-US" sz="3600" dirty="0" smtClean="0"/>
              <a:t>逻辑判断</a:t>
            </a:r>
            <a:r>
              <a:rPr lang="zh-CN" altLang="en-US" sz="3600" dirty="0"/>
              <a:t>函数</a:t>
            </a:r>
            <a:r>
              <a:rPr lang="en-US" altLang="zh-CN" sz="3600" dirty="0"/>
              <a:t>IF</a:t>
            </a:r>
            <a:r>
              <a:rPr lang="zh-CN" altLang="en-US" sz="3600" dirty="0"/>
              <a:t>以及嵌套函数的使用；</a:t>
            </a:r>
          </a:p>
          <a:p>
            <a:pPr lvl="1">
              <a:lnSpc>
                <a:spcPct val="80000"/>
              </a:lnSpc>
            </a:pPr>
            <a:r>
              <a:rPr lang="zh-CN" altLang="en-US" sz="2400" dirty="0"/>
              <a:t>当逻辑判断给出的条件多于两个时，通常采用</a:t>
            </a:r>
            <a:r>
              <a:rPr lang="en-US" altLang="zh-CN" sz="2400" dirty="0"/>
              <a:t>IF</a:t>
            </a:r>
            <a:r>
              <a:rPr lang="zh-CN" altLang="en-US" sz="2400" dirty="0"/>
              <a:t>函数的嵌套。在使用</a:t>
            </a:r>
            <a:r>
              <a:rPr lang="en-US" altLang="zh-CN" sz="2400" dirty="0"/>
              <a:t>IF</a:t>
            </a:r>
            <a:r>
              <a:rPr lang="zh-CN" altLang="en-US" sz="2400" dirty="0"/>
              <a:t>函数时，应注意函数多层嵌套时的括号匹配，并且公式中的所有符号必须为西文字符。 </a:t>
            </a:r>
          </a:p>
        </p:txBody>
      </p:sp>
      <p:sp>
        <p:nvSpPr>
          <p:cNvPr id="174084" name="AutoShape 4"/>
          <p:cNvSpPr>
            <a:spLocks noChangeArrowheads="1"/>
          </p:cNvSpPr>
          <p:nvPr/>
        </p:nvSpPr>
        <p:spPr bwMode="auto">
          <a:xfrm>
            <a:off x="250825" y="1268413"/>
            <a:ext cx="8353425" cy="5256212"/>
          </a:xfrm>
          <a:prstGeom prst="roundRect">
            <a:avLst>
              <a:gd name="adj" fmla="val 16667"/>
            </a:avLst>
          </a:prstGeom>
          <a:noFill/>
          <a:ln w="9525">
            <a:solidFill>
              <a:srgbClr val="DDDDDD"/>
            </a:solidFill>
            <a:round/>
            <a:headEnd/>
            <a:tailEnd/>
          </a:ln>
          <a:effectLst>
            <a:outerShdw dist="28398" dir="3806097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0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4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4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40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40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40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40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40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40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740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740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082" grpId="0"/>
      <p:bldP spid="174083" grpId="0" build="p" bldLvl="2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27795"/>
            <a:ext cx="8229600" cy="1143000"/>
          </a:xfrm>
        </p:spPr>
        <p:txBody>
          <a:bodyPr/>
          <a:lstStyle/>
          <a:p>
            <a:pPr lvl="0">
              <a:lnSpc>
                <a:spcPct val="80000"/>
              </a:lnSpc>
            </a:pPr>
            <a:r>
              <a:rPr lang="zh-CN" altLang="en-US" sz="3200" dirty="0"/>
              <a:t>案例总结 </a:t>
            </a:r>
            <a:r>
              <a:rPr lang="zh-CN" altLang="en-US" sz="3200" dirty="0" smtClean="0"/>
              <a:t>（二）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472608"/>
          </a:xfrm>
        </p:spPr>
        <p:txBody>
          <a:bodyPr>
            <a:normAutofit/>
          </a:bodyPr>
          <a:lstStyle/>
          <a:p>
            <a:pPr>
              <a:lnSpc>
                <a:spcPct val="80000"/>
              </a:lnSpc>
            </a:pPr>
            <a:r>
              <a:rPr lang="zh-CN" altLang="en-US" dirty="0"/>
              <a:t>设置条件</a:t>
            </a:r>
            <a:r>
              <a:rPr lang="zh-CN" altLang="en-US" dirty="0" smtClean="0"/>
              <a:t>格式</a:t>
            </a:r>
            <a:endParaRPr lang="en-US" altLang="zh-CN" sz="1800" dirty="0" smtClean="0">
              <a:latin typeface="Arial"/>
            </a:endParaRPr>
          </a:p>
          <a:p>
            <a:pPr lvl="1">
              <a:lnSpc>
                <a:spcPct val="80000"/>
              </a:lnSpc>
            </a:pPr>
            <a:r>
              <a:rPr lang="zh-CN" altLang="en-US" sz="2400" dirty="0" smtClean="0">
                <a:latin typeface="Arial"/>
              </a:rPr>
              <a:t>在设置“条件格式”之前，必须正确选择设置条件格式的区域。否则，不能达到预期的效果。</a:t>
            </a:r>
          </a:p>
          <a:p>
            <a:pPr lvl="0">
              <a:lnSpc>
                <a:spcPct val="80000"/>
              </a:lnSpc>
            </a:pPr>
            <a:r>
              <a:rPr lang="zh-CN" altLang="en-US" sz="3200" dirty="0" smtClean="0"/>
              <a:t>图表的创建、修改及格式化</a:t>
            </a:r>
          </a:p>
          <a:p>
            <a:pPr lvl="1">
              <a:lnSpc>
                <a:spcPct val="80000"/>
              </a:lnSpc>
            </a:pPr>
            <a:r>
              <a:rPr lang="zh-CN" altLang="en-US" sz="2400" dirty="0" smtClean="0"/>
              <a:t>制作图表时，应了解表现不同的数据关系时，如何选择合适的图表类型，特别要注意正确选择数据源，在选择数据的同时还应该正确选择这些数据对应的行标题和列标题，才能构成一个完整的图表。</a:t>
            </a:r>
            <a:endParaRPr lang="en-US" altLang="zh-CN" sz="2400" dirty="0" smtClean="0"/>
          </a:p>
          <a:p>
            <a:pPr lvl="1">
              <a:lnSpc>
                <a:spcPct val="80000"/>
              </a:lnSpc>
            </a:pPr>
            <a:r>
              <a:rPr lang="zh-CN" altLang="zh-CN" sz="2400" dirty="0" smtClean="0"/>
              <a:t>在</a:t>
            </a:r>
            <a:r>
              <a:rPr lang="zh-CN" altLang="zh-CN" sz="2400" dirty="0"/>
              <a:t>图表的制作过程中，只要按照选择“数据源→图表类型→图表布局→图表样式→图表位置”</a:t>
            </a:r>
            <a:r>
              <a:rPr lang="en-US" altLang="zh-CN" sz="2400" dirty="0"/>
              <a:t>5</a:t>
            </a:r>
            <a:r>
              <a:rPr lang="zh-CN" altLang="zh-CN" sz="2400" dirty="0"/>
              <a:t>步就可以完成图表的制作。对其中任何一步不满意，只要选择图表使之处于激活状态，就可以在“图表工具”的“设计”和“布局”两个选项卡中选择相应的功能进行修改</a:t>
            </a:r>
            <a:r>
              <a:rPr lang="zh-CN" altLang="zh-CN" sz="2400" dirty="0" smtClean="0"/>
              <a:t>。</a:t>
            </a:r>
            <a:endParaRPr lang="en-US" altLang="zh-CN" sz="2400" dirty="0" smtClean="0"/>
          </a:p>
          <a:p>
            <a:pPr lvl="1">
              <a:lnSpc>
                <a:spcPct val="80000"/>
              </a:lnSpc>
            </a:pPr>
            <a:r>
              <a:rPr lang="zh-CN" altLang="zh-CN" sz="2400" dirty="0"/>
              <a:t>在对图表进行格式化时，要注意正确选择图表中的元素，不同元素的格式化设置选项是不同的。</a:t>
            </a:r>
            <a:endParaRPr lang="zh-CN" altLang="en-US" sz="2400" dirty="0"/>
          </a:p>
        </p:txBody>
      </p:sp>
      <p:sp>
        <p:nvSpPr>
          <p:cNvPr id="4" name="AutoShape 5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96300" y="6281738"/>
            <a:ext cx="647700" cy="576262"/>
          </a:xfrm>
          <a:prstGeom prst="actionButtonHome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2531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 bldLvl="2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/>
              <a:t>第8章  Excel综合应用1—成绩表统计与分析</a:t>
            </a:r>
          </a:p>
        </p:txBody>
      </p:sp>
      <p:sp>
        <p:nvSpPr>
          <p:cNvPr id="7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5655FA1-7D18-41ED-8B28-8E2433DCFF96}" type="slidenum">
              <a:rPr lang="en-US" altLang="zh-CN"/>
              <a:pPr/>
              <a:t>35</a:t>
            </a:fld>
            <a:endParaRPr lang="en-US" altLang="zh-CN"/>
          </a:p>
        </p:txBody>
      </p:sp>
      <p:sp>
        <p:nvSpPr>
          <p:cNvPr id="8" name="日期占位符 5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4C06631F-66E2-4D15-960D-B735A7CA0DC1}" type="datetime1">
              <a:rPr lang="zh-CN" altLang="en-US"/>
              <a:pPr/>
              <a:t>2013/10/12</a:t>
            </a:fld>
            <a:endParaRPr lang="en-US" altLang="zh-CN"/>
          </a:p>
        </p:txBody>
      </p:sp>
      <p:sp>
        <p:nvSpPr>
          <p:cNvPr id="1751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课后练习 </a:t>
            </a:r>
          </a:p>
        </p:txBody>
      </p:sp>
      <p:sp>
        <p:nvSpPr>
          <p:cNvPr id="1751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484313"/>
            <a:ext cx="8229600" cy="4525962"/>
          </a:xfrm>
        </p:spPr>
        <p:txBody>
          <a:bodyPr/>
          <a:lstStyle/>
          <a:p>
            <a:pPr marL="0" indent="811213">
              <a:buFont typeface="Wingdings" pitchFamily="2" charset="2"/>
              <a:buNone/>
            </a:pPr>
            <a:r>
              <a:rPr lang="en-US" altLang="zh-CN" dirty="0"/>
              <a:t>            </a:t>
            </a:r>
          </a:p>
          <a:p>
            <a:pPr marL="0" indent="811213" algn="ctr">
              <a:buFont typeface="Wingdings" pitchFamily="2" charset="2"/>
              <a:buNone/>
            </a:pPr>
            <a:r>
              <a:rPr lang="zh-CN" altLang="en-US" sz="3600" dirty="0"/>
              <a:t>打开“工资表</a:t>
            </a:r>
            <a:r>
              <a:rPr lang="en-US" altLang="zh-CN" sz="3600" dirty="0"/>
              <a:t>(</a:t>
            </a:r>
            <a:r>
              <a:rPr lang="zh-CN" altLang="en-US" sz="3600" dirty="0"/>
              <a:t>素材</a:t>
            </a:r>
            <a:r>
              <a:rPr lang="en-US" altLang="zh-CN" sz="3600" dirty="0"/>
              <a:t>).</a:t>
            </a:r>
            <a:r>
              <a:rPr lang="en-US" altLang="zh-CN" sz="3600" dirty="0" err="1" smtClean="0"/>
              <a:t>xlsx</a:t>
            </a:r>
            <a:r>
              <a:rPr lang="en-US" altLang="zh-CN" sz="3600" dirty="0" smtClean="0"/>
              <a:t>”</a:t>
            </a:r>
            <a:r>
              <a:rPr lang="zh-CN" altLang="en-US" sz="3600" dirty="0"/>
              <a:t>，并另存为“工资表</a:t>
            </a:r>
            <a:r>
              <a:rPr lang="en-US" altLang="zh-CN" sz="3600" dirty="0"/>
              <a:t>.</a:t>
            </a:r>
            <a:r>
              <a:rPr lang="en-US" altLang="zh-CN" sz="3600" dirty="0" err="1" smtClean="0"/>
              <a:t>xlsx</a:t>
            </a:r>
            <a:r>
              <a:rPr lang="en-US" altLang="zh-CN" sz="3600" dirty="0" smtClean="0"/>
              <a:t>”</a:t>
            </a:r>
            <a:r>
              <a:rPr lang="zh-CN" altLang="en-US" sz="3600" dirty="0"/>
              <a:t>，参见教材，完成对工资表的数据计算及图表绘制。</a:t>
            </a:r>
          </a:p>
        </p:txBody>
      </p:sp>
      <p:sp>
        <p:nvSpPr>
          <p:cNvPr id="175108" name="AutoShape 4"/>
          <p:cNvSpPr>
            <a:spLocks noChangeArrowheads="1"/>
          </p:cNvSpPr>
          <p:nvPr/>
        </p:nvSpPr>
        <p:spPr bwMode="auto">
          <a:xfrm>
            <a:off x="611188" y="1484313"/>
            <a:ext cx="8281987" cy="4608512"/>
          </a:xfrm>
          <a:prstGeom prst="roundRect">
            <a:avLst>
              <a:gd name="adj" fmla="val 16667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75109" name="AutoShape 5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96300" y="6281738"/>
            <a:ext cx="647700" cy="576262"/>
          </a:xfrm>
          <a:prstGeom prst="actionButtonHome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5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5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5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5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51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51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5106" grpId="0"/>
      <p:bldP spid="175107" grpId="0" build="p" bldLvl="2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/>
          <p:cNvSpPr>
            <a:spLocks noGrp="1" noChangeArrowheads="1"/>
          </p:cNvSpPr>
          <p:nvPr>
            <p:ph type="title"/>
          </p:nvPr>
        </p:nvSpPr>
        <p:spPr>
          <a:xfrm>
            <a:off x="647700" y="-28258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zh-CN" sz="3600" dirty="0"/>
              <a:t>8.1</a:t>
            </a:r>
            <a:r>
              <a:rPr lang="zh-CN" altLang="en-US" sz="3600" dirty="0"/>
              <a:t>成绩表统计案例分析 </a:t>
            </a:r>
          </a:p>
        </p:txBody>
      </p:sp>
      <p:sp>
        <p:nvSpPr>
          <p:cNvPr id="97283" name="Rectangle 3"/>
          <p:cNvSpPr>
            <a:spLocks noGrp="1" noChangeArrowheads="1"/>
          </p:cNvSpPr>
          <p:nvPr>
            <p:ph idx="1"/>
          </p:nvPr>
        </p:nvSpPr>
        <p:spPr>
          <a:xfrm>
            <a:off x="510196" y="1124744"/>
            <a:ext cx="8229600" cy="1036712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90000"/>
              </a:lnSpc>
            </a:pPr>
            <a:r>
              <a:rPr lang="zh-CN" altLang="en-US" sz="2000" dirty="0"/>
              <a:t>任务的提出</a:t>
            </a:r>
          </a:p>
          <a:p>
            <a:pPr lvl="1">
              <a:lnSpc>
                <a:spcPct val="90000"/>
              </a:lnSpc>
              <a:buFont typeface="Wingdings" pitchFamily="2" charset="2"/>
              <a:buNone/>
            </a:pPr>
            <a:r>
              <a:rPr lang="zh-CN" altLang="en-US" sz="1800" dirty="0"/>
              <a:t>班主任王老师要制作 </a:t>
            </a:r>
            <a:r>
              <a:rPr lang="zh-CN" altLang="en-US" sz="1800" dirty="0">
                <a:latin typeface="宋体"/>
              </a:rPr>
              <a:t>“</a:t>
            </a:r>
            <a:r>
              <a:rPr lang="zh-CN" altLang="en-US" sz="1800" dirty="0"/>
              <a:t>成绩统计表</a:t>
            </a:r>
            <a:r>
              <a:rPr lang="zh-CN" altLang="en-US" sz="1800" dirty="0">
                <a:latin typeface="宋体"/>
              </a:rPr>
              <a:t>”</a:t>
            </a:r>
            <a:r>
              <a:rPr lang="zh-CN" altLang="en-US" sz="1800" dirty="0"/>
              <a:t>、</a:t>
            </a:r>
            <a:r>
              <a:rPr lang="zh-CN" altLang="en-US" sz="1800" dirty="0">
                <a:latin typeface="宋体"/>
              </a:rPr>
              <a:t>“</a:t>
            </a:r>
            <a:r>
              <a:rPr lang="zh-CN" altLang="en-US" sz="1800" dirty="0"/>
              <a:t>成绩等级表</a:t>
            </a:r>
            <a:r>
              <a:rPr lang="zh-CN" altLang="en-US" sz="1800" dirty="0">
                <a:latin typeface="宋体"/>
              </a:rPr>
              <a:t>”</a:t>
            </a:r>
            <a:r>
              <a:rPr lang="zh-CN" altLang="en-US" sz="1800" dirty="0"/>
              <a:t> 及</a:t>
            </a:r>
            <a:r>
              <a:rPr lang="zh-CN" altLang="en-US" sz="1800" dirty="0">
                <a:latin typeface="宋体"/>
              </a:rPr>
              <a:t>“</a:t>
            </a:r>
            <a:r>
              <a:rPr lang="zh-CN" altLang="en-US" sz="1800" dirty="0"/>
              <a:t>成绩统计图。</a:t>
            </a:r>
          </a:p>
          <a:p>
            <a:pPr>
              <a:lnSpc>
                <a:spcPct val="90000"/>
              </a:lnSpc>
            </a:pPr>
            <a:r>
              <a:rPr lang="zh-CN" altLang="en-US" sz="2000" dirty="0"/>
              <a:t>解决方案</a:t>
            </a:r>
          </a:p>
          <a:p>
            <a:pPr lvl="1">
              <a:lnSpc>
                <a:spcPct val="90000"/>
              </a:lnSpc>
              <a:buFont typeface="Wingdings" pitchFamily="2" charset="2"/>
              <a:buNone/>
            </a:pPr>
            <a:r>
              <a:rPr lang="zh-CN" altLang="en-US" sz="1800" dirty="0"/>
              <a:t>	</a:t>
            </a:r>
          </a:p>
        </p:txBody>
      </p:sp>
      <p:sp>
        <p:nvSpPr>
          <p:cNvPr id="10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3D7A2-692D-4C52-9BD5-13476ACB89A7}" type="datetime1">
              <a:rPr lang="zh-CN" altLang="en-US"/>
              <a:pPr/>
              <a:t>2013/10/12</a:t>
            </a:fld>
            <a:endParaRPr lang="en-US" altLang="zh-CN"/>
          </a:p>
        </p:txBody>
      </p:sp>
      <p:sp>
        <p:nvSpPr>
          <p:cNvPr id="8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第8章  Excel综合应用1—成绩表统计与分析</a:t>
            </a:r>
          </a:p>
        </p:txBody>
      </p:sp>
      <p:sp>
        <p:nvSpPr>
          <p:cNvPr id="9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CD49C3-4F58-4648-A495-94E61F02DEEB}" type="slidenum">
              <a:rPr lang="en-US" altLang="zh-CN"/>
              <a:pPr/>
              <a:t>4</a:t>
            </a:fld>
            <a:endParaRPr lang="en-US" altLang="zh-CN"/>
          </a:p>
        </p:txBody>
      </p:sp>
      <p:sp>
        <p:nvSpPr>
          <p:cNvPr id="97292" name="AutoShape 12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0" y="6281738"/>
            <a:ext cx="647700" cy="576262"/>
          </a:xfrm>
          <a:prstGeom prst="actionButtonHome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078" y="2380593"/>
            <a:ext cx="3896828" cy="26642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图片 12"/>
          <p:cNvPicPr/>
          <p:nvPr/>
        </p:nvPicPr>
        <p:blipFill>
          <a:blip r:embed="rId4"/>
          <a:stretch>
            <a:fillRect/>
          </a:stretch>
        </p:blipFill>
        <p:spPr>
          <a:xfrm>
            <a:off x="4624996" y="1772816"/>
            <a:ext cx="3852862" cy="1939925"/>
          </a:xfrm>
          <a:prstGeom prst="rect">
            <a:avLst/>
          </a:prstGeom>
        </p:spPr>
      </p:pic>
      <p:pic>
        <p:nvPicPr>
          <p:cNvPr id="14" name="图片 13"/>
          <p:cNvPicPr/>
          <p:nvPr/>
        </p:nvPicPr>
        <p:blipFill>
          <a:blip r:embed="rId5"/>
          <a:stretch>
            <a:fillRect/>
          </a:stretch>
        </p:blipFill>
        <p:spPr>
          <a:xfrm>
            <a:off x="4499991" y="3836911"/>
            <a:ext cx="4471035" cy="294449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72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72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282" grpId="0"/>
      <p:bldP spid="9728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/>
              <a:t>第8章  Excel综合应用1—成绩表统计与分析</a:t>
            </a: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7DABDA2-D1EF-4B12-AC7F-42529BE577C3}" type="slidenum">
              <a:rPr lang="en-US" altLang="zh-CN"/>
              <a:pPr/>
              <a:t>5</a:t>
            </a:fld>
            <a:endParaRPr lang="en-US" altLang="zh-CN"/>
          </a:p>
        </p:txBody>
      </p:sp>
      <p:sp>
        <p:nvSpPr>
          <p:cNvPr id="8" name="日期占位符 6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7D4F706D-E9F1-49AF-AC6C-7837BA4DA2BB}" type="datetime1">
              <a:rPr lang="zh-CN" altLang="en-US"/>
              <a:pPr/>
              <a:t>2013/10/12</a:t>
            </a:fld>
            <a:endParaRPr lang="en-US" altLang="zh-CN"/>
          </a:p>
        </p:txBody>
      </p:sp>
      <p:sp>
        <p:nvSpPr>
          <p:cNvPr id="12185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sz="3600"/>
              <a:t>跨工作表的单元格引用</a:t>
            </a:r>
          </a:p>
        </p:txBody>
      </p:sp>
      <p:sp>
        <p:nvSpPr>
          <p:cNvPr id="12185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23528" y="1676400"/>
            <a:ext cx="4191322" cy="4648200"/>
          </a:xfrm>
        </p:spPr>
        <p:txBody>
          <a:bodyPr/>
          <a:lstStyle/>
          <a:p>
            <a:r>
              <a:rPr lang="zh-CN" altLang="en-US" sz="2400" dirty="0" smtClean="0"/>
              <a:t>打开“</a:t>
            </a:r>
            <a:r>
              <a:rPr lang="zh-CN" altLang="en-US" sz="2400" dirty="0"/>
              <a:t>统计表（素材）</a:t>
            </a:r>
            <a:r>
              <a:rPr lang="en-US" altLang="zh-CN" sz="2400" dirty="0"/>
              <a:t>.</a:t>
            </a:r>
            <a:r>
              <a:rPr lang="en-US" altLang="zh-CN" sz="2400" dirty="0" err="1" smtClean="0"/>
              <a:t>xlsx</a:t>
            </a:r>
            <a:r>
              <a:rPr lang="en-US" altLang="zh-CN" sz="2400" dirty="0" smtClean="0"/>
              <a:t>”</a:t>
            </a:r>
            <a:r>
              <a:rPr lang="zh-CN" altLang="en-US" sz="2400" dirty="0"/>
              <a:t>文件，选择“成绩统计表”工作表。</a:t>
            </a:r>
          </a:p>
          <a:p>
            <a:r>
              <a:rPr lang="zh-CN" altLang="en-US" sz="2400" dirty="0"/>
              <a:t>从“各科成绩表”中，将四门课程的“班级平均分”、“班级最高分”和“班级最低分”的数据引用</a:t>
            </a:r>
            <a:r>
              <a:rPr lang="zh-CN" altLang="en-US" sz="2400" dirty="0" smtClean="0"/>
              <a:t>到“成绩统计表”</a:t>
            </a:r>
            <a:r>
              <a:rPr lang="zh-CN" altLang="en-US" sz="2400" dirty="0"/>
              <a:t>中的相应单元格中 。</a:t>
            </a:r>
          </a:p>
          <a:p>
            <a:endParaRPr lang="en-US" altLang="zh-CN" sz="2400" dirty="0"/>
          </a:p>
        </p:txBody>
      </p:sp>
      <p:sp>
        <p:nvSpPr>
          <p:cNvPr id="121863" name="AutoShape 7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172450" y="6281738"/>
            <a:ext cx="647700" cy="576262"/>
          </a:xfrm>
          <a:prstGeom prst="actionButtonHome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10" name="图片 9"/>
          <p:cNvPicPr/>
          <p:nvPr/>
        </p:nvPicPr>
        <p:blipFill>
          <a:blip r:embed="rId3"/>
          <a:stretch>
            <a:fillRect/>
          </a:stretch>
        </p:blipFill>
        <p:spPr>
          <a:xfrm>
            <a:off x="5016583" y="1412776"/>
            <a:ext cx="3456384" cy="2160240"/>
          </a:xfrm>
          <a:prstGeom prst="rect">
            <a:avLst/>
          </a:prstGeom>
        </p:spPr>
      </p:pic>
      <p:pic>
        <p:nvPicPr>
          <p:cNvPr id="11" name="图片 10"/>
          <p:cNvPicPr/>
          <p:nvPr/>
        </p:nvPicPr>
        <p:blipFill>
          <a:blip r:embed="rId4"/>
          <a:stretch>
            <a:fillRect/>
          </a:stretch>
        </p:blipFill>
        <p:spPr>
          <a:xfrm>
            <a:off x="5016583" y="3789040"/>
            <a:ext cx="3456384" cy="20162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18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18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18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18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18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18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1858" grpId="0"/>
      <p:bldP spid="121859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/>
              <a:t>第8章  Excel综合应用1—成绩表统计与分析</a:t>
            </a: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77BF212-4443-4E39-8586-531DF8EDE525}" type="slidenum">
              <a:rPr lang="en-US" altLang="zh-CN"/>
              <a:pPr/>
              <a:t>6</a:t>
            </a:fld>
            <a:endParaRPr lang="en-US" altLang="zh-CN"/>
          </a:p>
        </p:txBody>
      </p:sp>
      <p:sp>
        <p:nvSpPr>
          <p:cNvPr id="8" name="日期占位符 6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F41C610A-4E59-4C88-A8FC-948F8C92E5A3}" type="datetime1">
              <a:rPr lang="zh-CN" altLang="en-US"/>
              <a:pPr/>
              <a:t>2013/10/12</a:t>
            </a:fld>
            <a:endParaRPr lang="en-US" altLang="zh-CN"/>
          </a:p>
        </p:txBody>
      </p:sp>
      <p:sp>
        <p:nvSpPr>
          <p:cNvPr id="12390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sz="3200" dirty="0">
                <a:latin typeface="方正舒体" pitchFamily="2" charset="-122"/>
              </a:rPr>
              <a:t>统计函数</a:t>
            </a:r>
            <a:r>
              <a:rPr lang="en-US" altLang="zh-CN" sz="3200" dirty="0" smtClean="0">
                <a:latin typeface="方正舒体" pitchFamily="2" charset="-122"/>
              </a:rPr>
              <a:t>COUNT</a:t>
            </a:r>
            <a:r>
              <a:rPr lang="zh-CN" altLang="en-US" sz="3200" dirty="0" smtClean="0">
                <a:latin typeface="方正舒体" pitchFamily="2" charset="-122"/>
              </a:rPr>
              <a:t>及</a:t>
            </a:r>
            <a:r>
              <a:rPr lang="en-US" altLang="zh-CN" sz="3200" dirty="0">
                <a:latin typeface="方正舒体" pitchFamily="2" charset="-122"/>
              </a:rPr>
              <a:t>COUNTA</a:t>
            </a:r>
            <a:r>
              <a:rPr lang="zh-CN" altLang="en-US" sz="3200" dirty="0" smtClean="0">
                <a:latin typeface="方正舒体" pitchFamily="2" charset="-122"/>
              </a:rPr>
              <a:t>的</a:t>
            </a:r>
            <a:r>
              <a:rPr lang="zh-CN" altLang="en-US" sz="3200" dirty="0">
                <a:latin typeface="方正舒体" pitchFamily="2" charset="-122"/>
              </a:rPr>
              <a:t>使用</a:t>
            </a:r>
            <a:r>
              <a:rPr lang="zh-CN" altLang="en-US" sz="3200" dirty="0"/>
              <a:t> </a:t>
            </a:r>
          </a:p>
        </p:txBody>
      </p:sp>
      <p:sp>
        <p:nvSpPr>
          <p:cNvPr id="12390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68313" y="1341438"/>
            <a:ext cx="8280400" cy="3959770"/>
          </a:xfrm>
        </p:spPr>
        <p:txBody>
          <a:bodyPr/>
          <a:lstStyle/>
          <a:p>
            <a:r>
              <a:rPr lang="zh-CN" altLang="en-US" sz="2400" dirty="0"/>
              <a:t>将“各科成绩表”中各门课程的</a:t>
            </a:r>
            <a:r>
              <a:rPr lang="zh-CN" altLang="en-US" sz="2400" dirty="0" smtClean="0"/>
              <a:t>“参考人数”</a:t>
            </a:r>
            <a:r>
              <a:rPr lang="zh-CN" altLang="en-US" sz="2400" dirty="0"/>
              <a:t>和“应考人数”的统计结果放置到“成绩统计表”中的相应单元格中。</a:t>
            </a:r>
          </a:p>
          <a:p>
            <a:pPr lvl="1"/>
            <a:r>
              <a:rPr lang="zh-CN" altLang="en-US" sz="2000" dirty="0"/>
              <a:t>在“开始”选项卡的“编辑”组中单击“自动求和”按钮 旁边的下拉箭头，在弹出的列表中选择“计数”选项</a:t>
            </a:r>
            <a:r>
              <a:rPr lang="zh-CN" altLang="en-US" sz="2000" dirty="0" smtClean="0"/>
              <a:t>。可</a:t>
            </a:r>
            <a:r>
              <a:rPr lang="zh-CN" altLang="en-US" sz="2000" dirty="0"/>
              <a:t>计算出</a:t>
            </a:r>
            <a:r>
              <a:rPr lang="zh-CN" altLang="en-US" sz="2000" dirty="0" smtClean="0"/>
              <a:t>“参考人数”。</a:t>
            </a:r>
            <a:endParaRPr lang="en-US" altLang="zh-CN" sz="2000" dirty="0" smtClean="0"/>
          </a:p>
          <a:p>
            <a:pPr lvl="1"/>
            <a:r>
              <a:rPr lang="zh-CN" altLang="zh-CN" sz="2000" dirty="0"/>
              <a:t>在“公式”选项卡的“函数库”组中单击“其他函数”按钮</a:t>
            </a:r>
            <a:r>
              <a:rPr lang="en-US" altLang="zh-CN" sz="2000" dirty="0"/>
              <a:t> </a:t>
            </a:r>
            <a:r>
              <a:rPr lang="zh-CN" altLang="zh-CN" sz="2000" dirty="0"/>
              <a:t>，在下拉列表中选择“统计”选项，在弹出的下拉列表框中选择“</a:t>
            </a:r>
            <a:r>
              <a:rPr lang="en-US" altLang="zh-CN" sz="2000" dirty="0"/>
              <a:t>COUNTA</a:t>
            </a:r>
            <a:r>
              <a:rPr lang="zh-CN" altLang="zh-CN" sz="2000" dirty="0" smtClean="0"/>
              <a:t>”</a:t>
            </a:r>
            <a:r>
              <a:rPr lang="zh-CN" altLang="en-US" sz="2000" dirty="0"/>
              <a:t>。可计算出“应考人数”。</a:t>
            </a:r>
            <a:endParaRPr lang="en-US" altLang="zh-CN" sz="2000" dirty="0"/>
          </a:p>
        </p:txBody>
      </p:sp>
      <p:sp>
        <p:nvSpPr>
          <p:cNvPr id="123913" name="AutoShape 9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028384" y="6281738"/>
            <a:ext cx="647700" cy="576262"/>
          </a:xfrm>
          <a:prstGeom prst="actionButtonHome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39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39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39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39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39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39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39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39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906" grpId="0"/>
      <p:bldP spid="123907" grpId="0" build="p" bldLvl="2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>
          <a:xfrm>
            <a:off x="179512" y="6356350"/>
            <a:ext cx="3240360" cy="365125"/>
          </a:xfrm>
        </p:spPr>
        <p:txBody>
          <a:bodyPr/>
          <a:lstStyle/>
          <a:p>
            <a:r>
              <a:rPr lang="en-US" altLang="zh-CN" dirty="0"/>
              <a:t>第8章  Excel综合应用1—</a:t>
            </a:r>
            <a:r>
              <a:rPr lang="en-US" altLang="zh-CN" dirty="0" err="1"/>
              <a:t>成绩表统计与分析</a:t>
            </a:r>
            <a:endParaRPr lang="en-US" altLang="zh-CN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65F2C65-D2A5-421E-9EC9-A734F3C0490E}" type="slidenum">
              <a:rPr lang="en-US" altLang="zh-CN"/>
              <a:pPr/>
              <a:t>7</a:t>
            </a:fld>
            <a:endParaRPr lang="en-US" altLang="zh-CN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7A01FC96-0DD2-43F6-B686-A917A7950B5B}" type="datetime1">
              <a:rPr lang="zh-CN" altLang="en-US"/>
              <a:pPr/>
              <a:t>2013/10/12</a:t>
            </a:fld>
            <a:endParaRPr lang="en-US" altLang="zh-CN"/>
          </a:p>
        </p:txBody>
      </p:sp>
      <p:sp>
        <p:nvSpPr>
          <p:cNvPr id="132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600"/>
              <a:t>条件统计函数</a:t>
            </a:r>
            <a:r>
              <a:rPr lang="en-US" altLang="zh-CN" sz="3600"/>
              <a:t>COUNTIF</a:t>
            </a:r>
            <a:r>
              <a:rPr lang="zh-CN" altLang="en-US" sz="3600"/>
              <a:t>的功能 </a:t>
            </a:r>
          </a:p>
        </p:txBody>
      </p:sp>
      <p:sp>
        <p:nvSpPr>
          <p:cNvPr id="132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COUNTIF</a:t>
            </a:r>
            <a:r>
              <a:rPr lang="zh-CN" altLang="en-US"/>
              <a:t>函数的功能：</a:t>
            </a:r>
          </a:p>
          <a:p>
            <a:pPr lvl="1">
              <a:buFont typeface="Wingdings" pitchFamily="2" charset="2"/>
              <a:buNone/>
            </a:pPr>
            <a:r>
              <a:rPr lang="zh-CN" altLang="en-US"/>
              <a:t>统计指定区域内满足给定条件的单元格数目。</a:t>
            </a:r>
          </a:p>
          <a:p>
            <a:r>
              <a:rPr lang="zh-CN" altLang="en-US"/>
              <a:t>语法格式：</a:t>
            </a:r>
          </a:p>
          <a:p>
            <a:pPr lvl="1">
              <a:buFont typeface="Wingdings" pitchFamily="2" charset="2"/>
              <a:buNone/>
            </a:pPr>
            <a:r>
              <a:rPr lang="en-US" altLang="zh-CN"/>
              <a:t>COUNTIF(range,criteria)</a:t>
            </a:r>
          </a:p>
          <a:p>
            <a:pPr lvl="1"/>
            <a:r>
              <a:rPr lang="zh-CN" altLang="en-US"/>
              <a:t>其中：</a:t>
            </a:r>
            <a:r>
              <a:rPr lang="en-US" altLang="zh-CN"/>
              <a:t>Range </a:t>
            </a:r>
            <a:r>
              <a:rPr lang="zh-CN" altLang="en-US"/>
              <a:t>指定单元格区域，</a:t>
            </a:r>
            <a:r>
              <a:rPr lang="en-US" altLang="zh-CN"/>
              <a:t>Criteria</a:t>
            </a:r>
            <a:r>
              <a:rPr lang="zh-CN" altLang="en-US"/>
              <a:t>表示指定的条件表达式。</a:t>
            </a:r>
          </a:p>
          <a:p>
            <a:pPr lvl="1"/>
            <a:r>
              <a:rPr lang="zh-CN" altLang="en-US"/>
              <a:t>条件表达式的形式可以为数字、表达式或文本。例如，条件可以表示为 </a:t>
            </a:r>
            <a:r>
              <a:rPr lang="en-US" altLang="zh-CN"/>
              <a:t>60</a:t>
            </a:r>
            <a:r>
              <a:rPr lang="zh-CN" altLang="en-US"/>
              <a:t>、</a:t>
            </a:r>
            <a:r>
              <a:rPr lang="en-US" altLang="zh-CN"/>
              <a:t>"60"</a:t>
            </a:r>
            <a:r>
              <a:rPr lang="zh-CN" altLang="en-US"/>
              <a:t>、</a:t>
            </a:r>
            <a:r>
              <a:rPr lang="en-US" altLang="zh-CN"/>
              <a:t>"&gt;=90" </a:t>
            </a:r>
            <a:r>
              <a:rPr lang="zh-CN" altLang="en-US"/>
              <a:t>或 </a:t>
            </a:r>
            <a:r>
              <a:rPr lang="en-US" altLang="zh-CN"/>
              <a:t>"</a:t>
            </a:r>
            <a:r>
              <a:rPr lang="zh-CN" altLang="en-US"/>
              <a:t>缺考</a:t>
            </a:r>
            <a:r>
              <a:rPr lang="en-US" altLang="zh-CN"/>
              <a:t>"</a:t>
            </a:r>
            <a:r>
              <a:rPr lang="zh-CN" altLang="en-US"/>
              <a:t>等。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2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2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2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2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2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2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2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2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2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2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0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20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20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0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320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320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2098" grpId="0"/>
      <p:bldP spid="132099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/>
              <a:t>第8章  Excel综合应用1—成绩表统计与分析</a:t>
            </a:r>
          </a:p>
        </p:txBody>
      </p:sp>
      <p:sp>
        <p:nvSpPr>
          <p:cNvPr id="6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0C58FF9-F981-4077-9829-348CCC648CF3}" type="slidenum">
              <a:rPr lang="en-US" altLang="zh-CN"/>
              <a:pPr/>
              <a:t>8</a:t>
            </a:fld>
            <a:endParaRPr lang="en-US" altLang="zh-CN"/>
          </a:p>
        </p:txBody>
      </p:sp>
      <p:sp>
        <p:nvSpPr>
          <p:cNvPr id="7" name="日期占位符 5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12313183-503B-4386-89C8-8D16DEF31428}" type="datetime1">
              <a:rPr lang="zh-CN" altLang="en-US"/>
              <a:pPr/>
              <a:t>2013/10/12</a:t>
            </a:fld>
            <a:endParaRPr lang="en-US" altLang="zh-CN"/>
          </a:p>
        </p:txBody>
      </p:sp>
      <p:sp>
        <p:nvSpPr>
          <p:cNvPr id="13414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lang="zh-CN" altLang="en-US" sz="3600" dirty="0"/>
              <a:t>条件统计函数</a:t>
            </a:r>
            <a:r>
              <a:rPr lang="en-US" altLang="zh-CN" sz="3600" dirty="0"/>
              <a:t>COUNTIF</a:t>
            </a:r>
            <a:r>
              <a:rPr lang="zh-CN" altLang="en-US" sz="3600" dirty="0"/>
              <a:t>的使用</a:t>
            </a:r>
          </a:p>
        </p:txBody>
      </p:sp>
      <p:sp>
        <p:nvSpPr>
          <p:cNvPr id="134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1268760"/>
            <a:ext cx="8642350" cy="2520280"/>
          </a:xfrm>
        </p:spPr>
        <p:txBody>
          <a:bodyPr>
            <a:normAutofit fontScale="85000" lnSpcReduction="20000"/>
          </a:bodyPr>
          <a:lstStyle/>
          <a:p>
            <a:r>
              <a:rPr lang="zh-CN" altLang="en-US" dirty="0"/>
              <a:t>在“成绩统计表”的相应单元格中，用</a:t>
            </a:r>
            <a:r>
              <a:rPr lang="en-US" altLang="zh-CN" dirty="0"/>
              <a:t>COUNTIF</a:t>
            </a:r>
            <a:r>
              <a:rPr lang="zh-CN" altLang="en-US" dirty="0"/>
              <a:t>函数统计“各科成绩表”中</a:t>
            </a:r>
            <a:r>
              <a:rPr lang="en-US" altLang="zh-CN" dirty="0"/>
              <a:t>4</a:t>
            </a:r>
            <a:r>
              <a:rPr lang="zh-CN" altLang="en-US" dirty="0"/>
              <a:t>门课程的“缺考”人数、 “</a:t>
            </a:r>
            <a:r>
              <a:rPr lang="en-US" altLang="zh-CN" dirty="0"/>
              <a:t>90-100”</a:t>
            </a:r>
            <a:r>
              <a:rPr lang="zh-CN" altLang="en-US" dirty="0"/>
              <a:t>以及“小于</a:t>
            </a:r>
            <a:r>
              <a:rPr lang="en-US" altLang="zh-CN" dirty="0"/>
              <a:t>60”</a:t>
            </a:r>
            <a:r>
              <a:rPr lang="zh-CN" altLang="en-US" dirty="0"/>
              <a:t>分数段的</a:t>
            </a:r>
            <a:r>
              <a:rPr lang="zh-CN" altLang="en-US" dirty="0" smtClean="0"/>
              <a:t>人数。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在</a:t>
            </a:r>
            <a:r>
              <a:rPr lang="zh-CN" altLang="en-US" dirty="0">
                <a:latin typeface="宋体"/>
              </a:rPr>
              <a:t>“</a:t>
            </a:r>
            <a:r>
              <a:rPr lang="zh-CN" altLang="en-US" dirty="0"/>
              <a:t>函数参数</a:t>
            </a:r>
            <a:r>
              <a:rPr lang="zh-CN" altLang="en-US" dirty="0">
                <a:latin typeface="宋体"/>
              </a:rPr>
              <a:t>”</a:t>
            </a:r>
            <a:r>
              <a:rPr lang="zh-CN" altLang="en-US" dirty="0"/>
              <a:t>对话框中，进行如下图所示的设置：编辑栏中的函数为 </a:t>
            </a:r>
            <a:r>
              <a:rPr lang="en-US" altLang="zh-CN" b="1" dirty="0"/>
              <a:t>=COUNTIF(</a:t>
            </a:r>
            <a:r>
              <a:rPr lang="zh-CN" altLang="en-US" b="1" dirty="0"/>
              <a:t>各科成绩表</a:t>
            </a:r>
            <a:r>
              <a:rPr lang="en-US" altLang="zh-CN" b="1" dirty="0"/>
              <a:t>!D2:D38,"</a:t>
            </a:r>
            <a:r>
              <a:rPr lang="zh-CN" altLang="en-US" b="1" dirty="0"/>
              <a:t>缺考</a:t>
            </a:r>
            <a:r>
              <a:rPr lang="en-US" altLang="zh-CN" b="1" dirty="0"/>
              <a:t>"</a:t>
            </a:r>
            <a:r>
              <a:rPr lang="en-US" altLang="zh-CN" dirty="0"/>
              <a:t>)</a:t>
            </a:r>
            <a:r>
              <a:rPr lang="zh-CN" altLang="en-US" dirty="0"/>
              <a:t>。 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用相同方法可以统计出</a:t>
            </a:r>
            <a:r>
              <a:rPr lang="zh-CN" altLang="en-US" dirty="0"/>
              <a:t>“</a:t>
            </a:r>
            <a:r>
              <a:rPr lang="en-US" altLang="zh-CN" dirty="0"/>
              <a:t>90-100”</a:t>
            </a:r>
            <a:r>
              <a:rPr lang="zh-CN" altLang="en-US" dirty="0"/>
              <a:t>以及“小于</a:t>
            </a:r>
            <a:r>
              <a:rPr lang="en-US" altLang="zh-CN" dirty="0"/>
              <a:t>60”</a:t>
            </a:r>
            <a:r>
              <a:rPr lang="zh-CN" altLang="en-US" dirty="0"/>
              <a:t>分数段的人数。</a:t>
            </a:r>
            <a:endParaRPr lang="en-US" altLang="zh-CN" dirty="0" smtClean="0"/>
          </a:p>
          <a:p>
            <a:pPr lvl="1"/>
            <a:endParaRPr lang="zh-CN" altLang="en-US" dirty="0"/>
          </a:p>
        </p:txBody>
      </p:sp>
      <p:pic>
        <p:nvPicPr>
          <p:cNvPr id="8" name="图片 7"/>
          <p:cNvPicPr/>
          <p:nvPr/>
        </p:nvPicPr>
        <p:blipFill>
          <a:blip r:embed="rId2"/>
          <a:stretch>
            <a:fillRect/>
          </a:stretch>
        </p:blipFill>
        <p:spPr>
          <a:xfrm>
            <a:off x="2031339" y="3933056"/>
            <a:ext cx="5400600" cy="23042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4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4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4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4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4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4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4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4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4146" grpId="0"/>
      <p:bldP spid="134147" grpId="0" build="p" bldLvl="2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>
          <a:xfrm>
            <a:off x="179512" y="6356350"/>
            <a:ext cx="3240360" cy="365125"/>
          </a:xfrm>
        </p:spPr>
        <p:txBody>
          <a:bodyPr/>
          <a:lstStyle/>
          <a:p>
            <a:r>
              <a:rPr lang="en-US" altLang="zh-CN" dirty="0"/>
              <a:t>第8章  Excel综合应用1—</a:t>
            </a:r>
            <a:r>
              <a:rPr lang="en-US" altLang="zh-CN" dirty="0" err="1"/>
              <a:t>成绩表统计与分析</a:t>
            </a:r>
            <a:endParaRPr lang="en-US" altLang="zh-CN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65F2C65-D2A5-421E-9EC9-A734F3C0490E}" type="slidenum">
              <a:rPr lang="en-US" altLang="zh-CN"/>
              <a:pPr/>
              <a:t>9</a:t>
            </a:fld>
            <a:endParaRPr lang="en-US" altLang="zh-CN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7A01FC96-0DD2-43F6-B686-A917A7950B5B}" type="datetime1">
              <a:rPr lang="zh-CN" altLang="en-US"/>
              <a:pPr/>
              <a:t>2013/10/12</a:t>
            </a:fld>
            <a:endParaRPr lang="en-US" altLang="zh-CN"/>
          </a:p>
        </p:txBody>
      </p:sp>
      <p:sp>
        <p:nvSpPr>
          <p:cNvPr id="132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600" dirty="0"/>
              <a:t>条件统计函数</a:t>
            </a:r>
            <a:r>
              <a:rPr lang="en-US" altLang="zh-CN" sz="3600" dirty="0" smtClean="0"/>
              <a:t>COUNTIFS</a:t>
            </a:r>
            <a:r>
              <a:rPr lang="zh-CN" altLang="en-US" sz="3600" dirty="0" smtClean="0"/>
              <a:t>的</a:t>
            </a:r>
            <a:r>
              <a:rPr lang="zh-CN" altLang="en-US" sz="3600" dirty="0"/>
              <a:t>功能 </a:t>
            </a:r>
          </a:p>
        </p:txBody>
      </p:sp>
      <p:sp>
        <p:nvSpPr>
          <p:cNvPr id="132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altLang="zh-CN" dirty="0"/>
              <a:t>COUNTIFS</a:t>
            </a:r>
            <a:r>
              <a:rPr lang="zh-CN" altLang="zh-CN" dirty="0"/>
              <a:t>函数的功能是</a:t>
            </a:r>
            <a:r>
              <a:rPr lang="zh-CN" altLang="zh-CN" dirty="0" smtClean="0"/>
              <a:t>：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/>
              <a:t>	</a:t>
            </a:r>
            <a:r>
              <a:rPr lang="zh-CN" altLang="zh-CN" dirty="0" smtClean="0"/>
              <a:t>将</a:t>
            </a:r>
            <a:r>
              <a:rPr lang="zh-CN" altLang="zh-CN" dirty="0"/>
              <a:t>条件应用于跨多个区域的单元格，并计算符合所有条件的次数。</a:t>
            </a:r>
          </a:p>
          <a:p>
            <a:r>
              <a:rPr lang="zh-CN" altLang="zh-CN" dirty="0"/>
              <a:t>语法格式</a:t>
            </a:r>
            <a:r>
              <a:rPr lang="zh-CN" altLang="zh-CN" dirty="0" smtClean="0"/>
              <a:t>：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 smtClean="0"/>
              <a:t>COUNTIFS </a:t>
            </a:r>
            <a:r>
              <a:rPr lang="en-US" altLang="zh-CN" dirty="0"/>
              <a:t>(Criteria_range1, Criteria1, [Criteria_range2, Criteria2]…)</a:t>
            </a:r>
            <a:endParaRPr lang="zh-CN" altLang="zh-CN" dirty="0"/>
          </a:p>
          <a:p>
            <a:pPr lvl="1"/>
            <a:r>
              <a:rPr lang="zh-CN" altLang="zh-CN" dirty="0"/>
              <a:t>其中：</a:t>
            </a:r>
          </a:p>
          <a:p>
            <a:pPr lvl="1"/>
            <a:r>
              <a:rPr lang="en-US" altLang="zh-CN" dirty="0"/>
              <a:t>Criteria_range1 </a:t>
            </a:r>
            <a:r>
              <a:rPr lang="zh-CN" altLang="zh-CN" dirty="0"/>
              <a:t>必需。在其中计算关联条件的第一个区域，</a:t>
            </a:r>
          </a:p>
          <a:p>
            <a:pPr lvl="1"/>
            <a:r>
              <a:rPr lang="en-US" altLang="zh-CN" dirty="0"/>
              <a:t>Criteria1</a:t>
            </a:r>
            <a:r>
              <a:rPr lang="zh-CN" altLang="zh-CN" dirty="0"/>
              <a:t>必需。条件表达式；</a:t>
            </a:r>
          </a:p>
          <a:p>
            <a:pPr lvl="1"/>
            <a:r>
              <a:rPr lang="en-US" altLang="zh-CN" dirty="0"/>
              <a:t>Criteria_range2, Criteria2, ...</a:t>
            </a:r>
            <a:r>
              <a:rPr lang="zh-CN" altLang="zh-CN" dirty="0"/>
              <a:t>可选。附加的区域及其关联条件。最多允许</a:t>
            </a:r>
            <a:r>
              <a:rPr lang="en-US" altLang="zh-CN" dirty="0"/>
              <a:t> 127 </a:t>
            </a:r>
            <a:r>
              <a:rPr lang="zh-CN" altLang="zh-CN" dirty="0"/>
              <a:t>个区域</a:t>
            </a:r>
            <a:r>
              <a:rPr lang="en-US" altLang="zh-CN" dirty="0"/>
              <a:t>/</a:t>
            </a:r>
            <a:r>
              <a:rPr lang="zh-CN" altLang="zh-CN" dirty="0"/>
              <a:t>条件对。</a:t>
            </a:r>
          </a:p>
        </p:txBody>
      </p:sp>
    </p:spTree>
    <p:extLst>
      <p:ext uri="{BB962C8B-B14F-4D97-AF65-F5344CB8AC3E}">
        <p14:creationId xmlns:p14="http://schemas.microsoft.com/office/powerpoint/2010/main" val="136343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2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2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2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2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2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2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2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2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2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2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0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320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320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0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320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320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0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20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20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09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3209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3209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2098" grpId="0"/>
      <p:bldP spid="132099" grpId="0" build="p"/>
    </p:bldLst>
  </p:timing>
</p:sld>
</file>

<file path=ppt/theme/theme1.xml><?xml version="1.0" encoding="utf-8"?>
<a:theme xmlns:a="http://schemas.openxmlformats.org/drawingml/2006/main" name="教材模板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教材模板</Template>
  <TotalTime>365</TotalTime>
  <Words>3276</Words>
  <Application>Microsoft Office PowerPoint</Application>
  <PresentationFormat>全屏显示(4:3)</PresentationFormat>
  <Paragraphs>313</Paragraphs>
  <Slides>35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36" baseType="lpstr">
      <vt:lpstr>教材模板</vt:lpstr>
      <vt:lpstr>计算机应用基础</vt:lpstr>
      <vt:lpstr>学习目标</vt:lpstr>
      <vt:lpstr>目录</vt:lpstr>
      <vt:lpstr>8.1成绩表统计案例分析 </vt:lpstr>
      <vt:lpstr>跨工作表的单元格引用</vt:lpstr>
      <vt:lpstr>统计函数COUNT及COUNTA的使用 </vt:lpstr>
      <vt:lpstr>条件统计函数COUNTIF的功能 </vt:lpstr>
      <vt:lpstr>条件统计函数COUNTIF的使用</vt:lpstr>
      <vt:lpstr>条件统计函数COUNTIFS的功能 </vt:lpstr>
      <vt:lpstr>条件统计函数COUNTIFS的使用</vt:lpstr>
      <vt:lpstr>公式计算 </vt:lpstr>
      <vt:lpstr>思考题（一）</vt:lpstr>
      <vt:lpstr>单元格数据的删除与清除 </vt:lpstr>
      <vt:lpstr>逻辑判断函数IF的功能 </vt:lpstr>
      <vt:lpstr>逻辑判断函数IF的使用</vt:lpstr>
      <vt:lpstr>逻辑判断函数IF的使用（二）</vt:lpstr>
      <vt:lpstr>逻辑判断函数IF的使用（三）</vt:lpstr>
      <vt:lpstr>逻辑判断函数IF的使用（四）</vt:lpstr>
      <vt:lpstr>条件格式（一） </vt:lpstr>
      <vt:lpstr>条件格式（二） </vt:lpstr>
      <vt:lpstr>条件格式（三） </vt:lpstr>
      <vt:lpstr>思考题（二）</vt:lpstr>
      <vt:lpstr>问题分析 </vt:lpstr>
      <vt:lpstr>制作各科成绩统计图 </vt:lpstr>
      <vt:lpstr>创建图表</vt:lpstr>
      <vt:lpstr>选择数据源</vt:lpstr>
      <vt:lpstr>设置图表布局与图表样式 </vt:lpstr>
      <vt:lpstr>修改图表（一）</vt:lpstr>
      <vt:lpstr>修改图表 （二）</vt:lpstr>
      <vt:lpstr>修改图表（三）</vt:lpstr>
      <vt:lpstr>格式化图表</vt:lpstr>
      <vt:lpstr>思考题（三）</vt:lpstr>
      <vt:lpstr>案例总结 （一）</vt:lpstr>
      <vt:lpstr>案例总结 （二）</vt:lpstr>
      <vt:lpstr>课后练习 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xuxi</dc:creator>
  <cp:lastModifiedBy>xuxi</cp:lastModifiedBy>
  <cp:revision>27</cp:revision>
  <dcterms:created xsi:type="dcterms:W3CDTF">2013-10-08T09:18:31Z</dcterms:created>
  <dcterms:modified xsi:type="dcterms:W3CDTF">2013-10-12T04:20:05Z</dcterms:modified>
</cp:coreProperties>
</file>