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91" r:id="rId14"/>
    <p:sldId id="269" r:id="rId15"/>
    <p:sldId id="270" r:id="rId16"/>
    <p:sldId id="276" r:id="rId17"/>
    <p:sldId id="277" r:id="rId18"/>
    <p:sldId id="278" r:id="rId19"/>
    <p:sldId id="293" r:id="rId20"/>
    <p:sldId id="292" r:id="rId21"/>
    <p:sldId id="280" r:id="rId22"/>
    <p:sldId id="294" r:id="rId23"/>
    <p:sldId id="295" r:id="rId24"/>
    <p:sldId id="282" r:id="rId25"/>
    <p:sldId id="281" r:id="rId26"/>
    <p:sldId id="283" r:id="rId27"/>
    <p:sldId id="285" r:id="rId28"/>
    <p:sldId id="296" r:id="rId29"/>
    <p:sldId id="286" r:id="rId30"/>
    <p:sldId id="287" r:id="rId31"/>
    <p:sldId id="297" r:id="rId32"/>
    <p:sldId id="288" r:id="rId33"/>
    <p:sldId id="289" r:id="rId34"/>
    <p:sldId id="290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59" autoAdjust="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58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418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212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40767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30885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CB8DBA26-7EC1-4A74-A62F-731AB8EC36FB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B734B2C0-BE73-4DAE-9096-6AFFC569B22B}" type="datetime1">
              <a:rPr lang="zh-CN" altLang="en-US"/>
              <a:pPr/>
              <a:t>2013/10/11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7719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76400"/>
            <a:ext cx="8267700" cy="4648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730885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8C777838-44B3-4F94-8F72-BD86CBEFB5A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03D50598-47C8-489B-AAA0-09A84AAC6B2A}" type="datetime1">
              <a:rPr lang="zh-CN" altLang="en-US"/>
              <a:pPr/>
              <a:t>2013/10/11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57588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40767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30885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1430BB6F-66F1-4E10-B42D-4BBFA9470976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AEE48BDC-EB29-44A8-B05B-89C89D8219D5}" type="datetime1">
              <a:rPr lang="zh-CN" altLang="en-US"/>
              <a:pPr/>
              <a:t>2013/10/11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3292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30885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7FABC964-AA5A-4E5A-9D78-564567563546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0E24E3A0-E8E1-4B56-8806-CD9027ED6F06}" type="datetime1">
              <a:rPr lang="zh-CN" altLang="en-US"/>
              <a:pPr/>
              <a:t>2013/10/11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9772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319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68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05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37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457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9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596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007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0E24A-2BA8-435F-9181-70A041F8669B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7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1.xml"/><Relationship Id="rId3" Type="http://schemas.openxmlformats.org/officeDocument/2006/relationships/slide" Target="slide32.xml"/><Relationship Id="rId7" Type="http://schemas.openxmlformats.org/officeDocument/2006/relationships/slide" Target="slide16.xml"/><Relationship Id="rId12" Type="http://schemas.openxmlformats.org/officeDocument/2006/relationships/slide" Target="slide3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8.xml"/><Relationship Id="rId11" Type="http://schemas.openxmlformats.org/officeDocument/2006/relationships/slide" Target="slide29.xml"/><Relationship Id="rId5" Type="http://schemas.openxmlformats.org/officeDocument/2006/relationships/slide" Target="slide5.xml"/><Relationship Id="rId10" Type="http://schemas.openxmlformats.org/officeDocument/2006/relationships/slide" Target="slide28.xml"/><Relationship Id="rId4" Type="http://schemas.openxmlformats.org/officeDocument/2006/relationships/slide" Target="slide34.xml"/><Relationship Id="rId9" Type="http://schemas.openxmlformats.org/officeDocument/2006/relationships/slide" Target="slide2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计算机应用基础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3067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32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4B6795F-F2E6-4AD1-9EBF-F977E3076BB4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33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CB132D6-BFDB-4F20-951C-61BC91BA6BC9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600" dirty="0"/>
              <a:t>修改样式 </a:t>
            </a:r>
          </a:p>
        </p:txBody>
      </p:sp>
      <p:graphicFrame>
        <p:nvGraphicFramePr>
          <p:cNvPr id="145411" name="Group 3"/>
          <p:cNvGraphicFramePr>
            <a:graphicFrameLocks noGrp="1"/>
          </p:cNvGraphicFramePr>
          <p:nvPr>
            <p:ph idx="1"/>
          </p:nvPr>
        </p:nvGraphicFramePr>
        <p:xfrm>
          <a:off x="468313" y="2781300"/>
          <a:ext cx="8326437" cy="2520951"/>
        </p:xfrm>
        <a:graphic>
          <a:graphicData uri="http://schemas.openxmlformats.org/drawingml/2006/table">
            <a:tbl>
              <a:tblPr/>
              <a:tblGrid>
                <a:gridCol w="1403350"/>
                <a:gridCol w="1333500"/>
                <a:gridCol w="1643062"/>
                <a:gridCol w="3946525"/>
              </a:tblGrid>
              <a:tr h="6127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样式名称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字体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字体大小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段落格式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标题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黑体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四号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段前、段后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0.5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行、单倍行距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标题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华文新魏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四号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段前、段后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8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磅、单倍行距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标题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黑体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五号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段前、段后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磅、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1.5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倍行距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5439" name="Rectangle 31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1773238"/>
            <a:ext cx="8267700" cy="4648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</p:txBody>
      </p:sp>
    </p:spTree>
    <p:extLst>
      <p:ext uri="{BB962C8B-B14F-4D97-AF65-F5344CB8AC3E}">
        <p14:creationId xmlns:p14="http://schemas.microsoft.com/office/powerpoint/2010/main" val="17367147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E0089BD-492B-4A31-97DC-F3CC55DFCFBC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16E7767B-7D20-4917-8E1A-E535353BB1CD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600" dirty="0"/>
              <a:t>修改样式 </a:t>
            </a:r>
          </a:p>
        </p:txBody>
      </p:sp>
      <p:sp>
        <p:nvSpPr>
          <p:cNvPr id="146439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操作提示：</a:t>
            </a:r>
          </a:p>
          <a:p>
            <a:r>
              <a:rPr lang="zh-CN" altLang="en-US" sz="2000" dirty="0"/>
              <a:t>在“样式”任务窗格的样式列表中，单击“标题</a:t>
            </a:r>
            <a:r>
              <a:rPr lang="en-US" altLang="zh-CN" sz="2000" dirty="0"/>
              <a:t>1”</a:t>
            </a:r>
            <a:r>
              <a:rPr lang="zh-CN" altLang="en-US" sz="2000" dirty="0"/>
              <a:t>样式右边的下拉按钮或鼠标右键单击“标题</a:t>
            </a:r>
            <a:r>
              <a:rPr lang="en-US" altLang="zh-CN" sz="2000" dirty="0"/>
              <a:t>1”</a:t>
            </a:r>
            <a:r>
              <a:rPr lang="zh-CN" altLang="en-US" sz="2000" dirty="0"/>
              <a:t>样式，如</a:t>
            </a:r>
            <a:r>
              <a:rPr lang="zh-CN" altLang="en-US" sz="2000" dirty="0" smtClean="0"/>
              <a:t>图所</a:t>
            </a:r>
            <a:r>
              <a:rPr lang="zh-CN" altLang="en-US" sz="2000" dirty="0"/>
              <a:t>示，在弹出的快捷菜单中选择“修改”命令，打开“修改样式”对话框。</a:t>
            </a: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3059832" y="3284984"/>
            <a:ext cx="2736304" cy="293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1319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790626-1835-4657-98E1-CA9DF9A8F132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2C15003-E98C-4B88-8E8D-1EB538476819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新建样式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en-US" sz="2800" dirty="0"/>
              <a:t>新建一个名称为 “论文正文”的样式，要求：论文正文的格式为“五号</a:t>
            </a:r>
            <a:r>
              <a:rPr lang="zh-CN" altLang="en-US" sz="2800" dirty="0" smtClean="0"/>
              <a:t>，多</a:t>
            </a:r>
            <a:r>
              <a:rPr lang="zh-CN" altLang="en-US" sz="2800" dirty="0"/>
              <a:t>倍行距</a:t>
            </a:r>
            <a:r>
              <a:rPr lang="en-US" altLang="zh-CN" sz="2800" dirty="0"/>
              <a:t>1.25</a:t>
            </a:r>
            <a:r>
              <a:rPr lang="zh-CN" altLang="en-US" sz="2800" dirty="0"/>
              <a:t>字行，首行缩进：</a:t>
            </a:r>
            <a:r>
              <a:rPr lang="en-US" altLang="zh-CN" sz="2800" dirty="0"/>
              <a:t>2</a:t>
            </a:r>
            <a:r>
              <a:rPr lang="zh-CN" altLang="en-US" sz="2800" dirty="0"/>
              <a:t>个字符”，并将“论文正文”样式应用</a:t>
            </a:r>
            <a:r>
              <a:rPr lang="zh-CN" altLang="en-US" sz="2800" dirty="0" smtClean="0"/>
              <a:t>于正文</a:t>
            </a:r>
            <a:r>
              <a:rPr lang="zh-CN" altLang="en-US" sz="2800" dirty="0"/>
              <a:t>文本中。</a:t>
            </a:r>
            <a:endParaRPr lang="zh-CN" altLang="en-US" sz="2800" dirty="0">
              <a:solidFill>
                <a:srgbClr val="5628B2"/>
              </a:solidFill>
            </a:endParaRPr>
          </a:p>
          <a:p>
            <a:pPr>
              <a:buFont typeface="Wingdings" pitchFamily="2" charset="2"/>
              <a:buNone/>
            </a:pPr>
            <a:endParaRPr lang="zh-CN" altLang="en-US" sz="2800" dirty="0">
              <a:solidFill>
                <a:srgbClr val="5628B2"/>
              </a:solidFill>
            </a:endParaRPr>
          </a:p>
          <a:p>
            <a:pPr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操作提示：</a:t>
            </a:r>
          </a:p>
          <a:p>
            <a:r>
              <a:rPr lang="zh-CN" altLang="en-US" sz="2800" dirty="0"/>
              <a:t>在“样式”任务窗格的左下角，单击“新建样式”按钮 ，打开“根据格式设置创建新样式”对话框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409432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790626-1835-4657-98E1-CA9DF9A8F132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2C15003-E98C-4B88-8E8D-1EB538476819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应用其他样式</a:t>
            </a:r>
            <a:endParaRPr lang="zh-CN" altLang="en-US" dirty="0"/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en-US" sz="2800" dirty="0"/>
              <a:t>将文档“备选样式</a:t>
            </a:r>
            <a:r>
              <a:rPr lang="en-US" altLang="zh-CN" sz="2800" dirty="0"/>
              <a:t>.</a:t>
            </a:r>
            <a:r>
              <a:rPr lang="en-US" altLang="zh-CN" sz="2800" dirty="0" err="1"/>
              <a:t>docx</a:t>
            </a:r>
            <a:r>
              <a:rPr lang="en-US" altLang="zh-CN" sz="2800" dirty="0"/>
              <a:t>”</a:t>
            </a:r>
            <a:r>
              <a:rPr lang="zh-CN" altLang="en-US" sz="2800" dirty="0"/>
              <a:t>中的“摘要标题”、“摘要正文”等样式复制到当前文档“毕业论文</a:t>
            </a:r>
            <a:r>
              <a:rPr lang="en-US" altLang="zh-CN" sz="2800" dirty="0"/>
              <a:t>.</a:t>
            </a:r>
            <a:r>
              <a:rPr lang="en-US" altLang="zh-CN" sz="2800" dirty="0" err="1"/>
              <a:t>docx</a:t>
            </a:r>
            <a:r>
              <a:rPr lang="en-US" altLang="zh-CN" sz="2800" dirty="0"/>
              <a:t>”</a:t>
            </a:r>
            <a:r>
              <a:rPr lang="zh-CN" altLang="en-US" sz="2800" dirty="0"/>
              <a:t>中，并将“摘要标题”、“摘要正文”样式分别应用于论文中的摘要标题、摘要正文。</a:t>
            </a:r>
            <a:endParaRPr lang="zh-CN" altLang="en-US" sz="2800" dirty="0">
              <a:solidFill>
                <a:srgbClr val="5628B2"/>
              </a:solidFill>
            </a:endParaRPr>
          </a:p>
          <a:p>
            <a:pPr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操作提示：</a:t>
            </a:r>
          </a:p>
          <a:p>
            <a:r>
              <a:rPr lang="zh-CN" altLang="en-US" sz="2800" dirty="0" smtClean="0"/>
              <a:t>在</a:t>
            </a:r>
            <a:r>
              <a:rPr lang="zh-CN" altLang="en-US" sz="2800" dirty="0"/>
              <a:t>“样式”任务窗格的下方，单击“管理样式”按钮 ，打开“管理样式”对话框</a:t>
            </a:r>
            <a:r>
              <a:rPr lang="zh-CN" altLang="en-US" sz="2800" dirty="0" smtClean="0"/>
              <a:t>，单击</a:t>
            </a:r>
            <a:r>
              <a:rPr lang="zh-CN" altLang="en-US" sz="2800" dirty="0"/>
              <a:t>“导入</a:t>
            </a:r>
            <a:r>
              <a:rPr lang="en-US" altLang="zh-CN" sz="2800" dirty="0"/>
              <a:t>/</a:t>
            </a:r>
            <a:r>
              <a:rPr lang="zh-CN" altLang="en-US" sz="2800" dirty="0"/>
              <a:t>导出”按钮，打开“管理器”对话框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686208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32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5B099E-9996-4E99-9051-73417A9C7940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33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FF6E046-90E8-4063-94F6-520CA7015A26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使用多级编号 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06934"/>
            <a:ext cx="8267700" cy="769938"/>
          </a:xfrm>
        </p:spPr>
        <p:txBody>
          <a:bodyPr>
            <a:normAutofit fontScale="92500"/>
          </a:bodyPr>
          <a:lstStyle/>
          <a:p>
            <a:r>
              <a:rPr lang="zh-CN" altLang="en-US" dirty="0"/>
              <a:t>按下表的要求</a:t>
            </a:r>
            <a:r>
              <a:rPr lang="zh-CN" altLang="en-US" dirty="0" smtClean="0"/>
              <a:t>，设置</a:t>
            </a:r>
            <a:r>
              <a:rPr lang="zh-CN" altLang="en-US" dirty="0"/>
              <a:t>多级</a:t>
            </a:r>
            <a:r>
              <a:rPr lang="zh-CN" altLang="en-US" dirty="0" smtClean="0"/>
              <a:t>编号，效果如图所示： </a:t>
            </a:r>
            <a:endParaRPr lang="zh-CN" altLang="en-US" dirty="0"/>
          </a:p>
        </p:txBody>
      </p:sp>
      <p:graphicFrame>
        <p:nvGraphicFramePr>
          <p:cNvPr id="148484" name="Group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33247715"/>
              </p:ext>
            </p:extLst>
          </p:nvPr>
        </p:nvGraphicFramePr>
        <p:xfrm>
          <a:off x="395536" y="2636912"/>
          <a:ext cx="5328592" cy="3201989"/>
        </p:xfrm>
        <a:graphic>
          <a:graphicData uri="http://schemas.openxmlformats.org/drawingml/2006/table">
            <a:tbl>
              <a:tblPr/>
              <a:tblGrid>
                <a:gridCol w="1146659"/>
                <a:gridCol w="1888614"/>
                <a:gridCol w="2293319"/>
              </a:tblGrid>
              <a:tr h="7969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样式名称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多级编号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编号位置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6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标题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第一章、第二章、第三章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……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左对齐、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厘米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6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标题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1.1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、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1.2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、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1.3……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左对齐、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厘米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6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标题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1.1.1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、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1.1.2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、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1.1.3……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左对齐、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0.75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厘米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内容占位符 9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2226136"/>
            <a:ext cx="2959652" cy="436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9229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F450E3-CD68-413D-A76A-ADD8EB08204E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AB860B3-5661-4790-BB14-D2EE4091F833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设置多级编号</a:t>
            </a:r>
            <a:r>
              <a:rPr lang="zh-CN" altLang="en-US" dirty="0" smtClean="0"/>
              <a:t>操作提示 </a:t>
            </a:r>
            <a:endParaRPr lang="zh-CN" altLang="en-US" dirty="0"/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 smtClean="0"/>
              <a:t>在</a:t>
            </a:r>
            <a:r>
              <a:rPr lang="zh-CN" altLang="en-US" dirty="0"/>
              <a:t>“开始”选项卡的“段落”组中，单击“多级列表”按钮 ，在弹出的下拉列表中选择一个与要求设置的多级编号接近的编号</a:t>
            </a:r>
            <a:r>
              <a:rPr lang="zh-CN" altLang="en-US" dirty="0" smtClean="0"/>
              <a:t>样式。</a:t>
            </a:r>
            <a:endParaRPr lang="zh-CN" altLang="en-US" dirty="0"/>
          </a:p>
          <a:p>
            <a:r>
              <a:rPr lang="zh-CN" altLang="en-US" dirty="0" smtClean="0"/>
              <a:t>再次</a:t>
            </a:r>
            <a:r>
              <a:rPr lang="zh-CN" altLang="en-US" dirty="0"/>
              <a:t>单击“多级列表”按钮 ，在弹出的下拉列表中选择“定义新的多级列表”命令，在弹出的“定义新多级列表”对话框，单击“更多”</a:t>
            </a:r>
            <a:r>
              <a:rPr lang="zh-CN" altLang="en-US" dirty="0" smtClean="0"/>
              <a:t>按钮。 </a:t>
            </a:r>
            <a:endParaRPr lang="zh-CN" altLang="en-US" dirty="0"/>
          </a:p>
          <a:p>
            <a:r>
              <a:rPr lang="zh-CN" altLang="en-US" dirty="0" smtClean="0"/>
              <a:t>在</a:t>
            </a:r>
            <a:r>
              <a:rPr lang="zh-CN" altLang="en-US" dirty="0"/>
              <a:t>“定义新多级列表”对话框中</a:t>
            </a:r>
            <a:r>
              <a:rPr lang="zh-CN" altLang="en-US" dirty="0" smtClean="0"/>
              <a:t>进行相应的设置。</a:t>
            </a:r>
            <a:endParaRPr lang="zh-CN" altLang="en-US" dirty="0"/>
          </a:p>
        </p:txBody>
      </p:sp>
      <p:sp>
        <p:nvSpPr>
          <p:cNvPr id="7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28146" y="6292900"/>
            <a:ext cx="1116012" cy="448468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95106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3E2458-854F-4F56-A652-A99F876449FB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BC8B995E-9444-40E2-A6CE-AE4D260020BE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74638"/>
            <a:ext cx="7931224" cy="1143000"/>
          </a:xfrm>
        </p:spPr>
        <p:txBody>
          <a:bodyPr/>
          <a:lstStyle/>
          <a:p>
            <a:r>
              <a:rPr lang="en-US" altLang="zh-CN" sz="3600" dirty="0"/>
              <a:t>5.2.3</a:t>
            </a:r>
            <a:r>
              <a:rPr lang="zh-CN" altLang="en-US" sz="3600" dirty="0"/>
              <a:t>　利用标题样式快速生成目录</a:t>
            </a:r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目录是长文档必不可少的组成部分，由文章的标题和页码组成。手工添加目录既麻烦，又不利于以后的编辑修改。但是在完成样式及多级编号设置的基础上，巧</a:t>
            </a:r>
            <a:r>
              <a:rPr lang="zh-CN" altLang="en-US" dirty="0" smtClean="0"/>
              <a:t>用标题样式</a:t>
            </a:r>
            <a:r>
              <a:rPr lang="zh-CN" altLang="en-US" dirty="0"/>
              <a:t>可以快速生成目录</a:t>
            </a:r>
          </a:p>
        </p:txBody>
      </p:sp>
    </p:spTree>
    <p:extLst>
      <p:ext uri="{BB962C8B-B14F-4D97-AF65-F5344CB8AC3E}">
        <p14:creationId xmlns:p14="http://schemas.microsoft.com/office/powerpoint/2010/main" val="348451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6A82E0-D38E-4F5C-A4F7-B150803141B2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2CF87AA-C374-48FB-9103-1A3B3142A04D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/>
              <a:t>生成目录 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sz="3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sz="3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en-US" dirty="0"/>
              <a:t>利用标题样式生成毕业论文目录，要求：目录中含有“标题</a:t>
            </a:r>
            <a:r>
              <a:rPr lang="en-US" altLang="zh-CN" dirty="0"/>
              <a:t>1”</a:t>
            </a:r>
            <a:r>
              <a:rPr lang="zh-CN" altLang="en-US" dirty="0"/>
              <a:t>、“标题</a:t>
            </a:r>
            <a:r>
              <a:rPr lang="en-US" altLang="zh-CN" dirty="0"/>
              <a:t>2”</a:t>
            </a:r>
            <a:r>
              <a:rPr lang="zh-CN" altLang="en-US" dirty="0"/>
              <a:t>。其中：“目录”文本的格式为居中、小二、黑体。</a:t>
            </a:r>
            <a:endParaRPr lang="zh-CN" altLang="en-US" dirty="0">
              <a:solidFill>
                <a:srgbClr val="5628B2"/>
              </a:solidFill>
            </a:endParaRPr>
          </a:p>
          <a:p>
            <a:endParaRPr lang="zh-CN" altLang="en-US" dirty="0">
              <a:solidFill>
                <a:srgbClr val="5628B2"/>
              </a:solidFill>
            </a:endParaRPr>
          </a:p>
          <a:p>
            <a:pPr>
              <a:buNone/>
            </a:pPr>
            <a:r>
              <a:rPr lang="zh-CN" altLang="en-US" sz="3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sz="3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操作提示：</a:t>
            </a:r>
          </a:p>
          <a:p>
            <a:r>
              <a:rPr lang="zh-CN" altLang="en-US" dirty="0"/>
              <a:t>在“引用”选项卡的“目录”组中，单击“目录”按钮 ，在弹出的下拉列表中选择“插入目录”命令</a:t>
            </a:r>
            <a:r>
              <a:rPr lang="zh-CN" altLang="en-US" dirty="0" smtClean="0"/>
              <a:t>，打开</a:t>
            </a:r>
            <a:r>
              <a:rPr lang="zh-CN" altLang="en-US" dirty="0"/>
              <a:t>“目录”对话框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399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29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0918317-643B-453C-923C-E59253162128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30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0A3E461-10A2-41A9-BE21-AB0F95127BA5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600" dirty="0"/>
              <a:t>修改目录样式 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76400"/>
            <a:ext cx="8686800" cy="528638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样式名称与对应的修改要求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如下</a:t>
            </a:r>
            <a:r>
              <a:rPr lang="zh-CN" altLang="en-US" sz="2400" dirty="0">
                <a:solidFill>
                  <a:srgbClr val="5628B2"/>
                </a:solidFill>
              </a:rPr>
              <a:t>：</a:t>
            </a:r>
          </a:p>
        </p:txBody>
      </p:sp>
      <p:graphicFrame>
        <p:nvGraphicFramePr>
          <p:cNvPr id="157700" name="Group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02043902"/>
              </p:ext>
            </p:extLst>
          </p:nvPr>
        </p:nvGraphicFramePr>
        <p:xfrm>
          <a:off x="108149" y="2599233"/>
          <a:ext cx="8928347" cy="2032001"/>
        </p:xfrm>
        <a:graphic>
          <a:graphicData uri="http://schemas.openxmlformats.org/drawingml/2006/table">
            <a:tbl>
              <a:tblPr/>
              <a:tblGrid>
                <a:gridCol w="1540633"/>
                <a:gridCol w="1387266"/>
                <a:gridCol w="1699226"/>
                <a:gridCol w="4301222"/>
              </a:tblGrid>
              <a:tr h="6746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样式名称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字体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字体大小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段落格式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目录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黑体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四号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段前、段后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0.5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行、单倍行距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目录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幼圆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小四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段前、段后默认值、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1.5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倍行距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7722" name="Rectangle 26"/>
          <p:cNvSpPr>
            <a:spLocks noChangeArrowheads="1"/>
          </p:cNvSpPr>
          <p:nvPr/>
        </p:nvSpPr>
        <p:spPr bwMode="gray">
          <a:xfrm>
            <a:off x="457200" y="4652963"/>
            <a:ext cx="8362950" cy="182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en-US" altLang="zh-CN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操作提示：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Blip>
                <a:blip r:embed="rId2"/>
              </a:buBlip>
            </a:pPr>
            <a:r>
              <a:rPr lang="zh-CN" altLang="en-US" sz="2400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在“引用”选项卡的“目录”组中，单击“目录”按钮，在弹出的下拉列表中选择“插入目录”，打开“目录”</a:t>
            </a:r>
            <a:r>
              <a:rPr lang="zh-CN" altLang="en-US" sz="2400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对话框。</a:t>
            </a:r>
            <a:endParaRPr lang="zh-CN" altLang="en-US" sz="2400" dirty="0">
              <a:solidFill>
                <a:srgbClr val="000099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1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244158" y="6292900"/>
            <a:ext cx="1116012" cy="448468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0880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7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7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992888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5.2.4 </a:t>
            </a:r>
            <a:r>
              <a:rPr lang="zh-CN" altLang="zh-CN" dirty="0"/>
              <a:t>利用域制作动态的页眉页脚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4387" y="1844824"/>
            <a:ext cx="7488832" cy="102031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zh-CN" altLang="zh-CN" dirty="0" smtClean="0"/>
              <a:t>我们在阅读一本书时，通常会发现前言、目录、正文等部分设置了不同的页眉和页脚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190351" y="3284984"/>
            <a:ext cx="8136904" cy="1634247"/>
          </a:xfrm>
          <a:prstGeom prst="cloudCallout">
            <a:avLst>
              <a:gd name="adj1" fmla="val 42170"/>
              <a:gd name="adj2" fmla="val 86388"/>
            </a:avLst>
          </a:prstGeom>
          <a:solidFill>
            <a:srgbClr val="CCFFFF"/>
          </a:solidFill>
          <a:ln w="9525">
            <a:solidFill>
              <a:srgbClr val="FF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/>
            <a:r>
              <a:rPr lang="zh-CN" altLang="zh-CN" sz="24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那么如何为文档的不同部分设置不同的页眉和页脚呢</a:t>
            </a:r>
            <a:r>
              <a:rPr lang="zh-CN" altLang="zh-CN" sz="2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？</a:t>
            </a:r>
            <a:endParaRPr lang="en-US" altLang="zh-CN" sz="2400" b="1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/>
            <a:r>
              <a:rPr lang="zh-CN" altLang="en-US" sz="2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如何使正文的页眉随章节名变化呢？</a:t>
            </a:r>
            <a:endParaRPr lang="zh-CN" altLang="zh-CN" sz="24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24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学习目标</a:t>
            </a:r>
          </a:p>
        </p:txBody>
      </p:sp>
      <p:sp>
        <p:nvSpPr>
          <p:cNvPr id="136196" name="Rectangle 4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0" indent="715963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/>
              <a:t>熟练掌握长文档的排版方法与技巧，其中包括：</a:t>
            </a:r>
          </a:p>
          <a:p>
            <a:pPr marL="0" indent="715963">
              <a:lnSpc>
                <a:spcPct val="90000"/>
              </a:lnSpc>
            </a:pPr>
            <a:r>
              <a:rPr lang="zh-CN" altLang="en-US" dirty="0"/>
              <a:t>应用样式</a:t>
            </a:r>
          </a:p>
          <a:p>
            <a:pPr marL="0" indent="715963">
              <a:lnSpc>
                <a:spcPct val="90000"/>
              </a:lnSpc>
            </a:pPr>
            <a:r>
              <a:rPr lang="zh-CN" altLang="en-US" dirty="0"/>
              <a:t>添加目录</a:t>
            </a:r>
          </a:p>
          <a:p>
            <a:pPr marL="0" indent="715963">
              <a:lnSpc>
                <a:spcPct val="90000"/>
              </a:lnSpc>
            </a:pPr>
            <a:r>
              <a:rPr lang="zh-CN" altLang="en-US" dirty="0"/>
              <a:t>添加页眉和页脚</a:t>
            </a:r>
          </a:p>
          <a:p>
            <a:pPr marL="0" indent="715963">
              <a:lnSpc>
                <a:spcPct val="90000"/>
              </a:lnSpc>
            </a:pPr>
            <a:r>
              <a:rPr lang="zh-CN" altLang="en-US" dirty="0"/>
              <a:t>插入域</a:t>
            </a:r>
          </a:p>
          <a:p>
            <a:pPr marL="0" indent="715963">
              <a:lnSpc>
                <a:spcPct val="90000"/>
              </a:lnSpc>
            </a:pPr>
            <a:r>
              <a:rPr lang="zh-CN" altLang="en-US" dirty="0"/>
              <a:t>制作论文模板</a:t>
            </a:r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7CA1-56DC-442D-8754-34FB367CC433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CFB7-5B6A-4342-8575-6EF7FAA1528B}" type="slidenum">
              <a:rPr lang="en-US" altLang="zh-CN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75256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00EA0E-CFA3-4214-8B6D-37A62E1879ED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57B3E86A-C93A-4E6E-9FCE-6466D238E4C1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插入</a:t>
            </a:r>
            <a:r>
              <a:rPr lang="zh-CN" altLang="en-US" dirty="0"/>
              <a:t>分节符</a:t>
            </a:r>
          </a:p>
        </p:txBody>
      </p:sp>
      <p:sp>
        <p:nvSpPr>
          <p:cNvPr id="189443" name="AutoShape 3"/>
          <p:cNvSpPr>
            <a:spLocks noChangeArrowheads="1"/>
          </p:cNvSpPr>
          <p:nvPr/>
        </p:nvSpPr>
        <p:spPr bwMode="auto">
          <a:xfrm>
            <a:off x="755650" y="3411538"/>
            <a:ext cx="7507288" cy="2465387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>
                <a:solidFill>
                  <a:srgbClr val="000099"/>
                </a:solidFill>
                <a:ea typeface="华文新魏" pitchFamily="2" charset="-122"/>
              </a:rPr>
              <a:t>分节符是为表示“节”结束而插入的标记。利用分节符可以把文档划分为若干个“节”，每个节为一个相对独立的部分，从而可以在不同的“节”中设置不同的页面格式，如：不同的页眉和页脚、不同的页边距、不同的背景图片等。由于不同节的格式可以截然不同，所以可以编排出复杂的版面。</a:t>
            </a:r>
          </a:p>
        </p:txBody>
      </p:sp>
      <p:sp>
        <p:nvSpPr>
          <p:cNvPr id="189444" name="AutoShape 4"/>
          <p:cNvSpPr>
            <a:spLocks noChangeArrowheads="1"/>
          </p:cNvSpPr>
          <p:nvPr/>
        </p:nvSpPr>
        <p:spPr bwMode="auto">
          <a:xfrm>
            <a:off x="1476375" y="1773238"/>
            <a:ext cx="5410200" cy="1173162"/>
          </a:xfrm>
          <a:prstGeom prst="cloudCallout">
            <a:avLst>
              <a:gd name="adj1" fmla="val 42546"/>
              <a:gd name="adj2" fmla="val 80718"/>
            </a:avLst>
          </a:prstGeom>
          <a:solidFill>
            <a:srgbClr val="CCFFFF"/>
          </a:solidFill>
          <a:ln w="9525">
            <a:solidFill>
              <a:srgbClr val="FF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 b="0">
                <a:solidFill>
                  <a:srgbClr val="000099"/>
                </a:solidFill>
                <a:ea typeface="华文行楷" pitchFamily="2" charset="-122"/>
              </a:rPr>
              <a:t>为什么要插入分节符</a:t>
            </a:r>
            <a:r>
              <a:rPr lang="en-US" altLang="zh-CN" sz="2800" b="0">
                <a:solidFill>
                  <a:srgbClr val="000099"/>
                </a:solidFill>
                <a:ea typeface="华文行楷" pitchFamily="2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946700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3" grpId="0" animBg="1"/>
      <p:bldP spid="18944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0ECCA3-7169-4187-A2C6-A8A09A59C987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CE45C2B-03F6-4FC4-93A8-DFEF1FD479A6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600" dirty="0"/>
              <a:t>插入分节符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57338"/>
            <a:ext cx="8686800" cy="464820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要求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如下：</a:t>
            </a:r>
          </a:p>
          <a:p>
            <a:pPr>
              <a:lnSpc>
                <a:spcPct val="90000"/>
              </a:lnSpc>
            </a:pPr>
            <a:r>
              <a:rPr lang="zh-CN" altLang="en-US" sz="2400" dirty="0"/>
              <a:t>在“目录”和“导论”之前分别插入“分节符”，将论文按封面和摘要部分、目录部分、导论之后部分，共分为三节。</a:t>
            </a:r>
          </a:p>
        </p:txBody>
      </p:sp>
      <p:sp>
        <p:nvSpPr>
          <p:cNvPr id="159748" name="Rectangle 4"/>
          <p:cNvSpPr>
            <a:spLocks noChangeArrowheads="1"/>
          </p:cNvSpPr>
          <p:nvPr/>
        </p:nvSpPr>
        <p:spPr bwMode="auto">
          <a:xfrm>
            <a:off x="0" y="26098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159749" name="Picture 5" descr="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781300"/>
            <a:ext cx="8207375" cy="271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750" name="Rectangle 6"/>
          <p:cNvSpPr>
            <a:spLocks noChangeArrowheads="1"/>
          </p:cNvSpPr>
          <p:nvPr/>
        </p:nvSpPr>
        <p:spPr bwMode="auto">
          <a:xfrm>
            <a:off x="539750" y="5589588"/>
            <a:ext cx="813593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操作提示：</a:t>
            </a:r>
          </a:p>
          <a:p>
            <a:r>
              <a:rPr lang="zh-CN" altLang="en-US" sz="20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在“页面布局”选项卡的“页面设置”组中单击“分隔符”按钮 ，在打开的分隔符列表中的“分节符”区域选择“下一页”。</a:t>
            </a:r>
          </a:p>
        </p:txBody>
      </p:sp>
    </p:spTree>
    <p:extLst>
      <p:ext uri="{BB962C8B-B14F-4D97-AF65-F5344CB8AC3E}">
        <p14:creationId xmlns:p14="http://schemas.microsoft.com/office/powerpoint/2010/main" val="50632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8241BA-3330-4BBA-8F17-2F2D3C16FD6A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9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6927A27-5B10-4BCC-85D5-2372D32220F9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添加</a:t>
            </a:r>
            <a:r>
              <a:rPr lang="zh-CN" altLang="en-US" dirty="0"/>
              <a:t>页脚 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67700" cy="4416425"/>
          </a:xfrm>
        </p:spPr>
        <p:txBody>
          <a:bodyPr/>
          <a:lstStyle/>
          <a:p>
            <a:pPr>
              <a:buClrTx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 </a:t>
            </a:r>
          </a:p>
          <a:p>
            <a:pPr>
              <a:buFont typeface="Wingdings" pitchFamily="2" charset="2"/>
              <a:buNone/>
            </a:pPr>
            <a:r>
              <a:rPr lang="en-US" altLang="zh-CN" sz="2000" dirty="0"/>
              <a:t>1</a:t>
            </a:r>
            <a:r>
              <a:rPr lang="zh-CN" altLang="en-US" sz="2000" dirty="0"/>
              <a:t>．插入页码，要求：</a:t>
            </a:r>
            <a:endParaRPr lang="zh-CN" altLang="en-US" sz="2000" dirty="0">
              <a:sym typeface="Wingdings" pitchFamily="2" charset="2"/>
            </a:endParaRPr>
          </a:p>
          <a:p>
            <a:r>
              <a:rPr lang="zh-CN" altLang="en-US" sz="2000" dirty="0"/>
              <a:t>封面没有页码；</a:t>
            </a:r>
            <a:endParaRPr lang="zh-CN" altLang="en-US" sz="2000" dirty="0">
              <a:sym typeface="Wingdings" pitchFamily="2" charset="2"/>
            </a:endParaRPr>
          </a:p>
          <a:p>
            <a:r>
              <a:rPr lang="zh-CN" altLang="en-US" sz="2000" dirty="0"/>
              <a:t>目录页的页码位置：底端，外侧；页码格式为：</a:t>
            </a:r>
            <a:r>
              <a:rPr lang="en-US" altLang="zh-CN" sz="2000" dirty="0" err="1"/>
              <a:t>Ⅰ,Ⅱ,Ⅲ</a:t>
            </a:r>
            <a:r>
              <a:rPr lang="en-US" altLang="zh-CN" sz="2000" dirty="0"/>
              <a:t>…</a:t>
            </a:r>
            <a:r>
              <a:rPr lang="zh-CN" altLang="en-US" sz="2000" dirty="0"/>
              <a:t>，起始页码为</a:t>
            </a:r>
            <a:r>
              <a:rPr lang="en-US" altLang="zh-CN" sz="2000" dirty="0"/>
              <a:t>Ⅰ</a:t>
            </a:r>
            <a:r>
              <a:rPr lang="zh-CN" altLang="en-US" sz="2000" dirty="0"/>
              <a:t>。</a:t>
            </a:r>
            <a:endParaRPr lang="zh-CN" altLang="en-US" sz="2000" dirty="0">
              <a:sym typeface="Wingdings" pitchFamily="2" charset="2"/>
            </a:endParaRPr>
          </a:p>
          <a:p>
            <a:r>
              <a:rPr lang="zh-CN" altLang="en-US" sz="2000" dirty="0"/>
              <a:t>论文正文的页码位置：底端，外侧；页码格式为：</a:t>
            </a:r>
            <a:r>
              <a:rPr lang="en-US" altLang="zh-CN" sz="2000" dirty="0"/>
              <a:t>1,2,3,4…</a:t>
            </a:r>
            <a:r>
              <a:rPr lang="zh-CN" altLang="en-US" sz="2000" dirty="0"/>
              <a:t>，起始页码为</a:t>
            </a:r>
            <a:r>
              <a:rPr lang="en-US" altLang="zh-CN" sz="2000" dirty="0"/>
              <a:t>1</a:t>
            </a:r>
            <a:r>
              <a:rPr lang="zh-CN" altLang="en-US" sz="2000" dirty="0"/>
              <a:t>。</a:t>
            </a:r>
          </a:p>
          <a:p>
            <a:pPr>
              <a:buFont typeface="Wingdings" pitchFamily="2" charset="2"/>
              <a:buNone/>
            </a:pPr>
            <a:r>
              <a:rPr lang="en-US" altLang="zh-CN" sz="2000" dirty="0" smtClean="0"/>
              <a:t>2</a:t>
            </a:r>
            <a:r>
              <a:rPr lang="zh-CN" altLang="en-US" sz="2000" dirty="0"/>
              <a:t>．</a:t>
            </a:r>
            <a:r>
              <a:rPr lang="zh-CN" altLang="en-US" sz="2000" dirty="0" smtClean="0"/>
              <a:t>在</a:t>
            </a:r>
            <a:r>
              <a:rPr lang="zh-CN" altLang="en-US" sz="2000" dirty="0"/>
              <a:t>论文正文的页脚中间添加文档作者，在奇数页的左边（偶数页的右边）添加文档</a:t>
            </a:r>
            <a:r>
              <a:rPr lang="zh-CN" altLang="en-US" sz="2000" dirty="0" smtClean="0"/>
              <a:t>单位。</a:t>
            </a:r>
            <a:endParaRPr lang="zh-CN" altLang="en-US" sz="2000" dirty="0">
              <a:solidFill>
                <a:srgbClr val="5628B2"/>
              </a:solidFill>
            </a:endParaRPr>
          </a:p>
        </p:txBody>
      </p:sp>
      <p:sp>
        <p:nvSpPr>
          <p:cNvPr id="191493" name="Rectangle 5"/>
          <p:cNvSpPr>
            <a:spLocks noChangeArrowheads="1"/>
          </p:cNvSpPr>
          <p:nvPr/>
        </p:nvSpPr>
        <p:spPr bwMode="auto">
          <a:xfrm>
            <a:off x="0" y="3133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91495" name="Rectangle 7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51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8241BA-3330-4BBA-8F17-2F2D3C16FD6A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9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6927A27-5B10-4BCC-85D5-2372D32220F9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添加</a:t>
            </a:r>
            <a:r>
              <a:rPr lang="zh-CN" altLang="en-US" dirty="0"/>
              <a:t>页脚 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67700" cy="4416425"/>
          </a:xfrm>
        </p:spPr>
        <p:txBody>
          <a:bodyPr/>
          <a:lstStyle/>
          <a:p>
            <a:pPr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操作提示：</a:t>
            </a:r>
          </a:p>
          <a:p>
            <a:r>
              <a:rPr lang="zh-CN" altLang="en-US" sz="2400" dirty="0"/>
              <a:t>在“插入”选项卡的“页眉和页脚”组中单击“页脚”按钮 ，在打开</a:t>
            </a:r>
            <a:r>
              <a:rPr lang="zh-CN" altLang="en-US" sz="2400" dirty="0" smtClean="0"/>
              <a:t>的下</a:t>
            </a:r>
            <a:r>
              <a:rPr lang="zh-CN" altLang="en-US" sz="2400" dirty="0"/>
              <a:t>拉列表中选择“编辑页脚”命令（或直接双击文档页面的底部区域），进入页脚编辑</a:t>
            </a:r>
            <a:r>
              <a:rPr lang="zh-CN" altLang="en-US" sz="2400" dirty="0" smtClean="0"/>
              <a:t>状态 ；</a:t>
            </a:r>
            <a:endParaRPr lang="en-US" altLang="zh-CN" sz="2400" dirty="0" smtClean="0"/>
          </a:p>
          <a:p>
            <a:r>
              <a:rPr lang="zh-CN" altLang="en-US" sz="2400" dirty="0"/>
              <a:t>断开各节之间的页脚</a:t>
            </a:r>
            <a:r>
              <a:rPr lang="zh-CN" altLang="en-US" sz="2400" dirty="0" smtClean="0"/>
              <a:t>链接；</a:t>
            </a:r>
            <a:endParaRPr lang="en-US" altLang="zh-CN" sz="2400" dirty="0" smtClean="0"/>
          </a:p>
          <a:p>
            <a:r>
              <a:rPr lang="zh-CN" altLang="zh-CN" sz="2400" dirty="0"/>
              <a:t>设置目录页的</a:t>
            </a:r>
            <a:r>
              <a:rPr lang="zh-CN" altLang="zh-CN" sz="2400" dirty="0" smtClean="0"/>
              <a:t>页码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r>
              <a:rPr lang="zh-CN" altLang="zh-CN" sz="2400" dirty="0"/>
              <a:t>设置正文的</a:t>
            </a:r>
            <a:r>
              <a:rPr lang="zh-CN" altLang="zh-CN" sz="2400" dirty="0" smtClean="0"/>
              <a:t>页码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r>
              <a:rPr lang="zh-CN" altLang="en-US" sz="2400" dirty="0"/>
              <a:t>在“页眉和页脚工具</a:t>
            </a:r>
            <a:r>
              <a:rPr lang="en-US" altLang="zh-CN" sz="2400" dirty="0"/>
              <a:t>-</a:t>
            </a:r>
            <a:r>
              <a:rPr lang="zh-CN" altLang="en-US" sz="2400" dirty="0"/>
              <a:t>设计”选项卡的“插入”组中，单击“文档部件”按钮 ，选择“文档属性”选项，在下拉列表中选择</a:t>
            </a:r>
            <a:r>
              <a:rPr lang="zh-CN" altLang="en-US" sz="2400" dirty="0" smtClean="0"/>
              <a:t>“单位”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“</a:t>
            </a:r>
            <a:r>
              <a:rPr lang="zh-CN" altLang="zh-CN" sz="2400" dirty="0"/>
              <a:t>作者</a:t>
            </a:r>
            <a:r>
              <a:rPr lang="zh-CN" altLang="en-US" sz="2400" dirty="0" smtClean="0"/>
              <a:t>”选项</a:t>
            </a:r>
            <a:r>
              <a:rPr lang="zh-CN" altLang="en-US" sz="2400" dirty="0"/>
              <a:t>。</a:t>
            </a:r>
          </a:p>
        </p:txBody>
      </p:sp>
      <p:sp>
        <p:nvSpPr>
          <p:cNvPr id="191493" name="Rectangle 5"/>
          <p:cNvSpPr>
            <a:spLocks noChangeArrowheads="1"/>
          </p:cNvSpPr>
          <p:nvPr/>
        </p:nvSpPr>
        <p:spPr bwMode="auto">
          <a:xfrm>
            <a:off x="0" y="3133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91495" name="Rectangle 7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33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2B46E-DB36-4892-B58F-254B8BBD2693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F625-7F2D-47C3-9955-2F37F885FBE8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195586" name="AutoShape 2"/>
          <p:cNvSpPr>
            <a:spLocks noChangeArrowheads="1"/>
          </p:cNvSpPr>
          <p:nvPr/>
        </p:nvSpPr>
        <p:spPr bwMode="auto">
          <a:xfrm>
            <a:off x="0" y="2057400"/>
            <a:ext cx="1905000" cy="3581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chemeClr val="accent2"/>
                </a:solidFill>
                <a:latin typeface="Tahoma" pitchFamily="34" charset="0"/>
              </a:rPr>
              <a:t>第一节  </a:t>
            </a:r>
          </a:p>
        </p:txBody>
      </p:sp>
      <p:sp>
        <p:nvSpPr>
          <p:cNvPr id="195587" name="AutoShape 3"/>
          <p:cNvSpPr>
            <a:spLocks noChangeArrowheads="1"/>
          </p:cNvSpPr>
          <p:nvPr/>
        </p:nvSpPr>
        <p:spPr bwMode="auto">
          <a:xfrm>
            <a:off x="2209800" y="2133600"/>
            <a:ext cx="1981200" cy="3505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chemeClr val="accent2"/>
                </a:solidFill>
                <a:latin typeface="Tahoma" pitchFamily="34" charset="0"/>
              </a:rPr>
              <a:t>第二节  </a:t>
            </a:r>
          </a:p>
        </p:txBody>
      </p:sp>
      <p:sp>
        <p:nvSpPr>
          <p:cNvPr id="195588" name="AutoShape 4"/>
          <p:cNvSpPr>
            <a:spLocks noChangeArrowheads="1"/>
          </p:cNvSpPr>
          <p:nvPr/>
        </p:nvSpPr>
        <p:spPr bwMode="auto">
          <a:xfrm>
            <a:off x="4495800" y="2057400"/>
            <a:ext cx="2362200" cy="3657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r>
              <a:rPr lang="zh-CN" altLang="en-US" sz="2800">
                <a:solidFill>
                  <a:schemeClr val="accent2"/>
                </a:solidFill>
                <a:latin typeface="Tahoma" pitchFamily="34" charset="0"/>
              </a:rPr>
              <a:t>第  三</a:t>
            </a:r>
          </a:p>
        </p:txBody>
      </p:sp>
      <p:sp>
        <p:nvSpPr>
          <p:cNvPr id="195589" name="Rectangle 5"/>
          <p:cNvSpPr>
            <a:spLocks noChangeArrowheads="1"/>
          </p:cNvSpPr>
          <p:nvPr/>
        </p:nvSpPr>
        <p:spPr bwMode="auto">
          <a:xfrm>
            <a:off x="2590800" y="5181600"/>
            <a:ext cx="1524000" cy="381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A, B,</a:t>
            </a:r>
            <a:r>
              <a:rPr lang="en-US" altLang="zh-CN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……</a:t>
            </a:r>
            <a:endParaRPr lang="en-US" altLang="zh-CN" b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195590" name="Rectangle 6"/>
          <p:cNvSpPr>
            <a:spLocks noChangeArrowheads="1"/>
          </p:cNvSpPr>
          <p:nvPr/>
        </p:nvSpPr>
        <p:spPr bwMode="auto">
          <a:xfrm>
            <a:off x="4724400" y="5257800"/>
            <a:ext cx="1981200" cy="381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1, 3, 5,</a:t>
            </a:r>
            <a:r>
              <a:rPr lang="en-US" altLang="zh-CN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……</a:t>
            </a:r>
            <a:endParaRPr lang="en-US" altLang="zh-CN" b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195591" name="Rectangle 7"/>
          <p:cNvSpPr>
            <a:spLocks noChangeArrowheads="1"/>
          </p:cNvSpPr>
          <p:nvPr/>
        </p:nvSpPr>
        <p:spPr bwMode="auto">
          <a:xfrm>
            <a:off x="4495800" y="2286000"/>
            <a:ext cx="2286000" cy="381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1600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Title</a:t>
            </a:r>
            <a:r>
              <a:rPr lang="zh-CN" altLang="en-US" sz="1600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　第</a:t>
            </a:r>
            <a:r>
              <a:rPr lang="en-US" altLang="zh-CN" sz="1600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</a:t>
            </a:r>
            <a:r>
              <a:rPr lang="zh-CN" altLang="en-US" sz="1600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章　章标题</a:t>
            </a:r>
          </a:p>
        </p:txBody>
      </p:sp>
      <p:sp>
        <p:nvSpPr>
          <p:cNvPr id="195592" name="Line 8"/>
          <p:cNvSpPr>
            <a:spLocks noChangeShapeType="1"/>
          </p:cNvSpPr>
          <p:nvPr/>
        </p:nvSpPr>
        <p:spPr bwMode="auto">
          <a:xfrm>
            <a:off x="4495800" y="2667000"/>
            <a:ext cx="2362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593" name="AutoShape 9"/>
          <p:cNvSpPr>
            <a:spLocks noChangeArrowheads="1"/>
          </p:cNvSpPr>
          <p:nvPr/>
        </p:nvSpPr>
        <p:spPr bwMode="auto">
          <a:xfrm>
            <a:off x="6858000" y="2057400"/>
            <a:ext cx="2362200" cy="3657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800">
                <a:solidFill>
                  <a:schemeClr val="accent2"/>
                </a:solidFill>
                <a:latin typeface="Tahoma" pitchFamily="34" charset="0"/>
              </a:rPr>
              <a:t>节</a:t>
            </a:r>
          </a:p>
        </p:txBody>
      </p:sp>
      <p:sp>
        <p:nvSpPr>
          <p:cNvPr id="195594" name="Rectangle 10"/>
          <p:cNvSpPr>
            <a:spLocks noChangeArrowheads="1"/>
          </p:cNvSpPr>
          <p:nvPr/>
        </p:nvSpPr>
        <p:spPr bwMode="auto">
          <a:xfrm>
            <a:off x="7086600" y="5257800"/>
            <a:ext cx="1981200" cy="381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2, 4, 6,</a:t>
            </a:r>
            <a:r>
              <a:rPr lang="en-US" altLang="zh-CN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……</a:t>
            </a:r>
            <a:endParaRPr lang="en-US" altLang="zh-CN" b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195595" name="Rectangle 11"/>
          <p:cNvSpPr>
            <a:spLocks noChangeArrowheads="1"/>
          </p:cNvSpPr>
          <p:nvPr/>
        </p:nvSpPr>
        <p:spPr bwMode="auto">
          <a:xfrm>
            <a:off x="6886575" y="2286000"/>
            <a:ext cx="2286000" cy="381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600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第</a:t>
            </a:r>
            <a:r>
              <a:rPr lang="en-US" altLang="zh-CN" sz="1600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</a:t>
            </a:r>
            <a:r>
              <a:rPr lang="zh-CN" altLang="en-US" sz="1600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章　章标题　</a:t>
            </a:r>
            <a:r>
              <a:rPr lang="en-US" altLang="zh-CN" sz="1600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Title</a:t>
            </a:r>
          </a:p>
        </p:txBody>
      </p:sp>
      <p:sp>
        <p:nvSpPr>
          <p:cNvPr id="195596" name="Line 12"/>
          <p:cNvSpPr>
            <a:spLocks noChangeShapeType="1"/>
          </p:cNvSpPr>
          <p:nvPr/>
        </p:nvSpPr>
        <p:spPr bwMode="auto">
          <a:xfrm>
            <a:off x="6858000" y="2667000"/>
            <a:ext cx="2362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597" name="Rectangle 13"/>
          <p:cNvSpPr>
            <a:spLocks noChangeArrowheads="1"/>
          </p:cNvSpPr>
          <p:nvPr/>
        </p:nvSpPr>
        <p:spPr bwMode="auto">
          <a:xfrm>
            <a:off x="228600" y="5715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 dirty="0">
                <a:latin typeface="Tahoma" pitchFamily="34" charset="0"/>
              </a:rPr>
              <a:t>封面</a:t>
            </a:r>
          </a:p>
        </p:txBody>
      </p:sp>
      <p:sp>
        <p:nvSpPr>
          <p:cNvPr id="195598" name="Rectangle 14"/>
          <p:cNvSpPr>
            <a:spLocks noChangeArrowheads="1"/>
          </p:cNvSpPr>
          <p:nvPr/>
        </p:nvSpPr>
        <p:spPr bwMode="auto">
          <a:xfrm>
            <a:off x="2438400" y="5715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latin typeface="Tahoma" pitchFamily="34" charset="0"/>
              </a:rPr>
              <a:t>目录</a:t>
            </a:r>
          </a:p>
        </p:txBody>
      </p:sp>
      <p:sp>
        <p:nvSpPr>
          <p:cNvPr id="195599" name="Rectangle 15"/>
          <p:cNvSpPr>
            <a:spLocks noChangeArrowheads="1"/>
          </p:cNvSpPr>
          <p:nvPr/>
        </p:nvSpPr>
        <p:spPr bwMode="auto">
          <a:xfrm>
            <a:off x="5943600" y="56388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latin typeface="Tahoma" pitchFamily="34" charset="0"/>
              </a:rPr>
              <a:t>正文</a:t>
            </a:r>
          </a:p>
        </p:txBody>
      </p:sp>
      <p:sp>
        <p:nvSpPr>
          <p:cNvPr id="195600" name="Rectangle 16"/>
          <p:cNvSpPr>
            <a:spLocks noChangeArrowheads="1"/>
          </p:cNvSpPr>
          <p:nvPr/>
        </p:nvSpPr>
        <p:spPr bwMode="auto">
          <a:xfrm>
            <a:off x="5029200" y="15240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latin typeface="Tahoma" pitchFamily="34" charset="0"/>
              </a:rPr>
              <a:t>奇数页</a:t>
            </a:r>
          </a:p>
        </p:txBody>
      </p:sp>
      <p:sp>
        <p:nvSpPr>
          <p:cNvPr id="195601" name="Rectangle 17"/>
          <p:cNvSpPr>
            <a:spLocks noChangeArrowheads="1"/>
          </p:cNvSpPr>
          <p:nvPr/>
        </p:nvSpPr>
        <p:spPr bwMode="auto">
          <a:xfrm>
            <a:off x="7391400" y="15240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latin typeface="Tahoma" pitchFamily="34" charset="0"/>
              </a:rPr>
              <a:t>偶数页</a:t>
            </a:r>
          </a:p>
        </p:txBody>
      </p:sp>
      <p:sp>
        <p:nvSpPr>
          <p:cNvPr id="195603" name="Arc 19"/>
          <p:cNvSpPr>
            <a:spLocks/>
          </p:cNvSpPr>
          <p:nvPr/>
        </p:nvSpPr>
        <p:spPr bwMode="auto">
          <a:xfrm rot="13874715" flipV="1">
            <a:off x="3305176" y="1462087"/>
            <a:ext cx="1473200" cy="1495425"/>
          </a:xfrm>
          <a:custGeom>
            <a:avLst/>
            <a:gdLst>
              <a:gd name="G0" fmla="+- 0 0 0"/>
              <a:gd name="G1" fmla="+- 21097 0 0"/>
              <a:gd name="G2" fmla="+- 21600 0 0"/>
              <a:gd name="T0" fmla="*/ 4632 w 21600"/>
              <a:gd name="T1" fmla="*/ 0 h 24765"/>
              <a:gd name="T2" fmla="*/ 21286 w 21600"/>
              <a:gd name="T3" fmla="*/ 24765 h 24765"/>
              <a:gd name="T4" fmla="*/ 0 w 21600"/>
              <a:gd name="T5" fmla="*/ 21097 h 24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765" fill="none" extrusionOk="0">
                <a:moveTo>
                  <a:pt x="4632" y="-1"/>
                </a:moveTo>
                <a:cubicBezTo>
                  <a:pt x="14540" y="2174"/>
                  <a:pt x="21600" y="10952"/>
                  <a:pt x="21600" y="21097"/>
                </a:cubicBezTo>
                <a:cubicBezTo>
                  <a:pt x="21600" y="22326"/>
                  <a:pt x="21495" y="23553"/>
                  <a:pt x="21286" y="24765"/>
                </a:cubicBezTo>
              </a:path>
              <a:path w="21600" h="24765" stroke="0" extrusionOk="0">
                <a:moveTo>
                  <a:pt x="4632" y="-1"/>
                </a:moveTo>
                <a:cubicBezTo>
                  <a:pt x="14540" y="2174"/>
                  <a:pt x="21600" y="10952"/>
                  <a:pt x="21600" y="21097"/>
                </a:cubicBezTo>
                <a:cubicBezTo>
                  <a:pt x="21600" y="22326"/>
                  <a:pt x="21495" y="23553"/>
                  <a:pt x="21286" y="24765"/>
                </a:cubicBezTo>
                <a:lnTo>
                  <a:pt x="0" y="21097"/>
                </a:lnTo>
                <a:close/>
              </a:path>
            </a:pathLst>
          </a:custGeom>
          <a:noFill/>
          <a:ln w="88900">
            <a:solidFill>
              <a:srgbClr val="FF00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604" name="Arc 20"/>
          <p:cNvSpPr>
            <a:spLocks/>
          </p:cNvSpPr>
          <p:nvPr/>
        </p:nvSpPr>
        <p:spPr bwMode="auto">
          <a:xfrm rot="13874715" flipV="1">
            <a:off x="3494087" y="460376"/>
            <a:ext cx="3209925" cy="3460750"/>
          </a:xfrm>
          <a:custGeom>
            <a:avLst/>
            <a:gdLst>
              <a:gd name="G0" fmla="+- 0 0 0"/>
              <a:gd name="G1" fmla="+- 21471 0 0"/>
              <a:gd name="G2" fmla="+- 21600 0 0"/>
              <a:gd name="T0" fmla="*/ 2361 w 21600"/>
              <a:gd name="T1" fmla="*/ 0 h 25139"/>
              <a:gd name="T2" fmla="*/ 21286 w 21600"/>
              <a:gd name="T3" fmla="*/ 25139 h 25139"/>
              <a:gd name="T4" fmla="*/ 0 w 21600"/>
              <a:gd name="T5" fmla="*/ 21471 h 25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5139" fill="none" extrusionOk="0">
                <a:moveTo>
                  <a:pt x="2360" y="0"/>
                </a:moveTo>
                <a:cubicBezTo>
                  <a:pt x="13310" y="1204"/>
                  <a:pt x="21600" y="10455"/>
                  <a:pt x="21600" y="21471"/>
                </a:cubicBezTo>
                <a:cubicBezTo>
                  <a:pt x="21600" y="22700"/>
                  <a:pt x="21495" y="23927"/>
                  <a:pt x="21286" y="25139"/>
                </a:cubicBezTo>
              </a:path>
              <a:path w="21600" h="25139" stroke="0" extrusionOk="0">
                <a:moveTo>
                  <a:pt x="2360" y="0"/>
                </a:moveTo>
                <a:cubicBezTo>
                  <a:pt x="13310" y="1204"/>
                  <a:pt x="21600" y="10455"/>
                  <a:pt x="21600" y="21471"/>
                </a:cubicBezTo>
                <a:cubicBezTo>
                  <a:pt x="21600" y="22700"/>
                  <a:pt x="21495" y="23927"/>
                  <a:pt x="21286" y="25139"/>
                </a:cubicBezTo>
                <a:lnTo>
                  <a:pt x="0" y="21471"/>
                </a:lnTo>
                <a:close/>
              </a:path>
            </a:pathLst>
          </a:custGeom>
          <a:noFill/>
          <a:ln w="88900">
            <a:solidFill>
              <a:srgbClr val="FF00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605" name="Rectangle 21"/>
          <p:cNvSpPr>
            <a:spLocks noChangeArrowheads="1"/>
          </p:cNvSpPr>
          <p:nvPr/>
        </p:nvSpPr>
        <p:spPr bwMode="auto">
          <a:xfrm>
            <a:off x="4343400" y="7620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dirty="0"/>
              <a:t>与上一节相同</a:t>
            </a:r>
          </a:p>
        </p:txBody>
      </p:sp>
      <p:sp>
        <p:nvSpPr>
          <p:cNvPr id="195606" name="Arc 22"/>
          <p:cNvSpPr>
            <a:spLocks/>
          </p:cNvSpPr>
          <p:nvPr/>
        </p:nvSpPr>
        <p:spPr bwMode="auto">
          <a:xfrm rot="2779370" flipV="1">
            <a:off x="4362450" y="4048126"/>
            <a:ext cx="3108325" cy="321945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37 w 21560"/>
              <a:gd name="T1" fmla="*/ 0 h 21600"/>
              <a:gd name="T2" fmla="*/ 21560 w 21560"/>
              <a:gd name="T3" fmla="*/ 20281 h 21600"/>
              <a:gd name="T4" fmla="*/ 0 w 2156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560" h="21600" fill="none" extrusionOk="0">
                <a:moveTo>
                  <a:pt x="36" y="0"/>
                </a:moveTo>
                <a:cubicBezTo>
                  <a:pt x="11439" y="19"/>
                  <a:pt x="20863" y="8899"/>
                  <a:pt x="21559" y="20281"/>
                </a:cubicBezTo>
              </a:path>
              <a:path w="21560" h="21600" stroke="0" extrusionOk="0">
                <a:moveTo>
                  <a:pt x="36" y="0"/>
                </a:moveTo>
                <a:cubicBezTo>
                  <a:pt x="11439" y="19"/>
                  <a:pt x="20863" y="8899"/>
                  <a:pt x="21559" y="20281"/>
                </a:cubicBezTo>
                <a:lnTo>
                  <a:pt x="0" y="21600"/>
                </a:lnTo>
                <a:close/>
              </a:path>
            </a:pathLst>
          </a:custGeom>
          <a:noFill/>
          <a:ln w="88900">
            <a:solidFill>
              <a:srgbClr val="FF00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607" name="Arc 23"/>
          <p:cNvSpPr>
            <a:spLocks/>
          </p:cNvSpPr>
          <p:nvPr/>
        </p:nvSpPr>
        <p:spPr bwMode="auto">
          <a:xfrm rot="2779370" flipV="1">
            <a:off x="3987800" y="4927600"/>
            <a:ext cx="1662113" cy="1255713"/>
          </a:xfrm>
          <a:custGeom>
            <a:avLst/>
            <a:gdLst>
              <a:gd name="G0" fmla="+- 0 0 0"/>
              <a:gd name="G1" fmla="+- 21097 0 0"/>
              <a:gd name="G2" fmla="+- 21600 0 0"/>
              <a:gd name="T0" fmla="*/ 4632 w 21560"/>
              <a:gd name="T1" fmla="*/ 0 h 21097"/>
              <a:gd name="T2" fmla="*/ 21560 w 21560"/>
              <a:gd name="T3" fmla="*/ 19778 h 21097"/>
              <a:gd name="T4" fmla="*/ 0 w 21560"/>
              <a:gd name="T5" fmla="*/ 21097 h 2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560" h="21097" fill="none" extrusionOk="0">
                <a:moveTo>
                  <a:pt x="4632" y="-1"/>
                </a:moveTo>
                <a:cubicBezTo>
                  <a:pt x="14060" y="2069"/>
                  <a:pt x="20970" y="10143"/>
                  <a:pt x="21559" y="19778"/>
                </a:cubicBezTo>
              </a:path>
              <a:path w="21560" h="21097" stroke="0" extrusionOk="0">
                <a:moveTo>
                  <a:pt x="4632" y="-1"/>
                </a:moveTo>
                <a:cubicBezTo>
                  <a:pt x="14060" y="2069"/>
                  <a:pt x="20970" y="10143"/>
                  <a:pt x="21559" y="19778"/>
                </a:cubicBezTo>
                <a:lnTo>
                  <a:pt x="0" y="21097"/>
                </a:lnTo>
                <a:close/>
              </a:path>
            </a:pathLst>
          </a:custGeom>
          <a:noFill/>
          <a:ln w="88900">
            <a:solidFill>
              <a:srgbClr val="FF00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608" name="Rectangle 24"/>
          <p:cNvSpPr>
            <a:spLocks noChangeArrowheads="1"/>
          </p:cNvSpPr>
          <p:nvPr/>
        </p:nvSpPr>
        <p:spPr bwMode="auto">
          <a:xfrm>
            <a:off x="5181600" y="61722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dirty="0"/>
              <a:t>与上一节相同</a:t>
            </a:r>
          </a:p>
        </p:txBody>
      </p:sp>
      <p:sp>
        <p:nvSpPr>
          <p:cNvPr id="195609" name="Line 25"/>
          <p:cNvSpPr>
            <a:spLocks noChangeShapeType="1"/>
          </p:cNvSpPr>
          <p:nvPr/>
        </p:nvSpPr>
        <p:spPr bwMode="auto">
          <a:xfrm flipH="1">
            <a:off x="6400800" y="1447800"/>
            <a:ext cx="533400" cy="3048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610" name="Line 26"/>
          <p:cNvSpPr>
            <a:spLocks noChangeShapeType="1"/>
          </p:cNvSpPr>
          <p:nvPr/>
        </p:nvSpPr>
        <p:spPr bwMode="auto">
          <a:xfrm rot="5400000" flipH="1">
            <a:off x="6419850" y="1452563"/>
            <a:ext cx="533400" cy="3048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611" name="Line 27"/>
          <p:cNvSpPr>
            <a:spLocks noChangeShapeType="1"/>
          </p:cNvSpPr>
          <p:nvPr/>
        </p:nvSpPr>
        <p:spPr bwMode="auto">
          <a:xfrm flipH="1">
            <a:off x="3962400" y="1600200"/>
            <a:ext cx="533400" cy="3048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612" name="Line 28"/>
          <p:cNvSpPr>
            <a:spLocks noChangeShapeType="1"/>
          </p:cNvSpPr>
          <p:nvPr/>
        </p:nvSpPr>
        <p:spPr bwMode="auto">
          <a:xfrm rot="5400000" flipH="1">
            <a:off x="3981450" y="1604963"/>
            <a:ext cx="533400" cy="3048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613" name="Line 29"/>
          <p:cNvSpPr>
            <a:spLocks noChangeShapeType="1"/>
          </p:cNvSpPr>
          <p:nvPr/>
        </p:nvSpPr>
        <p:spPr bwMode="auto">
          <a:xfrm flipH="1">
            <a:off x="4676775" y="5867400"/>
            <a:ext cx="504825" cy="352425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614" name="Line 30"/>
          <p:cNvSpPr>
            <a:spLocks noChangeShapeType="1"/>
          </p:cNvSpPr>
          <p:nvPr/>
        </p:nvSpPr>
        <p:spPr bwMode="auto">
          <a:xfrm rot="5400000" flipH="1">
            <a:off x="4714875" y="5800725"/>
            <a:ext cx="457200" cy="43815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615" name="Line 31"/>
          <p:cNvSpPr>
            <a:spLocks noChangeShapeType="1"/>
          </p:cNvSpPr>
          <p:nvPr/>
        </p:nvSpPr>
        <p:spPr bwMode="auto">
          <a:xfrm rot="5400000" flipH="1">
            <a:off x="7543800" y="5715000"/>
            <a:ext cx="76200" cy="8382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616" name="Line 32"/>
          <p:cNvSpPr>
            <a:spLocks noChangeShapeType="1"/>
          </p:cNvSpPr>
          <p:nvPr/>
        </p:nvSpPr>
        <p:spPr bwMode="auto">
          <a:xfrm rot="10800000" flipH="1">
            <a:off x="7467600" y="5791200"/>
            <a:ext cx="152400" cy="6858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4387" y="33657"/>
            <a:ext cx="8229600" cy="795337"/>
          </a:xfrm>
        </p:spPr>
        <p:txBody>
          <a:bodyPr>
            <a:noAutofit/>
          </a:bodyPr>
          <a:lstStyle/>
          <a:p>
            <a:pPr rtl="0" eaLnBrk="1" latinLnBrk="0" hangingPunct="1"/>
            <a:r>
              <a:rPr lang="zh-CN" altLang="zh-CN" sz="3200" dirty="0"/>
              <a:t>设置“页眉页脚”的关键：要断开</a:t>
            </a:r>
            <a:r>
              <a:rPr lang="en-US" altLang="zh-CN" sz="3200" dirty="0"/>
              <a:t>4</a:t>
            </a:r>
            <a:r>
              <a:rPr lang="zh-CN" altLang="zh-CN" sz="3200" dirty="0"/>
              <a:t>个链接</a:t>
            </a:r>
          </a:p>
        </p:txBody>
      </p:sp>
    </p:spTree>
    <p:extLst>
      <p:ext uri="{BB962C8B-B14F-4D97-AF65-F5344CB8AC3E}">
        <p14:creationId xmlns:p14="http://schemas.microsoft.com/office/powerpoint/2010/main" val="235664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956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9560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0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9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9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1956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1956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9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9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1956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1956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9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9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70" decel="100000"/>
                                        <p:tgtEl>
                                          <p:spTgt spid="1956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770" decel="100000"/>
                                        <p:tgtEl>
                                          <p:spTgt spid="19560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0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19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19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70" decel="100000"/>
                                        <p:tgtEl>
                                          <p:spTgt spid="1956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770" decel="100000"/>
                                        <p:tgtEl>
                                          <p:spTgt spid="1956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19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19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6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70" decel="100000"/>
                                        <p:tgtEl>
                                          <p:spTgt spid="1956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770" decel="100000"/>
                                        <p:tgtEl>
                                          <p:spTgt spid="1956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1" dur="770" fill="hold"/>
                                        <p:tgtEl>
                                          <p:spTgt spid="19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19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9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9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603" grpId="0" animBg="1"/>
      <p:bldP spid="195604" grpId="0" animBg="1"/>
      <p:bldP spid="195606" grpId="0" animBg="1"/>
      <p:bldP spid="195607" grpId="0" animBg="1"/>
      <p:bldP spid="195609" grpId="0" animBg="1"/>
      <p:bldP spid="195610" grpId="0" animBg="1"/>
      <p:bldP spid="195611" grpId="0" animBg="1"/>
      <p:bldP spid="195612" grpId="0" animBg="1"/>
      <p:bldP spid="195613" grpId="0" animBg="1"/>
      <p:bldP spid="195614" grpId="0" animBg="1"/>
      <p:bldP spid="195615" grpId="0" animBg="1"/>
      <p:bldP spid="1956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58660F-7C34-44BB-AA45-2FEF9C9CC693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11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E1D96D5-A2BD-4212-8B0A-E823E6710727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/>
              <a:t>添加</a:t>
            </a:r>
            <a:r>
              <a:rPr lang="zh-CN" altLang="en-US" sz="3600" dirty="0"/>
              <a:t>页眉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8150" y="1412777"/>
            <a:ext cx="8267700" cy="2448272"/>
          </a:xfrm>
        </p:spPr>
        <p:txBody>
          <a:bodyPr>
            <a:normAutofit lnSpcReduction="10000"/>
          </a:bodyPr>
          <a:lstStyle/>
          <a:p>
            <a:pPr>
              <a:buClrTx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）封面、摘要和目录页上没有页眉</a:t>
            </a:r>
          </a:p>
          <a:p>
            <a:pPr>
              <a:buFont typeface="Wingdings" pitchFamily="2" charset="2"/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）从论文正文开始设置页眉，其中：</a:t>
            </a:r>
          </a:p>
          <a:p>
            <a:r>
              <a:rPr lang="zh-CN" altLang="en-US" sz="2000" dirty="0"/>
              <a:t>奇数页的页眉为：论文名称在左侧，章号章名（标题</a:t>
            </a:r>
            <a:r>
              <a:rPr lang="en-US" altLang="zh-CN" sz="2000" dirty="0"/>
              <a:t>1</a:t>
            </a:r>
            <a:r>
              <a:rPr lang="zh-CN" altLang="en-US" sz="2000" dirty="0"/>
              <a:t>编号＋标题</a:t>
            </a:r>
            <a:r>
              <a:rPr lang="en-US" altLang="zh-CN" sz="2000" dirty="0"/>
              <a:t>1</a:t>
            </a:r>
            <a:r>
              <a:rPr lang="zh-CN" altLang="en-US" sz="2000" dirty="0"/>
              <a:t>内容）在右侧；</a:t>
            </a:r>
          </a:p>
          <a:p>
            <a:r>
              <a:rPr lang="zh-CN" altLang="en-US" sz="2000" dirty="0"/>
              <a:t>偶数页的页眉为：节号节名（标题</a:t>
            </a:r>
            <a:r>
              <a:rPr lang="en-US" altLang="zh-CN" sz="2000" dirty="0"/>
              <a:t>2</a:t>
            </a:r>
            <a:r>
              <a:rPr lang="zh-CN" altLang="en-US" sz="2000" dirty="0"/>
              <a:t>编号＋标题</a:t>
            </a:r>
            <a:r>
              <a:rPr lang="en-US" altLang="zh-CN" sz="2000" dirty="0"/>
              <a:t>2</a:t>
            </a:r>
            <a:r>
              <a:rPr lang="zh-CN" altLang="en-US" sz="2000" dirty="0"/>
              <a:t>内容）在左侧，论文名称在右侧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160774" name="Rectangle 6"/>
          <p:cNvSpPr>
            <a:spLocks noChangeArrowheads="1"/>
          </p:cNvSpPr>
          <p:nvPr/>
        </p:nvSpPr>
        <p:spPr bwMode="auto">
          <a:xfrm>
            <a:off x="0" y="3133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0777" name="Rectangle 9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12" name="图片 11"/>
          <p:cNvPicPr/>
          <p:nvPr/>
        </p:nvPicPr>
        <p:blipFill rotWithShape="1">
          <a:blip r:embed="rId2"/>
          <a:srcRect r="1462"/>
          <a:stretch/>
        </p:blipFill>
        <p:spPr bwMode="auto">
          <a:xfrm>
            <a:off x="635516" y="3933056"/>
            <a:ext cx="7964886" cy="9979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图片 12"/>
          <p:cNvPicPr/>
          <p:nvPr/>
        </p:nvPicPr>
        <p:blipFill rotWithShape="1">
          <a:blip r:embed="rId3"/>
          <a:srcRect l="1462" r="1462"/>
          <a:stretch/>
        </p:blipFill>
        <p:spPr bwMode="auto">
          <a:xfrm>
            <a:off x="543598" y="5085184"/>
            <a:ext cx="8056804" cy="11521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5837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96466A-F7DD-4EEE-97B2-6EE615205CA4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9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5550111A-1234-4237-868D-E80D1AA554B7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/>
              <a:t>添加</a:t>
            </a:r>
            <a:r>
              <a:rPr lang="zh-CN" altLang="en-US" sz="3600" dirty="0"/>
              <a:t>页眉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67700" cy="4489450"/>
          </a:xfrm>
        </p:spPr>
        <p:txBody>
          <a:bodyPr>
            <a:normAutofit/>
          </a:bodyPr>
          <a:lstStyle/>
          <a:p>
            <a:pPr>
              <a:buClrTx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相关操作提示： </a:t>
            </a:r>
          </a:p>
          <a:p>
            <a:r>
              <a:rPr lang="zh-CN" altLang="en-US" dirty="0" smtClean="0"/>
              <a:t>进入</a:t>
            </a:r>
            <a:r>
              <a:rPr lang="zh-CN" altLang="en-US" dirty="0"/>
              <a:t>页眉页脚编辑状态  ；</a:t>
            </a:r>
          </a:p>
          <a:p>
            <a:r>
              <a:rPr lang="zh-CN" altLang="en-US" dirty="0"/>
              <a:t>断开各节之间的</a:t>
            </a:r>
            <a:r>
              <a:rPr lang="zh-CN" altLang="en-US" dirty="0" smtClean="0"/>
              <a:t>页眉链接</a:t>
            </a:r>
            <a:r>
              <a:rPr lang="zh-CN" altLang="en-US" dirty="0"/>
              <a:t>；</a:t>
            </a:r>
          </a:p>
          <a:p>
            <a:r>
              <a:rPr lang="zh-CN" altLang="en-US" dirty="0"/>
              <a:t>在“页眉和页脚工具</a:t>
            </a:r>
            <a:r>
              <a:rPr lang="en-US" altLang="zh-CN" dirty="0"/>
              <a:t>-</a:t>
            </a:r>
            <a:r>
              <a:rPr lang="zh-CN" altLang="en-US" dirty="0"/>
              <a:t>设计”选项卡的“插入”组中，单击“文档部件”按钮 ，在弹出的列表框中选择“域”，打开“域”对话框。</a:t>
            </a:r>
          </a:p>
        </p:txBody>
      </p:sp>
      <p:sp>
        <p:nvSpPr>
          <p:cNvPr id="190469" name="Rectangle 5"/>
          <p:cNvSpPr>
            <a:spLocks noChangeArrowheads="1"/>
          </p:cNvSpPr>
          <p:nvPr/>
        </p:nvSpPr>
        <p:spPr bwMode="auto">
          <a:xfrm>
            <a:off x="0" y="3133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90471" name="Rectangle 7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28146" y="6292900"/>
            <a:ext cx="1116012" cy="448468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23549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C653F4-A573-4F09-8DC5-759E397CC93D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9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2EF05E7-2B37-43C8-81A0-0A47A91A5E6C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>
          <a:xfrm>
            <a:off x="950912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5.2.5</a:t>
            </a:r>
            <a:r>
              <a:rPr lang="zh-CN" altLang="zh-CN" sz="3200" dirty="0"/>
              <a:t>　利用封面库为毕业论文快速添加封面</a:t>
            </a:r>
            <a:endParaRPr lang="zh-CN" altLang="en-US" sz="3200" dirty="0"/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4906888" cy="4416425"/>
          </a:xfrm>
        </p:spPr>
        <p:txBody>
          <a:bodyPr>
            <a:normAutofit/>
          </a:bodyPr>
          <a:lstStyle/>
          <a:p>
            <a:pPr>
              <a:buClrTx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 </a:t>
            </a:r>
          </a:p>
          <a:p>
            <a:r>
              <a:rPr lang="zh-CN" altLang="en-US" dirty="0"/>
              <a:t>为毕业论文文档快速添加封面，效果如</a:t>
            </a:r>
            <a:r>
              <a:rPr lang="zh-CN" altLang="en-US" dirty="0" smtClean="0"/>
              <a:t>图所</a:t>
            </a:r>
            <a:r>
              <a:rPr lang="zh-CN" altLang="en-US" dirty="0"/>
              <a:t>示。</a:t>
            </a:r>
            <a:endParaRPr lang="zh-CN" altLang="en-US" dirty="0">
              <a:solidFill>
                <a:srgbClr val="5628B2"/>
              </a:solidFill>
            </a:endParaRPr>
          </a:p>
          <a:p>
            <a:pPr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操作提示：</a:t>
            </a:r>
          </a:p>
          <a:p>
            <a:pPr>
              <a:buFont typeface="Wingdings" pitchFamily="2" charset="2"/>
              <a:buNone/>
            </a:pPr>
            <a:r>
              <a:rPr lang="zh-CN" altLang="zh-CN" dirty="0"/>
              <a:t>在“插入”选项卡的“页”组中，单击“封面”按钮</a:t>
            </a:r>
            <a:r>
              <a:rPr lang="en-US" altLang="zh-CN" dirty="0"/>
              <a:t> </a:t>
            </a:r>
            <a:r>
              <a:rPr lang="zh-CN" altLang="zh-CN" dirty="0" smtClean="0"/>
              <a:t>。</a:t>
            </a:r>
            <a:endParaRPr lang="en-US" altLang="zh-CN" sz="3200" dirty="0"/>
          </a:p>
        </p:txBody>
      </p:sp>
      <p:sp>
        <p:nvSpPr>
          <p:cNvPr id="203780" name="Rectangle 4"/>
          <p:cNvSpPr>
            <a:spLocks noChangeArrowheads="1"/>
          </p:cNvSpPr>
          <p:nvPr/>
        </p:nvSpPr>
        <p:spPr bwMode="auto">
          <a:xfrm>
            <a:off x="0" y="3133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3781" name="Rectangle 5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10" name="内容占位符 7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2" y="1556792"/>
            <a:ext cx="2904762" cy="4076191"/>
          </a:xfrm>
          <a:prstGeom prst="rect">
            <a:avLst/>
          </a:prstGeom>
        </p:spPr>
      </p:pic>
      <p:sp>
        <p:nvSpPr>
          <p:cNvPr id="1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28146" y="6292900"/>
            <a:ext cx="1116012" cy="448468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51688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C653F4-A573-4F09-8DC5-759E397CC93D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9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2EF05E7-2B37-43C8-81A0-0A47A91A5E6C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5.2.6</a:t>
            </a:r>
            <a:r>
              <a:rPr lang="zh-CN" altLang="zh-CN" dirty="0"/>
              <a:t>　添加背景图片</a:t>
            </a:r>
            <a:endParaRPr lang="zh-CN" altLang="en-US" dirty="0"/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67700" cy="4416425"/>
          </a:xfrm>
        </p:spPr>
        <p:txBody>
          <a:bodyPr/>
          <a:lstStyle/>
          <a:p>
            <a:pPr>
              <a:buClrTx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 </a:t>
            </a:r>
          </a:p>
          <a:p>
            <a:r>
              <a:rPr lang="zh-CN" altLang="en-US" dirty="0"/>
              <a:t>为正文的奇偶页分别添加背景图片。</a:t>
            </a:r>
            <a:endParaRPr lang="zh-CN" altLang="en-US" dirty="0">
              <a:solidFill>
                <a:srgbClr val="5628B2"/>
              </a:solidFill>
            </a:endParaRPr>
          </a:p>
          <a:p>
            <a:pPr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操作提示：</a:t>
            </a:r>
          </a:p>
          <a:p>
            <a:pPr>
              <a:buFont typeface="Wingdings" pitchFamily="2" charset="2"/>
              <a:buNone/>
            </a:pPr>
            <a:r>
              <a:rPr lang="zh-CN" altLang="en-US" sz="3200" dirty="0"/>
              <a:t>（</a:t>
            </a:r>
            <a:r>
              <a:rPr lang="en-US" altLang="zh-CN" sz="3200" dirty="0"/>
              <a:t>1</a:t>
            </a:r>
            <a:r>
              <a:rPr lang="zh-CN" altLang="en-US" sz="3200" dirty="0"/>
              <a:t>）将插入点置于奇数</a:t>
            </a:r>
            <a:r>
              <a:rPr lang="zh-CN" altLang="en-US" sz="3200" dirty="0" smtClean="0"/>
              <a:t>页</a:t>
            </a:r>
            <a:r>
              <a:rPr lang="en-US" altLang="zh-CN" sz="3200" dirty="0" smtClean="0"/>
              <a:t>/</a:t>
            </a:r>
            <a:r>
              <a:rPr lang="zh-CN" altLang="en-US" sz="3200" dirty="0" smtClean="0"/>
              <a:t>偶数</a:t>
            </a:r>
            <a:r>
              <a:rPr lang="zh-CN" altLang="en-US" sz="3200" dirty="0"/>
              <a:t>页页眉的最</a:t>
            </a:r>
            <a:r>
              <a:rPr lang="zh-CN" altLang="en-US" sz="3200" dirty="0" smtClean="0"/>
              <a:t>左端</a:t>
            </a:r>
            <a:r>
              <a:rPr lang="zh-CN" altLang="en-US" dirty="0"/>
              <a:t>，</a:t>
            </a:r>
            <a:r>
              <a:rPr lang="zh-CN" altLang="en-US" dirty="0" smtClean="0"/>
              <a:t>插入</a:t>
            </a:r>
            <a:r>
              <a:rPr lang="zh-CN" altLang="en-US" dirty="0"/>
              <a:t>背景图片</a:t>
            </a:r>
            <a:r>
              <a:rPr lang="zh-CN" altLang="en-US" sz="3200" dirty="0" smtClean="0"/>
              <a:t>。</a:t>
            </a:r>
            <a:endParaRPr lang="zh-CN" altLang="en-US" sz="3200" dirty="0"/>
          </a:p>
          <a:p>
            <a:pPr>
              <a:buFont typeface="Wingdings" pitchFamily="2" charset="2"/>
              <a:buNone/>
            </a:pPr>
            <a:r>
              <a:rPr lang="zh-CN" altLang="en-US" sz="3200" dirty="0"/>
              <a:t>（</a:t>
            </a:r>
            <a:r>
              <a:rPr lang="en-US" altLang="zh-CN" sz="3200" dirty="0"/>
              <a:t>2</a:t>
            </a:r>
            <a:r>
              <a:rPr lang="zh-CN" altLang="en-US" dirty="0" smtClean="0"/>
              <a:t>）在“</a:t>
            </a:r>
            <a:r>
              <a:rPr lang="zh-CN" altLang="en-US" dirty="0"/>
              <a:t>图片工具</a:t>
            </a:r>
            <a:r>
              <a:rPr lang="en-US" altLang="zh-CN" dirty="0"/>
              <a:t>-</a:t>
            </a:r>
            <a:r>
              <a:rPr lang="zh-CN" altLang="en-US" dirty="0"/>
              <a:t>格式”选项</a:t>
            </a:r>
            <a:r>
              <a:rPr lang="zh-CN" altLang="en-US" dirty="0" smtClean="0"/>
              <a:t>卡中设置“颜色”与“位置”</a:t>
            </a:r>
            <a:r>
              <a:rPr lang="zh-CN" altLang="en-US" sz="3200" dirty="0" smtClean="0"/>
              <a:t>。</a:t>
            </a:r>
            <a:endParaRPr lang="en-US" altLang="zh-CN" sz="3200" dirty="0"/>
          </a:p>
        </p:txBody>
      </p:sp>
      <p:sp>
        <p:nvSpPr>
          <p:cNvPr id="203780" name="Rectangle 4"/>
          <p:cNvSpPr>
            <a:spLocks noChangeArrowheads="1"/>
          </p:cNvSpPr>
          <p:nvPr/>
        </p:nvSpPr>
        <p:spPr bwMode="auto">
          <a:xfrm>
            <a:off x="0" y="3133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3781" name="Rectangle 5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28146" y="6292900"/>
            <a:ext cx="1116012" cy="448468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295663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B53F43-3BC4-4EC2-B79A-A9F1CF563B37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1A4044DE-42BF-49C1-BF53-4D44F477BF8E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5.2.7</a:t>
            </a:r>
            <a:r>
              <a:rPr lang="zh-CN" altLang="zh-CN" dirty="0"/>
              <a:t>　添加脚注尾注</a:t>
            </a:r>
            <a:endParaRPr lang="zh-CN" altLang="en-US" dirty="0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76400"/>
            <a:ext cx="3251200" cy="4273550"/>
          </a:xfrm>
        </p:spPr>
        <p:txBody>
          <a:bodyPr/>
          <a:lstStyle/>
          <a:p>
            <a:r>
              <a:rPr lang="zh-CN" altLang="zh-CN" dirty="0"/>
              <a:t>在“引用”选项卡的“脚注”组的右下角单击“对话框启动器”按钮</a:t>
            </a:r>
            <a:r>
              <a:rPr lang="en-US" altLang="zh-CN" dirty="0"/>
              <a:t> </a:t>
            </a:r>
            <a:r>
              <a:rPr lang="zh-CN" altLang="zh-CN" dirty="0"/>
              <a:t>，打开“脚注和尾注”对话框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4571998" y="1772816"/>
            <a:ext cx="3250611" cy="3744416"/>
          </a:xfrm>
          <a:prstGeom prst="rect">
            <a:avLst/>
          </a:prstGeom>
        </p:spPr>
      </p:pic>
      <p:sp>
        <p:nvSpPr>
          <p:cNvPr id="1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200404" y="6292900"/>
            <a:ext cx="1116012" cy="448468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8160991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0BA5CD-3A49-41D3-87D9-C2A75088A292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08016FA-13F9-4748-88D0-0F8EB1263431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body" sz="half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3200" dirty="0">
                <a:hlinkClick r:id="rId2" action="ppaction://hlinksldjump"/>
              </a:rPr>
              <a:t>毕业论文案例分析</a:t>
            </a:r>
            <a:endParaRPr lang="zh-CN" altLang="en-US" sz="3200" dirty="0"/>
          </a:p>
          <a:p>
            <a:pPr>
              <a:lnSpc>
                <a:spcPct val="200000"/>
              </a:lnSpc>
            </a:pPr>
            <a:r>
              <a:rPr lang="zh-CN" altLang="en-US" sz="3200" dirty="0"/>
              <a:t>实现方法</a:t>
            </a:r>
          </a:p>
          <a:p>
            <a:pPr>
              <a:lnSpc>
                <a:spcPct val="200000"/>
              </a:lnSpc>
            </a:pPr>
            <a:r>
              <a:rPr lang="zh-CN" altLang="en-US" sz="3200" dirty="0">
                <a:hlinkClick r:id="rId3" action="ppaction://hlinksldjump"/>
              </a:rPr>
              <a:t>案例总结</a:t>
            </a:r>
            <a:endParaRPr lang="zh-CN" altLang="en-US" sz="3200" dirty="0"/>
          </a:p>
          <a:p>
            <a:pPr>
              <a:lnSpc>
                <a:spcPct val="200000"/>
              </a:lnSpc>
            </a:pPr>
            <a:r>
              <a:rPr lang="zh-CN" altLang="en-US" sz="3200" dirty="0">
                <a:hlinkClick r:id="rId4" action="ppaction://hlinksldjump"/>
              </a:rPr>
              <a:t>课后练习</a:t>
            </a:r>
            <a:endParaRPr lang="zh-CN" altLang="en-US" sz="3200" dirty="0"/>
          </a:p>
        </p:txBody>
      </p:sp>
      <p:sp>
        <p:nvSpPr>
          <p:cNvPr id="138247" name="AutoShape 7"/>
          <p:cNvSpPr>
            <a:spLocks/>
          </p:cNvSpPr>
          <p:nvPr/>
        </p:nvSpPr>
        <p:spPr bwMode="auto">
          <a:xfrm>
            <a:off x="4140200" y="2132707"/>
            <a:ext cx="649288" cy="3672557"/>
          </a:xfrm>
          <a:prstGeom prst="leftBrace">
            <a:avLst>
              <a:gd name="adj1" fmla="val 57294"/>
              <a:gd name="adj2" fmla="val 35065"/>
            </a:avLst>
          </a:prstGeom>
          <a:noFill/>
          <a:ln w="50800">
            <a:solidFill>
              <a:srgbClr val="5628B2"/>
            </a:solidFill>
            <a:round/>
            <a:headEnd type="stealth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8248" name="AutoShape 8"/>
          <p:cNvSpPr>
            <a:spLocks noChangeArrowheads="1"/>
          </p:cNvSpPr>
          <p:nvPr/>
        </p:nvSpPr>
        <p:spPr bwMode="auto">
          <a:xfrm>
            <a:off x="2627313" y="3213100"/>
            <a:ext cx="1439862" cy="360363"/>
          </a:xfrm>
          <a:prstGeom prst="rightArrow">
            <a:avLst>
              <a:gd name="adj1" fmla="val 50000"/>
              <a:gd name="adj2" fmla="val 99890"/>
            </a:avLst>
          </a:prstGeom>
          <a:solidFill>
            <a:srgbClr val="5628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8249" name="Rectangle 9"/>
          <p:cNvSpPr>
            <a:spLocks noChangeArrowheads="1"/>
          </p:cNvSpPr>
          <p:nvPr/>
        </p:nvSpPr>
        <p:spPr bwMode="auto">
          <a:xfrm>
            <a:off x="4572000" y="1978962"/>
            <a:ext cx="3995738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1"/>
            <a:r>
              <a:rPr lang="zh-CN" altLang="en-US" sz="28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5" action="ppaction://hlinksldjump"/>
              </a:rPr>
              <a:t>排版前的准备</a:t>
            </a:r>
            <a:r>
              <a:rPr lang="zh-CN" altLang="en-US" sz="2800" dirty="0" smtClean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5" action="ppaction://hlinksldjump"/>
              </a:rPr>
              <a:t>工作</a:t>
            </a:r>
            <a:endParaRPr lang="en-US" altLang="zh-CN" sz="2800" dirty="0" smtClean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  <a:p>
            <a:pPr lvl="1"/>
            <a:r>
              <a:rPr lang="zh-CN" altLang="en-US" sz="2800" dirty="0" smtClean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6" action="ppaction://hlinksldjump"/>
              </a:rPr>
              <a:t>使用样式</a:t>
            </a:r>
            <a:r>
              <a:rPr lang="zh-CN" altLang="en-US" sz="2800" dirty="0" smtClean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	</a:t>
            </a:r>
          </a:p>
          <a:p>
            <a:pPr lvl="1"/>
            <a:r>
              <a:rPr lang="zh-CN" altLang="en-US" sz="2800" dirty="0" smtClean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7" action="ppaction://hlinksldjump"/>
              </a:rPr>
              <a:t>添加</a:t>
            </a:r>
            <a:r>
              <a:rPr lang="zh-CN" altLang="en-US" sz="28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7" action="ppaction://hlinksldjump"/>
              </a:rPr>
              <a:t>目录</a:t>
            </a:r>
            <a:endParaRPr lang="zh-CN" altLang="en-US" sz="2800" dirty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  <a:p>
            <a:pPr lvl="1"/>
            <a:r>
              <a:rPr lang="zh-CN" altLang="en-US" sz="2800" dirty="0" smtClean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8" action="ppaction://hlinksldjump"/>
              </a:rPr>
              <a:t>添加页眉页脚</a:t>
            </a:r>
            <a:endParaRPr lang="en-US" altLang="zh-CN" sz="2800" dirty="0" smtClean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  <a:p>
            <a:pPr lvl="1"/>
            <a:r>
              <a:rPr lang="zh-CN" altLang="en-US" sz="28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9" action="ppaction://hlinksldjump"/>
              </a:rPr>
              <a:t>添加封面</a:t>
            </a:r>
            <a:endParaRPr lang="zh-CN" altLang="en-US" sz="2800" dirty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  <a:p>
            <a:pPr lvl="1"/>
            <a:r>
              <a:rPr lang="zh-CN" altLang="en-US" sz="28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10" action="ppaction://hlinksldjump"/>
              </a:rPr>
              <a:t>添加背景图片</a:t>
            </a:r>
            <a:endParaRPr lang="zh-CN" altLang="en-US" sz="2800" dirty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  <a:p>
            <a:pPr lvl="1"/>
            <a:r>
              <a:rPr lang="zh-CN" altLang="en-US" sz="28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11" action="ppaction://hlinksldjump"/>
              </a:rPr>
              <a:t>添加</a:t>
            </a:r>
            <a:r>
              <a:rPr lang="zh-CN" altLang="en-US" sz="2800" dirty="0" smtClean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11" action="ppaction://hlinksldjump"/>
              </a:rPr>
              <a:t>脚注</a:t>
            </a:r>
            <a:r>
              <a:rPr lang="zh-CN" altLang="en-US" sz="28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11" action="ppaction://hlinksldjump"/>
              </a:rPr>
              <a:t>尾注 </a:t>
            </a:r>
            <a:endParaRPr lang="en-US" altLang="zh-CN" sz="2800" dirty="0" smtClean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  <a:p>
            <a:pPr lvl="1"/>
            <a:r>
              <a:rPr lang="zh-CN" altLang="en-US" sz="28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12" action="ppaction://hlinksldjump"/>
              </a:rPr>
              <a:t>双面打印毕业论文</a:t>
            </a:r>
            <a:endParaRPr lang="zh-CN" altLang="en-US" sz="2800" dirty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  <a:p>
            <a:pPr lvl="1"/>
            <a:r>
              <a:rPr lang="zh-CN" altLang="en-US" sz="2800" dirty="0" smtClean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13" action="ppaction://hlinksldjump"/>
              </a:rPr>
              <a:t>制作</a:t>
            </a:r>
            <a:r>
              <a:rPr lang="zh-CN" altLang="en-US" sz="28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13" action="ppaction://hlinksldjump"/>
              </a:rPr>
              <a:t>论文模板</a:t>
            </a:r>
            <a:endParaRPr lang="zh-CN" altLang="en-US" sz="2800" dirty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6048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7" grpId="0" animBg="1"/>
      <p:bldP spid="138248" grpId="0" animBg="1"/>
      <p:bldP spid="13824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985DD9-9CDE-4558-AD13-48C6C586B11E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587542C-DEAE-4B3D-870D-2848FE3393DB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5.2.8</a:t>
            </a:r>
            <a:r>
              <a:rPr lang="zh-CN" altLang="zh-CN" sz="3600" dirty="0"/>
              <a:t>　双面打印毕业论文</a:t>
            </a:r>
            <a:endParaRPr lang="zh-CN" altLang="en-US" sz="3600" dirty="0"/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67700" cy="40568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操作提示：</a:t>
            </a:r>
          </a:p>
          <a:p>
            <a:r>
              <a:rPr lang="zh-CN" altLang="en-US" dirty="0" smtClean="0"/>
              <a:t>正式</a:t>
            </a:r>
            <a:r>
              <a:rPr lang="zh-CN" altLang="en-US" dirty="0"/>
              <a:t>打印之前，应在“页面设置”对话框的“页边距”选项卡中将“页码范围”设置为“对称页边距”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在</a:t>
            </a:r>
            <a:r>
              <a:rPr lang="en-US" altLang="zh-CN" dirty="0"/>
              <a:t>“</a:t>
            </a:r>
            <a:r>
              <a:rPr lang="zh-CN" altLang="zh-CN" dirty="0"/>
              <a:t>文件</a:t>
            </a:r>
            <a:r>
              <a:rPr lang="en-US" altLang="zh-CN" dirty="0"/>
              <a:t>”</a:t>
            </a:r>
            <a:r>
              <a:rPr lang="zh-CN" altLang="zh-CN" dirty="0"/>
              <a:t>选项卡中单击</a:t>
            </a:r>
            <a:r>
              <a:rPr lang="en-US" altLang="zh-CN" dirty="0"/>
              <a:t>“</a:t>
            </a:r>
            <a:r>
              <a:rPr lang="zh-CN" altLang="zh-CN" dirty="0"/>
              <a:t>打印</a:t>
            </a:r>
            <a:r>
              <a:rPr lang="en-US" altLang="zh-CN" dirty="0"/>
              <a:t>”</a:t>
            </a:r>
            <a:r>
              <a:rPr lang="zh-CN" altLang="zh-CN" dirty="0" smtClean="0"/>
              <a:t>命令</a:t>
            </a:r>
            <a:r>
              <a:rPr lang="zh-CN" altLang="en-US" dirty="0" smtClean="0"/>
              <a:t>，在</a:t>
            </a:r>
            <a:r>
              <a:rPr lang="en-US" altLang="zh-CN" dirty="0"/>
              <a:t>“</a:t>
            </a:r>
            <a:r>
              <a:rPr lang="zh-CN" altLang="zh-CN" dirty="0"/>
              <a:t>打印</a:t>
            </a:r>
            <a:r>
              <a:rPr lang="en-US" altLang="zh-CN" dirty="0" smtClean="0"/>
              <a:t>”</a:t>
            </a:r>
            <a:r>
              <a:rPr lang="zh-CN" altLang="en-US" dirty="0" smtClean="0"/>
              <a:t>面板中进行相应的设置</a:t>
            </a:r>
            <a:r>
              <a:rPr lang="zh-CN" altLang="zh-CN" dirty="0" smtClean="0"/>
              <a:t>。</a:t>
            </a:r>
            <a:endParaRPr lang="en-US" altLang="zh-CN" dirty="0" smtClean="0"/>
          </a:p>
        </p:txBody>
      </p:sp>
      <p:sp>
        <p:nvSpPr>
          <p:cNvPr id="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28146" y="6292900"/>
            <a:ext cx="1116012" cy="448468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1694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985DD9-9CDE-4558-AD13-48C6C586B11E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587542C-DEAE-4B3D-870D-2848FE3393DB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5.2.9</a:t>
            </a:r>
            <a:r>
              <a:rPr lang="zh-CN" altLang="en-US" sz="3600" dirty="0"/>
              <a:t>　制作论文模板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67700" cy="158397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en-US" sz="3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sz="3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</a:t>
            </a:r>
            <a:endParaRPr lang="en-US" altLang="zh-CN" sz="35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en-US" dirty="0" smtClean="0"/>
              <a:t>在</a:t>
            </a:r>
            <a:r>
              <a:rPr lang="zh-CN" altLang="en-US" dirty="0"/>
              <a:t>“文件”选项卡中选择“另存为”选项，打开“另存为”</a:t>
            </a:r>
            <a:r>
              <a:rPr lang="zh-CN" altLang="en-US" dirty="0" smtClean="0"/>
              <a:t>对话框，如</a:t>
            </a:r>
            <a:r>
              <a:rPr lang="zh-CN" altLang="en-US" dirty="0"/>
              <a:t>图所示。</a:t>
            </a:r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2260130" y="2780928"/>
            <a:ext cx="4335708" cy="3224774"/>
          </a:xfrm>
          <a:prstGeom prst="rect">
            <a:avLst/>
          </a:prstGeom>
        </p:spPr>
      </p:pic>
      <p:sp>
        <p:nvSpPr>
          <p:cNvPr id="1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28146" y="6292900"/>
            <a:ext cx="1116012" cy="448468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214222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案例总结 </a:t>
            </a:r>
          </a:p>
        </p:txBody>
      </p:sp>
      <p:sp>
        <p:nvSpPr>
          <p:cNvPr id="2007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）快速创建文档结构；</a:t>
            </a:r>
          </a:p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）确保文档格式的一致性；</a:t>
            </a:r>
          </a:p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3</a:t>
            </a:r>
            <a:r>
              <a:rPr lang="zh-CN" altLang="en-US" sz="2400" dirty="0"/>
              <a:t>）通过修改样式，可以一次性地更改应用该样式的所有对象，从而实现批量修改。</a:t>
            </a:r>
          </a:p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4</a:t>
            </a:r>
            <a:r>
              <a:rPr lang="zh-CN" altLang="en-US" sz="2400" dirty="0"/>
              <a:t>）采用样式有助于文档之间格式的复制，可以将一个文档或模板的样式复制到另一个文档或模板中。</a:t>
            </a:r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64172-C952-4E5E-A83F-CB4A6BF0F6FF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967C-A548-47CD-A894-D4F18F820A1D}" type="slidenum">
              <a:rPr lang="en-US" altLang="zh-CN"/>
              <a:pPr/>
              <a:t>32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45550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BFC391-9864-4747-86C1-8A9CC280C7EE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55D7C07-B376-410A-9346-5178A6A859A8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案例总结 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916113"/>
            <a:ext cx="8002588" cy="4648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/>
              <a:t>设置不同页眉和页脚的大致程序是：</a:t>
            </a:r>
          </a:p>
          <a:p>
            <a:r>
              <a:rPr lang="zh-CN" altLang="en-US"/>
              <a:t>根据具体情况插入若干“分节符”，将整篇文档分为若干节；</a:t>
            </a:r>
          </a:p>
          <a:p>
            <a:r>
              <a:rPr lang="zh-CN" altLang="en-US"/>
              <a:t>断开节与节之间的页眉或页脚链接；</a:t>
            </a:r>
          </a:p>
          <a:p>
            <a:r>
              <a:rPr lang="zh-CN" altLang="en-US"/>
              <a:t>在不同的节中分别插入相应的页眉和页脚。</a:t>
            </a:r>
          </a:p>
        </p:txBody>
      </p:sp>
      <p:sp>
        <p:nvSpPr>
          <p:cNvPr id="10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28146" y="6292900"/>
            <a:ext cx="1116012" cy="448468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6356064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1755C50-86BB-48EE-BB68-EBE04A027192}" type="slidenum">
              <a:rPr lang="en-US" altLang="zh-CN"/>
              <a:pPr/>
              <a:t>34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3DDDE7D2-4C8A-4639-9E7B-CA848D8ACD53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课后练习 </a:t>
            </a:r>
          </a:p>
        </p:txBody>
      </p:sp>
      <p:sp>
        <p:nvSpPr>
          <p:cNvPr id="16384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27088" y="2133600"/>
            <a:ext cx="7632700" cy="3455640"/>
          </a:xfrm>
        </p:spPr>
        <p:txBody>
          <a:bodyPr>
            <a:normAutofit/>
          </a:bodyPr>
          <a:lstStyle/>
          <a:p>
            <a:pPr marL="0" indent="623888">
              <a:buFont typeface="Wingdings" pitchFamily="2" charset="2"/>
              <a:buNone/>
            </a:pPr>
            <a:r>
              <a:rPr lang="zh-CN" altLang="en-US" sz="3600" b="0" dirty="0"/>
              <a:t>参照“中日动画片比较研究（样例）</a:t>
            </a:r>
            <a:r>
              <a:rPr lang="en-US" altLang="zh-CN" sz="3600" b="0" dirty="0"/>
              <a:t>.</a:t>
            </a:r>
            <a:r>
              <a:rPr lang="en-US" altLang="zh-CN" sz="3600" b="0" dirty="0" err="1"/>
              <a:t>pdf</a:t>
            </a:r>
            <a:r>
              <a:rPr lang="en-US" altLang="zh-CN" sz="3600" b="0" dirty="0"/>
              <a:t>”</a:t>
            </a:r>
            <a:r>
              <a:rPr lang="zh-CN" altLang="en-US" sz="3600" b="0" dirty="0"/>
              <a:t>，对“中日动画片比较研究</a:t>
            </a:r>
            <a:r>
              <a:rPr lang="en-US" altLang="zh-CN" sz="3600" b="0" dirty="0"/>
              <a:t>(</a:t>
            </a:r>
            <a:r>
              <a:rPr lang="zh-CN" altLang="en-US" sz="3600" b="0" dirty="0"/>
              <a:t>素材</a:t>
            </a:r>
            <a:r>
              <a:rPr lang="en-US" altLang="zh-CN" sz="3600" b="0" dirty="0"/>
              <a:t>).doc”</a:t>
            </a:r>
            <a:r>
              <a:rPr lang="zh-CN" altLang="en-US" sz="3600" b="0" dirty="0"/>
              <a:t>进行排版。具体要求参见</a:t>
            </a:r>
            <a:r>
              <a:rPr lang="zh-CN" altLang="en-US" sz="3600" dirty="0"/>
              <a:t>教材“第</a:t>
            </a:r>
            <a:r>
              <a:rPr lang="en-US" altLang="zh-CN" sz="3600" dirty="0"/>
              <a:t>5</a:t>
            </a:r>
            <a:r>
              <a:rPr lang="zh-CN" altLang="en-US" sz="3600" dirty="0"/>
              <a:t>章　</a:t>
            </a:r>
            <a:r>
              <a:rPr lang="en-US" altLang="zh-CN" sz="3600" dirty="0"/>
              <a:t>Word </a:t>
            </a:r>
            <a:r>
              <a:rPr lang="zh-CN" altLang="en-US" sz="3600" dirty="0"/>
              <a:t>高级应用</a:t>
            </a:r>
            <a:r>
              <a:rPr lang="en-US" altLang="zh-CN" sz="3600" dirty="0"/>
              <a:t>——</a:t>
            </a:r>
            <a:r>
              <a:rPr lang="zh-CN" altLang="en-US" sz="3600" dirty="0"/>
              <a:t>毕业论文排版”。</a:t>
            </a:r>
            <a:endParaRPr lang="zh-CN" altLang="en-US" sz="3600" b="0" dirty="0"/>
          </a:p>
        </p:txBody>
      </p:sp>
      <p:sp>
        <p:nvSpPr>
          <p:cNvPr id="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28146" y="6292900"/>
            <a:ext cx="1116012" cy="448468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23685396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7B80E1-BFFB-4EE6-A9A3-A0AC76BFAEB6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720135C-809C-40D9-A64E-61815591B8A0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排版毕业论文案例分析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229600" cy="4392612"/>
          </a:xfrm>
        </p:spPr>
        <p:txBody>
          <a:bodyPr/>
          <a:lstStyle/>
          <a:p>
            <a:r>
              <a:rPr lang="zh-CN" altLang="en-US" dirty="0"/>
              <a:t>任务的提出</a:t>
            </a:r>
          </a:p>
          <a:p>
            <a:pPr marL="522288" lvl="1" indent="458788">
              <a:buFont typeface="Wingdings" pitchFamily="2" charset="2"/>
              <a:buNone/>
            </a:pPr>
            <a:r>
              <a:rPr lang="zh-CN" altLang="en-US" dirty="0"/>
              <a:t>小陈就要大学毕业了，他要完成的最后一项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作业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就是对毕业论文进行排版。</a:t>
            </a:r>
          </a:p>
          <a:p>
            <a:r>
              <a:rPr lang="zh-CN" altLang="en-US" dirty="0"/>
              <a:t>解决方案</a:t>
            </a:r>
          </a:p>
          <a:p>
            <a:pPr marL="522288" lvl="1" indent="458788">
              <a:buFont typeface="Wingdings" pitchFamily="2" charset="2"/>
              <a:buNone/>
            </a:pPr>
            <a:r>
              <a:rPr lang="zh-CN" altLang="en-US" dirty="0" smtClean="0"/>
              <a:t>利用</a:t>
            </a:r>
            <a:r>
              <a:rPr lang="zh-CN" altLang="en-US" dirty="0"/>
              <a:t>样式</a:t>
            </a:r>
            <a:r>
              <a:rPr lang="zh-CN" altLang="en-US" dirty="0" smtClean="0"/>
              <a:t>快速格式化文档、利用标题样式自动</a:t>
            </a:r>
            <a:r>
              <a:rPr lang="zh-CN" altLang="en-US" dirty="0"/>
              <a:t>生成目录，利用域灵活插入页眉页脚等方法，对毕业论文进行有效的编辑排版。</a:t>
            </a:r>
          </a:p>
        </p:txBody>
      </p:sp>
      <p:sp>
        <p:nvSpPr>
          <p:cNvPr id="13926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28146" y="6292900"/>
            <a:ext cx="1116012" cy="448468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222766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C12641-AF50-47BE-B6C3-D1FCB28E5C6E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3B96B76A-9213-4043-8126-BFFF3C800637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5.2.1</a:t>
            </a:r>
            <a:r>
              <a:rPr lang="zh-CN" altLang="en-US" dirty="0" smtClean="0"/>
              <a:t>　</a:t>
            </a:r>
            <a:r>
              <a:rPr lang="zh-CN" altLang="zh-CN" dirty="0" smtClean="0"/>
              <a:t>排版</a:t>
            </a:r>
            <a:r>
              <a:rPr lang="zh-CN" altLang="zh-CN" dirty="0"/>
              <a:t>前的准备</a:t>
            </a:r>
            <a:r>
              <a:rPr lang="zh-CN" altLang="zh-CN" dirty="0" smtClean="0"/>
              <a:t>工作</a:t>
            </a:r>
            <a:endParaRPr lang="zh-CN" altLang="en-US" dirty="0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452438">
              <a:buFont typeface="Wingdings" pitchFamily="2" charset="2"/>
              <a:buNone/>
            </a:pPr>
            <a:r>
              <a:rPr lang="zh-CN" altLang="en-US" dirty="0"/>
              <a:t>打开“毕业论文</a:t>
            </a:r>
            <a:r>
              <a:rPr lang="en-US" altLang="zh-CN" dirty="0"/>
              <a:t>(</a:t>
            </a:r>
            <a:r>
              <a:rPr lang="zh-CN" altLang="en-US" dirty="0"/>
              <a:t>素材</a:t>
            </a:r>
            <a:r>
              <a:rPr lang="en-US" altLang="zh-CN" dirty="0"/>
              <a:t>).doc”</a:t>
            </a:r>
            <a:r>
              <a:rPr lang="zh-CN" altLang="en-US" dirty="0"/>
              <a:t>，将文件另存为“毕业论文</a:t>
            </a:r>
            <a:r>
              <a:rPr lang="en-US" altLang="zh-CN" dirty="0"/>
              <a:t>(</a:t>
            </a:r>
            <a:r>
              <a:rPr lang="zh-CN" altLang="en-US" dirty="0"/>
              <a:t>学号后</a:t>
            </a:r>
            <a:r>
              <a:rPr lang="en-US" altLang="zh-CN" dirty="0"/>
              <a:t>2</a:t>
            </a:r>
            <a:r>
              <a:rPr lang="zh-CN" altLang="en-US" dirty="0"/>
              <a:t>位</a:t>
            </a:r>
            <a:r>
              <a:rPr lang="en-US" altLang="zh-CN" dirty="0"/>
              <a:t>+</a:t>
            </a:r>
            <a:r>
              <a:rPr lang="zh-CN" altLang="en-US" dirty="0"/>
              <a:t>学生姓名</a:t>
            </a:r>
            <a:r>
              <a:rPr lang="en-US" altLang="zh-CN" dirty="0"/>
              <a:t>).doc”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6089304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DE2632-84D8-4197-B909-0D424D1F6365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79B7C4F-4C6B-4280-AEA3-6E8D4F762A59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页面设置 </a:t>
            </a:r>
            <a:endParaRPr lang="zh-CN" altLang="en-US" dirty="0"/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67700" cy="4200525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en-US" dirty="0"/>
              <a:t>页边距为：上边距“</a:t>
            </a:r>
            <a:r>
              <a:rPr lang="en-US" altLang="zh-CN" dirty="0"/>
              <a:t>3.5</a:t>
            </a:r>
            <a:r>
              <a:rPr lang="zh-CN" altLang="en-US" dirty="0"/>
              <a:t>厘米”，下边距“</a:t>
            </a:r>
            <a:r>
              <a:rPr lang="en-US" altLang="zh-CN" dirty="0"/>
              <a:t>2.54</a:t>
            </a:r>
            <a:r>
              <a:rPr lang="zh-CN" altLang="en-US" dirty="0"/>
              <a:t>厘米”，左边距“</a:t>
            </a:r>
            <a:r>
              <a:rPr lang="en-US" altLang="zh-CN" dirty="0"/>
              <a:t>2.6</a:t>
            </a:r>
            <a:r>
              <a:rPr lang="zh-CN" altLang="en-US" dirty="0"/>
              <a:t>厘米”，右边距“</a:t>
            </a:r>
            <a:r>
              <a:rPr lang="en-US" altLang="zh-CN" dirty="0"/>
              <a:t>2.6</a:t>
            </a:r>
            <a:r>
              <a:rPr lang="zh-CN" altLang="en-US" dirty="0"/>
              <a:t>厘米”，装订线“</a:t>
            </a:r>
            <a:r>
              <a:rPr lang="en-US" altLang="zh-CN" dirty="0"/>
              <a:t>0.5</a:t>
            </a:r>
            <a:r>
              <a:rPr lang="zh-CN" altLang="en-US" dirty="0"/>
              <a:t>厘米”，版式为：页眉和页脚“奇偶页不同”，页眉距边界“</a:t>
            </a:r>
            <a:r>
              <a:rPr lang="en-US" altLang="zh-CN" dirty="0"/>
              <a:t>2.5</a:t>
            </a:r>
            <a:r>
              <a:rPr lang="zh-CN" altLang="en-US" dirty="0"/>
              <a:t>厘米”</a:t>
            </a:r>
            <a:r>
              <a:rPr lang="zh-CN" altLang="en-US" dirty="0" smtClean="0"/>
              <a:t>。</a:t>
            </a:r>
            <a:endParaRPr lang="zh-CN" altLang="en-US" dirty="0" smtClean="0">
              <a:solidFill>
                <a:srgbClr val="5628B2"/>
              </a:solidFill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操作提示：</a:t>
            </a:r>
          </a:p>
          <a:p>
            <a:r>
              <a:rPr lang="zh-CN" altLang="en-US" dirty="0"/>
              <a:t>在“页面布局”选项卡的“页面设置”组的右下角，单击“对话框启动器”按钮 ，打开“页面设置”对话框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8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28146" y="6292900"/>
            <a:ext cx="1116012" cy="448468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43160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34AF8-0BCC-465A-8168-AE7A853DE2AC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BD3CB9B3-D339-4C4C-B145-D550F79EE791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属性</a:t>
            </a:r>
            <a:r>
              <a:rPr lang="zh-CN" altLang="en-US" dirty="0"/>
              <a:t>设置 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en-US" dirty="0" smtClean="0"/>
              <a:t>标题</a:t>
            </a:r>
            <a:r>
              <a:rPr lang="zh-CN" altLang="en-US" dirty="0"/>
              <a:t>：“大学生社会适应能力研究”（论文名称）；</a:t>
            </a:r>
          </a:p>
          <a:p>
            <a:r>
              <a:rPr lang="zh-CN" altLang="en-US" dirty="0" smtClean="0"/>
              <a:t>作者</a:t>
            </a:r>
            <a:r>
              <a:rPr lang="zh-CN" altLang="en-US" dirty="0"/>
              <a:t>：自己的学号</a:t>
            </a:r>
            <a:r>
              <a:rPr lang="en-US" altLang="zh-CN" dirty="0"/>
              <a:t>+</a:t>
            </a:r>
            <a:r>
              <a:rPr lang="zh-CN" altLang="en-US" dirty="0"/>
              <a:t>姓名（请用你的真实学号和姓名，如：</a:t>
            </a:r>
            <a:r>
              <a:rPr lang="en-US" altLang="zh-CN" dirty="0"/>
              <a:t>00000001</a:t>
            </a:r>
            <a:r>
              <a:rPr lang="zh-CN" altLang="en-US" dirty="0"/>
              <a:t>张三）；</a:t>
            </a:r>
          </a:p>
          <a:p>
            <a:r>
              <a:rPr lang="zh-CN" altLang="en-US" dirty="0" smtClean="0"/>
              <a:t>单位</a:t>
            </a:r>
            <a:r>
              <a:rPr lang="zh-CN" altLang="en-US" dirty="0"/>
              <a:t>：所在班级。</a:t>
            </a:r>
            <a:endParaRPr lang="zh-CN" altLang="en-US" dirty="0">
              <a:solidFill>
                <a:srgbClr val="5628B2"/>
              </a:solidFill>
            </a:endParaRPr>
          </a:p>
          <a:p>
            <a:pPr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操作提示：</a:t>
            </a:r>
          </a:p>
          <a:p>
            <a:r>
              <a:rPr lang="zh-CN" altLang="en-US" dirty="0"/>
              <a:t>在“文件”选项卡的“信息”窗口右侧，单击“属性”按钮 ，在打开的下拉列表中选择“高级属性”选项，打开“文档属性”对话框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8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28146" y="6292900"/>
            <a:ext cx="1116012" cy="448468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911758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A4113E4-3687-4233-8070-AFAA190ACEE1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CB746E0-6A06-490E-A3DD-4173B39D4CCE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609600"/>
            <a:ext cx="7884368" cy="515938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5.2.2</a:t>
            </a:r>
            <a:r>
              <a:rPr lang="zh-CN" altLang="en-US" dirty="0"/>
              <a:t>　应用样式高效排版毕业论文</a:t>
            </a:r>
          </a:p>
        </p:txBody>
      </p:sp>
      <p:sp>
        <p:nvSpPr>
          <p:cNvPr id="143364" name="AutoShape 4"/>
          <p:cNvSpPr>
            <a:spLocks noChangeArrowheads="1"/>
          </p:cNvSpPr>
          <p:nvPr/>
        </p:nvSpPr>
        <p:spPr bwMode="auto">
          <a:xfrm>
            <a:off x="1475656" y="1484784"/>
            <a:ext cx="5410200" cy="1173163"/>
          </a:xfrm>
          <a:prstGeom prst="cloudCallout">
            <a:avLst>
              <a:gd name="adj1" fmla="val 42546"/>
              <a:gd name="adj2" fmla="val 80718"/>
            </a:avLst>
          </a:prstGeom>
          <a:ln>
            <a:headEnd/>
            <a:tailEnd/>
          </a:ln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zh-CN" altLang="en-US" sz="3200" b="1"/>
              <a:t>什么是“样式”？</a:t>
            </a:r>
          </a:p>
        </p:txBody>
      </p:sp>
      <p:sp>
        <p:nvSpPr>
          <p:cNvPr id="8" name="文本占位符 9"/>
          <p:cNvSpPr txBox="1">
            <a:spLocks/>
          </p:cNvSpPr>
          <p:nvPr/>
        </p:nvSpPr>
        <p:spPr bwMode="gray">
          <a:xfrm>
            <a:off x="611560" y="3140968"/>
            <a:ext cx="785921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Blip>
                <a:blip r:embed="rId2"/>
              </a:buBlip>
              <a:defRPr sz="2800" b="1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Blip>
                <a:blip r:embed="rId4"/>
              </a:buBlip>
              <a:defRPr sz="2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 b="1">
                <a:solidFill>
                  <a:srgbClr val="000099"/>
                </a:solidFill>
                <a:latin typeface="+mj-lt"/>
                <a:ea typeface="楷体_GB2312" pitchFamily="49" charset="-122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400" dirty="0">
                <a:solidFill>
                  <a:schemeClr val="tx1"/>
                </a:solidFill>
              </a:rPr>
              <a:t>样式就是一系列格式的集合，它是</a:t>
            </a:r>
            <a:r>
              <a:rPr lang="en-US" altLang="zh-CN" sz="2400" dirty="0">
                <a:solidFill>
                  <a:schemeClr val="tx1"/>
                </a:solidFill>
              </a:rPr>
              <a:t>Word</a:t>
            </a:r>
            <a:r>
              <a:rPr lang="zh-CN" altLang="en-US" sz="2400" dirty="0">
                <a:solidFill>
                  <a:schemeClr val="tx1"/>
                </a:solidFill>
              </a:rPr>
              <a:t>中最强有力的工具之一，使用它可以快速统一文档格式。 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zh-CN" altLang="zh-CN" sz="2400" dirty="0">
                <a:solidFill>
                  <a:schemeClr val="tx1"/>
                </a:solidFill>
              </a:rPr>
              <a:t>应用样式，可以自动完成该样式中所包含的所有格式的设置工作，从而可以大大提高文档的排版效率。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400" dirty="0">
                <a:solidFill>
                  <a:schemeClr val="tx1"/>
                </a:solidFill>
              </a:rPr>
              <a:t>实现基于样式设计的一些功能。比如目录、自动编号、</a:t>
            </a:r>
            <a:r>
              <a:rPr lang="en-US" altLang="zh-CN" sz="2400" dirty="0" err="1">
                <a:solidFill>
                  <a:schemeClr val="tx1"/>
                </a:solidFill>
              </a:rPr>
              <a:t>StyleRef</a:t>
            </a:r>
            <a:r>
              <a:rPr lang="zh-CN" altLang="en-US" sz="2400" dirty="0">
                <a:solidFill>
                  <a:schemeClr val="tx1"/>
                </a:solidFill>
              </a:rPr>
              <a:t>域等。</a:t>
            </a:r>
            <a:endParaRPr lang="en-US" altLang="zh-CN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3206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4" grpId="0" animBg="1"/>
      <p:bldP spid="8" grpId="0" build="p" bldLvl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第5章　Word高级应用—排版毕业论文</a:t>
            </a:r>
          </a:p>
        </p:txBody>
      </p:sp>
      <p:sp>
        <p:nvSpPr>
          <p:cNvPr id="28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A83087A-16AA-4CB0-BAE7-9B6E0B1E87C9}" type="slidenum">
              <a:rPr lang="en-US" altLang="zh-CN"/>
              <a:pPr/>
              <a:t>9</a:t>
            </a:fld>
            <a:endParaRPr lang="en-US" altLang="zh-CN" dirty="0"/>
          </a:p>
        </p:txBody>
      </p:sp>
      <p:sp>
        <p:nvSpPr>
          <p:cNvPr id="29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BCD848F-0F20-413C-BCE9-654289882C1B}" type="datetime1">
              <a:rPr lang="zh-CN" altLang="en-US"/>
              <a:pPr/>
              <a:t>2013/10/11</a:t>
            </a:fld>
            <a:endParaRPr lang="en-US" altLang="zh-CN"/>
          </a:p>
        </p:txBody>
      </p:sp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应用样式 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95288" y="1412875"/>
            <a:ext cx="8229600" cy="6477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章节标题与对应的应用样式的要求如下：</a:t>
            </a:r>
          </a:p>
        </p:txBody>
      </p:sp>
      <p:graphicFrame>
        <p:nvGraphicFramePr>
          <p:cNvPr id="144388" name="Group 4"/>
          <p:cNvGraphicFramePr>
            <a:graphicFrameLocks noGrp="1"/>
          </p:cNvGraphicFramePr>
          <p:nvPr>
            <p:ph sz="half" idx="1"/>
          </p:nvPr>
        </p:nvGraphicFramePr>
        <p:xfrm>
          <a:off x="468313" y="2205038"/>
          <a:ext cx="8229600" cy="2157413"/>
        </p:xfrm>
        <a:graphic>
          <a:graphicData uri="http://schemas.openxmlformats.org/drawingml/2006/table">
            <a:tbl>
              <a:tblPr/>
              <a:tblGrid>
                <a:gridCol w="2479675"/>
                <a:gridCol w="2949575"/>
                <a:gridCol w="2800350"/>
              </a:tblGrid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字体颜色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正文章节标题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应用样式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红色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章名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标题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蓝色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节名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标题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鲜绿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小节名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标题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4410" name="Text Box 26"/>
          <p:cNvSpPr txBox="1">
            <a:spLocks noChangeArrowheads="1"/>
          </p:cNvSpPr>
          <p:nvPr/>
        </p:nvSpPr>
        <p:spPr bwMode="auto">
          <a:xfrm>
            <a:off x="252288" y="4437112"/>
            <a:ext cx="8568184" cy="15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3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sz="3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操作提示：</a:t>
            </a: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000099"/>
                </a:solidFill>
              </a:rPr>
              <a:t>在“开始”选项卡的“样式”组中，单击“快速样式”列表中</a:t>
            </a:r>
            <a:r>
              <a:rPr lang="zh-CN" altLang="en-US" sz="2000" dirty="0" smtClean="0">
                <a:solidFill>
                  <a:srgbClr val="000099"/>
                </a:solidFill>
              </a:rPr>
              <a:t>的相应的标题</a:t>
            </a:r>
            <a:r>
              <a:rPr lang="zh-CN" altLang="en-US" sz="2000" dirty="0">
                <a:solidFill>
                  <a:srgbClr val="000099"/>
                </a:solidFill>
              </a:rPr>
              <a:t>，或在“开始”选项卡的“样式”组的右下角单击“对话框启动器”按钮 ，打开“样式”任务窗</a:t>
            </a:r>
            <a:r>
              <a:rPr lang="zh-CN" altLang="en-US" sz="2000" dirty="0" smtClean="0">
                <a:solidFill>
                  <a:srgbClr val="000099"/>
                </a:solidFill>
              </a:rPr>
              <a:t>格，选择相应</a:t>
            </a:r>
            <a:r>
              <a:rPr lang="zh-CN" altLang="en-US" sz="2000" dirty="0">
                <a:solidFill>
                  <a:srgbClr val="000099"/>
                </a:solidFill>
              </a:rPr>
              <a:t>的标题</a:t>
            </a:r>
            <a:r>
              <a:rPr lang="zh-CN" altLang="en-US" sz="2000" dirty="0" smtClean="0">
                <a:solidFill>
                  <a:srgbClr val="000099"/>
                </a:solidFill>
              </a:rPr>
              <a:t>。</a:t>
            </a:r>
            <a:endParaRPr lang="zh-CN" altLang="en-US" sz="20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1004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443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4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4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4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</TotalTime>
  <Words>2215</Words>
  <Application>Microsoft Office PowerPoint</Application>
  <PresentationFormat>全屏显示(4:3)</PresentationFormat>
  <Paragraphs>332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主题​​</vt:lpstr>
      <vt:lpstr>计算机应用基础</vt:lpstr>
      <vt:lpstr>学习目标</vt:lpstr>
      <vt:lpstr>目录</vt:lpstr>
      <vt:lpstr>排版毕业论文案例分析</vt:lpstr>
      <vt:lpstr>5.2.1　排版前的准备工作</vt:lpstr>
      <vt:lpstr>页面设置 </vt:lpstr>
      <vt:lpstr>属性设置 </vt:lpstr>
      <vt:lpstr>5.2.2　应用样式高效排版毕业论文</vt:lpstr>
      <vt:lpstr>应用样式 </vt:lpstr>
      <vt:lpstr>修改样式 </vt:lpstr>
      <vt:lpstr>修改样式 </vt:lpstr>
      <vt:lpstr>新建样式</vt:lpstr>
      <vt:lpstr>应用其他样式</vt:lpstr>
      <vt:lpstr>使用多级编号 </vt:lpstr>
      <vt:lpstr>设置多级编号操作提示 </vt:lpstr>
      <vt:lpstr>5.2.3　利用标题样式快速生成目录</vt:lpstr>
      <vt:lpstr>生成目录 </vt:lpstr>
      <vt:lpstr>修改目录样式 </vt:lpstr>
      <vt:lpstr>5.2.4 利用域制作动态的页眉页脚</vt:lpstr>
      <vt:lpstr>插入分节符</vt:lpstr>
      <vt:lpstr>插入分节符</vt:lpstr>
      <vt:lpstr>添加页脚 </vt:lpstr>
      <vt:lpstr>添加页脚 </vt:lpstr>
      <vt:lpstr>设置“页眉页脚”的关键：要断开4个链接</vt:lpstr>
      <vt:lpstr>添加页眉</vt:lpstr>
      <vt:lpstr>添加页眉</vt:lpstr>
      <vt:lpstr>5.2.5　利用封面库为毕业论文快速添加封面</vt:lpstr>
      <vt:lpstr>5.2.6　添加背景图片</vt:lpstr>
      <vt:lpstr>5.2.7　添加脚注尾注</vt:lpstr>
      <vt:lpstr>5.2.8　双面打印毕业论文</vt:lpstr>
      <vt:lpstr>5.2.9　制作论文模板</vt:lpstr>
      <vt:lpstr>案例总结 </vt:lpstr>
      <vt:lpstr>案例总结 </vt:lpstr>
      <vt:lpstr>课后练习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xuxi</dc:creator>
  <cp:lastModifiedBy>xuxi</cp:lastModifiedBy>
  <cp:revision>22</cp:revision>
  <dcterms:created xsi:type="dcterms:W3CDTF">2013-07-10T08:08:12Z</dcterms:created>
  <dcterms:modified xsi:type="dcterms:W3CDTF">2013-10-11T02:14:28Z</dcterms:modified>
</cp:coreProperties>
</file>