
<file path=[Content_Types].xml><?xml version="1.0" encoding="utf-8"?>
<Types xmlns="http://schemas.openxmlformats.org/package/2006/content-types">
  <Default Extension="png" ContentType="image/png"/>
  <Default Extension="tmp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33"/>
  </p:notes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92" r:id="rId11"/>
    <p:sldId id="266" r:id="rId12"/>
    <p:sldId id="293" r:id="rId13"/>
    <p:sldId id="294" r:id="rId14"/>
    <p:sldId id="267" r:id="rId15"/>
    <p:sldId id="269" r:id="rId16"/>
    <p:sldId id="295" r:id="rId17"/>
    <p:sldId id="271" r:id="rId18"/>
    <p:sldId id="268" r:id="rId19"/>
    <p:sldId id="283" r:id="rId20"/>
    <p:sldId id="270" r:id="rId21"/>
    <p:sldId id="282" r:id="rId22"/>
    <p:sldId id="284" r:id="rId23"/>
    <p:sldId id="272" r:id="rId24"/>
    <p:sldId id="273" r:id="rId25"/>
    <p:sldId id="274" r:id="rId26"/>
    <p:sldId id="275" r:id="rId27"/>
    <p:sldId id="286" r:id="rId28"/>
    <p:sldId id="287" r:id="rId29"/>
    <p:sldId id="288" r:id="rId30"/>
    <p:sldId id="289" r:id="rId31"/>
    <p:sldId id="290" r:id="rId3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480" autoAdjust="0"/>
    <p:restoredTop sz="94660"/>
  </p:normalViewPr>
  <p:slideViewPr>
    <p:cSldViewPr>
      <p:cViewPr varScale="1">
        <p:scale>
          <a:sx n="84" d="100"/>
          <a:sy n="84" d="100"/>
        </p:scale>
        <p:origin x="-128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DDB5F35-1B10-4D4F-BA9F-31FBEB83C333}" type="datetimeFigureOut">
              <a:rPr lang="zh-CN" altLang="en-US" smtClean="0"/>
              <a:t>2013/10/11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1402BAB-9BD6-42FB-841C-EB87613AA33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72991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6B4FB4-AB3A-4558-8B6A-18BE67AD9156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4228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6B4FB4-AB3A-4558-8B6A-18BE67AD9156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27422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6B4FB4-AB3A-4558-8B6A-18BE67AD9156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27422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6B4FB4-AB3A-4558-8B6A-18BE67AD9156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274226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6B4FB4-AB3A-4558-8B6A-18BE67AD9156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274226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6B4FB4-AB3A-4558-8B6A-18BE67AD9156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27422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7.xml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281"/>
            <a:ext cx="9144000" cy="684943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098517-0288-4DF8-BE78-2BC8CCB53AAE}" type="datetime1">
              <a:rPr lang="zh-CN" altLang="en-US" smtClean="0"/>
              <a:t>2013/10/11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第</a:t>
            </a:r>
            <a:r>
              <a:rPr lang="en-US" altLang="zh-CN" smtClean="0"/>
              <a:t>4</a:t>
            </a:r>
            <a:r>
              <a:rPr lang="zh-CN" altLang="en-US" smtClean="0"/>
              <a:t>章 </a:t>
            </a:r>
            <a:r>
              <a:rPr lang="en-US" altLang="zh-CN" smtClean="0"/>
              <a:t>Word</a:t>
            </a:r>
            <a:r>
              <a:rPr lang="zh-CN" altLang="en-US" smtClean="0"/>
              <a:t>综合应用</a:t>
            </a:r>
            <a:r>
              <a:rPr lang="en-US" altLang="zh-CN" smtClean="0"/>
              <a:t>—</a:t>
            </a:r>
            <a:r>
              <a:rPr lang="zh-CN" altLang="en-US" smtClean="0"/>
              <a:t>小报艺术排版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CA27C-0BEC-4929-A7B2-3392E6EDA1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79585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281"/>
            <a:ext cx="9144000" cy="684943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6A5D18-B8EC-48B3-8348-06DE65334C49}" type="datetime1">
              <a:rPr lang="zh-CN" altLang="en-US" smtClean="0"/>
              <a:t>2013/10/11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第</a:t>
            </a:r>
            <a:r>
              <a:rPr lang="en-US" altLang="zh-CN" smtClean="0"/>
              <a:t>4</a:t>
            </a:r>
            <a:r>
              <a:rPr lang="zh-CN" altLang="en-US" smtClean="0"/>
              <a:t>章 </a:t>
            </a:r>
            <a:r>
              <a:rPr lang="en-US" altLang="zh-CN" smtClean="0"/>
              <a:t>Word</a:t>
            </a:r>
            <a:r>
              <a:rPr lang="zh-CN" altLang="en-US" smtClean="0"/>
              <a:t>综合应用</a:t>
            </a:r>
            <a:r>
              <a:rPr lang="en-US" altLang="zh-CN" smtClean="0"/>
              <a:t>—</a:t>
            </a:r>
            <a:r>
              <a:rPr lang="zh-CN" altLang="en-US" smtClean="0"/>
              <a:t>小报艺术排版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CA27C-0BEC-4929-A7B2-3392E6EDA1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14182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281"/>
            <a:ext cx="9144000" cy="6849438"/>
          </a:xfrm>
          <a:prstGeom prst="rect">
            <a:avLst/>
          </a:prstGeom>
        </p:spPr>
      </p:pic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E484D4-E9AB-4953-B555-FA4EE5FF7655}" type="datetime1">
              <a:rPr lang="zh-CN" altLang="en-US" smtClean="0"/>
              <a:t>2013/10/11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第</a:t>
            </a:r>
            <a:r>
              <a:rPr lang="en-US" altLang="zh-CN" smtClean="0"/>
              <a:t>4</a:t>
            </a:r>
            <a:r>
              <a:rPr lang="zh-CN" altLang="en-US" smtClean="0"/>
              <a:t>章 </a:t>
            </a:r>
            <a:r>
              <a:rPr lang="en-US" altLang="zh-CN" smtClean="0"/>
              <a:t>Word</a:t>
            </a:r>
            <a:r>
              <a:rPr lang="zh-CN" altLang="en-US" smtClean="0"/>
              <a:t>综合应用</a:t>
            </a:r>
            <a:r>
              <a:rPr lang="en-US" altLang="zh-CN" smtClean="0"/>
              <a:t>—</a:t>
            </a:r>
            <a:r>
              <a:rPr lang="zh-CN" altLang="en-US" smtClean="0"/>
              <a:t>小报艺术排版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CA27C-0BEC-4929-A7B2-3392E6EDA1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42123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12" y="44624"/>
            <a:ext cx="9095857" cy="6813376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143000"/>
          </a:xfrm>
        </p:spPr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58EEDD-F674-42C3-A386-7D69343D0DF7}" type="datetime1">
              <a:rPr lang="zh-CN" altLang="en-US" smtClean="0"/>
              <a:t>2013/10/11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第</a:t>
            </a:r>
            <a:r>
              <a:rPr lang="en-US" altLang="zh-CN" smtClean="0"/>
              <a:t>4</a:t>
            </a:r>
            <a:r>
              <a:rPr lang="zh-CN" altLang="en-US" smtClean="0"/>
              <a:t>章 </a:t>
            </a:r>
            <a:r>
              <a:rPr lang="en-US" altLang="zh-CN" smtClean="0"/>
              <a:t>Word</a:t>
            </a:r>
            <a:r>
              <a:rPr lang="zh-CN" altLang="en-US" smtClean="0"/>
              <a:t>综合应用</a:t>
            </a:r>
            <a:r>
              <a:rPr lang="en-US" altLang="zh-CN" smtClean="0"/>
              <a:t>—</a:t>
            </a:r>
            <a:r>
              <a:rPr lang="zh-CN" altLang="en-US" smtClean="0"/>
              <a:t>小报艺术排版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CA27C-0BEC-4929-A7B2-3392E6EDA170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动作按钮: 自定义 7">
            <a:hlinkClick r:id="rId3" action="ppaction://hlinksldjump" highlightClick="1"/>
          </p:cNvPr>
          <p:cNvSpPr/>
          <p:nvPr userDrawn="1"/>
        </p:nvSpPr>
        <p:spPr>
          <a:xfrm>
            <a:off x="8532440" y="44624"/>
            <a:ext cx="504056" cy="260648"/>
          </a:xfrm>
          <a:prstGeom prst="actionButtonBlank">
            <a:avLst/>
          </a:prstGeom>
          <a:solidFill>
            <a:schemeClr val="accent5">
              <a:lumMod val="20000"/>
              <a:lumOff val="80000"/>
            </a:schemeClr>
          </a:solidFill>
          <a:ln w="63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000" dirty="0" smtClean="0">
                <a:solidFill>
                  <a:schemeClr val="tx2">
                    <a:lumMod val="75000"/>
                  </a:schemeClr>
                </a:solidFill>
              </a:rPr>
              <a:t>返回</a:t>
            </a:r>
            <a:endParaRPr lang="zh-CN" altLang="en-US" sz="1000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531958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879"/>
            <a:ext cx="9144000" cy="685224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835383-846A-4EAD-9E52-31A9457363FE}" type="datetime1">
              <a:rPr lang="zh-CN" altLang="en-US" smtClean="0"/>
              <a:t>2013/10/11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第</a:t>
            </a:r>
            <a:r>
              <a:rPr lang="en-US" altLang="zh-CN" smtClean="0"/>
              <a:t>4</a:t>
            </a:r>
            <a:r>
              <a:rPr lang="zh-CN" altLang="en-US" smtClean="0"/>
              <a:t>章 </a:t>
            </a:r>
            <a:r>
              <a:rPr lang="en-US" altLang="zh-CN" smtClean="0"/>
              <a:t>Word</a:t>
            </a:r>
            <a:r>
              <a:rPr lang="zh-CN" altLang="en-US" smtClean="0"/>
              <a:t>综合应用</a:t>
            </a:r>
            <a:r>
              <a:rPr lang="en-US" altLang="zh-CN" smtClean="0"/>
              <a:t>—</a:t>
            </a:r>
            <a:r>
              <a:rPr lang="zh-CN" altLang="en-US" smtClean="0"/>
              <a:t>小报艺术排版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CA27C-0BEC-4929-A7B2-3392E6EDA1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79688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879"/>
            <a:ext cx="9144000" cy="685224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7A603-FD15-4015-BD13-E20A5E9A33D1}" type="datetime1">
              <a:rPr lang="zh-CN" altLang="en-US" smtClean="0"/>
              <a:t>2013/10/11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第</a:t>
            </a:r>
            <a:r>
              <a:rPr lang="en-US" altLang="zh-CN" smtClean="0"/>
              <a:t>4</a:t>
            </a:r>
            <a:r>
              <a:rPr lang="zh-CN" altLang="en-US" smtClean="0"/>
              <a:t>章 </a:t>
            </a:r>
            <a:r>
              <a:rPr lang="en-US" altLang="zh-CN" smtClean="0"/>
              <a:t>Word</a:t>
            </a:r>
            <a:r>
              <a:rPr lang="zh-CN" altLang="en-US" smtClean="0"/>
              <a:t>综合应用</a:t>
            </a:r>
            <a:r>
              <a:rPr lang="en-US" altLang="zh-CN" smtClean="0"/>
              <a:t>—</a:t>
            </a:r>
            <a:r>
              <a:rPr lang="zh-CN" altLang="en-US" smtClean="0"/>
              <a:t>小报艺术排版</a:t>
            </a: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CA27C-0BEC-4929-A7B2-3392E6EDA1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50535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281"/>
            <a:ext cx="9144000" cy="684943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5D782C-4F19-4F00-996B-F17AA5CF767D}" type="datetime1">
              <a:rPr lang="zh-CN" altLang="en-US" smtClean="0"/>
              <a:t>2013/10/11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第</a:t>
            </a:r>
            <a:r>
              <a:rPr lang="en-US" altLang="zh-CN" smtClean="0"/>
              <a:t>4</a:t>
            </a:r>
            <a:r>
              <a:rPr lang="zh-CN" altLang="en-US" smtClean="0"/>
              <a:t>章 </a:t>
            </a:r>
            <a:r>
              <a:rPr lang="en-US" altLang="zh-CN" smtClean="0"/>
              <a:t>Word</a:t>
            </a:r>
            <a:r>
              <a:rPr lang="zh-CN" altLang="en-US" smtClean="0"/>
              <a:t>综合应用</a:t>
            </a:r>
            <a:r>
              <a:rPr lang="en-US" altLang="zh-CN" smtClean="0"/>
              <a:t>—</a:t>
            </a:r>
            <a:r>
              <a:rPr lang="zh-CN" altLang="en-US" smtClean="0"/>
              <a:t>小报艺术排版</a:t>
            </a: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CA27C-0BEC-4929-A7B2-3392E6EDA1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65376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281"/>
            <a:ext cx="9144000" cy="684943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C6AEFC-8E80-4AED-9AA2-BFF28F73DAB5}" type="datetime1">
              <a:rPr lang="zh-CN" altLang="en-US" smtClean="0"/>
              <a:t>2013/10/11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第</a:t>
            </a:r>
            <a:r>
              <a:rPr lang="en-US" altLang="zh-CN" smtClean="0"/>
              <a:t>4</a:t>
            </a:r>
            <a:r>
              <a:rPr lang="zh-CN" altLang="en-US" smtClean="0"/>
              <a:t>章 </a:t>
            </a:r>
            <a:r>
              <a:rPr lang="en-US" altLang="zh-CN" smtClean="0"/>
              <a:t>Word</a:t>
            </a:r>
            <a:r>
              <a:rPr lang="zh-CN" altLang="en-US" smtClean="0"/>
              <a:t>综合应用</a:t>
            </a:r>
            <a:r>
              <a:rPr lang="en-US" altLang="zh-CN" smtClean="0"/>
              <a:t>—</a:t>
            </a:r>
            <a:r>
              <a:rPr lang="zh-CN" altLang="en-US" smtClean="0"/>
              <a:t>小报艺术排版</a:t>
            </a: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CA27C-0BEC-4929-A7B2-3392E6EDA1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84578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281"/>
            <a:ext cx="9144000" cy="6849438"/>
          </a:xfrm>
          <a:prstGeom prst="rect">
            <a:avLst/>
          </a:prstGeom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3B7C5-CAFB-43C3-9B4E-4B6D5EB29FCF}" type="datetime1">
              <a:rPr lang="zh-CN" altLang="en-US" smtClean="0"/>
              <a:t>2013/10/11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第</a:t>
            </a:r>
            <a:r>
              <a:rPr lang="en-US" altLang="zh-CN" smtClean="0"/>
              <a:t>4</a:t>
            </a:r>
            <a:r>
              <a:rPr lang="zh-CN" altLang="en-US" smtClean="0"/>
              <a:t>章 </a:t>
            </a:r>
            <a:r>
              <a:rPr lang="en-US" altLang="zh-CN" smtClean="0"/>
              <a:t>Word</a:t>
            </a:r>
            <a:r>
              <a:rPr lang="zh-CN" altLang="en-US" smtClean="0"/>
              <a:t>综合应用</a:t>
            </a:r>
            <a:r>
              <a:rPr lang="en-US" altLang="zh-CN" smtClean="0"/>
              <a:t>—</a:t>
            </a:r>
            <a:r>
              <a:rPr lang="zh-CN" altLang="en-US" smtClean="0"/>
              <a:t>小报艺术排版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CA27C-0BEC-4929-A7B2-3392E6EDA1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2397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879"/>
            <a:ext cx="9144000" cy="685224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D79489-421A-4430-ADFF-A437DE76BB87}" type="datetime1">
              <a:rPr lang="zh-CN" altLang="en-US" smtClean="0"/>
              <a:t>2013/10/11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第</a:t>
            </a:r>
            <a:r>
              <a:rPr lang="en-US" altLang="zh-CN" smtClean="0"/>
              <a:t>4</a:t>
            </a:r>
            <a:r>
              <a:rPr lang="zh-CN" altLang="en-US" smtClean="0"/>
              <a:t>章 </a:t>
            </a:r>
            <a:r>
              <a:rPr lang="en-US" altLang="zh-CN" smtClean="0"/>
              <a:t>Word</a:t>
            </a:r>
            <a:r>
              <a:rPr lang="zh-CN" altLang="en-US" smtClean="0"/>
              <a:t>综合应用</a:t>
            </a:r>
            <a:r>
              <a:rPr lang="en-US" altLang="zh-CN" smtClean="0"/>
              <a:t>—</a:t>
            </a:r>
            <a:r>
              <a:rPr lang="zh-CN" altLang="en-US" smtClean="0"/>
              <a:t>小报艺术排版</a:t>
            </a: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CA27C-0BEC-4929-A7B2-3392E6EDA1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75966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879"/>
            <a:ext cx="9144000" cy="685224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FBFEB9-4E16-451D-8743-4B6EB7679CCF}" type="datetime1">
              <a:rPr lang="zh-CN" altLang="en-US" smtClean="0"/>
              <a:t>2013/10/11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第</a:t>
            </a:r>
            <a:r>
              <a:rPr lang="en-US" altLang="zh-CN" smtClean="0"/>
              <a:t>4</a:t>
            </a:r>
            <a:r>
              <a:rPr lang="zh-CN" altLang="en-US" smtClean="0"/>
              <a:t>章 </a:t>
            </a:r>
            <a:r>
              <a:rPr lang="en-US" altLang="zh-CN" smtClean="0"/>
              <a:t>Word</a:t>
            </a:r>
            <a:r>
              <a:rPr lang="zh-CN" altLang="en-US" smtClean="0"/>
              <a:t>综合应用</a:t>
            </a:r>
            <a:r>
              <a:rPr lang="en-US" altLang="zh-CN" smtClean="0"/>
              <a:t>—</a:t>
            </a:r>
            <a:r>
              <a:rPr lang="zh-CN" altLang="en-US" smtClean="0"/>
              <a:t>小报艺术排版</a:t>
            </a: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CA27C-0BEC-4929-A7B2-3392E6EDA1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40072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281"/>
            <a:ext cx="9144000" cy="6849438"/>
          </a:xfrm>
          <a:prstGeom prst="rect">
            <a:avLst/>
          </a:prstGeom>
        </p:spPr>
      </p:pic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E62577-9318-47DC-906C-C58CC0FEA479}" type="datetime1">
              <a:rPr lang="zh-CN" altLang="en-US" smtClean="0"/>
              <a:t>2013/10/11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zh-CN" altLang="en-US" smtClean="0"/>
              <a:t>第</a:t>
            </a:r>
            <a:r>
              <a:rPr lang="en-US" altLang="zh-CN" smtClean="0"/>
              <a:t>4</a:t>
            </a:r>
            <a:r>
              <a:rPr lang="zh-CN" altLang="en-US" smtClean="0"/>
              <a:t>章 </a:t>
            </a:r>
            <a:r>
              <a:rPr lang="en-US" altLang="zh-CN" smtClean="0"/>
              <a:t>Word</a:t>
            </a:r>
            <a:r>
              <a:rPr lang="zh-CN" altLang="en-US" smtClean="0"/>
              <a:t>综合应用</a:t>
            </a:r>
            <a:r>
              <a:rPr lang="en-US" altLang="zh-CN" smtClean="0"/>
              <a:t>—</a:t>
            </a:r>
            <a:r>
              <a:rPr lang="zh-CN" altLang="en-US" smtClean="0"/>
              <a:t>小报艺术排版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3CA27C-0BEC-4929-A7B2-3392E6EDA1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47708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tmp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tmp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31.xml"/><Relationship Id="rId3" Type="http://schemas.openxmlformats.org/officeDocument/2006/relationships/slide" Target="slide4.xml"/><Relationship Id="rId7" Type="http://schemas.openxmlformats.org/officeDocument/2006/relationships/slide" Target="slide23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7.xml"/><Relationship Id="rId5" Type="http://schemas.openxmlformats.org/officeDocument/2006/relationships/slide" Target="slide6.xml"/><Relationship Id="rId4" Type="http://schemas.openxmlformats.org/officeDocument/2006/relationships/slide" Target="slide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tmp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tmp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tmp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tmp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" Target="slide13.xml"/><Relationship Id="rId13" Type="http://schemas.openxmlformats.org/officeDocument/2006/relationships/slide" Target="slide19.xml"/><Relationship Id="rId3" Type="http://schemas.openxmlformats.org/officeDocument/2006/relationships/slide" Target="slide8.xml"/><Relationship Id="rId7" Type="http://schemas.openxmlformats.org/officeDocument/2006/relationships/slide" Target="slide12.xml"/><Relationship Id="rId12" Type="http://schemas.openxmlformats.org/officeDocument/2006/relationships/slide" Target="slide18.xml"/><Relationship Id="rId17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6" Type="http://schemas.openxmlformats.org/officeDocument/2006/relationships/slide" Target="slide22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1.xml"/><Relationship Id="rId11" Type="http://schemas.openxmlformats.org/officeDocument/2006/relationships/slide" Target="slide17.xml"/><Relationship Id="rId5" Type="http://schemas.openxmlformats.org/officeDocument/2006/relationships/slide" Target="slide10.xml"/><Relationship Id="rId15" Type="http://schemas.openxmlformats.org/officeDocument/2006/relationships/slide" Target="slide21.xml"/><Relationship Id="rId10" Type="http://schemas.openxmlformats.org/officeDocument/2006/relationships/slide" Target="slide15.xml"/><Relationship Id="rId4" Type="http://schemas.openxmlformats.org/officeDocument/2006/relationships/slide" Target="slide9.xml"/><Relationship Id="rId9" Type="http://schemas.openxmlformats.org/officeDocument/2006/relationships/slide" Target="slide14.xml"/><Relationship Id="rId14" Type="http://schemas.openxmlformats.org/officeDocument/2006/relationships/slide" Target="slide20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zh-CN" altLang="en-US" sz="6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计算机应用基础</a:t>
            </a:r>
            <a:endParaRPr lang="zh-CN" alt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11985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3.</a:t>
            </a:r>
            <a:r>
              <a:rPr lang="zh-CN" altLang="en-US" dirty="0" smtClean="0"/>
              <a:t>版面</a:t>
            </a:r>
            <a:r>
              <a:rPr lang="en-US" altLang="zh-CN" dirty="0" smtClean="0"/>
              <a:t>2</a:t>
            </a:r>
            <a:r>
              <a:rPr lang="zh-CN" altLang="en-US" dirty="0" smtClean="0"/>
              <a:t>的整体设计</a:t>
            </a:r>
            <a:endParaRPr lang="zh-CN" altLang="en-US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0" y="31908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9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</a:t>
            </a:r>
            <a:endParaRPr kumimoji="0" lang="en-US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pic>
        <p:nvPicPr>
          <p:cNvPr id="3" name="图片 4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484784"/>
            <a:ext cx="3465512" cy="48793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图片 5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5" y="1484784"/>
            <a:ext cx="3470490" cy="48793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0" y="31908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9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</a:t>
            </a:r>
            <a:endParaRPr kumimoji="0" lang="en-US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0" y="58959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E03785-C1A5-4AEC-AFEB-D4993CD91675}" type="datetime1">
              <a:rPr lang="zh-CN" altLang="en-US" smtClean="0"/>
              <a:t>2013/10/11</a:t>
            </a:fld>
            <a:endParaRPr lang="zh-CN" altLang="en-US"/>
          </a:p>
        </p:txBody>
      </p:sp>
      <p:sp>
        <p:nvSpPr>
          <p:cNvPr id="11" name="页脚占位符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第</a:t>
            </a:r>
            <a:r>
              <a:rPr lang="en-US" altLang="zh-CN" smtClean="0"/>
              <a:t>4</a:t>
            </a:r>
            <a:r>
              <a:rPr lang="zh-CN" altLang="en-US" smtClean="0"/>
              <a:t>章 </a:t>
            </a:r>
            <a:r>
              <a:rPr lang="en-US" altLang="zh-CN" smtClean="0"/>
              <a:t>Word</a:t>
            </a:r>
            <a:r>
              <a:rPr lang="zh-CN" altLang="en-US" smtClean="0"/>
              <a:t>综合应用</a:t>
            </a:r>
            <a:r>
              <a:rPr lang="en-US" altLang="zh-CN" smtClean="0"/>
              <a:t>—</a:t>
            </a:r>
            <a:r>
              <a:rPr lang="zh-CN" altLang="en-US" smtClean="0"/>
              <a:t>小报艺术排版</a:t>
            </a:r>
            <a:endParaRPr lang="zh-CN" altLang="en-US"/>
          </a:p>
        </p:txBody>
      </p:sp>
      <p:sp>
        <p:nvSpPr>
          <p:cNvPr id="12" name="灯片编号占位符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CA27C-0BEC-4929-A7B2-3392E6EDA170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2142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4.</a:t>
            </a:r>
            <a:r>
              <a:rPr lang="zh-CN" altLang="en-US" dirty="0" smtClean="0"/>
              <a:t>插入表格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绘制表格</a:t>
            </a:r>
            <a:endParaRPr lang="en-US" altLang="zh-CN" dirty="0" smtClean="0"/>
          </a:p>
          <a:p>
            <a:r>
              <a:rPr lang="zh-CN" altLang="zh-CN" dirty="0"/>
              <a:t>设置表格的边框和底</a:t>
            </a:r>
            <a:r>
              <a:rPr lang="zh-CN" altLang="zh-CN" dirty="0" smtClean="0"/>
              <a:t>纹</a:t>
            </a:r>
            <a:endParaRPr lang="en-US" altLang="zh-CN" dirty="0" smtClean="0"/>
          </a:p>
          <a:p>
            <a:r>
              <a:rPr lang="zh-CN" altLang="zh-CN" dirty="0"/>
              <a:t>打开文档“文摘周报（素材）</a:t>
            </a:r>
            <a:r>
              <a:rPr lang="en-US" altLang="zh-CN" dirty="0"/>
              <a:t>.</a:t>
            </a:r>
            <a:r>
              <a:rPr lang="en-US" altLang="zh-CN" dirty="0" err="1"/>
              <a:t>docx</a:t>
            </a:r>
            <a:r>
              <a:rPr lang="zh-CN" altLang="zh-CN" dirty="0"/>
              <a:t>”，</a:t>
            </a:r>
            <a:r>
              <a:rPr lang="zh-CN" altLang="zh-CN" dirty="0" smtClean="0"/>
              <a:t>将</a:t>
            </a:r>
            <a:r>
              <a:rPr lang="zh-CN" altLang="en-US" dirty="0" smtClean="0"/>
              <a:t>版面</a:t>
            </a:r>
            <a:r>
              <a:rPr lang="en-US" altLang="zh-CN" dirty="0" smtClean="0"/>
              <a:t>1</a:t>
            </a:r>
            <a:r>
              <a:rPr lang="zh-CN" altLang="en-US" dirty="0" smtClean="0"/>
              <a:t>中的</a:t>
            </a:r>
            <a:r>
              <a:rPr lang="zh-CN" altLang="zh-CN" dirty="0" smtClean="0"/>
              <a:t>各</a:t>
            </a:r>
            <a:r>
              <a:rPr lang="zh-CN" altLang="zh-CN" dirty="0"/>
              <a:t>段文字复制、粘贴到对应单元格中</a:t>
            </a:r>
            <a:endParaRPr lang="zh-CN" altLang="en-US" dirty="0"/>
          </a:p>
        </p:txBody>
      </p:sp>
      <p:pic>
        <p:nvPicPr>
          <p:cNvPr id="4" name="图片 3"/>
          <p:cNvPicPr/>
          <p:nvPr/>
        </p:nvPicPr>
        <p:blipFill>
          <a:blip r:embed="rId2"/>
          <a:stretch>
            <a:fillRect/>
          </a:stretch>
        </p:blipFill>
        <p:spPr>
          <a:xfrm>
            <a:off x="2483768" y="3875683"/>
            <a:ext cx="2232248" cy="2793677"/>
          </a:xfrm>
          <a:prstGeom prst="rect">
            <a:avLst/>
          </a:prstGeom>
        </p:spPr>
      </p:pic>
      <p:pic>
        <p:nvPicPr>
          <p:cNvPr id="5" name="图片 4"/>
          <p:cNvPicPr/>
          <p:nvPr/>
        </p:nvPicPr>
        <p:blipFill>
          <a:blip r:embed="rId3"/>
          <a:stretch>
            <a:fillRect/>
          </a:stretch>
        </p:blipFill>
        <p:spPr>
          <a:xfrm>
            <a:off x="5364088" y="3842486"/>
            <a:ext cx="2246225" cy="2826874"/>
          </a:xfrm>
          <a:prstGeom prst="rect">
            <a:avLst/>
          </a:prstGeom>
        </p:spPr>
      </p:pic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A142EF-52FD-4CD1-A550-30871F69CBA3}" type="datetime1">
              <a:rPr lang="zh-CN" altLang="en-US" smtClean="0"/>
              <a:t>2013/10/11</a:t>
            </a:fld>
            <a:endParaRPr lang="zh-CN" altLang="en-US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第</a:t>
            </a:r>
            <a:r>
              <a:rPr lang="en-US" altLang="zh-CN" smtClean="0"/>
              <a:t>4</a:t>
            </a:r>
            <a:r>
              <a:rPr lang="zh-CN" altLang="en-US" smtClean="0"/>
              <a:t>章 </a:t>
            </a:r>
            <a:r>
              <a:rPr lang="en-US" altLang="zh-CN" smtClean="0"/>
              <a:t>Word</a:t>
            </a:r>
            <a:r>
              <a:rPr lang="zh-CN" altLang="en-US" smtClean="0"/>
              <a:t>综合应用</a:t>
            </a:r>
            <a:r>
              <a:rPr lang="en-US" altLang="zh-CN" smtClean="0"/>
              <a:t>—</a:t>
            </a:r>
            <a:r>
              <a:rPr lang="zh-CN" altLang="en-US" smtClean="0"/>
              <a:t>小报艺术排版</a:t>
            </a:r>
            <a:endParaRPr lang="zh-CN" altLang="en-US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CA27C-0BEC-4929-A7B2-3392E6EDA170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438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5.</a:t>
            </a:r>
            <a:r>
              <a:rPr lang="zh-CN" altLang="en-US" dirty="0" smtClean="0"/>
              <a:t>分栏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 smtClean="0"/>
              <a:t>将</a:t>
            </a:r>
            <a:r>
              <a:rPr lang="zh-CN" altLang="zh-CN" dirty="0"/>
              <a:t>文档“文摘周报（素材）</a:t>
            </a:r>
            <a:r>
              <a:rPr lang="en-US" altLang="zh-CN" dirty="0"/>
              <a:t>.</a:t>
            </a:r>
            <a:r>
              <a:rPr lang="en-US" altLang="zh-CN" dirty="0" err="1"/>
              <a:t>docx</a:t>
            </a:r>
            <a:r>
              <a:rPr lang="zh-CN" altLang="zh-CN" dirty="0" smtClean="0"/>
              <a:t>”</a:t>
            </a:r>
            <a:r>
              <a:rPr lang="zh-CN" altLang="en-US" dirty="0" smtClean="0"/>
              <a:t>中的后</a:t>
            </a:r>
            <a:r>
              <a:rPr lang="en-US" altLang="zh-CN" dirty="0" smtClean="0"/>
              <a:t>3</a:t>
            </a:r>
            <a:r>
              <a:rPr lang="zh-CN" altLang="en-US" dirty="0" smtClean="0"/>
              <a:t>篇短</a:t>
            </a:r>
            <a:r>
              <a:rPr lang="zh-CN" altLang="zh-CN" dirty="0" smtClean="0"/>
              <a:t>文复制</a:t>
            </a:r>
            <a:r>
              <a:rPr lang="zh-CN" altLang="zh-CN" dirty="0"/>
              <a:t>、粘贴</a:t>
            </a:r>
            <a:r>
              <a:rPr lang="zh-CN" altLang="zh-CN" dirty="0" smtClean="0"/>
              <a:t>到</a:t>
            </a:r>
            <a:r>
              <a:rPr lang="zh-CN" altLang="en-US" dirty="0" smtClean="0"/>
              <a:t>第</a:t>
            </a:r>
            <a:r>
              <a:rPr lang="en-US" altLang="zh-CN" dirty="0" smtClean="0"/>
              <a:t>2</a:t>
            </a:r>
            <a:r>
              <a:rPr lang="zh-CN" altLang="en-US" dirty="0" smtClean="0"/>
              <a:t>版</a:t>
            </a:r>
            <a:endParaRPr lang="en-US" altLang="zh-CN" dirty="0" smtClean="0"/>
          </a:p>
          <a:p>
            <a:r>
              <a:rPr lang="zh-CN" altLang="en-US" dirty="0" smtClean="0"/>
              <a:t>将短文“最珍贵的礼物”的正文分成</a:t>
            </a:r>
            <a:r>
              <a:rPr lang="en-US" altLang="zh-CN" dirty="0" smtClean="0"/>
              <a:t>2</a:t>
            </a:r>
            <a:r>
              <a:rPr lang="zh-CN" altLang="en-US" dirty="0" smtClean="0"/>
              <a:t>栏，</a:t>
            </a:r>
            <a:r>
              <a:rPr lang="zh-CN" altLang="zh-CN" dirty="0"/>
              <a:t>栏间加</a:t>
            </a:r>
            <a:r>
              <a:rPr lang="zh-CN" altLang="zh-CN" dirty="0" smtClean="0"/>
              <a:t>“分隔线”</a:t>
            </a:r>
            <a:endParaRPr lang="zh-CN" altLang="en-US" dirty="0"/>
          </a:p>
        </p:txBody>
      </p:sp>
      <p:pic>
        <p:nvPicPr>
          <p:cNvPr id="6" name="图片 5"/>
          <p:cNvPicPr/>
          <p:nvPr/>
        </p:nvPicPr>
        <p:blipFill rotWithShape="1">
          <a:blip r:embed="rId2"/>
          <a:srcRect b="54774"/>
          <a:stretch/>
        </p:blipFill>
        <p:spPr bwMode="auto">
          <a:xfrm>
            <a:off x="3491880" y="3933056"/>
            <a:ext cx="3744416" cy="2400773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531D5B-DC84-4AD3-88AF-4643ED29CB70}" type="datetime1">
              <a:rPr lang="zh-CN" altLang="en-US" smtClean="0"/>
              <a:t>2013/10/11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第</a:t>
            </a:r>
            <a:r>
              <a:rPr lang="en-US" altLang="zh-CN" smtClean="0"/>
              <a:t>4</a:t>
            </a:r>
            <a:r>
              <a:rPr lang="zh-CN" altLang="en-US" smtClean="0"/>
              <a:t>章 </a:t>
            </a:r>
            <a:r>
              <a:rPr lang="en-US" altLang="zh-CN" smtClean="0"/>
              <a:t>Word</a:t>
            </a:r>
            <a:r>
              <a:rPr lang="zh-CN" altLang="en-US" smtClean="0"/>
              <a:t>综合应用</a:t>
            </a:r>
            <a:r>
              <a:rPr lang="en-US" altLang="zh-CN" smtClean="0"/>
              <a:t>—</a:t>
            </a:r>
            <a:r>
              <a:rPr lang="zh-CN" altLang="en-US" smtClean="0"/>
              <a:t>小报艺术排版</a:t>
            </a: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CA27C-0BEC-4929-A7B2-3392E6EDA170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3717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6.</a:t>
            </a:r>
            <a:r>
              <a:rPr lang="zh-CN" altLang="en-US" dirty="0" smtClean="0"/>
              <a:t>添加文本框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zh-CN" altLang="en-US" dirty="0" smtClean="0"/>
              <a:t>为</a:t>
            </a:r>
            <a:r>
              <a:rPr lang="en-US" altLang="zh-CN" dirty="0" smtClean="0"/>
              <a:t>2</a:t>
            </a:r>
            <a:r>
              <a:rPr lang="zh-CN" altLang="en-US" dirty="0" smtClean="0"/>
              <a:t>篇短文分别添加文本框</a:t>
            </a:r>
            <a:endParaRPr lang="en-US" altLang="zh-CN" dirty="0" smtClean="0"/>
          </a:p>
          <a:p>
            <a:pPr marL="514350" indent="-514350">
              <a:buFont typeface="+mj-lt"/>
              <a:buAutoNum type="arabicPeriod"/>
            </a:pPr>
            <a:r>
              <a:rPr lang="zh-CN" altLang="en-US" dirty="0" smtClean="0"/>
              <a:t>设置文本框的边框和填充样式</a:t>
            </a:r>
            <a:endParaRPr lang="zh-CN" altLang="en-US" dirty="0"/>
          </a:p>
        </p:txBody>
      </p:sp>
      <p:pic>
        <p:nvPicPr>
          <p:cNvPr id="6" name="图片 5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9792" y="2852936"/>
            <a:ext cx="5278755" cy="3863340"/>
          </a:xfrm>
          <a:prstGeom prst="rect">
            <a:avLst/>
          </a:prstGeom>
        </p:spPr>
      </p:pic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612547-08CE-4ECA-9D51-7EA778AAFB3B}" type="datetime1">
              <a:rPr lang="zh-CN" altLang="en-US" smtClean="0"/>
              <a:t>2013/10/11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第</a:t>
            </a:r>
            <a:r>
              <a:rPr lang="en-US" altLang="zh-CN" smtClean="0"/>
              <a:t>4</a:t>
            </a:r>
            <a:r>
              <a:rPr lang="zh-CN" altLang="en-US" smtClean="0"/>
              <a:t>章 </a:t>
            </a:r>
            <a:r>
              <a:rPr lang="en-US" altLang="zh-CN" smtClean="0"/>
              <a:t>Word</a:t>
            </a:r>
            <a:r>
              <a:rPr lang="zh-CN" altLang="en-US" smtClean="0"/>
              <a:t>综合应用</a:t>
            </a:r>
            <a:r>
              <a:rPr lang="en-US" altLang="zh-CN" smtClean="0"/>
              <a:t>—</a:t>
            </a:r>
            <a:r>
              <a:rPr lang="zh-CN" altLang="en-US" smtClean="0"/>
              <a:t>小报艺术排版</a:t>
            </a: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CA27C-0BEC-4929-A7B2-3392E6EDA170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6194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7.</a:t>
            </a:r>
            <a:r>
              <a:rPr lang="zh-CN" altLang="en-US" dirty="0" smtClean="0"/>
              <a:t>添加</a:t>
            </a:r>
            <a:r>
              <a:rPr lang="zh-CN" altLang="en-US" dirty="0"/>
              <a:t>艺术</a:t>
            </a:r>
            <a:r>
              <a:rPr lang="zh-CN" altLang="en-US" dirty="0" smtClean="0"/>
              <a:t>字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zh-CN" altLang="zh-CN" dirty="0"/>
              <a:t>“文摘”艺术</a:t>
            </a:r>
            <a:r>
              <a:rPr lang="zh-CN" altLang="zh-CN" dirty="0" smtClean="0"/>
              <a:t>字</a:t>
            </a:r>
            <a:r>
              <a:rPr lang="zh-CN" altLang="en-US" dirty="0" smtClean="0"/>
              <a:t>的添加（华文行楷，初号，</a:t>
            </a:r>
            <a:r>
              <a:rPr lang="en-US" altLang="zh-CN" dirty="0" smtClean="0"/>
              <a:t>4-1</a:t>
            </a:r>
            <a:r>
              <a:rPr lang="zh-CN" altLang="en-US" dirty="0" smtClean="0"/>
              <a:t>）</a:t>
            </a:r>
            <a:endParaRPr lang="en-US" altLang="zh-CN" dirty="0" smtClean="0"/>
          </a:p>
          <a:p>
            <a:pPr marL="514350" indent="-514350">
              <a:buFont typeface="+mj-lt"/>
              <a:buAutoNum type="arabicPeriod"/>
            </a:pPr>
            <a:r>
              <a:rPr lang="zh-CN" altLang="zh-CN" dirty="0" smtClean="0"/>
              <a:t>“</a:t>
            </a:r>
            <a:r>
              <a:rPr lang="zh-CN" altLang="en-US" dirty="0" smtClean="0"/>
              <a:t>周报</a:t>
            </a:r>
            <a:r>
              <a:rPr lang="zh-CN" altLang="zh-CN" dirty="0" smtClean="0"/>
              <a:t>”</a:t>
            </a:r>
            <a:r>
              <a:rPr lang="zh-CN" altLang="zh-CN" dirty="0"/>
              <a:t>艺术</a:t>
            </a:r>
            <a:r>
              <a:rPr lang="zh-CN" altLang="zh-CN" dirty="0" smtClean="0"/>
              <a:t>字</a:t>
            </a:r>
            <a:r>
              <a:rPr lang="zh-CN" altLang="en-US" dirty="0" smtClean="0"/>
              <a:t>的添加（楷体，一号，</a:t>
            </a:r>
            <a:r>
              <a:rPr lang="en-US" altLang="zh-CN" dirty="0" smtClean="0"/>
              <a:t>3-4</a:t>
            </a:r>
            <a:r>
              <a:rPr lang="zh-CN" altLang="en-US" dirty="0" smtClean="0"/>
              <a:t>）</a:t>
            </a:r>
            <a:endParaRPr lang="zh-CN" altLang="en-US" dirty="0"/>
          </a:p>
        </p:txBody>
      </p:sp>
      <p:pic>
        <p:nvPicPr>
          <p:cNvPr id="4" name="图片 3"/>
          <p:cNvPicPr/>
          <p:nvPr/>
        </p:nvPicPr>
        <p:blipFill>
          <a:blip r:embed="rId2"/>
          <a:stretch>
            <a:fillRect/>
          </a:stretch>
        </p:blipFill>
        <p:spPr>
          <a:xfrm>
            <a:off x="3131840" y="3861048"/>
            <a:ext cx="2361374" cy="1801320"/>
          </a:xfrm>
          <a:prstGeom prst="rect">
            <a:avLst/>
          </a:prstGeom>
        </p:spPr>
      </p:pic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17A68-2515-4609-9D74-13E43DFA7E8F}" type="datetime1">
              <a:rPr lang="zh-CN" altLang="en-US" smtClean="0"/>
              <a:t>2013/10/11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第</a:t>
            </a:r>
            <a:r>
              <a:rPr lang="en-US" altLang="zh-CN" smtClean="0"/>
              <a:t>4</a:t>
            </a:r>
            <a:r>
              <a:rPr lang="zh-CN" altLang="en-US" smtClean="0"/>
              <a:t>章 </a:t>
            </a:r>
            <a:r>
              <a:rPr lang="en-US" altLang="zh-CN" smtClean="0"/>
              <a:t>Word</a:t>
            </a:r>
            <a:r>
              <a:rPr lang="zh-CN" altLang="en-US" smtClean="0"/>
              <a:t>综合应用</a:t>
            </a:r>
            <a:r>
              <a:rPr lang="en-US" altLang="zh-CN" smtClean="0"/>
              <a:t>—</a:t>
            </a:r>
            <a:r>
              <a:rPr lang="zh-CN" altLang="en-US" smtClean="0"/>
              <a:t>小报艺术排版</a:t>
            </a: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CA27C-0BEC-4929-A7B2-3392E6EDA170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25691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8.</a:t>
            </a:r>
            <a:r>
              <a:rPr lang="zh-CN" altLang="en-US" dirty="0"/>
              <a:t>设置短文标题</a:t>
            </a:r>
            <a:r>
              <a:rPr lang="zh-CN" altLang="en-US" dirty="0" smtClean="0"/>
              <a:t>字体</a:t>
            </a:r>
            <a:r>
              <a:rPr lang="en-US" altLang="zh-CN" dirty="0" smtClean="0"/>
              <a:t>(1)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 smtClean="0"/>
              <a:t>将</a:t>
            </a:r>
            <a:r>
              <a:rPr lang="zh-CN" altLang="en-US" dirty="0" smtClean="0"/>
              <a:t>标题</a:t>
            </a:r>
            <a:r>
              <a:rPr lang="zh-CN" altLang="zh-CN" dirty="0" smtClean="0"/>
              <a:t>“</a:t>
            </a:r>
            <a:r>
              <a:rPr lang="zh-CN" altLang="zh-CN" dirty="0"/>
              <a:t>光脚走进阅览室</a:t>
            </a:r>
            <a:r>
              <a:rPr lang="zh-CN" altLang="zh-CN" dirty="0" smtClean="0"/>
              <a:t>”设</a:t>
            </a:r>
            <a:r>
              <a:rPr lang="zh-CN" altLang="zh-CN" dirty="0"/>
              <a:t>为黑体、小二、居中对齐。</a:t>
            </a:r>
          </a:p>
          <a:p>
            <a:r>
              <a:rPr lang="zh-CN" altLang="zh-CN" dirty="0" smtClean="0"/>
              <a:t>将</a:t>
            </a:r>
            <a:r>
              <a:rPr lang="zh-CN" altLang="en-US" dirty="0"/>
              <a:t>标题</a:t>
            </a:r>
            <a:r>
              <a:rPr lang="zh-CN" altLang="zh-CN" dirty="0" smtClean="0"/>
              <a:t>“把筐倒过来”，设</a:t>
            </a:r>
            <a:r>
              <a:rPr lang="zh-CN" altLang="zh-CN" dirty="0"/>
              <a:t>为华文行楷、小二、居中对齐。</a:t>
            </a:r>
          </a:p>
          <a:p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82BA98-CC92-4242-8275-58C08658A96E}" type="datetime1">
              <a:rPr lang="zh-CN" altLang="en-US" smtClean="0"/>
              <a:t>2013/10/11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第</a:t>
            </a:r>
            <a:r>
              <a:rPr lang="en-US" altLang="zh-CN" smtClean="0"/>
              <a:t>4</a:t>
            </a:r>
            <a:r>
              <a:rPr lang="zh-CN" altLang="en-US" smtClean="0"/>
              <a:t>章 </a:t>
            </a:r>
            <a:r>
              <a:rPr lang="en-US" altLang="zh-CN" smtClean="0"/>
              <a:t>Word</a:t>
            </a:r>
            <a:r>
              <a:rPr lang="zh-CN" altLang="en-US" smtClean="0"/>
              <a:t>综合应用</a:t>
            </a:r>
            <a:r>
              <a:rPr lang="en-US" altLang="zh-CN" smtClean="0"/>
              <a:t>—</a:t>
            </a:r>
            <a:r>
              <a:rPr lang="zh-CN" altLang="en-US" smtClean="0"/>
              <a:t>小报艺术排版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CA27C-0BEC-4929-A7B2-3392E6EDA170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5667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8.</a:t>
            </a:r>
            <a:r>
              <a:rPr lang="zh-CN" altLang="en-US" dirty="0"/>
              <a:t>设置短文标题</a:t>
            </a:r>
            <a:r>
              <a:rPr lang="zh-CN" altLang="en-US" dirty="0" smtClean="0"/>
              <a:t>字体</a:t>
            </a:r>
            <a:r>
              <a:rPr lang="en-US" altLang="zh-CN" dirty="0" smtClean="0"/>
              <a:t>(2)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 smtClean="0"/>
              <a:t>将“</a:t>
            </a:r>
            <a:r>
              <a:rPr lang="zh-CN" altLang="zh-CN" dirty="0"/>
              <a:t>最珍贵的礼物</a:t>
            </a:r>
            <a:r>
              <a:rPr lang="zh-CN" altLang="zh-CN" dirty="0" smtClean="0"/>
              <a:t>”设</a:t>
            </a:r>
            <a:r>
              <a:rPr lang="zh-CN" altLang="zh-CN" dirty="0"/>
              <a:t>为隶书、小二、居中对齐。</a:t>
            </a:r>
          </a:p>
          <a:p>
            <a:r>
              <a:rPr lang="zh-CN" altLang="zh-CN" dirty="0" smtClean="0"/>
              <a:t>将“征稿启事”设</a:t>
            </a:r>
            <a:r>
              <a:rPr lang="zh-CN" altLang="zh-CN" dirty="0"/>
              <a:t>为宋体、小三、居中对齐。</a:t>
            </a:r>
          </a:p>
          <a:p>
            <a:r>
              <a:rPr lang="zh-CN" altLang="zh-CN" dirty="0" smtClean="0"/>
              <a:t>将“幽默”设</a:t>
            </a:r>
            <a:r>
              <a:rPr lang="zh-CN" altLang="zh-CN" dirty="0"/>
              <a:t>为华文行楷、小一、居中对齐。并在“开始”选项卡的“字体”组中，单击“文本效果”按钮</a:t>
            </a:r>
            <a:r>
              <a:rPr lang="en-US" altLang="zh-CN" dirty="0"/>
              <a:t> </a:t>
            </a:r>
            <a:r>
              <a:rPr lang="zh-CN" altLang="zh-CN" dirty="0"/>
              <a:t>，在弹出的列表中选择第</a:t>
            </a:r>
            <a:r>
              <a:rPr lang="en-US" altLang="zh-CN" dirty="0"/>
              <a:t>1</a:t>
            </a:r>
            <a:r>
              <a:rPr lang="zh-CN" altLang="zh-CN" dirty="0"/>
              <a:t>行第</a:t>
            </a:r>
            <a:r>
              <a:rPr lang="en-US" altLang="zh-CN" dirty="0"/>
              <a:t>1</a:t>
            </a:r>
            <a:r>
              <a:rPr lang="zh-CN" altLang="zh-CN" dirty="0"/>
              <a:t>列的样式。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FAB672-C45D-431F-A8F3-053416D27F80}" type="datetime1">
              <a:rPr lang="zh-CN" altLang="en-US" smtClean="0"/>
              <a:t>2013/10/11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第</a:t>
            </a:r>
            <a:r>
              <a:rPr lang="en-US" altLang="zh-CN" smtClean="0"/>
              <a:t>4</a:t>
            </a:r>
            <a:r>
              <a:rPr lang="zh-CN" altLang="en-US" smtClean="0"/>
              <a:t>章 </a:t>
            </a:r>
            <a:r>
              <a:rPr lang="en-US" altLang="zh-CN" smtClean="0"/>
              <a:t>Word</a:t>
            </a:r>
            <a:r>
              <a:rPr lang="zh-CN" altLang="en-US" smtClean="0"/>
              <a:t>综合应用</a:t>
            </a:r>
            <a:r>
              <a:rPr lang="en-US" altLang="zh-CN" smtClean="0"/>
              <a:t>—</a:t>
            </a:r>
            <a:r>
              <a:rPr lang="zh-CN" altLang="en-US" smtClean="0"/>
              <a:t>小报艺术排版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CA27C-0BEC-4929-A7B2-3392E6EDA170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4920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9.</a:t>
            </a:r>
            <a:r>
              <a:rPr lang="zh-CN" altLang="en-US" dirty="0" smtClean="0"/>
              <a:t>添加形状图形</a:t>
            </a:r>
            <a:endParaRPr lang="zh-CN" altLang="en-US" dirty="0"/>
          </a:p>
        </p:txBody>
      </p:sp>
      <p:sp>
        <p:nvSpPr>
          <p:cNvPr id="8" name="内容占位符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插入</a:t>
            </a:r>
            <a:r>
              <a:rPr lang="zh-CN" altLang="zh-CN" dirty="0"/>
              <a:t>“星与旗帜”区域</a:t>
            </a:r>
            <a:r>
              <a:rPr lang="zh-CN" altLang="zh-CN" dirty="0" smtClean="0"/>
              <a:t>中</a:t>
            </a:r>
            <a:r>
              <a:rPr lang="zh-CN" altLang="en-US" dirty="0" smtClean="0"/>
              <a:t>的形状</a:t>
            </a:r>
            <a:r>
              <a:rPr lang="zh-CN" altLang="zh-CN" dirty="0" smtClean="0"/>
              <a:t>“波形”</a:t>
            </a:r>
            <a:endParaRPr lang="en-US" altLang="zh-CN" dirty="0" smtClean="0"/>
          </a:p>
          <a:p>
            <a:r>
              <a:rPr lang="zh-CN" altLang="en-US" dirty="0" smtClean="0"/>
              <a:t>输入文字“火山”（黑体，小二，加粗，</a:t>
            </a:r>
            <a:r>
              <a:rPr lang="en-US" altLang="zh-CN" dirty="0" smtClean="0"/>
              <a:t>4-2</a:t>
            </a:r>
            <a:r>
              <a:rPr lang="zh-CN" altLang="en-US" dirty="0" smtClean="0"/>
              <a:t>）</a:t>
            </a:r>
            <a:endParaRPr lang="en-US" altLang="zh-CN" dirty="0" smtClean="0"/>
          </a:p>
          <a:p>
            <a:r>
              <a:rPr lang="zh-CN" altLang="en-US" dirty="0" smtClean="0"/>
              <a:t>设置文字和形状的样式（</a:t>
            </a:r>
            <a:r>
              <a:rPr lang="en-US" altLang="zh-CN" dirty="0" smtClean="0"/>
              <a:t>4-2</a:t>
            </a:r>
            <a:r>
              <a:rPr lang="zh-CN" altLang="en-US" dirty="0" smtClean="0"/>
              <a:t>）</a:t>
            </a:r>
            <a:endParaRPr lang="en-US" altLang="zh-CN" dirty="0" smtClean="0"/>
          </a:p>
          <a:p>
            <a:pPr marL="0" indent="0">
              <a:buNone/>
            </a:pPr>
            <a:endParaRPr lang="zh-CN" altLang="en-US" dirty="0"/>
          </a:p>
        </p:txBody>
      </p:sp>
      <p:pic>
        <p:nvPicPr>
          <p:cNvPr id="5" name="图片 4"/>
          <p:cNvPicPr/>
          <p:nvPr/>
        </p:nvPicPr>
        <p:blipFill>
          <a:blip r:embed="rId2"/>
          <a:stretch>
            <a:fillRect/>
          </a:stretch>
        </p:blipFill>
        <p:spPr>
          <a:xfrm>
            <a:off x="2948911" y="4221088"/>
            <a:ext cx="2573922" cy="1758613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C4BF9C-325D-43DD-A0A3-17D63D4BACAF}" type="datetime1">
              <a:rPr lang="zh-CN" altLang="en-US" smtClean="0"/>
              <a:t>2013/10/11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第</a:t>
            </a:r>
            <a:r>
              <a:rPr lang="en-US" altLang="zh-CN" smtClean="0"/>
              <a:t>4</a:t>
            </a:r>
            <a:r>
              <a:rPr lang="zh-CN" altLang="en-US" smtClean="0"/>
              <a:t>章 </a:t>
            </a:r>
            <a:r>
              <a:rPr lang="en-US" altLang="zh-CN" smtClean="0"/>
              <a:t>Word</a:t>
            </a:r>
            <a:r>
              <a:rPr lang="zh-CN" altLang="en-US" smtClean="0"/>
              <a:t>综合应用</a:t>
            </a:r>
            <a:r>
              <a:rPr lang="en-US" altLang="zh-CN" smtClean="0"/>
              <a:t>—</a:t>
            </a:r>
            <a:r>
              <a:rPr lang="zh-CN" altLang="en-US" smtClean="0"/>
              <a:t>小报艺术排版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CA27C-0BEC-4929-A7B2-3392E6EDA170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4812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10.</a:t>
            </a:r>
            <a:r>
              <a:rPr lang="zh-CN" altLang="en-US" dirty="0" smtClean="0"/>
              <a:t>添加艺术化横线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添加图形化的横线</a:t>
            </a:r>
            <a:endParaRPr lang="zh-CN" altLang="en-US" dirty="0"/>
          </a:p>
        </p:txBody>
      </p:sp>
      <p:pic>
        <p:nvPicPr>
          <p:cNvPr id="4" name="图片 3"/>
          <p:cNvPicPr/>
          <p:nvPr/>
        </p:nvPicPr>
        <p:blipFill rotWithShape="1">
          <a:blip r:embed="rId2"/>
          <a:srcRect l="18983" t="18644" r="56232" b="40509"/>
          <a:stretch/>
        </p:blipFill>
        <p:spPr bwMode="auto">
          <a:xfrm>
            <a:off x="2267744" y="2708920"/>
            <a:ext cx="2304256" cy="3037341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图片 23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1670608"/>
            <a:ext cx="3384376" cy="4788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981350-288F-4A72-BC6B-1315D79D8B69}" type="datetime1">
              <a:rPr lang="zh-CN" altLang="en-US" smtClean="0"/>
              <a:t>2013/10/11</a:t>
            </a:fld>
            <a:endParaRPr lang="zh-CN" altLang="en-US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第</a:t>
            </a:r>
            <a:r>
              <a:rPr lang="en-US" altLang="zh-CN" smtClean="0"/>
              <a:t>4</a:t>
            </a:r>
            <a:r>
              <a:rPr lang="zh-CN" altLang="en-US" smtClean="0"/>
              <a:t>章 </a:t>
            </a:r>
            <a:r>
              <a:rPr lang="en-US" altLang="zh-CN" smtClean="0"/>
              <a:t>Word</a:t>
            </a:r>
            <a:r>
              <a:rPr lang="zh-CN" altLang="en-US" smtClean="0"/>
              <a:t>综合应用</a:t>
            </a:r>
            <a:r>
              <a:rPr lang="en-US" altLang="zh-CN" smtClean="0"/>
              <a:t>—</a:t>
            </a:r>
            <a:r>
              <a:rPr lang="zh-CN" altLang="en-US" smtClean="0"/>
              <a:t>小报艺术排版</a:t>
            </a:r>
            <a:endParaRPr lang="zh-CN" altLang="en-US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CA27C-0BEC-4929-A7B2-3392E6EDA170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9112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11.</a:t>
            </a:r>
            <a:r>
              <a:rPr lang="zh-CN" altLang="en-US" dirty="0" smtClean="0"/>
              <a:t>插入剪贴画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zh-CN" altLang="en-US" dirty="0" smtClean="0"/>
              <a:t>插入</a:t>
            </a:r>
            <a:r>
              <a:rPr lang="zh-CN" altLang="zh-CN" dirty="0"/>
              <a:t>剪贴画</a:t>
            </a:r>
            <a:r>
              <a:rPr lang="zh-CN" altLang="zh-CN" dirty="0" smtClean="0"/>
              <a:t>“</a:t>
            </a:r>
            <a:r>
              <a:rPr lang="zh-CN" altLang="zh-CN" dirty="0"/>
              <a:t>背着礼物的圣诞老人</a:t>
            </a:r>
            <a:r>
              <a:rPr lang="zh-CN" altLang="zh-CN" dirty="0" smtClean="0"/>
              <a:t>”</a:t>
            </a:r>
            <a:endParaRPr lang="en-US" altLang="zh-CN" dirty="0" smtClean="0"/>
          </a:p>
          <a:p>
            <a:pPr marL="514350" indent="-514350">
              <a:buFont typeface="+mj-lt"/>
              <a:buAutoNum type="arabicPeriod"/>
            </a:pPr>
            <a:r>
              <a:rPr lang="zh-CN" altLang="en-US" dirty="0" smtClean="0"/>
              <a:t>为剪贴画添加</a:t>
            </a:r>
            <a:r>
              <a:rPr lang="zh-CN" altLang="zh-CN" dirty="0"/>
              <a:t>图片样式“复杂框架，黑色</a:t>
            </a:r>
            <a:r>
              <a:rPr lang="zh-CN" altLang="zh-CN" dirty="0" smtClean="0"/>
              <a:t>”</a:t>
            </a:r>
            <a:endParaRPr lang="en-US" altLang="zh-CN" dirty="0" smtClean="0"/>
          </a:p>
          <a:p>
            <a:pPr marL="514350" indent="-514350">
              <a:buFont typeface="+mj-lt"/>
              <a:buAutoNum type="arabicPeriod"/>
            </a:pPr>
            <a:r>
              <a:rPr lang="zh-CN" altLang="en-US" dirty="0" smtClean="0"/>
              <a:t>为剪贴画设置</a:t>
            </a:r>
            <a:r>
              <a:rPr lang="zh-CN" altLang="zh-CN" dirty="0"/>
              <a:t>“顶端居右，四周型文字环绕</a:t>
            </a:r>
            <a:r>
              <a:rPr lang="zh-CN" altLang="zh-CN" dirty="0" smtClean="0"/>
              <a:t>”</a:t>
            </a:r>
            <a:endParaRPr lang="zh-CN" altLang="en-US" dirty="0"/>
          </a:p>
        </p:txBody>
      </p:sp>
      <p:pic>
        <p:nvPicPr>
          <p:cNvPr id="6" name="图片 5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696" y="3861048"/>
            <a:ext cx="6311786" cy="2310449"/>
          </a:xfrm>
          <a:prstGeom prst="rect">
            <a:avLst/>
          </a:prstGeom>
        </p:spPr>
      </p:pic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0BEF15-0EF2-4860-AFD3-CEF4E90FB604}" type="datetime1">
              <a:rPr lang="zh-CN" altLang="en-US" smtClean="0"/>
              <a:t>2013/10/11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第</a:t>
            </a:r>
            <a:r>
              <a:rPr lang="en-US" altLang="zh-CN" smtClean="0"/>
              <a:t>4</a:t>
            </a:r>
            <a:r>
              <a:rPr lang="zh-CN" altLang="en-US" smtClean="0"/>
              <a:t>章 </a:t>
            </a:r>
            <a:r>
              <a:rPr lang="en-US" altLang="zh-CN" smtClean="0"/>
              <a:t>Word</a:t>
            </a:r>
            <a:r>
              <a:rPr lang="zh-CN" altLang="en-US" smtClean="0"/>
              <a:t>综合应用</a:t>
            </a:r>
            <a:r>
              <a:rPr lang="en-US" altLang="zh-CN" smtClean="0"/>
              <a:t>—</a:t>
            </a:r>
            <a:r>
              <a:rPr lang="zh-CN" altLang="en-US" smtClean="0"/>
              <a:t>小报艺术排版</a:t>
            </a: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CA27C-0BEC-4929-A7B2-3392E6EDA170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7834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457200" y="522972"/>
            <a:ext cx="8229600" cy="646331"/>
          </a:xfrm>
        </p:spPr>
        <p:txBody>
          <a:bodyPr>
            <a:spAutoFit/>
          </a:bodyPr>
          <a:lstStyle/>
          <a:p>
            <a:r>
              <a:rPr lang="zh-CN" altLang="en-US" sz="3600" dirty="0" smtClean="0"/>
              <a:t>目录</a:t>
            </a:r>
            <a:endParaRPr lang="zh-CN" altLang="en-US" sz="3600" dirty="0"/>
          </a:p>
        </p:txBody>
      </p:sp>
      <p:sp>
        <p:nvSpPr>
          <p:cNvPr id="6" name="副标题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zh-CN" altLang="en-US" dirty="0"/>
              <a:t>项目分析</a:t>
            </a:r>
            <a:endParaRPr lang="en-US" altLang="zh-CN" dirty="0" smtClean="0">
              <a:hlinkClick r:id="rId2" action="ppaction://hlinksldjump"/>
            </a:endParaRPr>
          </a:p>
          <a:p>
            <a:pPr lvl="2"/>
            <a:r>
              <a:rPr lang="zh-CN" altLang="en-US" dirty="0" smtClean="0">
                <a:hlinkClick r:id="rId2" action="ppaction://hlinksldjump"/>
              </a:rPr>
              <a:t>项目背景</a:t>
            </a:r>
            <a:endParaRPr lang="en-US" altLang="zh-CN" dirty="0" smtClean="0"/>
          </a:p>
          <a:p>
            <a:pPr lvl="2"/>
            <a:r>
              <a:rPr lang="zh-CN" altLang="en-US" dirty="0" smtClean="0">
                <a:hlinkClick r:id="rId3" action="ppaction://hlinksldjump"/>
              </a:rPr>
              <a:t>项目目标</a:t>
            </a:r>
            <a:endParaRPr lang="en-US" altLang="zh-CN" dirty="0" smtClean="0"/>
          </a:p>
          <a:p>
            <a:pPr lvl="2"/>
            <a:r>
              <a:rPr lang="zh-CN" altLang="en-US" dirty="0" smtClean="0">
                <a:hlinkClick r:id="rId4" action="ppaction://hlinksldjump"/>
              </a:rPr>
              <a:t>完成效果</a:t>
            </a:r>
            <a:endParaRPr lang="zh-CN" altLang="en-US" dirty="0" smtClean="0"/>
          </a:p>
          <a:p>
            <a:pPr lvl="2"/>
            <a:r>
              <a:rPr lang="zh-CN" altLang="en-US" dirty="0" smtClean="0">
                <a:hlinkClick r:id="rId5" action="ppaction://hlinksldjump"/>
              </a:rPr>
              <a:t>解决路径</a:t>
            </a:r>
            <a:endParaRPr lang="en-US" altLang="zh-CN" dirty="0" smtClean="0"/>
          </a:p>
          <a:p>
            <a:pPr lvl="0"/>
            <a:r>
              <a:rPr lang="zh-CN" altLang="en-US" dirty="0" smtClean="0"/>
              <a:t>教学过程</a:t>
            </a:r>
            <a:endParaRPr lang="en-US" altLang="zh-CN" dirty="0" smtClean="0"/>
          </a:p>
          <a:p>
            <a:pPr lvl="2"/>
            <a:r>
              <a:rPr lang="zh-CN" altLang="en-US" dirty="0" smtClean="0">
                <a:hlinkClick r:id="rId6" action="ppaction://hlinksldjump"/>
              </a:rPr>
              <a:t>小报的艺术排版</a:t>
            </a:r>
            <a:endParaRPr lang="en-US" altLang="zh-CN" dirty="0" smtClean="0"/>
          </a:p>
          <a:p>
            <a:pPr lvl="2"/>
            <a:r>
              <a:rPr lang="zh-CN" altLang="en-US" dirty="0">
                <a:hlinkClick r:id="rId7" action="ppaction://hlinksldjump"/>
              </a:rPr>
              <a:t>任务总结</a:t>
            </a:r>
            <a:endParaRPr lang="en-US" altLang="zh-CN" dirty="0"/>
          </a:p>
          <a:p>
            <a:pPr lvl="2"/>
            <a:r>
              <a:rPr lang="zh-CN" altLang="en-US" dirty="0" smtClean="0">
                <a:hlinkClick r:id="rId8" action="ppaction://hlinksldjump"/>
              </a:rPr>
              <a:t>课堂练习</a:t>
            </a:r>
            <a:endParaRPr lang="en-US" altLang="zh-CN" dirty="0" smtClean="0"/>
          </a:p>
          <a:p>
            <a:pPr marL="914400" lvl="2" indent="0">
              <a:buNone/>
            </a:pPr>
            <a:endParaRPr lang="en-US" altLang="zh-CN" dirty="0" smtClean="0"/>
          </a:p>
          <a:p>
            <a:pPr marL="0" lvl="0" indent="0">
              <a:buNone/>
            </a:pPr>
            <a:endParaRPr lang="en-US" altLang="zh-CN" dirty="0" smtClean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91658B-AFD1-4C8F-A373-533A74EE73E3}" type="datetime1">
              <a:rPr lang="zh-CN" altLang="en-US" smtClean="0"/>
              <a:t>2013/10/11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第</a:t>
            </a:r>
            <a:r>
              <a:rPr lang="en-US" altLang="zh-CN" smtClean="0"/>
              <a:t>4</a:t>
            </a:r>
            <a:r>
              <a:rPr lang="zh-CN" altLang="en-US" smtClean="0"/>
              <a:t>章 </a:t>
            </a:r>
            <a:r>
              <a:rPr lang="en-US" altLang="zh-CN" smtClean="0"/>
              <a:t>Word</a:t>
            </a:r>
            <a:r>
              <a:rPr lang="zh-CN" altLang="en-US" smtClean="0"/>
              <a:t>综合应用</a:t>
            </a:r>
            <a:r>
              <a:rPr lang="en-US" altLang="zh-CN" smtClean="0"/>
              <a:t>—</a:t>
            </a:r>
            <a:r>
              <a:rPr lang="zh-CN" altLang="en-US" smtClean="0"/>
              <a:t>小报艺术排版</a:t>
            </a: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CA27C-0BEC-4929-A7B2-3392E6EDA170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8701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12.</a:t>
            </a:r>
            <a:r>
              <a:rPr lang="zh-CN" altLang="en-US" dirty="0" smtClean="0"/>
              <a:t>插入图片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zh-CN" altLang="en-US" dirty="0" smtClean="0"/>
              <a:t>插入</a:t>
            </a:r>
            <a:r>
              <a:rPr lang="zh-CN" altLang="zh-CN" dirty="0"/>
              <a:t>图片“挑担</a:t>
            </a:r>
            <a:r>
              <a:rPr lang="en-US" altLang="zh-CN" dirty="0"/>
              <a:t>.jpg</a:t>
            </a:r>
            <a:r>
              <a:rPr lang="zh-CN" altLang="zh-CN" dirty="0" smtClean="0"/>
              <a:t>”</a:t>
            </a:r>
            <a:endParaRPr lang="en-US" altLang="zh-CN" dirty="0" smtClean="0"/>
          </a:p>
          <a:p>
            <a:pPr marL="514350" indent="-514350">
              <a:buFont typeface="+mj-lt"/>
              <a:buAutoNum type="arabicPeriod"/>
            </a:pPr>
            <a:r>
              <a:rPr lang="zh-CN" altLang="en-US" dirty="0" smtClean="0"/>
              <a:t>裁剪图片</a:t>
            </a:r>
            <a:endParaRPr lang="en-US" altLang="zh-CN" dirty="0" smtClean="0"/>
          </a:p>
          <a:p>
            <a:pPr marL="514350" indent="-514350">
              <a:buFont typeface="+mj-lt"/>
              <a:buAutoNum type="arabicPeriod"/>
            </a:pPr>
            <a:r>
              <a:rPr lang="zh-CN" altLang="en-US" dirty="0"/>
              <a:t>设置图片环绕方式为“</a:t>
            </a:r>
            <a:r>
              <a:rPr lang="zh-CN" altLang="zh-CN" dirty="0"/>
              <a:t>紧密型环绕”</a:t>
            </a:r>
            <a:endParaRPr lang="zh-CN" altLang="en-US" dirty="0"/>
          </a:p>
          <a:p>
            <a:pPr marL="514350" indent="-514350">
              <a:buFont typeface="+mj-lt"/>
              <a:buAutoNum type="arabicPeriod"/>
            </a:pPr>
            <a:r>
              <a:rPr lang="zh-CN" altLang="en-US" dirty="0" smtClean="0"/>
              <a:t>设置图片艺术效果为</a:t>
            </a:r>
            <a:r>
              <a:rPr lang="zh-CN" altLang="zh-CN" dirty="0"/>
              <a:t>“影印”</a:t>
            </a:r>
            <a:r>
              <a:rPr lang="zh-CN" altLang="zh-CN" dirty="0" smtClean="0"/>
              <a:t>效果</a:t>
            </a:r>
            <a:endParaRPr lang="en-US" altLang="zh-CN" dirty="0" smtClean="0"/>
          </a:p>
          <a:p>
            <a:pPr marL="514350" indent="-514350">
              <a:buFont typeface="+mj-lt"/>
              <a:buAutoNum type="arabicPeriod"/>
            </a:pPr>
            <a:r>
              <a:rPr lang="zh-CN" altLang="en-US" dirty="0" smtClean="0"/>
              <a:t>为图片添加</a:t>
            </a:r>
            <a:r>
              <a:rPr lang="en-US" altLang="zh-CN" dirty="0" smtClean="0"/>
              <a:t>0.75</a:t>
            </a:r>
            <a:r>
              <a:rPr lang="zh-CN" altLang="en-US" dirty="0" smtClean="0"/>
              <a:t>磅的边框</a:t>
            </a:r>
            <a:endParaRPr lang="en-US" altLang="zh-CN" dirty="0" smtClean="0"/>
          </a:p>
        </p:txBody>
      </p:sp>
      <p:pic>
        <p:nvPicPr>
          <p:cNvPr id="4" name="图片 3"/>
          <p:cNvPicPr/>
          <p:nvPr/>
        </p:nvPicPr>
        <p:blipFill>
          <a:blip r:embed="rId2"/>
          <a:stretch>
            <a:fillRect/>
          </a:stretch>
        </p:blipFill>
        <p:spPr>
          <a:xfrm>
            <a:off x="5508104" y="4598122"/>
            <a:ext cx="2829149" cy="1783206"/>
          </a:xfrm>
          <a:prstGeom prst="rect">
            <a:avLst/>
          </a:prstGeom>
        </p:spPr>
      </p:pic>
      <p:pic>
        <p:nvPicPr>
          <p:cNvPr id="3074" name="Picture 2" descr="E:\《计算机应用基础》教材2013\资源库\第4章 Word综合应用—小报艺术排版(3稿)\课堂案例\素材\挑担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4598122"/>
            <a:ext cx="3290048" cy="17832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E10AAE-1662-4393-BAE3-EC794D8E4351}" type="datetime1">
              <a:rPr lang="zh-CN" altLang="en-US" smtClean="0"/>
              <a:t>2013/10/11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第</a:t>
            </a:r>
            <a:r>
              <a:rPr lang="en-US" altLang="zh-CN" smtClean="0"/>
              <a:t>4</a:t>
            </a:r>
            <a:r>
              <a:rPr lang="zh-CN" altLang="en-US" smtClean="0"/>
              <a:t>章 </a:t>
            </a:r>
            <a:r>
              <a:rPr lang="en-US" altLang="zh-CN" smtClean="0"/>
              <a:t>Word</a:t>
            </a:r>
            <a:r>
              <a:rPr lang="zh-CN" altLang="en-US" smtClean="0"/>
              <a:t>综合应用</a:t>
            </a:r>
            <a:r>
              <a:rPr lang="en-US" altLang="zh-CN" smtClean="0"/>
              <a:t>—</a:t>
            </a:r>
            <a:r>
              <a:rPr lang="zh-CN" altLang="en-US" smtClean="0"/>
              <a:t>小报艺术排版</a:t>
            </a: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CA27C-0BEC-4929-A7B2-3392E6EDA170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71324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13.</a:t>
            </a:r>
            <a:r>
              <a:rPr lang="zh-CN" altLang="en-US" dirty="0" smtClean="0"/>
              <a:t>设置首字下沉</a:t>
            </a:r>
            <a:endParaRPr lang="zh-CN" altLang="en-US" dirty="0"/>
          </a:p>
        </p:txBody>
      </p:sp>
      <p:sp>
        <p:nvSpPr>
          <p:cNvPr id="8" name="内容占位符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zh-CN" altLang="en-US" dirty="0" smtClean="0"/>
              <a:t>对</a:t>
            </a:r>
            <a:r>
              <a:rPr lang="en-US" altLang="zh-CN" dirty="0" smtClean="0"/>
              <a:t>《</a:t>
            </a:r>
            <a:r>
              <a:rPr lang="zh-CN" altLang="en-US" dirty="0" smtClean="0"/>
              <a:t>最珍贵的礼物</a:t>
            </a:r>
            <a:r>
              <a:rPr lang="en-US" altLang="zh-CN" dirty="0" smtClean="0"/>
              <a:t>》</a:t>
            </a:r>
            <a:r>
              <a:rPr lang="zh-CN" altLang="en-US" dirty="0" smtClean="0"/>
              <a:t>第一段取消首行缩进效果</a:t>
            </a:r>
            <a:endParaRPr lang="en-US" altLang="zh-CN" dirty="0" smtClean="0"/>
          </a:p>
          <a:p>
            <a:pPr marL="514350" indent="-514350">
              <a:buFont typeface="+mj-lt"/>
              <a:buAutoNum type="arabicPeriod"/>
            </a:pPr>
            <a:r>
              <a:rPr lang="zh-CN" altLang="en-US" dirty="0" smtClean="0"/>
              <a:t>设置首字下沉</a:t>
            </a:r>
            <a:endParaRPr lang="zh-CN" altLang="en-US" dirty="0"/>
          </a:p>
        </p:txBody>
      </p:sp>
      <p:pic>
        <p:nvPicPr>
          <p:cNvPr id="9" name="图片 8"/>
          <p:cNvPicPr/>
          <p:nvPr/>
        </p:nvPicPr>
        <p:blipFill>
          <a:blip r:embed="rId2"/>
          <a:stretch>
            <a:fillRect/>
          </a:stretch>
        </p:blipFill>
        <p:spPr>
          <a:xfrm>
            <a:off x="2483768" y="3573016"/>
            <a:ext cx="4290938" cy="1881346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EAFDC4-A272-40FD-8722-D4E075E1F454}" type="datetime1">
              <a:rPr lang="zh-CN" altLang="en-US" smtClean="0"/>
              <a:t>2013/10/11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第</a:t>
            </a:r>
            <a:r>
              <a:rPr lang="en-US" altLang="zh-CN" smtClean="0"/>
              <a:t>4</a:t>
            </a:r>
            <a:r>
              <a:rPr lang="zh-CN" altLang="en-US" smtClean="0"/>
              <a:t>章 </a:t>
            </a:r>
            <a:r>
              <a:rPr lang="en-US" altLang="zh-CN" smtClean="0"/>
              <a:t>Word</a:t>
            </a:r>
            <a:r>
              <a:rPr lang="zh-CN" altLang="en-US" smtClean="0"/>
              <a:t>综合应用</a:t>
            </a:r>
            <a:r>
              <a:rPr lang="en-US" altLang="zh-CN" smtClean="0"/>
              <a:t>—</a:t>
            </a:r>
            <a:r>
              <a:rPr lang="zh-CN" altLang="en-US" smtClean="0"/>
              <a:t>小报艺术排版</a:t>
            </a: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CA27C-0BEC-4929-A7B2-3392E6EDA170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9212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14.</a:t>
            </a:r>
            <a:r>
              <a:rPr lang="zh-CN" altLang="en-US" dirty="0" smtClean="0"/>
              <a:t>小报的打印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/>
              <a:t>将</a:t>
            </a:r>
            <a:r>
              <a:rPr lang="en-US" altLang="zh-CN" dirty="0"/>
              <a:t>2</a:t>
            </a:r>
            <a:r>
              <a:rPr lang="zh-CN" altLang="zh-CN" dirty="0"/>
              <a:t>个</a:t>
            </a:r>
            <a:r>
              <a:rPr lang="en-US" altLang="zh-CN" dirty="0"/>
              <a:t>A4</a:t>
            </a:r>
            <a:r>
              <a:rPr lang="zh-CN" altLang="zh-CN" dirty="0"/>
              <a:t>版面打印在一张</a:t>
            </a:r>
            <a:r>
              <a:rPr lang="en-US" altLang="zh-CN" dirty="0"/>
              <a:t>A3</a:t>
            </a:r>
            <a:r>
              <a:rPr lang="zh-CN" altLang="zh-CN" dirty="0"/>
              <a:t>纸</a:t>
            </a:r>
            <a:r>
              <a:rPr lang="zh-CN" altLang="zh-CN" dirty="0" smtClean="0"/>
              <a:t>上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设置</a:t>
            </a:r>
            <a:r>
              <a:rPr lang="zh-CN" altLang="zh-CN" dirty="0"/>
              <a:t>每版打印</a:t>
            </a:r>
            <a:r>
              <a:rPr lang="en-US" altLang="zh-CN" dirty="0"/>
              <a:t>2</a:t>
            </a:r>
            <a:r>
              <a:rPr lang="zh-CN" altLang="zh-CN" dirty="0" smtClean="0"/>
              <a:t>页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设置</a:t>
            </a:r>
            <a:r>
              <a:rPr lang="zh-CN" altLang="zh-CN" dirty="0"/>
              <a:t>缩放至纸张</a:t>
            </a:r>
            <a:r>
              <a:rPr lang="zh-CN" altLang="zh-CN" dirty="0" smtClean="0"/>
              <a:t>大小</a:t>
            </a:r>
            <a:r>
              <a:rPr lang="zh-CN" altLang="en-US" dirty="0" smtClean="0"/>
              <a:t>为</a:t>
            </a:r>
            <a:r>
              <a:rPr lang="en-US" altLang="zh-CN" dirty="0" smtClean="0"/>
              <a:t>A3</a:t>
            </a:r>
          </a:p>
          <a:p>
            <a:pPr lvl="1"/>
            <a:r>
              <a:rPr lang="zh-CN" altLang="en-US" dirty="0" smtClean="0"/>
              <a:t>在</a:t>
            </a:r>
            <a:r>
              <a:rPr lang="zh-CN" altLang="zh-CN" dirty="0" smtClean="0"/>
              <a:t>打印机</a:t>
            </a:r>
            <a:r>
              <a:rPr lang="zh-CN" altLang="zh-CN" dirty="0"/>
              <a:t>列表中选择合适的打印机</a:t>
            </a:r>
            <a:r>
              <a:rPr lang="zh-CN" altLang="zh-CN" dirty="0" smtClean="0"/>
              <a:t>，然后</a:t>
            </a:r>
            <a:r>
              <a:rPr lang="zh-CN" altLang="zh-CN" dirty="0"/>
              <a:t>单击“打印”按钮</a:t>
            </a:r>
            <a:endParaRPr lang="en-US" altLang="zh-CN" dirty="0" smtClean="0"/>
          </a:p>
          <a:p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15BF54-D26B-4542-9776-36D1F875395C}" type="datetime1">
              <a:rPr lang="zh-CN" altLang="en-US" smtClean="0"/>
              <a:t>2013/10/11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第</a:t>
            </a:r>
            <a:r>
              <a:rPr lang="en-US" altLang="zh-CN" smtClean="0"/>
              <a:t>4</a:t>
            </a:r>
            <a:r>
              <a:rPr lang="zh-CN" altLang="en-US" smtClean="0"/>
              <a:t>章 </a:t>
            </a:r>
            <a:r>
              <a:rPr lang="en-US" altLang="zh-CN" smtClean="0"/>
              <a:t>Word</a:t>
            </a:r>
            <a:r>
              <a:rPr lang="zh-CN" altLang="en-US" smtClean="0"/>
              <a:t>综合应用</a:t>
            </a:r>
            <a:r>
              <a:rPr lang="en-US" altLang="zh-CN" smtClean="0"/>
              <a:t>—</a:t>
            </a:r>
            <a:r>
              <a:rPr lang="zh-CN" altLang="en-US" smtClean="0"/>
              <a:t>小报艺术排版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CA27C-0BEC-4929-A7B2-3392E6EDA170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6946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操作步骤回顾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552" y="1340768"/>
            <a:ext cx="8229600" cy="5400600"/>
          </a:xfrm>
        </p:spPr>
        <p:txBody>
          <a:bodyPr>
            <a:no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zh-CN" altLang="en-US" sz="2000" dirty="0" smtClean="0"/>
              <a:t>先进行版面设置</a:t>
            </a:r>
            <a:endParaRPr lang="en-US" altLang="zh-CN" sz="2000" dirty="0" smtClean="0"/>
          </a:p>
          <a:p>
            <a:pPr marL="514350" indent="-514350">
              <a:buFont typeface="+mj-lt"/>
              <a:buAutoNum type="arabicPeriod"/>
            </a:pPr>
            <a:r>
              <a:rPr lang="zh-CN" altLang="en-US" sz="2000" dirty="0" smtClean="0"/>
              <a:t>分别完成版面</a:t>
            </a:r>
            <a:r>
              <a:rPr lang="en-US" altLang="zh-CN" sz="2000" dirty="0" smtClean="0"/>
              <a:t>1 </a:t>
            </a:r>
            <a:r>
              <a:rPr lang="zh-CN" altLang="en-US" sz="2000" dirty="0" smtClean="0"/>
              <a:t>、版面</a:t>
            </a:r>
            <a:r>
              <a:rPr lang="en-US" altLang="zh-CN" sz="2000" dirty="0" smtClean="0"/>
              <a:t>2</a:t>
            </a:r>
            <a:r>
              <a:rPr lang="zh-CN" altLang="en-US" sz="2000" dirty="0" smtClean="0"/>
              <a:t>的整体设计</a:t>
            </a:r>
            <a:endParaRPr lang="en-US" altLang="zh-CN" sz="2000" dirty="0" smtClean="0"/>
          </a:p>
          <a:p>
            <a:pPr marL="514350" indent="-514350">
              <a:buFont typeface="+mj-lt"/>
              <a:buAutoNum type="arabicPeriod"/>
            </a:pPr>
            <a:r>
              <a:rPr lang="zh-CN" altLang="en-US" sz="2000" dirty="0"/>
              <a:t>绘制</a:t>
            </a:r>
            <a:r>
              <a:rPr lang="zh-CN" altLang="en-US" sz="2000" dirty="0" smtClean="0"/>
              <a:t>表格，修饰表格</a:t>
            </a:r>
            <a:endParaRPr lang="en-US" altLang="zh-CN" sz="2000" dirty="0" smtClean="0"/>
          </a:p>
          <a:p>
            <a:pPr marL="514350" indent="-514350">
              <a:buFont typeface="+mj-lt"/>
              <a:buAutoNum type="arabicPeriod"/>
            </a:pPr>
            <a:r>
              <a:rPr lang="zh-CN" altLang="en-US" sz="2000" dirty="0" smtClean="0"/>
              <a:t>分</a:t>
            </a:r>
            <a:r>
              <a:rPr lang="zh-CN" altLang="en-US" sz="2000" dirty="0"/>
              <a:t>栏</a:t>
            </a:r>
            <a:endParaRPr lang="en-US" altLang="zh-CN" sz="2000" dirty="0"/>
          </a:p>
          <a:p>
            <a:pPr marL="514350" indent="-514350">
              <a:buFont typeface="+mj-lt"/>
              <a:buAutoNum type="arabicPeriod"/>
            </a:pPr>
            <a:r>
              <a:rPr lang="zh-CN" altLang="en-US" sz="2000" dirty="0"/>
              <a:t>添加文本框</a:t>
            </a:r>
            <a:r>
              <a:rPr lang="zh-CN" altLang="en-US" sz="2000" dirty="0" smtClean="0"/>
              <a:t>，设置其边框</a:t>
            </a:r>
            <a:r>
              <a:rPr lang="zh-CN" altLang="en-US" sz="2000" dirty="0"/>
              <a:t>、填充</a:t>
            </a:r>
            <a:r>
              <a:rPr lang="zh-CN" altLang="en-US" sz="2000" dirty="0" smtClean="0"/>
              <a:t>效果</a:t>
            </a:r>
            <a:endParaRPr lang="en-US" altLang="zh-CN" sz="2000" dirty="0" smtClean="0"/>
          </a:p>
          <a:p>
            <a:pPr marL="514350" indent="-514350">
              <a:buFont typeface="+mj-lt"/>
              <a:buAutoNum type="arabicPeriod"/>
            </a:pPr>
            <a:r>
              <a:rPr lang="zh-CN" altLang="en-US" sz="2000" dirty="0" smtClean="0"/>
              <a:t>添加艺术字</a:t>
            </a:r>
            <a:endParaRPr lang="en-US" altLang="zh-CN" sz="2000" dirty="0" smtClean="0"/>
          </a:p>
          <a:p>
            <a:pPr marL="514350" indent="-514350">
              <a:buFont typeface="+mj-lt"/>
              <a:buAutoNum type="arabicPeriod"/>
            </a:pPr>
            <a:r>
              <a:rPr lang="zh-CN" altLang="en-US" sz="2000" dirty="0" smtClean="0"/>
              <a:t>设置</a:t>
            </a:r>
            <a:r>
              <a:rPr lang="zh-CN" altLang="en-US" sz="2000" dirty="0"/>
              <a:t>短文标题</a:t>
            </a:r>
            <a:r>
              <a:rPr lang="zh-CN" altLang="en-US" sz="2000" dirty="0" smtClean="0"/>
              <a:t>字体</a:t>
            </a:r>
            <a:endParaRPr lang="en-US" altLang="zh-CN" sz="2000" dirty="0" smtClean="0"/>
          </a:p>
          <a:p>
            <a:pPr marL="514350" indent="-514350">
              <a:buFont typeface="+mj-lt"/>
              <a:buAutoNum type="arabicPeriod"/>
            </a:pPr>
            <a:r>
              <a:rPr lang="zh-CN" altLang="en-US" sz="2000" dirty="0" smtClean="0"/>
              <a:t>插入艺术化横线</a:t>
            </a:r>
            <a:endParaRPr lang="en-US" altLang="zh-CN" sz="2000" dirty="0" smtClean="0"/>
          </a:p>
          <a:p>
            <a:pPr marL="514350" indent="-514350">
              <a:buFont typeface="+mj-lt"/>
              <a:buAutoNum type="arabicPeriod"/>
            </a:pPr>
            <a:r>
              <a:rPr lang="zh-CN" altLang="en-US" sz="2000" dirty="0"/>
              <a:t>添加形状图形，修饰形状</a:t>
            </a:r>
            <a:endParaRPr lang="en-US" altLang="zh-CN" sz="2000" dirty="0"/>
          </a:p>
          <a:p>
            <a:pPr marL="514350" indent="-514350">
              <a:buFont typeface="+mj-lt"/>
              <a:buAutoNum type="arabicPeriod"/>
            </a:pPr>
            <a:r>
              <a:rPr lang="zh-CN" altLang="en-US" sz="2000" dirty="0"/>
              <a:t>插入剪贴画，设置效果</a:t>
            </a:r>
            <a:endParaRPr lang="en-US" altLang="zh-CN" sz="2000" dirty="0"/>
          </a:p>
          <a:p>
            <a:pPr marL="514350" indent="-514350">
              <a:buFont typeface="+mj-lt"/>
              <a:buAutoNum type="arabicPeriod"/>
            </a:pPr>
            <a:r>
              <a:rPr lang="zh-CN" altLang="en-US" sz="2000" dirty="0" smtClean="0"/>
              <a:t>插入图片，裁剪、修饰图片</a:t>
            </a:r>
            <a:endParaRPr lang="en-US" altLang="zh-CN" sz="2000" dirty="0" smtClean="0"/>
          </a:p>
          <a:p>
            <a:pPr marL="514350" indent="-514350">
              <a:buFont typeface="+mj-lt"/>
              <a:buAutoNum type="arabicPeriod"/>
            </a:pPr>
            <a:r>
              <a:rPr lang="zh-CN" altLang="en-US" sz="2000" dirty="0" smtClean="0"/>
              <a:t>设置</a:t>
            </a:r>
            <a:r>
              <a:rPr lang="zh-CN" altLang="en-US" sz="2000" dirty="0"/>
              <a:t>首字下沉</a:t>
            </a:r>
            <a:endParaRPr lang="en-US" altLang="zh-CN" sz="2000" dirty="0"/>
          </a:p>
          <a:p>
            <a:pPr marL="514350" indent="-514350">
              <a:buFont typeface="+mj-lt"/>
              <a:buAutoNum type="arabicPeriod"/>
            </a:pPr>
            <a:r>
              <a:rPr lang="zh-CN" altLang="en-US" sz="2000" dirty="0" smtClean="0"/>
              <a:t>打印小报</a:t>
            </a:r>
            <a:endParaRPr lang="zh-CN" altLang="en-US" sz="2000" dirty="0"/>
          </a:p>
        </p:txBody>
      </p:sp>
      <p:pic>
        <p:nvPicPr>
          <p:cNvPr id="5" name="内容占位符 3"/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4609293" y="3690934"/>
            <a:ext cx="4474514" cy="3136032"/>
          </a:xfrm>
          <a:prstGeom prst="rect">
            <a:avLst/>
          </a:prstGeom>
        </p:spPr>
      </p:pic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8AB2F3-71BC-48DD-9602-4F05355BF8B2}" type="datetime1">
              <a:rPr lang="zh-CN" altLang="en-US" smtClean="0"/>
              <a:t>2013/10/11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第</a:t>
            </a:r>
            <a:r>
              <a:rPr lang="en-US" altLang="zh-CN" smtClean="0"/>
              <a:t>4</a:t>
            </a:r>
            <a:r>
              <a:rPr lang="zh-CN" altLang="en-US" smtClean="0"/>
              <a:t>章 </a:t>
            </a:r>
            <a:r>
              <a:rPr lang="en-US" altLang="zh-CN" smtClean="0"/>
              <a:t>Word</a:t>
            </a:r>
            <a:r>
              <a:rPr lang="zh-CN" altLang="en-US" smtClean="0"/>
              <a:t>综合应用</a:t>
            </a:r>
            <a:r>
              <a:rPr lang="en-US" altLang="zh-CN" smtClean="0"/>
              <a:t>—</a:t>
            </a:r>
            <a:r>
              <a:rPr lang="zh-CN" altLang="en-US" smtClean="0"/>
              <a:t>小报艺术排版</a:t>
            </a: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CA27C-0BEC-4929-A7B2-3392E6EDA170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2959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任务总结（</a:t>
            </a:r>
            <a:r>
              <a:rPr lang="en-US" altLang="zh-CN" dirty="0" smtClean="0"/>
              <a:t>1</a:t>
            </a:r>
            <a:r>
              <a:rPr lang="zh-CN" altLang="en-US" dirty="0" smtClean="0"/>
              <a:t>）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76400"/>
            <a:ext cx="4330824" cy="4648200"/>
          </a:xfrm>
        </p:spPr>
        <p:txBody>
          <a:bodyPr/>
          <a:lstStyle/>
          <a:p>
            <a:r>
              <a:rPr lang="zh-CN" altLang="zh-CN" sz="1800" dirty="0" smtClean="0"/>
              <a:t>通过</a:t>
            </a:r>
            <a:r>
              <a:rPr lang="zh-CN" altLang="zh-CN" sz="1800" dirty="0"/>
              <a:t>对</a:t>
            </a:r>
            <a:r>
              <a:rPr lang="zh-CN" altLang="zh-CN" sz="1800" dirty="0" smtClean="0"/>
              <a:t>“文摘周报”</a:t>
            </a:r>
            <a:r>
              <a:rPr lang="zh-CN" altLang="en-US" sz="1800" dirty="0" smtClean="0"/>
              <a:t>版面</a:t>
            </a:r>
            <a:r>
              <a:rPr lang="en-US" altLang="zh-CN" sz="1800" dirty="0" smtClean="0"/>
              <a:t>1</a:t>
            </a:r>
            <a:r>
              <a:rPr lang="zh-CN" altLang="zh-CN" sz="1800" dirty="0" smtClean="0"/>
              <a:t>的</a:t>
            </a:r>
            <a:r>
              <a:rPr lang="zh-CN" altLang="zh-CN" sz="1800" dirty="0"/>
              <a:t>排版，介绍了</a:t>
            </a:r>
            <a:r>
              <a:rPr lang="en-US" altLang="zh-CN" sz="1800" dirty="0"/>
              <a:t>Word</a:t>
            </a:r>
            <a:r>
              <a:rPr lang="zh-CN" altLang="zh-CN" sz="1800" dirty="0"/>
              <a:t>中的</a:t>
            </a:r>
            <a:r>
              <a:rPr lang="zh-CN" altLang="zh-CN" sz="1800" dirty="0" smtClean="0"/>
              <a:t>表格</a:t>
            </a:r>
            <a:r>
              <a:rPr lang="zh-CN" altLang="en-US" sz="1800" dirty="0" smtClean="0"/>
              <a:t>布局方法</a:t>
            </a:r>
            <a:r>
              <a:rPr lang="zh-CN" altLang="zh-CN" sz="1800" dirty="0" smtClean="0"/>
              <a:t>，</a:t>
            </a:r>
            <a:r>
              <a:rPr lang="zh-CN" altLang="zh-CN" sz="1800" dirty="0"/>
              <a:t>还介绍了插入艺术字、图片</a:t>
            </a:r>
            <a:r>
              <a:rPr lang="zh-CN" altLang="zh-CN" sz="1800" dirty="0" smtClean="0"/>
              <a:t>、形状</a:t>
            </a:r>
            <a:r>
              <a:rPr lang="zh-CN" altLang="zh-CN" sz="1800" dirty="0"/>
              <a:t>等图文混排技术</a:t>
            </a:r>
            <a:r>
              <a:rPr lang="zh-CN" altLang="zh-CN" sz="1800" dirty="0" smtClean="0"/>
              <a:t>。</a:t>
            </a:r>
            <a:endParaRPr lang="en-US" altLang="zh-CN" sz="1800" dirty="0" smtClean="0"/>
          </a:p>
          <a:p>
            <a:endParaRPr lang="zh-CN" altLang="zh-CN" sz="1800" dirty="0"/>
          </a:p>
          <a:p>
            <a:r>
              <a:rPr lang="zh-CN" altLang="zh-CN" sz="1800" dirty="0"/>
              <a:t>用表格可以实现比较规则的大范围的版面布局，还可以进一步修饰表格的边框、填充等。</a:t>
            </a:r>
          </a:p>
          <a:p>
            <a:endParaRPr lang="en-US" altLang="zh-CN" sz="1800" dirty="0" smtClean="0"/>
          </a:p>
          <a:p>
            <a:r>
              <a:rPr lang="zh-CN" altLang="zh-CN" sz="1800" dirty="0"/>
              <a:t>表格布局快速方便，单元格排列整齐，对单元格的拆分比绘制文本框容易，</a:t>
            </a:r>
            <a:r>
              <a:rPr lang="zh-CN" altLang="zh-CN" sz="1800" dirty="0" smtClean="0"/>
              <a:t>但</a:t>
            </a:r>
            <a:r>
              <a:rPr lang="zh-CN" altLang="en-US" sz="1800" dirty="0" smtClean="0"/>
              <a:t>调整单元格大小时可能</a:t>
            </a:r>
            <a:r>
              <a:rPr lang="zh-CN" altLang="zh-CN" sz="1800" dirty="0" smtClean="0"/>
              <a:t>会影响</a:t>
            </a:r>
            <a:r>
              <a:rPr lang="zh-CN" altLang="en-US" sz="1800" dirty="0" smtClean="0"/>
              <a:t>到其它的单元格</a:t>
            </a:r>
            <a:r>
              <a:rPr lang="zh-CN" altLang="zh-CN" sz="1800" dirty="0" smtClean="0"/>
              <a:t>。</a:t>
            </a:r>
            <a:endParaRPr lang="en-US" altLang="zh-CN" sz="1800" dirty="0" smtClean="0"/>
          </a:p>
          <a:p>
            <a:pPr marL="0" indent="0">
              <a:buNone/>
            </a:pPr>
            <a:endParaRPr lang="zh-CN" altLang="zh-CN" sz="1800" dirty="0" smtClean="0"/>
          </a:p>
        </p:txBody>
      </p:sp>
      <p:pic>
        <p:nvPicPr>
          <p:cNvPr id="5" name="图片 4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4135" y="1474971"/>
            <a:ext cx="3612029" cy="5050373"/>
          </a:xfrm>
          <a:prstGeom prst="rect">
            <a:avLst/>
          </a:prstGeom>
        </p:spPr>
      </p:pic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05AB5-D3D1-4D11-ACAD-49190385B37B}" type="datetime1">
              <a:rPr lang="zh-CN" altLang="en-US" smtClean="0"/>
              <a:t>2013/10/11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第</a:t>
            </a:r>
            <a:r>
              <a:rPr lang="en-US" altLang="zh-CN" smtClean="0"/>
              <a:t>4</a:t>
            </a:r>
            <a:r>
              <a:rPr lang="zh-CN" altLang="en-US" smtClean="0"/>
              <a:t>章 </a:t>
            </a:r>
            <a:r>
              <a:rPr lang="en-US" altLang="zh-CN" smtClean="0"/>
              <a:t>Word</a:t>
            </a:r>
            <a:r>
              <a:rPr lang="zh-CN" altLang="en-US" smtClean="0"/>
              <a:t>综合应用</a:t>
            </a:r>
            <a:r>
              <a:rPr lang="en-US" altLang="zh-CN" smtClean="0"/>
              <a:t>—</a:t>
            </a:r>
            <a:r>
              <a:rPr lang="zh-CN" altLang="en-US" smtClean="0"/>
              <a:t>小报艺术排版</a:t>
            </a: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CA27C-0BEC-4929-A7B2-3392E6EDA170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5522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任务</a:t>
            </a:r>
            <a:r>
              <a:rPr lang="zh-CN" altLang="en-US" dirty="0"/>
              <a:t>总结</a:t>
            </a:r>
            <a:r>
              <a:rPr lang="zh-CN" altLang="en-US" dirty="0" smtClean="0"/>
              <a:t>（</a:t>
            </a:r>
            <a:r>
              <a:rPr lang="en-US" altLang="zh-CN" dirty="0" smtClean="0"/>
              <a:t>2</a:t>
            </a:r>
            <a:r>
              <a:rPr lang="zh-CN" altLang="en-US" dirty="0" smtClean="0"/>
              <a:t>）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76400"/>
            <a:ext cx="4330824" cy="4648200"/>
          </a:xfrm>
        </p:spPr>
        <p:txBody>
          <a:bodyPr/>
          <a:lstStyle/>
          <a:p>
            <a:r>
              <a:rPr lang="zh-CN" altLang="en-US" sz="1800" dirty="0"/>
              <a:t>艺术字可以设置成水平或竖直排列，可以设置丰富多彩的文本效果。</a:t>
            </a:r>
            <a:endParaRPr lang="en-US" altLang="zh-CN" sz="1800" dirty="0"/>
          </a:p>
          <a:p>
            <a:endParaRPr lang="en-US" altLang="zh-CN" sz="1800" dirty="0"/>
          </a:p>
          <a:p>
            <a:r>
              <a:rPr lang="zh-CN" altLang="en-US" sz="1800" dirty="0"/>
              <a:t>插入艺术横线，能使分隔线更有艺术感。</a:t>
            </a:r>
            <a:endParaRPr lang="en-US" altLang="zh-CN" sz="1800" dirty="0"/>
          </a:p>
          <a:p>
            <a:pPr marL="0" indent="0">
              <a:buNone/>
            </a:pPr>
            <a:endParaRPr lang="en-US" altLang="zh-CN" sz="1800" dirty="0"/>
          </a:p>
          <a:p>
            <a:pPr marL="0" indent="0">
              <a:buNone/>
            </a:pPr>
            <a:endParaRPr lang="zh-CN" altLang="zh-CN" sz="1800" dirty="0" smtClean="0"/>
          </a:p>
        </p:txBody>
      </p:sp>
      <p:pic>
        <p:nvPicPr>
          <p:cNvPr id="5" name="图片 4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4135" y="1474971"/>
            <a:ext cx="3612029" cy="5050373"/>
          </a:xfrm>
          <a:prstGeom prst="rect">
            <a:avLst/>
          </a:prstGeom>
        </p:spPr>
      </p:pic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49190F-F6F7-4AB2-8984-588533292D41}" type="datetime1">
              <a:rPr lang="zh-CN" altLang="en-US" smtClean="0"/>
              <a:t>2013/10/11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第</a:t>
            </a:r>
            <a:r>
              <a:rPr lang="en-US" altLang="zh-CN" smtClean="0"/>
              <a:t>4</a:t>
            </a:r>
            <a:r>
              <a:rPr lang="zh-CN" altLang="en-US" smtClean="0"/>
              <a:t>章 </a:t>
            </a:r>
            <a:r>
              <a:rPr lang="en-US" altLang="zh-CN" smtClean="0"/>
              <a:t>Word</a:t>
            </a:r>
            <a:r>
              <a:rPr lang="zh-CN" altLang="en-US" smtClean="0"/>
              <a:t>综合应用</a:t>
            </a:r>
            <a:r>
              <a:rPr lang="en-US" altLang="zh-CN" smtClean="0"/>
              <a:t>—</a:t>
            </a:r>
            <a:r>
              <a:rPr lang="zh-CN" altLang="en-US" smtClean="0"/>
              <a:t>小报艺术排版</a:t>
            </a: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CA27C-0BEC-4929-A7B2-3392E6EDA170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7359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任务</a:t>
            </a:r>
            <a:r>
              <a:rPr lang="zh-CN" altLang="en-US" dirty="0"/>
              <a:t>总结</a:t>
            </a:r>
            <a:r>
              <a:rPr lang="zh-CN" altLang="en-US" dirty="0" smtClean="0"/>
              <a:t>（</a:t>
            </a:r>
            <a:r>
              <a:rPr lang="en-US" altLang="zh-CN" dirty="0" smtClean="0"/>
              <a:t>3</a:t>
            </a:r>
            <a:r>
              <a:rPr lang="zh-CN" altLang="en-US" dirty="0" smtClean="0"/>
              <a:t>）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76400"/>
            <a:ext cx="4330824" cy="5064968"/>
          </a:xfrm>
        </p:spPr>
        <p:txBody>
          <a:bodyPr>
            <a:normAutofit lnSpcReduction="10000"/>
          </a:bodyPr>
          <a:lstStyle/>
          <a:p>
            <a:r>
              <a:rPr lang="zh-CN" altLang="zh-CN" sz="1800" dirty="0" smtClean="0"/>
              <a:t>在</a:t>
            </a:r>
            <a:r>
              <a:rPr lang="zh-CN" altLang="zh-CN" sz="1800" dirty="0"/>
              <a:t>文档中插入图片图形的方法主要有插入图片、插入剪贴画或采用“形状”工具绘制各种图形。此外也可以用复制</a:t>
            </a:r>
            <a:r>
              <a:rPr lang="en-US" altLang="zh-CN" sz="1800" dirty="0"/>
              <a:t>/</a:t>
            </a:r>
            <a:r>
              <a:rPr lang="zh-CN" altLang="zh-CN" sz="1800" dirty="0"/>
              <a:t>粘贴的方法实现</a:t>
            </a:r>
            <a:r>
              <a:rPr lang="zh-CN" altLang="zh-CN" sz="1800" dirty="0" smtClean="0"/>
              <a:t>。</a:t>
            </a:r>
            <a:endParaRPr lang="en-US" altLang="zh-CN" sz="1800" dirty="0" smtClean="0"/>
          </a:p>
          <a:p>
            <a:endParaRPr lang="en-US" altLang="zh-CN" sz="1800" dirty="0"/>
          </a:p>
          <a:p>
            <a:r>
              <a:rPr lang="zh-CN" altLang="en-US" sz="1800" dirty="0" smtClean="0"/>
              <a:t>图片插入后，可对其进行“裁剪”，还可设置样式，增强艺术效果。</a:t>
            </a:r>
            <a:endParaRPr lang="en-US" altLang="zh-CN" sz="1800" dirty="0" smtClean="0"/>
          </a:p>
          <a:p>
            <a:endParaRPr lang="en-US" altLang="zh-CN" sz="1800" dirty="0"/>
          </a:p>
          <a:p>
            <a:r>
              <a:rPr lang="zh-CN" altLang="en-US" sz="1800" dirty="0" smtClean="0"/>
              <a:t>形状图形绘制后，可以拖动控点调整大小、形状等，还可以设置其图形样式、艺术字样式等艺术效果。</a:t>
            </a:r>
            <a:endParaRPr lang="zh-CN" altLang="zh-CN" sz="1800" dirty="0" smtClean="0"/>
          </a:p>
          <a:p>
            <a:endParaRPr lang="zh-CN" altLang="zh-CN" sz="1800" dirty="0" smtClean="0"/>
          </a:p>
          <a:p>
            <a:r>
              <a:rPr lang="zh-CN" altLang="zh-CN" sz="1800" dirty="0" smtClean="0"/>
              <a:t>艺术字、图片等的环绕方式包括嵌入型、四周型环绕、紧密型型环绕、浮于文字上方、衬于文字下方等。设置适当的环绕方式，能充分满足用户对图文混排的不同需求。</a:t>
            </a:r>
            <a:endParaRPr lang="en-US" altLang="zh-CN" sz="1800" dirty="0" smtClean="0"/>
          </a:p>
          <a:p>
            <a:pPr marL="0" indent="0">
              <a:buNone/>
            </a:pPr>
            <a:endParaRPr lang="zh-CN" altLang="zh-CN" sz="1800" dirty="0" smtClean="0"/>
          </a:p>
        </p:txBody>
      </p:sp>
      <p:pic>
        <p:nvPicPr>
          <p:cNvPr id="5" name="图片 4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4135" y="1474971"/>
            <a:ext cx="3612029" cy="5050373"/>
          </a:xfrm>
          <a:prstGeom prst="rect">
            <a:avLst/>
          </a:prstGeom>
        </p:spPr>
      </p:pic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BF8434-0C89-4CA1-8A8F-3F75EEE387F2}" type="datetime1">
              <a:rPr lang="zh-CN" altLang="en-US" smtClean="0"/>
              <a:t>2013/10/11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第</a:t>
            </a:r>
            <a:r>
              <a:rPr lang="en-US" altLang="zh-CN" smtClean="0"/>
              <a:t>4</a:t>
            </a:r>
            <a:r>
              <a:rPr lang="zh-CN" altLang="en-US" smtClean="0"/>
              <a:t>章 </a:t>
            </a:r>
            <a:r>
              <a:rPr lang="en-US" altLang="zh-CN" smtClean="0"/>
              <a:t>Word</a:t>
            </a:r>
            <a:r>
              <a:rPr lang="zh-CN" altLang="en-US" smtClean="0"/>
              <a:t>综合应用</a:t>
            </a:r>
            <a:r>
              <a:rPr lang="en-US" altLang="zh-CN" smtClean="0"/>
              <a:t>—</a:t>
            </a:r>
            <a:r>
              <a:rPr lang="zh-CN" altLang="en-US" smtClean="0"/>
              <a:t>小报艺术排版</a:t>
            </a: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CA27C-0BEC-4929-A7B2-3392E6EDA170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2547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任务</a:t>
            </a:r>
            <a:r>
              <a:rPr lang="zh-CN" altLang="en-US" dirty="0"/>
              <a:t>总结</a:t>
            </a:r>
            <a:r>
              <a:rPr lang="zh-CN" altLang="en-US" dirty="0" smtClean="0"/>
              <a:t>（</a:t>
            </a:r>
            <a:r>
              <a:rPr lang="en-US" altLang="zh-CN" dirty="0" smtClean="0"/>
              <a:t>4</a:t>
            </a:r>
            <a:r>
              <a:rPr lang="zh-CN" altLang="en-US" dirty="0" smtClean="0"/>
              <a:t>）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76400"/>
            <a:ext cx="4474840" cy="4488904"/>
          </a:xfrm>
        </p:spPr>
        <p:txBody>
          <a:bodyPr>
            <a:noAutofit/>
          </a:bodyPr>
          <a:lstStyle/>
          <a:p>
            <a:r>
              <a:rPr lang="zh-CN" altLang="zh-CN" sz="1800" dirty="0" smtClean="0"/>
              <a:t>通过</a:t>
            </a:r>
            <a:r>
              <a:rPr lang="zh-CN" altLang="zh-CN" sz="1800" dirty="0"/>
              <a:t>对</a:t>
            </a:r>
            <a:r>
              <a:rPr lang="zh-CN" altLang="zh-CN" sz="1800" dirty="0" smtClean="0"/>
              <a:t>“文摘周报”</a:t>
            </a:r>
            <a:r>
              <a:rPr lang="zh-CN" altLang="en-US" sz="1800" dirty="0" smtClean="0"/>
              <a:t>版面</a:t>
            </a:r>
            <a:r>
              <a:rPr lang="en-US" altLang="zh-CN" sz="1800" dirty="0" smtClean="0"/>
              <a:t>2</a:t>
            </a:r>
            <a:r>
              <a:rPr lang="zh-CN" altLang="zh-CN" sz="1800" dirty="0" smtClean="0"/>
              <a:t>的</a:t>
            </a:r>
            <a:r>
              <a:rPr lang="zh-CN" altLang="zh-CN" sz="1800" dirty="0"/>
              <a:t>排版，介绍了</a:t>
            </a:r>
            <a:r>
              <a:rPr lang="en-US" altLang="zh-CN" sz="1800" dirty="0"/>
              <a:t>Word</a:t>
            </a:r>
            <a:r>
              <a:rPr lang="zh-CN" altLang="zh-CN" sz="1800" dirty="0"/>
              <a:t>中</a:t>
            </a:r>
            <a:r>
              <a:rPr lang="zh-CN" altLang="zh-CN" sz="1800" dirty="0" smtClean="0"/>
              <a:t>的分</a:t>
            </a:r>
            <a:r>
              <a:rPr lang="zh-CN" altLang="zh-CN" sz="1800" dirty="0"/>
              <a:t>栏、文本框、首字下沉，还介绍了</a:t>
            </a:r>
            <a:r>
              <a:rPr lang="zh-CN" altLang="zh-CN" sz="1800" dirty="0" smtClean="0"/>
              <a:t>插入剪贴画等</a:t>
            </a:r>
            <a:r>
              <a:rPr lang="zh-CN" altLang="zh-CN" sz="1800" dirty="0"/>
              <a:t>图文混排技术</a:t>
            </a:r>
            <a:r>
              <a:rPr lang="zh-CN" altLang="zh-CN" sz="1800" dirty="0" smtClean="0"/>
              <a:t>。</a:t>
            </a:r>
            <a:endParaRPr lang="en-US" altLang="zh-CN" sz="1800" dirty="0" smtClean="0"/>
          </a:p>
          <a:p>
            <a:endParaRPr lang="zh-CN" altLang="zh-CN" sz="1800" dirty="0"/>
          </a:p>
          <a:p>
            <a:r>
              <a:rPr lang="zh-CN" altLang="zh-CN" sz="1800" dirty="0"/>
              <a:t>分栏是文档排版中常用的一种版式，在各种报纸和杂志中广泛运用。它使页面在水平方向上分为几个栏，文字是逐栏排列的，填满一栏后才转到下一栏，文档内容分列于不同的栏中，方便阅读</a:t>
            </a:r>
            <a:r>
              <a:rPr lang="zh-CN" altLang="zh-CN" sz="1800" dirty="0" smtClean="0"/>
              <a:t>。</a:t>
            </a:r>
            <a:endParaRPr lang="en-US" altLang="zh-CN" sz="1800" dirty="0" smtClean="0"/>
          </a:p>
          <a:p>
            <a:endParaRPr lang="en-US" altLang="zh-CN" sz="1800" dirty="0" smtClean="0"/>
          </a:p>
          <a:p>
            <a:r>
              <a:rPr lang="zh-CN" altLang="zh-CN" sz="1800" dirty="0" smtClean="0"/>
              <a:t>对于</a:t>
            </a:r>
            <a:r>
              <a:rPr lang="zh-CN" altLang="zh-CN" sz="1800" dirty="0"/>
              <a:t>较长的文档经常运用分栏方法，把文档内容分列于不同的栏中</a:t>
            </a:r>
            <a:r>
              <a:rPr lang="zh-CN" altLang="zh-CN" sz="1800" dirty="0" smtClean="0"/>
              <a:t>。</a:t>
            </a:r>
            <a:endParaRPr lang="en-US" altLang="zh-CN" sz="1800" dirty="0" smtClean="0"/>
          </a:p>
          <a:p>
            <a:endParaRPr lang="en-US" altLang="zh-CN" sz="1800" dirty="0"/>
          </a:p>
          <a:p>
            <a:r>
              <a:rPr lang="zh-CN" altLang="zh-CN" sz="1800" dirty="0" smtClean="0"/>
              <a:t>需要</a:t>
            </a:r>
            <a:r>
              <a:rPr lang="zh-CN" altLang="zh-CN" sz="1800" dirty="0"/>
              <a:t>注意的是，在表格或文本框的一个方格内的文字是不能分栏的</a:t>
            </a:r>
            <a:r>
              <a:rPr lang="zh-CN" altLang="zh-CN" sz="1800" dirty="0" smtClean="0"/>
              <a:t>。</a:t>
            </a:r>
            <a:endParaRPr lang="zh-CN" altLang="zh-CN" sz="1800" dirty="0"/>
          </a:p>
        </p:txBody>
      </p:sp>
      <p:pic>
        <p:nvPicPr>
          <p:cNvPr id="4" name="图片 4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1556792"/>
            <a:ext cx="3465512" cy="48793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551F04-F918-4E84-A3FF-4A7EA2B288CE}" type="datetime1">
              <a:rPr lang="zh-CN" altLang="en-US" smtClean="0"/>
              <a:t>2013/10/11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第</a:t>
            </a:r>
            <a:r>
              <a:rPr lang="en-US" altLang="zh-CN" smtClean="0"/>
              <a:t>4</a:t>
            </a:r>
            <a:r>
              <a:rPr lang="zh-CN" altLang="en-US" smtClean="0"/>
              <a:t>章 </a:t>
            </a:r>
            <a:r>
              <a:rPr lang="en-US" altLang="zh-CN" smtClean="0"/>
              <a:t>Word</a:t>
            </a:r>
            <a:r>
              <a:rPr lang="zh-CN" altLang="en-US" smtClean="0"/>
              <a:t>综合应用</a:t>
            </a:r>
            <a:r>
              <a:rPr lang="en-US" altLang="zh-CN" smtClean="0"/>
              <a:t>—</a:t>
            </a:r>
            <a:r>
              <a:rPr lang="zh-CN" altLang="en-US" smtClean="0"/>
              <a:t>小报艺术排版</a:t>
            </a: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CA27C-0BEC-4929-A7B2-3392E6EDA170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1400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任务</a:t>
            </a:r>
            <a:r>
              <a:rPr lang="zh-CN" altLang="en-US" dirty="0"/>
              <a:t>总结</a:t>
            </a:r>
            <a:r>
              <a:rPr lang="zh-CN" altLang="en-US" dirty="0" smtClean="0"/>
              <a:t>（</a:t>
            </a:r>
            <a:r>
              <a:rPr lang="en-US" altLang="zh-CN" dirty="0" smtClean="0"/>
              <a:t>5</a:t>
            </a:r>
            <a:r>
              <a:rPr lang="zh-CN" altLang="en-US" dirty="0" smtClean="0"/>
              <a:t>）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76400"/>
            <a:ext cx="4474840" cy="4488904"/>
          </a:xfrm>
        </p:spPr>
        <p:txBody>
          <a:bodyPr>
            <a:normAutofit/>
          </a:bodyPr>
          <a:lstStyle/>
          <a:p>
            <a:r>
              <a:rPr lang="zh-CN" altLang="zh-CN" sz="1800" dirty="0" smtClean="0"/>
              <a:t>文本框</a:t>
            </a:r>
            <a:r>
              <a:rPr lang="zh-CN" altLang="zh-CN" sz="1800" dirty="0"/>
              <a:t>是放置文本、图片等对象的容器，使用文本框可以将文本放置在页面中的任意位置，可以为文本框内的文字设置格式。文本框可以设置为任意大小，也可以为文本框添加各种边框、填充色、阴影等效果。因此，文本框在</a:t>
            </a:r>
            <a:r>
              <a:rPr lang="en-US" altLang="zh-CN" sz="1800" dirty="0"/>
              <a:t>Word</a:t>
            </a:r>
            <a:r>
              <a:rPr lang="zh-CN" altLang="zh-CN" sz="1800" dirty="0"/>
              <a:t>的排版中运用非常广泛</a:t>
            </a:r>
            <a:r>
              <a:rPr lang="zh-CN" altLang="zh-CN" sz="1800" dirty="0" smtClean="0"/>
              <a:t>。</a:t>
            </a:r>
            <a:endParaRPr lang="en-US" altLang="zh-CN" sz="1800" dirty="0" smtClean="0"/>
          </a:p>
          <a:p>
            <a:endParaRPr lang="zh-CN" altLang="zh-CN" sz="1800" dirty="0"/>
          </a:p>
          <a:p>
            <a:r>
              <a:rPr lang="zh-CN" altLang="zh-CN" sz="1800" dirty="0"/>
              <a:t>表格布局快速方便，单元格排列整齐，对单元格的拆分比绘制文本框容易，但各单元格会互相影响。而各个文本框正好彼此分离、互不影响，便于单独处理</a:t>
            </a:r>
            <a:r>
              <a:rPr lang="zh-CN" altLang="zh-CN" sz="1800" dirty="0" smtClean="0"/>
              <a:t>。</a:t>
            </a:r>
            <a:endParaRPr lang="zh-CN" altLang="zh-CN" sz="1800" dirty="0"/>
          </a:p>
        </p:txBody>
      </p:sp>
      <p:pic>
        <p:nvPicPr>
          <p:cNvPr id="4" name="图片 4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1556792"/>
            <a:ext cx="3465512" cy="48793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E2697D-373E-42ED-84E4-9C01FD272C2B}" type="datetime1">
              <a:rPr lang="zh-CN" altLang="en-US" smtClean="0"/>
              <a:t>2013/10/11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第</a:t>
            </a:r>
            <a:r>
              <a:rPr lang="en-US" altLang="zh-CN" smtClean="0"/>
              <a:t>4</a:t>
            </a:r>
            <a:r>
              <a:rPr lang="zh-CN" altLang="en-US" smtClean="0"/>
              <a:t>章 </a:t>
            </a:r>
            <a:r>
              <a:rPr lang="en-US" altLang="zh-CN" smtClean="0"/>
              <a:t>Word</a:t>
            </a:r>
            <a:r>
              <a:rPr lang="zh-CN" altLang="en-US" smtClean="0"/>
              <a:t>综合应用</a:t>
            </a:r>
            <a:r>
              <a:rPr lang="en-US" altLang="zh-CN" smtClean="0"/>
              <a:t>—</a:t>
            </a:r>
            <a:r>
              <a:rPr lang="zh-CN" altLang="en-US" smtClean="0"/>
              <a:t>小报艺术排版</a:t>
            </a: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CA27C-0BEC-4929-A7B2-3392E6EDA170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0489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任务</a:t>
            </a:r>
            <a:r>
              <a:rPr lang="zh-CN" altLang="en-US" dirty="0"/>
              <a:t>总结</a:t>
            </a:r>
            <a:r>
              <a:rPr lang="zh-CN" altLang="en-US" dirty="0" smtClean="0"/>
              <a:t>（</a:t>
            </a:r>
            <a:r>
              <a:rPr lang="en-US" altLang="zh-CN" dirty="0" smtClean="0"/>
              <a:t>6</a:t>
            </a:r>
            <a:r>
              <a:rPr lang="zh-CN" altLang="en-US" dirty="0" smtClean="0"/>
              <a:t>）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76400"/>
            <a:ext cx="4474840" cy="4488904"/>
          </a:xfrm>
        </p:spPr>
        <p:txBody>
          <a:bodyPr>
            <a:normAutofit/>
          </a:bodyPr>
          <a:lstStyle/>
          <a:p>
            <a:r>
              <a:rPr lang="zh-CN" altLang="zh-CN" sz="1800" dirty="0" smtClean="0"/>
              <a:t>首</a:t>
            </a:r>
            <a:r>
              <a:rPr lang="zh-CN" altLang="zh-CN" sz="1800" dirty="0"/>
              <a:t>字下沉效果能使段落第一个字符的字体变大并下沉或悬挂几行，这样使文章显得醒目以吸引读者的目光</a:t>
            </a:r>
            <a:r>
              <a:rPr lang="zh-CN" altLang="zh-CN" sz="1800" dirty="0" smtClean="0"/>
              <a:t>。</a:t>
            </a:r>
            <a:endParaRPr lang="en-US" altLang="zh-CN" sz="1800" dirty="0" smtClean="0"/>
          </a:p>
          <a:p>
            <a:endParaRPr lang="en-US" altLang="zh-CN" sz="1800" dirty="0"/>
          </a:p>
          <a:p>
            <a:r>
              <a:rPr lang="zh-CN" altLang="en-US" sz="1800" dirty="0" smtClean="0"/>
              <a:t>剪贴画内容简洁、线条鲜明、生动有趣，作为文档的图形装饰很常见。</a:t>
            </a:r>
            <a:endParaRPr lang="en-US" altLang="zh-CN" sz="1800" dirty="0" smtClean="0"/>
          </a:p>
          <a:p>
            <a:endParaRPr lang="en-US" altLang="zh-CN" sz="1800" dirty="0"/>
          </a:p>
          <a:p>
            <a:r>
              <a:rPr lang="zh-CN" altLang="en-US" sz="1800" dirty="0" smtClean="0"/>
              <a:t>版面</a:t>
            </a:r>
            <a:r>
              <a:rPr lang="en-US" altLang="zh-CN" sz="1800" dirty="0" smtClean="0"/>
              <a:t>2</a:t>
            </a:r>
            <a:r>
              <a:rPr lang="zh-CN" altLang="en-US" sz="1800" dirty="0" smtClean="0"/>
              <a:t>中剪贴画的文字环绕效果是相对于整个页面的位置。</a:t>
            </a:r>
            <a:endParaRPr lang="zh-CN" altLang="zh-CN" sz="1800" dirty="0"/>
          </a:p>
        </p:txBody>
      </p:sp>
      <p:pic>
        <p:nvPicPr>
          <p:cNvPr id="4" name="图片 4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1556792"/>
            <a:ext cx="3465512" cy="48793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0625D-ECFD-456B-A2C2-60EBD5C4F4E4}" type="datetime1">
              <a:rPr lang="zh-CN" altLang="en-US" smtClean="0"/>
              <a:t>2013/10/11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第</a:t>
            </a:r>
            <a:r>
              <a:rPr lang="en-US" altLang="zh-CN" smtClean="0"/>
              <a:t>4</a:t>
            </a:r>
            <a:r>
              <a:rPr lang="zh-CN" altLang="en-US" smtClean="0"/>
              <a:t>章 </a:t>
            </a:r>
            <a:r>
              <a:rPr lang="en-US" altLang="zh-CN" smtClean="0"/>
              <a:t>Word</a:t>
            </a:r>
            <a:r>
              <a:rPr lang="zh-CN" altLang="en-US" smtClean="0"/>
              <a:t>综合应用</a:t>
            </a:r>
            <a:r>
              <a:rPr lang="en-US" altLang="zh-CN" smtClean="0"/>
              <a:t>—</a:t>
            </a:r>
            <a:r>
              <a:rPr lang="zh-CN" altLang="en-US" smtClean="0"/>
              <a:t>小报艺术排版</a:t>
            </a: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CA27C-0BEC-4929-A7B2-3392E6EDA170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98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在学习</a:t>
            </a:r>
            <a:r>
              <a:rPr lang="zh-CN" altLang="en-US" dirty="0"/>
              <a:t>、工作、生活中</a:t>
            </a:r>
            <a:r>
              <a:rPr lang="zh-CN" altLang="en-US" dirty="0" smtClean="0"/>
              <a:t>，常遇到</a:t>
            </a:r>
            <a:r>
              <a:rPr lang="zh-CN" altLang="en-US" dirty="0"/>
              <a:t>要制作各种类型的宣传小报、公司的内部刊物或者产品销售海报</a:t>
            </a:r>
            <a:r>
              <a:rPr lang="zh-CN" altLang="en-US" dirty="0" smtClean="0"/>
              <a:t>等。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其</a:t>
            </a:r>
            <a:r>
              <a:rPr lang="zh-CN" altLang="en-US" dirty="0"/>
              <a:t>排版设计需要注重版面的整体规划、艺术效果和个性化</a:t>
            </a:r>
            <a:r>
              <a:rPr lang="zh-CN" altLang="en-US" dirty="0" smtClean="0"/>
              <a:t>创意。</a:t>
            </a:r>
            <a:endParaRPr lang="en-US" altLang="zh-CN" dirty="0" smtClean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 smtClean="0"/>
              <a:t>项目</a:t>
            </a:r>
            <a:r>
              <a:rPr lang="zh-CN" altLang="en-US" dirty="0" smtClean="0"/>
              <a:t>背景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42B560-6953-4B8C-AF86-85B60B7F9E04}" type="datetime1">
              <a:rPr lang="zh-CN" altLang="en-US" smtClean="0"/>
              <a:t>2013/10/11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第</a:t>
            </a:r>
            <a:r>
              <a:rPr lang="en-US" altLang="zh-CN" smtClean="0"/>
              <a:t>4</a:t>
            </a:r>
            <a:r>
              <a:rPr lang="zh-CN" altLang="en-US" smtClean="0"/>
              <a:t>章 </a:t>
            </a:r>
            <a:r>
              <a:rPr lang="en-US" altLang="zh-CN" smtClean="0"/>
              <a:t>Word</a:t>
            </a:r>
            <a:r>
              <a:rPr lang="zh-CN" altLang="en-US" smtClean="0"/>
              <a:t>综合应用</a:t>
            </a:r>
            <a:r>
              <a:rPr lang="en-US" altLang="zh-CN" smtClean="0"/>
              <a:t>—</a:t>
            </a:r>
            <a:r>
              <a:rPr lang="zh-CN" altLang="en-US" smtClean="0"/>
              <a:t>小报艺术排版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CA27C-0BEC-4929-A7B2-3392E6EDA170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50994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任务</a:t>
            </a:r>
            <a:r>
              <a:rPr lang="zh-CN" altLang="en-US" dirty="0"/>
              <a:t>总结</a:t>
            </a:r>
            <a:r>
              <a:rPr lang="zh-CN" altLang="en-US" dirty="0" smtClean="0"/>
              <a:t>（</a:t>
            </a:r>
            <a:r>
              <a:rPr lang="en-US" altLang="zh-CN" dirty="0" smtClean="0"/>
              <a:t>7</a:t>
            </a:r>
            <a:r>
              <a:rPr lang="zh-CN" altLang="en-US" dirty="0" smtClean="0"/>
              <a:t>）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76400"/>
            <a:ext cx="4474840" cy="4488904"/>
          </a:xfrm>
        </p:spPr>
        <p:txBody>
          <a:bodyPr>
            <a:normAutofit/>
          </a:bodyPr>
          <a:lstStyle/>
          <a:p>
            <a:r>
              <a:rPr lang="zh-CN" altLang="zh-CN" sz="1800" dirty="0" smtClean="0"/>
              <a:t>文档</a:t>
            </a:r>
            <a:r>
              <a:rPr lang="zh-CN" altLang="zh-CN" sz="1800" dirty="0"/>
              <a:t>排版设计完毕后，可以把最后的结果打印出来。根据需要，可以单页打印，也可以把两个</a:t>
            </a:r>
            <a:r>
              <a:rPr lang="en-US" altLang="zh-CN" sz="1800" dirty="0"/>
              <a:t>A4</a:t>
            </a:r>
            <a:r>
              <a:rPr lang="zh-CN" altLang="zh-CN" sz="1800" dirty="0"/>
              <a:t>版面拼在一起，打印在一张</a:t>
            </a:r>
            <a:r>
              <a:rPr lang="en-US" altLang="zh-CN" sz="1800" dirty="0"/>
              <a:t>A3</a:t>
            </a:r>
            <a:r>
              <a:rPr lang="zh-CN" altLang="zh-CN" sz="1800" dirty="0"/>
              <a:t>纸上，还可以实现正反面打印；可以打印全部内容，也可以只打印部分内容，甚至只打印当前的一页</a:t>
            </a:r>
            <a:r>
              <a:rPr lang="zh-CN" altLang="zh-CN" sz="1800" dirty="0" smtClean="0"/>
              <a:t>。</a:t>
            </a:r>
            <a:endParaRPr lang="en-US" altLang="zh-CN" sz="1800" dirty="0" smtClean="0"/>
          </a:p>
          <a:p>
            <a:endParaRPr lang="zh-CN" altLang="zh-CN" sz="1800" dirty="0"/>
          </a:p>
          <a:p>
            <a:r>
              <a:rPr lang="zh-CN" altLang="zh-CN" sz="1800" dirty="0"/>
              <a:t>总之，对于宣传小报的整体设计，最终要达到如下效果：版面均衡协调、图文并茂、生动活泼，颜色搭配合理、淡雅而不失美观；版面设计不拘一格，充分发挥想象力，体现个性化独特创意</a:t>
            </a:r>
            <a:r>
              <a:rPr lang="zh-CN" altLang="zh-CN" sz="1800" dirty="0" smtClean="0"/>
              <a:t>。</a:t>
            </a:r>
            <a:endParaRPr lang="zh-CN" altLang="zh-CN" sz="1800" dirty="0"/>
          </a:p>
        </p:txBody>
      </p:sp>
      <p:pic>
        <p:nvPicPr>
          <p:cNvPr id="4" name="图片 4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1556792"/>
            <a:ext cx="3465512" cy="48793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74C91E-4018-4260-8880-75903052F397}" type="datetime1">
              <a:rPr lang="zh-CN" altLang="en-US" smtClean="0"/>
              <a:t>2013/10/11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第</a:t>
            </a:r>
            <a:r>
              <a:rPr lang="en-US" altLang="zh-CN" smtClean="0"/>
              <a:t>4</a:t>
            </a:r>
            <a:r>
              <a:rPr lang="zh-CN" altLang="en-US" smtClean="0"/>
              <a:t>章 </a:t>
            </a:r>
            <a:r>
              <a:rPr lang="en-US" altLang="zh-CN" smtClean="0"/>
              <a:t>Word</a:t>
            </a:r>
            <a:r>
              <a:rPr lang="zh-CN" altLang="en-US" smtClean="0"/>
              <a:t>综合应用</a:t>
            </a:r>
            <a:r>
              <a:rPr lang="en-US" altLang="zh-CN" smtClean="0"/>
              <a:t>—</a:t>
            </a:r>
            <a:r>
              <a:rPr lang="zh-CN" altLang="en-US" smtClean="0"/>
              <a:t>小报艺术排版</a:t>
            </a: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CA27C-0BEC-4929-A7B2-3392E6EDA170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1175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zh-CN" altLang="en-US" dirty="0" smtClean="0"/>
              <a:t>课堂练习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76400"/>
            <a:ext cx="5698976" cy="4920952"/>
          </a:xfrm>
        </p:spPr>
        <p:txBody>
          <a:bodyPr/>
          <a:lstStyle/>
          <a:p>
            <a:r>
              <a:rPr lang="zh-CN" altLang="zh-CN" sz="1600" dirty="0"/>
              <a:t>新建文档，插入文档“徐悲鸿与马（素材）</a:t>
            </a:r>
            <a:r>
              <a:rPr lang="en-US" altLang="zh-CN" sz="1600" dirty="0"/>
              <a:t>.</a:t>
            </a:r>
            <a:r>
              <a:rPr lang="en-US" altLang="zh-CN" sz="1600" dirty="0" err="1"/>
              <a:t>docx</a:t>
            </a:r>
            <a:r>
              <a:rPr lang="zh-CN" altLang="zh-CN" sz="1600" dirty="0"/>
              <a:t>”的内容，进行如下设置：</a:t>
            </a:r>
          </a:p>
          <a:p>
            <a:pPr>
              <a:buFont typeface="Arial" pitchFamily="34" charset="0"/>
              <a:buChar char="•"/>
            </a:pPr>
            <a:r>
              <a:rPr lang="zh-CN" altLang="zh-CN" sz="1600" dirty="0"/>
              <a:t>（</a:t>
            </a:r>
            <a:r>
              <a:rPr lang="en-US" altLang="zh-CN" sz="1600" dirty="0"/>
              <a:t>1</a:t>
            </a:r>
            <a:r>
              <a:rPr lang="zh-CN" altLang="zh-CN" sz="1600" dirty="0"/>
              <a:t>）将文档页面的纸张大小设置为“</a:t>
            </a:r>
            <a:r>
              <a:rPr lang="en-US" altLang="zh-CN" sz="1600" dirty="0"/>
              <a:t>16</a:t>
            </a:r>
            <a:r>
              <a:rPr lang="zh-CN" altLang="zh-CN" sz="1600" dirty="0"/>
              <a:t>开（</a:t>
            </a:r>
            <a:r>
              <a:rPr lang="en-US" altLang="zh-CN" sz="1600" dirty="0"/>
              <a:t>18.4</a:t>
            </a:r>
            <a:r>
              <a:rPr lang="zh-CN" altLang="zh-CN" sz="1600" dirty="0"/>
              <a:t>×</a:t>
            </a:r>
            <a:r>
              <a:rPr lang="en-US" altLang="zh-CN" sz="1600" dirty="0"/>
              <a:t>26</a:t>
            </a:r>
            <a:r>
              <a:rPr lang="zh-CN" altLang="zh-CN" sz="1600" dirty="0"/>
              <a:t>厘米）” 、上下边距各为“</a:t>
            </a:r>
            <a:r>
              <a:rPr lang="en-US" altLang="zh-CN" sz="1600" dirty="0"/>
              <a:t>2.6</a:t>
            </a:r>
            <a:r>
              <a:rPr lang="zh-CN" altLang="zh-CN" sz="1600" dirty="0"/>
              <a:t>厘米”、左右边距各为“</a:t>
            </a:r>
            <a:r>
              <a:rPr lang="en-US" altLang="zh-CN" sz="1600" dirty="0"/>
              <a:t>3.2</a:t>
            </a:r>
            <a:r>
              <a:rPr lang="zh-CN" altLang="zh-CN" sz="1600" dirty="0"/>
              <a:t>厘米”。</a:t>
            </a:r>
          </a:p>
          <a:p>
            <a:pPr>
              <a:buFont typeface="Arial" pitchFamily="34" charset="0"/>
              <a:buChar char="•"/>
            </a:pPr>
            <a:r>
              <a:rPr lang="zh-CN" altLang="zh-CN" sz="1600" dirty="0"/>
              <a:t>（</a:t>
            </a:r>
            <a:r>
              <a:rPr lang="en-US" altLang="zh-CN" sz="1600" dirty="0"/>
              <a:t>2</a:t>
            </a:r>
            <a:r>
              <a:rPr lang="zh-CN" altLang="zh-CN" sz="1600" dirty="0"/>
              <a:t>）插入页眉，页眉样式为“空白”，页眉内容为“画苑撷英”。</a:t>
            </a:r>
          </a:p>
          <a:p>
            <a:pPr>
              <a:buFont typeface="Arial" pitchFamily="34" charset="0"/>
              <a:buChar char="•"/>
            </a:pPr>
            <a:r>
              <a:rPr lang="zh-CN" altLang="zh-CN" sz="1600" dirty="0"/>
              <a:t>（</a:t>
            </a:r>
            <a:r>
              <a:rPr lang="en-US" altLang="zh-CN" sz="1600" dirty="0"/>
              <a:t>3</a:t>
            </a:r>
            <a:r>
              <a:rPr lang="zh-CN" altLang="zh-CN" sz="1600" dirty="0"/>
              <a:t>）将正文第</a:t>
            </a:r>
            <a:r>
              <a:rPr lang="en-US" altLang="zh-CN" sz="1600" dirty="0"/>
              <a:t>3</a:t>
            </a:r>
            <a:r>
              <a:rPr lang="zh-CN" altLang="zh-CN" sz="1600" dirty="0"/>
              <a:t>、</a:t>
            </a:r>
            <a:r>
              <a:rPr lang="en-US" altLang="zh-CN" sz="1600" dirty="0"/>
              <a:t>4</a:t>
            </a:r>
            <a:r>
              <a:rPr lang="zh-CN" altLang="zh-CN" sz="1600" dirty="0"/>
              <a:t>段（“他不像古人那样·····和思绪引向远方。”）分为等宽三栏，栏间加分隔线。</a:t>
            </a:r>
          </a:p>
          <a:p>
            <a:pPr>
              <a:buFont typeface="Arial" pitchFamily="34" charset="0"/>
              <a:buChar char="•"/>
            </a:pPr>
            <a:r>
              <a:rPr lang="zh-CN" altLang="zh-CN" sz="1600" dirty="0"/>
              <a:t>（</a:t>
            </a:r>
            <a:r>
              <a:rPr lang="en-US" altLang="zh-CN" sz="1600" dirty="0"/>
              <a:t>4</a:t>
            </a:r>
            <a:r>
              <a:rPr lang="zh-CN" altLang="zh-CN" sz="1600" dirty="0"/>
              <a:t>）将标题文字“徐悲鸿与马”设置为艺术字。艺术字样式为“第</a:t>
            </a:r>
            <a:r>
              <a:rPr lang="en-US" altLang="zh-CN" sz="1600" dirty="0"/>
              <a:t>1</a:t>
            </a:r>
            <a:r>
              <a:rPr lang="zh-CN" altLang="zh-CN" sz="1600" dirty="0"/>
              <a:t>行第</a:t>
            </a:r>
            <a:r>
              <a:rPr lang="en-US" altLang="zh-CN" sz="1600" dirty="0"/>
              <a:t>5</a:t>
            </a:r>
            <a:r>
              <a:rPr lang="zh-CN" altLang="zh-CN" sz="1600" dirty="0"/>
              <a:t>列”的样式，字体设为“楷体”，环绕方式设为“四周型环绕”，适当调整艺术字的大小和位置。</a:t>
            </a:r>
          </a:p>
          <a:p>
            <a:pPr>
              <a:buFont typeface="Arial" pitchFamily="34" charset="0"/>
              <a:buChar char="•"/>
            </a:pPr>
            <a:r>
              <a:rPr lang="zh-CN" altLang="zh-CN" sz="1600" dirty="0"/>
              <a:t>（</a:t>
            </a:r>
            <a:r>
              <a:rPr lang="en-US" altLang="zh-CN" sz="1600" dirty="0"/>
              <a:t>5</a:t>
            </a:r>
            <a:r>
              <a:rPr lang="zh-CN" altLang="zh-CN" sz="1600" dirty="0"/>
              <a:t>）插入图片文件“群马</a:t>
            </a:r>
            <a:r>
              <a:rPr lang="en-US" altLang="zh-CN" sz="1600" dirty="0"/>
              <a:t>.jpg</a:t>
            </a:r>
            <a:r>
              <a:rPr lang="zh-CN" altLang="zh-CN" sz="1600" dirty="0"/>
              <a:t>”，将图片进行适当裁剪，对裁剪后的图片按</a:t>
            </a:r>
            <a:r>
              <a:rPr lang="en-US" altLang="zh-CN" sz="1600" dirty="0"/>
              <a:t>20%</a:t>
            </a:r>
            <a:r>
              <a:rPr lang="zh-CN" altLang="zh-CN" sz="1600" dirty="0"/>
              <a:t>的比例缩小。将图片移动到合适的位置，设置环绕方式为“四周型环绕”。</a:t>
            </a:r>
          </a:p>
          <a:p>
            <a:pPr>
              <a:buFont typeface="Arial" pitchFamily="34" charset="0"/>
              <a:buChar char="•"/>
            </a:pPr>
            <a:r>
              <a:rPr lang="zh-CN" altLang="zh-CN" sz="1600" dirty="0"/>
              <a:t>（</a:t>
            </a:r>
            <a:r>
              <a:rPr lang="en-US" altLang="zh-CN" sz="1600" dirty="0"/>
              <a:t>6</a:t>
            </a:r>
            <a:r>
              <a:rPr lang="zh-CN" altLang="zh-CN" sz="1600" dirty="0"/>
              <a:t>）以文件名“画马（自己姓名）</a:t>
            </a:r>
            <a:r>
              <a:rPr lang="en-US" altLang="zh-CN" sz="1600" dirty="0"/>
              <a:t>.</a:t>
            </a:r>
            <a:r>
              <a:rPr lang="en-US" altLang="zh-CN" sz="1600" dirty="0" err="1"/>
              <a:t>docx</a:t>
            </a:r>
            <a:r>
              <a:rPr lang="zh-CN" altLang="zh-CN" sz="1600" dirty="0"/>
              <a:t>”保存文档。</a:t>
            </a:r>
          </a:p>
        </p:txBody>
      </p:sp>
      <p:pic>
        <p:nvPicPr>
          <p:cNvPr id="4" name="图片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6176" y="2775835"/>
            <a:ext cx="2987824" cy="4051257"/>
          </a:xfrm>
          <a:prstGeom prst="rect">
            <a:avLst/>
          </a:prstGeom>
        </p:spPr>
      </p:pic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1A23D9-0654-458E-8475-AEE63825AE77}" type="datetime1">
              <a:rPr lang="zh-CN" altLang="en-US" smtClean="0"/>
              <a:t>2013/10/11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第</a:t>
            </a:r>
            <a:r>
              <a:rPr lang="en-US" altLang="zh-CN" smtClean="0"/>
              <a:t>4</a:t>
            </a:r>
            <a:r>
              <a:rPr lang="zh-CN" altLang="en-US" smtClean="0"/>
              <a:t>章 </a:t>
            </a:r>
            <a:r>
              <a:rPr lang="en-US" altLang="zh-CN" smtClean="0"/>
              <a:t>Word</a:t>
            </a:r>
            <a:r>
              <a:rPr lang="zh-CN" altLang="en-US" smtClean="0"/>
              <a:t>综合应用</a:t>
            </a:r>
            <a:r>
              <a:rPr lang="en-US" altLang="zh-CN" smtClean="0"/>
              <a:t>—</a:t>
            </a:r>
            <a:r>
              <a:rPr lang="zh-CN" altLang="en-US" smtClean="0"/>
              <a:t>小报艺术排版</a:t>
            </a: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CA27C-0BEC-4929-A7B2-3392E6EDA170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84192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 smtClean="0"/>
              <a:t>项目</a:t>
            </a:r>
            <a:r>
              <a:rPr lang="zh-CN" altLang="en-US" dirty="0" smtClean="0"/>
              <a:t>目标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本章以“文摘周报”的排版为例</a:t>
            </a:r>
            <a:r>
              <a:rPr lang="zh-CN" altLang="en-US" dirty="0" smtClean="0"/>
              <a:t>，学会在</a:t>
            </a:r>
            <a:r>
              <a:rPr lang="en-US" altLang="zh-CN" dirty="0"/>
              <a:t>Word</a:t>
            </a:r>
            <a:r>
              <a:rPr lang="zh-CN" altLang="en-US" dirty="0" smtClean="0"/>
              <a:t>中：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如何</a:t>
            </a:r>
            <a:r>
              <a:rPr lang="zh-CN" altLang="en-US" dirty="0"/>
              <a:t>对报纸杂志的版面、素材进行规划和</a:t>
            </a:r>
            <a:r>
              <a:rPr lang="zh-CN" altLang="en-US" dirty="0" smtClean="0"/>
              <a:t>分类。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如何</a:t>
            </a:r>
            <a:r>
              <a:rPr lang="zh-CN" altLang="en-US" dirty="0"/>
              <a:t>运用表格、文本框、分</a:t>
            </a:r>
            <a:r>
              <a:rPr lang="zh-CN" altLang="en-US" dirty="0" smtClean="0"/>
              <a:t>栏来进行版面的整体布局。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如何进行图</a:t>
            </a:r>
            <a:r>
              <a:rPr lang="zh-CN" altLang="en-US" dirty="0"/>
              <a:t>文混</a:t>
            </a:r>
            <a:r>
              <a:rPr lang="zh-CN" altLang="en-US" dirty="0" smtClean="0"/>
              <a:t>排，如何利用艺术字、首字下沉、绘图、插入图片等手段来增强艺术效果。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6FF59-7A71-41A6-8F03-EDF212D03210}" type="datetime1">
              <a:rPr lang="zh-CN" altLang="en-US" smtClean="0"/>
              <a:t>2013/10/11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第</a:t>
            </a:r>
            <a:r>
              <a:rPr lang="en-US" altLang="zh-CN" smtClean="0"/>
              <a:t>4</a:t>
            </a:r>
            <a:r>
              <a:rPr lang="zh-CN" altLang="en-US" smtClean="0"/>
              <a:t>章 </a:t>
            </a:r>
            <a:r>
              <a:rPr lang="en-US" altLang="zh-CN" smtClean="0"/>
              <a:t>Word</a:t>
            </a:r>
            <a:r>
              <a:rPr lang="zh-CN" altLang="en-US" smtClean="0"/>
              <a:t>综合应用</a:t>
            </a:r>
            <a:r>
              <a:rPr lang="en-US" altLang="zh-CN" smtClean="0"/>
              <a:t>—</a:t>
            </a:r>
            <a:r>
              <a:rPr lang="zh-CN" altLang="en-US" smtClean="0"/>
              <a:t>小报艺术排版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CA27C-0BEC-4929-A7B2-3392E6EDA170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95066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完成效果</a:t>
            </a:r>
            <a:endParaRPr lang="zh-CN" altLang="en-US" dirty="0"/>
          </a:p>
        </p:txBody>
      </p:sp>
      <p:pic>
        <p:nvPicPr>
          <p:cNvPr id="4" name="内容占位符 3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75006" y="1676400"/>
            <a:ext cx="6632087" cy="4648200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2B61DF-2D12-4C5E-974B-6458CA45197B}" type="datetime1">
              <a:rPr lang="zh-CN" altLang="en-US" smtClean="0"/>
              <a:t>2013/10/11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第</a:t>
            </a:r>
            <a:r>
              <a:rPr lang="en-US" altLang="zh-CN" smtClean="0"/>
              <a:t>4</a:t>
            </a:r>
            <a:r>
              <a:rPr lang="zh-CN" altLang="en-US" smtClean="0"/>
              <a:t>章 </a:t>
            </a:r>
            <a:r>
              <a:rPr lang="en-US" altLang="zh-CN" smtClean="0"/>
              <a:t>Word</a:t>
            </a:r>
            <a:r>
              <a:rPr lang="zh-CN" altLang="en-US" smtClean="0"/>
              <a:t>综合应用</a:t>
            </a:r>
            <a:r>
              <a:rPr lang="en-US" altLang="zh-CN" smtClean="0"/>
              <a:t>—</a:t>
            </a:r>
            <a:r>
              <a:rPr lang="zh-CN" altLang="en-US" smtClean="0"/>
              <a:t>小报艺术排版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CA27C-0BEC-4929-A7B2-3392E6EDA170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7225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解决路径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95536" y="2912367"/>
            <a:ext cx="1138079" cy="540300"/>
          </a:xfrm>
          <a:prstGeom prst="rect">
            <a:avLst/>
          </a:prstGeom>
          <a:ln>
            <a:solidFill>
              <a:schemeClr val="bg2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en-US" kern="100" dirty="0" smtClean="0">
                <a:latin typeface="Times New Roman"/>
                <a:ea typeface="微软雅黑"/>
                <a:cs typeface="Times New Roman"/>
              </a:rPr>
              <a:t>文字、</a:t>
            </a:r>
            <a:endParaRPr lang="en-US" altLang="zh-CN" kern="100" dirty="0" smtClean="0">
              <a:latin typeface="Times New Roman"/>
              <a:ea typeface="微软雅黑"/>
              <a:cs typeface="Times New Roman"/>
            </a:endParaRPr>
          </a:p>
          <a:p>
            <a:pPr algn="just">
              <a:spcAft>
                <a:spcPts val="0"/>
              </a:spcAft>
            </a:pPr>
            <a:r>
              <a:rPr lang="zh-CN" altLang="en-US" kern="100" dirty="0" smtClean="0">
                <a:latin typeface="Times New Roman"/>
                <a:ea typeface="微软雅黑"/>
                <a:cs typeface="Times New Roman"/>
              </a:rPr>
              <a:t>图片素材</a:t>
            </a:r>
            <a:endParaRPr lang="zh-CN" kern="100" dirty="0">
              <a:effectLst/>
              <a:latin typeface="Times New Roman"/>
              <a:ea typeface="微软雅黑"/>
              <a:cs typeface="Times New Roman"/>
            </a:endParaRPr>
          </a:p>
        </p:txBody>
      </p:sp>
      <p:sp>
        <p:nvSpPr>
          <p:cNvPr id="7" name="任意多边形 6"/>
          <p:cNvSpPr/>
          <p:nvPr/>
        </p:nvSpPr>
        <p:spPr>
          <a:xfrm>
            <a:off x="1541605" y="2845998"/>
            <a:ext cx="5876974" cy="427081"/>
          </a:xfrm>
          <a:custGeom>
            <a:avLst/>
            <a:gdLst>
              <a:gd name="connsiteX0" fmla="*/ 0 w 3736800"/>
              <a:gd name="connsiteY0" fmla="*/ 165650 h 180255"/>
              <a:gd name="connsiteX1" fmla="*/ 388800 w 3736800"/>
              <a:gd name="connsiteY1" fmla="*/ 50 h 180255"/>
              <a:gd name="connsiteX2" fmla="*/ 806400 w 3736800"/>
              <a:gd name="connsiteY2" fmla="*/ 180050 h 180255"/>
              <a:gd name="connsiteX3" fmla="*/ 1231200 w 3736800"/>
              <a:gd name="connsiteY3" fmla="*/ 36050 h 180255"/>
              <a:gd name="connsiteX4" fmla="*/ 1548000 w 3736800"/>
              <a:gd name="connsiteY4" fmla="*/ 43250 h 180255"/>
              <a:gd name="connsiteX5" fmla="*/ 1886400 w 3736800"/>
              <a:gd name="connsiteY5" fmla="*/ 180050 h 180255"/>
              <a:gd name="connsiteX6" fmla="*/ 2354400 w 3736800"/>
              <a:gd name="connsiteY6" fmla="*/ 21650 h 180255"/>
              <a:gd name="connsiteX7" fmla="*/ 2844000 w 3736800"/>
              <a:gd name="connsiteY7" fmla="*/ 158450 h 180255"/>
              <a:gd name="connsiteX8" fmla="*/ 3304800 w 3736800"/>
              <a:gd name="connsiteY8" fmla="*/ 21650 h 180255"/>
              <a:gd name="connsiteX9" fmla="*/ 3736800 w 3736800"/>
              <a:gd name="connsiteY9" fmla="*/ 122450 h 1802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736800" h="180255">
                <a:moveTo>
                  <a:pt x="0" y="165650"/>
                </a:moveTo>
                <a:cubicBezTo>
                  <a:pt x="127200" y="81650"/>
                  <a:pt x="254400" y="-2350"/>
                  <a:pt x="388800" y="50"/>
                </a:cubicBezTo>
                <a:cubicBezTo>
                  <a:pt x="523200" y="2450"/>
                  <a:pt x="666000" y="174050"/>
                  <a:pt x="806400" y="180050"/>
                </a:cubicBezTo>
                <a:cubicBezTo>
                  <a:pt x="946800" y="186050"/>
                  <a:pt x="1107600" y="58850"/>
                  <a:pt x="1231200" y="36050"/>
                </a:cubicBezTo>
                <a:cubicBezTo>
                  <a:pt x="1354800" y="13250"/>
                  <a:pt x="1438800" y="19250"/>
                  <a:pt x="1548000" y="43250"/>
                </a:cubicBezTo>
                <a:cubicBezTo>
                  <a:pt x="1657200" y="67250"/>
                  <a:pt x="1752000" y="183650"/>
                  <a:pt x="1886400" y="180050"/>
                </a:cubicBezTo>
                <a:cubicBezTo>
                  <a:pt x="2020800" y="176450"/>
                  <a:pt x="2194800" y="25250"/>
                  <a:pt x="2354400" y="21650"/>
                </a:cubicBezTo>
                <a:cubicBezTo>
                  <a:pt x="2514000" y="18050"/>
                  <a:pt x="2685600" y="158450"/>
                  <a:pt x="2844000" y="158450"/>
                </a:cubicBezTo>
                <a:cubicBezTo>
                  <a:pt x="3002400" y="158450"/>
                  <a:pt x="3156000" y="27650"/>
                  <a:pt x="3304800" y="21650"/>
                </a:cubicBezTo>
                <a:cubicBezTo>
                  <a:pt x="3453600" y="15650"/>
                  <a:pt x="3595200" y="69050"/>
                  <a:pt x="3736800" y="122450"/>
                </a:cubicBezTo>
              </a:path>
            </a:pathLst>
          </a:custGeom>
          <a:noFill/>
          <a:ln>
            <a:headEnd type="none" w="med" len="med"/>
            <a:tailEnd type="arrow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endParaRPr lang="zh-CN" altLang="en-US" sz="4400"/>
          </a:p>
        </p:txBody>
      </p:sp>
      <p:grpSp>
        <p:nvGrpSpPr>
          <p:cNvPr id="13" name="组合 12"/>
          <p:cNvGrpSpPr/>
          <p:nvPr/>
        </p:nvGrpSpPr>
        <p:grpSpPr>
          <a:xfrm>
            <a:off x="1765629" y="3273080"/>
            <a:ext cx="2024656" cy="1164030"/>
            <a:chOff x="1765629" y="3273080"/>
            <a:chExt cx="2024656" cy="1164030"/>
          </a:xfrm>
        </p:grpSpPr>
        <p:cxnSp>
          <p:nvCxnSpPr>
            <p:cNvPr id="43" name="曲线连接符 42"/>
            <p:cNvCxnSpPr/>
            <p:nvPr/>
          </p:nvCxnSpPr>
          <p:spPr>
            <a:xfrm rot="5400000" flipH="1" flipV="1">
              <a:off x="2598462" y="3352344"/>
              <a:ext cx="657741" cy="499213"/>
            </a:xfrm>
            <a:prstGeom prst="curvedConnector3">
              <a:avLst>
                <a:gd name="adj1" fmla="val 50000"/>
              </a:avLst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圆角矩形 43"/>
            <p:cNvSpPr>
              <a:spLocks noChangeAspect="1"/>
            </p:cNvSpPr>
            <p:nvPr/>
          </p:nvSpPr>
          <p:spPr>
            <a:xfrm>
              <a:off x="2068550" y="3930818"/>
              <a:ext cx="1721735" cy="506292"/>
            </a:xfrm>
            <a:prstGeom prst="roundRect">
              <a:avLst/>
            </a:prstGeom>
            <a:ln w="12700">
              <a:noFill/>
            </a:ln>
            <a:effectLst>
              <a:innerShdw blurRad="63500" dist="50800" dir="108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36000" tIns="36000" rIns="36000" bIns="36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108000" algn="just">
                <a:spcAft>
                  <a:spcPts val="0"/>
                </a:spcAft>
              </a:pPr>
              <a:r>
                <a:rPr lang="zh-CN" altLang="en-US" kern="100" dirty="0" smtClean="0">
                  <a:effectLst/>
                  <a:latin typeface="Times New Roman"/>
                  <a:ea typeface="微软雅黑"/>
                  <a:cs typeface="Times New Roman"/>
                </a:rPr>
                <a:t>版面整体设计</a:t>
              </a:r>
              <a:r>
                <a:rPr lang="en-US" kern="100" dirty="0">
                  <a:effectLst/>
                  <a:latin typeface="Times New Roman"/>
                  <a:ea typeface="微软雅黑"/>
                  <a:cs typeface="Times New Roman"/>
                </a:rPr>
                <a:t> </a:t>
              </a:r>
              <a:endParaRPr lang="zh-CN" kern="100" dirty="0">
                <a:effectLst/>
                <a:latin typeface="Times New Roman"/>
                <a:ea typeface="微软雅黑"/>
                <a:cs typeface="Times New Roman"/>
              </a:endParaRPr>
            </a:p>
          </p:txBody>
        </p:sp>
        <p:sp>
          <p:nvSpPr>
            <p:cNvPr id="45" name="椭圆 44"/>
            <p:cNvSpPr/>
            <p:nvPr/>
          </p:nvSpPr>
          <p:spPr>
            <a:xfrm>
              <a:off x="1765629" y="3602689"/>
              <a:ext cx="510249" cy="501514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en-US" altLang="zh-CN" sz="2400" kern="100" dirty="0" smtClean="0">
                  <a:effectLst/>
                  <a:latin typeface="Times New Roman"/>
                  <a:ea typeface="华文宋体"/>
                  <a:cs typeface="Times New Roman"/>
                </a:rPr>
                <a:t>2</a:t>
              </a:r>
              <a:endParaRPr lang="zh-CN" sz="2400" kern="100" dirty="0">
                <a:effectLst/>
                <a:latin typeface="Times New Roman"/>
                <a:ea typeface="华文宋体"/>
                <a:cs typeface="Times New Roman"/>
              </a:endParaRPr>
            </a:p>
          </p:txBody>
        </p:sp>
      </p:grpSp>
      <p:sp>
        <p:nvSpPr>
          <p:cNvPr id="52" name="圆角矩形 51"/>
          <p:cNvSpPr>
            <a:spLocks noChangeAspect="1"/>
          </p:cNvSpPr>
          <p:nvPr/>
        </p:nvSpPr>
        <p:spPr>
          <a:xfrm>
            <a:off x="7488114" y="2738251"/>
            <a:ext cx="1332357" cy="506292"/>
          </a:xfrm>
          <a:prstGeom prst="roundRect">
            <a:avLst/>
          </a:prstGeom>
          <a:ln w="12700">
            <a:noFill/>
          </a:ln>
          <a:effectLst>
            <a:innerShdw blurRad="63500" dist="50800" dir="10800000">
              <a:prstClr val="black">
                <a:alpha val="50000"/>
              </a:prstClr>
            </a:inn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36000" tIns="36000" rIns="36000" bIns="36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108000" algn="just">
              <a:spcAft>
                <a:spcPts val="0"/>
              </a:spcAft>
            </a:pPr>
            <a:r>
              <a:rPr lang="zh-CN" altLang="en-US" kern="100" dirty="0" smtClean="0">
                <a:effectLst/>
                <a:latin typeface="Times New Roman"/>
                <a:ea typeface="微软雅黑"/>
                <a:cs typeface="Times New Roman"/>
              </a:rPr>
              <a:t>小报打印</a:t>
            </a:r>
            <a:r>
              <a:rPr lang="en-US" kern="100" dirty="0">
                <a:effectLst/>
                <a:latin typeface="Times New Roman"/>
                <a:ea typeface="微软雅黑"/>
                <a:cs typeface="Times New Roman"/>
              </a:rPr>
              <a:t> </a:t>
            </a:r>
            <a:endParaRPr lang="zh-CN" kern="100" dirty="0">
              <a:effectLst/>
              <a:latin typeface="Times New Roman"/>
              <a:ea typeface="微软雅黑"/>
              <a:cs typeface="Times New Roman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3280037" y="1444051"/>
            <a:ext cx="1635278" cy="1615488"/>
            <a:chOff x="3280037" y="1444051"/>
            <a:chExt cx="1635278" cy="1615488"/>
          </a:xfrm>
        </p:grpSpPr>
        <p:cxnSp>
          <p:nvCxnSpPr>
            <p:cNvPr id="11" name="曲线连接符 10"/>
            <p:cNvCxnSpPr/>
            <p:nvPr/>
          </p:nvCxnSpPr>
          <p:spPr>
            <a:xfrm rot="16200000" flipH="1">
              <a:off x="3737161" y="2540571"/>
              <a:ext cx="792031" cy="245905"/>
            </a:xfrm>
            <a:prstGeom prst="curvedConnector3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3" name="圆角矩形 52"/>
            <p:cNvSpPr>
              <a:spLocks noChangeAspect="1"/>
            </p:cNvSpPr>
            <p:nvPr/>
          </p:nvSpPr>
          <p:spPr>
            <a:xfrm>
              <a:off x="3582959" y="1772179"/>
              <a:ext cx="1332356" cy="506292"/>
            </a:xfrm>
            <a:prstGeom prst="roundRect">
              <a:avLst/>
            </a:prstGeom>
            <a:ln w="12700">
              <a:noFill/>
            </a:ln>
            <a:effectLst>
              <a:innerShdw blurRad="63500" dist="50800" dir="108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36000" tIns="36000" rIns="36000" bIns="36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108000" algn="just">
                <a:spcAft>
                  <a:spcPts val="0"/>
                </a:spcAft>
              </a:pPr>
              <a:r>
                <a:rPr lang="zh-CN" altLang="en-US" kern="100" dirty="0" smtClean="0">
                  <a:effectLst/>
                  <a:latin typeface="Times New Roman"/>
                  <a:ea typeface="微软雅黑"/>
                  <a:cs typeface="Times New Roman"/>
                </a:rPr>
                <a:t>插入表格</a:t>
              </a:r>
              <a:r>
                <a:rPr lang="en-US" kern="100" dirty="0">
                  <a:effectLst/>
                  <a:latin typeface="Times New Roman"/>
                  <a:ea typeface="微软雅黑"/>
                  <a:cs typeface="Times New Roman"/>
                </a:rPr>
                <a:t> </a:t>
              </a:r>
              <a:endParaRPr lang="zh-CN" kern="100" dirty="0">
                <a:effectLst/>
                <a:latin typeface="Times New Roman"/>
                <a:ea typeface="微软雅黑"/>
                <a:cs typeface="Times New Roman"/>
              </a:endParaRPr>
            </a:p>
          </p:txBody>
        </p:sp>
        <p:sp>
          <p:nvSpPr>
            <p:cNvPr id="54" name="椭圆 53"/>
            <p:cNvSpPr/>
            <p:nvPr/>
          </p:nvSpPr>
          <p:spPr>
            <a:xfrm>
              <a:off x="3280037" y="1444051"/>
              <a:ext cx="510249" cy="501514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en-US" altLang="zh-CN" sz="2400" kern="100" dirty="0" smtClean="0">
                  <a:effectLst/>
                  <a:latin typeface="Times New Roman"/>
                  <a:ea typeface="华文宋体"/>
                  <a:cs typeface="Times New Roman"/>
                </a:rPr>
                <a:t>3</a:t>
              </a:r>
              <a:endParaRPr lang="zh-CN" sz="2400" kern="100" dirty="0">
                <a:effectLst/>
                <a:latin typeface="Times New Roman"/>
                <a:ea typeface="华文宋体"/>
                <a:cs typeface="Times New Roman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3953204" y="3059538"/>
            <a:ext cx="1635278" cy="1377574"/>
            <a:chOff x="3953204" y="3059538"/>
            <a:chExt cx="1635278" cy="1377574"/>
          </a:xfrm>
        </p:grpSpPr>
        <p:cxnSp>
          <p:nvCxnSpPr>
            <p:cNvPr id="22" name="曲线连接符 21"/>
            <p:cNvCxnSpPr/>
            <p:nvPr/>
          </p:nvCxnSpPr>
          <p:spPr>
            <a:xfrm rot="5400000" flipH="1" flipV="1">
              <a:off x="4693628" y="3236555"/>
              <a:ext cx="885451" cy="531417"/>
            </a:xfrm>
            <a:prstGeom prst="curvedConnector3">
              <a:avLst>
                <a:gd name="adj1" fmla="val 50000"/>
              </a:avLst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5" name="圆角矩形 54"/>
            <p:cNvSpPr>
              <a:spLocks noChangeAspect="1"/>
            </p:cNvSpPr>
            <p:nvPr/>
          </p:nvSpPr>
          <p:spPr>
            <a:xfrm>
              <a:off x="4256126" y="3930820"/>
              <a:ext cx="1332356" cy="506292"/>
            </a:xfrm>
            <a:prstGeom prst="roundRect">
              <a:avLst/>
            </a:prstGeom>
            <a:ln w="12700">
              <a:noFill/>
            </a:ln>
            <a:effectLst>
              <a:innerShdw blurRad="63500" dist="50800" dir="108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36000" tIns="36000" rIns="36000" bIns="36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108000" algn="just">
                <a:spcAft>
                  <a:spcPts val="0"/>
                </a:spcAft>
              </a:pPr>
              <a:r>
                <a:rPr lang="zh-CN" altLang="en-US" kern="100" dirty="0" smtClean="0">
                  <a:effectLst/>
                  <a:latin typeface="Times New Roman"/>
                  <a:ea typeface="微软雅黑"/>
                  <a:cs typeface="Times New Roman"/>
                </a:rPr>
                <a:t>分栏</a:t>
              </a:r>
              <a:r>
                <a:rPr lang="en-US" kern="100" dirty="0">
                  <a:effectLst/>
                  <a:latin typeface="Times New Roman"/>
                  <a:ea typeface="微软雅黑"/>
                  <a:cs typeface="Times New Roman"/>
                </a:rPr>
                <a:t> </a:t>
              </a:r>
              <a:endParaRPr lang="zh-CN" kern="100" dirty="0">
                <a:effectLst/>
                <a:latin typeface="Times New Roman"/>
                <a:ea typeface="微软雅黑"/>
                <a:cs typeface="Times New Roman"/>
              </a:endParaRPr>
            </a:p>
          </p:txBody>
        </p:sp>
        <p:sp>
          <p:nvSpPr>
            <p:cNvPr id="56" name="椭圆 55"/>
            <p:cNvSpPr/>
            <p:nvPr/>
          </p:nvSpPr>
          <p:spPr>
            <a:xfrm>
              <a:off x="3953204" y="3602691"/>
              <a:ext cx="510249" cy="501514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en-US" altLang="zh-CN" sz="2400" kern="100" dirty="0" smtClean="0">
                  <a:effectLst/>
                  <a:latin typeface="Times New Roman"/>
                  <a:ea typeface="华文宋体"/>
                  <a:cs typeface="Times New Roman"/>
                </a:rPr>
                <a:t>4</a:t>
              </a:r>
              <a:endParaRPr lang="zh-CN" sz="2400" kern="100" dirty="0">
                <a:effectLst/>
                <a:latin typeface="Times New Roman"/>
                <a:ea typeface="华文宋体"/>
                <a:cs typeface="Times New Roman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5257774" y="1444051"/>
            <a:ext cx="1882664" cy="1547351"/>
            <a:chOff x="5257774" y="1444051"/>
            <a:chExt cx="1882664" cy="1547351"/>
          </a:xfrm>
        </p:grpSpPr>
        <p:cxnSp>
          <p:nvCxnSpPr>
            <p:cNvPr id="12" name="曲线连接符 11"/>
            <p:cNvCxnSpPr/>
            <p:nvPr/>
          </p:nvCxnSpPr>
          <p:spPr>
            <a:xfrm rot="16200000" flipH="1">
              <a:off x="5778580" y="2419416"/>
              <a:ext cx="743844" cy="400128"/>
            </a:xfrm>
            <a:prstGeom prst="curvedConnector3">
              <a:avLst>
                <a:gd name="adj1" fmla="val 50000"/>
              </a:avLst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7" name="圆角矩形 56"/>
            <p:cNvSpPr>
              <a:spLocks noChangeAspect="1"/>
            </p:cNvSpPr>
            <p:nvPr/>
          </p:nvSpPr>
          <p:spPr>
            <a:xfrm>
              <a:off x="5560695" y="1772179"/>
              <a:ext cx="1579743" cy="506292"/>
            </a:xfrm>
            <a:prstGeom prst="roundRect">
              <a:avLst/>
            </a:prstGeom>
            <a:ln w="12700">
              <a:noFill/>
            </a:ln>
            <a:effectLst>
              <a:innerShdw blurRad="63500" dist="50800" dir="108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36000" tIns="36000" rIns="36000" bIns="36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108000" algn="just">
                <a:spcAft>
                  <a:spcPts val="0"/>
                </a:spcAft>
              </a:pPr>
              <a:r>
                <a:rPr lang="zh-CN" altLang="en-US" kern="100" dirty="0" smtClean="0">
                  <a:effectLst/>
                  <a:latin typeface="Times New Roman"/>
                  <a:ea typeface="微软雅黑"/>
                  <a:cs typeface="Times New Roman"/>
                </a:rPr>
                <a:t>插入文本框</a:t>
              </a:r>
              <a:r>
                <a:rPr lang="en-US" kern="100" dirty="0">
                  <a:effectLst/>
                  <a:latin typeface="Times New Roman"/>
                  <a:ea typeface="微软雅黑"/>
                  <a:cs typeface="Times New Roman"/>
                </a:rPr>
                <a:t> </a:t>
              </a:r>
              <a:endParaRPr lang="zh-CN" kern="100" dirty="0">
                <a:effectLst/>
                <a:latin typeface="Times New Roman"/>
                <a:ea typeface="微软雅黑"/>
                <a:cs typeface="Times New Roman"/>
              </a:endParaRPr>
            </a:p>
          </p:txBody>
        </p:sp>
        <p:sp>
          <p:nvSpPr>
            <p:cNvPr id="58" name="椭圆 57"/>
            <p:cNvSpPr/>
            <p:nvPr/>
          </p:nvSpPr>
          <p:spPr>
            <a:xfrm>
              <a:off x="5257774" y="1444051"/>
              <a:ext cx="510249" cy="501514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en-US" altLang="zh-CN" sz="2400" kern="100" dirty="0" smtClean="0">
                  <a:effectLst/>
                  <a:latin typeface="Times New Roman"/>
                  <a:ea typeface="华文宋体"/>
                  <a:cs typeface="Times New Roman"/>
                </a:rPr>
                <a:t>5</a:t>
              </a:r>
              <a:endParaRPr lang="zh-CN" sz="2400" kern="100" dirty="0">
                <a:effectLst/>
                <a:latin typeface="Times New Roman"/>
                <a:ea typeface="华文宋体"/>
                <a:cs typeface="Times New Roman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5950439" y="2991400"/>
            <a:ext cx="1635278" cy="1438801"/>
            <a:chOff x="5950439" y="2991400"/>
            <a:chExt cx="1635278" cy="1438801"/>
          </a:xfrm>
        </p:grpSpPr>
        <p:cxnSp>
          <p:nvCxnSpPr>
            <p:cNvPr id="24" name="曲线连接符 23"/>
            <p:cNvCxnSpPr/>
            <p:nvPr/>
          </p:nvCxnSpPr>
          <p:spPr>
            <a:xfrm rot="5400000" flipH="1" flipV="1">
              <a:off x="6304866" y="3309237"/>
              <a:ext cx="932510" cy="296835"/>
            </a:xfrm>
            <a:prstGeom prst="curvedConnector3">
              <a:avLst>
                <a:gd name="adj1" fmla="val 50000"/>
              </a:avLst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9" name="圆角矩形 58"/>
            <p:cNvSpPr>
              <a:spLocks noChangeAspect="1"/>
            </p:cNvSpPr>
            <p:nvPr/>
          </p:nvSpPr>
          <p:spPr>
            <a:xfrm>
              <a:off x="6253361" y="3923909"/>
              <a:ext cx="1332356" cy="506292"/>
            </a:xfrm>
            <a:prstGeom prst="roundRect">
              <a:avLst/>
            </a:prstGeom>
            <a:ln w="12700">
              <a:noFill/>
            </a:ln>
            <a:effectLst>
              <a:innerShdw blurRad="63500" dist="50800" dir="108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36000" tIns="36000" rIns="36000" bIns="36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108000" algn="just">
                <a:spcAft>
                  <a:spcPts val="0"/>
                </a:spcAft>
              </a:pPr>
              <a:r>
                <a:rPr lang="zh-CN" altLang="en-US" kern="100" dirty="0" smtClean="0">
                  <a:effectLst/>
                  <a:latin typeface="Times New Roman"/>
                  <a:ea typeface="微软雅黑"/>
                  <a:cs typeface="Times New Roman"/>
                </a:rPr>
                <a:t>局部修饰</a:t>
              </a:r>
              <a:endParaRPr lang="zh-CN" kern="100" dirty="0">
                <a:effectLst/>
                <a:latin typeface="Times New Roman"/>
                <a:ea typeface="微软雅黑"/>
                <a:cs typeface="Times New Roman"/>
              </a:endParaRPr>
            </a:p>
          </p:txBody>
        </p:sp>
        <p:sp>
          <p:nvSpPr>
            <p:cNvPr id="60" name="椭圆 59"/>
            <p:cNvSpPr/>
            <p:nvPr/>
          </p:nvSpPr>
          <p:spPr>
            <a:xfrm>
              <a:off x="5950439" y="3595780"/>
              <a:ext cx="510249" cy="501514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en-US" altLang="zh-CN" sz="2400" kern="100" dirty="0" smtClean="0">
                  <a:effectLst/>
                  <a:latin typeface="Times New Roman"/>
                  <a:ea typeface="华文宋体"/>
                  <a:cs typeface="Times New Roman"/>
                </a:rPr>
                <a:t>6</a:t>
              </a:r>
              <a:endParaRPr lang="zh-CN" sz="2400" kern="100" dirty="0">
                <a:effectLst/>
                <a:latin typeface="Times New Roman"/>
                <a:ea typeface="华文宋体"/>
                <a:cs typeface="Times New Roman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345524" y="1444051"/>
            <a:ext cx="1565745" cy="1468316"/>
            <a:chOff x="1345524" y="1444051"/>
            <a:chExt cx="1565745" cy="1468316"/>
          </a:xfrm>
        </p:grpSpPr>
        <p:cxnSp>
          <p:nvCxnSpPr>
            <p:cNvPr id="10" name="曲线连接符 9"/>
            <p:cNvCxnSpPr/>
            <p:nvPr/>
          </p:nvCxnSpPr>
          <p:spPr>
            <a:xfrm rot="16200000" flipH="1">
              <a:off x="1890912" y="2391221"/>
              <a:ext cx="650986" cy="391306"/>
            </a:xfrm>
            <a:prstGeom prst="curvedConnector3">
              <a:avLst>
                <a:gd name="adj1" fmla="val 50000"/>
              </a:avLst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圆角矩形 13"/>
            <p:cNvSpPr>
              <a:spLocks noChangeAspect="1"/>
            </p:cNvSpPr>
            <p:nvPr/>
          </p:nvSpPr>
          <p:spPr>
            <a:xfrm>
              <a:off x="1578912" y="1823091"/>
              <a:ext cx="1332357" cy="438287"/>
            </a:xfrm>
            <a:prstGeom prst="roundRect">
              <a:avLst/>
            </a:prstGeom>
            <a:ln w="12700">
              <a:noFill/>
            </a:ln>
            <a:effectLst>
              <a:innerShdw blurRad="63500" dist="50800" dir="108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36000" tIns="36000" rIns="36000" bIns="36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108000" algn="just">
                <a:spcAft>
                  <a:spcPts val="0"/>
                </a:spcAft>
              </a:pPr>
              <a:r>
                <a:rPr lang="zh-CN" altLang="en-US" kern="100" dirty="0" smtClean="0">
                  <a:effectLst/>
                  <a:latin typeface="Times New Roman"/>
                  <a:ea typeface="微软雅黑"/>
                  <a:cs typeface="Times New Roman"/>
                </a:rPr>
                <a:t>版面设置</a:t>
              </a:r>
              <a:r>
                <a:rPr lang="en-US" kern="100" dirty="0">
                  <a:effectLst/>
                  <a:latin typeface="Times New Roman"/>
                  <a:ea typeface="微软雅黑"/>
                  <a:cs typeface="Times New Roman"/>
                </a:rPr>
                <a:t> </a:t>
              </a:r>
              <a:endParaRPr lang="zh-CN" kern="100" dirty="0">
                <a:effectLst/>
                <a:latin typeface="Times New Roman"/>
                <a:ea typeface="微软雅黑"/>
                <a:cs typeface="Times New Roman"/>
              </a:endParaRPr>
            </a:p>
          </p:txBody>
        </p:sp>
        <p:sp>
          <p:nvSpPr>
            <p:cNvPr id="75" name="椭圆 74"/>
            <p:cNvSpPr/>
            <p:nvPr/>
          </p:nvSpPr>
          <p:spPr>
            <a:xfrm>
              <a:off x="1345524" y="1444051"/>
              <a:ext cx="510249" cy="501514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en-US" altLang="zh-CN" sz="2400" kern="100" dirty="0" smtClean="0">
                  <a:effectLst/>
                  <a:latin typeface="Times New Roman"/>
                  <a:ea typeface="华文宋体"/>
                  <a:cs typeface="Times New Roman"/>
                </a:rPr>
                <a:t>1</a:t>
              </a:r>
              <a:endParaRPr lang="zh-CN" sz="2400" kern="100" dirty="0">
                <a:effectLst/>
                <a:latin typeface="Times New Roman"/>
                <a:ea typeface="华文宋体"/>
                <a:cs typeface="Times New Roman"/>
              </a:endParaRPr>
            </a:p>
          </p:txBody>
        </p:sp>
      </p:grpSp>
      <p:pic>
        <p:nvPicPr>
          <p:cNvPr id="29" name="内容占位符 3"/>
          <p:cNvPicPr>
            <a:picLocks noGrp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5764083" y="4541396"/>
            <a:ext cx="3344421" cy="2343988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A5DE1C-2BDB-446F-82DC-B2201E6FE2D9}" type="datetime1">
              <a:rPr lang="zh-CN" altLang="en-US" smtClean="0"/>
              <a:t>2013/10/11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第</a:t>
            </a:r>
            <a:r>
              <a:rPr lang="en-US" altLang="zh-CN" smtClean="0"/>
              <a:t>4</a:t>
            </a:r>
            <a:r>
              <a:rPr lang="zh-CN" altLang="en-US" smtClean="0"/>
              <a:t>章 </a:t>
            </a:r>
            <a:r>
              <a:rPr lang="en-US" altLang="zh-CN" smtClean="0"/>
              <a:t>Word</a:t>
            </a:r>
            <a:r>
              <a:rPr lang="zh-CN" altLang="en-US" smtClean="0"/>
              <a:t>综合应用</a:t>
            </a:r>
            <a:r>
              <a:rPr lang="en-US" altLang="zh-CN" smtClean="0"/>
              <a:t>—</a:t>
            </a:r>
            <a:r>
              <a:rPr lang="zh-CN" altLang="en-US" smtClean="0"/>
              <a:t>小报艺术排版</a:t>
            </a:r>
            <a:endParaRPr lang="zh-CN" altLang="en-US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CA27C-0BEC-4929-A7B2-3392E6EDA170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87692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5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教学</a:t>
            </a:r>
            <a:r>
              <a:rPr lang="zh-CN" altLang="en-US" dirty="0" smtClean="0"/>
              <a:t>过程</a:t>
            </a:r>
            <a:r>
              <a:rPr lang="en-US" altLang="zh-CN" dirty="0" smtClean="0"/>
              <a:t>: </a:t>
            </a:r>
            <a:r>
              <a:rPr lang="zh-CN" altLang="en-US" dirty="0" smtClean="0"/>
              <a:t>小报</a:t>
            </a:r>
            <a:r>
              <a:rPr lang="zh-CN" altLang="en-US" dirty="0"/>
              <a:t>的艺术</a:t>
            </a:r>
            <a:r>
              <a:rPr lang="zh-CN" altLang="en-US" dirty="0" smtClean="0"/>
              <a:t>排版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412777"/>
            <a:ext cx="8229600" cy="5257800"/>
          </a:xfrm>
        </p:spPr>
        <p:txBody>
          <a:bodyPr>
            <a:normAutofit fontScale="70000" lnSpcReduction="2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zh-CN" altLang="en-US" dirty="0" smtClean="0">
                <a:hlinkClick r:id="rId3" action="ppaction://hlinksldjump"/>
              </a:rPr>
              <a:t>版面设置</a:t>
            </a:r>
            <a:endParaRPr lang="en-US" altLang="zh-CN" dirty="0" smtClean="0"/>
          </a:p>
          <a:p>
            <a:pPr marL="514350" indent="-514350">
              <a:buFont typeface="+mj-lt"/>
              <a:buAutoNum type="arabicPeriod"/>
            </a:pPr>
            <a:r>
              <a:rPr lang="zh-CN" altLang="en-US" dirty="0" smtClean="0">
                <a:hlinkClick r:id="rId4" action="ppaction://hlinksldjump"/>
              </a:rPr>
              <a:t>版面</a:t>
            </a:r>
            <a:r>
              <a:rPr lang="en-US" altLang="zh-CN" dirty="0" smtClean="0">
                <a:hlinkClick r:id="rId4" action="ppaction://hlinksldjump"/>
              </a:rPr>
              <a:t>1</a:t>
            </a:r>
            <a:r>
              <a:rPr lang="zh-CN" altLang="en-US" dirty="0" smtClean="0">
                <a:hlinkClick r:id="rId4" action="ppaction://hlinksldjump"/>
              </a:rPr>
              <a:t>的整体设计</a:t>
            </a:r>
            <a:endParaRPr lang="en-US" altLang="zh-CN" dirty="0" smtClean="0"/>
          </a:p>
          <a:p>
            <a:pPr marL="514350" indent="-514350">
              <a:buFont typeface="+mj-lt"/>
              <a:buAutoNum type="arabicPeriod"/>
            </a:pPr>
            <a:r>
              <a:rPr lang="zh-CN" altLang="en-US" dirty="0">
                <a:hlinkClick r:id="rId5" action="ppaction://hlinksldjump"/>
              </a:rPr>
              <a:t>版面</a:t>
            </a:r>
            <a:r>
              <a:rPr lang="en-US" altLang="zh-CN" dirty="0">
                <a:hlinkClick r:id="rId5" action="ppaction://hlinksldjump"/>
              </a:rPr>
              <a:t>2</a:t>
            </a:r>
            <a:r>
              <a:rPr lang="zh-CN" altLang="en-US" dirty="0">
                <a:hlinkClick r:id="rId5" action="ppaction://hlinksldjump"/>
              </a:rPr>
              <a:t>的整体设计</a:t>
            </a:r>
            <a:endParaRPr lang="en-US" altLang="zh-CN" dirty="0"/>
          </a:p>
          <a:p>
            <a:pPr marL="514350" indent="-514350">
              <a:buFont typeface="+mj-lt"/>
              <a:buAutoNum type="arabicPeriod"/>
            </a:pPr>
            <a:r>
              <a:rPr lang="zh-CN" altLang="en-US" dirty="0" smtClean="0">
                <a:hlinkClick r:id="rId6" action="ppaction://hlinksldjump"/>
              </a:rPr>
              <a:t>插入表格</a:t>
            </a:r>
            <a:endParaRPr lang="en-US" altLang="zh-CN" dirty="0" smtClean="0"/>
          </a:p>
          <a:p>
            <a:pPr marL="514350" indent="-514350">
              <a:buFont typeface="+mj-lt"/>
              <a:buAutoNum type="arabicPeriod"/>
            </a:pPr>
            <a:r>
              <a:rPr lang="zh-CN" altLang="en-US" dirty="0" smtClean="0">
                <a:hlinkClick r:id="rId7" action="ppaction://hlinksldjump"/>
              </a:rPr>
              <a:t>分</a:t>
            </a:r>
            <a:r>
              <a:rPr lang="zh-CN" altLang="en-US" dirty="0">
                <a:hlinkClick r:id="rId7" action="ppaction://hlinksldjump"/>
              </a:rPr>
              <a:t>栏</a:t>
            </a:r>
            <a:endParaRPr lang="en-US" altLang="zh-CN" dirty="0"/>
          </a:p>
          <a:p>
            <a:pPr marL="514350" indent="-514350">
              <a:buFont typeface="+mj-lt"/>
              <a:buAutoNum type="arabicPeriod"/>
            </a:pPr>
            <a:r>
              <a:rPr lang="zh-CN" altLang="en-US" dirty="0">
                <a:hlinkClick r:id="rId8" action="ppaction://hlinksldjump"/>
              </a:rPr>
              <a:t>添加文本框</a:t>
            </a:r>
            <a:endParaRPr lang="en-US" altLang="zh-CN" dirty="0"/>
          </a:p>
          <a:p>
            <a:pPr marL="514350" indent="-514350">
              <a:buFont typeface="+mj-lt"/>
              <a:buAutoNum type="arabicPeriod"/>
            </a:pPr>
            <a:r>
              <a:rPr lang="zh-CN" altLang="en-US" dirty="0" smtClean="0">
                <a:hlinkClick r:id="rId9" action="ppaction://hlinksldjump"/>
              </a:rPr>
              <a:t>添加艺术字</a:t>
            </a:r>
            <a:endParaRPr lang="en-US" altLang="zh-CN" dirty="0" smtClean="0"/>
          </a:p>
          <a:p>
            <a:pPr marL="514350" indent="-514350">
              <a:buFont typeface="+mj-lt"/>
              <a:buAutoNum type="arabicPeriod"/>
            </a:pPr>
            <a:r>
              <a:rPr lang="zh-CN" altLang="en-US" dirty="0">
                <a:hlinkClick r:id="rId10" action="ppaction://hlinksldjump"/>
              </a:rPr>
              <a:t>设置短文标题字体</a:t>
            </a:r>
            <a:endParaRPr lang="en-US" altLang="zh-CN" dirty="0"/>
          </a:p>
          <a:p>
            <a:pPr marL="514350" indent="-514350">
              <a:buFont typeface="+mj-lt"/>
              <a:buAutoNum type="arabicPeriod"/>
            </a:pPr>
            <a:r>
              <a:rPr lang="zh-CN" altLang="en-US" dirty="0">
                <a:hlinkClick r:id="rId11" action="ppaction://hlinksldjump"/>
              </a:rPr>
              <a:t>添加形状图形</a:t>
            </a:r>
            <a:endParaRPr lang="en-US" altLang="zh-CN" dirty="0"/>
          </a:p>
          <a:p>
            <a:pPr marL="514350" indent="-514350">
              <a:buFont typeface="+mj-lt"/>
              <a:buAutoNum type="arabicPeriod"/>
            </a:pPr>
            <a:r>
              <a:rPr lang="zh-CN" altLang="en-US" dirty="0" smtClean="0">
                <a:hlinkClick r:id="rId12" action="ppaction://hlinksldjump"/>
              </a:rPr>
              <a:t>添加艺术化横线</a:t>
            </a:r>
            <a:endParaRPr lang="en-US" altLang="zh-CN" dirty="0" smtClean="0"/>
          </a:p>
          <a:p>
            <a:pPr marL="514350" indent="-514350">
              <a:buFont typeface="+mj-lt"/>
              <a:buAutoNum type="arabicPeriod"/>
            </a:pPr>
            <a:r>
              <a:rPr lang="zh-CN" altLang="en-US" dirty="0">
                <a:hlinkClick r:id="rId13" action="ppaction://hlinksldjump"/>
              </a:rPr>
              <a:t>插入剪贴画</a:t>
            </a:r>
            <a:endParaRPr lang="en-US" altLang="zh-CN" dirty="0"/>
          </a:p>
          <a:p>
            <a:pPr marL="514350" indent="-514350">
              <a:buFont typeface="+mj-lt"/>
              <a:buAutoNum type="arabicPeriod"/>
            </a:pPr>
            <a:r>
              <a:rPr lang="zh-CN" altLang="en-US" dirty="0" smtClean="0">
                <a:hlinkClick r:id="rId14" action="ppaction://hlinksldjump"/>
              </a:rPr>
              <a:t>插入图片</a:t>
            </a:r>
            <a:endParaRPr lang="en-US" altLang="zh-CN" dirty="0" smtClean="0"/>
          </a:p>
          <a:p>
            <a:pPr marL="514350" indent="-514350">
              <a:buFont typeface="+mj-lt"/>
              <a:buAutoNum type="arabicPeriod"/>
            </a:pPr>
            <a:r>
              <a:rPr lang="zh-CN" altLang="en-US" dirty="0">
                <a:hlinkClick r:id="rId15" action="ppaction://hlinksldjump"/>
              </a:rPr>
              <a:t>设置首字下沉</a:t>
            </a:r>
            <a:endParaRPr lang="en-US" altLang="zh-CN" dirty="0"/>
          </a:p>
          <a:p>
            <a:pPr marL="514350" indent="-514350">
              <a:buFont typeface="+mj-lt"/>
              <a:buAutoNum type="arabicPeriod"/>
            </a:pPr>
            <a:r>
              <a:rPr lang="zh-CN" altLang="en-US" dirty="0">
                <a:hlinkClick r:id="rId16" action="ppaction://hlinksldjump"/>
              </a:rPr>
              <a:t>小报的</a:t>
            </a:r>
            <a:r>
              <a:rPr lang="zh-CN" altLang="en-US" dirty="0" smtClean="0">
                <a:hlinkClick r:id="rId16" action="ppaction://hlinksldjump"/>
              </a:rPr>
              <a:t>打印</a:t>
            </a:r>
            <a:endParaRPr lang="zh-CN" altLang="en-US" dirty="0"/>
          </a:p>
        </p:txBody>
      </p:sp>
      <p:pic>
        <p:nvPicPr>
          <p:cNvPr id="5" name="内容占位符 3"/>
          <p:cNvPicPr>
            <a:picLocks/>
          </p:cNvPicPr>
          <p:nvPr/>
        </p:nvPicPr>
        <p:blipFill>
          <a:blip r:embed="rId17"/>
          <a:stretch>
            <a:fillRect/>
          </a:stretch>
        </p:blipFill>
        <p:spPr>
          <a:xfrm>
            <a:off x="3614282" y="1661120"/>
            <a:ext cx="5501930" cy="3856112"/>
          </a:xfrm>
          <a:prstGeom prst="rect">
            <a:avLst/>
          </a:prstGeom>
        </p:spPr>
      </p:pic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DA8878-0795-4A4A-8360-DF37595EA924}" type="datetime1">
              <a:rPr lang="zh-CN" altLang="en-US" smtClean="0"/>
              <a:t>2013/10/11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第</a:t>
            </a:r>
            <a:r>
              <a:rPr lang="en-US" altLang="zh-CN" smtClean="0"/>
              <a:t>4</a:t>
            </a:r>
            <a:r>
              <a:rPr lang="zh-CN" altLang="en-US" smtClean="0"/>
              <a:t>章 </a:t>
            </a:r>
            <a:r>
              <a:rPr lang="en-US" altLang="zh-CN" smtClean="0"/>
              <a:t>Word</a:t>
            </a:r>
            <a:r>
              <a:rPr lang="zh-CN" altLang="en-US" smtClean="0"/>
              <a:t>综合应用</a:t>
            </a:r>
            <a:r>
              <a:rPr lang="en-US" altLang="zh-CN" smtClean="0"/>
              <a:t>—</a:t>
            </a:r>
            <a:r>
              <a:rPr lang="zh-CN" altLang="en-US" smtClean="0"/>
              <a:t>小报艺术排版</a:t>
            </a: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CA27C-0BEC-4929-A7B2-3392E6EDA170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8226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1.</a:t>
            </a:r>
            <a:r>
              <a:rPr lang="zh-CN" altLang="en-US" dirty="0" smtClean="0"/>
              <a:t>版面设置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zh-CN" altLang="zh-CN" dirty="0"/>
              <a:t>新建</a:t>
            </a:r>
            <a:r>
              <a:rPr lang="en-US" altLang="zh-CN" dirty="0"/>
              <a:t>Word</a:t>
            </a:r>
            <a:r>
              <a:rPr lang="zh-CN" altLang="zh-CN" dirty="0"/>
              <a:t>文档“文摘周报</a:t>
            </a:r>
            <a:r>
              <a:rPr lang="en-US" altLang="zh-CN" dirty="0"/>
              <a:t>.</a:t>
            </a:r>
            <a:r>
              <a:rPr lang="en-US" altLang="zh-CN" dirty="0" err="1"/>
              <a:t>docx</a:t>
            </a:r>
            <a:r>
              <a:rPr lang="zh-CN" altLang="zh-CN" dirty="0" smtClean="0"/>
              <a:t>”</a:t>
            </a:r>
            <a:endParaRPr lang="en-US" altLang="zh-CN" dirty="0" smtClean="0"/>
          </a:p>
          <a:p>
            <a:pPr marL="514350" indent="-514350">
              <a:buFont typeface="+mj-lt"/>
              <a:buAutoNum type="arabicPeriod"/>
            </a:pPr>
            <a:r>
              <a:rPr lang="zh-CN" altLang="zh-CN" dirty="0"/>
              <a:t>设置</a:t>
            </a:r>
            <a:r>
              <a:rPr lang="zh-CN" altLang="zh-CN" dirty="0" smtClean="0"/>
              <a:t>页边距为</a:t>
            </a:r>
            <a:r>
              <a:rPr lang="zh-CN" altLang="zh-CN" dirty="0"/>
              <a:t>“适中”类型</a:t>
            </a:r>
            <a:endParaRPr lang="en-US" altLang="zh-CN" dirty="0"/>
          </a:p>
          <a:p>
            <a:pPr marL="514350" indent="-514350">
              <a:buFont typeface="+mj-lt"/>
              <a:buAutoNum type="arabicPeriod"/>
            </a:pPr>
            <a:r>
              <a:rPr lang="zh-CN" altLang="zh-CN" dirty="0" smtClean="0"/>
              <a:t>设置</a:t>
            </a:r>
            <a:r>
              <a:rPr lang="zh-CN" altLang="zh-CN" dirty="0"/>
              <a:t>纸张</a:t>
            </a:r>
            <a:r>
              <a:rPr lang="zh-CN" altLang="zh-CN" dirty="0" smtClean="0"/>
              <a:t>大小为</a:t>
            </a:r>
            <a:r>
              <a:rPr lang="zh-CN" altLang="zh-CN" dirty="0"/>
              <a:t>“</a:t>
            </a:r>
            <a:r>
              <a:rPr lang="en-US" altLang="zh-CN" dirty="0"/>
              <a:t>A4</a:t>
            </a:r>
            <a:r>
              <a:rPr lang="zh-CN" altLang="zh-CN" dirty="0" smtClean="0"/>
              <a:t>”</a:t>
            </a:r>
            <a:r>
              <a:rPr lang="en-US" altLang="zh-CN" dirty="0" smtClean="0"/>
              <a:t/>
            </a:r>
            <a:br>
              <a:rPr lang="en-US" altLang="zh-CN" dirty="0" smtClean="0"/>
            </a:br>
            <a:endParaRPr lang="en-US" altLang="zh-CN" dirty="0"/>
          </a:p>
          <a:p>
            <a:pPr marL="514350" indent="-514350">
              <a:buFont typeface="+mj-lt"/>
              <a:buAutoNum type="arabicPeriod"/>
            </a:pPr>
            <a:r>
              <a:rPr lang="zh-CN" altLang="zh-CN" dirty="0"/>
              <a:t>为小报添加</a:t>
            </a:r>
            <a:r>
              <a:rPr lang="en-US" altLang="zh-CN" dirty="0"/>
              <a:t>1</a:t>
            </a:r>
            <a:r>
              <a:rPr lang="zh-CN" altLang="zh-CN" dirty="0"/>
              <a:t>个空白</a:t>
            </a:r>
            <a:r>
              <a:rPr lang="zh-CN" altLang="zh-CN" dirty="0" smtClean="0"/>
              <a:t>页</a:t>
            </a:r>
            <a:endParaRPr lang="en-US" altLang="zh-CN" dirty="0" smtClean="0"/>
          </a:p>
          <a:p>
            <a:pPr marL="514350" indent="-514350">
              <a:buFont typeface="+mj-lt"/>
              <a:buAutoNum type="arabicPeriod"/>
            </a:pPr>
            <a:r>
              <a:rPr lang="zh-CN" altLang="zh-CN" dirty="0"/>
              <a:t>浏览小报的整体</a:t>
            </a:r>
            <a:r>
              <a:rPr lang="zh-CN" altLang="zh-CN" dirty="0" smtClean="0"/>
              <a:t>效果</a:t>
            </a:r>
            <a:r>
              <a:rPr lang="en-US" altLang="zh-CN" dirty="0" smtClean="0"/>
              <a:t/>
            </a:r>
            <a:br>
              <a:rPr lang="en-US" altLang="zh-CN" dirty="0" smtClean="0"/>
            </a:br>
            <a:endParaRPr lang="en-US" altLang="zh-CN" dirty="0" smtClean="0"/>
          </a:p>
          <a:p>
            <a:pPr marL="514350" indent="-514350">
              <a:buFont typeface="+mj-lt"/>
              <a:buAutoNum type="arabicPeriod"/>
            </a:pPr>
            <a:r>
              <a:rPr lang="zh-CN" altLang="zh-CN" dirty="0"/>
              <a:t>设置小报的</a:t>
            </a:r>
            <a:r>
              <a:rPr lang="zh-CN" altLang="zh-CN" dirty="0" smtClean="0"/>
              <a:t>页眉</a:t>
            </a:r>
            <a:r>
              <a:rPr lang="zh-CN" altLang="en-US" dirty="0" smtClean="0"/>
              <a:t>：</a:t>
            </a: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zh-CN" altLang="zh-CN" dirty="0" smtClean="0"/>
              <a:t>文摘周报</a:t>
            </a:r>
            <a:r>
              <a:rPr lang="en-US" altLang="zh-CN" dirty="0" smtClean="0"/>
              <a:t>   </a:t>
            </a:r>
            <a:r>
              <a:rPr lang="zh-CN" altLang="en-US" dirty="0" smtClean="0"/>
              <a:t>第几版</a:t>
            </a:r>
            <a:endParaRPr lang="zh-CN" altLang="en-US" dirty="0"/>
          </a:p>
        </p:txBody>
      </p:sp>
      <p:pic>
        <p:nvPicPr>
          <p:cNvPr id="5" name="内容占位符 3"/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 bwMode="gray">
          <a:xfrm>
            <a:off x="4695824" y="3717032"/>
            <a:ext cx="4363398" cy="30581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088125-2BE6-4C1A-8AA0-68906BC3AE2D}" type="datetime1">
              <a:rPr lang="zh-CN" altLang="en-US" smtClean="0"/>
              <a:t>2013/10/11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第</a:t>
            </a:r>
            <a:r>
              <a:rPr lang="en-US" altLang="zh-CN" smtClean="0"/>
              <a:t>4</a:t>
            </a:r>
            <a:r>
              <a:rPr lang="zh-CN" altLang="en-US" smtClean="0"/>
              <a:t>章 </a:t>
            </a:r>
            <a:r>
              <a:rPr lang="en-US" altLang="zh-CN" smtClean="0"/>
              <a:t>Word</a:t>
            </a:r>
            <a:r>
              <a:rPr lang="zh-CN" altLang="en-US" smtClean="0"/>
              <a:t>综合应用</a:t>
            </a:r>
            <a:r>
              <a:rPr lang="en-US" altLang="zh-CN" smtClean="0"/>
              <a:t>—</a:t>
            </a:r>
            <a:r>
              <a:rPr lang="zh-CN" altLang="en-US" smtClean="0"/>
              <a:t>小报艺术排版</a:t>
            </a: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CA27C-0BEC-4929-A7B2-3392E6EDA170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8664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2.</a:t>
            </a:r>
            <a:r>
              <a:rPr lang="zh-CN" altLang="en-US" dirty="0" smtClean="0"/>
              <a:t>版面</a:t>
            </a:r>
            <a:r>
              <a:rPr lang="en-US" altLang="zh-CN" dirty="0" smtClean="0"/>
              <a:t>1</a:t>
            </a:r>
            <a:r>
              <a:rPr lang="zh-CN" altLang="en-US" dirty="0" smtClean="0"/>
              <a:t>的整体设计</a:t>
            </a:r>
            <a:endParaRPr lang="zh-CN" altLang="en-US" dirty="0"/>
          </a:p>
        </p:txBody>
      </p:sp>
      <p:pic>
        <p:nvPicPr>
          <p:cNvPr id="1026" name="图片 23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726989"/>
            <a:ext cx="3510838" cy="4967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" name="图片 16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726989"/>
            <a:ext cx="3528392" cy="4967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0" y="31908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9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</a:t>
            </a:r>
            <a:endParaRPr kumimoji="0" lang="en-US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F3C693-0009-4BF3-8663-C83E21A6BCFB}" type="datetime1">
              <a:rPr lang="zh-CN" altLang="en-US" smtClean="0"/>
              <a:t>2013/10/11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第</a:t>
            </a:r>
            <a:r>
              <a:rPr lang="en-US" altLang="zh-CN" smtClean="0"/>
              <a:t>4</a:t>
            </a:r>
            <a:r>
              <a:rPr lang="zh-CN" altLang="en-US" smtClean="0"/>
              <a:t>章 </a:t>
            </a:r>
            <a:r>
              <a:rPr lang="en-US" altLang="zh-CN" smtClean="0"/>
              <a:t>Word</a:t>
            </a:r>
            <a:r>
              <a:rPr lang="zh-CN" altLang="en-US" smtClean="0"/>
              <a:t>综合应用</a:t>
            </a:r>
            <a:r>
              <a:rPr lang="en-US" altLang="zh-CN" smtClean="0"/>
              <a:t>—</a:t>
            </a:r>
            <a:r>
              <a:rPr lang="zh-CN" altLang="en-US" smtClean="0"/>
              <a:t>小报艺术排版</a:t>
            </a: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CA27C-0BEC-4929-A7B2-3392E6EDA170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28031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教材模板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教材模板</Template>
  <TotalTime>184</TotalTime>
  <Words>2081</Words>
  <Application>Microsoft Office PowerPoint</Application>
  <PresentationFormat>全屏显示(4:3)</PresentationFormat>
  <Paragraphs>265</Paragraphs>
  <Slides>31</Slides>
  <Notes>6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2" baseType="lpstr">
      <vt:lpstr>教材模板</vt:lpstr>
      <vt:lpstr>计算机应用基础</vt:lpstr>
      <vt:lpstr>目录</vt:lpstr>
      <vt:lpstr>项目背景</vt:lpstr>
      <vt:lpstr>项目目标</vt:lpstr>
      <vt:lpstr>完成效果</vt:lpstr>
      <vt:lpstr>解决路径</vt:lpstr>
      <vt:lpstr>教学过程: 小报的艺术排版</vt:lpstr>
      <vt:lpstr>1.版面设置</vt:lpstr>
      <vt:lpstr>2.版面1的整体设计</vt:lpstr>
      <vt:lpstr>3.版面2的整体设计</vt:lpstr>
      <vt:lpstr>4.插入表格</vt:lpstr>
      <vt:lpstr>5.分栏</vt:lpstr>
      <vt:lpstr>6.添加文本框</vt:lpstr>
      <vt:lpstr>7.添加艺术字</vt:lpstr>
      <vt:lpstr>8.设置短文标题字体(1)</vt:lpstr>
      <vt:lpstr>8.设置短文标题字体(2)</vt:lpstr>
      <vt:lpstr>9.添加形状图形</vt:lpstr>
      <vt:lpstr>10.添加艺术化横线</vt:lpstr>
      <vt:lpstr>11.插入剪贴画</vt:lpstr>
      <vt:lpstr>12.插入图片</vt:lpstr>
      <vt:lpstr>13.设置首字下沉</vt:lpstr>
      <vt:lpstr>14.小报的打印</vt:lpstr>
      <vt:lpstr>操作步骤回顾</vt:lpstr>
      <vt:lpstr>任务总结（1）</vt:lpstr>
      <vt:lpstr>任务总结（2）</vt:lpstr>
      <vt:lpstr>任务总结（3）</vt:lpstr>
      <vt:lpstr>任务总结（4）</vt:lpstr>
      <vt:lpstr>任务总结（5）</vt:lpstr>
      <vt:lpstr>任务总结（6）</vt:lpstr>
      <vt:lpstr>任务总结（7）</vt:lpstr>
      <vt:lpstr>课堂练习</vt:lpstr>
    </vt:vector>
  </TitlesOfParts>
  <Company>szpt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qin</dc:creator>
  <cp:lastModifiedBy>xuxi</cp:lastModifiedBy>
  <cp:revision>10</cp:revision>
  <dcterms:created xsi:type="dcterms:W3CDTF">2013-08-12T07:22:48Z</dcterms:created>
  <dcterms:modified xsi:type="dcterms:W3CDTF">2013-10-11T02:09:04Z</dcterms:modified>
</cp:coreProperties>
</file>