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7" r:id="rId3"/>
    <p:sldId id="258" r:id="rId4"/>
    <p:sldId id="259" r:id="rId5"/>
    <p:sldId id="261" r:id="rId6"/>
    <p:sldId id="282" r:id="rId7"/>
    <p:sldId id="284" r:id="rId8"/>
    <p:sldId id="286" r:id="rId9"/>
    <p:sldId id="288" r:id="rId10"/>
    <p:sldId id="289" r:id="rId11"/>
    <p:sldId id="290" r:id="rId12"/>
    <p:sldId id="291" r:id="rId13"/>
    <p:sldId id="292" r:id="rId14"/>
    <p:sldId id="307" r:id="rId15"/>
    <p:sldId id="293" r:id="rId16"/>
    <p:sldId id="309" r:id="rId17"/>
    <p:sldId id="310" r:id="rId18"/>
    <p:sldId id="311" r:id="rId19"/>
    <p:sldId id="312" r:id="rId20"/>
    <p:sldId id="313" r:id="rId21"/>
    <p:sldId id="314" r:id="rId22"/>
    <p:sldId id="316" r:id="rId23"/>
    <p:sldId id="317" r:id="rId24"/>
    <p:sldId id="318" r:id="rId25"/>
    <p:sldId id="319" r:id="rId26"/>
    <p:sldId id="320" r:id="rId27"/>
    <p:sldId id="321" r:id="rId28"/>
    <p:sldId id="322" r:id="rId29"/>
    <p:sldId id="323" r:id="rId30"/>
    <p:sldId id="324" r:id="rId31"/>
    <p:sldId id="325" r:id="rId32"/>
    <p:sldId id="302" r:id="rId33"/>
    <p:sldId id="304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  <a:srgbClr val="3366FF"/>
    <a:srgbClr val="0000FF"/>
    <a:srgbClr val="E8E8E8"/>
    <a:srgbClr val="DDDDDD"/>
    <a:srgbClr val="FFFFCC"/>
    <a:srgbClr val="3366CC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9" autoAdjust="0"/>
    <p:restoredTop sz="94652" autoAdjust="0"/>
  </p:normalViewPr>
  <p:slideViewPr>
    <p:cSldViewPr>
      <p:cViewPr>
        <p:scale>
          <a:sx n="93" d="100"/>
          <a:sy n="93" d="100"/>
        </p:scale>
        <p:origin x="-912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17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 altLang="zh-CN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 altLang="zh-CN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1E69AE65-140C-49A4-BD99-E06196F1695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434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 altLang="zh-CN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 altLang="zh-CN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426C4C08-849A-428F-8F0F-1D79762907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77421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924CC-CB48-4329-AA8B-162796E53309}" type="datetime1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58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590F-CB11-43C2-A82E-AB684F1CCF15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1E755-10F5-40D3-83D4-ADF4A9D31A4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1418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B890-8101-4728-87E9-ADF216377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97183-9A03-47CA-9F42-39B2BE5D2CB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4212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8E6E4-467C-4B30-87CF-7DC4ACFFF617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76902-9364-47AA-9ED7-2D7AA6A874C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53195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4DC24-3142-4DB5-BC67-E0F0F8EE69A1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/>
            </a:lvl1pPr>
          </a:lstStyle>
          <a:p>
            <a:r>
              <a:rPr lang="en-US" altLang="zh-CN" dirty="0" smtClean="0"/>
              <a:t>第9章  </a:t>
            </a:r>
            <a:r>
              <a:rPr lang="zh-CN" altLang="en-US" dirty="0" smtClean="0"/>
              <a:t>饮料销售数据分析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0E573-D370-40BF-9724-057C7534C55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7968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30D14-F666-45FD-B495-E84F25C00FC6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ABBCD-BAE1-4461-8D7B-4029F01DE51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5053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6BD0F-BD03-4233-A174-0BEFB647900A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8AF6B-E383-4FC3-9AE6-DFCD1C36B65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6537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C71D5-CC1A-494B-9CDB-3B612E2DB25C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528B5-7A09-4522-BF26-B78A15C1289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8457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2353B-6BF2-4AD2-893F-36F4FA264F18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5BD91-1243-4FED-B2C9-3CBF3F66A6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239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AB8C4-73FE-43CF-94D5-F9E3CAEF4D4A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6FFEE-06BA-4DE4-B24D-9CFCD165B0B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7596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D72A4-8BEF-474C-96F5-BD9850EFC848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59800-212A-445F-9D9B-4571CFC34B6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4007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29B12-0224-4F07-8D06-8F5BC4132B12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5BE9E-5742-4136-BB61-FBBA6507F41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8" name="Picture 23" descr="newxiaohui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5663" y="552450"/>
            <a:ext cx="641350" cy="63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0" descr="gate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3" y="595313"/>
            <a:ext cx="565150" cy="56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77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slide" Target="slide3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87624" y="2348880"/>
            <a:ext cx="6337300" cy="1752600"/>
          </a:xfrm>
        </p:spPr>
        <p:txBody>
          <a:bodyPr/>
          <a:lstStyle/>
          <a:p>
            <a:r>
              <a:rPr lang="zh-CN" altLang="en-US" sz="66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计算机应用基础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84213" y="5229225"/>
            <a:ext cx="7620000" cy="720725"/>
          </a:xfrm>
        </p:spPr>
        <p:txBody>
          <a:bodyPr>
            <a:normAutofit/>
          </a:bodyPr>
          <a:lstStyle/>
          <a:p>
            <a:endParaRPr lang="zh-CN" altLang="en-US" b="0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76672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9.2.2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SUMIF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函数和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SUMIFS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函数统计各饮料店销售额</a:t>
            </a:r>
            <a:endParaRPr lang="zh-CN" altLang="en-US" sz="2000" dirty="0"/>
          </a:p>
        </p:txBody>
      </p:sp>
      <p:sp>
        <p:nvSpPr>
          <p:cNvPr id="13107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556792"/>
            <a:ext cx="8640763" cy="4648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000" dirty="0" smtClean="0"/>
              <a:t>1</a:t>
            </a:r>
            <a:r>
              <a:rPr lang="zh-CN" altLang="en-US" sz="2000" dirty="0"/>
              <a:t> </a:t>
            </a:r>
            <a:r>
              <a:rPr lang="en-US" altLang="zh-CN" sz="2000" dirty="0" smtClean="0"/>
              <a:t>. </a:t>
            </a:r>
            <a:r>
              <a:rPr lang="zh-CN" altLang="en-US" sz="2000" dirty="0" smtClean="0"/>
              <a:t>用</a:t>
            </a:r>
            <a:r>
              <a:rPr lang="en-US" altLang="zh-CN" sz="2000" dirty="0"/>
              <a:t>SUMIF</a:t>
            </a:r>
            <a:r>
              <a:rPr lang="zh-CN" altLang="en-US" sz="2000" dirty="0"/>
              <a:t>函数统计各个饮料店的销售额和毛利润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dirty="0" smtClean="0"/>
              <a:t>      SUMIF</a:t>
            </a:r>
            <a:r>
              <a:rPr lang="zh-CN" altLang="zh-CN" sz="2000" dirty="0"/>
              <a:t>函数的功能：在条件区域中根据指定条件对满足条件的单元格求和。</a:t>
            </a:r>
          </a:p>
          <a:p>
            <a:pPr marL="0" indent="0">
              <a:buNone/>
            </a:pPr>
            <a:r>
              <a:rPr lang="en-US" altLang="zh-CN" sz="2000" dirty="0" smtClean="0"/>
              <a:t>      SUMIF</a:t>
            </a:r>
            <a:r>
              <a:rPr lang="zh-CN" altLang="zh-CN" sz="2000" dirty="0"/>
              <a:t>函数的语法</a:t>
            </a:r>
            <a:r>
              <a:rPr lang="zh-CN" altLang="zh-CN" sz="2000" dirty="0" smtClean="0"/>
              <a:t>：</a:t>
            </a:r>
            <a:endParaRPr lang="en-US" altLang="zh-CN" sz="2000" dirty="0" smtClean="0"/>
          </a:p>
          <a:p>
            <a:pPr marL="0" indent="0">
              <a:buNone/>
            </a:pPr>
            <a:endParaRPr lang="zh-CN" altLang="en-US" sz="2000" dirty="0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68C5E-1FBB-4E26-BDC5-92E0F5E6C143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6800-45B6-4402-ADD1-7E0DC70C2B13}" type="slidenum">
              <a:rPr lang="en-US" altLang="zh-CN"/>
              <a:pPr/>
              <a:t>10</a:t>
            </a:fld>
            <a:endParaRPr lang="en-US" altLang="zh-CN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9304"/>
            <a:ext cx="6912768" cy="12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404664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9.2.2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SUMIF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函数和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SUMIFS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函数统计各饮料店销售额</a:t>
            </a:r>
            <a:endParaRPr lang="zh-CN" altLang="en-US" sz="2000" dirty="0"/>
          </a:p>
        </p:txBody>
      </p:sp>
      <p:sp>
        <p:nvSpPr>
          <p:cNvPr id="132099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557338"/>
            <a:ext cx="8640763" cy="4648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000" dirty="0" smtClean="0"/>
              <a:t>         </a:t>
            </a:r>
            <a:r>
              <a:rPr lang="zh-CN" altLang="zh-CN" sz="2000" dirty="0" smtClean="0"/>
              <a:t>用</a:t>
            </a:r>
            <a:r>
              <a:rPr lang="en-US" altLang="zh-CN" sz="2000" dirty="0"/>
              <a:t>SUMIF</a:t>
            </a:r>
            <a:r>
              <a:rPr lang="zh-CN" altLang="zh-CN" sz="2000" dirty="0"/>
              <a:t>函数统计各个饮料店的销售额和毛利润，操作步骤如下</a:t>
            </a:r>
            <a:r>
              <a:rPr lang="zh-CN" altLang="zh-CN" sz="2000" dirty="0" smtClean="0"/>
              <a:t>：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dirty="0" smtClean="0"/>
              <a:t>       </a:t>
            </a:r>
            <a:r>
              <a:rPr lang="zh-CN" altLang="zh-CN" sz="2000" dirty="0" smtClean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）在“销售记录”工作表中</a:t>
            </a:r>
            <a:r>
              <a:rPr lang="zh-CN" altLang="zh-CN" sz="2000" dirty="0" smtClean="0"/>
              <a:t>，</a:t>
            </a:r>
            <a:r>
              <a:rPr lang="zh-CN" altLang="en-US" sz="2000" dirty="0" smtClean="0"/>
              <a:t>以</a:t>
            </a:r>
            <a:r>
              <a:rPr lang="zh-CN" altLang="zh-CN" sz="2000" dirty="0" smtClean="0"/>
              <a:t>“饮料店”</a:t>
            </a:r>
            <a:r>
              <a:rPr lang="zh-CN" altLang="zh-CN" sz="2000" dirty="0"/>
              <a:t>、“销售额”与</a:t>
            </a:r>
            <a:r>
              <a:rPr lang="zh-CN" altLang="zh-CN" sz="2000" dirty="0" smtClean="0"/>
              <a:t>“毛利润”</a:t>
            </a:r>
            <a:r>
              <a:rPr lang="zh-CN" altLang="en-US" sz="2000" dirty="0" smtClean="0"/>
              <a:t>为名称</a:t>
            </a:r>
            <a:r>
              <a:rPr lang="zh-CN" altLang="en-US" sz="2000" dirty="0"/>
              <a:t>定义</a:t>
            </a:r>
            <a:r>
              <a:rPr lang="zh-CN" altLang="zh-CN" sz="2000" dirty="0"/>
              <a:t> 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个</a:t>
            </a:r>
            <a:r>
              <a:rPr lang="zh-CN" altLang="zh-CN" sz="2000" dirty="0" smtClean="0"/>
              <a:t>区域</a:t>
            </a:r>
            <a:r>
              <a:rPr lang="zh-CN" altLang="en-US" sz="2000" dirty="0" smtClean="0"/>
              <a:t>；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 smtClean="0"/>
              <a:t>       </a:t>
            </a:r>
            <a:r>
              <a:rPr lang="zh-CN" altLang="zh-CN" sz="2000" dirty="0" smtClean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）在“销售统计”工作表中</a:t>
            </a:r>
            <a:r>
              <a:rPr lang="zh-CN" altLang="zh-CN" sz="2000" dirty="0" smtClean="0"/>
              <a:t>，</a:t>
            </a:r>
            <a:r>
              <a:rPr lang="zh-CN" altLang="en-US" sz="2000" dirty="0" smtClean="0"/>
              <a:t>在</a:t>
            </a:r>
            <a:r>
              <a:rPr lang="en-US" altLang="zh-CN" sz="2000" dirty="0" smtClean="0"/>
              <a:t>B9</a:t>
            </a:r>
            <a:r>
              <a:rPr lang="zh-CN" altLang="zh-CN" sz="2000" dirty="0" smtClean="0"/>
              <a:t>单元格</a:t>
            </a:r>
            <a:r>
              <a:rPr lang="zh-CN" altLang="en-US" sz="2000" dirty="0" smtClean="0"/>
              <a:t>中</a:t>
            </a:r>
            <a:r>
              <a:rPr lang="zh-CN" altLang="zh-CN" sz="2000" dirty="0" smtClean="0"/>
              <a:t>，插入</a:t>
            </a:r>
            <a:r>
              <a:rPr lang="en-US" altLang="zh-CN" sz="2000" dirty="0" smtClean="0"/>
              <a:t>SUMIF</a:t>
            </a:r>
            <a:r>
              <a:rPr lang="zh-CN" altLang="zh-CN" sz="2000" dirty="0" smtClean="0"/>
              <a:t>函数</a:t>
            </a:r>
            <a:r>
              <a:rPr lang="zh-CN" altLang="en-US" sz="2000" dirty="0" smtClean="0"/>
              <a:t>；</a:t>
            </a:r>
            <a:endParaRPr lang="en-US" altLang="zh-CN" sz="2000" dirty="0" smtClean="0"/>
          </a:p>
          <a:p>
            <a:pPr marL="0" indent="0">
              <a:buNone/>
            </a:pPr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pPr marL="0" indent="0">
              <a:buNone/>
            </a:pPr>
            <a:endParaRPr lang="en-US" altLang="zh-CN" sz="2000" dirty="0" smtClean="0"/>
          </a:p>
          <a:p>
            <a:pPr marL="0" indent="0">
              <a:buNone/>
            </a:pPr>
            <a:endParaRPr lang="en-US" altLang="zh-CN" sz="2000" dirty="0"/>
          </a:p>
          <a:p>
            <a:pPr marL="0" indent="0">
              <a:buNone/>
            </a:pPr>
            <a:endParaRPr lang="en-US" altLang="zh-CN" sz="2000" dirty="0" smtClean="0"/>
          </a:p>
          <a:p>
            <a:pPr marL="0" indent="0">
              <a:buNone/>
            </a:pPr>
            <a:endParaRPr lang="en-US" altLang="zh-CN" sz="2000" dirty="0"/>
          </a:p>
          <a:p>
            <a:pPr marL="0" indent="0">
              <a:buNone/>
            </a:pPr>
            <a:endParaRPr lang="en-US" altLang="zh-CN" sz="2000" dirty="0" smtClean="0"/>
          </a:p>
          <a:p>
            <a:pPr marL="0" indent="0">
              <a:buNone/>
            </a:pPr>
            <a:r>
              <a:rPr lang="zh-CN" altLang="zh-CN" sz="2000" dirty="0" smtClean="0"/>
              <a:t>（</a:t>
            </a:r>
            <a:r>
              <a:rPr lang="en-US" altLang="zh-CN" sz="2000" dirty="0"/>
              <a:t>5</a:t>
            </a:r>
            <a:r>
              <a:rPr lang="zh-CN" altLang="zh-CN" sz="2000" dirty="0"/>
              <a:t>）鼠标指针指向</a:t>
            </a:r>
            <a:r>
              <a:rPr lang="en-US" altLang="zh-CN" sz="2000" dirty="0"/>
              <a:t>B9</a:t>
            </a:r>
            <a:r>
              <a:rPr lang="zh-CN" altLang="zh-CN" sz="2000" dirty="0"/>
              <a:t>单元格的填充柄，向右拖动填充柄至</a:t>
            </a:r>
            <a:r>
              <a:rPr lang="en-US" altLang="zh-CN" sz="2000" dirty="0"/>
              <a:t>F9</a:t>
            </a:r>
            <a:r>
              <a:rPr lang="zh-CN" altLang="zh-CN" sz="2000" dirty="0"/>
              <a:t>，复制公式，得到各饮料店的销售额。</a:t>
            </a:r>
          </a:p>
          <a:p>
            <a:pPr marL="457200" lvl="1" indent="0">
              <a:buNone/>
            </a:pPr>
            <a:endParaRPr lang="zh-CN" altLang="en-US" sz="2000" dirty="0"/>
          </a:p>
        </p:txBody>
      </p:sp>
      <p:sp>
        <p:nvSpPr>
          <p:cNvPr id="9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CD22F-A3D6-4432-90D1-2BFAFEA63270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6C64-AA6F-4D85-BB32-0F27E364AD22}" type="slidenum">
              <a:rPr lang="en-US" altLang="zh-CN"/>
              <a:pPr/>
              <a:t>11</a:t>
            </a:fld>
            <a:endParaRPr lang="en-US" altLang="zh-CN"/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979712" y="3212976"/>
            <a:ext cx="4536504" cy="26642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404664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9.2.2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SUMIF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函数和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SUMIFS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函数统计各饮料店销售额</a:t>
            </a:r>
            <a:endParaRPr lang="zh-CN" altLang="en-US" sz="2000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idx="1"/>
          </p:nvPr>
        </p:nvSpPr>
        <p:spPr>
          <a:xfrm>
            <a:off x="539874" y="1484784"/>
            <a:ext cx="8136582" cy="464820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3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选中</a:t>
            </a:r>
            <a:r>
              <a:rPr lang="en-US" altLang="zh-CN" sz="1800" dirty="0"/>
              <a:t>B10</a:t>
            </a:r>
            <a:r>
              <a:rPr lang="zh-CN" altLang="zh-CN" sz="1800" dirty="0"/>
              <a:t>单元格，用相同的方法可用</a:t>
            </a:r>
            <a:r>
              <a:rPr lang="en-US" altLang="zh-CN" sz="1800" dirty="0"/>
              <a:t>SUMIF</a:t>
            </a:r>
            <a:r>
              <a:rPr lang="zh-CN" altLang="zh-CN" sz="1800" dirty="0"/>
              <a:t>函数统计各饮料店的毛</a:t>
            </a:r>
            <a:r>
              <a:rPr lang="zh-CN" altLang="zh-CN" sz="1800" dirty="0" smtClean="0"/>
              <a:t>利润</a:t>
            </a:r>
            <a:r>
              <a:rPr lang="zh-CN" altLang="en-US" sz="1800" dirty="0" smtClean="0"/>
              <a:t>；</a:t>
            </a:r>
            <a:endParaRPr lang="en-US" altLang="zh-CN" sz="1800" dirty="0" smtClean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000" dirty="0" smtClean="0"/>
          </a:p>
          <a:p>
            <a:endParaRPr lang="en-US" altLang="zh-CN" sz="1800" dirty="0" smtClean="0"/>
          </a:p>
          <a:p>
            <a:pPr marL="0" indent="0">
              <a:buNone/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4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向右拖动</a:t>
            </a:r>
            <a:r>
              <a:rPr lang="en-US" altLang="zh-CN" sz="1800" dirty="0"/>
              <a:t>B10</a:t>
            </a:r>
            <a:r>
              <a:rPr lang="zh-CN" altLang="zh-CN" sz="1800" dirty="0"/>
              <a:t>单元格的填充柄至</a:t>
            </a:r>
            <a:r>
              <a:rPr lang="en-US" altLang="zh-CN" sz="1800" dirty="0"/>
              <a:t>F10</a:t>
            </a:r>
            <a:r>
              <a:rPr lang="zh-CN" altLang="zh-CN" sz="1800" dirty="0"/>
              <a:t>，复制公式，得到各饮料店的毛</a:t>
            </a:r>
            <a:r>
              <a:rPr lang="zh-CN" altLang="zh-CN" sz="1800" dirty="0" smtClean="0"/>
              <a:t>利润。</a:t>
            </a:r>
            <a:endParaRPr lang="zh-CN" altLang="zh-CN" sz="1800" dirty="0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F7E98-600C-45C0-BBE8-7211C8EF9E85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31F80-B60C-444C-AE38-8FF3B0B50AA4}" type="slidenum">
              <a:rPr lang="en-US" altLang="zh-CN"/>
              <a:pPr/>
              <a:t>12</a:t>
            </a:fld>
            <a:endParaRPr lang="en-US" altLang="zh-CN"/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1979712" y="2204864"/>
            <a:ext cx="4680520" cy="25202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04664"/>
            <a:ext cx="8281168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9.2.2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SUMIF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函数和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SUMIFS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函数统计各饮料店销售额</a:t>
            </a:r>
            <a:endParaRPr lang="zh-CN" altLang="en-US" sz="2000" dirty="0"/>
          </a:p>
        </p:txBody>
      </p:sp>
      <p:sp>
        <p:nvSpPr>
          <p:cNvPr id="134147" name="Rectangle 3"/>
          <p:cNvSpPr>
            <a:spLocks noGrp="1" noChangeArrowheads="1"/>
          </p:cNvSpPr>
          <p:nvPr>
            <p:ph idx="1"/>
          </p:nvPr>
        </p:nvSpPr>
        <p:spPr>
          <a:xfrm>
            <a:off x="683765" y="1557338"/>
            <a:ext cx="8136707" cy="4648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000" dirty="0"/>
              <a:t>2</a:t>
            </a:r>
            <a:r>
              <a:rPr lang="zh-CN" altLang="zh-CN" sz="2000" dirty="0"/>
              <a:t>．用</a:t>
            </a:r>
            <a:r>
              <a:rPr lang="en-US" altLang="zh-CN" sz="2000" dirty="0"/>
              <a:t>SUMIFS</a:t>
            </a:r>
            <a:r>
              <a:rPr lang="zh-CN" altLang="zh-CN" sz="2000" dirty="0"/>
              <a:t>函数统计</a:t>
            </a:r>
            <a:r>
              <a:rPr lang="en-US" altLang="zh-CN" sz="2000" dirty="0"/>
              <a:t>5</a:t>
            </a:r>
            <a:r>
              <a:rPr lang="zh-CN" altLang="zh-CN" sz="2000" dirty="0"/>
              <a:t>种饮料在各饮料店的</a:t>
            </a:r>
            <a:r>
              <a:rPr lang="zh-CN" altLang="zh-CN" sz="2000" dirty="0" smtClean="0"/>
              <a:t>销售额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dirty="0" smtClean="0"/>
              <a:t>       SUMIFS</a:t>
            </a:r>
            <a:r>
              <a:rPr lang="zh-CN" altLang="zh-CN" sz="2000" dirty="0"/>
              <a:t>函数的功能：对</a:t>
            </a:r>
            <a:r>
              <a:rPr lang="en-US" altLang="zh-CN" sz="2000" dirty="0" err="1"/>
              <a:t>区域</a:t>
            </a:r>
            <a:r>
              <a:rPr lang="zh-CN" altLang="zh-CN" sz="2000" dirty="0"/>
              <a:t>中满足多个条件的单元格求和。</a:t>
            </a:r>
          </a:p>
          <a:p>
            <a:pPr marL="0" indent="0">
              <a:buNone/>
            </a:pPr>
            <a:r>
              <a:rPr lang="en-US" altLang="zh-CN" sz="2000" dirty="0" smtClean="0"/>
              <a:t>       SUMIFS</a:t>
            </a:r>
            <a:r>
              <a:rPr lang="zh-CN" altLang="en-US" sz="2000" dirty="0" smtClean="0"/>
              <a:t>的</a:t>
            </a:r>
            <a:r>
              <a:rPr lang="zh-CN" altLang="zh-CN" sz="2000" dirty="0" smtClean="0"/>
              <a:t>语法：</a:t>
            </a:r>
            <a:endParaRPr lang="en-US" altLang="zh-CN" sz="2000" dirty="0" smtClean="0"/>
          </a:p>
          <a:p>
            <a:pPr marL="0" indent="0">
              <a:buNone/>
            </a:pPr>
            <a:endParaRPr lang="zh-CN" altLang="zh-CN" sz="2000" dirty="0"/>
          </a:p>
          <a:p>
            <a:pPr>
              <a:buFont typeface="Wingdings" pitchFamily="2" charset="2"/>
              <a:buNone/>
            </a:pPr>
            <a:endParaRPr lang="zh-CN" altLang="en-US" dirty="0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A76DD-2926-40D2-A09E-D95F95944089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60AB3-4AFE-4075-A61D-9F03CF0D56AD}" type="slidenum">
              <a:rPr lang="en-US" altLang="zh-CN"/>
              <a:pPr/>
              <a:t>13</a:t>
            </a:fld>
            <a:endParaRPr lang="en-US" alt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151312"/>
            <a:ext cx="8092815" cy="164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dirty="0" smtClean="0"/>
              <a:t>      </a:t>
            </a:r>
            <a:r>
              <a:rPr lang="zh-CN" altLang="zh-CN" sz="2000" dirty="0" smtClean="0"/>
              <a:t>用</a:t>
            </a:r>
            <a:r>
              <a:rPr lang="en-US" altLang="zh-CN" sz="2000" dirty="0"/>
              <a:t>SUMIFS</a:t>
            </a:r>
            <a:r>
              <a:rPr lang="zh-CN" altLang="zh-CN" sz="2000" dirty="0"/>
              <a:t>函数统计各饮料店中</a:t>
            </a:r>
            <a:r>
              <a:rPr lang="en-US" altLang="zh-CN" sz="2000" dirty="0"/>
              <a:t>5</a:t>
            </a:r>
            <a:r>
              <a:rPr lang="zh-CN" altLang="zh-CN" sz="2000" dirty="0"/>
              <a:t>种饮料的销售额，操作步骤如下：</a:t>
            </a:r>
          </a:p>
          <a:p>
            <a:pPr marL="0" indent="0">
              <a:buNone/>
            </a:pPr>
            <a:r>
              <a:rPr lang="en-US" altLang="zh-CN" sz="1800" dirty="0" smtClean="0"/>
              <a:t>     </a:t>
            </a:r>
            <a:r>
              <a:rPr lang="zh-CN" altLang="zh-CN" sz="1800" dirty="0" smtClean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）在“销售统计”工作表中，选中</a:t>
            </a:r>
            <a:r>
              <a:rPr lang="en-US" altLang="zh-CN" sz="1800" dirty="0"/>
              <a:t>B14</a:t>
            </a:r>
            <a:r>
              <a:rPr lang="zh-CN" altLang="zh-CN" sz="1800" dirty="0"/>
              <a:t>单元格</a:t>
            </a:r>
            <a:r>
              <a:rPr lang="zh-CN" altLang="zh-CN" sz="1800" dirty="0" smtClean="0"/>
              <a:t>，</a:t>
            </a:r>
            <a:r>
              <a:rPr lang="zh-CN" altLang="en-US" sz="1800" dirty="0" smtClean="0"/>
              <a:t>插入</a:t>
            </a:r>
            <a:r>
              <a:rPr lang="en-US" altLang="zh-CN" sz="1800" dirty="0" smtClean="0"/>
              <a:t>SUMIFS</a:t>
            </a:r>
            <a:r>
              <a:rPr lang="zh-CN" altLang="zh-CN" sz="1800" dirty="0" smtClean="0"/>
              <a:t>函数</a:t>
            </a:r>
            <a:r>
              <a:rPr lang="zh-CN" altLang="en-US" sz="1800" dirty="0" smtClean="0"/>
              <a:t>；</a:t>
            </a:r>
            <a:endParaRPr lang="en-US" altLang="zh-CN" sz="1800" dirty="0" smtClean="0"/>
          </a:p>
          <a:p>
            <a:pPr marL="0" indent="0">
              <a:buNone/>
            </a:pPr>
            <a:endParaRPr lang="en-US" altLang="zh-CN" sz="2000" dirty="0"/>
          </a:p>
          <a:p>
            <a:pPr marL="0" indent="0">
              <a:buNone/>
            </a:pPr>
            <a:endParaRPr lang="en-US" altLang="zh-CN" sz="2000" dirty="0" smtClean="0"/>
          </a:p>
          <a:p>
            <a:pPr marL="0" indent="0">
              <a:buNone/>
            </a:pPr>
            <a:endParaRPr lang="en-US" altLang="zh-CN" sz="2000" dirty="0"/>
          </a:p>
          <a:p>
            <a:pPr marL="0" indent="0">
              <a:buNone/>
            </a:pPr>
            <a:endParaRPr lang="en-US" altLang="zh-CN" sz="2000" dirty="0" smtClean="0"/>
          </a:p>
          <a:p>
            <a:pPr marL="0" indent="0">
              <a:buNone/>
            </a:pPr>
            <a:endParaRPr lang="en-US" altLang="zh-CN" sz="2000" dirty="0"/>
          </a:p>
          <a:p>
            <a:pPr marL="0" indent="0">
              <a:buNone/>
            </a:pPr>
            <a:endParaRPr lang="en-US" altLang="zh-CN" sz="2000" dirty="0" smtClean="0"/>
          </a:p>
          <a:p>
            <a:pPr marL="0" indent="0">
              <a:buNone/>
            </a:pPr>
            <a:endParaRPr lang="en-US" altLang="zh-CN" sz="2000" dirty="0" smtClean="0"/>
          </a:p>
          <a:p>
            <a:pPr marL="0" indent="0">
              <a:buNone/>
            </a:pPr>
            <a:endParaRPr lang="en-US" altLang="zh-CN" sz="2000" dirty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      </a:t>
            </a:r>
            <a:r>
              <a:rPr lang="zh-CN" altLang="zh-CN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鼠标指针指向</a:t>
            </a:r>
            <a:r>
              <a:rPr lang="en-US" altLang="zh-CN" sz="1800" dirty="0"/>
              <a:t>B14</a:t>
            </a:r>
            <a:r>
              <a:rPr lang="zh-CN" altLang="zh-CN" sz="1800" dirty="0"/>
              <a:t>单元格的填充柄，向右拖动填充柄至</a:t>
            </a:r>
            <a:r>
              <a:rPr lang="en-US" altLang="zh-CN" sz="1800" dirty="0"/>
              <a:t>D14</a:t>
            </a:r>
            <a:r>
              <a:rPr lang="zh-CN" altLang="zh-CN" sz="1800" dirty="0"/>
              <a:t>单元格后，再向下拖动至</a:t>
            </a:r>
            <a:r>
              <a:rPr lang="en-US" altLang="zh-CN" sz="1800" dirty="0"/>
              <a:t>D18</a:t>
            </a:r>
            <a:r>
              <a:rPr lang="zh-CN" altLang="zh-CN" sz="1800" dirty="0"/>
              <a:t>单元格，复制</a:t>
            </a:r>
            <a:r>
              <a:rPr lang="zh-CN" altLang="zh-CN" sz="1800" dirty="0" smtClean="0"/>
              <a:t>公式。</a:t>
            </a:r>
            <a:endParaRPr lang="zh-CN" altLang="zh-CN" sz="1800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8E6E4-467C-4B30-87CF-7DC4ACFFF617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76902-9364-47AA-9ED7-2D7AA6A874CE}" type="slidenum">
              <a:rPr lang="en-US" altLang="zh-CN" smtClean="0"/>
              <a:pPr/>
              <a:t>14</a:t>
            </a:fld>
            <a:endParaRPr lang="en-US" altLang="zh-CN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601216" y="476672"/>
            <a:ext cx="7787208" cy="576064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9.2.2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SUMIF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函数和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SUMIFS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函数统计各饮料店销售额</a:t>
            </a:r>
            <a:endParaRPr lang="zh-CN" altLang="en-US" sz="2000" dirty="0"/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1907704" y="2492896"/>
            <a:ext cx="4824536" cy="2808312"/>
          </a:xfrm>
          <a:prstGeom prst="rect">
            <a:avLst/>
          </a:prstGeom>
        </p:spPr>
      </p:pic>
      <p:sp>
        <p:nvSpPr>
          <p:cNvPr id="9" name="动作按钮: 第一张 8">
            <a:hlinkClick r:id="rId3" action="ppaction://hlinksldjump" highlightClick="1"/>
          </p:cNvPr>
          <p:cNvSpPr/>
          <p:nvPr/>
        </p:nvSpPr>
        <p:spPr>
          <a:xfrm>
            <a:off x="7596336" y="6309320"/>
            <a:ext cx="792088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01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9.2.3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用分类汇总统计“销售额”和“毛利润”</a:t>
            </a:r>
            <a:r>
              <a:rPr lang="zh-CN" altLang="en-US" sz="2000" dirty="0" smtClean="0"/>
              <a:t> </a:t>
            </a:r>
            <a:endParaRPr lang="zh-CN" altLang="en-US" sz="2000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424863" cy="4648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000" dirty="0"/>
              <a:t>1</a:t>
            </a:r>
            <a:r>
              <a:rPr lang="zh-CN" altLang="en-US" sz="2000" dirty="0"/>
              <a:t>．利用分类汇总统计各个饮料店的“销售额”和</a:t>
            </a:r>
            <a:r>
              <a:rPr lang="zh-CN" altLang="en-US" sz="2000" dirty="0" smtClean="0"/>
              <a:t>“毛利润”</a:t>
            </a:r>
            <a:endParaRPr lang="en-US" altLang="zh-CN" sz="2000" dirty="0" smtClean="0"/>
          </a:p>
          <a:p>
            <a:pPr marL="0">
              <a:buFont typeface="Wingdings" pitchFamily="2" charset="2"/>
              <a:buNone/>
            </a:pPr>
            <a:r>
              <a:rPr lang="en-US" altLang="zh-CN" sz="1800" dirty="0" smtClean="0"/>
              <a:t>         </a:t>
            </a:r>
            <a:r>
              <a:rPr lang="zh-CN" altLang="zh-CN" sz="1800" dirty="0" smtClean="0"/>
              <a:t>在</a:t>
            </a:r>
            <a:r>
              <a:rPr lang="zh-CN" altLang="zh-CN" sz="1800" dirty="0"/>
              <a:t>“饮料店汇总”工作表中，用“分类汇总”统计各个饮料店的“销售额”和“毛利润”，操作步骤如下</a:t>
            </a:r>
            <a:r>
              <a:rPr lang="zh-CN" altLang="zh-CN" sz="1800" dirty="0" smtClean="0"/>
              <a:t>：</a:t>
            </a:r>
            <a:endParaRPr lang="en-US" altLang="zh-CN" sz="1800" dirty="0" smtClean="0"/>
          </a:p>
          <a:p>
            <a:pPr>
              <a:buFont typeface="Wingdings" pitchFamily="2" charset="2"/>
              <a:buNone/>
            </a:pPr>
            <a:r>
              <a:rPr lang="en-US" altLang="zh-CN" sz="1800" dirty="0" smtClean="0"/>
              <a:t>      </a:t>
            </a:r>
            <a:r>
              <a:rPr lang="zh-CN" altLang="zh-CN" sz="1800" dirty="0" smtClean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）在“饮料店汇总”工作表中，对“饮料店”字段进行</a:t>
            </a:r>
            <a:r>
              <a:rPr lang="zh-CN" altLang="zh-CN" sz="1800" dirty="0" smtClean="0"/>
              <a:t>排序</a:t>
            </a:r>
            <a:r>
              <a:rPr lang="zh-CN" altLang="en-US" sz="1800" dirty="0" smtClean="0"/>
              <a:t>；</a:t>
            </a:r>
            <a:endParaRPr lang="en-US" altLang="zh-CN" sz="1800" dirty="0" smtClean="0"/>
          </a:p>
          <a:p>
            <a:pPr>
              <a:buFont typeface="Wingdings" pitchFamily="2" charset="2"/>
              <a:buNone/>
            </a:pPr>
            <a:r>
              <a:rPr lang="en-US" altLang="zh-CN" sz="1800" dirty="0" smtClean="0"/>
              <a:t>      </a:t>
            </a:r>
            <a:r>
              <a:rPr lang="zh-CN" altLang="zh-CN" sz="1800" dirty="0" smtClean="0"/>
              <a:t>（</a:t>
            </a:r>
            <a:r>
              <a:rPr lang="en-US" altLang="zh-CN" sz="1800" dirty="0"/>
              <a:t>2</a:t>
            </a:r>
            <a:r>
              <a:rPr lang="zh-CN" altLang="zh-CN" sz="1800" dirty="0" smtClean="0"/>
              <a:t>）</a:t>
            </a:r>
            <a:r>
              <a:rPr lang="zh-CN" altLang="en-US" sz="1800" dirty="0" smtClean="0"/>
              <a:t>按</a:t>
            </a:r>
            <a:r>
              <a:rPr lang="zh-CN" altLang="zh-CN" sz="1800" dirty="0" smtClean="0"/>
              <a:t>“饮料店”，</a:t>
            </a:r>
            <a:r>
              <a:rPr lang="zh-CN" altLang="en-US" sz="1800" dirty="0" smtClean="0"/>
              <a:t>对</a:t>
            </a:r>
            <a:r>
              <a:rPr lang="zh-CN" altLang="zh-CN" sz="1800" dirty="0" smtClean="0"/>
              <a:t>“销售额”</a:t>
            </a:r>
            <a:r>
              <a:rPr lang="zh-CN" altLang="zh-CN" sz="1800" dirty="0"/>
              <a:t>和</a:t>
            </a:r>
            <a:r>
              <a:rPr lang="zh-CN" altLang="zh-CN" sz="1800" dirty="0" smtClean="0"/>
              <a:t>“毛利润”</a:t>
            </a:r>
            <a:r>
              <a:rPr lang="zh-CN" altLang="en-US" sz="1800" dirty="0" smtClean="0"/>
              <a:t>进行分类汇总；</a:t>
            </a:r>
            <a:endParaRPr lang="en-US" altLang="zh-CN" sz="1800" dirty="0" smtClean="0"/>
          </a:p>
          <a:p>
            <a:pPr>
              <a:buFont typeface="Wingdings" pitchFamily="2" charset="2"/>
              <a:buNone/>
            </a:pPr>
            <a:r>
              <a:rPr lang="zh-CN" altLang="en-US" sz="1800" dirty="0" smtClean="0"/>
              <a:t>      （</a:t>
            </a:r>
            <a:r>
              <a:rPr lang="en-US" altLang="zh-CN" sz="1800" dirty="0" smtClean="0"/>
              <a:t>3</a:t>
            </a:r>
            <a:r>
              <a:rPr lang="zh-CN" altLang="en-US" sz="1800" dirty="0" smtClean="0"/>
              <a:t>）</a:t>
            </a:r>
            <a:r>
              <a:rPr lang="zh-CN" altLang="zh-CN" sz="1800" dirty="0" smtClean="0"/>
              <a:t>隐藏</a:t>
            </a:r>
            <a:r>
              <a:rPr lang="zh-CN" altLang="zh-CN" sz="1800" dirty="0"/>
              <a:t>分类汇总表中的明细数据</a:t>
            </a:r>
            <a:r>
              <a:rPr lang="zh-CN" altLang="zh-CN" sz="1800" dirty="0" smtClean="0"/>
              <a:t>行。</a:t>
            </a:r>
            <a:endParaRPr lang="en-US" altLang="zh-CN" sz="1800" dirty="0" smtClean="0"/>
          </a:p>
          <a:p>
            <a:pPr>
              <a:buFont typeface="Wingdings" pitchFamily="2" charset="2"/>
              <a:buNone/>
            </a:pPr>
            <a:endParaRPr lang="zh-CN" altLang="en-US" sz="20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15</a:t>
            </a:fld>
            <a:endParaRPr lang="en-US" altLang="zh-CN"/>
          </a:p>
        </p:txBody>
      </p:sp>
      <p:pic>
        <p:nvPicPr>
          <p:cNvPr id="9" name="图片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717032"/>
            <a:ext cx="5760640" cy="20882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76672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9.2.3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用分类汇总统计“销售额”和“毛利润”</a:t>
            </a:r>
            <a:r>
              <a:rPr lang="zh-CN" altLang="en-US" sz="2000" dirty="0" smtClean="0"/>
              <a:t> </a:t>
            </a:r>
            <a:endParaRPr lang="zh-CN" altLang="en-US" sz="2000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424863" cy="4648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000" dirty="0"/>
              <a:t>2</a:t>
            </a:r>
            <a:r>
              <a:rPr lang="zh-CN" altLang="en-US" sz="2000" dirty="0"/>
              <a:t>．利用分类汇总统计各种饮料的销售额和毛利润，并找出毛利润最大的</a:t>
            </a:r>
            <a:r>
              <a:rPr lang="zh-CN" altLang="en-US" sz="2000" dirty="0" smtClean="0"/>
              <a:t>饮料</a:t>
            </a:r>
            <a:endParaRPr lang="en-US" altLang="zh-CN" sz="2000" dirty="0" smtClean="0"/>
          </a:p>
          <a:p>
            <a:pPr>
              <a:buFont typeface="Wingdings" pitchFamily="2" charset="2"/>
              <a:buNone/>
            </a:pPr>
            <a:r>
              <a:rPr lang="zh-CN" altLang="en-US" sz="1800" dirty="0" smtClean="0"/>
              <a:t>               在</a:t>
            </a:r>
            <a:r>
              <a:rPr lang="zh-CN" altLang="en-US" sz="1800" dirty="0"/>
              <a:t>“饮料汇总”工作表中，用“分类汇总”统计各种饮料的“销售额”和“毛利润”，并隐藏分类汇总表中的明细数据行，将“毛利润”按降序排序，找出“毛利润”最大的</a:t>
            </a:r>
            <a:r>
              <a:rPr lang="zh-CN" altLang="en-US" sz="1800" dirty="0" smtClean="0"/>
              <a:t>饮料。</a:t>
            </a:r>
            <a:endParaRPr lang="en-US" altLang="zh-CN" sz="1800" dirty="0" smtClean="0"/>
          </a:p>
          <a:p>
            <a:pPr>
              <a:buFont typeface="Wingdings" pitchFamily="2" charset="2"/>
              <a:buNone/>
            </a:pPr>
            <a:endParaRPr lang="en-US" altLang="zh-CN" sz="1800" dirty="0" smtClean="0"/>
          </a:p>
          <a:p>
            <a:pPr>
              <a:buFont typeface="Wingdings" pitchFamily="2" charset="2"/>
              <a:buNone/>
            </a:pPr>
            <a:endParaRPr lang="zh-CN" altLang="en-US" sz="20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16</a:t>
            </a:fld>
            <a:endParaRPr lang="en-US" altLang="zh-CN"/>
          </a:p>
        </p:txBody>
      </p:sp>
      <p:pic>
        <p:nvPicPr>
          <p:cNvPr id="10" name="图片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068960"/>
            <a:ext cx="5760640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53778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404664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9.2.3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用分类汇总统计“销售额”和“毛利润”</a:t>
            </a:r>
            <a:r>
              <a:rPr lang="zh-CN" altLang="en-US" sz="2000" dirty="0" smtClean="0"/>
              <a:t> </a:t>
            </a:r>
            <a:endParaRPr lang="zh-CN" altLang="en-US" sz="2000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424863" cy="4648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000" dirty="0"/>
              <a:t>3</a:t>
            </a:r>
            <a:r>
              <a:rPr lang="zh-CN" altLang="en-US" sz="2000" dirty="0"/>
              <a:t>．利用嵌套分类汇总统计每种饮料在所有饮料店的“销售额”和</a:t>
            </a:r>
            <a:r>
              <a:rPr lang="zh-CN" altLang="en-US" sz="2000" dirty="0" smtClean="0"/>
              <a:t>“毛利润”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zh-CN" altLang="en-US" sz="1800" dirty="0" smtClean="0"/>
              <a:t>           在</a:t>
            </a:r>
            <a:r>
              <a:rPr lang="zh-CN" altLang="en-US" sz="1800" dirty="0"/>
              <a:t>“嵌套汇总”工作表中，用嵌套分类汇总统计每种饮料在所有饮料店的“销售额”和“毛利润”，操作步骤如下</a:t>
            </a:r>
            <a:r>
              <a:rPr lang="zh-CN" altLang="en-US" sz="1800" dirty="0" smtClean="0"/>
              <a:t>：</a:t>
            </a:r>
            <a:endParaRPr lang="en-US" altLang="zh-CN" sz="1800" dirty="0" smtClean="0"/>
          </a:p>
          <a:p>
            <a:pPr marL="0">
              <a:buNone/>
            </a:pPr>
            <a:r>
              <a:rPr lang="en-US" altLang="zh-CN" sz="1800" dirty="0" smtClean="0"/>
              <a:t>        </a:t>
            </a:r>
            <a:r>
              <a:rPr lang="zh-CN" altLang="zh-CN" sz="1800" dirty="0" smtClean="0"/>
              <a:t>（</a:t>
            </a:r>
            <a:r>
              <a:rPr lang="en-US" altLang="zh-CN" sz="1800" dirty="0"/>
              <a:t>1</a:t>
            </a:r>
            <a:r>
              <a:rPr lang="zh-CN" altLang="zh-CN" sz="1800" dirty="0" smtClean="0"/>
              <a:t>）</a:t>
            </a:r>
            <a:r>
              <a:rPr lang="zh-CN" altLang="en-US" sz="1800" dirty="0" smtClean="0"/>
              <a:t>在</a:t>
            </a:r>
            <a:r>
              <a:rPr lang="zh-CN" altLang="zh-CN" sz="1800" dirty="0" smtClean="0"/>
              <a:t>“嵌套汇总”</a:t>
            </a:r>
            <a:r>
              <a:rPr lang="zh-CN" altLang="zh-CN" sz="1800" dirty="0"/>
              <a:t>工作</a:t>
            </a:r>
            <a:r>
              <a:rPr lang="zh-CN" altLang="zh-CN" sz="1800" dirty="0" smtClean="0"/>
              <a:t>表中</a:t>
            </a:r>
            <a:r>
              <a:rPr lang="zh-CN" altLang="en-US" sz="1800" dirty="0" smtClean="0"/>
              <a:t>，按</a:t>
            </a:r>
            <a:r>
              <a:rPr lang="zh-CN" altLang="zh-CN" sz="1800" dirty="0" smtClean="0"/>
              <a:t>“饮料名称”</a:t>
            </a:r>
            <a:r>
              <a:rPr lang="zh-CN" altLang="en-US" sz="1800" dirty="0" smtClean="0"/>
              <a:t>为</a:t>
            </a:r>
            <a:r>
              <a:rPr lang="zh-CN" altLang="zh-CN" sz="1800" dirty="0" smtClean="0"/>
              <a:t>“主要关键字”</a:t>
            </a:r>
            <a:r>
              <a:rPr lang="zh-CN" altLang="en-US" sz="1800" dirty="0" smtClean="0"/>
              <a:t>、</a:t>
            </a:r>
            <a:r>
              <a:rPr lang="zh-CN" altLang="zh-CN" sz="1800" dirty="0" smtClean="0"/>
              <a:t>“饮料店”</a:t>
            </a:r>
            <a:r>
              <a:rPr lang="zh-CN" altLang="en-US" sz="1800" dirty="0" smtClean="0"/>
              <a:t>为</a:t>
            </a:r>
            <a:r>
              <a:rPr lang="zh-CN" altLang="zh-CN" sz="1800" dirty="0" smtClean="0"/>
              <a:t>“次要关键字”</a:t>
            </a:r>
            <a:r>
              <a:rPr lang="zh-CN" altLang="en-US" sz="1800" dirty="0" smtClean="0"/>
              <a:t>进行排序；</a:t>
            </a:r>
            <a:endParaRPr lang="en-US" altLang="zh-CN" sz="1800" dirty="0" smtClean="0"/>
          </a:p>
          <a:p>
            <a:pPr>
              <a:buNone/>
            </a:pPr>
            <a:endParaRPr lang="en-US" altLang="zh-CN" sz="1800" dirty="0" smtClean="0"/>
          </a:p>
          <a:p>
            <a:pPr>
              <a:buFont typeface="Wingdings" pitchFamily="2" charset="2"/>
              <a:buNone/>
            </a:pPr>
            <a:endParaRPr lang="zh-CN" altLang="en-US" sz="20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17</a:t>
            </a:fld>
            <a:endParaRPr lang="en-US" altLang="zh-CN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2331433" y="3645024"/>
            <a:ext cx="430896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1640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92782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9.2.3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用分类汇总统计“销售额”和“毛利润”</a:t>
            </a:r>
            <a:r>
              <a:rPr lang="zh-CN" altLang="en-US" sz="2000" dirty="0" smtClean="0"/>
              <a:t> </a:t>
            </a:r>
            <a:endParaRPr lang="zh-CN" altLang="en-US" sz="2000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755649" y="1484313"/>
            <a:ext cx="7488759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zh-CN" sz="1800" dirty="0" smtClean="0"/>
              <a:t>）</a:t>
            </a:r>
            <a:r>
              <a:rPr lang="zh-CN" altLang="en-US" sz="1800" dirty="0" smtClean="0"/>
              <a:t>按</a:t>
            </a:r>
            <a:r>
              <a:rPr lang="zh-CN" altLang="zh-CN" sz="1800" dirty="0" smtClean="0"/>
              <a:t>“饮料名称”</a:t>
            </a:r>
            <a:r>
              <a:rPr lang="zh-CN" altLang="en-US" sz="1800" dirty="0" smtClean="0"/>
              <a:t>对</a:t>
            </a:r>
            <a:r>
              <a:rPr lang="zh-CN" altLang="zh-CN" sz="1800" dirty="0" smtClean="0"/>
              <a:t>“销售额”</a:t>
            </a:r>
            <a:r>
              <a:rPr lang="zh-CN" altLang="zh-CN" sz="1800" dirty="0"/>
              <a:t>和</a:t>
            </a:r>
            <a:r>
              <a:rPr lang="zh-CN" altLang="zh-CN" sz="1800" dirty="0" smtClean="0"/>
              <a:t>“毛利润”</a:t>
            </a:r>
            <a:r>
              <a:rPr lang="zh-CN" altLang="en-US" sz="1800" dirty="0" smtClean="0"/>
              <a:t>进行分类汇总；</a:t>
            </a:r>
            <a:r>
              <a:rPr lang="en-US" altLang="zh-CN" sz="1800" dirty="0" smtClean="0"/>
              <a:t>  </a:t>
            </a:r>
            <a:endParaRPr lang="zh-CN" altLang="zh-CN" sz="1800" dirty="0"/>
          </a:p>
          <a:p>
            <a:pPr marL="0" indent="0">
              <a:buNone/>
            </a:pPr>
            <a:r>
              <a:rPr lang="en-US" altLang="zh-CN" sz="1800" dirty="0"/>
              <a:t>	</a:t>
            </a: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zh-CN" altLang="zh-CN" sz="1800" dirty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zh-CN" altLang="en-US" sz="18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18</a:t>
            </a:fld>
            <a:endParaRPr lang="en-US" altLang="zh-CN"/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3059832" y="2204864"/>
            <a:ext cx="2232248" cy="277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3561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92782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9.2.3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用分类汇总统计“销售额”和“毛利润”</a:t>
            </a:r>
            <a:r>
              <a:rPr lang="zh-CN" altLang="en-US" sz="2000" dirty="0" smtClean="0"/>
              <a:t> </a:t>
            </a:r>
            <a:endParaRPr lang="zh-CN" altLang="en-US" sz="2000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424863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 smtClean="0"/>
              <a:t>     （</a:t>
            </a:r>
            <a:r>
              <a:rPr lang="en-US" altLang="zh-CN" sz="1800" dirty="0" smtClean="0"/>
              <a:t>3</a:t>
            </a:r>
            <a:r>
              <a:rPr lang="zh-CN" altLang="en-US" sz="1800" dirty="0" smtClean="0"/>
              <a:t>）</a:t>
            </a:r>
            <a:r>
              <a:rPr lang="zh-CN" altLang="en-US" sz="1800" dirty="0"/>
              <a:t>在前面分类汇总的基础上，再进行第</a:t>
            </a:r>
            <a:r>
              <a:rPr lang="en-US" altLang="zh-CN" sz="1800" dirty="0"/>
              <a:t>2</a:t>
            </a:r>
            <a:r>
              <a:rPr lang="zh-CN" altLang="en-US" sz="1800" dirty="0"/>
              <a:t>次</a:t>
            </a:r>
            <a:r>
              <a:rPr lang="zh-CN" altLang="en-US" sz="1800" dirty="0" smtClean="0"/>
              <a:t>“分类汇总”，其中</a:t>
            </a:r>
            <a:r>
              <a:rPr lang="zh-CN" altLang="en-US" sz="1800" dirty="0"/>
              <a:t>：“分类字段”为“饮料店”，“汇总方式”为“求和”，“选定汇总项”为“销售额”和“毛利润”。取消勾选“替换当前分类汇总”</a:t>
            </a:r>
            <a:r>
              <a:rPr lang="zh-CN" altLang="en-US" sz="1800" dirty="0" smtClean="0"/>
              <a:t>复选框。</a:t>
            </a:r>
            <a:endParaRPr lang="en-US" altLang="zh-CN" sz="1800" dirty="0" smtClean="0"/>
          </a:p>
          <a:p>
            <a:pPr marL="0" indent="0">
              <a:buNone/>
            </a:pPr>
            <a:endParaRPr lang="zh-CN" altLang="en-US" sz="1800" dirty="0"/>
          </a:p>
          <a:p>
            <a:pPr marL="0" indent="0">
              <a:buNone/>
            </a:pPr>
            <a:endParaRPr lang="zh-CN" altLang="zh-CN" sz="1800" dirty="0"/>
          </a:p>
          <a:p>
            <a:pPr marL="0" indent="0">
              <a:buNone/>
            </a:pPr>
            <a:r>
              <a:rPr lang="en-US" altLang="zh-CN" sz="1800" dirty="0"/>
              <a:t>	</a:t>
            </a: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zh-CN" altLang="zh-CN" sz="1800" dirty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zh-CN" altLang="en-US" sz="18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19</a:t>
            </a:fld>
            <a:endParaRPr lang="en-US" altLang="zh-CN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2915816" y="2655252"/>
            <a:ext cx="2520280" cy="2933988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843808" y="4653136"/>
            <a:ext cx="1584176" cy="216024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第一张 9">
            <a:hlinkClick r:id="rId3" action="ppaction://hlinksldjump" highlightClick="1"/>
          </p:cNvPr>
          <p:cNvSpPr/>
          <p:nvPr/>
        </p:nvSpPr>
        <p:spPr>
          <a:xfrm>
            <a:off x="7596336" y="6309320"/>
            <a:ext cx="792088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5237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/>
          <p:cNvSpPr>
            <a:spLocks noGrp="1" noChangeArrowheads="1"/>
          </p:cNvSpPr>
          <p:nvPr>
            <p:ph type="title"/>
          </p:nvPr>
        </p:nvSpPr>
        <p:spPr>
          <a:xfrm>
            <a:off x="755576" y="116632"/>
            <a:ext cx="5831879" cy="999703"/>
          </a:xfrm>
        </p:spPr>
        <p:txBody>
          <a:bodyPr>
            <a:normAutofit/>
          </a:bodyPr>
          <a:lstStyle/>
          <a:p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学习目标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idx="1"/>
          </p:nvPr>
        </p:nvSpPr>
        <p:spPr>
          <a:xfrm>
            <a:off x="1223318" y="1902618"/>
            <a:ext cx="6913264" cy="3844925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400" dirty="0"/>
              <a:t>熟练掌握</a:t>
            </a:r>
            <a:r>
              <a:rPr lang="en-US" altLang="zh-CN" sz="2400" dirty="0"/>
              <a:t>VLOOKUP</a:t>
            </a:r>
            <a:r>
              <a:rPr lang="zh-CN" altLang="en-US" sz="2400" dirty="0"/>
              <a:t>函数的使用方法</a:t>
            </a:r>
          </a:p>
          <a:p>
            <a:pPr marL="0" indent="0">
              <a:buNone/>
            </a:pPr>
            <a:r>
              <a:rPr lang="zh-CN" altLang="en-US" sz="2400" dirty="0"/>
              <a:t>熟练</a:t>
            </a:r>
            <a:r>
              <a:rPr lang="zh-CN" altLang="en-US" sz="2400" dirty="0" smtClean="0"/>
              <a:t>掌握</a:t>
            </a:r>
            <a:r>
              <a:rPr lang="en-US" altLang="zh-CN" sz="2400" dirty="0"/>
              <a:t>SUMIF</a:t>
            </a:r>
            <a:r>
              <a:rPr lang="zh-CN" altLang="en-US" sz="2400" dirty="0"/>
              <a:t>和</a:t>
            </a:r>
            <a:r>
              <a:rPr lang="en-US" altLang="zh-CN" sz="2400" dirty="0"/>
              <a:t>SUMIFS</a:t>
            </a:r>
            <a:r>
              <a:rPr lang="zh-CN" altLang="en-US" sz="2400" dirty="0"/>
              <a:t>函数的使用方法</a:t>
            </a:r>
          </a:p>
          <a:p>
            <a:pPr marL="0" indent="0">
              <a:buNone/>
            </a:pPr>
            <a:r>
              <a:rPr lang="zh-CN" altLang="en-US" sz="2400" dirty="0"/>
              <a:t>熟练掌握分类汇总使用方法</a:t>
            </a:r>
          </a:p>
          <a:p>
            <a:pPr marL="0" indent="0">
              <a:buNone/>
            </a:pPr>
            <a:r>
              <a:rPr lang="zh-CN" altLang="en-US" sz="2400" dirty="0"/>
              <a:t>能够用数据透视表分析、统计</a:t>
            </a:r>
            <a:r>
              <a:rPr lang="zh-CN" altLang="en-US" sz="2400" dirty="0" smtClean="0"/>
              <a:t>数据</a:t>
            </a:r>
            <a:endParaRPr lang="zh-CN" altLang="en-US" sz="2400" dirty="0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85BD-FA90-4BA7-B5CB-D32946E81CF7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9407C-7990-4E85-A16B-7A262C001EF2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auto">
          <a:xfrm>
            <a:off x="611188" y="1412875"/>
            <a:ext cx="8137525" cy="4824413"/>
          </a:xfrm>
          <a:prstGeom prst="flowChartAlternateProcess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392782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9.2.4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用两轴线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-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柱图比较“销售额”和“毛利润”</a:t>
            </a:r>
            <a:endParaRPr lang="zh-CN" altLang="en-US" sz="2000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424863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1. </a:t>
            </a:r>
            <a:r>
              <a:rPr lang="zh-CN" altLang="zh-CN" sz="1800" dirty="0" smtClean="0"/>
              <a:t>利用</a:t>
            </a:r>
            <a:r>
              <a:rPr lang="zh-CN" altLang="zh-CN" sz="1800" dirty="0"/>
              <a:t>分类汇总数据插入二维簇状柱形图</a:t>
            </a: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 smtClean="0"/>
              <a:t>         </a:t>
            </a:r>
            <a:r>
              <a:rPr lang="zh-CN" altLang="zh-CN" sz="1800" dirty="0" smtClean="0"/>
              <a:t>在</a:t>
            </a:r>
            <a:r>
              <a:rPr lang="zh-CN" altLang="zh-CN" sz="1800" dirty="0"/>
              <a:t>“饮料店汇总”工作表中选择数据源，插入“簇状柱形图”图表，操作步骤如下：</a:t>
            </a:r>
          </a:p>
          <a:p>
            <a:pPr marL="0" indent="0">
              <a:buNone/>
            </a:pPr>
            <a:r>
              <a:rPr lang="en-US" altLang="zh-CN" sz="1800" dirty="0" smtClean="0"/>
              <a:t>         </a:t>
            </a:r>
            <a:r>
              <a:rPr lang="zh-CN" altLang="en-US" sz="1800" dirty="0" smtClean="0"/>
              <a:t>（</a:t>
            </a:r>
            <a:r>
              <a:rPr lang="en-US" altLang="zh-CN" sz="1800" dirty="0" smtClean="0"/>
              <a:t>1</a:t>
            </a:r>
            <a:r>
              <a:rPr lang="zh-CN" altLang="en-US" sz="1800" dirty="0" smtClean="0"/>
              <a:t>）</a:t>
            </a:r>
            <a:r>
              <a:rPr lang="zh-CN" altLang="zh-CN" sz="1800" dirty="0" smtClean="0"/>
              <a:t>分别选择“福田店”</a:t>
            </a:r>
            <a:r>
              <a:rPr lang="zh-CN" altLang="zh-CN" sz="1800" dirty="0"/>
              <a:t>、“罗湖店”和“南山店”相对应的“销售额”数值和“毛利润”</a:t>
            </a:r>
            <a:r>
              <a:rPr lang="zh-CN" altLang="zh-CN" sz="1800" dirty="0" smtClean="0"/>
              <a:t>数值</a:t>
            </a:r>
            <a:r>
              <a:rPr lang="zh-CN" altLang="en-US" sz="1800" dirty="0" smtClean="0"/>
              <a:t>；</a:t>
            </a:r>
            <a:r>
              <a:rPr lang="en-US" altLang="zh-CN" sz="1800" dirty="0"/>
              <a:t>	</a:t>
            </a: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zh-CN" altLang="zh-CN" sz="1800" dirty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zh-CN" altLang="en-US" sz="18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20</a:t>
            </a:fld>
            <a:endParaRPr lang="en-US" alt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573016"/>
            <a:ext cx="5424398" cy="164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14009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04664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9.2.4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用两轴线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-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柱图比较“销售额”和“毛利润”</a:t>
            </a:r>
            <a:endParaRPr lang="zh-CN" altLang="en-US" sz="2000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424863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       </a:t>
            </a:r>
            <a:r>
              <a:rPr lang="zh-CN" altLang="zh-CN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在“插入”选项卡的“图表”组中单击“柱形图”按钮</a:t>
            </a:r>
            <a:r>
              <a:rPr lang="en-US" altLang="zh-CN" sz="1800" dirty="0"/>
              <a:t> </a:t>
            </a:r>
            <a:r>
              <a:rPr lang="zh-CN" altLang="zh-CN" sz="1800" dirty="0"/>
              <a:t>，在弹出的下拉列表中选择“二维柱形图”中的“簇状柱形图”，插入簇状</a:t>
            </a:r>
            <a:r>
              <a:rPr lang="zh-CN" altLang="zh-CN" sz="1800" dirty="0" smtClean="0"/>
              <a:t>柱形图</a:t>
            </a: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 smtClean="0"/>
              <a:t>      </a:t>
            </a:r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 smtClean="0"/>
              <a:t>       </a:t>
            </a:r>
            <a:r>
              <a:rPr lang="zh-CN" altLang="zh-CN" sz="1800" dirty="0" smtClean="0"/>
              <a:t>（</a:t>
            </a:r>
            <a:r>
              <a:rPr lang="en-US" altLang="zh-CN" sz="1800" dirty="0" smtClean="0"/>
              <a:t>3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将图表移动到新工作表</a:t>
            </a:r>
            <a:r>
              <a:rPr lang="zh-CN" altLang="zh-CN" sz="1800" dirty="0" smtClean="0"/>
              <a:t>中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zh-CN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zh-CN" altLang="en-US" sz="18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21</a:t>
            </a:fld>
            <a:endParaRPr lang="en-US" altLang="zh-C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980" y="2420888"/>
            <a:ext cx="4355154" cy="264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98442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392782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9.2.4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用两轴线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-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柱图比较“销售额”和“毛利润”</a:t>
            </a:r>
            <a:endParaRPr lang="zh-CN" altLang="en-US" sz="2000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424863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       </a:t>
            </a:r>
            <a:r>
              <a:rPr lang="en-US" altLang="zh-CN" sz="1800" dirty="0"/>
              <a:t>2</a:t>
            </a:r>
            <a:r>
              <a:rPr lang="zh-CN" altLang="zh-CN" sz="1800" dirty="0"/>
              <a:t>．将二维簇状柱形图更改为两轴线</a:t>
            </a:r>
            <a:r>
              <a:rPr lang="en-US" altLang="zh-CN" sz="1800" dirty="0"/>
              <a:t>-</a:t>
            </a:r>
            <a:r>
              <a:rPr lang="zh-CN" altLang="zh-CN" sz="1800" dirty="0"/>
              <a:t>柱图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              </a:t>
            </a:r>
            <a:r>
              <a:rPr lang="zh-CN" altLang="zh-CN" sz="1800" dirty="0" smtClean="0"/>
              <a:t>将</a:t>
            </a:r>
            <a:r>
              <a:rPr lang="zh-CN" altLang="zh-CN" sz="1800" dirty="0"/>
              <a:t>二维簇状柱形图更改为两轴线</a:t>
            </a:r>
            <a:r>
              <a:rPr lang="en-US" altLang="zh-CN" sz="1800" dirty="0"/>
              <a:t>-</a:t>
            </a:r>
            <a:r>
              <a:rPr lang="zh-CN" altLang="zh-CN" sz="1800" dirty="0"/>
              <a:t>柱图，操作步骤如下</a:t>
            </a:r>
            <a:r>
              <a:rPr lang="zh-CN" altLang="zh-CN" sz="1800" dirty="0" smtClean="0"/>
              <a:t>：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     </a:t>
            </a:r>
            <a:r>
              <a:rPr lang="zh-CN" altLang="zh-CN" sz="1800" dirty="0" smtClean="0"/>
              <a:t>（</a:t>
            </a:r>
            <a:r>
              <a:rPr lang="en-US" altLang="zh-CN" sz="1800" dirty="0"/>
              <a:t>1</a:t>
            </a:r>
            <a:r>
              <a:rPr lang="zh-CN" altLang="zh-CN" sz="1800" dirty="0" smtClean="0"/>
              <a:t>）将</a:t>
            </a:r>
            <a:r>
              <a:rPr lang="zh-CN" altLang="zh-CN" sz="1800" dirty="0"/>
              <a:t>数据系列“毛利润”设置为次</a:t>
            </a:r>
            <a:r>
              <a:rPr lang="zh-CN" altLang="zh-CN" sz="1800" dirty="0" smtClean="0"/>
              <a:t>坐标轴</a:t>
            </a:r>
            <a:r>
              <a:rPr lang="zh-CN" altLang="en-US" sz="1800" dirty="0" smtClean="0"/>
              <a:t>；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zh-CN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zh-CN" altLang="en-US" sz="18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22</a:t>
            </a:fld>
            <a:endParaRPr lang="en-US" altLang="zh-CN"/>
          </a:p>
        </p:txBody>
      </p:sp>
      <p:pic>
        <p:nvPicPr>
          <p:cNvPr id="10" name="图片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36912"/>
            <a:ext cx="5184576" cy="3240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1884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04664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9.2.4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用两轴线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-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柱图比较“销售额”和“毛利润”</a:t>
            </a:r>
            <a:endParaRPr lang="zh-CN" altLang="en-US" sz="2000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424863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      </a:t>
            </a:r>
            <a:r>
              <a:rPr lang="zh-CN" altLang="zh-CN" sz="1800" dirty="0" smtClean="0"/>
              <a:t>（</a:t>
            </a:r>
            <a:r>
              <a:rPr lang="en-US" altLang="zh-CN" sz="1800" dirty="0"/>
              <a:t>2</a:t>
            </a:r>
            <a:r>
              <a:rPr lang="zh-CN" altLang="zh-CN" sz="1800" dirty="0" smtClean="0"/>
              <a:t>）将</a:t>
            </a:r>
            <a:r>
              <a:rPr lang="zh-CN" altLang="zh-CN" sz="1800" dirty="0"/>
              <a:t>“销售额”数据系列显示为柱形图，“毛利润”数据系列显示为折线图后的两轴线</a:t>
            </a:r>
            <a:r>
              <a:rPr lang="en-US" altLang="zh-CN" sz="1800" dirty="0"/>
              <a:t>-</a:t>
            </a:r>
            <a:r>
              <a:rPr lang="zh-CN" altLang="zh-CN" sz="1800" dirty="0"/>
              <a:t>柱</a:t>
            </a:r>
            <a:r>
              <a:rPr lang="zh-CN" altLang="zh-CN" sz="1800" dirty="0" smtClean="0"/>
              <a:t>图</a:t>
            </a:r>
            <a:r>
              <a:rPr lang="zh-CN" altLang="en-US" sz="1800" dirty="0" smtClean="0"/>
              <a:t>；</a:t>
            </a:r>
            <a:endParaRPr lang="zh-CN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zh-CN" altLang="en-US" sz="18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23</a:t>
            </a:fld>
            <a:endParaRPr lang="en-US" altLang="zh-CN"/>
          </a:p>
        </p:txBody>
      </p:sp>
      <p:pic>
        <p:nvPicPr>
          <p:cNvPr id="9" name="图片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420888"/>
            <a:ext cx="5040560" cy="33841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05911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404664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9.2.4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用两轴线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-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柱图比较“销售额”和“毛利润”</a:t>
            </a:r>
            <a:endParaRPr lang="zh-CN" altLang="en-US" sz="2000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424863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      </a:t>
            </a:r>
            <a:r>
              <a:rPr lang="en-US" altLang="zh-CN" sz="1800" dirty="0"/>
              <a:t>3</a:t>
            </a:r>
            <a:r>
              <a:rPr lang="zh-CN" altLang="zh-CN" sz="1800" dirty="0"/>
              <a:t>．设置图表</a:t>
            </a:r>
            <a:r>
              <a:rPr lang="zh-CN" altLang="zh-CN" sz="1800" dirty="0" smtClean="0"/>
              <a:t>格式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             </a:t>
            </a:r>
            <a:r>
              <a:rPr lang="zh-CN" altLang="zh-CN" sz="1800" dirty="0" smtClean="0"/>
              <a:t>为</a:t>
            </a:r>
            <a:r>
              <a:rPr lang="zh-CN" altLang="zh-CN" sz="1800" dirty="0"/>
              <a:t>“毛利润”添加系列名称</a:t>
            </a:r>
            <a:r>
              <a:rPr lang="zh-CN" altLang="zh-CN" sz="1800" dirty="0" smtClean="0"/>
              <a:t>标签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zh-CN" altLang="en-US" sz="18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24</a:t>
            </a:fld>
            <a:endParaRPr lang="en-US" altLang="zh-CN"/>
          </a:p>
        </p:txBody>
      </p:sp>
      <p:pic>
        <p:nvPicPr>
          <p:cNvPr id="10" name="图片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91714"/>
            <a:ext cx="5472608" cy="35135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动作按钮: 第一张 8">
            <a:hlinkClick r:id="rId3" action="ppaction://hlinksldjump" highlightClick="1"/>
          </p:cNvPr>
          <p:cNvSpPr/>
          <p:nvPr/>
        </p:nvSpPr>
        <p:spPr>
          <a:xfrm>
            <a:off x="7596336" y="6309320"/>
            <a:ext cx="792088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3531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04664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9.2.5 </a:t>
            </a:r>
            <a:r>
              <a:rPr lang="zh-CN" altLang="zh-CN" sz="2000" dirty="0">
                <a:latin typeface="华文新魏" pitchFamily="2" charset="-122"/>
                <a:ea typeface="华文新魏" pitchFamily="2" charset="-122"/>
              </a:rPr>
              <a:t>用数据透视表深入分析饮料销售数据</a:t>
            </a:r>
            <a:endParaRPr lang="zh-CN" altLang="en-US" sz="20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424863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         1</a:t>
            </a:r>
            <a:r>
              <a:rPr lang="zh-CN" altLang="zh-CN" sz="1800" dirty="0" smtClean="0"/>
              <a:t>．</a:t>
            </a:r>
            <a:r>
              <a:rPr lang="zh-CN" altLang="zh-CN" sz="1800" dirty="0"/>
              <a:t>用数据透视表统计各种饮料在各饮料店的</a:t>
            </a:r>
            <a:r>
              <a:rPr lang="zh-CN" altLang="zh-CN" sz="1800" dirty="0" smtClean="0"/>
              <a:t>销售额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         </a:t>
            </a:r>
            <a:r>
              <a:rPr lang="zh-CN" altLang="zh-CN" sz="1800" dirty="0" smtClean="0"/>
              <a:t>在</a:t>
            </a:r>
            <a:r>
              <a:rPr lang="zh-CN" altLang="zh-CN" sz="1800" dirty="0"/>
              <a:t>“销售记录”工作表中，用数据透视表统计各种饮料在各饮料店的销售额，操作步骤如下</a:t>
            </a:r>
            <a:r>
              <a:rPr lang="zh-CN" altLang="zh-CN" sz="1800" dirty="0" smtClean="0"/>
              <a:t>：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      </a:t>
            </a:r>
            <a:r>
              <a:rPr lang="zh-CN" altLang="zh-CN" sz="1800" dirty="0" smtClean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）在“销售记录”工作表中单击数据区中的任一</a:t>
            </a:r>
            <a:r>
              <a:rPr lang="zh-CN" altLang="zh-CN" sz="1800" dirty="0" smtClean="0"/>
              <a:t>单元格</a:t>
            </a:r>
            <a:r>
              <a:rPr lang="zh-CN" altLang="en-US" sz="1800" dirty="0" smtClean="0"/>
              <a:t>，</a:t>
            </a:r>
            <a:r>
              <a:rPr lang="zh-CN" altLang="zh-CN" sz="1800" dirty="0" smtClean="0"/>
              <a:t>在</a:t>
            </a:r>
            <a:r>
              <a:rPr lang="zh-CN" altLang="zh-CN" sz="1800" dirty="0"/>
              <a:t>“插入”选项卡的“表格”组中单击“数据透视表”按钮</a:t>
            </a:r>
            <a:r>
              <a:rPr lang="en-US" altLang="zh-CN" sz="1800" dirty="0"/>
              <a:t> </a:t>
            </a:r>
            <a:r>
              <a:rPr lang="zh-CN" altLang="zh-CN" sz="1800" dirty="0"/>
              <a:t>，打开“创建数据透视表”对话框。</a:t>
            </a:r>
          </a:p>
          <a:p>
            <a:pPr marL="0" indent="0">
              <a:buNone/>
            </a:pPr>
            <a:r>
              <a:rPr lang="en-US" altLang="zh-CN" sz="1800" dirty="0" smtClean="0"/>
              <a:t>      </a:t>
            </a:r>
            <a:r>
              <a:rPr lang="zh-CN" altLang="zh-CN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在对话框中系统会自动选择数据区，在“选择放置数据透视表的位置”区域中选择“新工作表”</a:t>
            </a:r>
            <a:r>
              <a:rPr lang="zh-CN" altLang="zh-CN" sz="1800" dirty="0" smtClean="0"/>
              <a:t>，创建</a:t>
            </a:r>
            <a:r>
              <a:rPr lang="zh-CN" altLang="zh-CN" sz="1800" dirty="0"/>
              <a:t>数据透视表“</a:t>
            </a:r>
            <a:r>
              <a:rPr lang="en-US" altLang="zh-CN" sz="1800" dirty="0"/>
              <a:t>Sheet1</a:t>
            </a:r>
            <a:r>
              <a:rPr lang="zh-CN" altLang="zh-CN" sz="1800" dirty="0"/>
              <a:t>”。</a:t>
            </a:r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zh-CN" altLang="en-US" sz="18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25</a:t>
            </a:fld>
            <a:endParaRPr lang="en-US" altLang="zh-CN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2555776" y="3717032"/>
            <a:ext cx="3487295" cy="2437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3633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76672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9.2.5 </a:t>
            </a:r>
            <a:r>
              <a:rPr lang="zh-CN" altLang="zh-CN" sz="2000" dirty="0">
                <a:latin typeface="华文新魏" pitchFamily="2" charset="-122"/>
                <a:ea typeface="华文新魏" pitchFamily="2" charset="-122"/>
              </a:rPr>
              <a:t>用数据透视表深入分析饮料销售数据</a:t>
            </a:r>
            <a:endParaRPr lang="zh-CN" altLang="en-US" sz="20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424863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     </a:t>
            </a:r>
            <a:r>
              <a:rPr lang="zh-CN" altLang="zh-CN" sz="1800" dirty="0" smtClean="0"/>
              <a:t>（</a:t>
            </a:r>
            <a:r>
              <a:rPr lang="en-US" altLang="zh-CN" sz="1800" dirty="0" smtClean="0"/>
              <a:t>3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在“数据透视表字段列表”任务窗格中进行布局设置如下：将“饮料店”字段拖动到“列标签”区域中。将“饮料名称”字段拖动到“行标签”区域中。将“销售额”字段拖动到“∑数值”区域</a:t>
            </a:r>
            <a:r>
              <a:rPr lang="zh-CN" altLang="zh-CN" sz="1800" dirty="0" smtClean="0"/>
              <a:t>中，将</a:t>
            </a:r>
            <a:r>
              <a:rPr lang="zh-CN" altLang="zh-CN" sz="1800" dirty="0"/>
              <a:t>数据透视表标签“</a:t>
            </a:r>
            <a:r>
              <a:rPr lang="en-US" altLang="zh-CN" sz="1800" dirty="0"/>
              <a:t>Sheet1</a:t>
            </a:r>
            <a:r>
              <a:rPr lang="zh-CN" altLang="zh-CN" sz="1800" dirty="0"/>
              <a:t>”重命名为</a:t>
            </a:r>
            <a:r>
              <a:rPr lang="zh-CN" altLang="zh-CN" sz="1800" dirty="0" smtClean="0"/>
              <a:t>“销售数据查询”</a:t>
            </a:r>
            <a:r>
              <a:rPr lang="zh-CN" altLang="en-US" sz="1800" dirty="0" smtClean="0"/>
              <a:t>。</a:t>
            </a:r>
            <a:endParaRPr lang="zh-CN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zh-CN" altLang="en-US" sz="18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26</a:t>
            </a:fld>
            <a:endParaRPr lang="en-US" altLang="zh-CN"/>
          </a:p>
        </p:txBody>
      </p:sp>
      <p:pic>
        <p:nvPicPr>
          <p:cNvPr id="10" name="图片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97144"/>
            <a:ext cx="4896544" cy="3456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45414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92782"/>
            <a:ext cx="7272808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9.2.5 </a:t>
            </a:r>
            <a:r>
              <a:rPr lang="zh-CN" altLang="zh-CN" sz="2000" dirty="0">
                <a:latin typeface="华文新魏" pitchFamily="2" charset="-122"/>
                <a:ea typeface="华文新魏" pitchFamily="2" charset="-122"/>
              </a:rPr>
              <a:t>用数据透视表深入分析饮料销售数据</a:t>
            </a:r>
            <a:endParaRPr lang="zh-CN" altLang="en-US" sz="20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424863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 smtClean="0"/>
              <a:t>        用</a:t>
            </a:r>
            <a:r>
              <a:rPr lang="zh-CN" altLang="en-US" sz="1800" dirty="0"/>
              <a:t>“切片器”查询</a:t>
            </a:r>
            <a:r>
              <a:rPr lang="en-US" altLang="zh-CN" sz="1800" dirty="0"/>
              <a:t>5</a:t>
            </a:r>
            <a:r>
              <a:rPr lang="zh-CN" altLang="en-US" sz="1800" dirty="0"/>
              <a:t>种饮料在各饮料店中的销售额，操作步骤如下：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      </a:t>
            </a:r>
            <a:r>
              <a:rPr lang="zh-CN" altLang="zh-CN" sz="1800" dirty="0" smtClean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）在“销售数据查询”工作表中</a:t>
            </a:r>
            <a:r>
              <a:rPr lang="zh-CN" altLang="zh-CN" sz="1800" dirty="0" smtClean="0"/>
              <a:t>，打开</a:t>
            </a:r>
            <a:r>
              <a:rPr lang="zh-CN" altLang="zh-CN" sz="1800" dirty="0"/>
              <a:t>“插入切片器”</a:t>
            </a:r>
            <a:r>
              <a:rPr lang="zh-CN" altLang="zh-CN" sz="1800" dirty="0" smtClean="0"/>
              <a:t>对话框</a:t>
            </a:r>
            <a:r>
              <a:rPr lang="zh-CN" altLang="en-US" sz="1800" dirty="0" smtClean="0"/>
              <a:t>，</a:t>
            </a:r>
            <a:r>
              <a:rPr lang="zh-CN" altLang="zh-CN" sz="1800" dirty="0" smtClean="0"/>
              <a:t>勾</a:t>
            </a:r>
            <a:r>
              <a:rPr lang="zh-CN" altLang="zh-CN" sz="1800" dirty="0"/>
              <a:t>选“饮料店”和“饮料名称”</a:t>
            </a:r>
            <a:r>
              <a:rPr lang="en-US" altLang="zh-CN" sz="1800" dirty="0"/>
              <a:t>2</a:t>
            </a:r>
            <a:r>
              <a:rPr lang="zh-CN" altLang="zh-CN" sz="1800" dirty="0"/>
              <a:t>个复选框</a:t>
            </a:r>
            <a:r>
              <a:rPr lang="zh-CN" altLang="zh-CN" sz="1800" dirty="0" smtClean="0"/>
              <a:t>，单击</a:t>
            </a:r>
            <a:r>
              <a:rPr lang="zh-CN" altLang="zh-CN" sz="1800" dirty="0"/>
              <a:t>“确定”按钮。在数据透视表中插入了“饮料店”和“饮料名称”</a:t>
            </a:r>
            <a:r>
              <a:rPr lang="en-US" altLang="zh-CN" sz="1800" dirty="0"/>
              <a:t>2</a:t>
            </a:r>
            <a:r>
              <a:rPr lang="zh-CN" altLang="zh-CN" sz="1800" dirty="0"/>
              <a:t>个“切片器”，将</a:t>
            </a:r>
            <a:r>
              <a:rPr lang="en-US" altLang="zh-CN" sz="1800" dirty="0"/>
              <a:t>2</a:t>
            </a:r>
            <a:r>
              <a:rPr lang="zh-CN" altLang="zh-CN" sz="1800" dirty="0"/>
              <a:t>个“切片器”并排显示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      </a:t>
            </a:r>
            <a:r>
              <a:rPr lang="zh-CN" altLang="zh-CN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在“饮料店”切片器中，单击“福田店”后，再按住</a:t>
            </a:r>
            <a:r>
              <a:rPr lang="en-US" altLang="zh-CN" sz="1800" dirty="0"/>
              <a:t>Ctrl</a:t>
            </a:r>
            <a:r>
              <a:rPr lang="zh-CN" altLang="zh-CN" sz="1800" dirty="0"/>
              <a:t>键不放，依次单击“罗湖店”和“南山店”</a:t>
            </a:r>
            <a:r>
              <a:rPr lang="zh-CN" altLang="zh-CN" sz="1800" dirty="0" smtClean="0"/>
              <a:t>。在“饮料名称”</a:t>
            </a:r>
            <a:r>
              <a:rPr lang="zh-CN" altLang="zh-CN" sz="1800" dirty="0"/>
              <a:t>切片器中，单击“百事可乐”后，再按住</a:t>
            </a:r>
            <a:r>
              <a:rPr lang="en-US" altLang="zh-CN" sz="1800" dirty="0"/>
              <a:t>Ctrl</a:t>
            </a:r>
            <a:r>
              <a:rPr lang="zh-CN" altLang="zh-CN" sz="1800" dirty="0"/>
              <a:t>键不放，依次选中“果粒橙”、“红牛”、“可口可乐”和“雪碧”</a:t>
            </a:r>
            <a:r>
              <a:rPr lang="en-US" altLang="zh-CN" sz="1800" dirty="0"/>
              <a:t>5</a:t>
            </a:r>
            <a:r>
              <a:rPr lang="zh-CN" altLang="zh-CN" sz="1800" dirty="0"/>
              <a:t>种饮料</a:t>
            </a:r>
            <a:r>
              <a:rPr lang="zh-CN" altLang="zh-CN" sz="1800" dirty="0" smtClean="0"/>
              <a:t>，在</a:t>
            </a:r>
            <a:r>
              <a:rPr lang="zh-CN" altLang="zh-CN" sz="1800" dirty="0"/>
              <a:t>透视表中显示的数据就是满足条件的</a:t>
            </a:r>
            <a:r>
              <a:rPr lang="zh-CN" altLang="zh-CN" sz="1800" dirty="0" smtClean="0"/>
              <a:t>数据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zh-CN" altLang="en-US" sz="18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27</a:t>
            </a:fld>
            <a:endParaRPr lang="en-US" altLang="zh-CN"/>
          </a:p>
        </p:txBody>
      </p:sp>
      <p:pic>
        <p:nvPicPr>
          <p:cNvPr id="9" name="图片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05064"/>
            <a:ext cx="3240360" cy="216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61419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04664"/>
            <a:ext cx="684076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9.2.5 </a:t>
            </a:r>
            <a:r>
              <a:rPr lang="zh-CN" altLang="zh-CN" sz="2000" dirty="0">
                <a:latin typeface="华文新魏" pitchFamily="2" charset="-122"/>
                <a:ea typeface="华文新魏" pitchFamily="2" charset="-122"/>
              </a:rPr>
              <a:t>用数据透视表深入分析饮料销售数据</a:t>
            </a:r>
            <a:endParaRPr lang="zh-CN" altLang="en-US" sz="20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424863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         2</a:t>
            </a:r>
            <a:r>
              <a:rPr lang="zh-CN" altLang="zh-CN" sz="1800" dirty="0"/>
              <a:t>．用数据透视表分析各饮料店销售</a:t>
            </a:r>
            <a:r>
              <a:rPr lang="zh-CN" altLang="zh-CN" sz="1800" dirty="0" smtClean="0"/>
              <a:t>数据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         </a:t>
            </a:r>
            <a:r>
              <a:rPr lang="zh-CN" altLang="zh-CN" sz="1800" dirty="0" smtClean="0"/>
              <a:t>在</a:t>
            </a:r>
            <a:r>
              <a:rPr lang="zh-CN" altLang="zh-CN" sz="1800" dirty="0"/>
              <a:t>“销售记录”工作表中创建新的数据透视表，分析各饮料店销售数据，操作步骤如下：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       </a:t>
            </a:r>
            <a:r>
              <a:rPr lang="zh-CN" altLang="zh-CN" sz="1800" dirty="0" smtClean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）在“销售记录”工作表中，创建新的数据透视表，并将数据透视表标签重命名为“销售数据分析”。</a:t>
            </a:r>
          </a:p>
          <a:p>
            <a:pPr marL="0" indent="0">
              <a:buNone/>
            </a:pPr>
            <a:r>
              <a:rPr lang="en-US" altLang="zh-CN" sz="1800" dirty="0" smtClean="0"/>
              <a:t>       </a:t>
            </a:r>
            <a:r>
              <a:rPr lang="zh-CN" altLang="zh-CN" sz="1800" dirty="0" smtClean="0"/>
              <a:t>（</a:t>
            </a:r>
            <a:r>
              <a:rPr lang="en-US" altLang="zh-CN" sz="1800" dirty="0"/>
              <a:t>2</a:t>
            </a:r>
            <a:r>
              <a:rPr lang="zh-CN" altLang="zh-CN" sz="1800" dirty="0"/>
              <a:t>）将“饮料店”字段拖动到“列标签”区域中，将“销售额”字段拖动到“∑数值”区域</a:t>
            </a:r>
            <a:r>
              <a:rPr lang="zh-CN" altLang="zh-CN" sz="1800" dirty="0" smtClean="0"/>
              <a:t>中。</a:t>
            </a:r>
            <a:endParaRPr lang="en-US" altLang="zh-CN" sz="1800" dirty="0" smtClean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28</a:t>
            </a:fld>
            <a:endParaRPr lang="en-US" altLang="zh-CN"/>
          </a:p>
        </p:txBody>
      </p:sp>
      <p:pic>
        <p:nvPicPr>
          <p:cNvPr id="10" name="图片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645024"/>
            <a:ext cx="2047224" cy="2592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2265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404664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9.2.5 </a:t>
            </a:r>
            <a:r>
              <a:rPr lang="zh-CN" altLang="zh-CN" sz="2000" dirty="0">
                <a:latin typeface="华文新魏" pitchFamily="2" charset="-122"/>
                <a:ea typeface="华文新魏" pitchFamily="2" charset="-122"/>
              </a:rPr>
              <a:t>用数据透视表深入分析饮料销售数据</a:t>
            </a:r>
            <a:endParaRPr lang="zh-CN" altLang="en-US" sz="20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424863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/>
              <a:t> </a:t>
            </a:r>
            <a:r>
              <a:rPr lang="en-US" altLang="zh-CN" sz="1800" dirty="0" smtClean="0"/>
              <a:t>    </a:t>
            </a:r>
            <a:r>
              <a:rPr lang="zh-CN" altLang="zh-CN" sz="1800" dirty="0" smtClean="0"/>
              <a:t>（</a:t>
            </a:r>
            <a:r>
              <a:rPr lang="en-US" altLang="zh-CN" sz="1800" dirty="0"/>
              <a:t>3</a:t>
            </a:r>
            <a:r>
              <a:rPr lang="zh-CN" altLang="zh-CN" sz="1800" dirty="0"/>
              <a:t>）第</a:t>
            </a:r>
            <a:r>
              <a:rPr lang="en-US" altLang="zh-CN" sz="1800" dirty="0"/>
              <a:t>2</a:t>
            </a:r>
            <a:r>
              <a:rPr lang="zh-CN" altLang="zh-CN" sz="1800" dirty="0"/>
              <a:t>次将“销售额”字段拖动到“∑数值”区域中</a:t>
            </a:r>
            <a:r>
              <a:rPr lang="zh-CN" altLang="zh-CN" sz="1800" dirty="0" smtClean="0"/>
              <a:t>，将</a:t>
            </a:r>
            <a:r>
              <a:rPr lang="zh-CN" altLang="zh-CN" sz="1800" dirty="0"/>
              <a:t>“列标签”中的“∑数值”拖动到“行标签”</a:t>
            </a:r>
            <a:r>
              <a:rPr lang="zh-CN" altLang="zh-CN" sz="1800" dirty="0" smtClean="0"/>
              <a:t>中</a:t>
            </a:r>
            <a:r>
              <a:rPr lang="zh-CN" altLang="en-US" sz="1800" dirty="0"/>
              <a:t>。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 smtClean="0"/>
              <a:t>     </a:t>
            </a:r>
            <a:r>
              <a:rPr lang="zh-CN" altLang="zh-CN" sz="1800" dirty="0" smtClean="0"/>
              <a:t>（</a:t>
            </a:r>
            <a:r>
              <a:rPr lang="en-US" altLang="zh-CN" sz="1800" dirty="0" smtClean="0"/>
              <a:t>4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单击“∑数值”区域中的“求和项：销售额</a:t>
            </a:r>
            <a:r>
              <a:rPr lang="en-US" altLang="zh-CN" sz="1800" dirty="0"/>
              <a:t>2</a:t>
            </a:r>
            <a:r>
              <a:rPr lang="zh-CN" altLang="zh-CN" sz="1800" dirty="0"/>
              <a:t>”选项，在弹出的列表中选择“值字段设置”，打开“值字段设置”对话框</a:t>
            </a:r>
            <a:r>
              <a:rPr lang="zh-CN" altLang="zh-CN" sz="1800" dirty="0" smtClean="0"/>
              <a:t>。在</a:t>
            </a:r>
            <a:r>
              <a:rPr lang="zh-CN" altLang="zh-CN" sz="1800" dirty="0"/>
              <a:t>对话框中设置如下：在“自定义名称”文本框中更改内容为“求和项</a:t>
            </a:r>
            <a:r>
              <a:rPr lang="en-US" altLang="zh-CN" sz="1800" dirty="0"/>
              <a:t>:</a:t>
            </a:r>
            <a:r>
              <a:rPr lang="zh-CN" altLang="zh-CN" sz="1800" dirty="0"/>
              <a:t>销售额（百分比）”、选择“值显示方式”选项卡，在“值显示方式”下拉列表中选择</a:t>
            </a:r>
            <a:r>
              <a:rPr lang="zh-CN" altLang="zh-CN" sz="1800" dirty="0" smtClean="0"/>
              <a:t>“全部汇总百分比”</a:t>
            </a:r>
            <a:r>
              <a:rPr lang="zh-CN" altLang="en-US" sz="1800" dirty="0" smtClean="0"/>
              <a:t>。</a:t>
            </a:r>
            <a:endParaRPr lang="zh-CN" altLang="zh-CN" sz="18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29</a:t>
            </a:fld>
            <a:endParaRPr lang="en-US" altLang="zh-CN"/>
          </a:p>
        </p:txBody>
      </p:sp>
      <p:pic>
        <p:nvPicPr>
          <p:cNvPr id="9" name="图片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448313"/>
            <a:ext cx="1728192" cy="24601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29000"/>
            <a:ext cx="3047051" cy="2460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43402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485874"/>
            <a:ext cx="6049963" cy="350838"/>
          </a:xfrm>
        </p:spPr>
        <p:txBody>
          <a:bodyPr>
            <a:noAutofit/>
          </a:bodyPr>
          <a:lstStyle/>
          <a:p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目      录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idx="1"/>
          </p:nvPr>
        </p:nvSpPr>
        <p:spPr>
          <a:xfrm>
            <a:off x="1042988" y="1989138"/>
            <a:ext cx="7345362" cy="4032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>
            <a:normAutofit/>
          </a:bodyPr>
          <a:lstStyle/>
          <a:p>
            <a:pPr marL="533400" indent="-533400">
              <a:buFont typeface="Wingdings" pitchFamily="2" charset="2"/>
              <a:buNone/>
            </a:pPr>
            <a:r>
              <a:rPr lang="en-US" altLang="zh-CN" sz="2400" dirty="0"/>
              <a:t>9.1  </a:t>
            </a:r>
            <a:r>
              <a:rPr lang="zh-CN" altLang="en-US" sz="2400" dirty="0" smtClean="0">
                <a:hlinkClick r:id="rId2" action="ppaction://hlinksldjump"/>
              </a:rPr>
              <a:t>饮料销售</a:t>
            </a:r>
            <a:r>
              <a:rPr lang="zh-CN" altLang="en-US" sz="2400" dirty="0">
                <a:hlinkClick r:id="rId2" action="ppaction://hlinksldjump"/>
              </a:rPr>
              <a:t>案例分析</a:t>
            </a:r>
            <a:endParaRPr lang="zh-CN" altLang="en-US" sz="2400" dirty="0"/>
          </a:p>
          <a:p>
            <a:pPr marL="533400" indent="-533400">
              <a:buFont typeface="Wingdings" pitchFamily="2" charset="2"/>
              <a:buNone/>
            </a:pPr>
            <a:r>
              <a:rPr lang="en-US" altLang="zh-CN" sz="2400" dirty="0"/>
              <a:t>9.2  </a:t>
            </a:r>
            <a:r>
              <a:rPr lang="zh-CN" altLang="en-US" sz="2400" dirty="0"/>
              <a:t>实现</a:t>
            </a:r>
            <a:r>
              <a:rPr lang="zh-CN" altLang="en-US" sz="2400" dirty="0" smtClean="0"/>
              <a:t>方法</a:t>
            </a:r>
            <a:endParaRPr lang="en-US" altLang="zh-CN" sz="2400" dirty="0" smtClean="0"/>
          </a:p>
          <a:p>
            <a:pPr marL="533400" indent="-533400">
              <a:buFont typeface="Wingdings" pitchFamily="2" charset="2"/>
              <a:buNone/>
            </a:pPr>
            <a:r>
              <a:rPr lang="en-US" altLang="zh-CN" sz="2400" dirty="0" smtClean="0"/>
              <a:t>	</a:t>
            </a:r>
            <a:r>
              <a:rPr lang="en-US" altLang="zh-CN" sz="2000" dirty="0" smtClean="0"/>
              <a:t>9.2.1  </a:t>
            </a:r>
            <a:r>
              <a:rPr lang="zh-CN" altLang="en-US" sz="2000" dirty="0" smtClean="0">
                <a:hlinkClick r:id="rId3" action="ppaction://hlinksldjump"/>
              </a:rPr>
              <a:t>用</a:t>
            </a:r>
            <a:r>
              <a:rPr lang="en-US" altLang="zh-CN" sz="2000" dirty="0">
                <a:hlinkClick r:id="rId3" action="ppaction://hlinksldjump"/>
              </a:rPr>
              <a:t>VLOOKUP</a:t>
            </a:r>
            <a:r>
              <a:rPr lang="zh-CN" altLang="en-US" sz="2000" dirty="0">
                <a:hlinkClick r:id="rId3" action="ppaction://hlinksldjump"/>
              </a:rPr>
              <a:t>函数查找“单位”、“进价”和“售价”</a:t>
            </a:r>
            <a:endParaRPr lang="en-US" altLang="zh-CN" sz="2000" dirty="0" smtClean="0"/>
          </a:p>
          <a:p>
            <a:pPr marL="533400" indent="-533400">
              <a:buFont typeface="Wingdings" pitchFamily="2" charset="2"/>
              <a:buNone/>
            </a:pPr>
            <a:r>
              <a:rPr lang="en-US" altLang="zh-CN" sz="2000" dirty="0"/>
              <a:t>	</a:t>
            </a:r>
            <a:r>
              <a:rPr lang="en-US" altLang="zh-CN" sz="2000" dirty="0" smtClean="0"/>
              <a:t>9.2.2 </a:t>
            </a:r>
            <a:r>
              <a:rPr lang="zh-CN" altLang="zh-CN" sz="2000" dirty="0" smtClean="0">
                <a:hlinkClick r:id="rId4" action="ppaction://hlinksldjump"/>
              </a:rPr>
              <a:t>用</a:t>
            </a:r>
            <a:r>
              <a:rPr lang="en-US" altLang="zh-CN" sz="2000" dirty="0">
                <a:hlinkClick r:id="rId4" action="ppaction://hlinksldjump"/>
              </a:rPr>
              <a:t>SUMIF</a:t>
            </a:r>
            <a:r>
              <a:rPr lang="zh-CN" altLang="zh-CN" sz="2000" dirty="0">
                <a:hlinkClick r:id="rId4" action="ppaction://hlinksldjump"/>
              </a:rPr>
              <a:t>函数和</a:t>
            </a:r>
            <a:r>
              <a:rPr lang="en-US" altLang="zh-CN" sz="2000" dirty="0">
                <a:hlinkClick r:id="rId4" action="ppaction://hlinksldjump"/>
              </a:rPr>
              <a:t>SUMIFS</a:t>
            </a:r>
            <a:r>
              <a:rPr lang="zh-CN" altLang="zh-CN" sz="2000" dirty="0">
                <a:hlinkClick r:id="rId4" action="ppaction://hlinksldjump"/>
              </a:rPr>
              <a:t>函数统计各饮料店</a:t>
            </a:r>
            <a:r>
              <a:rPr lang="zh-CN" altLang="zh-CN" sz="2000" dirty="0" smtClean="0">
                <a:hlinkClick r:id="rId4" action="ppaction://hlinksldjump"/>
              </a:rPr>
              <a:t>销售额</a:t>
            </a:r>
            <a:endParaRPr lang="en-US" altLang="zh-CN" sz="2000" dirty="0" smtClean="0"/>
          </a:p>
          <a:p>
            <a:pPr marL="533400" indent="-533400">
              <a:buFont typeface="Wingdings" pitchFamily="2" charset="2"/>
              <a:buNone/>
            </a:pPr>
            <a:r>
              <a:rPr lang="en-US" altLang="zh-CN" sz="2000" dirty="0" smtClean="0"/>
              <a:t>	9.2.3 </a:t>
            </a:r>
            <a:r>
              <a:rPr lang="zh-CN" altLang="zh-CN" sz="2000" dirty="0" smtClean="0">
                <a:hlinkClick r:id="rId5" action="ppaction://hlinksldjump"/>
              </a:rPr>
              <a:t>用</a:t>
            </a:r>
            <a:r>
              <a:rPr lang="zh-CN" altLang="zh-CN" sz="2000" dirty="0">
                <a:hlinkClick r:id="rId5" action="ppaction://hlinksldjump"/>
              </a:rPr>
              <a:t>分类汇总统计“销售额”和</a:t>
            </a:r>
            <a:r>
              <a:rPr lang="zh-CN" altLang="zh-CN" sz="2000" dirty="0" smtClean="0">
                <a:hlinkClick r:id="rId5" action="ppaction://hlinksldjump"/>
              </a:rPr>
              <a:t>“毛利润”</a:t>
            </a:r>
            <a:endParaRPr lang="en-US" altLang="zh-CN" sz="2000" dirty="0" smtClean="0"/>
          </a:p>
          <a:p>
            <a:pPr marL="533400" indent="-533400">
              <a:buFont typeface="Wingdings" pitchFamily="2" charset="2"/>
              <a:buNone/>
            </a:pPr>
            <a:r>
              <a:rPr lang="en-US" altLang="zh-CN" sz="2000" dirty="0"/>
              <a:t>	</a:t>
            </a:r>
            <a:r>
              <a:rPr lang="en-US" altLang="zh-CN" sz="2000" dirty="0" smtClean="0"/>
              <a:t>9.2.4 </a:t>
            </a:r>
            <a:r>
              <a:rPr lang="zh-CN" altLang="zh-CN" sz="2000" dirty="0" smtClean="0">
                <a:hlinkClick r:id="rId6" action="ppaction://hlinksldjump"/>
              </a:rPr>
              <a:t>用</a:t>
            </a:r>
            <a:r>
              <a:rPr lang="zh-CN" altLang="zh-CN" sz="2000" dirty="0">
                <a:hlinkClick r:id="rId6" action="ppaction://hlinksldjump"/>
              </a:rPr>
              <a:t>两轴线</a:t>
            </a:r>
            <a:r>
              <a:rPr lang="en-US" altLang="zh-CN" sz="2000" dirty="0">
                <a:hlinkClick r:id="rId6" action="ppaction://hlinksldjump"/>
              </a:rPr>
              <a:t>-</a:t>
            </a:r>
            <a:r>
              <a:rPr lang="zh-CN" altLang="zh-CN" sz="2000" dirty="0">
                <a:hlinkClick r:id="rId6" action="ppaction://hlinksldjump"/>
              </a:rPr>
              <a:t>柱图比较“销售额”和</a:t>
            </a:r>
            <a:r>
              <a:rPr lang="zh-CN" altLang="zh-CN" sz="2000" dirty="0" smtClean="0">
                <a:hlinkClick r:id="rId6" action="ppaction://hlinksldjump"/>
              </a:rPr>
              <a:t>“毛利润”</a:t>
            </a:r>
            <a:endParaRPr lang="en-US" altLang="zh-CN" sz="2000" dirty="0" smtClean="0"/>
          </a:p>
          <a:p>
            <a:pPr marL="533400" indent="-533400">
              <a:buFont typeface="Wingdings" pitchFamily="2" charset="2"/>
              <a:buNone/>
            </a:pPr>
            <a:r>
              <a:rPr lang="en-US" altLang="zh-CN" sz="2000" dirty="0"/>
              <a:t>	</a:t>
            </a:r>
            <a:r>
              <a:rPr lang="en-US" altLang="zh-CN" sz="2000" dirty="0" smtClean="0"/>
              <a:t>9.2.5 </a:t>
            </a:r>
            <a:r>
              <a:rPr lang="zh-CN" altLang="zh-CN" sz="2000" dirty="0" smtClean="0">
                <a:hlinkClick r:id="rId7" action="ppaction://hlinksldjump"/>
              </a:rPr>
              <a:t>用</a:t>
            </a:r>
            <a:r>
              <a:rPr lang="zh-CN" altLang="zh-CN" sz="2000" dirty="0">
                <a:hlinkClick r:id="rId7" action="ppaction://hlinksldjump"/>
              </a:rPr>
              <a:t>数据透视表深入分析饮料销售数据</a:t>
            </a:r>
            <a:endParaRPr lang="zh-CN" altLang="en-US" sz="2000" dirty="0"/>
          </a:p>
          <a:p>
            <a:pPr marL="533400" indent="-533400">
              <a:buFont typeface="Wingdings" pitchFamily="2" charset="2"/>
              <a:buNone/>
            </a:pPr>
            <a:r>
              <a:rPr lang="en-US" altLang="zh-CN" sz="2400" dirty="0"/>
              <a:t>9.3  </a:t>
            </a:r>
            <a:r>
              <a:rPr lang="zh-CN" altLang="en-US" sz="2400" dirty="0">
                <a:hlinkClick r:id="rId8" action="ppaction://hlinksldjump"/>
              </a:rPr>
              <a:t>案例总结</a:t>
            </a:r>
            <a:endParaRPr lang="zh-CN" altLang="en-US" sz="2400" dirty="0"/>
          </a:p>
          <a:p>
            <a:pPr marL="533400" indent="-533400">
              <a:buFont typeface="Wingdings" pitchFamily="2" charset="2"/>
              <a:buNone/>
            </a:pPr>
            <a:r>
              <a:rPr lang="en-US" altLang="zh-CN" sz="2400" dirty="0"/>
              <a:t>9.4  </a:t>
            </a:r>
            <a:r>
              <a:rPr lang="zh-CN" altLang="en-US" sz="2400" dirty="0">
                <a:hlinkClick r:id="rId9" action="ppaction://hlinksldjump"/>
              </a:rPr>
              <a:t>课后练习</a:t>
            </a:r>
            <a:endParaRPr lang="zh-CN" altLang="en-US" sz="2400" dirty="0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FF28-57E3-4B9D-9E2A-DA1DD1C58B81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 dirty="0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5D9DD-1CD3-40B6-A38C-C21DDDD7B9A7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96261" name="AutoShape 5"/>
          <p:cNvSpPr>
            <a:spLocks noChangeArrowheads="1"/>
          </p:cNvSpPr>
          <p:nvPr/>
        </p:nvSpPr>
        <p:spPr bwMode="auto">
          <a:xfrm>
            <a:off x="1042988" y="1341438"/>
            <a:ext cx="7345362" cy="4752975"/>
          </a:xfrm>
          <a:prstGeom prst="roundRect">
            <a:avLst>
              <a:gd name="adj" fmla="val 7407"/>
            </a:avLst>
          </a:prstGeom>
          <a:noFill/>
          <a:ln w="9525">
            <a:solidFill>
              <a:srgbClr val="99CCFF"/>
            </a:solidFill>
            <a:round/>
            <a:headEnd/>
            <a:tailEnd/>
          </a:ln>
          <a:effectLst>
            <a:outerShdw dist="35921" dir="2700000" algn="ctr" rotWithShape="0">
              <a:srgbClr val="E8E8E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9.2.5 </a:t>
            </a:r>
            <a:r>
              <a:rPr lang="zh-CN" altLang="zh-CN" sz="2000" dirty="0">
                <a:latin typeface="华文新魏" pitchFamily="2" charset="-122"/>
                <a:ea typeface="华文新魏" pitchFamily="2" charset="-122"/>
              </a:rPr>
              <a:t>用数据透视表深入分析饮料销售数据</a:t>
            </a:r>
            <a:endParaRPr lang="zh-CN" altLang="en-US" sz="20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424863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       </a:t>
            </a:r>
            <a:r>
              <a:rPr lang="zh-CN" altLang="zh-CN" sz="1800" dirty="0" smtClean="0"/>
              <a:t>（</a:t>
            </a:r>
            <a:r>
              <a:rPr lang="en-US" altLang="zh-CN" sz="1800" dirty="0" smtClean="0"/>
              <a:t>5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第</a:t>
            </a:r>
            <a:r>
              <a:rPr lang="en-US" altLang="zh-CN" sz="1800" dirty="0"/>
              <a:t>3</a:t>
            </a:r>
            <a:r>
              <a:rPr lang="zh-CN" altLang="zh-CN" sz="1800" dirty="0"/>
              <a:t>次将“销售额”字段拖动到“∑数值”区域中，在“值字段设置”对话框中设置如下：在“值汇总方式”中选择“平均值”，并将“自定义名称”的内容更改为“平均值项：销售额”</a:t>
            </a:r>
            <a:r>
              <a:rPr lang="zh-CN" altLang="zh-CN" sz="1800" dirty="0" smtClean="0"/>
              <a:t>，单击</a:t>
            </a:r>
            <a:r>
              <a:rPr lang="zh-CN" altLang="zh-CN" sz="1800" dirty="0"/>
              <a:t>“数字格式”按钮，在打开的“设置单元格格式”对话框中，将数值的“小数位数”设置为“</a:t>
            </a:r>
            <a:r>
              <a:rPr lang="en-US" altLang="zh-CN" sz="1800" dirty="0"/>
              <a:t>2</a:t>
            </a:r>
            <a:r>
              <a:rPr lang="zh-CN" altLang="zh-CN" sz="1800" dirty="0" smtClean="0"/>
              <a:t>”。</a:t>
            </a:r>
            <a:endParaRPr lang="zh-CN" altLang="zh-CN" sz="1800" dirty="0"/>
          </a:p>
          <a:p>
            <a:pPr marL="0" indent="0">
              <a:buNone/>
            </a:pPr>
            <a:r>
              <a:rPr lang="en-US" altLang="zh-CN" sz="1800" dirty="0" smtClean="0"/>
              <a:t>       </a:t>
            </a:r>
            <a:r>
              <a:rPr lang="zh-CN" altLang="zh-CN" sz="1800" dirty="0" smtClean="0"/>
              <a:t>（</a:t>
            </a:r>
            <a:r>
              <a:rPr lang="en-US" altLang="zh-CN" sz="1800" dirty="0" smtClean="0"/>
              <a:t>6</a:t>
            </a:r>
            <a:r>
              <a:rPr lang="zh-CN" altLang="zh-CN" sz="1800" dirty="0" smtClean="0"/>
              <a:t>）</a:t>
            </a:r>
            <a:r>
              <a:rPr lang="zh-CN" altLang="zh-CN" sz="1800" dirty="0"/>
              <a:t>用同样的方法，分别对各饮料店销售额的最大值、最小值以及各饮料店的毛利润的求和项进行</a:t>
            </a:r>
            <a:r>
              <a:rPr lang="zh-CN" altLang="zh-CN" sz="1800" dirty="0" smtClean="0"/>
              <a:t>统计。</a:t>
            </a:r>
            <a:endParaRPr lang="zh-CN" altLang="zh-CN" sz="18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30</a:t>
            </a:fld>
            <a:endParaRPr lang="en-US" altLang="zh-CN"/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971600" y="3585931"/>
            <a:ext cx="2736304" cy="2120716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577070"/>
            <a:ext cx="4168924" cy="21295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50967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404664"/>
            <a:ext cx="7664450" cy="5159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9.2.5 </a:t>
            </a:r>
            <a:r>
              <a:rPr lang="zh-CN" altLang="zh-CN" sz="2000" dirty="0">
                <a:latin typeface="华文新魏" pitchFamily="2" charset="-122"/>
                <a:ea typeface="华文新魏" pitchFamily="2" charset="-122"/>
              </a:rPr>
              <a:t>用数据透视表深入分析饮料销售数据</a:t>
            </a:r>
            <a:endParaRPr lang="zh-CN" altLang="en-US" sz="20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424863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        </a:t>
            </a:r>
            <a:r>
              <a:rPr lang="zh-CN" altLang="zh-CN" sz="1800" dirty="0" smtClean="0"/>
              <a:t>在</a:t>
            </a:r>
            <a:r>
              <a:rPr lang="zh-CN" altLang="zh-CN" sz="1800" dirty="0"/>
              <a:t>“销售数据分析”工作表中，用“迷你图”表示销售数据，操作步骤如下</a:t>
            </a:r>
            <a:r>
              <a:rPr lang="zh-CN" altLang="zh-CN" sz="1800" dirty="0" smtClean="0"/>
              <a:t>：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      </a:t>
            </a:r>
            <a:r>
              <a:rPr lang="zh-CN" altLang="zh-CN" sz="1800" dirty="0" smtClean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）在“销售数据分析”工作表中，选中</a:t>
            </a:r>
            <a:r>
              <a:rPr lang="en-US" altLang="zh-CN" sz="1800" dirty="0"/>
              <a:t>H5</a:t>
            </a:r>
            <a:r>
              <a:rPr lang="zh-CN" altLang="zh-CN" sz="1800" dirty="0"/>
              <a:t>单元格</a:t>
            </a:r>
            <a:r>
              <a:rPr lang="zh-CN" altLang="zh-CN" sz="1800" dirty="0" smtClean="0"/>
              <a:t>。打开</a:t>
            </a:r>
            <a:r>
              <a:rPr lang="zh-CN" altLang="zh-CN" sz="1800" dirty="0"/>
              <a:t>“创建迷你图”对话框，在对话框的“选择所需的数据”区域中的“数据范围”中选择单元格区域</a:t>
            </a:r>
            <a:r>
              <a:rPr lang="en-US" altLang="zh-CN" sz="1800" dirty="0" smtClean="0"/>
              <a:t>B5:F5</a:t>
            </a:r>
            <a:r>
              <a:rPr lang="zh-CN" altLang="zh-CN" sz="1800" dirty="0" smtClean="0"/>
              <a:t>，</a:t>
            </a:r>
            <a:r>
              <a:rPr lang="zh-CN" altLang="zh-CN" sz="1800" dirty="0"/>
              <a:t>在</a:t>
            </a:r>
            <a:r>
              <a:rPr lang="en-US" altLang="zh-CN" sz="1800" dirty="0"/>
              <a:t>H5</a:t>
            </a:r>
            <a:r>
              <a:rPr lang="zh-CN" altLang="zh-CN" sz="1800" dirty="0"/>
              <a:t>单元格中插入“柱形迷你图”。</a:t>
            </a:r>
          </a:p>
          <a:p>
            <a:pPr marL="0" indent="0">
              <a:buNone/>
            </a:pPr>
            <a:r>
              <a:rPr lang="en-US" altLang="zh-CN" sz="1800" dirty="0" smtClean="0"/>
              <a:t>      </a:t>
            </a:r>
            <a:r>
              <a:rPr lang="zh-CN" altLang="zh-CN" sz="1800" dirty="0" smtClean="0"/>
              <a:t>（</a:t>
            </a:r>
            <a:r>
              <a:rPr lang="en-US" altLang="zh-CN" sz="1800" dirty="0"/>
              <a:t>2</a:t>
            </a:r>
            <a:r>
              <a:rPr lang="zh-CN" altLang="zh-CN" sz="1800" dirty="0"/>
              <a:t>）选中</a:t>
            </a:r>
            <a:r>
              <a:rPr lang="en-US" altLang="zh-CN" sz="1800" dirty="0"/>
              <a:t>H5</a:t>
            </a:r>
            <a:r>
              <a:rPr lang="zh-CN" altLang="zh-CN" sz="1800" dirty="0"/>
              <a:t>单元格，鼠标指向</a:t>
            </a:r>
            <a:r>
              <a:rPr lang="en-US" altLang="zh-CN" sz="1800" dirty="0"/>
              <a:t>H5</a:t>
            </a:r>
            <a:r>
              <a:rPr lang="zh-CN" altLang="zh-CN" sz="1800" dirty="0"/>
              <a:t>单元格右下角的填充柄，，向下拖动填充柄至</a:t>
            </a:r>
            <a:r>
              <a:rPr lang="en-US" altLang="zh-CN" sz="1800" dirty="0"/>
              <a:t>H10</a:t>
            </a:r>
            <a:r>
              <a:rPr lang="zh-CN" altLang="zh-CN" sz="1800" dirty="0"/>
              <a:t>，复制“柱形迷你图”。</a:t>
            </a:r>
          </a:p>
          <a:p>
            <a:pPr marL="0" indent="0">
              <a:buNone/>
            </a:pPr>
            <a:r>
              <a:rPr lang="en-US" altLang="zh-CN" sz="1800" dirty="0" smtClean="0"/>
              <a:t>      </a:t>
            </a:r>
            <a:r>
              <a:rPr lang="zh-CN" altLang="zh-CN" sz="1800" dirty="0" smtClean="0"/>
              <a:t>（</a:t>
            </a:r>
            <a:r>
              <a:rPr lang="en-US" altLang="zh-CN" sz="1800" dirty="0"/>
              <a:t>3</a:t>
            </a:r>
            <a:r>
              <a:rPr lang="zh-CN" altLang="zh-CN" sz="1800" dirty="0"/>
              <a:t>）选中“柱形迷你图”区域（</a:t>
            </a:r>
            <a:r>
              <a:rPr lang="en-US" altLang="zh-CN" sz="1800" dirty="0"/>
              <a:t>H5:H10</a:t>
            </a:r>
            <a:r>
              <a:rPr lang="zh-CN" altLang="zh-CN" sz="1800" dirty="0" smtClean="0"/>
              <a:t>），将</a:t>
            </a:r>
            <a:r>
              <a:rPr lang="zh-CN" altLang="zh-CN" sz="1800" dirty="0"/>
              <a:t>高点的颜色设置为“主题颜色”区域中的“红色，强调文字颜色</a:t>
            </a:r>
            <a:r>
              <a:rPr lang="en-US" altLang="zh-CN" sz="1800" dirty="0"/>
              <a:t>2</a:t>
            </a:r>
            <a:r>
              <a:rPr lang="zh-CN" altLang="zh-CN" sz="1800" dirty="0"/>
              <a:t>”，将低点的颜色设置为“主题颜色”区域中的“橄榄色，强调文字颜色</a:t>
            </a:r>
            <a:r>
              <a:rPr lang="en-US" altLang="zh-CN" sz="1800" dirty="0"/>
              <a:t>3</a:t>
            </a:r>
            <a:r>
              <a:rPr lang="zh-CN" altLang="zh-CN" sz="1800" dirty="0" smtClean="0"/>
              <a:t>”</a:t>
            </a:r>
            <a:r>
              <a:rPr lang="zh-CN" altLang="en-US" sz="1800" dirty="0" smtClean="0"/>
              <a:t>。</a:t>
            </a:r>
            <a:endParaRPr lang="zh-CN" altLang="zh-CN" sz="18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6E85B-A273-45CD-A1A8-7FE74EF815A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B00B-2FF0-411B-B349-9B398EDBAC64}" type="slidenum">
              <a:rPr lang="en-US" altLang="zh-CN"/>
              <a:pPr/>
              <a:t>31</a:t>
            </a:fld>
            <a:endParaRPr lang="en-US" altLang="zh-CN"/>
          </a:p>
        </p:txBody>
      </p:sp>
      <p:pic>
        <p:nvPicPr>
          <p:cNvPr id="9" name="图片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293096"/>
            <a:ext cx="4896544" cy="179985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动作按钮: 第一张 9">
            <a:hlinkClick r:id="rId3" action="ppaction://hlinksldjump" highlightClick="1"/>
          </p:cNvPr>
          <p:cNvSpPr/>
          <p:nvPr/>
        </p:nvSpPr>
        <p:spPr>
          <a:xfrm>
            <a:off x="7596336" y="6309320"/>
            <a:ext cx="792088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115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5616624" cy="515937"/>
          </a:xfrm>
        </p:spPr>
        <p:txBody>
          <a:bodyPr>
            <a:noAutofit/>
          </a:bodyPr>
          <a:lstStyle/>
          <a:p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9.3  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案例总结 </a:t>
            </a:r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2109-B385-474C-BF32-68D5437472E1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16955-AAE6-4A5A-AD81-FE6D9C6A5DC3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145413" name="AutoShape 5"/>
          <p:cNvSpPr>
            <a:spLocks noChangeArrowheads="1"/>
          </p:cNvSpPr>
          <p:nvPr/>
        </p:nvSpPr>
        <p:spPr bwMode="auto">
          <a:xfrm>
            <a:off x="466725" y="1268413"/>
            <a:ext cx="8353425" cy="5256212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DDDDDD"/>
            </a:solidFill>
            <a:round/>
            <a:headEnd/>
            <a:tailEnd/>
          </a:ln>
          <a:effectLst>
            <a:outerShdw dist="28398" dir="3806097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544" y="1196752"/>
            <a:ext cx="8208912" cy="5256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000" dirty="0" smtClean="0">
                <a:latin typeface="+mn-ea"/>
              </a:rPr>
              <a:t>    </a:t>
            </a:r>
            <a:r>
              <a:rPr lang="zh-CN" altLang="zh-CN" sz="2000" dirty="0" smtClean="0">
                <a:latin typeface="+mn-ea"/>
              </a:rPr>
              <a:t>本章</a:t>
            </a:r>
            <a:r>
              <a:rPr lang="zh-CN" altLang="zh-CN" sz="2000" dirty="0">
                <a:latin typeface="+mn-ea"/>
              </a:rPr>
              <a:t>通过对饮料销售数据的分析，介绍了</a:t>
            </a:r>
            <a:r>
              <a:rPr lang="en-US" altLang="zh-CN" sz="2000" dirty="0">
                <a:latin typeface="+mn-ea"/>
              </a:rPr>
              <a:t>VLOOKUP</a:t>
            </a:r>
            <a:r>
              <a:rPr lang="zh-CN" altLang="zh-CN" sz="2000" dirty="0">
                <a:latin typeface="+mn-ea"/>
              </a:rPr>
              <a:t>函数、数据有效性、</a:t>
            </a:r>
            <a:r>
              <a:rPr lang="en-US" altLang="zh-CN" sz="2000" dirty="0">
                <a:latin typeface="+mn-ea"/>
              </a:rPr>
              <a:t>SUMIF</a:t>
            </a:r>
            <a:r>
              <a:rPr lang="zh-CN" altLang="zh-CN" sz="2000" dirty="0">
                <a:latin typeface="+mn-ea"/>
              </a:rPr>
              <a:t>函数、</a:t>
            </a:r>
            <a:r>
              <a:rPr lang="en-US" altLang="zh-CN" sz="2000" dirty="0">
                <a:latin typeface="+mn-ea"/>
              </a:rPr>
              <a:t>SUMIFS</a:t>
            </a:r>
            <a:r>
              <a:rPr lang="zh-CN" altLang="zh-CN" sz="2000" dirty="0">
                <a:latin typeface="+mn-ea"/>
              </a:rPr>
              <a:t>函数、分类汇总、图表和数据透视表等的应用。</a:t>
            </a:r>
          </a:p>
          <a:p>
            <a:pPr marL="0" indent="0">
              <a:buNone/>
            </a:pPr>
            <a:r>
              <a:rPr lang="en-US" altLang="zh-CN" sz="2000" dirty="0" smtClean="0">
                <a:latin typeface="+mn-ea"/>
              </a:rPr>
              <a:t>    </a:t>
            </a:r>
            <a:r>
              <a:rPr lang="zh-CN" altLang="zh-CN" sz="2000" dirty="0" smtClean="0">
                <a:latin typeface="+mn-ea"/>
              </a:rPr>
              <a:t>在</a:t>
            </a:r>
            <a:r>
              <a:rPr lang="zh-CN" altLang="zh-CN" sz="2000" dirty="0">
                <a:latin typeface="+mn-ea"/>
              </a:rPr>
              <a:t>使用</a:t>
            </a:r>
            <a:r>
              <a:rPr lang="en-US" altLang="zh-CN" sz="2000" dirty="0">
                <a:latin typeface="+mn-ea"/>
              </a:rPr>
              <a:t>VLOOKUP</a:t>
            </a:r>
            <a:r>
              <a:rPr lang="zh-CN" altLang="zh-CN" sz="2000" dirty="0">
                <a:latin typeface="+mn-ea"/>
              </a:rPr>
              <a:t>函数时，首先要正确地定义数据的查找区域，注意把要查找的内容定义在数据查找区域的首列</a:t>
            </a:r>
            <a:r>
              <a:rPr lang="zh-CN" altLang="zh-CN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sz="2000" dirty="0" smtClean="0">
                <a:latin typeface="+mn-ea"/>
              </a:rPr>
              <a:t>    </a:t>
            </a:r>
            <a:r>
              <a:rPr lang="zh-CN" altLang="zh-CN" sz="2000" dirty="0" smtClean="0">
                <a:latin typeface="+mn-ea"/>
              </a:rPr>
              <a:t>利用</a:t>
            </a:r>
            <a:r>
              <a:rPr lang="zh-CN" altLang="zh-CN" sz="2000" dirty="0">
                <a:latin typeface="+mn-ea"/>
              </a:rPr>
              <a:t>“数据有效性”可以限制单元格输入的内容，避免用户输入无效的数据</a:t>
            </a:r>
            <a:r>
              <a:rPr lang="zh-CN" altLang="zh-CN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sz="2000" dirty="0" smtClean="0">
                <a:latin typeface="+mn-ea"/>
              </a:rPr>
              <a:t>    SUMIF</a:t>
            </a:r>
            <a:r>
              <a:rPr lang="zh-CN" altLang="zh-CN" sz="2000" dirty="0">
                <a:latin typeface="+mn-ea"/>
              </a:rPr>
              <a:t>函数和</a:t>
            </a:r>
            <a:r>
              <a:rPr lang="en-US" altLang="zh-CN" sz="2000" dirty="0">
                <a:latin typeface="+mn-ea"/>
              </a:rPr>
              <a:t>SUMIFS</a:t>
            </a:r>
            <a:r>
              <a:rPr lang="zh-CN" altLang="zh-CN" sz="2000" dirty="0">
                <a:latin typeface="+mn-ea"/>
              </a:rPr>
              <a:t>函数的作用是条件求和，使用时要注意求和区域和条件区域的正确选择。</a:t>
            </a:r>
          </a:p>
          <a:p>
            <a:pPr marL="0" indent="0">
              <a:buNone/>
            </a:pPr>
            <a:r>
              <a:rPr lang="en-US" altLang="zh-CN" sz="2000" dirty="0" smtClean="0">
                <a:latin typeface="+mn-ea"/>
              </a:rPr>
              <a:t>    </a:t>
            </a:r>
            <a:r>
              <a:rPr lang="zh-CN" altLang="zh-CN" sz="2000" dirty="0" smtClean="0">
                <a:latin typeface="+mn-ea"/>
              </a:rPr>
              <a:t>分类</a:t>
            </a:r>
            <a:r>
              <a:rPr lang="zh-CN" altLang="zh-CN" sz="2000" dirty="0">
                <a:latin typeface="+mn-ea"/>
              </a:rPr>
              <a:t>汇总是一种条件汇总，它要求首先将要分类的字段中具有相同关键字的记录集中在一起（分类），再将指定数值字段中“类”相同的记录进行汇总</a:t>
            </a:r>
            <a:r>
              <a:rPr lang="zh-CN" altLang="zh-CN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  <a:p>
            <a:pPr marL="0" indent="0">
              <a:buNone/>
            </a:pPr>
            <a:r>
              <a:rPr lang="zh-CN" altLang="zh-CN" sz="2000" dirty="0" smtClean="0">
                <a:latin typeface="+mn-ea"/>
              </a:rPr>
              <a:t> </a:t>
            </a:r>
            <a:r>
              <a:rPr lang="en-US" altLang="zh-CN" sz="2000" dirty="0" smtClean="0">
                <a:latin typeface="+mn-ea"/>
              </a:rPr>
              <a:t>   </a:t>
            </a:r>
            <a:r>
              <a:rPr lang="zh-CN" altLang="zh-CN" sz="2000" dirty="0" smtClean="0">
                <a:latin typeface="+mn-ea"/>
              </a:rPr>
              <a:t>“</a:t>
            </a:r>
            <a:r>
              <a:rPr lang="zh-CN" altLang="zh-CN" sz="2000" dirty="0">
                <a:latin typeface="+mn-ea"/>
              </a:rPr>
              <a:t>两轴线</a:t>
            </a:r>
            <a:r>
              <a:rPr lang="en-US" altLang="zh-CN" sz="2000" dirty="0">
                <a:latin typeface="+mn-ea"/>
              </a:rPr>
              <a:t>-</a:t>
            </a:r>
            <a:r>
              <a:rPr lang="zh-CN" altLang="zh-CN" sz="2000" dirty="0">
                <a:latin typeface="+mn-ea"/>
              </a:rPr>
              <a:t>柱图”是一种组合</a:t>
            </a:r>
            <a:r>
              <a:rPr lang="zh-CN" altLang="zh-CN" sz="2000" dirty="0" smtClean="0">
                <a:latin typeface="+mn-ea"/>
              </a:rPr>
              <a:t>图表</a:t>
            </a:r>
            <a:r>
              <a:rPr lang="zh-CN" altLang="en-US" sz="2000" dirty="0">
                <a:latin typeface="+mn-ea"/>
              </a:rPr>
              <a:t>，</a:t>
            </a:r>
            <a:r>
              <a:rPr lang="zh-CN" altLang="zh-CN" sz="2000" dirty="0" smtClean="0">
                <a:latin typeface="+mn-ea"/>
              </a:rPr>
              <a:t>是</a:t>
            </a:r>
            <a:r>
              <a:rPr lang="zh-CN" altLang="zh-CN" sz="2000" dirty="0">
                <a:latin typeface="+mn-ea"/>
              </a:rPr>
              <a:t>将一个数据系列显示为柱形图，另一个数据系列显示为折线图而组成的组合图表。</a:t>
            </a:r>
          </a:p>
          <a:p>
            <a:pPr marL="0" indent="0">
              <a:buNone/>
            </a:pPr>
            <a:r>
              <a:rPr lang="en-US" altLang="zh-CN" sz="2000" dirty="0" smtClean="0">
                <a:latin typeface="+mn-ea"/>
              </a:rPr>
              <a:t>    </a:t>
            </a:r>
            <a:r>
              <a:rPr lang="zh-CN" altLang="zh-CN" sz="2000" dirty="0" smtClean="0">
                <a:latin typeface="+mn-ea"/>
              </a:rPr>
              <a:t>数据</a:t>
            </a:r>
            <a:r>
              <a:rPr lang="zh-CN" altLang="zh-CN" sz="2000" dirty="0">
                <a:latin typeface="+mn-ea"/>
              </a:rPr>
              <a:t>透视表是</a:t>
            </a:r>
            <a:r>
              <a:rPr lang="en-US" altLang="zh-CN" sz="2000" dirty="0">
                <a:latin typeface="+mn-ea"/>
              </a:rPr>
              <a:t>Excel</a:t>
            </a:r>
            <a:r>
              <a:rPr lang="zh-CN" altLang="zh-CN" sz="2000" dirty="0">
                <a:latin typeface="+mn-ea"/>
              </a:rPr>
              <a:t>中强大的分析汇总数据工具，利用数据透视表工具，可以从多个角度对数据进行高效的分析、汇总以及筛选。</a:t>
            </a:r>
            <a:endParaRPr lang="zh-CN" altLang="en-US" sz="2000" dirty="0">
              <a:latin typeface="+mn-ea"/>
            </a:endParaRPr>
          </a:p>
        </p:txBody>
      </p:sp>
      <p:sp>
        <p:nvSpPr>
          <p:cNvPr id="8" name="动作按钮: 第一张 7">
            <a:hlinkClick r:id="rId2" action="ppaction://hlinksldjump" highlightClick="1"/>
          </p:cNvPr>
          <p:cNvSpPr/>
          <p:nvPr/>
        </p:nvSpPr>
        <p:spPr>
          <a:xfrm>
            <a:off x="7596336" y="6309320"/>
            <a:ext cx="792088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32656"/>
            <a:ext cx="6624736" cy="720080"/>
          </a:xfrm>
        </p:spPr>
        <p:txBody>
          <a:bodyPr>
            <a:noAutofit/>
          </a:bodyPr>
          <a:lstStyle/>
          <a:p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9.4 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课后练习</a:t>
            </a:r>
            <a:endParaRPr lang="zh-CN" altLang="en-US" sz="28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dirty="0" smtClean="0"/>
              <a:t>                按</a:t>
            </a:r>
            <a:r>
              <a:rPr lang="zh-CN" altLang="en-US" sz="2000" dirty="0"/>
              <a:t>教材要求完成课后练习（综合练习</a:t>
            </a:r>
            <a:r>
              <a:rPr lang="en-US" altLang="zh-CN" sz="2000" dirty="0"/>
              <a:t>1</a:t>
            </a:r>
            <a:r>
              <a:rPr lang="zh-CN" altLang="en-US" sz="2000" dirty="0"/>
              <a:t>和综合练习</a:t>
            </a:r>
            <a:r>
              <a:rPr lang="en-US" altLang="zh-CN" sz="2000" dirty="0"/>
              <a:t>2</a:t>
            </a:r>
            <a:r>
              <a:rPr lang="zh-CN" altLang="en-US" sz="2000" dirty="0"/>
              <a:t>）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2EF52-B105-40AA-AE8D-171D4FEDF798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A928-EB8F-4876-BAC8-BA6067A8152D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151558" name="AutoShape 6"/>
          <p:cNvSpPr>
            <a:spLocks noChangeArrowheads="1"/>
          </p:cNvSpPr>
          <p:nvPr/>
        </p:nvSpPr>
        <p:spPr bwMode="auto">
          <a:xfrm>
            <a:off x="466725" y="1268413"/>
            <a:ext cx="8353425" cy="5256212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DDDDDD"/>
            </a:solidFill>
            <a:round/>
            <a:headEnd/>
            <a:tailEnd/>
          </a:ln>
          <a:effectLst>
            <a:outerShdw dist="28398" dir="3806097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动作按钮: 第一张 8">
            <a:hlinkClick r:id="rId2" action="ppaction://hlinksldjump" highlightClick="1"/>
          </p:cNvPr>
          <p:cNvSpPr/>
          <p:nvPr/>
        </p:nvSpPr>
        <p:spPr>
          <a:xfrm>
            <a:off x="7020272" y="6266149"/>
            <a:ext cx="792088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6769100" cy="515937"/>
          </a:xfrm>
        </p:spPr>
        <p:txBody>
          <a:bodyPr>
            <a:noAutofit/>
          </a:bodyPr>
          <a:lstStyle/>
          <a:p>
            <a:r>
              <a:rPr lang="en-US" altLang="zh-CN" sz="2400" dirty="0">
                <a:latin typeface="华文新魏" pitchFamily="2" charset="-122"/>
                <a:ea typeface="华文新魏" pitchFamily="2" charset="-122"/>
              </a:rPr>
              <a:t>9.1  </a:t>
            </a:r>
            <a:r>
              <a:rPr lang="zh-CN" altLang="en-US" sz="2400" dirty="0" smtClean="0">
                <a:latin typeface="华文新魏" pitchFamily="2" charset="-122"/>
                <a:ea typeface="华文新魏" pitchFamily="2" charset="-122"/>
              </a:rPr>
              <a:t>饮料销售</a:t>
            </a:r>
            <a:r>
              <a:rPr lang="zh-CN" altLang="en-US" sz="2400" dirty="0">
                <a:latin typeface="华文新魏" pitchFamily="2" charset="-122"/>
                <a:ea typeface="华文新魏" pitchFamily="2" charset="-122"/>
              </a:rPr>
              <a:t>案例分析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773238"/>
            <a:ext cx="7561263" cy="367198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90000"/>
              </a:lnSpc>
            </a:pPr>
            <a:r>
              <a:rPr lang="zh-CN" altLang="en-US" dirty="0"/>
              <a:t>任务的提出</a:t>
            </a:r>
          </a:p>
          <a:p>
            <a:pPr marL="0" indent="0">
              <a:lnSpc>
                <a:spcPct val="170000"/>
              </a:lnSpc>
              <a:buFont typeface="Wingdings" pitchFamily="2" charset="2"/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</a:t>
            </a:r>
            <a:r>
              <a:rPr lang="zh-CN" altLang="en-US" sz="2400" dirty="0" smtClean="0"/>
              <a:t>小</a:t>
            </a:r>
            <a:r>
              <a:rPr lang="zh-CN" altLang="en-US" sz="2400" dirty="0"/>
              <a:t>李在深圳市开了若干家饮料连锁店，为了提高管理水平，他</a:t>
            </a:r>
            <a:r>
              <a:rPr lang="zh-CN" altLang="en-US" sz="2400" dirty="0" smtClean="0"/>
              <a:t>打算用</a:t>
            </a:r>
            <a:r>
              <a:rPr lang="en-US" altLang="zh-CN" sz="2400" dirty="0" smtClean="0"/>
              <a:t>Excel</a:t>
            </a:r>
            <a:r>
              <a:rPr lang="zh-CN" altLang="en-US" sz="2400" dirty="0"/>
              <a:t>工作表来管理销售</a:t>
            </a:r>
            <a:r>
              <a:rPr lang="zh-CN" altLang="en-US" sz="2400" dirty="0" smtClean="0"/>
              <a:t>数据</a:t>
            </a:r>
            <a:r>
              <a:rPr lang="zh-CN" altLang="en-US" sz="2400" dirty="0"/>
              <a:t>、</a:t>
            </a:r>
            <a:r>
              <a:rPr lang="zh-CN" altLang="en-US" sz="2400" dirty="0" smtClean="0"/>
              <a:t>统计</a:t>
            </a:r>
            <a:r>
              <a:rPr lang="zh-CN" altLang="en-US" sz="2400" dirty="0"/>
              <a:t>各</a:t>
            </a:r>
            <a:r>
              <a:rPr lang="zh-CN" altLang="en-US" sz="2400" dirty="0" smtClean="0"/>
              <a:t>连锁店的</a:t>
            </a:r>
            <a:r>
              <a:rPr lang="zh-CN" altLang="en-US" sz="2400" dirty="0"/>
              <a:t>销售额和毛</a:t>
            </a:r>
            <a:r>
              <a:rPr lang="zh-CN" altLang="en-US" sz="2400" dirty="0" smtClean="0"/>
              <a:t>利润、并</a:t>
            </a:r>
            <a:r>
              <a:rPr lang="zh-CN" altLang="en-US" sz="2400" dirty="0"/>
              <a:t>对销售数据进行</a:t>
            </a:r>
            <a:r>
              <a:rPr lang="zh-CN" altLang="en-US" sz="2400" dirty="0" smtClean="0"/>
              <a:t>分析</a:t>
            </a:r>
            <a:r>
              <a:rPr lang="zh-CN" altLang="en-US" sz="2400" dirty="0"/>
              <a:t>。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解决</a:t>
            </a:r>
            <a:r>
              <a:rPr lang="zh-CN" altLang="en-US" dirty="0" smtClean="0"/>
              <a:t>方案</a:t>
            </a:r>
          </a:p>
          <a:p>
            <a:pPr>
              <a:lnSpc>
                <a:spcPct val="170000"/>
              </a:lnSpc>
              <a:buFont typeface="Wingdings" pitchFamily="2" charset="2"/>
              <a:buNone/>
            </a:pPr>
            <a:r>
              <a:rPr lang="en-US" altLang="zh-CN" sz="2400" dirty="0"/>
              <a:t>	</a:t>
            </a:r>
            <a:r>
              <a:rPr lang="zh-CN" altLang="en-US" sz="2400" dirty="0" smtClean="0"/>
              <a:t>利用</a:t>
            </a:r>
            <a:r>
              <a:rPr lang="en-US" altLang="zh-CN" sz="2400" dirty="0" smtClean="0"/>
              <a:t>VLOOKUP</a:t>
            </a:r>
            <a:r>
              <a:rPr lang="zh-CN" altLang="en-US" sz="2400" dirty="0" smtClean="0"/>
              <a:t>函数查找各种饮料的价格；</a:t>
            </a:r>
            <a:endParaRPr lang="en-US" altLang="zh-CN" sz="2400" dirty="0" smtClean="0"/>
          </a:p>
          <a:p>
            <a:pPr>
              <a:lnSpc>
                <a:spcPct val="170000"/>
              </a:lnSpc>
              <a:buFont typeface="Wingdings" pitchFamily="2" charset="2"/>
              <a:buNone/>
            </a:pPr>
            <a:r>
              <a:rPr lang="en-US" altLang="zh-CN" sz="2400" dirty="0"/>
              <a:t>	</a:t>
            </a:r>
            <a:r>
              <a:rPr lang="zh-CN" altLang="en-US" sz="2400" dirty="0" smtClean="0"/>
              <a:t>利用</a:t>
            </a:r>
            <a:r>
              <a:rPr lang="en-US" altLang="zh-CN" sz="2400" dirty="0" smtClean="0"/>
              <a:t>SUMIF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SUMIFS</a:t>
            </a:r>
            <a:r>
              <a:rPr lang="zh-CN" altLang="en-US" sz="2400" dirty="0" smtClean="0"/>
              <a:t>函数统计销售</a:t>
            </a:r>
            <a:r>
              <a:rPr lang="zh-CN" altLang="en-US" sz="2400" dirty="0"/>
              <a:t>各种</a:t>
            </a:r>
            <a:r>
              <a:rPr lang="zh-CN" altLang="en-US" sz="2400" dirty="0" smtClean="0"/>
              <a:t>饮料的销售额和毛利润；</a:t>
            </a:r>
            <a:endParaRPr lang="en-US" altLang="zh-CN" sz="2400" dirty="0" smtClean="0"/>
          </a:p>
          <a:p>
            <a:pPr>
              <a:lnSpc>
                <a:spcPct val="170000"/>
              </a:lnSpc>
              <a:buFont typeface="Wingdings" pitchFamily="2" charset="2"/>
              <a:buNone/>
            </a:pPr>
            <a:r>
              <a:rPr lang="en-US" altLang="zh-CN" sz="2400" dirty="0"/>
              <a:t>	</a:t>
            </a:r>
            <a:r>
              <a:rPr lang="zh-CN" altLang="en-US" sz="2400" dirty="0"/>
              <a:t>用分类汇总统计“销售额”和</a:t>
            </a:r>
            <a:r>
              <a:rPr lang="zh-CN" altLang="en-US" sz="2400" dirty="0" smtClean="0"/>
              <a:t>“毛利润”；</a:t>
            </a:r>
            <a:endParaRPr lang="en-US" altLang="zh-CN" sz="2400" dirty="0" smtClean="0"/>
          </a:p>
          <a:p>
            <a:pPr>
              <a:lnSpc>
                <a:spcPct val="170000"/>
              </a:lnSpc>
              <a:buFont typeface="Wingdings" pitchFamily="2" charset="2"/>
              <a:buNone/>
            </a:pPr>
            <a:r>
              <a:rPr lang="en-US" altLang="zh-CN" sz="2400" dirty="0"/>
              <a:t>	</a:t>
            </a:r>
            <a:r>
              <a:rPr lang="zh-CN" altLang="en-US" sz="2400" dirty="0"/>
              <a:t>用数据透视</a:t>
            </a:r>
            <a:r>
              <a:rPr lang="zh-CN" altLang="en-US" sz="2400" dirty="0" smtClean="0"/>
              <a:t>表分析</a:t>
            </a:r>
            <a:r>
              <a:rPr lang="zh-CN" altLang="en-US" sz="2400" dirty="0"/>
              <a:t>饮料销售</a:t>
            </a:r>
            <a:r>
              <a:rPr lang="zh-CN" altLang="en-US" sz="2400" dirty="0" smtClean="0"/>
              <a:t>数据。</a:t>
            </a:r>
            <a:endParaRPr lang="en-US" altLang="zh-CN" sz="2400" dirty="0" smtClean="0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552F1-2E07-4332-B6A4-72B17C66852D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5326D-180E-49B2-9F88-EE93F1E0A734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2" name="动作按钮: 第一张 1">
            <a:hlinkClick r:id="rId2" action="ppaction://hlinksldjump" highlightClick="1"/>
          </p:cNvPr>
          <p:cNvSpPr/>
          <p:nvPr/>
        </p:nvSpPr>
        <p:spPr>
          <a:xfrm>
            <a:off x="7596336" y="6309320"/>
            <a:ext cx="792088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404664"/>
            <a:ext cx="7704856" cy="515937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9.2.1 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VLOOKUP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函数查找</a:t>
            </a:r>
            <a:r>
              <a:rPr lang="zh-CN" altLang="en-US" sz="2000" dirty="0" smtClean="0">
                <a:latin typeface="Arial"/>
                <a:ea typeface="华文新魏" pitchFamily="2" charset="-122"/>
              </a:rPr>
              <a:t>“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单位</a:t>
            </a:r>
            <a:r>
              <a:rPr lang="zh-CN" altLang="en-US" sz="2000" dirty="0" smtClean="0">
                <a:latin typeface="Arial"/>
                <a:ea typeface="华文新魏" pitchFamily="2" charset="-122"/>
              </a:rPr>
              <a:t>”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“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进价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”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和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“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售价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”</a:t>
            </a:r>
            <a:endParaRPr lang="zh-CN" altLang="en-US" sz="20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9357" name="Rectangle 29"/>
          <p:cNvSpPr>
            <a:spLocks noGrp="1" noChangeArrowheads="1"/>
          </p:cNvSpPr>
          <p:nvPr>
            <p:ph idx="1"/>
          </p:nvPr>
        </p:nvSpPr>
        <p:spPr>
          <a:xfrm>
            <a:off x="899592" y="1628800"/>
            <a:ext cx="8003232" cy="4525963"/>
          </a:xfrm>
        </p:spPr>
        <p:txBody>
          <a:bodyPr>
            <a:normAutofit/>
          </a:bodyPr>
          <a:lstStyle/>
          <a:p>
            <a:pPr marL="533400" indent="-533400">
              <a:buFont typeface="Wingdings" pitchFamily="2" charset="2"/>
              <a:buAutoNum type="arabicPeriod"/>
            </a:pPr>
            <a:r>
              <a:rPr lang="en-US" altLang="zh-CN" sz="2000" dirty="0">
                <a:latin typeface="+mn-ea"/>
              </a:rPr>
              <a:t>VLOOKUP</a:t>
            </a:r>
            <a:r>
              <a:rPr lang="zh-CN" altLang="en-US" sz="2000" dirty="0">
                <a:latin typeface="+mn-ea"/>
              </a:rPr>
              <a:t>函数</a:t>
            </a:r>
          </a:p>
          <a:p>
            <a:pPr marL="0" lvl="1" indent="0">
              <a:buNone/>
            </a:pPr>
            <a:r>
              <a:rPr lang="en-US" altLang="zh-CN" sz="2000" dirty="0" smtClean="0">
                <a:latin typeface="+mn-ea"/>
              </a:rPr>
              <a:t>    VLOOKUP</a:t>
            </a:r>
            <a:r>
              <a:rPr lang="zh-CN" altLang="en-US" sz="2000" dirty="0">
                <a:latin typeface="+mn-ea"/>
              </a:rPr>
              <a:t>函数的功能：查找数据区域首列满足条件的元素，并返回数据区域当前行中指定列处的值</a:t>
            </a:r>
            <a:r>
              <a:rPr lang="zh-CN" altLang="en-US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  <a:p>
            <a:pPr marL="0" lvl="1" indent="0">
              <a:buNone/>
            </a:pPr>
            <a:r>
              <a:rPr lang="en-US" altLang="zh-CN" sz="2000" dirty="0">
                <a:latin typeface="+mn-ea"/>
              </a:rPr>
              <a:t> </a:t>
            </a:r>
            <a:r>
              <a:rPr lang="en-US" altLang="zh-CN" sz="2000" dirty="0" smtClean="0">
                <a:latin typeface="+mn-ea"/>
              </a:rPr>
              <a:t>   VLOOKUP</a:t>
            </a:r>
            <a:r>
              <a:rPr lang="zh-CN" altLang="en-US" sz="2000" dirty="0">
                <a:latin typeface="+mn-ea"/>
              </a:rPr>
              <a:t>函数的语法：</a:t>
            </a:r>
          </a:p>
          <a:p>
            <a:pPr marL="914400" lvl="1" indent="-457200">
              <a:buFont typeface="Wingdings" pitchFamily="2" charset="2"/>
              <a:buNone/>
            </a:pPr>
            <a:r>
              <a:rPr lang="zh-CN" altLang="en-US" sz="2000" dirty="0">
                <a:latin typeface="+mn-ea"/>
              </a:rPr>
              <a:t> </a:t>
            </a:r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2FE1A-3411-42BC-B162-E0EC67D445B9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9</a:t>
            </a:r>
            <a:r>
              <a:rPr lang="zh-CN" altLang="en-US" dirty="0" smtClean="0"/>
              <a:t>章  饮料销售数据分析</a:t>
            </a:r>
            <a:endParaRPr lang="en-US" altLang="zh-CN" dirty="0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2CCBE-8095-48D9-A1F9-78A861402F13}" type="slidenum">
              <a:rPr lang="en-US" altLang="zh-CN"/>
              <a:pPr/>
              <a:t>5</a:t>
            </a:fld>
            <a:endParaRPr lang="en-US" altLang="zh-CN" dirty="0"/>
          </a:p>
        </p:txBody>
      </p:sp>
      <p:grpSp>
        <p:nvGrpSpPr>
          <p:cNvPr id="8" name="组合 7"/>
          <p:cNvGrpSpPr/>
          <p:nvPr/>
        </p:nvGrpSpPr>
        <p:grpSpPr>
          <a:xfrm>
            <a:off x="1336666" y="3501008"/>
            <a:ext cx="7051758" cy="1611565"/>
            <a:chOff x="0" y="0"/>
            <a:chExt cx="3880800" cy="904875"/>
          </a:xfrm>
        </p:grpSpPr>
        <p:sp>
          <p:nvSpPr>
            <p:cNvPr id="9" name="圆角矩形 8"/>
            <p:cNvSpPr/>
            <p:nvPr/>
          </p:nvSpPr>
          <p:spPr>
            <a:xfrm>
              <a:off x="0" y="0"/>
              <a:ext cx="3880800" cy="363220"/>
            </a:xfrm>
            <a:prstGeom prst="roundRect">
              <a:avLst/>
            </a:prstGeom>
            <a:ln w="12700">
              <a:solidFill>
                <a:schemeClr val="tx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600"/>
                </a:lnSpc>
                <a:spcAft>
                  <a:spcPts val="0"/>
                </a:spcAft>
              </a:pPr>
              <a:r>
                <a:rPr lang="en-US" kern="100" dirty="0">
                  <a:effectLst/>
                  <a:latin typeface="Times New Roman"/>
                  <a:ea typeface="宋体"/>
                  <a:cs typeface="宋体"/>
                </a:rPr>
                <a:t>VLOOKUP(</a:t>
              </a:r>
              <a:r>
                <a:rPr lang="en-US" kern="100" dirty="0" err="1">
                  <a:effectLst/>
                  <a:latin typeface="Times New Roman"/>
                  <a:ea typeface="宋体"/>
                  <a:cs typeface="宋体"/>
                </a:rPr>
                <a:t>lookup_value,table_array,col_index_num,range_lookup</a:t>
              </a:r>
              <a:r>
                <a:rPr lang="en-US" kern="100" dirty="0">
                  <a:effectLst/>
                  <a:latin typeface="Times New Roman"/>
                  <a:ea typeface="宋体"/>
                  <a:cs typeface="宋体"/>
                </a:rPr>
                <a:t>)</a:t>
              </a:r>
              <a:endParaRPr lang="zh-CN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10" name="圆角矩形标注 9"/>
            <p:cNvSpPr/>
            <p:nvPr/>
          </p:nvSpPr>
          <p:spPr>
            <a:xfrm>
              <a:off x="285750" y="476250"/>
              <a:ext cx="676275" cy="228600"/>
            </a:xfrm>
            <a:prstGeom prst="wedgeRoundRectCallout">
              <a:avLst>
                <a:gd name="adj1" fmla="val 61801"/>
                <a:gd name="adj2" fmla="val -135860"/>
                <a:gd name="adj3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600"/>
                </a:lnSpc>
                <a:spcAft>
                  <a:spcPts val="0"/>
                </a:spcAft>
              </a:pPr>
              <a:r>
                <a:rPr lang="zh-CN" sz="900" kern="100" dirty="0">
                  <a:effectLst/>
                  <a:latin typeface="Times New Roman"/>
                  <a:ea typeface="宋体"/>
                  <a:cs typeface="宋体"/>
                </a:rPr>
                <a:t>①查找对象</a:t>
              </a:r>
              <a:endParaRPr lang="zh-CN" sz="105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11" name="圆角矩形标注 10"/>
            <p:cNvSpPr/>
            <p:nvPr/>
          </p:nvSpPr>
          <p:spPr>
            <a:xfrm>
              <a:off x="1828800" y="419100"/>
              <a:ext cx="990600" cy="485775"/>
            </a:xfrm>
            <a:prstGeom prst="wedgeRoundRectCallout">
              <a:avLst>
                <a:gd name="adj1" fmla="val 30986"/>
                <a:gd name="adj2" fmla="val -79902"/>
                <a:gd name="adj3" fmla="val 16667"/>
              </a:avLst>
            </a:prstGeom>
            <a:solidFill>
              <a:schemeClr val="bg2">
                <a:lumMod val="75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ts val="1600"/>
                </a:lnSpc>
                <a:spcAft>
                  <a:spcPts val="0"/>
                </a:spcAft>
              </a:pP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③查找的值在“查找区域”的列号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12" name="圆角矩形标注 11"/>
            <p:cNvSpPr/>
            <p:nvPr/>
          </p:nvSpPr>
          <p:spPr>
            <a:xfrm>
              <a:off x="1057275" y="466725"/>
              <a:ext cx="676275" cy="238125"/>
            </a:xfrm>
            <a:prstGeom prst="wedgeRoundRectCallout">
              <a:avLst>
                <a:gd name="adj1" fmla="val 50903"/>
                <a:gd name="adj2" fmla="val -129802"/>
                <a:gd name="adj3" fmla="val 16667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600"/>
                </a:lnSpc>
                <a:spcAft>
                  <a:spcPts val="0"/>
                </a:spcAft>
              </a:pPr>
              <a:r>
                <a:rPr lang="zh-CN" sz="900" kern="100" dirty="0">
                  <a:effectLst/>
                  <a:latin typeface="Times New Roman"/>
                  <a:ea typeface="宋体"/>
                  <a:cs typeface="宋体"/>
                </a:rPr>
                <a:t>②查找区域</a:t>
              </a:r>
              <a:endParaRPr lang="zh-CN" sz="105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13" name="圆角矩形标注 12"/>
            <p:cNvSpPr/>
            <p:nvPr/>
          </p:nvSpPr>
          <p:spPr>
            <a:xfrm>
              <a:off x="2933700" y="428625"/>
              <a:ext cx="866775" cy="466725"/>
            </a:xfrm>
            <a:prstGeom prst="wedgeRoundRectCallout">
              <a:avLst>
                <a:gd name="adj1" fmla="val -10988"/>
                <a:gd name="adj2" fmla="val -8655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ts val="1600"/>
                </a:lnSpc>
                <a:spcAft>
                  <a:spcPts val="0"/>
                </a:spcAft>
              </a:pP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④精确查找还是模糊查找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827410" y="476672"/>
            <a:ext cx="7993062" cy="515937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9.2.1 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VLOOKUP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函数计算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“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单位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”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“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进价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”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和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“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售价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”</a:t>
            </a:r>
            <a:endParaRPr lang="zh-CN" altLang="en-US" sz="20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39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2000" dirty="0" smtClean="0"/>
              <a:t>          2</a:t>
            </a:r>
            <a:r>
              <a:rPr lang="zh-CN" altLang="en-US" sz="2000" dirty="0"/>
              <a:t>．在“饮料价格”工作表中创建“价格”区域，操作步骤如下：</a:t>
            </a:r>
          </a:p>
          <a:p>
            <a:pPr marL="0" lvl="1">
              <a:buFont typeface="Wingdings" pitchFamily="2" charset="2"/>
              <a:buNone/>
            </a:pPr>
            <a:r>
              <a:rPr lang="zh-CN" altLang="en-US" sz="2000" dirty="0" smtClean="0"/>
              <a:t>       （</a:t>
            </a:r>
            <a:r>
              <a:rPr lang="en-US" altLang="zh-CN" sz="2000" dirty="0"/>
              <a:t>1</a:t>
            </a:r>
            <a:r>
              <a:rPr lang="zh-CN" altLang="en-US" sz="2000" dirty="0"/>
              <a:t>）在“饮料价格”工作表中选择饮料名称、单位、进价、售价所在的区域（</a:t>
            </a:r>
            <a:r>
              <a:rPr lang="en-US" altLang="zh-CN" sz="2000" dirty="0"/>
              <a:t>B3:E38</a:t>
            </a:r>
            <a:r>
              <a:rPr lang="zh-CN" altLang="en-US" sz="2000" dirty="0"/>
              <a:t>）。</a:t>
            </a:r>
          </a:p>
          <a:p>
            <a:pPr marL="0" lvl="1">
              <a:buFont typeface="Wingdings" pitchFamily="2" charset="2"/>
              <a:buNone/>
            </a:pPr>
            <a:r>
              <a:rPr lang="zh-CN" altLang="en-US" sz="2000" dirty="0" smtClean="0"/>
              <a:t>       （</a:t>
            </a:r>
            <a:r>
              <a:rPr lang="en-US" altLang="zh-CN" sz="2000" dirty="0"/>
              <a:t>2</a:t>
            </a:r>
            <a:r>
              <a:rPr lang="zh-CN" altLang="en-US" sz="2000" dirty="0"/>
              <a:t>）在名称框中输入“价格”后，按</a:t>
            </a:r>
            <a:r>
              <a:rPr lang="en-US" altLang="zh-CN" sz="2000" dirty="0"/>
              <a:t>Enter</a:t>
            </a:r>
            <a:r>
              <a:rPr lang="zh-CN" altLang="en-US" sz="2000" dirty="0"/>
              <a:t>键确认，创建“价格”数据</a:t>
            </a:r>
            <a:r>
              <a:rPr lang="zh-CN" altLang="en-US" sz="2000" dirty="0" smtClean="0"/>
              <a:t>区域。 </a:t>
            </a:r>
            <a:endParaRPr lang="zh-CN" altLang="en-US" sz="2000" dirty="0"/>
          </a:p>
          <a:p>
            <a:pPr lvl="1">
              <a:buFont typeface="Wingdings" pitchFamily="2" charset="2"/>
              <a:buNone/>
            </a:pPr>
            <a:endParaRPr lang="zh-CN" altLang="en-US" dirty="0"/>
          </a:p>
          <a:p>
            <a:pPr lvl="1">
              <a:buFont typeface="Wingdings" pitchFamily="2" charset="2"/>
              <a:buNone/>
            </a:pPr>
            <a:r>
              <a:rPr lang="zh-CN" altLang="en-US" dirty="0"/>
              <a:t> </a:t>
            </a:r>
          </a:p>
        </p:txBody>
      </p:sp>
      <p:sp>
        <p:nvSpPr>
          <p:cNvPr id="9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C44AA-4101-4D64-A6FF-07DC92075087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0A1D4-FE93-4BA0-840B-94DAB9B2070D}" type="slidenum">
              <a:rPr lang="en-US" altLang="zh-CN"/>
              <a:pPr/>
              <a:t>6</a:t>
            </a:fld>
            <a:endParaRPr lang="en-US" altLang="zh-CN"/>
          </a:p>
        </p:txBody>
      </p:sp>
      <p:pic>
        <p:nvPicPr>
          <p:cNvPr id="10" name="图片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789040"/>
            <a:ext cx="2304256" cy="1944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402" y="392783"/>
            <a:ext cx="7993062" cy="515937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9.2.1 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VLOOKUP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函数计算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“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单位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”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“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进价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”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和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“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售价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”</a:t>
            </a:r>
            <a:endParaRPr lang="zh-CN" altLang="en-US" sz="20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595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557338"/>
            <a:ext cx="8267700" cy="4648200"/>
          </a:xfrm>
        </p:spPr>
        <p:txBody>
          <a:bodyPr>
            <a:normAutofit/>
          </a:bodyPr>
          <a:lstStyle/>
          <a:p>
            <a:pPr marL="0">
              <a:buFont typeface="Wingdings" pitchFamily="2" charset="2"/>
              <a:buNone/>
            </a:pPr>
            <a:r>
              <a:rPr lang="en-US" altLang="zh-CN" sz="2000" dirty="0" smtClean="0">
                <a:latin typeface="+mn-ea"/>
              </a:rPr>
              <a:t>    3</a:t>
            </a:r>
            <a:r>
              <a:rPr lang="zh-CN" altLang="en-US" sz="2000" dirty="0">
                <a:latin typeface="+mn-ea"/>
              </a:rPr>
              <a:t>．用</a:t>
            </a:r>
            <a:r>
              <a:rPr lang="en-US" altLang="zh-CN" sz="2000" dirty="0">
                <a:latin typeface="+mn-ea"/>
              </a:rPr>
              <a:t>VLOOKUP</a:t>
            </a:r>
            <a:r>
              <a:rPr lang="zh-CN" altLang="en-US" sz="2000" dirty="0">
                <a:latin typeface="+mn-ea"/>
              </a:rPr>
              <a:t>函数查找饮料的“单位”、“进价”和“售价”，操作步骤如下</a:t>
            </a:r>
            <a:r>
              <a:rPr lang="zh-CN" altLang="en-US" sz="2000" dirty="0" smtClean="0">
                <a:latin typeface="+mn-ea"/>
              </a:rPr>
              <a:t>： </a:t>
            </a:r>
            <a:endParaRPr lang="en-US" altLang="zh-CN" sz="2000" dirty="0">
              <a:latin typeface="+mn-ea"/>
            </a:endParaRPr>
          </a:p>
          <a:p>
            <a:pPr marL="0">
              <a:buFont typeface="Wingdings" pitchFamily="2" charset="2"/>
              <a:buNone/>
            </a:pPr>
            <a:r>
              <a:rPr lang="zh-CN" altLang="en-US" sz="2000" dirty="0" smtClean="0">
                <a:latin typeface="+mn-ea"/>
              </a:rPr>
              <a:t>   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en-US" sz="2000" dirty="0">
                <a:latin typeface="+mn-ea"/>
              </a:rPr>
              <a:t>）在“销售记录”工作表中选择目标单元格</a:t>
            </a:r>
            <a:r>
              <a:rPr lang="en-US" altLang="zh-CN" sz="2000" dirty="0" smtClean="0">
                <a:latin typeface="+mn-ea"/>
              </a:rPr>
              <a:t>E3</a:t>
            </a:r>
            <a:r>
              <a:rPr lang="zh-CN" altLang="en-US" sz="2000" dirty="0" smtClean="0">
                <a:latin typeface="+mn-ea"/>
              </a:rPr>
              <a:t>，插入 </a:t>
            </a:r>
            <a:r>
              <a:rPr lang="en-US" altLang="zh-CN" sz="2000" dirty="0" smtClean="0">
                <a:latin typeface="+mn-ea"/>
              </a:rPr>
              <a:t>VLOOKUP</a:t>
            </a:r>
            <a:r>
              <a:rPr lang="zh-CN" altLang="en-US" sz="2000" dirty="0" smtClean="0">
                <a:latin typeface="+mn-ea"/>
              </a:rPr>
              <a:t>函数。</a:t>
            </a:r>
            <a:endParaRPr lang="zh-CN" altLang="en-US" sz="2000" dirty="0">
              <a:latin typeface="+mn-ea"/>
            </a:endParaRPr>
          </a:p>
          <a:p>
            <a:pPr lvl="1">
              <a:buFont typeface="Wingdings" pitchFamily="2" charset="2"/>
              <a:buNone/>
            </a:pPr>
            <a:r>
              <a:rPr lang="zh-CN" altLang="en-US" sz="2000" dirty="0" smtClean="0">
                <a:latin typeface="+mn-ea"/>
              </a:rPr>
              <a:t> </a:t>
            </a:r>
            <a:endParaRPr lang="zh-CN" altLang="en-US" sz="2000" dirty="0">
              <a:latin typeface="+mn-ea"/>
            </a:endParaRPr>
          </a:p>
          <a:p>
            <a:pPr lvl="1">
              <a:buFont typeface="Wingdings" pitchFamily="2" charset="2"/>
              <a:buNone/>
            </a:pPr>
            <a:endParaRPr lang="zh-CN" altLang="en-US" sz="2000" dirty="0">
              <a:latin typeface="+mn-ea"/>
            </a:endParaRPr>
          </a:p>
        </p:txBody>
      </p:sp>
      <p:sp>
        <p:nvSpPr>
          <p:cNvPr id="9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9BE2B-0438-4076-A7DA-579E89EDD123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1ECC-FD10-4434-898F-E715F9124364}" type="slidenum">
              <a:rPr lang="en-US" altLang="zh-CN"/>
              <a:pPr/>
              <a:t>7</a:t>
            </a:fld>
            <a:endParaRPr lang="en-US" altLang="zh-CN"/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691581" y="2996952"/>
            <a:ext cx="5688731" cy="27363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7993062" cy="515937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9.2.1 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VLOOKUP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函数计算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“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单位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”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“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进价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”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和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“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售价</a:t>
            </a:r>
            <a:r>
              <a:rPr lang="zh-CN" altLang="en-US" sz="2000" dirty="0">
                <a:latin typeface="Arial"/>
                <a:ea typeface="华文新魏" pitchFamily="2" charset="-122"/>
              </a:rPr>
              <a:t>”</a:t>
            </a:r>
            <a:endParaRPr lang="zh-CN" altLang="en-US" sz="20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8003" name="Rectangle 3"/>
          <p:cNvSpPr>
            <a:spLocks noGrp="1" noChangeArrowheads="1"/>
          </p:cNvSpPr>
          <p:nvPr>
            <p:ph idx="1"/>
          </p:nvPr>
        </p:nvSpPr>
        <p:spPr>
          <a:xfrm>
            <a:off x="755724" y="1628800"/>
            <a:ext cx="7632700" cy="36004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dirty="0" smtClean="0"/>
              <a:t>      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）在</a:t>
            </a:r>
            <a:r>
              <a:rPr lang="en-US" altLang="zh-CN" sz="2000" dirty="0"/>
              <a:t>G3</a:t>
            </a:r>
            <a:r>
              <a:rPr lang="zh-CN" altLang="zh-CN" sz="2000" dirty="0"/>
              <a:t>单元格中用</a:t>
            </a:r>
            <a:r>
              <a:rPr lang="en-US" altLang="zh-CN" sz="2000" dirty="0"/>
              <a:t>VLOOKUP</a:t>
            </a:r>
            <a:r>
              <a:rPr lang="zh-CN" altLang="zh-CN" sz="2000" dirty="0"/>
              <a:t>函数在“价格”区域中查找饮料的</a:t>
            </a:r>
            <a:r>
              <a:rPr lang="zh-CN" altLang="zh-CN" sz="2000" dirty="0" smtClean="0"/>
              <a:t>“进价”</a:t>
            </a:r>
            <a:r>
              <a:rPr lang="zh-CN" altLang="en-US" sz="2000" dirty="0"/>
              <a:t>；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zh-CN" altLang="en-US" sz="2000" dirty="0" smtClean="0"/>
              <a:t>      （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）</a:t>
            </a:r>
            <a:r>
              <a:rPr lang="zh-CN" altLang="zh-CN" sz="2000" dirty="0" smtClean="0"/>
              <a:t>在</a:t>
            </a:r>
            <a:r>
              <a:rPr lang="en-US" altLang="zh-CN" sz="2000" dirty="0"/>
              <a:t>H3</a:t>
            </a:r>
            <a:r>
              <a:rPr lang="zh-CN" altLang="zh-CN" sz="2000" dirty="0"/>
              <a:t>单元格中用</a:t>
            </a:r>
            <a:r>
              <a:rPr lang="en-US" altLang="zh-CN" sz="2000" dirty="0"/>
              <a:t>VLOOKUP</a:t>
            </a:r>
            <a:r>
              <a:rPr lang="zh-CN" altLang="zh-CN" sz="2000" dirty="0"/>
              <a:t>函数在“价格”区域中查找饮料的</a:t>
            </a:r>
            <a:r>
              <a:rPr lang="zh-CN" altLang="zh-CN" sz="2000" dirty="0" smtClean="0"/>
              <a:t>“售价”</a:t>
            </a:r>
            <a:r>
              <a:rPr lang="zh-CN" altLang="en-US" sz="2000" dirty="0" smtClean="0"/>
              <a:t>；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dirty="0" smtClean="0"/>
              <a:t>      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4</a:t>
            </a:r>
            <a:r>
              <a:rPr lang="zh-CN" altLang="zh-CN" sz="2000" dirty="0" smtClean="0"/>
              <a:t>）</a:t>
            </a:r>
            <a:r>
              <a:rPr lang="zh-CN" altLang="zh-CN" sz="2000" dirty="0"/>
              <a:t>选择数据区域</a:t>
            </a:r>
            <a:r>
              <a:rPr lang="en-US" altLang="zh-CN" sz="2000" dirty="0"/>
              <a:t>E3:G3</a:t>
            </a:r>
            <a:r>
              <a:rPr lang="zh-CN" altLang="zh-CN" sz="2000" dirty="0"/>
              <a:t>，双击填充柄，复制公式。</a:t>
            </a:r>
            <a:endParaRPr lang="en-US" altLang="zh-CN" sz="2000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592F-46AF-4BFE-BC2D-D05E81B64336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ED094-A7B5-4DAA-8B30-A0B689FFB33C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04664"/>
            <a:ext cx="8209284" cy="515937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9.2.1 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用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VLOOKUP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函数计算“单位”、“进价”和“售价”</a:t>
            </a:r>
            <a:endParaRPr lang="zh-CN" altLang="en-US" sz="2000" dirty="0"/>
          </a:p>
        </p:txBody>
      </p:sp>
      <p:sp>
        <p:nvSpPr>
          <p:cNvPr id="130051" name="Rectangle 3"/>
          <p:cNvSpPr>
            <a:spLocks noGrp="1" noChangeArrowheads="1"/>
          </p:cNvSpPr>
          <p:nvPr>
            <p:ph idx="1"/>
          </p:nvPr>
        </p:nvSpPr>
        <p:spPr>
          <a:xfrm>
            <a:off x="828835" y="1340768"/>
            <a:ext cx="7703605" cy="4648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000" dirty="0" smtClean="0"/>
              <a:t>3</a:t>
            </a:r>
            <a:r>
              <a:rPr lang="zh-CN" altLang="en-US" sz="2000" dirty="0"/>
              <a:t>．用“数据有效性”制作饮料价格查询</a:t>
            </a:r>
            <a:r>
              <a:rPr lang="zh-CN" altLang="en-US" sz="2000" dirty="0" smtClean="0"/>
              <a:t>系统</a:t>
            </a:r>
            <a:endParaRPr lang="en-US" altLang="zh-CN" sz="2000" dirty="0" smtClean="0"/>
          </a:p>
          <a:p>
            <a:pPr marL="0">
              <a:buFont typeface="Wingdings" pitchFamily="2" charset="2"/>
              <a:buNone/>
            </a:pPr>
            <a:r>
              <a:rPr lang="zh-CN" altLang="en-US" sz="2400" dirty="0" smtClean="0"/>
              <a:t>       </a:t>
            </a:r>
            <a:r>
              <a:rPr lang="zh-CN" altLang="en-US" sz="2000" dirty="0" smtClean="0"/>
              <a:t>在</a:t>
            </a:r>
            <a:r>
              <a:rPr lang="zh-CN" altLang="en-US" sz="2000" dirty="0"/>
              <a:t>“销售统计”工作表中对</a:t>
            </a:r>
            <a:r>
              <a:rPr lang="en-US" altLang="zh-CN" sz="2000" dirty="0"/>
              <a:t>B2</a:t>
            </a:r>
            <a:r>
              <a:rPr lang="zh-CN" altLang="en-US" sz="2000" dirty="0"/>
              <a:t>单元格设置“数据</a:t>
            </a:r>
            <a:r>
              <a:rPr lang="zh-CN" altLang="en-US" sz="2000" dirty="0" smtClean="0"/>
              <a:t>有效    性</a:t>
            </a:r>
            <a:r>
              <a:rPr lang="zh-CN" altLang="en-US" sz="2000" dirty="0"/>
              <a:t>”</a:t>
            </a:r>
            <a:r>
              <a:rPr lang="zh-CN" altLang="en-US" sz="2000" dirty="0" smtClean="0"/>
              <a:t>，操作</a:t>
            </a:r>
            <a:r>
              <a:rPr lang="zh-CN" altLang="en-US" sz="2000" dirty="0"/>
              <a:t>步骤如下</a:t>
            </a:r>
            <a:r>
              <a:rPr lang="zh-CN" altLang="en-US" sz="2000" dirty="0" smtClean="0"/>
              <a:t>：</a:t>
            </a:r>
            <a:endParaRPr lang="en-US" altLang="zh-CN" sz="2000" dirty="0"/>
          </a:p>
          <a:p>
            <a:pPr marL="0" indent="0">
              <a:buNone/>
            </a:pPr>
            <a:r>
              <a:rPr lang="en-US" altLang="zh-CN" sz="1900" dirty="0" smtClean="0"/>
              <a:t>      </a:t>
            </a:r>
            <a:r>
              <a:rPr lang="zh-CN" altLang="zh-CN" sz="1900" dirty="0" smtClean="0"/>
              <a:t>（</a:t>
            </a:r>
            <a:r>
              <a:rPr lang="en-US" altLang="zh-CN" sz="1900" dirty="0"/>
              <a:t>1</a:t>
            </a:r>
            <a:r>
              <a:rPr lang="zh-CN" altLang="zh-CN" sz="1900" dirty="0"/>
              <a:t>）在“饮料价格”工作表中，</a:t>
            </a:r>
            <a:r>
              <a:rPr lang="zh-CN" altLang="zh-CN" sz="1900" dirty="0" smtClean="0"/>
              <a:t>选中区域</a:t>
            </a:r>
            <a:r>
              <a:rPr lang="zh-CN" altLang="zh-CN" sz="1900" dirty="0"/>
              <a:t>“</a:t>
            </a:r>
            <a:r>
              <a:rPr lang="en-US" altLang="zh-CN" sz="1900" dirty="0"/>
              <a:t>B2:B38</a:t>
            </a:r>
            <a:r>
              <a:rPr lang="zh-CN" altLang="zh-CN" sz="1900" dirty="0"/>
              <a:t>”</a:t>
            </a:r>
            <a:r>
              <a:rPr lang="zh-CN" altLang="zh-CN" sz="1900" dirty="0" smtClean="0"/>
              <a:t>，定义为“饮料名称”。</a:t>
            </a:r>
            <a:endParaRPr lang="en-US" altLang="zh-CN" sz="1900" dirty="0" smtClean="0"/>
          </a:p>
          <a:p>
            <a:pPr marL="0" indent="0">
              <a:buNone/>
            </a:pPr>
            <a:r>
              <a:rPr lang="en-US" altLang="zh-CN" sz="1900" dirty="0" smtClean="0"/>
              <a:t>      </a:t>
            </a:r>
            <a:r>
              <a:rPr lang="zh-CN" altLang="zh-CN" sz="1900" dirty="0" smtClean="0"/>
              <a:t>（</a:t>
            </a:r>
            <a:r>
              <a:rPr lang="en-US" altLang="zh-CN" sz="1900" dirty="0"/>
              <a:t>2</a:t>
            </a:r>
            <a:r>
              <a:rPr lang="zh-CN" altLang="zh-CN" sz="1900" dirty="0"/>
              <a:t>）在“销售统计”工作表中选中单元格</a:t>
            </a:r>
            <a:r>
              <a:rPr lang="en-US" altLang="zh-CN" sz="1900" dirty="0" smtClean="0"/>
              <a:t>B2</a:t>
            </a:r>
            <a:r>
              <a:rPr lang="zh-CN" altLang="en-US" sz="1900" dirty="0"/>
              <a:t>，</a:t>
            </a:r>
            <a:r>
              <a:rPr lang="zh-CN" altLang="zh-CN" sz="1900" dirty="0" smtClean="0"/>
              <a:t>在</a:t>
            </a:r>
            <a:r>
              <a:rPr lang="zh-CN" altLang="zh-CN" sz="1900" dirty="0"/>
              <a:t>“数据有效性”对话框中，选择“设置”选项卡，在“允许”下拉列表中选择“序列”，在“来源”中输入“</a:t>
            </a:r>
            <a:r>
              <a:rPr lang="en-US" altLang="zh-CN" sz="1900" dirty="0"/>
              <a:t>=</a:t>
            </a:r>
            <a:r>
              <a:rPr lang="zh-CN" altLang="zh-CN" sz="1900" dirty="0"/>
              <a:t>饮料名称</a:t>
            </a:r>
            <a:r>
              <a:rPr lang="zh-CN" altLang="zh-CN" sz="1900" dirty="0" smtClean="0"/>
              <a:t>”。</a:t>
            </a:r>
            <a:endParaRPr lang="en-US" altLang="zh-CN" sz="1900" dirty="0" smtClean="0"/>
          </a:p>
          <a:p>
            <a:pPr marL="0" indent="0">
              <a:buNone/>
            </a:pPr>
            <a:endParaRPr lang="zh-CN" altLang="zh-CN" dirty="0"/>
          </a:p>
          <a:p>
            <a:pPr>
              <a:buFont typeface="Wingdings" pitchFamily="2" charset="2"/>
              <a:buNone/>
            </a:pPr>
            <a:endParaRPr lang="zh-CN" altLang="en-US" dirty="0"/>
          </a:p>
          <a:p>
            <a:pPr lvl="1">
              <a:buFont typeface="Wingdings" pitchFamily="2" charset="2"/>
              <a:buNone/>
            </a:pPr>
            <a:r>
              <a:rPr lang="zh-CN" altLang="en-US" dirty="0"/>
              <a:t> </a:t>
            </a:r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34E74-2E33-40BB-9285-51FFDE2F1BA2}" type="datetime1">
              <a:rPr lang="zh-CN" altLang="en-US" smtClean="0"/>
              <a:t>2013/10/14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9</a:t>
            </a:r>
            <a:r>
              <a:rPr lang="zh-CN" altLang="en-US" smtClean="0"/>
              <a:t>章  饮料销售数据分析</a:t>
            </a:r>
            <a:endParaRPr lang="en-US" altLang="zh-CN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CF372-DB8C-47DB-BB66-687988F804FF}" type="slidenum">
              <a:rPr lang="en-US" altLang="zh-CN"/>
              <a:pPr/>
              <a:t>9</a:t>
            </a:fld>
            <a:endParaRPr lang="en-US" altLang="zh-CN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2782340" y="4077072"/>
            <a:ext cx="3157811" cy="1944216"/>
          </a:xfrm>
          <a:prstGeom prst="rect">
            <a:avLst/>
          </a:prstGeom>
        </p:spPr>
      </p:pic>
      <p:sp>
        <p:nvSpPr>
          <p:cNvPr id="10" name="动作按钮: 第一张 9">
            <a:hlinkClick r:id="rId3" action="ppaction://hlinksldjump" highlightClick="1"/>
          </p:cNvPr>
          <p:cNvSpPr/>
          <p:nvPr/>
        </p:nvSpPr>
        <p:spPr>
          <a:xfrm>
            <a:off x="7596336" y="6309320"/>
            <a:ext cx="792088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教材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教材模板</Template>
  <TotalTime>5166</TotalTime>
  <Words>2672</Words>
  <Application>Microsoft Office PowerPoint</Application>
  <PresentationFormat>全屏显示(4:3)</PresentationFormat>
  <Paragraphs>339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教材模板</vt:lpstr>
      <vt:lpstr>计算机应用基础</vt:lpstr>
      <vt:lpstr>学习目标</vt:lpstr>
      <vt:lpstr>目      录</vt:lpstr>
      <vt:lpstr>9.1  饮料销售案例分析</vt:lpstr>
      <vt:lpstr>9.2.1  用VLOOKUP函数查找“单位”、“进价”和“售价”</vt:lpstr>
      <vt:lpstr>9.2.1  用VLOOKUP函数计算“单位”、“进价”和“售价”</vt:lpstr>
      <vt:lpstr>9.2.1  用VLOOKUP函数计算“单位”、“进价”和“售价”</vt:lpstr>
      <vt:lpstr>9.2.1  用VLOOKUP函数计算“单位”、“进价”和“售价”</vt:lpstr>
      <vt:lpstr>9.2.1  用VLOOKUP函数计算“单位”、“进价”和“售价”</vt:lpstr>
      <vt:lpstr>9.2.2 用SUMIF函数和SUMIFS函数统计各饮料店销售额</vt:lpstr>
      <vt:lpstr>9.2.2 用SUMIF函数和SUMIFS函数统计各饮料店销售额</vt:lpstr>
      <vt:lpstr>9.2.2 用SUMIF函数和SUMIFS函数统计各饮料店销售额</vt:lpstr>
      <vt:lpstr>9.2.2 用SUMIF函数和SUMIFS函数统计各饮料店销售额</vt:lpstr>
      <vt:lpstr>9.2.2 用SUMIF函数和SUMIFS函数统计各饮料店销售额</vt:lpstr>
      <vt:lpstr>9.2.3 用分类汇总统计“销售额”和“毛利润” </vt:lpstr>
      <vt:lpstr>9.2.3 用分类汇总统计“销售额”和“毛利润” </vt:lpstr>
      <vt:lpstr>9.2.3 用分类汇总统计“销售额”和“毛利润” </vt:lpstr>
      <vt:lpstr>9.2.3 用分类汇总统计“销售额”和“毛利润” </vt:lpstr>
      <vt:lpstr>9.2.3 用分类汇总统计“销售额”和“毛利润” </vt:lpstr>
      <vt:lpstr>9.2.4 用两轴线-柱图比较“销售额”和“毛利润”</vt:lpstr>
      <vt:lpstr>9.2.4 用两轴线-柱图比较“销售额”和“毛利润”</vt:lpstr>
      <vt:lpstr>9.2.4 用两轴线-柱图比较“销售额”和“毛利润”</vt:lpstr>
      <vt:lpstr>9.2.4 用两轴线-柱图比较“销售额”和“毛利润”</vt:lpstr>
      <vt:lpstr>9.2.4 用两轴线-柱图比较“销售额”和“毛利润”</vt:lpstr>
      <vt:lpstr>9.2.5 用数据透视表深入分析饮料销售数据</vt:lpstr>
      <vt:lpstr>9.2.5 用数据透视表深入分析饮料销售数据</vt:lpstr>
      <vt:lpstr>9.2.5 用数据透视表深入分析饮料销售数据</vt:lpstr>
      <vt:lpstr>9.2.5 用数据透视表深入分析饮料销售数据</vt:lpstr>
      <vt:lpstr>9.2.5 用数据透视表深入分析饮料销售数据</vt:lpstr>
      <vt:lpstr>9.2.5 用数据透视表深入分析饮料销售数据</vt:lpstr>
      <vt:lpstr>9.2.5 用数据透视表深入分析饮料销售数据</vt:lpstr>
      <vt:lpstr>9.3  案例总结 </vt:lpstr>
      <vt:lpstr>9.4 课后练习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利用Excel实现商业数据分析和决策</dc:title>
  <dc:creator>zym</dc:creator>
  <cp:lastModifiedBy>xuxi</cp:lastModifiedBy>
  <cp:revision>263</cp:revision>
  <dcterms:created xsi:type="dcterms:W3CDTF">2006-10-28T09:41:11Z</dcterms:created>
  <dcterms:modified xsi:type="dcterms:W3CDTF">2013-10-14T02:39:16Z</dcterms:modified>
</cp:coreProperties>
</file>