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59" r:id="rId3"/>
    <p:sldId id="260" r:id="rId4"/>
    <p:sldId id="262" r:id="rId5"/>
    <p:sldId id="263" r:id="rId6"/>
    <p:sldId id="284" r:id="rId7"/>
    <p:sldId id="264" r:id="rId8"/>
    <p:sldId id="265" r:id="rId9"/>
    <p:sldId id="266" r:id="rId10"/>
    <p:sldId id="267" r:id="rId11"/>
    <p:sldId id="285" r:id="rId12"/>
    <p:sldId id="268" r:id="rId13"/>
    <p:sldId id="286" r:id="rId14"/>
    <p:sldId id="270" r:id="rId15"/>
    <p:sldId id="287" r:id="rId16"/>
    <p:sldId id="271" r:id="rId17"/>
    <p:sldId id="288" r:id="rId18"/>
    <p:sldId id="272" r:id="rId19"/>
    <p:sldId id="269" r:id="rId20"/>
    <p:sldId id="273" r:id="rId21"/>
    <p:sldId id="274" r:id="rId22"/>
    <p:sldId id="275" r:id="rId23"/>
    <p:sldId id="276" r:id="rId24"/>
    <p:sldId id="289" r:id="rId25"/>
    <p:sldId id="290" r:id="rId26"/>
    <p:sldId id="292" r:id="rId27"/>
    <p:sldId id="291" r:id="rId28"/>
    <p:sldId id="278" r:id="rId29"/>
    <p:sldId id="279" r:id="rId30"/>
    <p:sldId id="280" r:id="rId31"/>
    <p:sldId id="282" r:id="rId32"/>
    <p:sldId id="283" r:id="rId33"/>
    <p:sldId id="261" r:id="rId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1" autoAdjust="0"/>
    <p:restoredTop sz="94667" autoAdjust="0"/>
  </p:normalViewPr>
  <p:slideViewPr>
    <p:cSldViewPr>
      <p:cViewPr varScale="1">
        <p:scale>
          <a:sx n="84" d="100"/>
          <a:sy n="84" d="100"/>
        </p:scale>
        <p:origin x="-59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84" y="14100"/>
    </p:cViewPr>
    <p:sldLst>
      <p:sld r:id="rId1" collapse="1"/>
      <p:sld r:id="rId2" collapse="1"/>
      <p:sld r:id="rId3" collapse="1"/>
      <p:sld r:id="rId4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6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23.xml"/><Relationship Id="rId2" Type="http://schemas.openxmlformats.org/officeDocument/2006/relationships/slide" Target="slides/slide3.xml"/><Relationship Id="rId1" Type="http://schemas.openxmlformats.org/officeDocument/2006/relationships/slide" Target="slides/slide2.xml"/><Relationship Id="rId4" Type="http://schemas.openxmlformats.org/officeDocument/2006/relationships/slide" Target="slides/slide2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A06D48-3F3E-4716-867B-D6A821FD76EC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675B58-B6E4-4D1C-A14C-8432EAC76B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481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90198-829B-4E33-9365-D51160950B91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3</a:t>
            </a:r>
            <a:r>
              <a:rPr lang="zh-CN" altLang="en-US" smtClean="0"/>
              <a:t>章  </a:t>
            </a:r>
            <a:r>
              <a:rPr lang="en-US" altLang="zh-CN" smtClean="0"/>
              <a:t>Word</a:t>
            </a:r>
            <a:r>
              <a:rPr lang="zh-CN" altLang="en-US" smtClean="0"/>
              <a:t>基本应用</a:t>
            </a:r>
            <a:r>
              <a:rPr lang="en-US" altLang="zh-CN" smtClean="0"/>
              <a:t>—</a:t>
            </a:r>
            <a:r>
              <a:rPr lang="zh-CN" altLang="en-US" smtClean="0"/>
              <a:t>制作求职简历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958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C02DA-041B-4F88-B454-F2A6688D5C5C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3</a:t>
            </a:r>
            <a:r>
              <a:rPr lang="zh-CN" altLang="en-US" smtClean="0"/>
              <a:t>章  </a:t>
            </a:r>
            <a:r>
              <a:rPr lang="en-US" altLang="zh-CN" smtClean="0"/>
              <a:t>Word</a:t>
            </a:r>
            <a:r>
              <a:rPr lang="zh-CN" altLang="en-US" smtClean="0"/>
              <a:t>基本应用</a:t>
            </a:r>
            <a:r>
              <a:rPr lang="en-US" altLang="zh-CN" smtClean="0"/>
              <a:t>—</a:t>
            </a:r>
            <a:r>
              <a:rPr lang="zh-CN" altLang="en-US" smtClean="0"/>
              <a:t>制作求职简历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418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2591F-368E-40BA-9BF1-854617FBED53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3</a:t>
            </a:r>
            <a:r>
              <a:rPr lang="zh-CN" altLang="en-US" smtClean="0"/>
              <a:t>章  </a:t>
            </a:r>
            <a:r>
              <a:rPr lang="en-US" altLang="zh-CN" smtClean="0"/>
              <a:t>Word</a:t>
            </a:r>
            <a:r>
              <a:rPr lang="zh-CN" altLang="en-US" smtClean="0"/>
              <a:t>基本应用</a:t>
            </a:r>
            <a:r>
              <a:rPr lang="en-US" altLang="zh-CN" smtClean="0"/>
              <a:t>—</a:t>
            </a:r>
            <a:r>
              <a:rPr lang="zh-CN" altLang="en-US" smtClean="0"/>
              <a:t>制作求职简历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2123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150" y="609600"/>
            <a:ext cx="6769100" cy="5159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76400"/>
            <a:ext cx="8267700" cy="4648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第3章  Word基本应用—制作求职简历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7683500" y="6586538"/>
            <a:ext cx="1460500" cy="271462"/>
          </a:xfrm>
        </p:spPr>
        <p:txBody>
          <a:bodyPr/>
          <a:lstStyle>
            <a:lvl1pPr>
              <a:defRPr/>
            </a:lvl1pPr>
          </a:lstStyle>
          <a:p>
            <a:fld id="{2F926458-A88B-4C09-B4FB-34CAF103812A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</p:spPr>
        <p:txBody>
          <a:bodyPr/>
          <a:lstStyle>
            <a:lvl1pPr>
              <a:defRPr/>
            </a:lvl1pPr>
          </a:lstStyle>
          <a:p>
            <a:fld id="{CF9434A9-34D2-4C40-A9D9-0A691F9FA2A4}" type="datetime1">
              <a:rPr lang="zh-CN" altLang="en-US" smtClean="0"/>
              <a:t>2013/10/11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602617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150" y="609600"/>
            <a:ext cx="6769100" cy="5159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76400"/>
            <a:ext cx="4057650" cy="464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7250" y="1676400"/>
            <a:ext cx="4057650" cy="464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第3章  Word基本应用—制作求职简历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>
          <a:xfrm>
            <a:off x="7683500" y="6586538"/>
            <a:ext cx="1460500" cy="271462"/>
          </a:xfrm>
        </p:spPr>
        <p:txBody>
          <a:bodyPr/>
          <a:lstStyle>
            <a:lvl1pPr>
              <a:defRPr/>
            </a:lvl1pPr>
          </a:lstStyle>
          <a:p>
            <a:fld id="{DAB15733-CA72-4B4C-BD7D-70942F4803EB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</p:spPr>
        <p:txBody>
          <a:bodyPr/>
          <a:lstStyle>
            <a:lvl1pPr>
              <a:defRPr/>
            </a:lvl1pPr>
          </a:lstStyle>
          <a:p>
            <a:fld id="{1DA43E6C-160D-4E5A-BD45-59DF22B04293}" type="datetime1">
              <a:rPr lang="zh-CN" altLang="en-US" smtClean="0"/>
              <a:t>2013/10/11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335612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标题和两项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150" y="609600"/>
            <a:ext cx="6769100" cy="5159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76400"/>
            <a:ext cx="4057650" cy="2247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67250" y="1676400"/>
            <a:ext cx="4057650" cy="2247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3"/>
          </p:nvPr>
        </p:nvSpPr>
        <p:spPr>
          <a:xfrm>
            <a:off x="457200" y="4076700"/>
            <a:ext cx="8267700" cy="2247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第3章  Word基本应用—制作求职简历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>
          <a:xfrm>
            <a:off x="7683500" y="6586538"/>
            <a:ext cx="1460500" cy="271462"/>
          </a:xfrm>
        </p:spPr>
        <p:txBody>
          <a:bodyPr/>
          <a:lstStyle>
            <a:lvl1pPr>
              <a:defRPr/>
            </a:lvl1pPr>
          </a:lstStyle>
          <a:p>
            <a:fld id="{B3C9891A-9261-462A-9F76-704A3BB0303D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</p:spPr>
        <p:txBody>
          <a:bodyPr/>
          <a:lstStyle>
            <a:lvl1pPr>
              <a:defRPr/>
            </a:lvl1pPr>
          </a:lstStyle>
          <a:p>
            <a:fld id="{7BBEFF34-7E3E-4271-A6A4-2C141054CAA2}" type="datetime1">
              <a:rPr lang="zh-CN" altLang="en-US" smtClean="0"/>
              <a:t>2013/10/11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535686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150" y="609600"/>
            <a:ext cx="6769100" cy="5159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76400"/>
            <a:ext cx="8267700" cy="2247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4076700"/>
            <a:ext cx="8267700" cy="2247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第3章  Word基本应用—制作求职简历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>
          <a:xfrm>
            <a:off x="7683500" y="6586538"/>
            <a:ext cx="1460500" cy="271462"/>
          </a:xfrm>
        </p:spPr>
        <p:txBody>
          <a:bodyPr/>
          <a:lstStyle>
            <a:lvl1pPr>
              <a:defRPr/>
            </a:lvl1pPr>
          </a:lstStyle>
          <a:p>
            <a:fld id="{560F729F-437B-42AE-88C7-5C8C0FAB96A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</p:spPr>
        <p:txBody>
          <a:bodyPr/>
          <a:lstStyle>
            <a:lvl1pPr>
              <a:defRPr/>
            </a:lvl1pPr>
          </a:lstStyle>
          <a:p>
            <a:fld id="{FB9EECD9-D5AC-4246-BF83-F5771CD4CA5D}" type="datetime1">
              <a:rPr lang="zh-CN" altLang="en-US" smtClean="0"/>
              <a:t>2013/10/11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2379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3559"/>
            <a:ext cx="8229600" cy="895161"/>
          </a:xfrm>
        </p:spPr>
        <p:txBody>
          <a:bodyPr/>
          <a:lstStyle>
            <a:lvl1pPr>
              <a:defRPr>
                <a:latin typeface="华文新魏" pitchFamily="2" charset="-122"/>
                <a:ea typeface="华文新魏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E012B-C408-4CE4-ADD1-232F22C453A2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3</a:t>
            </a:r>
            <a:r>
              <a:rPr lang="zh-CN" altLang="en-US" smtClean="0"/>
              <a:t>章  </a:t>
            </a:r>
            <a:r>
              <a:rPr lang="en-US" altLang="zh-CN" smtClean="0"/>
              <a:t>Word</a:t>
            </a:r>
            <a:r>
              <a:rPr lang="zh-CN" altLang="en-US" smtClean="0"/>
              <a:t>基本应用</a:t>
            </a:r>
            <a:r>
              <a:rPr lang="en-US" altLang="zh-CN" smtClean="0"/>
              <a:t>—</a:t>
            </a:r>
            <a:r>
              <a:rPr lang="zh-CN" altLang="en-US" smtClean="0"/>
              <a:t>制作求职简历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319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9"/>
            <a:ext cx="9144000" cy="685224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E5E5C-7FAE-4EDE-A8AB-255A4E03C6BC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3</a:t>
            </a:r>
            <a:r>
              <a:rPr lang="zh-CN" altLang="en-US" smtClean="0"/>
              <a:t>章  </a:t>
            </a:r>
            <a:r>
              <a:rPr lang="en-US" altLang="zh-CN" smtClean="0"/>
              <a:t>Word</a:t>
            </a:r>
            <a:r>
              <a:rPr lang="zh-CN" altLang="en-US" smtClean="0"/>
              <a:t>基本应用</a:t>
            </a:r>
            <a:r>
              <a:rPr lang="en-US" altLang="zh-CN" smtClean="0"/>
              <a:t>—</a:t>
            </a:r>
            <a:r>
              <a:rPr lang="zh-CN" altLang="en-US" smtClean="0"/>
              <a:t>制作求职简历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968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9"/>
            <a:ext cx="9144000" cy="685224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9C09A-E59F-44A2-A51C-D7AFEE4196A1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3</a:t>
            </a:r>
            <a:r>
              <a:rPr lang="zh-CN" altLang="en-US" smtClean="0"/>
              <a:t>章  </a:t>
            </a:r>
            <a:r>
              <a:rPr lang="en-US" altLang="zh-CN" smtClean="0"/>
              <a:t>Word</a:t>
            </a:r>
            <a:r>
              <a:rPr lang="zh-CN" altLang="en-US" smtClean="0"/>
              <a:t>基本应用</a:t>
            </a:r>
            <a:r>
              <a:rPr lang="en-US" altLang="zh-CN" smtClean="0"/>
              <a:t>—</a:t>
            </a:r>
            <a:r>
              <a:rPr lang="zh-CN" altLang="en-US" smtClean="0"/>
              <a:t>制作求职简历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053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FB60C-512B-4F5C-827D-66E22B1711FF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3</a:t>
            </a:r>
            <a:r>
              <a:rPr lang="zh-CN" altLang="en-US" smtClean="0"/>
              <a:t>章  </a:t>
            </a:r>
            <a:r>
              <a:rPr lang="en-US" altLang="zh-CN" smtClean="0"/>
              <a:t>Word</a:t>
            </a:r>
            <a:r>
              <a:rPr lang="zh-CN" altLang="en-US" smtClean="0"/>
              <a:t>基本应用</a:t>
            </a:r>
            <a:r>
              <a:rPr lang="en-US" altLang="zh-CN" smtClean="0"/>
              <a:t>—</a:t>
            </a:r>
            <a:r>
              <a:rPr lang="zh-CN" altLang="en-US" smtClean="0"/>
              <a:t>制作求职简历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537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056F1-CFC4-467B-91D8-940F37AC01A7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3</a:t>
            </a:r>
            <a:r>
              <a:rPr lang="zh-CN" altLang="en-US" smtClean="0"/>
              <a:t>章  </a:t>
            </a:r>
            <a:r>
              <a:rPr lang="en-US" altLang="zh-CN" smtClean="0"/>
              <a:t>Word</a:t>
            </a:r>
            <a:r>
              <a:rPr lang="zh-CN" altLang="en-US" smtClean="0"/>
              <a:t>基本应用</a:t>
            </a:r>
            <a:r>
              <a:rPr lang="en-US" altLang="zh-CN" smtClean="0"/>
              <a:t>—</a:t>
            </a:r>
            <a:r>
              <a:rPr lang="zh-CN" altLang="en-US" smtClean="0"/>
              <a:t>制作求职简历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457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81AC7-7EBA-40FD-BD43-65524D391F37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3</a:t>
            </a:r>
            <a:r>
              <a:rPr lang="zh-CN" altLang="en-US" smtClean="0"/>
              <a:t>章  </a:t>
            </a:r>
            <a:r>
              <a:rPr lang="en-US" altLang="zh-CN" smtClean="0"/>
              <a:t>Word</a:t>
            </a:r>
            <a:r>
              <a:rPr lang="zh-CN" altLang="en-US" smtClean="0"/>
              <a:t>基本应用</a:t>
            </a:r>
            <a:r>
              <a:rPr lang="en-US" altLang="zh-CN" smtClean="0"/>
              <a:t>—</a:t>
            </a:r>
            <a:r>
              <a:rPr lang="zh-CN" altLang="en-US" smtClean="0"/>
              <a:t>制作求职简历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397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9"/>
            <a:ext cx="9144000" cy="685224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D7A97-D9B8-49DC-BFD7-8F96693A55D4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3</a:t>
            </a:r>
            <a:r>
              <a:rPr lang="zh-CN" altLang="en-US" smtClean="0"/>
              <a:t>章  </a:t>
            </a:r>
            <a:r>
              <a:rPr lang="en-US" altLang="zh-CN" smtClean="0"/>
              <a:t>Word</a:t>
            </a:r>
            <a:r>
              <a:rPr lang="zh-CN" altLang="en-US" smtClean="0"/>
              <a:t>基本应用</a:t>
            </a:r>
            <a:r>
              <a:rPr lang="en-US" altLang="zh-CN" smtClean="0"/>
              <a:t>—</a:t>
            </a:r>
            <a:r>
              <a:rPr lang="zh-CN" altLang="en-US" smtClean="0"/>
              <a:t>制作求职简历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596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9"/>
            <a:ext cx="9144000" cy="685224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29A71-4C4F-4C2A-A779-6D7FED03073F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3</a:t>
            </a:r>
            <a:r>
              <a:rPr lang="zh-CN" altLang="en-US" smtClean="0"/>
              <a:t>章  </a:t>
            </a:r>
            <a:r>
              <a:rPr lang="en-US" altLang="zh-CN" smtClean="0"/>
              <a:t>Word</a:t>
            </a:r>
            <a:r>
              <a:rPr lang="zh-CN" altLang="en-US" smtClean="0"/>
              <a:t>基本应用</a:t>
            </a:r>
            <a:r>
              <a:rPr lang="en-US" altLang="zh-CN" smtClean="0"/>
              <a:t>—</a:t>
            </a:r>
            <a:r>
              <a:rPr lang="zh-CN" altLang="en-US" smtClean="0"/>
              <a:t>制作求职简历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007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EBCC1E-24C0-4C75-90FD-A707CB4913CB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 smtClean="0"/>
              <a:t>第</a:t>
            </a:r>
            <a:r>
              <a:rPr lang="en-US" altLang="zh-CN" smtClean="0"/>
              <a:t>3</a:t>
            </a:r>
            <a:r>
              <a:rPr lang="zh-CN" altLang="en-US" smtClean="0"/>
              <a:t>章  </a:t>
            </a:r>
            <a:r>
              <a:rPr lang="en-US" altLang="zh-CN" smtClean="0"/>
              <a:t>Word</a:t>
            </a:r>
            <a:r>
              <a:rPr lang="zh-CN" altLang="en-US" smtClean="0"/>
              <a:t>基本应用</a:t>
            </a:r>
            <a:r>
              <a:rPr lang="en-US" altLang="zh-CN" smtClean="0"/>
              <a:t>—</a:t>
            </a:r>
            <a:r>
              <a:rPr lang="zh-CN" altLang="en-US" smtClean="0"/>
              <a:t>制作求职简历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770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华文新魏" pitchFamily="2" charset="-122"/>
          <a:ea typeface="华文新魏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5.xml"/><Relationship Id="rId4" Type="http://schemas.openxmlformats.org/officeDocument/2006/relationships/slide" Target="slide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32.xml"/><Relationship Id="rId3" Type="http://schemas.openxmlformats.org/officeDocument/2006/relationships/slide" Target="slide7.xml"/><Relationship Id="rId7" Type="http://schemas.openxmlformats.org/officeDocument/2006/relationships/slide" Target="slide31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9.xml"/><Relationship Id="rId5" Type="http://schemas.openxmlformats.org/officeDocument/2006/relationships/slide" Target="slide21.xml"/><Relationship Id="rId4" Type="http://schemas.openxmlformats.org/officeDocument/2006/relationships/slide" Target="slide12.xml"/><Relationship Id="rId9" Type="http://schemas.openxmlformats.org/officeDocument/2006/relationships/slide" Target="slide3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slide" Target="slide21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2.xml"/><Relationship Id="rId5" Type="http://schemas.openxmlformats.org/officeDocument/2006/relationships/image" Target="../media/image10.png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计算机应用基础</a:t>
            </a:r>
            <a:endParaRPr lang="zh-CN" altLang="en-US" sz="60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ADB02-65C6-40E6-A1E9-04288C495D00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3</a:t>
            </a:r>
            <a:r>
              <a:rPr lang="zh-CN" altLang="en-US" smtClean="0"/>
              <a:t>章  </a:t>
            </a:r>
            <a:r>
              <a:rPr lang="en-US" altLang="zh-CN" smtClean="0"/>
              <a:t>Word</a:t>
            </a:r>
            <a:r>
              <a:rPr lang="zh-CN" altLang="en-US" smtClean="0"/>
              <a:t>基本应用</a:t>
            </a:r>
            <a:r>
              <a:rPr lang="en-US" altLang="zh-CN" smtClean="0"/>
              <a:t>—</a:t>
            </a:r>
            <a:r>
              <a:rPr lang="zh-CN" altLang="en-US" smtClean="0"/>
              <a:t>制作求职简历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854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段落格式化操作方法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400" dirty="0"/>
              <a:t>在“开始”选项卡的“段落”组中</a:t>
            </a:r>
            <a:r>
              <a:rPr lang="zh-CN" altLang="en-US" sz="2400" dirty="0" smtClean="0"/>
              <a:t>选择</a:t>
            </a:r>
            <a:r>
              <a:rPr lang="zh-CN" altLang="en-US" sz="2400" dirty="0"/>
              <a:t>“ 对齐方式”等。</a:t>
            </a:r>
          </a:p>
          <a:p>
            <a:r>
              <a:rPr lang="zh-CN" altLang="zh-CN" sz="2400" dirty="0"/>
              <a:t>在“开始”选项卡的“段落”组的右下角单击“对话框启动器”按钮</a:t>
            </a:r>
            <a:r>
              <a:rPr lang="en-US" altLang="zh-CN" sz="2400" dirty="0"/>
              <a:t> </a:t>
            </a:r>
            <a:r>
              <a:rPr lang="zh-CN" altLang="zh-CN" sz="2400" dirty="0"/>
              <a:t>，打开“段落”对话框</a:t>
            </a:r>
            <a:r>
              <a:rPr lang="zh-CN" altLang="zh-CN" sz="2400" dirty="0" smtClean="0"/>
              <a:t>，</a:t>
            </a:r>
            <a:r>
              <a:rPr lang="zh-CN" altLang="en-US" sz="2400" dirty="0" smtClean="0"/>
              <a:t>在“段落”</a:t>
            </a:r>
            <a:r>
              <a:rPr lang="zh-CN" altLang="en-US" sz="2400" dirty="0"/>
              <a:t>对话框中，按要求进行设置。</a:t>
            </a:r>
          </a:p>
          <a:p>
            <a:r>
              <a:rPr lang="zh-CN" altLang="en-US" sz="2400" dirty="0"/>
              <a:t>也可利用水平标尺进行段落缩进设置。</a:t>
            </a:r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A0985-476F-4489-A7AA-E8D3540EC5B0}" type="datetime1">
              <a:rPr lang="zh-CN" altLang="en-US" smtClean="0"/>
              <a:t>2013/10/11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第3章  Word基本应用—制作求职简历</a:t>
            </a: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ABE27-F2A0-4A0C-BE04-AFCF26AF86B8}" type="slidenum">
              <a:rPr lang="en-US" altLang="zh-CN"/>
              <a:pPr/>
              <a:t>10</a:t>
            </a:fld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2" grpId="0"/>
      <p:bldP spid="10240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查找与替换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将文档中的“？？”用你自己所学专业</a:t>
            </a:r>
            <a:r>
              <a:rPr lang="zh-CN" altLang="zh-CN" dirty="0" smtClean="0"/>
              <a:t>替换</a:t>
            </a:r>
            <a:r>
              <a:rPr lang="zh-CN" altLang="en-US" dirty="0" smtClean="0"/>
              <a:t>，方法如下：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在</a:t>
            </a:r>
            <a:r>
              <a:rPr lang="zh-CN" altLang="en-US" dirty="0"/>
              <a:t>“开始”选项卡的“编辑”组中单击“替换”按钮 。</a:t>
            </a:r>
          </a:p>
          <a:p>
            <a:pPr lvl="1"/>
            <a:r>
              <a:rPr lang="zh-CN" altLang="en-US" dirty="0" smtClean="0"/>
              <a:t>在</a:t>
            </a:r>
            <a:r>
              <a:rPr lang="zh-CN" altLang="en-US" dirty="0"/>
              <a:t>打开的“查找和替换”对话框的“替换”选项卡中，在“查找内容”文本框中输入要查找的内容“？？”，在“替换为”文本框中输入要替换的</a:t>
            </a:r>
            <a:r>
              <a:rPr lang="zh-CN" altLang="en-US" dirty="0" smtClean="0"/>
              <a:t>内容，单击</a:t>
            </a:r>
            <a:r>
              <a:rPr lang="zh-CN" altLang="en-US" dirty="0"/>
              <a:t>“全部替换”按钮。</a:t>
            </a:r>
          </a:p>
          <a:p>
            <a:pPr lvl="1"/>
            <a:endParaRPr lang="zh-CN" altLang="en-US" dirty="0"/>
          </a:p>
        </p:txBody>
      </p:sp>
      <p:sp>
        <p:nvSpPr>
          <p:cNvPr id="4" name="动作按钮: 自定义 3">
            <a:hlinkClick r:id="rId2" action="ppaction://hlinksldjump" highlightClick="1"/>
          </p:cNvPr>
          <p:cNvSpPr/>
          <p:nvPr/>
        </p:nvSpPr>
        <p:spPr>
          <a:xfrm>
            <a:off x="539552" y="6093296"/>
            <a:ext cx="1296144" cy="432048"/>
          </a:xfrm>
          <a:prstGeom prst="actionButtonBlank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返回目录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F6190-B88F-45F5-A9EE-C05D1B6BDD52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3</a:t>
            </a:r>
            <a:r>
              <a:rPr lang="zh-CN" altLang="en-US" smtClean="0"/>
              <a:t>章  </a:t>
            </a:r>
            <a:r>
              <a:rPr lang="en-US" altLang="zh-CN" smtClean="0"/>
              <a:t>Word</a:t>
            </a:r>
            <a:r>
              <a:rPr lang="zh-CN" altLang="en-US" smtClean="0"/>
              <a:t>基本应用</a:t>
            </a:r>
            <a:r>
              <a:rPr lang="en-US" altLang="zh-CN" smtClean="0"/>
              <a:t>—</a:t>
            </a:r>
            <a:r>
              <a:rPr lang="zh-CN" altLang="en-US" smtClean="0"/>
              <a:t>制作求职简历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37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页脚占位符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第3章  Word基本应用—制作求职简历</a:t>
            </a: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0FA068-462E-4A90-B973-2681168315F6}" type="slidenum">
              <a:rPr lang="en-US" altLang="zh-CN"/>
              <a:pPr/>
              <a:t>12</a:t>
            </a:fld>
            <a:endParaRPr lang="en-US" altLang="zh-CN"/>
          </a:p>
        </p:txBody>
      </p:sp>
      <p:sp>
        <p:nvSpPr>
          <p:cNvPr id="10" name="日期占位符 7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EA2C3FD9-93F6-4960-B247-7A93C8322A11}" type="datetime1">
              <a:rPr lang="zh-CN" altLang="en-US" smtClean="0"/>
              <a:t>2013/10/11</a:t>
            </a:fld>
            <a:endParaRPr lang="en-US" altLang="zh-CN"/>
          </a:p>
        </p:txBody>
      </p:sp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813" y="404664"/>
            <a:ext cx="6769100" cy="515938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制作表格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sz="half" idx="3"/>
          </p:nvPr>
        </p:nvSpPr>
        <p:spPr>
          <a:xfrm>
            <a:off x="468313" y="1412875"/>
            <a:ext cx="8229600" cy="1041400"/>
          </a:xfrm>
        </p:spPr>
        <p:txBody>
          <a:bodyPr/>
          <a:lstStyle/>
          <a:p>
            <a:r>
              <a:rPr lang="zh-CN" altLang="en-US" sz="2000"/>
              <a:t>用铅笔形状先绘制水平线表格，如图</a:t>
            </a:r>
            <a:r>
              <a:rPr lang="en-US" altLang="zh-CN" sz="2000"/>
              <a:t>1</a:t>
            </a:r>
            <a:r>
              <a:rPr lang="zh-CN" altLang="en-US" sz="2000"/>
              <a:t>所示，再在垂直方向直线移动，绘制出相应的垂直线，如图</a:t>
            </a:r>
            <a:r>
              <a:rPr lang="en-US" altLang="zh-CN" sz="2000"/>
              <a:t>2</a:t>
            </a:r>
            <a:r>
              <a:rPr lang="zh-CN" altLang="en-US" sz="2000"/>
              <a:t>所示。</a:t>
            </a:r>
          </a:p>
        </p:txBody>
      </p:sp>
      <p:pic>
        <p:nvPicPr>
          <p:cNvPr id="103428" name="Picture 4" descr="Snap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7088" y="2276475"/>
            <a:ext cx="2565400" cy="3960813"/>
          </a:xfrm>
          <a:noFill/>
          <a:ln/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29" name="Picture 5" descr="Snap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32363" y="2276475"/>
            <a:ext cx="2651125" cy="3889375"/>
          </a:xfrm>
          <a:noFill/>
          <a:ln/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30" name="Text Box 6"/>
          <p:cNvSpPr txBox="1">
            <a:spLocks noChangeArrowheads="1"/>
          </p:cNvSpPr>
          <p:nvPr/>
        </p:nvSpPr>
        <p:spPr bwMode="auto">
          <a:xfrm>
            <a:off x="3419475" y="5589588"/>
            <a:ext cx="5762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/>
              <a:t>图</a:t>
            </a:r>
            <a:r>
              <a:rPr lang="en-US" altLang="zh-CN"/>
              <a:t>1</a:t>
            </a:r>
          </a:p>
        </p:txBody>
      </p:sp>
      <p:sp>
        <p:nvSpPr>
          <p:cNvPr id="103431" name="Text Box 7"/>
          <p:cNvSpPr txBox="1">
            <a:spLocks noChangeArrowheads="1"/>
          </p:cNvSpPr>
          <p:nvPr/>
        </p:nvSpPr>
        <p:spPr bwMode="auto">
          <a:xfrm>
            <a:off x="7667625" y="5589588"/>
            <a:ext cx="6492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/>
              <a:t>图</a:t>
            </a:r>
            <a:r>
              <a:rPr lang="en-US" altLang="zh-CN"/>
              <a:t>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03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03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6" grpId="0"/>
      <p:bldP spid="103427" grpId="0" build="p"/>
      <p:bldP spid="103430" grpId="0"/>
      <p:bldP spid="1034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合并单元格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将表格第</a:t>
            </a:r>
            <a:r>
              <a:rPr lang="en-US" altLang="zh-CN" dirty="0"/>
              <a:t>7</a:t>
            </a:r>
            <a:r>
              <a:rPr lang="zh-CN" altLang="zh-CN" dirty="0"/>
              <a:t>列中的</a:t>
            </a:r>
            <a:r>
              <a:rPr lang="en-US" altLang="zh-CN" dirty="0"/>
              <a:t>1</a:t>
            </a:r>
            <a:r>
              <a:rPr lang="zh-CN" altLang="zh-CN" dirty="0"/>
              <a:t>～</a:t>
            </a:r>
            <a:r>
              <a:rPr lang="en-US" altLang="zh-CN" dirty="0"/>
              <a:t>5</a:t>
            </a:r>
            <a:r>
              <a:rPr lang="zh-CN" altLang="zh-CN" dirty="0"/>
              <a:t>行合并成一个</a:t>
            </a:r>
            <a:r>
              <a:rPr lang="zh-CN" altLang="zh-CN" dirty="0" smtClean="0"/>
              <a:t>单元格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1"/>
            <a:r>
              <a:rPr lang="zh-CN" altLang="zh-CN" dirty="0"/>
              <a:t>选择表格第</a:t>
            </a:r>
            <a:r>
              <a:rPr lang="en-US" altLang="zh-CN" dirty="0"/>
              <a:t>7</a:t>
            </a:r>
            <a:r>
              <a:rPr lang="zh-CN" altLang="zh-CN" dirty="0"/>
              <a:t>列中的</a:t>
            </a:r>
            <a:r>
              <a:rPr lang="en-US" altLang="zh-CN" dirty="0"/>
              <a:t>1</a:t>
            </a:r>
            <a:r>
              <a:rPr lang="zh-CN" altLang="zh-CN" dirty="0"/>
              <a:t>～</a:t>
            </a:r>
            <a:r>
              <a:rPr lang="en-US" altLang="zh-CN" dirty="0"/>
              <a:t>5</a:t>
            </a:r>
            <a:r>
              <a:rPr lang="zh-CN" altLang="zh-CN" dirty="0"/>
              <a:t>行单元格。同时功能区中的“表格工具”选项卡被激活。</a:t>
            </a:r>
          </a:p>
          <a:p>
            <a:pPr lvl="1"/>
            <a:r>
              <a:rPr lang="zh-CN" altLang="zh-CN" dirty="0" smtClean="0"/>
              <a:t>选择</a:t>
            </a:r>
            <a:r>
              <a:rPr lang="zh-CN" altLang="zh-CN" dirty="0"/>
              <a:t>“表格工具”中的“布局”选项卡，在“合并”组中单击“合并单元格”按钮</a:t>
            </a:r>
            <a:r>
              <a:rPr lang="en-US" altLang="zh-CN" dirty="0"/>
              <a:t> 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将所有单元格的字符格式设置为“华文细黑、小四、加粗”，并在相应单元格中输入</a:t>
            </a:r>
            <a:r>
              <a:rPr lang="zh-CN" altLang="zh-CN" dirty="0" smtClean="0"/>
              <a:t>文字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CB9C0-8D6C-4B12-8729-8C9EA2845318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3</a:t>
            </a:r>
            <a:r>
              <a:rPr lang="zh-CN" altLang="en-US" smtClean="0"/>
              <a:t>章  </a:t>
            </a:r>
            <a:r>
              <a:rPr lang="en-US" altLang="zh-CN" smtClean="0"/>
              <a:t>Word</a:t>
            </a:r>
            <a:r>
              <a:rPr lang="zh-CN" altLang="en-US" smtClean="0"/>
              <a:t>基本应用</a:t>
            </a:r>
            <a:r>
              <a:rPr lang="en-US" altLang="zh-CN" smtClean="0"/>
              <a:t>—</a:t>
            </a:r>
            <a:r>
              <a:rPr lang="zh-CN" altLang="en-US" smtClean="0"/>
              <a:t>制作求职简历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631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第3章  Word基本应用—制作求职简历</a:t>
            </a:r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570D78A-AC56-4F2D-A156-3CE5BB80C53F}" type="slidenum">
              <a:rPr lang="en-US" altLang="zh-CN"/>
              <a:pPr/>
              <a:t>14</a:t>
            </a:fld>
            <a:endParaRPr lang="en-US" altLang="zh-CN"/>
          </a:p>
        </p:txBody>
      </p:sp>
      <p:sp>
        <p:nvSpPr>
          <p:cNvPr id="11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555DB79-D458-4CAE-9CB6-1CC736BB051B}" type="datetime1">
              <a:rPr lang="zh-CN" altLang="en-US" smtClean="0"/>
              <a:t>2013/10/11</a:t>
            </a:fld>
            <a:endParaRPr lang="en-US" altLang="zh-CN"/>
          </a:p>
        </p:txBody>
      </p:sp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调整单元格的宽度或高度 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267700" cy="1360488"/>
          </a:xfrm>
        </p:spPr>
        <p:txBody>
          <a:bodyPr/>
          <a:lstStyle/>
          <a:p>
            <a:r>
              <a:rPr lang="zh-CN" altLang="en-US"/>
              <a:t>利用鼠标指针调整单元格的宽度或高度。</a:t>
            </a:r>
          </a:p>
        </p:txBody>
      </p:sp>
      <p:pic>
        <p:nvPicPr>
          <p:cNvPr id="1054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276475"/>
            <a:ext cx="3816350" cy="208438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4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2276475"/>
            <a:ext cx="3887787" cy="210820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478" name="Text Box 6"/>
          <p:cNvSpPr txBox="1">
            <a:spLocks noChangeArrowheads="1"/>
          </p:cNvSpPr>
          <p:nvPr/>
        </p:nvSpPr>
        <p:spPr bwMode="auto">
          <a:xfrm>
            <a:off x="1258888" y="4437063"/>
            <a:ext cx="25495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拖动表格框线改变列宽 </a:t>
            </a:r>
          </a:p>
        </p:txBody>
      </p:sp>
      <p:sp>
        <p:nvSpPr>
          <p:cNvPr id="105479" name="Text Box 7"/>
          <p:cNvSpPr txBox="1">
            <a:spLocks noChangeArrowheads="1"/>
          </p:cNvSpPr>
          <p:nvPr/>
        </p:nvSpPr>
        <p:spPr bwMode="auto">
          <a:xfrm>
            <a:off x="5003800" y="4437063"/>
            <a:ext cx="37004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拖动垂直标尺上的行标记改变行高 </a:t>
            </a:r>
          </a:p>
        </p:txBody>
      </p:sp>
      <p:sp>
        <p:nvSpPr>
          <p:cNvPr id="105480" name="Rectangle 8"/>
          <p:cNvSpPr>
            <a:spLocks noChangeArrowheads="1"/>
          </p:cNvSpPr>
          <p:nvPr/>
        </p:nvSpPr>
        <p:spPr bwMode="auto">
          <a:xfrm>
            <a:off x="468313" y="4868863"/>
            <a:ext cx="8229600" cy="1440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Font typeface="Wingdings" pitchFamily="2" charset="2"/>
              <a:buBlip>
                <a:blip r:embed="rId4"/>
              </a:buBlip>
            </a:pPr>
            <a:r>
              <a:rPr lang="zh-CN" altLang="en-US" sz="2800" dirty="0"/>
              <a:t>调整</a:t>
            </a:r>
            <a:r>
              <a:rPr lang="en-US" altLang="zh-CN" sz="2800" dirty="0"/>
              <a:t>1</a:t>
            </a:r>
            <a:r>
              <a:rPr lang="zh-CN" altLang="en-US" sz="2800" dirty="0"/>
              <a:t>～</a:t>
            </a:r>
            <a:r>
              <a:rPr lang="en-US" altLang="zh-CN" sz="2800" dirty="0"/>
              <a:t>5</a:t>
            </a:r>
            <a:r>
              <a:rPr lang="zh-CN" altLang="en-US" sz="2800" dirty="0"/>
              <a:t>行的固定</a:t>
            </a:r>
            <a:r>
              <a:rPr lang="zh-CN" altLang="en-US" sz="2800" dirty="0" smtClean="0"/>
              <a:t>高度：</a:t>
            </a:r>
            <a:r>
              <a:rPr lang="zh-CN" altLang="zh-CN" sz="2800" dirty="0" smtClean="0"/>
              <a:t>选择</a:t>
            </a:r>
            <a:r>
              <a:rPr lang="zh-CN" altLang="zh-CN" sz="2800" dirty="0"/>
              <a:t>“表格工具</a:t>
            </a:r>
            <a:r>
              <a:rPr lang="en-US" altLang="zh-CN" sz="2800" dirty="0"/>
              <a:t>-</a:t>
            </a:r>
            <a:r>
              <a:rPr lang="zh-CN" altLang="zh-CN" sz="2800" dirty="0"/>
              <a:t>布局”选项卡，在“单元格大小”组中的“高度”数值框中输入“</a:t>
            </a:r>
            <a:r>
              <a:rPr lang="en-US" altLang="zh-CN" sz="2800" dirty="0"/>
              <a:t>1</a:t>
            </a:r>
            <a:r>
              <a:rPr lang="zh-CN" altLang="zh-CN" sz="2800" dirty="0"/>
              <a:t>厘米</a:t>
            </a:r>
            <a:r>
              <a:rPr lang="zh-CN" altLang="zh-CN" sz="2800" dirty="0" smtClean="0"/>
              <a:t>”</a:t>
            </a:r>
            <a:r>
              <a:rPr lang="zh-CN" altLang="en-US" sz="2800" dirty="0" smtClean="0"/>
              <a:t>。</a:t>
            </a:r>
            <a:endParaRPr lang="zh-CN" alt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05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05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4" grpId="0"/>
      <p:bldP spid="105475" grpId="0" build="p"/>
      <p:bldP spid="105478" grpId="0"/>
      <p:bldP spid="105479" grpId="0"/>
      <p:bldP spid="10548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平均分布各行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将表格第</a:t>
            </a:r>
            <a:r>
              <a:rPr lang="en-US" altLang="zh-CN" dirty="0"/>
              <a:t>6</a:t>
            </a:r>
            <a:r>
              <a:rPr lang="zh-CN" altLang="zh-CN" dirty="0"/>
              <a:t>～</a:t>
            </a:r>
            <a:r>
              <a:rPr lang="en-US" altLang="zh-CN" dirty="0"/>
              <a:t>11</a:t>
            </a:r>
            <a:r>
              <a:rPr lang="zh-CN" altLang="zh-CN" dirty="0"/>
              <a:t>行的行高平均</a:t>
            </a:r>
            <a:r>
              <a:rPr lang="zh-CN" altLang="zh-CN" dirty="0" smtClean="0"/>
              <a:t>分布：</a:t>
            </a:r>
            <a:endParaRPr lang="zh-CN" altLang="zh-CN" dirty="0"/>
          </a:p>
          <a:p>
            <a:pPr lvl="1"/>
            <a:r>
              <a:rPr lang="zh-CN" altLang="zh-CN" dirty="0" smtClean="0"/>
              <a:t>选定</a:t>
            </a:r>
            <a:r>
              <a:rPr lang="zh-CN" altLang="zh-CN" dirty="0"/>
              <a:t>表格第</a:t>
            </a:r>
            <a:r>
              <a:rPr lang="en-US" altLang="zh-CN" dirty="0"/>
              <a:t>6</a:t>
            </a:r>
            <a:r>
              <a:rPr lang="zh-CN" altLang="zh-CN" dirty="0"/>
              <a:t>～</a:t>
            </a:r>
            <a:r>
              <a:rPr lang="en-US" altLang="zh-CN" dirty="0"/>
              <a:t>11</a:t>
            </a:r>
            <a:r>
              <a:rPr lang="zh-CN" altLang="zh-CN" dirty="0"/>
              <a:t>行。</a:t>
            </a:r>
          </a:p>
          <a:p>
            <a:pPr lvl="1"/>
            <a:r>
              <a:rPr lang="zh-CN" altLang="zh-CN" dirty="0" smtClean="0"/>
              <a:t>选择</a:t>
            </a:r>
            <a:r>
              <a:rPr lang="zh-CN" altLang="zh-CN" dirty="0"/>
              <a:t>“表格工具</a:t>
            </a:r>
            <a:r>
              <a:rPr lang="en-US" altLang="zh-CN" dirty="0"/>
              <a:t>-</a:t>
            </a:r>
            <a:r>
              <a:rPr lang="zh-CN" altLang="zh-CN" dirty="0"/>
              <a:t>布局”选项卡，在“单元格大小”组中单击“分布行”按钮</a:t>
            </a:r>
            <a:r>
              <a:rPr lang="en-US" altLang="zh-CN" dirty="0"/>
              <a:t> </a:t>
            </a:r>
            <a:r>
              <a:rPr lang="zh-CN" altLang="zh-CN" dirty="0"/>
              <a:t>。</a:t>
            </a:r>
          </a:p>
          <a:p>
            <a:pPr lvl="1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29437-60B9-4EAA-A0E4-8EB77EEFA522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3</a:t>
            </a:r>
            <a:r>
              <a:rPr lang="zh-CN" altLang="en-US" smtClean="0"/>
              <a:t>章  </a:t>
            </a:r>
            <a:r>
              <a:rPr lang="en-US" altLang="zh-CN" smtClean="0"/>
              <a:t>Word</a:t>
            </a:r>
            <a:r>
              <a:rPr lang="zh-CN" altLang="en-US" smtClean="0"/>
              <a:t>基本应用</a:t>
            </a:r>
            <a:r>
              <a:rPr lang="en-US" altLang="zh-CN" smtClean="0"/>
              <a:t>—</a:t>
            </a:r>
            <a:r>
              <a:rPr lang="zh-CN" altLang="en-US" smtClean="0"/>
              <a:t>制作求职简历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813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第3章  Word基本应用—制作求职简历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A7BA813-8553-4ABB-8339-1D392342D1B3}" type="slidenum">
              <a:rPr lang="en-US" altLang="zh-CN"/>
              <a:pPr/>
              <a:t>16</a:t>
            </a:fld>
            <a:endParaRPr lang="en-US" altLang="zh-CN"/>
          </a:p>
        </p:txBody>
      </p:sp>
      <p:sp>
        <p:nvSpPr>
          <p:cNvPr id="9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64F20510-B17E-4FBE-8CE3-73D4099DB8F0}" type="datetime1">
              <a:rPr lang="zh-CN" altLang="en-US" smtClean="0"/>
              <a:t>2013/10/11</a:t>
            </a:fld>
            <a:endParaRPr lang="en-US" altLang="zh-CN"/>
          </a:p>
        </p:txBody>
      </p:sp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设置单元格的对齐方式 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zh-CN" altLang="en-US" sz="2400" dirty="0"/>
              <a:t>选定表格第</a:t>
            </a:r>
            <a:r>
              <a:rPr lang="en-US" altLang="zh-CN" sz="2400" dirty="0"/>
              <a:t>1</a:t>
            </a:r>
            <a:r>
              <a:rPr lang="zh-CN" altLang="en-US" sz="2400" dirty="0"/>
              <a:t>～</a:t>
            </a:r>
            <a:r>
              <a:rPr lang="en-US" altLang="zh-CN" sz="2400" dirty="0"/>
              <a:t>5</a:t>
            </a:r>
            <a:r>
              <a:rPr lang="zh-CN" altLang="en-US" sz="2400" dirty="0"/>
              <a:t>行</a:t>
            </a:r>
            <a:r>
              <a:rPr lang="zh-CN" altLang="en-US" sz="2400" dirty="0" smtClean="0"/>
              <a:t>；</a:t>
            </a:r>
            <a:r>
              <a:rPr lang="zh-CN" altLang="zh-CN" sz="2400" dirty="0"/>
              <a:t>选择“表格工具</a:t>
            </a:r>
            <a:r>
              <a:rPr lang="en-US" altLang="zh-CN" sz="2400" dirty="0"/>
              <a:t>-</a:t>
            </a:r>
            <a:r>
              <a:rPr lang="zh-CN" altLang="zh-CN" sz="2400" dirty="0"/>
              <a:t>布局”选项卡，在“对齐方式”组中单击“水平居中”按钮</a:t>
            </a:r>
            <a:r>
              <a:rPr lang="en-US" altLang="zh-CN" sz="2400" dirty="0"/>
              <a:t> </a:t>
            </a:r>
            <a:endParaRPr lang="zh-CN" altLang="en-US" sz="2400" dirty="0"/>
          </a:p>
        </p:txBody>
      </p:sp>
      <p:sp>
        <p:nvSpPr>
          <p:cNvPr id="10650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3438" y="1412875"/>
            <a:ext cx="4038600" cy="2303463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选定表格第</a:t>
            </a:r>
            <a:r>
              <a:rPr lang="en-US" altLang="zh-CN" sz="2400" dirty="0"/>
              <a:t>6</a:t>
            </a:r>
            <a:r>
              <a:rPr lang="zh-CN" altLang="en-US" sz="2400" dirty="0"/>
              <a:t>～</a:t>
            </a:r>
            <a:r>
              <a:rPr lang="en-US" altLang="zh-CN" sz="2400" dirty="0"/>
              <a:t>11</a:t>
            </a:r>
            <a:r>
              <a:rPr lang="zh-CN" altLang="en-US" sz="2400" dirty="0" smtClean="0"/>
              <a:t>行；</a:t>
            </a:r>
            <a:r>
              <a:rPr lang="zh-CN" altLang="zh-CN" sz="2400" dirty="0"/>
              <a:t>在“表格工具</a:t>
            </a:r>
            <a:r>
              <a:rPr lang="en-US" altLang="zh-CN" sz="2400" dirty="0"/>
              <a:t>-</a:t>
            </a:r>
            <a:r>
              <a:rPr lang="zh-CN" altLang="zh-CN" sz="2400" dirty="0"/>
              <a:t>布局”选项卡中的“表”组中单击“属性”按钮</a:t>
            </a:r>
            <a:r>
              <a:rPr lang="en-US" altLang="zh-CN" sz="2400" dirty="0"/>
              <a:t> </a:t>
            </a:r>
            <a:r>
              <a:rPr lang="zh-CN" altLang="zh-CN" sz="2400" dirty="0"/>
              <a:t>，打开“表格属性”</a:t>
            </a:r>
            <a:r>
              <a:rPr lang="zh-CN" altLang="zh-CN" sz="2400" dirty="0" smtClean="0"/>
              <a:t>对话框</a:t>
            </a:r>
            <a:r>
              <a:rPr lang="zh-CN" altLang="en-US" sz="2400" dirty="0" smtClean="0"/>
              <a:t>，如下</a:t>
            </a:r>
            <a:r>
              <a:rPr lang="zh-CN" altLang="en-US" sz="2400" dirty="0"/>
              <a:t>图所示。 </a:t>
            </a:r>
          </a:p>
        </p:txBody>
      </p:sp>
      <p:pic>
        <p:nvPicPr>
          <p:cNvPr id="106501" name="Picture 5" descr="HyperSnapClip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789363"/>
            <a:ext cx="3168650" cy="27622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/>
          <p:cNvPicPr/>
          <p:nvPr/>
        </p:nvPicPr>
        <p:blipFill>
          <a:blip r:embed="rId3"/>
          <a:stretch>
            <a:fillRect/>
          </a:stretch>
        </p:blipFill>
        <p:spPr>
          <a:xfrm>
            <a:off x="5004048" y="3573016"/>
            <a:ext cx="3456384" cy="280831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06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6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6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8" grpId="0"/>
      <p:bldP spid="106499" grpId="0" build="p"/>
      <p:bldP spid="106500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设置表格的文本方向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dirty="0"/>
              <a:t>分别将表格第</a:t>
            </a:r>
            <a:r>
              <a:rPr lang="en-US" altLang="zh-CN" dirty="0"/>
              <a:t>6</a:t>
            </a:r>
            <a:r>
              <a:rPr lang="zh-CN" altLang="zh-CN" dirty="0"/>
              <a:t>～</a:t>
            </a:r>
            <a:r>
              <a:rPr lang="en-US" altLang="zh-CN" dirty="0"/>
              <a:t>11</a:t>
            </a:r>
            <a:r>
              <a:rPr lang="zh-CN" altLang="zh-CN" dirty="0"/>
              <a:t>行第</a:t>
            </a:r>
            <a:r>
              <a:rPr lang="en-US" altLang="zh-CN" dirty="0"/>
              <a:t>1</a:t>
            </a:r>
            <a:r>
              <a:rPr lang="zh-CN" altLang="zh-CN" dirty="0"/>
              <a:t>列及第</a:t>
            </a:r>
            <a:r>
              <a:rPr lang="en-US" altLang="zh-CN" dirty="0"/>
              <a:t>1</a:t>
            </a:r>
            <a:r>
              <a:rPr lang="zh-CN" altLang="zh-CN" dirty="0"/>
              <a:t>行第</a:t>
            </a:r>
            <a:r>
              <a:rPr lang="en-US" altLang="zh-CN" dirty="0"/>
              <a:t>7</a:t>
            </a:r>
            <a:r>
              <a:rPr lang="zh-CN" altLang="zh-CN" dirty="0"/>
              <a:t>列的单元格中的文字方向改为竖</a:t>
            </a:r>
            <a:r>
              <a:rPr lang="zh-CN" altLang="zh-CN" dirty="0" smtClean="0"/>
              <a:t>排：</a:t>
            </a:r>
            <a:endParaRPr lang="zh-CN" altLang="zh-CN" dirty="0"/>
          </a:p>
          <a:p>
            <a:pPr lvl="1"/>
            <a:r>
              <a:rPr lang="zh-CN" altLang="zh-CN" dirty="0" smtClean="0"/>
              <a:t>选定表格</a:t>
            </a:r>
            <a:r>
              <a:rPr lang="zh-CN" altLang="en-US" dirty="0" smtClean="0"/>
              <a:t>相应</a:t>
            </a:r>
            <a:r>
              <a:rPr lang="zh-CN" altLang="zh-CN" dirty="0" smtClean="0"/>
              <a:t>单元格</a:t>
            </a:r>
            <a:r>
              <a:rPr lang="zh-CN" altLang="zh-CN" dirty="0"/>
              <a:t>。</a:t>
            </a:r>
          </a:p>
          <a:p>
            <a:pPr lvl="1"/>
            <a:r>
              <a:rPr lang="zh-CN" altLang="zh-CN" dirty="0" smtClean="0"/>
              <a:t>在</a:t>
            </a:r>
            <a:r>
              <a:rPr lang="zh-CN" altLang="zh-CN" dirty="0"/>
              <a:t>“表格工具</a:t>
            </a:r>
            <a:r>
              <a:rPr lang="en-US" altLang="zh-CN" dirty="0"/>
              <a:t>-</a:t>
            </a:r>
            <a:r>
              <a:rPr lang="zh-CN" altLang="zh-CN" dirty="0"/>
              <a:t>布局”选项卡的“对齐方式”组中单击“文字方向”按钮</a:t>
            </a:r>
            <a:r>
              <a:rPr lang="en-US" altLang="zh-CN" dirty="0"/>
              <a:t> </a:t>
            </a:r>
            <a:r>
              <a:rPr lang="zh-CN" altLang="zh-CN" dirty="0"/>
              <a:t>。</a:t>
            </a:r>
          </a:p>
          <a:p>
            <a:pPr lvl="1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BF362-738D-484F-8960-8182F8DA85B9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3</a:t>
            </a:r>
            <a:r>
              <a:rPr lang="zh-CN" altLang="en-US" smtClean="0"/>
              <a:t>章  </a:t>
            </a:r>
            <a:r>
              <a:rPr lang="en-US" altLang="zh-CN" smtClean="0"/>
              <a:t>Word</a:t>
            </a:r>
            <a:r>
              <a:rPr lang="zh-CN" altLang="en-US" smtClean="0"/>
              <a:t>基本应用</a:t>
            </a:r>
            <a:r>
              <a:rPr lang="en-US" altLang="zh-CN" smtClean="0"/>
              <a:t>—</a:t>
            </a:r>
            <a:r>
              <a:rPr lang="zh-CN" altLang="en-US" smtClean="0"/>
              <a:t>制作求职简历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505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第3章  Word基本应用—制作求职简历</a:t>
            </a:r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2D59EEF-C5D1-43DD-8443-4CB42D92B1F2}" type="slidenum">
              <a:rPr lang="en-US" altLang="zh-CN"/>
              <a:pPr/>
              <a:t>18</a:t>
            </a:fld>
            <a:endParaRPr lang="en-US" altLang="zh-CN"/>
          </a:p>
        </p:txBody>
      </p:sp>
      <p:sp>
        <p:nvSpPr>
          <p:cNvPr id="11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CBF4EBC-2071-495B-A960-7D09B76EB1D8}" type="datetime1">
              <a:rPr lang="zh-CN" altLang="en-US" smtClean="0"/>
              <a:t>2013/10/11</a:t>
            </a:fld>
            <a:endParaRPr lang="en-US" altLang="zh-CN"/>
          </a:p>
        </p:txBody>
      </p:sp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设置表格的边框 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12875"/>
            <a:ext cx="8229600" cy="1181100"/>
          </a:xfrm>
        </p:spPr>
        <p:txBody>
          <a:bodyPr/>
          <a:lstStyle/>
          <a:p>
            <a:r>
              <a:rPr lang="zh-CN" altLang="en-US"/>
              <a:t>将表格的内框线设置为“虚线”，外边框设置为“双细线”。</a:t>
            </a:r>
          </a:p>
        </p:txBody>
      </p:sp>
      <p:pic>
        <p:nvPicPr>
          <p:cNvPr id="107524" name="Picture 4" descr="HyperSnapClip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38150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527" name="Text Box 7"/>
          <p:cNvSpPr txBox="1">
            <a:spLocks noChangeArrowheads="1"/>
          </p:cNvSpPr>
          <p:nvPr/>
        </p:nvSpPr>
        <p:spPr bwMode="auto">
          <a:xfrm>
            <a:off x="1835150" y="5949950"/>
            <a:ext cx="1168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设置线型 </a:t>
            </a:r>
          </a:p>
        </p:txBody>
      </p:sp>
      <p:sp>
        <p:nvSpPr>
          <p:cNvPr id="107528" name="Text Box 8"/>
          <p:cNvSpPr txBox="1">
            <a:spLocks noChangeArrowheads="1"/>
          </p:cNvSpPr>
          <p:nvPr/>
        </p:nvSpPr>
        <p:spPr bwMode="auto">
          <a:xfrm>
            <a:off x="6039131" y="6038498"/>
            <a:ext cx="1168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/>
              <a:t>设置边框 </a:t>
            </a:r>
          </a:p>
        </p:txBody>
      </p:sp>
      <p:pic>
        <p:nvPicPr>
          <p:cNvPr id="12" name="图片 11"/>
          <p:cNvPicPr/>
          <p:nvPr/>
        </p:nvPicPr>
        <p:blipFill>
          <a:blip r:embed="rId3"/>
          <a:stretch>
            <a:fillRect/>
          </a:stretch>
        </p:blipFill>
        <p:spPr>
          <a:xfrm>
            <a:off x="1043608" y="2636911"/>
            <a:ext cx="2376264" cy="3207469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4"/>
          <a:stretch>
            <a:fillRect/>
          </a:stretch>
        </p:blipFill>
        <p:spPr>
          <a:xfrm>
            <a:off x="4644008" y="2548122"/>
            <a:ext cx="3312368" cy="338504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75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75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2" grpId="0"/>
      <p:bldP spid="107523" grpId="0" build="p"/>
      <p:bldP spid="1075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第3章  Word基本应用—制作求职简历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BC40A3E-42C2-4281-A3E2-BB8283CD2469}" type="slidenum">
              <a:rPr lang="en-US" altLang="zh-CN"/>
              <a:pPr/>
              <a:t>19</a:t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CFB1F55-64DA-4B60-82FE-66B165B164D9}" type="datetime1">
              <a:rPr lang="zh-CN" altLang="en-US" smtClean="0"/>
              <a:t>2013/10/11</a:t>
            </a:fld>
            <a:endParaRPr lang="en-US" altLang="zh-CN"/>
          </a:p>
        </p:txBody>
      </p:sp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696" y="260648"/>
            <a:ext cx="6769100" cy="515938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设置表格的底纹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412875"/>
            <a:ext cx="4038600" cy="4679950"/>
          </a:xfrm>
        </p:spPr>
        <p:txBody>
          <a:bodyPr/>
          <a:lstStyle/>
          <a:p>
            <a:r>
              <a:rPr lang="zh-CN" altLang="zh-CN" sz="2000" dirty="0"/>
              <a:t>表格中相应单元格的底纹设置为“白色，背景</a:t>
            </a:r>
            <a:r>
              <a:rPr lang="en-US" altLang="zh-CN" sz="2000" dirty="0"/>
              <a:t>1</a:t>
            </a:r>
            <a:r>
              <a:rPr lang="zh-CN" altLang="zh-CN" sz="2000" dirty="0"/>
              <a:t>，深色</a:t>
            </a:r>
            <a:r>
              <a:rPr lang="en-US" altLang="zh-CN" sz="2000" dirty="0"/>
              <a:t>15%</a:t>
            </a:r>
            <a:r>
              <a:rPr lang="zh-CN" altLang="zh-CN" sz="2000" dirty="0"/>
              <a:t>”</a:t>
            </a:r>
            <a:r>
              <a:rPr lang="zh-CN" altLang="en-US" sz="2000" dirty="0" smtClean="0"/>
              <a:t>，</a:t>
            </a:r>
            <a:r>
              <a:rPr lang="zh-CN" altLang="en-US" sz="2000" dirty="0"/>
              <a:t>如右图所示。</a:t>
            </a:r>
          </a:p>
          <a:p>
            <a:pPr lvl="1"/>
            <a:r>
              <a:rPr lang="zh-CN" altLang="en-US" sz="2000" dirty="0"/>
              <a:t>按住</a:t>
            </a:r>
            <a:r>
              <a:rPr lang="en-US" altLang="zh-CN" sz="2000" dirty="0"/>
              <a:t>Ctrl</a:t>
            </a:r>
            <a:r>
              <a:rPr lang="zh-CN" altLang="en-US" sz="2000" dirty="0"/>
              <a:t>键的同时，分别单击相应的单元格。</a:t>
            </a:r>
          </a:p>
          <a:p>
            <a:pPr lvl="1"/>
            <a:r>
              <a:rPr lang="zh-CN" altLang="zh-CN" sz="2000" dirty="0"/>
              <a:t>在“表格工具</a:t>
            </a:r>
            <a:r>
              <a:rPr lang="en-US" altLang="zh-CN" sz="2000" dirty="0"/>
              <a:t>-</a:t>
            </a:r>
            <a:r>
              <a:rPr lang="zh-CN" altLang="zh-CN" sz="2000" dirty="0"/>
              <a:t>设计”选项卡的“表格样式”组中，单击“底纹”按钮</a:t>
            </a:r>
            <a:r>
              <a:rPr lang="en-US" altLang="zh-CN" sz="2000" dirty="0"/>
              <a:t> </a:t>
            </a:r>
            <a:r>
              <a:rPr lang="zh-CN" altLang="zh-CN" sz="2000" dirty="0"/>
              <a:t>旁的下拉箭头，弹出“底纹”列表，在“主题颜色”区域中选择“白色，背景</a:t>
            </a:r>
            <a:r>
              <a:rPr lang="en-US" altLang="zh-CN" sz="2000" dirty="0"/>
              <a:t>1</a:t>
            </a:r>
            <a:r>
              <a:rPr lang="zh-CN" altLang="zh-CN" sz="2000" dirty="0"/>
              <a:t>，深色</a:t>
            </a:r>
            <a:r>
              <a:rPr lang="en-US" altLang="zh-CN" sz="2000" dirty="0"/>
              <a:t>15%</a:t>
            </a:r>
            <a:r>
              <a:rPr lang="zh-CN" altLang="zh-CN" sz="2000" dirty="0"/>
              <a:t>”</a:t>
            </a:r>
            <a:r>
              <a:rPr lang="zh-CN" altLang="en-US" sz="2000" dirty="0" smtClean="0"/>
              <a:t>。 </a:t>
            </a:r>
            <a:endParaRPr lang="zh-CN" altLang="en-US" sz="2000" dirty="0"/>
          </a:p>
          <a:p>
            <a:endParaRPr lang="en-US" altLang="zh-CN" sz="2000" dirty="0"/>
          </a:p>
        </p:txBody>
      </p:sp>
      <p:pic>
        <p:nvPicPr>
          <p:cNvPr id="8" name="内容占位符 7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628800"/>
            <a:ext cx="3305686" cy="4648200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0" grpId="0"/>
      <p:bldP spid="10445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学习目标</a:t>
            </a:r>
          </a:p>
        </p:txBody>
      </p:sp>
      <p:sp>
        <p:nvSpPr>
          <p:cNvPr id="95236" name="Rectangle 4"/>
          <p:cNvSpPr>
            <a:spLocks noGrp="1" noChangeArrowheads="1"/>
          </p:cNvSpPr>
          <p:nvPr>
            <p:ph idx="1"/>
          </p:nvPr>
        </p:nvSpPr>
        <p:spPr>
          <a:xfrm>
            <a:off x="881738" y="1772816"/>
            <a:ext cx="8229600" cy="4425355"/>
          </a:xfrm>
          <a:noFill/>
        </p:spPr>
        <p:txBody>
          <a:bodyPr/>
          <a:lstStyle/>
          <a:p>
            <a:r>
              <a:rPr lang="zh-CN" altLang="en-US" dirty="0"/>
              <a:t>熟练掌握字符和段落格式化的使用方法</a:t>
            </a:r>
          </a:p>
          <a:p>
            <a:r>
              <a:rPr lang="zh-CN" altLang="en-US" dirty="0"/>
              <a:t>掌握表格的制作、表格单元格的设置方法</a:t>
            </a:r>
          </a:p>
          <a:p>
            <a:r>
              <a:rPr lang="zh-CN" altLang="en-US" dirty="0"/>
              <a:t>掌握图片的插入、图片大小、位置的调整</a:t>
            </a:r>
          </a:p>
          <a:p>
            <a:r>
              <a:rPr lang="zh-CN" altLang="en-US" dirty="0"/>
              <a:t>了解制表符的使用</a:t>
            </a:r>
          </a:p>
          <a:p>
            <a:r>
              <a:rPr lang="zh-CN" altLang="en-US" dirty="0"/>
              <a:t>了解页面边框的设置方法</a:t>
            </a:r>
          </a:p>
          <a:p>
            <a:r>
              <a:rPr lang="zh-CN" altLang="en-US" dirty="0"/>
              <a:t>掌握打印机的使用方法</a:t>
            </a:r>
          </a:p>
          <a:p>
            <a:pPr>
              <a:buFont typeface="Wingdings" pitchFamily="2" charset="2"/>
              <a:buBlip>
                <a:blip r:embed="rId2"/>
              </a:buBlip>
            </a:pPr>
            <a:endParaRPr lang="en-US" altLang="zh-CN" dirty="0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71C35-A9FF-4AD3-94C3-DEB75D622DDC}" type="datetime1">
              <a:rPr lang="zh-CN" altLang="en-US" smtClean="0"/>
              <a:t>2013/10/11</a:t>
            </a:fld>
            <a:endParaRPr lang="en-US" altLang="zh-CN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第3章  Word基本应用—制作求职简历</a:t>
            </a: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817D-E5FE-4E51-9460-4C7848799477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95237" name="AutoShape 5"/>
          <p:cNvSpPr>
            <a:spLocks noChangeArrowheads="1"/>
          </p:cNvSpPr>
          <p:nvPr/>
        </p:nvSpPr>
        <p:spPr bwMode="auto">
          <a:xfrm>
            <a:off x="611188" y="1484313"/>
            <a:ext cx="8281987" cy="4608512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5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5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5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52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52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5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5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52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52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52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52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5" grpId="0"/>
      <p:bldP spid="9523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第3章  Word基本应用—制作求职简历</a:t>
            </a: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CC77DF4-B465-4E49-A260-E95781191342}" type="slidenum">
              <a:rPr lang="en-US" altLang="zh-CN"/>
              <a:pPr/>
              <a:t>20</a:t>
            </a:fld>
            <a:endParaRPr lang="en-US" altLang="zh-CN"/>
          </a:p>
        </p:txBody>
      </p:sp>
      <p:sp>
        <p:nvSpPr>
          <p:cNvPr id="9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FB62EA57-C73E-4513-A866-2B739D5ECA5D}" type="datetime1">
              <a:rPr lang="zh-CN" altLang="en-US" smtClean="0"/>
              <a:t>2013/10/11</a:t>
            </a:fld>
            <a:endParaRPr lang="en-US" altLang="zh-CN"/>
          </a:p>
        </p:txBody>
      </p:sp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添加项目符号 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267700" cy="4416896"/>
          </a:xfrm>
        </p:spPr>
        <p:txBody>
          <a:bodyPr>
            <a:normAutofit/>
          </a:bodyPr>
          <a:lstStyle/>
          <a:p>
            <a:r>
              <a:rPr lang="zh-CN" altLang="en-US" dirty="0"/>
              <a:t>为“获得证书”栏目中，各文本段落添加项目符号“</a:t>
            </a:r>
            <a:r>
              <a:rPr lang="zh-CN" altLang="en-US" dirty="0">
                <a:sym typeface="Wingdings" pitchFamily="2" charset="2"/>
              </a:rPr>
              <a:t></a:t>
            </a:r>
            <a:r>
              <a:rPr lang="zh-CN" altLang="en-US" dirty="0"/>
              <a:t>”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在</a:t>
            </a:r>
            <a:r>
              <a:rPr lang="zh-CN" altLang="en-US" dirty="0"/>
              <a:t>“开始”选项卡的“段落”组中单击“项目符号”按钮 旁的下拉箭头，在弹出的下拉列表框中选择“定义新项目符号”选项，打开“定义新项目符号”</a:t>
            </a:r>
            <a:r>
              <a:rPr lang="zh-CN" altLang="en-US" dirty="0" smtClean="0"/>
              <a:t>对话框。</a:t>
            </a:r>
            <a:r>
              <a:rPr lang="zh-CN" altLang="en-US" dirty="0"/>
              <a:t>单击“符号”</a:t>
            </a:r>
            <a:r>
              <a:rPr lang="zh-CN" altLang="en-US" dirty="0" smtClean="0"/>
              <a:t>按钮。</a:t>
            </a:r>
            <a:endParaRPr lang="en-US" altLang="zh-CN" dirty="0" smtClean="0"/>
          </a:p>
          <a:p>
            <a:pPr lvl="1"/>
            <a:r>
              <a:rPr lang="zh-CN" altLang="zh-CN" dirty="0"/>
              <a:t>在打开的“符号”对话框的“字体”下拉列表框中选择“</a:t>
            </a:r>
            <a:r>
              <a:rPr lang="en-US" altLang="zh-CN" dirty="0"/>
              <a:t>Wingdings</a:t>
            </a:r>
            <a:r>
              <a:rPr lang="zh-CN" altLang="zh-CN" dirty="0"/>
              <a:t>”选项，从中选择符号“</a:t>
            </a:r>
            <a:r>
              <a:rPr lang="en-US" altLang="zh-CN" dirty="0">
                <a:sym typeface="Wingdings"/>
              </a:rPr>
              <a:t></a:t>
            </a:r>
            <a:r>
              <a:rPr lang="zh-CN" altLang="zh-CN" dirty="0" smtClean="0"/>
              <a:t>”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10" name="动作按钮: 自定义 9">
            <a:hlinkClick r:id="rId2" action="ppaction://hlinksldjump" highlightClick="1"/>
          </p:cNvPr>
          <p:cNvSpPr/>
          <p:nvPr/>
        </p:nvSpPr>
        <p:spPr>
          <a:xfrm>
            <a:off x="539552" y="6093296"/>
            <a:ext cx="1296144" cy="432048"/>
          </a:xfrm>
          <a:prstGeom prst="actionButtonBlank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返回目录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6" grpId="0"/>
      <p:bldP spid="108547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插入图片 </a:t>
            </a:r>
          </a:p>
        </p:txBody>
      </p:sp>
      <p:sp>
        <p:nvSpPr>
          <p:cNvPr id="1095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/>
              <a:t>分别从文件夹中选择“校徽</a:t>
            </a:r>
            <a:r>
              <a:rPr lang="en-US" altLang="zh-CN" sz="2400" dirty="0"/>
              <a:t>.gif”</a:t>
            </a:r>
            <a:r>
              <a:rPr lang="zh-CN" altLang="en-US" sz="2400" dirty="0"/>
              <a:t>、“校名</a:t>
            </a:r>
            <a:r>
              <a:rPr lang="en-US" altLang="zh-CN" sz="2400" dirty="0"/>
              <a:t>.gif”</a:t>
            </a:r>
            <a:r>
              <a:rPr lang="zh-CN" altLang="en-US" sz="2400" dirty="0"/>
              <a:t>、“校门</a:t>
            </a:r>
            <a:r>
              <a:rPr lang="en-US" altLang="zh-CN" sz="2400" dirty="0"/>
              <a:t>.jpg”</a:t>
            </a:r>
            <a:r>
              <a:rPr lang="zh-CN" altLang="en-US" sz="2400" dirty="0"/>
              <a:t>图片文件插入到封面页中 。</a:t>
            </a:r>
          </a:p>
          <a:p>
            <a:pPr lvl="1"/>
            <a:r>
              <a:rPr lang="zh-CN" altLang="en-US" sz="2000" dirty="0"/>
              <a:t>在“插入”选项卡的“插图”组中单击“图片”按钮 ，在打开的“插入图片”对话框</a:t>
            </a:r>
            <a:r>
              <a:rPr lang="zh-CN" altLang="en-US" sz="2000" dirty="0" smtClean="0"/>
              <a:t>中进行</a:t>
            </a:r>
            <a:r>
              <a:rPr lang="zh-CN" altLang="en-US" sz="2000" dirty="0"/>
              <a:t>如下图所示的设置。</a:t>
            </a:r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8C498-E4EE-4F94-AA2E-131A02C32D95}" type="datetime1">
              <a:rPr lang="zh-CN" altLang="en-US" smtClean="0"/>
              <a:t>2013/10/11</a:t>
            </a:fld>
            <a:endParaRPr lang="en-US" altLang="zh-CN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第3章  Word基本应用—制作求职简历</a:t>
            </a: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C5C53-0624-40A1-980F-C4DDB65C9AE4}" type="slidenum">
              <a:rPr lang="en-US" altLang="zh-CN"/>
              <a:pPr/>
              <a:t>21</a:t>
            </a:fld>
            <a:endParaRPr lang="en-US" altLang="zh-CN"/>
          </a:p>
        </p:txBody>
      </p:sp>
      <p:pic>
        <p:nvPicPr>
          <p:cNvPr id="8" name="图片 7"/>
          <p:cNvPicPr/>
          <p:nvPr/>
        </p:nvPicPr>
        <p:blipFill>
          <a:blip r:embed="rId2"/>
          <a:stretch>
            <a:fillRect/>
          </a:stretch>
        </p:blipFill>
        <p:spPr>
          <a:xfrm>
            <a:off x="1763688" y="2943495"/>
            <a:ext cx="5976664" cy="316835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9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9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0" grpId="0"/>
      <p:bldP spid="109571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第3章  Word基本应用—制作求职简历</a:t>
            </a: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DBA17B-C292-42A1-87ED-BDD9DD22393C}" type="slidenum">
              <a:rPr lang="en-US" altLang="zh-CN"/>
              <a:pPr/>
              <a:t>22</a:t>
            </a:fld>
            <a:endParaRPr lang="en-US" altLang="zh-CN" dirty="0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EA05F6E-7257-40B0-A481-7B57062F4C4B}" type="datetime1">
              <a:rPr lang="zh-CN" altLang="en-US" smtClean="0"/>
              <a:t>2013/10/11</a:t>
            </a:fld>
            <a:endParaRPr lang="en-US" altLang="zh-CN"/>
          </a:p>
        </p:txBody>
      </p:sp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调整图片大小 </a:t>
            </a: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将鼠标指针移动到四个角的任意一个尺寸控点上，鼠标指针变成双向箭头，按住鼠标左键向外拖动直到虚线方框大小合适为止，释放鼠标左键，可成比例地调整图片的高度和宽度。如下图所示。</a:t>
            </a:r>
          </a:p>
        </p:txBody>
      </p:sp>
      <p:pic>
        <p:nvPicPr>
          <p:cNvPr id="8" name="图片 7"/>
          <p:cNvPicPr/>
          <p:nvPr/>
        </p:nvPicPr>
        <p:blipFill>
          <a:blip r:embed="rId2"/>
          <a:stretch>
            <a:fillRect/>
          </a:stretch>
        </p:blipFill>
        <p:spPr>
          <a:xfrm>
            <a:off x="899592" y="4149080"/>
            <a:ext cx="7272808" cy="151216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0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0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4" grpId="0"/>
      <p:bldP spid="110595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4716463" y="1412776"/>
            <a:ext cx="4032001" cy="4680520"/>
          </a:xfrm>
          <a:prstGeom prst="rect">
            <a:avLst/>
          </a:prstGeom>
        </p:spPr>
      </p:pic>
      <p:sp>
        <p:nvSpPr>
          <p:cNvPr id="7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dirty="0"/>
              <a:t>第3章  </a:t>
            </a:r>
            <a:r>
              <a:rPr lang="en-US" altLang="zh-CN" dirty="0" err="1"/>
              <a:t>Word基本应用</a:t>
            </a:r>
            <a:r>
              <a:rPr lang="en-US" altLang="zh-CN" dirty="0"/>
              <a:t>—</a:t>
            </a:r>
            <a:r>
              <a:rPr lang="en-US" altLang="zh-CN" dirty="0" err="1"/>
              <a:t>制作求职简历</a:t>
            </a:r>
            <a:endParaRPr lang="en-US" altLang="zh-CN" dirty="0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E02E249-C95B-4ABD-82FE-606F8D5B54B8}" type="slidenum">
              <a:rPr lang="en-US" altLang="zh-CN"/>
              <a:pPr/>
              <a:t>23</a:t>
            </a:fld>
            <a:endParaRPr lang="en-US" altLang="zh-CN" dirty="0"/>
          </a:p>
        </p:txBody>
      </p:sp>
      <p:sp>
        <p:nvSpPr>
          <p:cNvPr id="9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BCCDC0BF-42FA-43DD-81A7-DDF165BE5199}" type="datetime1">
              <a:rPr lang="zh-CN" altLang="en-US" smtClean="0"/>
              <a:t>2013/10/11</a:t>
            </a:fld>
            <a:endParaRPr lang="en-US" altLang="zh-CN"/>
          </a:p>
        </p:txBody>
      </p:sp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688" y="332656"/>
            <a:ext cx="6769100" cy="515938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调整图片位置 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600200"/>
            <a:ext cx="4171950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400" dirty="0"/>
              <a:t>将图片“校名</a:t>
            </a:r>
            <a:r>
              <a:rPr lang="en-US" altLang="zh-CN" sz="2400" dirty="0"/>
              <a:t>.gif”</a:t>
            </a:r>
            <a:r>
              <a:rPr lang="zh-CN" altLang="en-US" sz="2400" dirty="0"/>
              <a:t>的水平位置调整到与图片“校徽</a:t>
            </a:r>
            <a:r>
              <a:rPr lang="en-US" altLang="zh-CN" sz="2400" dirty="0"/>
              <a:t>.gif”</a:t>
            </a:r>
            <a:r>
              <a:rPr lang="zh-CN" altLang="en-US" sz="2400" dirty="0"/>
              <a:t>对齐 。</a:t>
            </a:r>
          </a:p>
          <a:p>
            <a:pPr lvl="1">
              <a:lnSpc>
                <a:spcPct val="90000"/>
              </a:lnSpc>
            </a:pPr>
            <a:r>
              <a:rPr lang="zh-CN" altLang="en-US" sz="2000" dirty="0"/>
              <a:t>在“开始”选项卡的“字体”组的右下角单击“对话框启动器”按钮 ，打开“字体”对话框，选择“高级”选项卡，进行如右图所示的设置。</a:t>
            </a:r>
          </a:p>
          <a:p>
            <a:pPr>
              <a:lnSpc>
                <a:spcPct val="90000"/>
              </a:lnSpc>
            </a:pPr>
            <a:r>
              <a:rPr lang="zh-CN" altLang="en-US" sz="2400" dirty="0"/>
              <a:t>选择 “校门</a:t>
            </a:r>
            <a:r>
              <a:rPr lang="en-US" altLang="zh-CN" sz="2400" dirty="0"/>
              <a:t>.jpg”</a:t>
            </a:r>
            <a:r>
              <a:rPr lang="zh-CN" altLang="en-US" sz="2400" dirty="0"/>
              <a:t>图片，单击“居中”按钮 。</a:t>
            </a:r>
          </a:p>
        </p:txBody>
      </p:sp>
      <p:sp>
        <p:nvSpPr>
          <p:cNvPr id="111622" name="Oval 6"/>
          <p:cNvSpPr>
            <a:spLocks noChangeArrowheads="1"/>
          </p:cNvSpPr>
          <p:nvPr/>
        </p:nvSpPr>
        <p:spPr bwMode="auto">
          <a:xfrm>
            <a:off x="4716461" y="2500864"/>
            <a:ext cx="3455987" cy="433388"/>
          </a:xfrm>
          <a:prstGeom prst="ellips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8" grpId="0"/>
      <p:bldP spid="111619" grpId="0" uiExpand="1" build="p"/>
      <p:bldP spid="11162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4400" kern="1200" dirty="0" smtClean="0"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+mj-cs"/>
              </a:rPr>
              <a:t>设置图片颜色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zh-CN" dirty="0"/>
              <a:t>调整图片“校名</a:t>
            </a:r>
            <a:r>
              <a:rPr lang="en-US" altLang="zh-CN" dirty="0"/>
              <a:t>.gif</a:t>
            </a:r>
            <a:r>
              <a:rPr lang="zh-CN" altLang="zh-CN" dirty="0"/>
              <a:t>”的</a:t>
            </a:r>
            <a:r>
              <a:rPr lang="zh-CN" altLang="zh-CN" dirty="0" smtClean="0"/>
              <a:t>颜色</a:t>
            </a:r>
            <a:endParaRPr lang="en-US" altLang="zh-CN" dirty="0" smtClean="0"/>
          </a:p>
          <a:p>
            <a:pPr lvl="1"/>
            <a:r>
              <a:rPr lang="zh-CN" altLang="zh-CN" dirty="0"/>
              <a:t>在“图片工具</a:t>
            </a:r>
            <a:r>
              <a:rPr lang="en-US" altLang="zh-CN" dirty="0"/>
              <a:t>-</a:t>
            </a:r>
            <a:r>
              <a:rPr lang="zh-CN" altLang="zh-CN" dirty="0"/>
              <a:t>格式”选项卡的“调整”组中单击“颜色”按钮</a:t>
            </a:r>
            <a:r>
              <a:rPr lang="en-US" altLang="zh-CN" dirty="0"/>
              <a:t> </a:t>
            </a:r>
            <a:r>
              <a:rPr lang="zh-CN" altLang="zh-CN" dirty="0"/>
              <a:t>，从弹出的下列表中选择“重新着色”区域中的“红色，强调文字颜色</a:t>
            </a:r>
            <a:r>
              <a:rPr lang="en-US" altLang="zh-CN" dirty="0"/>
              <a:t>2</a:t>
            </a:r>
            <a:r>
              <a:rPr lang="zh-CN" altLang="zh-CN" dirty="0"/>
              <a:t>浅色</a:t>
            </a:r>
            <a:r>
              <a:rPr lang="zh-CN" altLang="zh-CN" dirty="0" smtClean="0"/>
              <a:t>”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/>
              <a:t>去掉图片“校徽</a:t>
            </a:r>
            <a:r>
              <a:rPr lang="en-US" altLang="zh-CN" dirty="0"/>
              <a:t>.gif”</a:t>
            </a:r>
            <a:r>
              <a:rPr lang="zh-CN" altLang="en-US" dirty="0"/>
              <a:t>、“校名</a:t>
            </a:r>
            <a:r>
              <a:rPr lang="en-US" altLang="zh-CN" dirty="0"/>
              <a:t>.gif”</a:t>
            </a:r>
            <a:r>
              <a:rPr lang="zh-CN" altLang="en-US" dirty="0"/>
              <a:t>的白色背景使图片变为</a:t>
            </a:r>
            <a:r>
              <a:rPr lang="zh-CN" altLang="en-US" dirty="0" smtClean="0"/>
              <a:t>透明。</a:t>
            </a:r>
            <a:endParaRPr lang="en-US" altLang="zh-CN" dirty="0" smtClean="0"/>
          </a:p>
          <a:p>
            <a:pPr lvl="1"/>
            <a:r>
              <a:rPr lang="zh-CN" altLang="en-US" dirty="0"/>
              <a:t>双击图片</a:t>
            </a:r>
            <a:r>
              <a:rPr lang="zh-CN" altLang="en-US" dirty="0" smtClean="0"/>
              <a:t>“校名</a:t>
            </a:r>
            <a:r>
              <a:rPr lang="en-US" altLang="zh-CN" dirty="0" smtClean="0"/>
              <a:t>.</a:t>
            </a:r>
            <a:r>
              <a:rPr lang="en-US" altLang="zh-CN" dirty="0"/>
              <a:t>gif”</a:t>
            </a:r>
            <a:r>
              <a:rPr lang="zh-CN" altLang="en-US" dirty="0"/>
              <a:t>。激活“图片工具</a:t>
            </a:r>
            <a:r>
              <a:rPr lang="en-US" altLang="zh-CN" dirty="0"/>
              <a:t>-</a:t>
            </a:r>
            <a:r>
              <a:rPr lang="zh-CN" altLang="en-US" dirty="0"/>
              <a:t>格式”选项卡，在“调整”组中单击“颜色”按钮 ，从弹出的下拉列表中选择“设置透明色”</a:t>
            </a:r>
            <a:r>
              <a:rPr lang="zh-CN" altLang="en-US" dirty="0" smtClean="0"/>
              <a:t>选项。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4DD3F-B32B-4A1A-8CA2-4A234A6F5F13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3</a:t>
            </a:r>
            <a:r>
              <a:rPr lang="zh-CN" altLang="en-US" smtClean="0"/>
              <a:t>章  </a:t>
            </a:r>
            <a:r>
              <a:rPr lang="en-US" altLang="zh-CN" smtClean="0"/>
              <a:t>Word</a:t>
            </a:r>
            <a:r>
              <a:rPr lang="zh-CN" altLang="en-US" smtClean="0"/>
              <a:t>基本应用</a:t>
            </a:r>
            <a:r>
              <a:rPr lang="en-US" altLang="zh-CN" smtClean="0"/>
              <a:t>—</a:t>
            </a:r>
            <a:r>
              <a:rPr lang="zh-CN" altLang="en-US" smtClean="0"/>
              <a:t>制作求职简历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999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4400" kern="1200" dirty="0" smtClean="0"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+mj-cs"/>
              </a:rPr>
              <a:t>设置图片样式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设置图片“校门</a:t>
            </a:r>
            <a:r>
              <a:rPr lang="en-US" altLang="zh-CN" dirty="0"/>
              <a:t>.jpg</a:t>
            </a:r>
            <a:r>
              <a:rPr lang="zh-CN" altLang="zh-CN" dirty="0"/>
              <a:t>”的图片</a:t>
            </a:r>
            <a:r>
              <a:rPr lang="zh-CN" altLang="zh-CN" dirty="0" smtClean="0"/>
              <a:t>样式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1"/>
            <a:r>
              <a:rPr lang="zh-CN" altLang="en-US" dirty="0"/>
              <a:t>双击图片“校门</a:t>
            </a:r>
            <a:r>
              <a:rPr lang="en-US" altLang="zh-CN" dirty="0"/>
              <a:t>.jpg”</a:t>
            </a:r>
            <a:r>
              <a:rPr lang="zh-CN" altLang="en-US" dirty="0"/>
              <a:t>。</a:t>
            </a:r>
          </a:p>
          <a:p>
            <a:pPr lvl="1"/>
            <a:r>
              <a:rPr lang="zh-CN" altLang="en-US" dirty="0" smtClean="0"/>
              <a:t>在</a:t>
            </a:r>
            <a:r>
              <a:rPr lang="zh-CN" altLang="en-US" dirty="0"/>
              <a:t>“图片工具</a:t>
            </a:r>
            <a:r>
              <a:rPr lang="en-US" altLang="zh-CN" dirty="0"/>
              <a:t>-</a:t>
            </a:r>
            <a:r>
              <a:rPr lang="zh-CN" altLang="en-US" dirty="0"/>
              <a:t>格式”选项卡的“图片样式”组中单击“其他”按钮 ，打开“图片样式”下拉列表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1"/>
            <a:r>
              <a:rPr lang="zh-CN" altLang="zh-CN" dirty="0"/>
              <a:t>从下拉列表中选择“柔化边缘椭圆”</a:t>
            </a:r>
            <a:r>
              <a:rPr lang="zh-CN" altLang="zh-CN" dirty="0" smtClean="0"/>
              <a:t>样式</a:t>
            </a:r>
            <a:r>
              <a:rPr lang="zh-CN" altLang="en-US" dirty="0" smtClean="0"/>
              <a:t>。</a:t>
            </a:r>
            <a:endParaRPr lang="zh-CN" altLang="en-US" dirty="0"/>
          </a:p>
          <a:p>
            <a:pPr lvl="1"/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0A94-A842-4568-84CF-9198E4793DB4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3</a:t>
            </a:r>
            <a:r>
              <a:rPr lang="zh-CN" altLang="en-US" smtClean="0"/>
              <a:t>章  </a:t>
            </a:r>
            <a:r>
              <a:rPr lang="en-US" altLang="zh-CN" smtClean="0"/>
              <a:t>Word</a:t>
            </a:r>
            <a:r>
              <a:rPr lang="zh-CN" altLang="en-US" smtClean="0"/>
              <a:t>基本应用</a:t>
            </a:r>
            <a:r>
              <a:rPr lang="en-US" altLang="zh-CN" smtClean="0"/>
              <a:t>—</a:t>
            </a:r>
            <a:r>
              <a:rPr lang="zh-CN" altLang="en-US" smtClean="0"/>
              <a:t>制作求职简历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38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4400" kern="1200" dirty="0" smtClean="0"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+mj-cs"/>
              </a:rPr>
              <a:t>设置文本效果</a:t>
            </a:r>
            <a:r>
              <a:rPr lang="en-US" altLang="zh-CN" sz="4400" kern="1200" dirty="0" smtClean="0"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+mj-cs"/>
              </a:rPr>
              <a:t>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输入文字</a:t>
            </a:r>
            <a:r>
              <a:rPr lang="zh-CN" altLang="zh-CN" dirty="0" smtClean="0"/>
              <a:t>“求职简历”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1"/>
            <a:r>
              <a:rPr lang="zh-CN" altLang="zh-CN" dirty="0"/>
              <a:t>将文字的字体设置为“华文隶书”、字号设置为“</a:t>
            </a:r>
            <a:r>
              <a:rPr lang="en-US" altLang="zh-CN" dirty="0"/>
              <a:t>60</a:t>
            </a:r>
            <a:r>
              <a:rPr lang="zh-CN" altLang="zh-CN" dirty="0"/>
              <a:t>磅”、字体颜色设置为“深蓝，文字</a:t>
            </a:r>
            <a:r>
              <a:rPr lang="en-US" altLang="zh-CN" dirty="0"/>
              <a:t>2</a:t>
            </a:r>
            <a:r>
              <a:rPr lang="zh-CN" altLang="zh-CN" dirty="0"/>
              <a:t>，淡色</a:t>
            </a:r>
            <a:r>
              <a:rPr lang="en-US" altLang="zh-CN" dirty="0"/>
              <a:t>40%</a:t>
            </a:r>
            <a:r>
              <a:rPr lang="zh-CN" altLang="zh-CN" dirty="0"/>
              <a:t>”、字形设置为“加粗”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段落格式</a:t>
            </a:r>
            <a:r>
              <a:rPr lang="zh-CN" altLang="en-US" dirty="0" smtClean="0"/>
              <a:t>为：</a:t>
            </a:r>
            <a:r>
              <a:rPr lang="zh-CN" altLang="zh-CN" dirty="0"/>
              <a:t>“段前间距”设置为“</a:t>
            </a:r>
            <a:r>
              <a:rPr lang="en-US" altLang="zh-CN" dirty="0"/>
              <a:t>1.5</a:t>
            </a:r>
            <a:r>
              <a:rPr lang="zh-CN" altLang="zh-CN" dirty="0"/>
              <a:t>行”、“居中”</a:t>
            </a:r>
            <a:r>
              <a:rPr lang="zh-CN" altLang="zh-CN" dirty="0" smtClean="0"/>
              <a:t>对齐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pPr lvl="1"/>
            <a:r>
              <a:rPr lang="zh-CN" altLang="zh-CN" dirty="0"/>
              <a:t>文字效果的三维格式设置为“顶端</a:t>
            </a:r>
            <a:r>
              <a:rPr lang="en-US" altLang="zh-CN" dirty="0"/>
              <a:t>-</a:t>
            </a:r>
            <a:r>
              <a:rPr lang="zh-CN" altLang="zh-CN" dirty="0"/>
              <a:t>冷色斜面、材料</a:t>
            </a:r>
            <a:r>
              <a:rPr lang="en-US" altLang="zh-CN" dirty="0"/>
              <a:t>-</a:t>
            </a:r>
            <a:r>
              <a:rPr lang="zh-CN" altLang="zh-CN" dirty="0"/>
              <a:t>金属效果</a:t>
            </a:r>
            <a:r>
              <a:rPr lang="zh-CN" altLang="zh-CN" dirty="0" smtClean="0"/>
              <a:t>”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954E8-C9BD-46C2-AB29-9DF3ADF9870B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3</a:t>
            </a:r>
            <a:r>
              <a:rPr lang="zh-CN" altLang="en-US" smtClean="0"/>
              <a:t>章  </a:t>
            </a:r>
            <a:r>
              <a:rPr lang="en-US" altLang="zh-CN" smtClean="0"/>
              <a:t>Word</a:t>
            </a:r>
            <a:r>
              <a:rPr lang="zh-CN" altLang="en-US" smtClean="0"/>
              <a:t>基本应用</a:t>
            </a:r>
            <a:r>
              <a:rPr lang="en-US" altLang="zh-CN" smtClean="0"/>
              <a:t>—</a:t>
            </a:r>
            <a:r>
              <a:rPr lang="zh-CN" altLang="en-US" smtClean="0"/>
              <a:t>制作求职简历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472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bldLvl="2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4400" kern="1200" dirty="0" smtClean="0"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+mj-cs"/>
              </a:rPr>
              <a:t>设置文本效果</a:t>
            </a:r>
            <a:r>
              <a:rPr lang="en-US" altLang="zh-CN" sz="4400" kern="1200" dirty="0" smtClean="0"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+mj-cs"/>
              </a:rPr>
              <a:t>1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zh-CN" dirty="0" smtClean="0"/>
              <a:t>输入文字“</a:t>
            </a:r>
            <a:r>
              <a:rPr lang="en-US" altLang="zh-CN" dirty="0" smtClean="0"/>
              <a:t>SHENZHEN POLYTECHNIC</a:t>
            </a:r>
            <a:r>
              <a:rPr lang="zh-CN" altLang="zh-CN" dirty="0" smtClean="0"/>
              <a:t>”，并设置文本效果、阴影效果、映像效果及文本颜色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在“开始”选项卡的“字体”组中，单击“文本效果”按钮</a:t>
            </a:r>
            <a:r>
              <a:rPr lang="en-US" altLang="zh-CN" dirty="0" smtClean="0"/>
              <a:t> </a:t>
            </a:r>
            <a:r>
              <a:rPr lang="zh-CN" altLang="zh-CN" dirty="0" smtClean="0"/>
              <a:t>，在弹出的下拉列表中选择第</a:t>
            </a:r>
            <a:r>
              <a:rPr lang="en-US" altLang="zh-CN" dirty="0" smtClean="0"/>
              <a:t>1</a:t>
            </a:r>
            <a:r>
              <a:rPr lang="zh-CN" altLang="zh-CN" dirty="0" smtClean="0"/>
              <a:t>行第</a:t>
            </a:r>
            <a:r>
              <a:rPr lang="en-US" altLang="zh-CN" dirty="0" smtClean="0"/>
              <a:t>5</a:t>
            </a:r>
            <a:r>
              <a:rPr lang="zh-CN" altLang="zh-CN" dirty="0" smtClean="0"/>
              <a:t>列的文本效果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单击“文本效果”按钮</a:t>
            </a:r>
            <a:r>
              <a:rPr lang="en-US" altLang="zh-CN" dirty="0" smtClean="0"/>
              <a:t> </a:t>
            </a:r>
            <a:r>
              <a:rPr lang="zh-CN" altLang="zh-CN" dirty="0" smtClean="0"/>
              <a:t>，在弹出的下拉列表中选择“阴影”样式，在下级列表框中选择“外部”区域中的“右上斜偏移”选项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单击“文本效果”按钮</a:t>
            </a:r>
            <a:r>
              <a:rPr lang="en-US" altLang="zh-CN" dirty="0" smtClean="0"/>
              <a:t> </a:t>
            </a:r>
            <a:r>
              <a:rPr lang="zh-CN" altLang="zh-CN" dirty="0" smtClean="0"/>
              <a:t>，在弹出的下拉列表中选择“映像”样式，在下级列表框中选择“映像变体”区域中的“紧密映像，</a:t>
            </a:r>
            <a:r>
              <a:rPr lang="en-US" altLang="zh-CN" dirty="0" smtClean="0"/>
              <a:t>4pt</a:t>
            </a:r>
            <a:r>
              <a:rPr lang="zh-CN" altLang="zh-CN" dirty="0" smtClean="0"/>
              <a:t>偏移量”选项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选择“主题颜色”区域中的“红色，强调文字颜色</a:t>
            </a:r>
            <a:r>
              <a:rPr lang="en-US" altLang="zh-CN" dirty="0" smtClean="0"/>
              <a:t>2</a:t>
            </a:r>
            <a:r>
              <a:rPr lang="zh-CN" altLang="zh-CN" dirty="0" smtClean="0"/>
              <a:t>，深色</a:t>
            </a:r>
            <a:r>
              <a:rPr lang="en-US" altLang="zh-CN" dirty="0" smtClean="0"/>
              <a:t>25%</a:t>
            </a:r>
            <a:r>
              <a:rPr lang="zh-CN" altLang="zh-CN" dirty="0" smtClean="0"/>
              <a:t>”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E902B-5C2B-4CE6-B618-04E0C274ABD2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3</a:t>
            </a:r>
            <a:r>
              <a:rPr lang="zh-CN" altLang="en-US" smtClean="0"/>
              <a:t>章  </a:t>
            </a:r>
            <a:r>
              <a:rPr lang="en-US" altLang="zh-CN" smtClean="0"/>
              <a:t>Word</a:t>
            </a:r>
            <a:r>
              <a:rPr lang="zh-CN" altLang="en-US" smtClean="0"/>
              <a:t>基本应用</a:t>
            </a:r>
            <a:r>
              <a:rPr lang="en-US" altLang="zh-CN" smtClean="0"/>
              <a:t>—</a:t>
            </a:r>
            <a:r>
              <a:rPr lang="zh-CN" altLang="en-US" smtClean="0"/>
              <a:t>制作求职简历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132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 bldLvl="2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第3章  Word基本应用—制作求职简历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B2934A-F21D-4BA1-A25A-4D335A72F8B5}" type="slidenum">
              <a:rPr lang="en-US" altLang="zh-CN"/>
              <a:pPr/>
              <a:t>28</a:t>
            </a:fld>
            <a:endParaRPr lang="en-US" altLang="zh-CN"/>
          </a:p>
        </p:txBody>
      </p:sp>
      <p:sp>
        <p:nvSpPr>
          <p:cNvPr id="9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BDF3E34C-5180-4F10-9686-280C2819EA29}" type="datetime1">
              <a:rPr lang="zh-CN" altLang="en-US" smtClean="0"/>
              <a:t>2013/10/11</a:t>
            </a:fld>
            <a:endParaRPr lang="en-US" altLang="zh-CN"/>
          </a:p>
        </p:txBody>
      </p:sp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688" y="332656"/>
            <a:ext cx="7201346" cy="515938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“</a:t>
            </a:r>
            <a:r>
              <a:rPr lang="zh-CN" altLang="en-US" dirty="0"/>
              <a:t>即点即输”与制表位的使用 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412875"/>
            <a:ext cx="8229600" cy="2185988"/>
          </a:xfrm>
        </p:spPr>
        <p:txBody>
          <a:bodyPr/>
          <a:lstStyle/>
          <a:p>
            <a:r>
              <a:rPr lang="zh-CN" altLang="en-US" sz="2400" dirty="0"/>
              <a:t>切换到“页面视图” 。</a:t>
            </a:r>
          </a:p>
          <a:p>
            <a:r>
              <a:rPr lang="zh-CN" altLang="en-US" sz="2400" dirty="0"/>
              <a:t>当鼠标指针</a:t>
            </a:r>
            <a:r>
              <a:rPr lang="zh-CN" altLang="en-US" sz="2400" dirty="0" smtClean="0"/>
              <a:t>变为     时</a:t>
            </a:r>
            <a:r>
              <a:rPr lang="zh-CN" altLang="en-US" sz="2400" dirty="0"/>
              <a:t>，双击鼠标，插入点自动定位到指定位置，同时在水平标尺中，出现了一个“左对齐式制表符┗” </a:t>
            </a:r>
          </a:p>
        </p:txBody>
      </p:sp>
      <p:pic>
        <p:nvPicPr>
          <p:cNvPr id="113668" name="Picture 4" descr="HyperSnapClip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429000"/>
            <a:ext cx="7993062" cy="2659063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669" name="AutoShape 5"/>
          <p:cNvSpPr>
            <a:spLocks noChangeArrowheads="1"/>
          </p:cNvSpPr>
          <p:nvPr/>
        </p:nvSpPr>
        <p:spPr bwMode="auto">
          <a:xfrm rot="10800000">
            <a:off x="1403350" y="4365625"/>
            <a:ext cx="1800225" cy="792163"/>
          </a:xfrm>
          <a:prstGeom prst="wedgeRoundRectCallout">
            <a:avLst>
              <a:gd name="adj1" fmla="val -45065"/>
              <a:gd name="adj2" fmla="val 118736"/>
              <a:gd name="adj3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/>
          <a:lstStyle/>
          <a:p>
            <a:pPr algn="ctr"/>
            <a:r>
              <a:rPr lang="zh-CN" altLang="en-US" b="0"/>
              <a:t>按</a:t>
            </a:r>
            <a:r>
              <a:rPr lang="en-US" altLang="zh-CN" b="0"/>
              <a:t>Tab</a:t>
            </a:r>
            <a:r>
              <a:rPr lang="zh-CN" altLang="en-US" b="0"/>
              <a:t>键可以对齐制表位</a:t>
            </a:r>
          </a:p>
        </p:txBody>
      </p:sp>
      <p:pic>
        <p:nvPicPr>
          <p:cNvPr id="10" name="图片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853597"/>
            <a:ext cx="288032" cy="301587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动作按钮: 自定义 10">
            <a:hlinkClick r:id="rId4" action="ppaction://hlinksldjump" highlightClick="1"/>
          </p:cNvPr>
          <p:cNvSpPr/>
          <p:nvPr/>
        </p:nvSpPr>
        <p:spPr>
          <a:xfrm>
            <a:off x="539552" y="6093296"/>
            <a:ext cx="1296144" cy="432048"/>
          </a:xfrm>
          <a:prstGeom prst="actionButtonBlank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返回目录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插入分节符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400" dirty="0"/>
              <a:t>将插入点定位到“自荐书”的前面</a:t>
            </a:r>
            <a:r>
              <a:rPr lang="zh-CN" altLang="en-US" sz="2400" dirty="0" smtClean="0"/>
              <a:t>，</a:t>
            </a:r>
            <a:r>
              <a:rPr lang="zh-CN" altLang="zh-CN" sz="2400" dirty="0"/>
              <a:t>在“页面布局”选项卡的“页面设置”组中，单击“分隔符”按钮</a:t>
            </a:r>
            <a:r>
              <a:rPr lang="en-US" altLang="zh-CN" sz="2400" dirty="0"/>
              <a:t> </a:t>
            </a:r>
            <a:r>
              <a:rPr lang="zh-CN" altLang="zh-CN" sz="2400" dirty="0"/>
              <a:t>。从弹出的下拉列表中选择“分节符”区域中的“下一页”选项。</a:t>
            </a:r>
            <a:r>
              <a:rPr lang="zh-CN" altLang="en-US" sz="2400" dirty="0" smtClean="0"/>
              <a:t> </a:t>
            </a:r>
            <a:endParaRPr lang="zh-CN" altLang="en-US" sz="2400" dirty="0"/>
          </a:p>
          <a:p>
            <a:pPr>
              <a:lnSpc>
                <a:spcPct val="80000"/>
              </a:lnSpc>
            </a:pPr>
            <a:r>
              <a:rPr lang="zh-CN" altLang="en-US" sz="2400" dirty="0"/>
              <a:t>将插入点定位到“个人简历”（表格）的前面，重复上面的操作。</a:t>
            </a:r>
          </a:p>
          <a:p>
            <a:pPr>
              <a:lnSpc>
                <a:spcPct val="80000"/>
              </a:lnSpc>
            </a:pPr>
            <a:r>
              <a:rPr lang="zh-CN" altLang="en-US" sz="2400" dirty="0"/>
              <a:t>将插入点定位到“自荐书”所在节（文档中第二节）的任意位置。</a:t>
            </a:r>
          </a:p>
          <a:p>
            <a:pPr>
              <a:lnSpc>
                <a:spcPct val="80000"/>
              </a:lnSpc>
            </a:pPr>
            <a:r>
              <a:rPr lang="zh-CN" altLang="en-US" sz="2400" dirty="0"/>
              <a:t>在“视图”选项卡的“文档视图”组中单击“草稿”按钮 ，切换到“草稿”视图下</a:t>
            </a:r>
            <a:r>
              <a:rPr lang="zh-CN" altLang="en-US" sz="2400" dirty="0" smtClean="0"/>
              <a:t>，可以</a:t>
            </a:r>
            <a:r>
              <a:rPr lang="zh-CN" altLang="en-US" sz="2400" dirty="0"/>
              <a:t>看到在“自荐书”的前后，各有一条含有“分节符（下一页）”的双虚线，表示共将文档分为三个节。 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EF3F0-6C00-4304-95BA-491F893E3567}" type="datetime1">
              <a:rPr lang="zh-CN" altLang="en-US" smtClean="0"/>
              <a:t>2013/10/11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第3章  Word基本应用—制作求职简历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C02C0-78DA-47FE-B2EA-119C568D325A}" type="slidenum">
              <a:rPr lang="en-US" altLang="zh-CN"/>
              <a:pPr/>
              <a:t>29</a:t>
            </a:fld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4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4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4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4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46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46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0" grpId="0"/>
      <p:bldP spid="11469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目录</a:t>
            </a:r>
          </a:p>
        </p:txBody>
      </p:sp>
      <p:sp>
        <p:nvSpPr>
          <p:cNvPr id="96260" name="Rectangle 4"/>
          <p:cNvSpPr>
            <a:spLocks noGrp="1" noChangeArrowheads="1"/>
          </p:cNvSpPr>
          <p:nvPr>
            <p:ph idx="1"/>
          </p:nvPr>
        </p:nvSpPr>
        <p:spPr>
          <a:xfrm>
            <a:off x="943732" y="1566862"/>
            <a:ext cx="7474024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</a:extLst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dirty="0"/>
              <a:t>3.1 </a:t>
            </a:r>
            <a:r>
              <a:rPr lang="zh-CN" altLang="en-US" dirty="0">
                <a:hlinkClick r:id="rId2" action="ppaction://hlinksldjump"/>
              </a:rPr>
              <a:t>求职简历案例分析</a:t>
            </a:r>
            <a:endParaRPr lang="zh-CN" altLang="en-US" dirty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dirty="0"/>
              <a:t>3.2 </a:t>
            </a:r>
            <a:r>
              <a:rPr lang="zh-CN" altLang="en-US" dirty="0"/>
              <a:t>实现方法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dirty="0"/>
              <a:t>3.2.1 </a:t>
            </a:r>
            <a:r>
              <a:rPr lang="zh-CN" altLang="en-US" dirty="0" smtClean="0">
                <a:hlinkClick r:id="rId3" action="ppaction://hlinksldjump"/>
              </a:rPr>
              <a:t>字符及</a:t>
            </a:r>
            <a:r>
              <a:rPr lang="zh-CN" altLang="en-US" dirty="0">
                <a:hlinkClick r:id="rId3" action="ppaction://hlinksldjump"/>
              </a:rPr>
              <a:t>段落</a:t>
            </a:r>
            <a:r>
              <a:rPr lang="zh-CN" altLang="en-US" dirty="0" smtClean="0">
                <a:hlinkClick r:id="rId3" action="ppaction://hlinksldjump"/>
              </a:rPr>
              <a:t>格式化</a:t>
            </a:r>
            <a:endParaRPr lang="zh-CN" altLang="en-US" dirty="0"/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dirty="0" smtClean="0"/>
              <a:t>3.2.2 </a:t>
            </a:r>
            <a:r>
              <a:rPr lang="zh-CN" altLang="en-US" dirty="0">
                <a:hlinkClick r:id="rId4" action="ppaction://hlinksldjump"/>
              </a:rPr>
              <a:t>制作表格</a:t>
            </a:r>
            <a:endParaRPr lang="zh-CN" altLang="en-US" dirty="0"/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dirty="0"/>
              <a:t>3.2.3 </a:t>
            </a:r>
            <a:r>
              <a:rPr lang="zh-CN" altLang="en-US" dirty="0">
                <a:hlinkClick r:id="rId5" action="ppaction://hlinksldjump"/>
              </a:rPr>
              <a:t>制作封面</a:t>
            </a:r>
            <a:endParaRPr lang="zh-CN" altLang="en-US" dirty="0"/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dirty="0"/>
              <a:t>3.2.4 </a:t>
            </a:r>
            <a:r>
              <a:rPr lang="zh-CN" altLang="en-US" dirty="0">
                <a:hlinkClick r:id="rId6" action="ppaction://hlinksldjump"/>
              </a:rPr>
              <a:t>设置页面边框</a:t>
            </a:r>
            <a:endParaRPr lang="zh-CN" altLang="en-US" dirty="0"/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dirty="0"/>
              <a:t>3.2.5 </a:t>
            </a:r>
            <a:r>
              <a:rPr lang="zh-CN" altLang="en-US" dirty="0">
                <a:hlinkClick r:id="rId7" action="ppaction://hlinksldjump"/>
              </a:rPr>
              <a:t>打印文档</a:t>
            </a:r>
            <a:endParaRPr lang="zh-CN" altLang="en-US" dirty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dirty="0"/>
              <a:t>3.3 </a:t>
            </a:r>
            <a:r>
              <a:rPr lang="zh-CN" altLang="en-US" dirty="0">
                <a:hlinkClick r:id="rId8" action="ppaction://hlinksldjump"/>
              </a:rPr>
              <a:t>案例总结</a:t>
            </a:r>
            <a:endParaRPr lang="zh-CN" altLang="en-US" dirty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dirty="0"/>
              <a:t>3.4 </a:t>
            </a:r>
            <a:r>
              <a:rPr lang="zh-CN" altLang="en-US" dirty="0">
                <a:hlinkClick r:id="rId9" action="ppaction://hlinksldjump"/>
              </a:rPr>
              <a:t>课后练习</a:t>
            </a:r>
            <a:endParaRPr lang="zh-CN" altLang="en-US" dirty="0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FE22F-3D47-4D82-A131-295310CB8465}" type="datetime1">
              <a:rPr lang="zh-CN" altLang="en-US" smtClean="0"/>
              <a:t>2013/10/11</a:t>
            </a:fld>
            <a:endParaRPr lang="en-US" altLang="zh-CN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第3章  Word基本应用—制作求职简历</a:t>
            </a: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D62CE-5161-4719-93B8-DD578D3EC698}" type="slidenum">
              <a:rPr lang="en-US" altLang="zh-CN"/>
              <a:pPr/>
              <a:t>3</a:t>
            </a:fld>
            <a:endParaRPr lang="en-US" altLang="zh-CN" dirty="0"/>
          </a:p>
        </p:txBody>
      </p:sp>
      <p:sp>
        <p:nvSpPr>
          <p:cNvPr id="96261" name="AutoShape 5"/>
          <p:cNvSpPr>
            <a:spLocks noChangeArrowheads="1"/>
          </p:cNvSpPr>
          <p:nvPr/>
        </p:nvSpPr>
        <p:spPr bwMode="auto">
          <a:xfrm>
            <a:off x="539750" y="1484313"/>
            <a:ext cx="8281988" cy="4608512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hlink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第3章  Word基本应用—制作求职简历</a:t>
            </a: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753E67-F936-44C5-A95A-915E018DD659}" type="slidenum">
              <a:rPr lang="en-US" altLang="zh-CN"/>
              <a:pPr/>
              <a:t>30</a:t>
            </a:fld>
            <a:endParaRPr lang="en-US" altLang="zh-CN"/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40B9DF21-B390-4297-B916-7937B73B1188}" type="datetime1">
              <a:rPr lang="zh-CN" altLang="en-US" smtClean="0"/>
              <a:t>2013/10/11</a:t>
            </a:fld>
            <a:endParaRPr lang="en-US" altLang="zh-CN"/>
          </a:p>
        </p:txBody>
      </p:sp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>
          <a:xfrm>
            <a:off x="1671943" y="332656"/>
            <a:ext cx="6769100" cy="515938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设置页面边框 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>
            <a:normAutofit/>
          </a:bodyPr>
          <a:lstStyle/>
          <a:p>
            <a:r>
              <a:rPr lang="zh-CN" altLang="en-US" sz="2000" dirty="0"/>
              <a:t>将插入点定位到“自荐书”所在的节中。</a:t>
            </a:r>
          </a:p>
          <a:p>
            <a:r>
              <a:rPr lang="zh-CN" altLang="en-US" sz="2000" dirty="0" smtClean="0"/>
              <a:t>在</a:t>
            </a:r>
            <a:r>
              <a:rPr lang="zh-CN" altLang="en-US" sz="2000" dirty="0"/>
              <a:t>“页面布局”选项卡的“页面背景”组中，单击“页面边框”按钮 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r>
              <a:rPr lang="zh-CN" altLang="en-US" sz="2000" dirty="0" smtClean="0"/>
              <a:t>在</a:t>
            </a:r>
            <a:r>
              <a:rPr lang="zh-CN" altLang="en-US" sz="2000" dirty="0"/>
              <a:t>打开的“边框和底纹”对话框的“页面边框”选项卡中，在“艺术型”下拉列表框中选择需要的艺术边框；在“颜色”下拉列表框中选择“主题颜色”区域中的“白色，背景</a:t>
            </a:r>
            <a:r>
              <a:rPr lang="en-US" altLang="zh-CN" sz="2000" dirty="0"/>
              <a:t>1</a:t>
            </a:r>
            <a:r>
              <a:rPr lang="zh-CN" altLang="en-US" sz="2000" dirty="0"/>
              <a:t>，深色</a:t>
            </a:r>
            <a:r>
              <a:rPr lang="en-US" altLang="zh-CN" sz="2000" dirty="0"/>
              <a:t>50%”</a:t>
            </a:r>
            <a:r>
              <a:rPr lang="zh-CN" altLang="en-US" sz="2000" dirty="0"/>
              <a:t>，在“应用于”下拉列表框中选择“本节”，设置结果</a:t>
            </a:r>
            <a:r>
              <a:rPr lang="zh-CN" altLang="en-US" sz="2000" dirty="0" smtClean="0"/>
              <a:t>如右图所</a:t>
            </a:r>
            <a:r>
              <a:rPr lang="zh-CN" altLang="en-US" sz="2000" dirty="0"/>
              <a:t>示</a:t>
            </a:r>
            <a:r>
              <a:rPr lang="zh-CN" altLang="en-US" sz="2000" dirty="0" smtClean="0"/>
              <a:t>。 </a:t>
            </a:r>
            <a:endParaRPr lang="zh-CN" altLang="en-US" sz="2000" dirty="0"/>
          </a:p>
        </p:txBody>
      </p:sp>
      <p:pic>
        <p:nvPicPr>
          <p:cNvPr id="9" name="图片 8"/>
          <p:cNvPicPr/>
          <p:nvPr/>
        </p:nvPicPr>
        <p:blipFill>
          <a:blip r:embed="rId2"/>
          <a:stretch>
            <a:fillRect/>
          </a:stretch>
        </p:blipFill>
        <p:spPr>
          <a:xfrm>
            <a:off x="4499992" y="1700808"/>
            <a:ext cx="3960440" cy="3960440"/>
          </a:xfrm>
          <a:prstGeom prst="rect">
            <a:avLst/>
          </a:prstGeom>
        </p:spPr>
      </p:pic>
      <p:sp>
        <p:nvSpPr>
          <p:cNvPr id="10" name="动作按钮: 自定义 9">
            <a:hlinkClick r:id="rId3" action="ppaction://hlinksldjump" highlightClick="1"/>
          </p:cNvPr>
          <p:cNvSpPr/>
          <p:nvPr/>
        </p:nvSpPr>
        <p:spPr>
          <a:xfrm>
            <a:off x="539552" y="6093296"/>
            <a:ext cx="1296144" cy="432048"/>
          </a:xfrm>
          <a:prstGeom prst="actionButtonBlank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返回目录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/>
      <p:bldP spid="115715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第3章  Word基本应用—制作求职简历</a:t>
            </a: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83F1AD-7279-4753-B8E9-137AD29BBFBC}" type="slidenum">
              <a:rPr lang="en-US" altLang="zh-CN"/>
              <a:pPr/>
              <a:t>31</a:t>
            </a:fld>
            <a:endParaRPr lang="en-US" altLang="zh-CN"/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956CD6FB-5BAA-4F37-867F-C768097A17D7}" type="datetime1">
              <a:rPr lang="zh-CN" altLang="en-US" smtClean="0"/>
              <a:t>2013/10/11</a:t>
            </a:fld>
            <a:endParaRPr lang="en-US" altLang="zh-CN"/>
          </a:p>
        </p:txBody>
      </p:sp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88640"/>
            <a:ext cx="6769100" cy="515938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打印文档 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7544" y="1268760"/>
            <a:ext cx="8267700" cy="1138238"/>
          </a:xfrm>
        </p:spPr>
        <p:txBody>
          <a:bodyPr>
            <a:normAutofit lnSpcReduction="10000"/>
          </a:bodyPr>
          <a:lstStyle/>
          <a:p>
            <a:r>
              <a:rPr lang="zh-CN" altLang="en-US" sz="2400" dirty="0"/>
              <a:t>在“文件”选项卡中选择“打印”选项，</a:t>
            </a:r>
            <a:r>
              <a:rPr lang="zh-CN" altLang="en-US" sz="2400" dirty="0" smtClean="0"/>
              <a:t>在 “打印”</a:t>
            </a:r>
            <a:r>
              <a:rPr lang="zh-CN" altLang="en-US" sz="2400" dirty="0"/>
              <a:t>面板中显示了当前与打印相关的参数设置</a:t>
            </a:r>
            <a:r>
              <a:rPr lang="zh-CN" altLang="en-US" sz="2400" dirty="0" smtClean="0"/>
              <a:t>。进行</a:t>
            </a:r>
            <a:r>
              <a:rPr lang="zh-CN" altLang="en-US" sz="2400" dirty="0"/>
              <a:t>如下图所示的设置。</a:t>
            </a:r>
          </a:p>
        </p:txBody>
      </p:sp>
      <p:sp>
        <p:nvSpPr>
          <p:cNvPr id="9" name="动作按钮: 自定义 8">
            <a:hlinkClick r:id="rId2" action="ppaction://hlinksldjump" highlightClick="1"/>
          </p:cNvPr>
          <p:cNvSpPr/>
          <p:nvPr/>
        </p:nvSpPr>
        <p:spPr>
          <a:xfrm>
            <a:off x="179512" y="6093296"/>
            <a:ext cx="1296144" cy="432048"/>
          </a:xfrm>
          <a:prstGeom prst="actionButtonBlank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返回目录</a:t>
            </a:r>
            <a:endParaRPr lang="zh-CN" altLang="en-US" dirty="0"/>
          </a:p>
        </p:txBody>
      </p:sp>
      <p:pic>
        <p:nvPicPr>
          <p:cNvPr id="10" name="图片 9"/>
          <p:cNvPicPr/>
          <p:nvPr/>
        </p:nvPicPr>
        <p:blipFill>
          <a:blip r:embed="rId3"/>
          <a:stretch>
            <a:fillRect/>
          </a:stretch>
        </p:blipFill>
        <p:spPr>
          <a:xfrm>
            <a:off x="1835696" y="2316951"/>
            <a:ext cx="6480720" cy="399236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2" grpId="0"/>
      <p:bldP spid="11776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案例总结 </a:t>
            </a:r>
          </a:p>
        </p:txBody>
      </p:sp>
      <p:sp>
        <p:nvSpPr>
          <p:cNvPr id="118788" name="Rectangle 4"/>
          <p:cNvSpPr>
            <a:spLocks noGrp="1" noChangeArrowheads="1"/>
          </p:cNvSpPr>
          <p:nvPr>
            <p:ph idx="1"/>
          </p:nvPr>
        </p:nvSpPr>
        <p:spPr>
          <a:xfrm>
            <a:off x="611560" y="1567333"/>
            <a:ext cx="8229600" cy="45259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dirty="0"/>
              <a:t>本章主要介绍了对</a:t>
            </a:r>
            <a:r>
              <a:rPr lang="en-US" altLang="zh-CN" dirty="0"/>
              <a:t>Word</a:t>
            </a:r>
            <a:r>
              <a:rPr lang="zh-CN" altLang="en-US" dirty="0"/>
              <a:t>文档的排版，包括：</a:t>
            </a:r>
          </a:p>
          <a:p>
            <a:pPr lvl="1"/>
            <a:r>
              <a:rPr lang="zh-CN" altLang="en-US" dirty="0"/>
              <a:t>字符格式、段落格式</a:t>
            </a:r>
          </a:p>
          <a:p>
            <a:pPr lvl="1"/>
            <a:r>
              <a:rPr lang="zh-CN" altLang="en-US" dirty="0"/>
              <a:t>页面格式的设置</a:t>
            </a:r>
          </a:p>
          <a:p>
            <a:pPr lvl="1"/>
            <a:r>
              <a:rPr lang="zh-CN" altLang="en-US" dirty="0"/>
              <a:t>图片的处理</a:t>
            </a:r>
          </a:p>
          <a:p>
            <a:pPr lvl="1"/>
            <a:r>
              <a:rPr lang="zh-CN" altLang="en-US" dirty="0"/>
              <a:t>对文档进行分节</a:t>
            </a:r>
          </a:p>
          <a:p>
            <a:pPr lvl="1"/>
            <a:r>
              <a:rPr lang="zh-CN" altLang="en-US" dirty="0"/>
              <a:t>表格制作</a:t>
            </a:r>
          </a:p>
          <a:p>
            <a:pPr lvl="1"/>
            <a:r>
              <a:rPr lang="zh-CN" altLang="en-US" dirty="0"/>
              <a:t>制表符的使用</a:t>
            </a:r>
          </a:p>
          <a:p>
            <a:pPr lvl="1"/>
            <a:r>
              <a:rPr lang="zh-CN" altLang="en-US" dirty="0"/>
              <a:t>打印文档等。</a:t>
            </a:r>
          </a:p>
          <a:p>
            <a:pPr lvl="1"/>
            <a:endParaRPr lang="en-US" altLang="zh-CN" dirty="0"/>
          </a:p>
        </p:txBody>
      </p:sp>
      <p:sp>
        <p:nvSpPr>
          <p:cNvPr id="8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C9623-1E9D-4B66-91C6-751B8600914A}" type="datetime1">
              <a:rPr lang="zh-CN" altLang="en-US" smtClean="0"/>
              <a:t>2013/10/11</a:t>
            </a:fld>
            <a:endParaRPr lang="en-US" altLang="zh-CN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第3章  Word基本应用—制作求职简历</a:t>
            </a:r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EA992-1FE9-484B-90B9-850DD21F01B0}" type="slidenum">
              <a:rPr lang="en-US" altLang="zh-CN"/>
              <a:pPr/>
              <a:t>32</a:t>
            </a:fld>
            <a:endParaRPr lang="en-US" altLang="zh-CN"/>
          </a:p>
        </p:txBody>
      </p:sp>
      <p:sp>
        <p:nvSpPr>
          <p:cNvPr id="118790" name="AutoShape 6"/>
          <p:cNvSpPr>
            <a:spLocks noChangeArrowheads="1"/>
          </p:cNvSpPr>
          <p:nvPr/>
        </p:nvSpPr>
        <p:spPr bwMode="auto">
          <a:xfrm>
            <a:off x="395288" y="1412875"/>
            <a:ext cx="8281987" cy="4608513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动作按钮: 自定义 8">
            <a:hlinkClick r:id="rId2" action="ppaction://hlinksldjump" highlightClick="1"/>
          </p:cNvPr>
          <p:cNvSpPr/>
          <p:nvPr/>
        </p:nvSpPr>
        <p:spPr>
          <a:xfrm>
            <a:off x="179512" y="6093296"/>
            <a:ext cx="1296144" cy="432048"/>
          </a:xfrm>
          <a:prstGeom prst="actionButtonBlank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返回目录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87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87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87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87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87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87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87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87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87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87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87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87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87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87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87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87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7" grpId="0"/>
      <p:bldP spid="118788" grpId="0" build="p" bldLvl="2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课后练习 </a:t>
            </a:r>
          </a:p>
        </p:txBody>
      </p:sp>
      <p:sp>
        <p:nvSpPr>
          <p:cNvPr id="119812" name="Rectangle 4"/>
          <p:cNvSpPr>
            <a:spLocks noGrp="1" noChangeArrowheads="1"/>
          </p:cNvSpPr>
          <p:nvPr>
            <p:ph idx="1"/>
          </p:nvPr>
        </p:nvSpPr>
        <p:spPr>
          <a:xfrm>
            <a:off x="853752" y="1570533"/>
            <a:ext cx="7796857" cy="452276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 sz="2400" dirty="0"/>
              <a:t>            </a:t>
            </a:r>
          </a:p>
          <a:p>
            <a:r>
              <a:rPr lang="zh-CN" altLang="zh-CN" sz="2400" dirty="0"/>
              <a:t>结合本章的</a:t>
            </a:r>
            <a:r>
              <a:rPr lang="en-US" altLang="zh-CN" sz="2400" dirty="0"/>
              <a:t>Word</a:t>
            </a:r>
            <a:r>
              <a:rPr lang="zh-CN" altLang="zh-CN" sz="2400" dirty="0"/>
              <a:t>知识，创建一份应聘学校社团的个人简历，内容不限。但必须包含以下知识点：</a:t>
            </a:r>
          </a:p>
          <a:p>
            <a:pPr lvl="1"/>
            <a:r>
              <a:rPr lang="zh-CN" altLang="zh-CN" sz="2000" dirty="0" smtClean="0"/>
              <a:t>使用</a:t>
            </a:r>
            <a:r>
              <a:rPr lang="zh-CN" altLang="zh-CN" sz="2000" dirty="0"/>
              <a:t>适当的图片、文字制作与该社团的主题相关的封面。</a:t>
            </a:r>
          </a:p>
          <a:p>
            <a:pPr lvl="1"/>
            <a:r>
              <a:rPr lang="zh-CN" altLang="zh-CN" sz="2000" dirty="0" smtClean="0"/>
              <a:t>根据</a:t>
            </a:r>
            <a:r>
              <a:rPr lang="zh-CN" altLang="zh-CN" sz="2000" dirty="0"/>
              <a:t>自己的实际情况制作“自荐书”，并对“自荐书”的内容进行字符格式化及段落格式化。要求内容分布合理，不要留太多空白，也不要太拥挤。</a:t>
            </a:r>
          </a:p>
          <a:p>
            <a:pPr lvl="1"/>
            <a:r>
              <a:rPr lang="zh-CN" altLang="zh-CN" sz="2000" dirty="0" smtClean="0"/>
              <a:t>利用</a:t>
            </a:r>
            <a:r>
              <a:rPr lang="zh-CN" altLang="zh-CN" sz="2000" dirty="0"/>
              <a:t>表格将自己的相关经历以及个人信息（班级、姓名、学号、性别、其他兴趣爱好）等直观地分类列出，并插入一张本人的照片。</a:t>
            </a:r>
          </a:p>
        </p:txBody>
      </p:sp>
      <p:sp>
        <p:nvSpPr>
          <p:cNvPr id="8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01B4D-E19B-4CFF-89D3-E17173DD9957}" type="datetime1">
              <a:rPr lang="zh-CN" altLang="en-US" smtClean="0"/>
              <a:t>2013/10/11</a:t>
            </a:fld>
            <a:endParaRPr lang="en-US" altLang="zh-CN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第3章  Word基本应用—制作求职简历</a:t>
            </a:r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27FFA-4971-4DBA-A348-B556145220DF}" type="slidenum">
              <a:rPr lang="en-US" altLang="zh-CN"/>
              <a:pPr/>
              <a:t>33</a:t>
            </a:fld>
            <a:endParaRPr lang="en-US" altLang="zh-CN"/>
          </a:p>
        </p:txBody>
      </p:sp>
      <p:sp>
        <p:nvSpPr>
          <p:cNvPr id="119814" name="AutoShape 6"/>
          <p:cNvSpPr>
            <a:spLocks noChangeArrowheads="1"/>
          </p:cNvSpPr>
          <p:nvPr/>
        </p:nvSpPr>
        <p:spPr bwMode="auto">
          <a:xfrm>
            <a:off x="611188" y="1484313"/>
            <a:ext cx="8281987" cy="4608512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动作按钮: 自定义 8">
            <a:hlinkClick r:id="rId2" action="ppaction://hlinksldjump" highlightClick="1"/>
          </p:cNvPr>
          <p:cNvSpPr/>
          <p:nvPr/>
        </p:nvSpPr>
        <p:spPr>
          <a:xfrm>
            <a:off x="179512" y="6093296"/>
            <a:ext cx="1296144" cy="432048"/>
          </a:xfrm>
          <a:prstGeom prst="actionButtonBlank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返回目录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98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98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98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98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98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98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98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98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98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98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1" grpId="0"/>
      <p:bldP spid="119812" grpId="0" build="p" bldLvl="2"/>
      <p:bldP spid="1198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3.1 </a:t>
            </a:r>
            <a:r>
              <a:rPr lang="zh-CN" altLang="en-US" dirty="0"/>
              <a:t>求职简历案例分析</a:t>
            </a:r>
          </a:p>
        </p:txBody>
      </p:sp>
      <p:sp>
        <p:nvSpPr>
          <p:cNvPr id="10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662E1-A821-4BDB-88FF-05BB29FF7E23}" type="datetime1">
              <a:rPr lang="zh-CN" altLang="en-US" smtClean="0"/>
              <a:t>2013/10/11</a:t>
            </a:fld>
            <a:endParaRPr lang="en-US" altLang="zh-CN" dirty="0"/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第3章  Word基本应用—制作求职简历</a:t>
            </a: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873D4-7AFA-4D11-BCD8-75FC74144F61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1268413"/>
            <a:ext cx="8229600" cy="25209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任务的提出</a:t>
            </a:r>
          </a:p>
          <a:p>
            <a:pPr lvl="1">
              <a:buFont typeface="Wingdings" pitchFamily="2" charset="2"/>
              <a:buNone/>
            </a:pPr>
            <a:r>
              <a:rPr lang="zh-CN" altLang="en-US"/>
              <a:t>小张就要大学毕业了，他要制作一份求职简历。</a:t>
            </a:r>
          </a:p>
          <a:p>
            <a:r>
              <a:rPr lang="zh-CN" altLang="en-US"/>
              <a:t>解决方案</a:t>
            </a:r>
          </a:p>
          <a:p>
            <a:pPr lvl="1">
              <a:buFont typeface="Wingdings" pitchFamily="2" charset="2"/>
              <a:buNone/>
            </a:pPr>
            <a:r>
              <a:rPr lang="zh-CN" altLang="en-US"/>
              <a:t>	制作封面、自荐书、个人简历表格</a:t>
            </a:r>
          </a:p>
        </p:txBody>
      </p:sp>
      <p:pic>
        <p:nvPicPr>
          <p:cNvPr id="11" name="图片 10">
            <a:hlinkClick r:id="rId2" action="ppaction://hlinksldjump"/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259632" y="3409752"/>
            <a:ext cx="1872208" cy="2827536"/>
          </a:xfrm>
          <a:prstGeom prst="rect">
            <a:avLst/>
          </a:prstGeom>
        </p:spPr>
      </p:pic>
      <p:pic>
        <p:nvPicPr>
          <p:cNvPr id="12" name="图片 11">
            <a:hlinkClick r:id="rId4" action="ppaction://hlinksldjump"/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3347864" y="3405395"/>
            <a:ext cx="1944216" cy="2831893"/>
          </a:xfrm>
          <a:prstGeom prst="rect">
            <a:avLst/>
          </a:prstGeom>
        </p:spPr>
      </p:pic>
      <p:pic>
        <p:nvPicPr>
          <p:cNvPr id="1026" name="Picture 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468156"/>
            <a:ext cx="1963489" cy="2766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2" grpId="0"/>
      <p:bldP spid="9728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准备工作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400" dirty="0"/>
              <a:t>启动</a:t>
            </a:r>
            <a:r>
              <a:rPr lang="en-US" altLang="zh-CN" sz="2400" dirty="0"/>
              <a:t>Word</a:t>
            </a:r>
            <a:r>
              <a:rPr lang="zh-CN" altLang="en-US" sz="2400" dirty="0"/>
              <a:t>。</a:t>
            </a:r>
          </a:p>
          <a:p>
            <a:pPr>
              <a:lnSpc>
                <a:spcPct val="90000"/>
              </a:lnSpc>
            </a:pPr>
            <a:r>
              <a:rPr lang="zh-CN" altLang="zh-CN" sz="2400" dirty="0"/>
              <a:t>新建</a:t>
            </a:r>
            <a:r>
              <a:rPr lang="en-US" altLang="zh-CN" sz="2400" dirty="0"/>
              <a:t>Word</a:t>
            </a:r>
            <a:r>
              <a:rPr lang="zh-CN" altLang="zh-CN" sz="2400" dirty="0"/>
              <a:t>文档“求职简历</a:t>
            </a:r>
            <a:r>
              <a:rPr lang="en-US" altLang="zh-CN" sz="2400" dirty="0"/>
              <a:t>.</a:t>
            </a:r>
            <a:r>
              <a:rPr lang="en-US" altLang="zh-CN" sz="2400" dirty="0" err="1"/>
              <a:t>docx</a:t>
            </a:r>
            <a:r>
              <a:rPr lang="zh-CN" altLang="zh-CN" sz="2400" dirty="0" smtClean="0"/>
              <a:t>”</a:t>
            </a:r>
            <a:r>
              <a:rPr lang="zh-CN" altLang="en-US" sz="2400" dirty="0" smtClean="0"/>
              <a:t>方法如下：</a:t>
            </a:r>
            <a:endParaRPr lang="en-US" altLang="zh-CN" sz="2400" dirty="0" smtClean="0"/>
          </a:p>
          <a:p>
            <a:pPr lvl="1">
              <a:lnSpc>
                <a:spcPct val="90000"/>
              </a:lnSpc>
            </a:pPr>
            <a:r>
              <a:rPr lang="zh-CN" altLang="zh-CN" sz="2000" dirty="0" smtClean="0"/>
              <a:t>单击</a:t>
            </a:r>
            <a:r>
              <a:rPr lang="zh-CN" altLang="zh-CN" sz="2000" dirty="0"/>
              <a:t>“快速访问工具栏”中的“保存”</a:t>
            </a:r>
            <a:r>
              <a:rPr lang="zh-CN" altLang="zh-CN" sz="2000" dirty="0" smtClean="0"/>
              <a:t>按钮</a:t>
            </a:r>
            <a:r>
              <a:rPr lang="en-US" altLang="zh-CN" sz="2000" dirty="0" smtClean="0"/>
              <a:t> </a:t>
            </a:r>
            <a:r>
              <a:rPr lang="zh-CN" altLang="zh-CN" sz="2000" dirty="0" smtClean="0"/>
              <a:t>，</a:t>
            </a:r>
            <a:r>
              <a:rPr lang="zh-CN" altLang="zh-CN" sz="2000" dirty="0"/>
              <a:t>打开“另存为”对话框。</a:t>
            </a:r>
          </a:p>
          <a:p>
            <a:pPr lvl="1" fontAlgn="base"/>
            <a:r>
              <a:rPr lang="zh-CN" altLang="zh-CN" sz="2000" dirty="0" smtClean="0"/>
              <a:t>在</a:t>
            </a:r>
            <a:r>
              <a:rPr lang="zh-CN" altLang="zh-CN" sz="2000" dirty="0"/>
              <a:t>“文件名”文本框中，输入文件名“求职简历”。</a:t>
            </a:r>
          </a:p>
          <a:p>
            <a:pPr>
              <a:lnSpc>
                <a:spcPct val="90000"/>
              </a:lnSpc>
            </a:pPr>
            <a:endParaRPr lang="zh-CN" altLang="en-US" sz="2400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7D2E9-5666-456B-9944-0E756896B41C}" type="datetime1">
              <a:rPr lang="zh-CN" altLang="en-US" smtClean="0"/>
              <a:t>2013/10/11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第3章  Word基本应用—制作求职简历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C1A4E-A15B-4484-8FD1-42409FBFB357}" type="slidenum">
              <a:rPr lang="en-US" altLang="zh-CN"/>
              <a:pPr/>
              <a:t>5</a:t>
            </a:fld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6" grpId="0"/>
      <p:bldP spid="9830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插入文件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33056"/>
          </a:xfrm>
        </p:spPr>
        <p:txBody>
          <a:bodyPr/>
          <a:lstStyle/>
          <a:p>
            <a:r>
              <a:rPr lang="zh-CN" altLang="zh-CN" dirty="0"/>
              <a:t>在新建文档中插入求职简历（素材）</a:t>
            </a:r>
            <a:r>
              <a:rPr lang="en-US" altLang="zh-CN" dirty="0"/>
              <a:t>.</a:t>
            </a:r>
            <a:r>
              <a:rPr lang="en-US" altLang="zh-CN" dirty="0" err="1"/>
              <a:t>docx</a:t>
            </a:r>
            <a:r>
              <a:rPr lang="zh-CN" altLang="zh-CN" dirty="0" smtClean="0"/>
              <a:t>”</a:t>
            </a:r>
            <a:r>
              <a:rPr lang="zh-CN" altLang="en-US" dirty="0" smtClean="0"/>
              <a:t>，方法如下：</a:t>
            </a:r>
            <a:endParaRPr lang="en-US" altLang="zh-CN" dirty="0" smtClean="0"/>
          </a:p>
          <a:p>
            <a:pPr marL="914400" lvl="2" indent="0">
              <a:buNone/>
            </a:pPr>
            <a:r>
              <a:rPr lang="zh-CN" altLang="zh-CN" dirty="0"/>
              <a:t>在“插入”选项卡的“文本”组中，单击“对象”按钮</a:t>
            </a:r>
            <a:r>
              <a:rPr lang="en-US" altLang="zh-CN" dirty="0"/>
              <a:t> </a:t>
            </a:r>
            <a:r>
              <a:rPr lang="zh-CN" altLang="zh-CN" dirty="0"/>
              <a:t>旁的下拉箭头，从弹出的列表中选择“文件中的文字…”选项，打开“插入文件”对话框，选择要插入的文件</a:t>
            </a:r>
            <a:r>
              <a:rPr lang="zh-CN" altLang="zh-CN" dirty="0" smtClean="0"/>
              <a:t>，单击</a:t>
            </a:r>
            <a:r>
              <a:rPr lang="zh-CN" altLang="zh-CN" dirty="0"/>
              <a:t>“插入”按钮。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ECDAE-B17A-4FE7-B52A-083A59101B57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3</a:t>
            </a:r>
            <a:r>
              <a:rPr lang="zh-CN" altLang="en-US" smtClean="0"/>
              <a:t>章  </a:t>
            </a:r>
            <a:r>
              <a:rPr lang="en-US" altLang="zh-CN" smtClean="0"/>
              <a:t>Word</a:t>
            </a:r>
            <a:r>
              <a:rPr lang="zh-CN" altLang="en-US" smtClean="0"/>
              <a:t>基本应用</a:t>
            </a:r>
            <a:r>
              <a:rPr lang="en-US" altLang="zh-CN" smtClean="0"/>
              <a:t>—</a:t>
            </a:r>
            <a:r>
              <a:rPr lang="zh-CN" altLang="en-US" smtClean="0"/>
              <a:t>制作求职简历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00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第3章  Word基本应用—制作求职简历</a:t>
            </a:r>
          </a:p>
        </p:txBody>
      </p:sp>
      <p:sp>
        <p:nvSpPr>
          <p:cNvPr id="26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A6EC7B9-0359-4823-A00E-C7FBDE0F3792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27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C1C269F2-048F-460A-B63F-835E574B5575}" type="datetime1">
              <a:rPr lang="zh-CN" altLang="en-US" smtClean="0"/>
              <a:t>2013/10/11</a:t>
            </a:fld>
            <a:endParaRPr lang="en-US" altLang="zh-CN"/>
          </a:p>
        </p:txBody>
      </p:sp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404664"/>
            <a:ext cx="6769100" cy="515938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字符格式化要求</a:t>
            </a:r>
          </a:p>
        </p:txBody>
      </p:sp>
      <p:graphicFrame>
        <p:nvGraphicFramePr>
          <p:cNvPr id="99356" name="Group 28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150258013"/>
              </p:ext>
            </p:extLst>
          </p:nvPr>
        </p:nvGraphicFramePr>
        <p:xfrm>
          <a:off x="611188" y="1700213"/>
          <a:ext cx="7885112" cy="4465638"/>
        </p:xfrm>
        <a:graphic>
          <a:graphicData uri="http://schemas.openxmlformats.org/drawingml/2006/table">
            <a:tbl>
              <a:tblPr/>
              <a:tblGrid>
                <a:gridCol w="2030412"/>
                <a:gridCol w="3098800"/>
                <a:gridCol w="2755900"/>
              </a:tblGrid>
              <a:tr h="6445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字符内容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华文行楷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字符格式要求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华文行楷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字符格式化结果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华文行楷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573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标题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/>
                          <a:ea typeface="华文行楷" pitchFamily="2" charset="-122"/>
                        </a:rPr>
                        <a:t>“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自荐书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/>
                          <a:ea typeface="华文行楷" pitchFamily="2" charset="-122"/>
                        </a:rPr>
                        <a:t>”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华文行楷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华文新魏、一号、加粗、字符间距（加宽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</a:rPr>
                        <a:t>12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磅）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华文行楷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华文新魏" pitchFamily="2" charset="-122"/>
                        </a:rPr>
                        <a:t>自荐书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华文行楷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3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/>
                          <a:ea typeface="华文行楷" pitchFamily="2" charset="-122"/>
                        </a:rPr>
                        <a:t>“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尊敬的领导：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/>
                          <a:ea typeface="华文行楷" pitchFamily="2" charset="-122"/>
                        </a:rPr>
                        <a:t>”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华文行楷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/>
                          <a:ea typeface="华文行楷" pitchFamily="2" charset="-122"/>
                        </a:rPr>
                        <a:t>“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自荐人：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×××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/>
                          <a:ea typeface="华文行楷" pitchFamily="2" charset="-122"/>
                        </a:rPr>
                        <a:t>”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华文行楷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</a:rPr>
                        <a:t> 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/>
                          <a:ea typeface="华文行楷" pitchFamily="2" charset="-122"/>
                        </a:rPr>
                        <a:t>“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××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年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××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月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××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日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/>
                          <a:ea typeface="华文行楷" pitchFamily="2" charset="-122"/>
                        </a:rPr>
                        <a:t>”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华文行楷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幼圆、四号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华文行楷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提示：可用格式刷复制格式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华文行楷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幼圆" pitchFamily="49" charset="-122"/>
                        </a:rPr>
                        <a:t>尊敬的领导： 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华文行楷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99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正文文字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华文行楷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楷体、小四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华文行楷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</a:rPr>
                        <a:t>您好！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</a:rPr>
                        <a:t>……  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</a:rPr>
                        <a:t>敬礼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9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9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9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9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字符格式化操作方法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400" dirty="0"/>
              <a:t>在“开始”选项卡的“字体”组中，从</a:t>
            </a:r>
            <a:r>
              <a:rPr lang="zh-CN" altLang="zh-CN" sz="2400" dirty="0" smtClean="0"/>
              <a:t>“字体”</a:t>
            </a:r>
            <a:r>
              <a:rPr lang="zh-CN" altLang="en-US" sz="2400" dirty="0" smtClean="0"/>
              <a:t>或“字号”</a:t>
            </a:r>
            <a:r>
              <a:rPr lang="zh-CN" altLang="zh-CN" sz="2400" dirty="0" smtClean="0"/>
              <a:t>下</a:t>
            </a:r>
            <a:r>
              <a:rPr lang="zh-CN" altLang="zh-CN" sz="2400" dirty="0"/>
              <a:t>拉列表框中</a:t>
            </a:r>
            <a:r>
              <a:rPr lang="zh-CN" altLang="zh-CN" sz="2400" dirty="0" smtClean="0"/>
              <a:t>选择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zh-CN" altLang="zh-CN" sz="2400" dirty="0"/>
              <a:t>鼠标右键单击选中的文本（注意：鼠标指针不能离开被选定的文本），将会弹出一个“浮动工具栏”其下方也会弹出传统的快捷菜单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zh-CN" altLang="zh-CN" sz="2400" dirty="0"/>
              <a:t>在“开始”选项卡的“字体”组的右下角单击“对话框启动器”按钮</a:t>
            </a:r>
            <a:r>
              <a:rPr lang="en-US" altLang="zh-CN" sz="2400" dirty="0"/>
              <a:t> </a:t>
            </a:r>
            <a:r>
              <a:rPr lang="zh-CN" altLang="zh-CN" sz="2400" dirty="0" smtClean="0"/>
              <a:t>，</a:t>
            </a:r>
            <a:r>
              <a:rPr lang="zh-CN" altLang="en-US" sz="2400" dirty="0" smtClean="0"/>
              <a:t>从</a:t>
            </a:r>
            <a:r>
              <a:rPr lang="zh-CN" altLang="zh-CN" sz="2400" dirty="0" smtClean="0"/>
              <a:t>打开</a:t>
            </a:r>
            <a:r>
              <a:rPr lang="zh-CN" altLang="en-US" sz="2400" dirty="0" smtClean="0"/>
              <a:t>的</a:t>
            </a:r>
            <a:r>
              <a:rPr lang="zh-CN" altLang="zh-CN" sz="2400" dirty="0" smtClean="0"/>
              <a:t>“字体”对话框</a:t>
            </a:r>
            <a:r>
              <a:rPr lang="zh-CN" altLang="en-US" sz="2400" dirty="0" smtClean="0"/>
              <a:t>中选择。</a:t>
            </a:r>
            <a:endParaRPr lang="zh-CN" altLang="en-US" sz="2400" dirty="0"/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72192-D371-41F5-925B-257086A81745}" type="datetime1">
              <a:rPr lang="zh-CN" altLang="en-US" smtClean="0"/>
              <a:t>2013/10/11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第3章  Word基本应用—制作求职简历</a:t>
            </a: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C754E-2E17-4946-B68F-FF61CAF38FFF}" type="slidenum">
              <a:rPr lang="en-US" altLang="zh-CN"/>
              <a:pPr/>
              <a:t>8</a:t>
            </a:fld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4" grpId="0"/>
      <p:bldP spid="10035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第3章  Word基本应用—制作求职简历</a:t>
            </a:r>
          </a:p>
        </p:txBody>
      </p:sp>
      <p:sp>
        <p:nvSpPr>
          <p:cNvPr id="27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23DAA1-C3DD-420E-8EEC-498A3B33DF00}" type="slidenum">
              <a:rPr lang="en-US" altLang="zh-CN"/>
              <a:pPr/>
              <a:t>9</a:t>
            </a:fld>
            <a:endParaRPr lang="en-US" altLang="zh-CN"/>
          </a:p>
        </p:txBody>
      </p:sp>
      <p:sp>
        <p:nvSpPr>
          <p:cNvPr id="28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2DEBA89-3C48-46C2-B72E-2E1201BEAA65}" type="datetime1">
              <a:rPr lang="zh-CN" altLang="en-US" smtClean="0"/>
              <a:t>2013/10/11</a:t>
            </a:fld>
            <a:endParaRPr lang="en-US" altLang="zh-CN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688" y="332656"/>
            <a:ext cx="6769100" cy="515938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段落格式化要求</a:t>
            </a:r>
          </a:p>
        </p:txBody>
      </p:sp>
      <p:graphicFrame>
        <p:nvGraphicFramePr>
          <p:cNvPr id="101402" name="Group 26"/>
          <p:cNvGraphicFramePr>
            <a:graphicFrameLocks noGrp="1"/>
          </p:cNvGraphicFramePr>
          <p:nvPr>
            <p:ph type="tbl" idx="1"/>
          </p:nvPr>
        </p:nvGraphicFramePr>
        <p:xfrm>
          <a:off x="457200" y="1676400"/>
          <a:ext cx="8267700" cy="4276727"/>
        </p:xfrm>
        <a:graphic>
          <a:graphicData uri="http://schemas.openxmlformats.org/drawingml/2006/table">
            <a:tbl>
              <a:tblPr/>
              <a:tblGrid>
                <a:gridCol w="4351338"/>
                <a:gridCol w="3916362"/>
              </a:tblGrid>
              <a:tr h="4492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</a:rPr>
                        <a:t>应选择的段落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华文行楷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</a:rPr>
                        <a:t>段落格式化要求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华文行楷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标题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/>
                          <a:ea typeface="华文行楷" pitchFamily="2" charset="-122"/>
                        </a:rPr>
                        <a:t>“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自荐书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/>
                          <a:ea typeface="华文行楷" pitchFamily="2" charset="-122"/>
                        </a:rPr>
                        <a:t>”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华文行楷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居中对齐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华文行楷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93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第三段（您好！）～第十段（敬礼）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华文行楷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两端对齐、首行缩进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</a:rPr>
                        <a:t>2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个字符、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</a:rPr>
                        <a:t>1.75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倍行距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华文行楷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第十段（敬礼）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华文行楷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利用水平标尺取消首行缩进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华文行楷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82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第十一段（自荐人：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×××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）、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华文行楷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第十二段（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××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年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××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月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××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日）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华文行楷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右对齐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华文行楷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77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第十一段（自荐人：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×××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）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华文行楷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段前间距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</a:rPr>
                        <a:t>20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宋体" charset="-122"/>
                          <a:ea typeface="华文行楷" pitchFamily="2" charset="-122"/>
                        </a:rPr>
                        <a:t>磅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华文行楷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1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1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1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1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8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2487</Words>
  <Application>Microsoft Office PowerPoint</Application>
  <PresentationFormat>全屏显示(4:3)</PresentationFormat>
  <Paragraphs>276</Paragraphs>
  <Slides>33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Office 主题​​</vt:lpstr>
      <vt:lpstr>计算机应用基础</vt:lpstr>
      <vt:lpstr>学习目标</vt:lpstr>
      <vt:lpstr>目录</vt:lpstr>
      <vt:lpstr>3.1 求职简历案例分析</vt:lpstr>
      <vt:lpstr>准备工作</vt:lpstr>
      <vt:lpstr>插入文件</vt:lpstr>
      <vt:lpstr>字符格式化要求</vt:lpstr>
      <vt:lpstr>字符格式化操作方法</vt:lpstr>
      <vt:lpstr>段落格式化要求</vt:lpstr>
      <vt:lpstr>段落格式化操作方法</vt:lpstr>
      <vt:lpstr>查找与替换</vt:lpstr>
      <vt:lpstr>制作表格</vt:lpstr>
      <vt:lpstr>合并单元格</vt:lpstr>
      <vt:lpstr>调整单元格的宽度或高度 </vt:lpstr>
      <vt:lpstr>平均分布各行</vt:lpstr>
      <vt:lpstr>设置单元格的对齐方式 </vt:lpstr>
      <vt:lpstr>设置表格的文本方向</vt:lpstr>
      <vt:lpstr>设置表格的边框 </vt:lpstr>
      <vt:lpstr>设置表格的底纹</vt:lpstr>
      <vt:lpstr>添加项目符号 </vt:lpstr>
      <vt:lpstr>插入图片 </vt:lpstr>
      <vt:lpstr>调整图片大小 </vt:lpstr>
      <vt:lpstr>调整图片位置 </vt:lpstr>
      <vt:lpstr>设置图片颜色</vt:lpstr>
      <vt:lpstr>设置图片样式</vt:lpstr>
      <vt:lpstr>设置文本效果2</vt:lpstr>
      <vt:lpstr>设置文本效果1</vt:lpstr>
      <vt:lpstr>“即点即输”与制表位的使用 </vt:lpstr>
      <vt:lpstr>插入分节符</vt:lpstr>
      <vt:lpstr>设置页面边框 </vt:lpstr>
      <vt:lpstr>打印文档 </vt:lpstr>
      <vt:lpstr>案例总结 </vt:lpstr>
      <vt:lpstr>课后练习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xuxi</dc:creator>
  <cp:lastModifiedBy>xuxi</cp:lastModifiedBy>
  <cp:revision>22</cp:revision>
  <dcterms:created xsi:type="dcterms:W3CDTF">2013-07-10T08:08:12Z</dcterms:created>
  <dcterms:modified xsi:type="dcterms:W3CDTF">2013-10-11T02:02:46Z</dcterms:modified>
</cp:coreProperties>
</file>