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301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302" r:id="rId34"/>
    <p:sldId id="288" r:id="rId35"/>
    <p:sldId id="289" r:id="rId36"/>
    <p:sldId id="290" r:id="rId37"/>
    <p:sldId id="291" r:id="rId38"/>
    <p:sldId id="303" r:id="rId39"/>
    <p:sldId id="304" r:id="rId40"/>
    <p:sldId id="292" r:id="rId41"/>
    <p:sldId id="293" r:id="rId42"/>
    <p:sldId id="294" r:id="rId43"/>
    <p:sldId id="305" r:id="rId44"/>
    <p:sldId id="295" r:id="rId45"/>
    <p:sldId id="296" r:id="rId46"/>
    <p:sldId id="297" r:id="rId47"/>
    <p:sldId id="299" r:id="rId48"/>
    <p:sldId id="300" r:id="rId4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2" d="100"/>
          <a:sy n="82" d="100"/>
        </p:scale>
        <p:origin x="-702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65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0E24A-2BA8-435F-9181-70A041F8669B}" type="datetimeFigureOut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958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0E24A-2BA8-435F-9181-70A041F8669B}" type="datetimeFigureOut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418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0E24A-2BA8-435F-9181-70A041F8669B}" type="datetimeFigureOut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2123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150" y="609600"/>
            <a:ext cx="6769100" cy="5159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76400"/>
            <a:ext cx="8267700" cy="2247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4076700"/>
            <a:ext cx="8267700" cy="2247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>
          <a:xfrm>
            <a:off x="7683500" y="6586538"/>
            <a:ext cx="1460500" cy="271462"/>
          </a:xfrm>
        </p:spPr>
        <p:txBody>
          <a:bodyPr/>
          <a:lstStyle>
            <a:lvl1pPr>
              <a:defRPr/>
            </a:lvl1pPr>
          </a:lstStyle>
          <a:p>
            <a:fld id="{820F6436-BFF2-4D80-9953-3629B2A6C8B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</p:spPr>
        <p:txBody>
          <a:bodyPr/>
          <a:lstStyle>
            <a:lvl1pPr>
              <a:defRPr/>
            </a:lvl1pPr>
          </a:lstStyle>
          <a:p>
            <a:fld id="{C55A1E99-AFE7-412B-AB26-FF08DBC93ECB}" type="datetime1">
              <a:rPr lang="zh-CN" altLang="en-US"/>
              <a:pPr/>
              <a:t>2013/10/14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4692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150" y="609600"/>
            <a:ext cx="6769100" cy="5159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76400"/>
            <a:ext cx="4057650" cy="464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7250" y="1676400"/>
            <a:ext cx="4057650" cy="464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>
          <a:xfrm>
            <a:off x="7683500" y="6586538"/>
            <a:ext cx="1460500" cy="271462"/>
          </a:xfrm>
        </p:spPr>
        <p:txBody>
          <a:bodyPr/>
          <a:lstStyle>
            <a:lvl1pPr>
              <a:defRPr/>
            </a:lvl1pPr>
          </a:lstStyle>
          <a:p>
            <a:fld id="{F927A0B3-2E9A-4BD9-9E12-EEA8FDA6DB2C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</p:spPr>
        <p:txBody>
          <a:bodyPr/>
          <a:lstStyle>
            <a:lvl1pPr>
              <a:defRPr/>
            </a:lvl1pPr>
          </a:lstStyle>
          <a:p>
            <a:fld id="{B0C75141-1501-4979-9D3B-6EC5B742C12F}" type="datetime1">
              <a:rPr lang="zh-CN" altLang="en-US"/>
              <a:pPr/>
              <a:t>2013/10/14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271722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标题和两项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150" y="609600"/>
            <a:ext cx="6769100" cy="5159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76400"/>
            <a:ext cx="4057650" cy="2247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67250" y="1676400"/>
            <a:ext cx="4057650" cy="2247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3"/>
          </p:nvPr>
        </p:nvSpPr>
        <p:spPr>
          <a:xfrm>
            <a:off x="457200" y="4076700"/>
            <a:ext cx="8267700" cy="2247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>
          <a:xfrm>
            <a:off x="7683500" y="6586538"/>
            <a:ext cx="1460500" cy="271462"/>
          </a:xfrm>
        </p:spPr>
        <p:txBody>
          <a:bodyPr/>
          <a:lstStyle>
            <a:lvl1pPr>
              <a:defRPr/>
            </a:lvl1pPr>
          </a:lstStyle>
          <a:p>
            <a:fld id="{1C9954F5-C19F-4468-92C8-C63636BD961D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</p:spPr>
        <p:txBody>
          <a:bodyPr/>
          <a:lstStyle>
            <a:lvl1pPr>
              <a:defRPr/>
            </a:lvl1pPr>
          </a:lstStyle>
          <a:p>
            <a:fld id="{DAB2733C-F461-4DCB-B7A7-5B345DC36F93}" type="datetime1">
              <a:rPr lang="zh-CN" altLang="en-US"/>
              <a:pPr/>
              <a:t>2013/10/14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133827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150" y="609600"/>
            <a:ext cx="6769100" cy="5159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76400"/>
            <a:ext cx="4057650" cy="464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67250" y="1676400"/>
            <a:ext cx="4057650" cy="2247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67250" y="4076700"/>
            <a:ext cx="4057650" cy="2247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>
          <a:xfrm>
            <a:off x="7683500" y="6586538"/>
            <a:ext cx="1460500" cy="271462"/>
          </a:xfrm>
        </p:spPr>
        <p:txBody>
          <a:bodyPr/>
          <a:lstStyle>
            <a:lvl1pPr>
              <a:defRPr/>
            </a:lvl1pPr>
          </a:lstStyle>
          <a:p>
            <a:fld id="{A8C21D5B-43B6-4D70-BEFA-02F6662FDA7E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</p:spPr>
        <p:txBody>
          <a:bodyPr/>
          <a:lstStyle>
            <a:lvl1pPr>
              <a:defRPr/>
            </a:lvl1pPr>
          </a:lstStyle>
          <a:p>
            <a:fld id="{BB6E661D-33FB-4FB0-AA65-D396ECAC2E92}" type="datetime1">
              <a:rPr lang="zh-CN" altLang="en-US"/>
              <a:pPr/>
              <a:t>2013/10/14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2086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0E24A-2BA8-435F-9181-70A041F8669B}" type="datetimeFigureOut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319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9"/>
            <a:ext cx="9144000" cy="685224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0E24A-2BA8-435F-9181-70A041F8669B}" type="datetimeFigureOut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968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9"/>
            <a:ext cx="9144000" cy="685224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0E24A-2BA8-435F-9181-70A041F8669B}" type="datetimeFigureOut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053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0E24A-2BA8-435F-9181-70A041F8669B}" type="datetimeFigureOut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537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0E24A-2BA8-435F-9181-70A041F8669B}" type="datetimeFigureOut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457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0E24A-2BA8-435F-9181-70A041F8669B}" type="datetimeFigureOut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397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9"/>
            <a:ext cx="9144000" cy="685224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0E24A-2BA8-435F-9181-70A041F8669B}" type="datetimeFigureOut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596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9"/>
            <a:ext cx="9144000" cy="685224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0E24A-2BA8-435F-9181-70A041F8669B}" type="datetimeFigureOut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007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90E24A-2BA8-435F-9181-70A041F8669B}" type="datetimeFigureOut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770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" Target="slide15.xml"/><Relationship Id="rId7" Type="http://schemas.openxmlformats.org/officeDocument/2006/relationships/slide" Target="slide33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slide" Target="slide4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5.xml"/><Relationship Id="rId5" Type="http://schemas.openxmlformats.org/officeDocument/2006/relationships/slide" Target="slide34.xml"/><Relationship Id="rId4" Type="http://schemas.openxmlformats.org/officeDocument/2006/relationships/slide" Target="slide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7" Type="http://schemas.openxmlformats.org/officeDocument/2006/relationships/slide" Target="slide3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3.xml"/><Relationship Id="rId5" Type="http://schemas.openxmlformats.org/officeDocument/2006/relationships/slide" Target="slide41.xml"/><Relationship Id="rId4" Type="http://schemas.openxmlformats.org/officeDocument/2006/relationships/slide" Target="slide4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34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slide" Target="slide47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5.xml"/><Relationship Id="rId4" Type="http://schemas.openxmlformats.org/officeDocument/2006/relationships/slide" Target="slide3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41.xml"/><Relationship Id="rId1" Type="http://schemas.openxmlformats.org/officeDocument/2006/relationships/slideLayout" Target="../slideLayouts/slideLayout1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4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3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计算机应用</a:t>
            </a:r>
            <a:r>
              <a:rPr lang="zh-CN" alt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基础</a:t>
            </a:r>
            <a:endParaRPr lang="zh-CN" alt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985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5733D7-15CD-4C78-B3A0-1762B2E81A49}" type="slidenum">
              <a:rPr lang="en-US" altLang="zh-CN"/>
              <a:pPr/>
              <a:t>10</a:t>
            </a:fld>
            <a:endParaRPr lang="en-US" altLang="zh-CN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DF0F6645-B761-4DF1-8295-DA19D50626B1}" type="datetime1">
              <a:rPr lang="zh-CN" altLang="en-US"/>
              <a:pPr/>
              <a:t>2013/10/14</a:t>
            </a:fld>
            <a:endParaRPr lang="en-US" altLang="zh-CN"/>
          </a:p>
        </p:txBody>
      </p:sp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zh-CN" altLang="en-US" dirty="0"/>
              <a:t>单元格格式设置操作要求</a:t>
            </a:r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341438"/>
            <a:ext cx="8267700" cy="5300662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dirty="0"/>
              <a:t>将标题字体设置为“幼圆、加粗、</a:t>
            </a:r>
            <a:r>
              <a:rPr lang="en-US" altLang="zh-CN" sz="2400" dirty="0"/>
              <a:t>14”</a:t>
            </a:r>
            <a:r>
              <a:rPr lang="zh-CN" altLang="en-US" sz="2400" dirty="0"/>
              <a:t>，并使标题在</a:t>
            </a:r>
            <a:r>
              <a:rPr lang="en-US" altLang="zh-CN" sz="2400" dirty="0"/>
              <a:t>A1:G1</a:t>
            </a:r>
            <a:r>
              <a:rPr lang="zh-CN" altLang="en-US" sz="2400" dirty="0"/>
              <a:t>列合并及居中。</a:t>
            </a:r>
          </a:p>
          <a:p>
            <a:pPr>
              <a:lnSpc>
                <a:spcPct val="90000"/>
              </a:lnSpc>
            </a:pPr>
            <a:r>
              <a:rPr lang="zh-CN" altLang="zh-CN" sz="2400" dirty="0"/>
              <a:t>将数据区域所有单元格的字号设置为“</a:t>
            </a:r>
            <a:r>
              <a:rPr lang="en-US" altLang="zh-CN" sz="2400" dirty="0"/>
              <a:t>10</a:t>
            </a:r>
            <a:r>
              <a:rPr lang="zh-CN" altLang="zh-CN" sz="2400" dirty="0"/>
              <a:t>”、水平对齐方式和垂直对齐方式都设置为</a:t>
            </a:r>
            <a:r>
              <a:rPr lang="zh-CN" altLang="zh-CN" sz="2400" dirty="0" smtClean="0"/>
              <a:t>“居中”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lnSpc>
                <a:spcPct val="90000"/>
              </a:lnSpc>
            </a:pPr>
            <a:r>
              <a:rPr lang="zh-CN" altLang="zh-CN" sz="2400" dirty="0"/>
              <a:t>将表格的外边框设置为双细线，内边框设置为单</a:t>
            </a:r>
            <a:r>
              <a:rPr lang="zh-CN" altLang="zh-CN" sz="2400" dirty="0" smtClean="0"/>
              <a:t>细线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lnSpc>
                <a:spcPct val="90000"/>
              </a:lnSpc>
            </a:pPr>
            <a:r>
              <a:rPr lang="zh-CN" altLang="zh-CN" sz="2400" dirty="0"/>
              <a:t>为表格列标题区域套用单元格样式、将其行高设置为</a:t>
            </a:r>
            <a:r>
              <a:rPr lang="en-US" altLang="zh-CN" sz="2400" dirty="0"/>
              <a:t>30</a:t>
            </a:r>
            <a:r>
              <a:rPr lang="zh-CN" altLang="zh-CN" sz="2400" dirty="0"/>
              <a:t>、设置水平对齐方式为</a:t>
            </a:r>
            <a:r>
              <a:rPr lang="zh-CN" altLang="zh-CN" sz="2400" dirty="0" smtClean="0"/>
              <a:t>“居中”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lnSpc>
                <a:spcPct val="90000"/>
              </a:lnSpc>
            </a:pPr>
            <a:r>
              <a:rPr lang="zh-CN" altLang="zh-CN" sz="2400" dirty="0"/>
              <a:t>将列标题“平时成绩、作业设计、期末考试”在单元格内分两行显示，并将所有列的列宽调整为最适合的列</a:t>
            </a:r>
            <a:r>
              <a:rPr lang="zh-CN" altLang="zh-CN" sz="2400" dirty="0" smtClean="0"/>
              <a:t>宽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lnSpc>
                <a:spcPct val="90000"/>
              </a:lnSpc>
            </a:pPr>
            <a:r>
              <a:rPr lang="zh-CN" altLang="zh-CN" sz="2400" dirty="0"/>
              <a:t>通过减少小数位数，将“总成绩”的结果以整数位</a:t>
            </a:r>
            <a:r>
              <a:rPr lang="zh-CN" altLang="zh-CN" sz="2400" dirty="0" smtClean="0"/>
              <a:t>呈现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sp>
        <p:nvSpPr>
          <p:cNvPr id="8" name="动作按钮: 后退或前一项 7">
            <a:hlinkClick r:id="rId2" action="ppaction://hlinksldjump" highlightClick="1"/>
          </p:cNvPr>
          <p:cNvSpPr/>
          <p:nvPr/>
        </p:nvSpPr>
        <p:spPr>
          <a:xfrm>
            <a:off x="0" y="6453336"/>
            <a:ext cx="576064" cy="40466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1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1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1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1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1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1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1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1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1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1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4" grpId="0"/>
      <p:bldP spid="131075" grpId="0" build="p" bldLvl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3FEF5C-19C0-4F45-A6F4-FC0D79F752CE}" type="slidenum">
              <a:rPr lang="en-US" altLang="zh-CN"/>
              <a:pPr/>
              <a:t>11</a:t>
            </a:fld>
            <a:endParaRPr lang="en-US" altLang="zh-CN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6EF6C197-ACF8-4E1F-A833-25A7EE9C706B}" type="datetime1">
              <a:rPr lang="zh-CN" altLang="en-US"/>
              <a:pPr/>
              <a:t>2013/10/14</a:t>
            </a:fld>
            <a:endParaRPr lang="en-US" altLang="zh-CN"/>
          </a:p>
        </p:txBody>
      </p:sp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16632"/>
            <a:ext cx="8229600" cy="1008112"/>
          </a:xfrm>
        </p:spPr>
        <p:txBody>
          <a:bodyPr/>
          <a:lstStyle/>
          <a:p>
            <a:r>
              <a:rPr lang="zh-CN" altLang="en-US" dirty="0"/>
              <a:t>工作表的更名 </a:t>
            </a:r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将当前工作表的名称“</a:t>
            </a:r>
            <a:r>
              <a:rPr lang="en-US" altLang="zh-CN"/>
              <a:t>Sheet1”</a:t>
            </a:r>
            <a:r>
              <a:rPr lang="zh-CN" altLang="en-US"/>
              <a:t>更名为“计算机应用” 。</a:t>
            </a:r>
          </a:p>
          <a:p>
            <a:pPr lvl="1"/>
            <a:r>
              <a:rPr lang="zh-CN" altLang="en-US"/>
              <a:t>双击工作表</a:t>
            </a:r>
            <a:r>
              <a:rPr lang="zh-CN" altLang="en-US">
                <a:latin typeface="Arial"/>
              </a:rPr>
              <a:t>“</a:t>
            </a:r>
            <a:r>
              <a:rPr lang="en-US" altLang="zh-CN"/>
              <a:t>Sheet1</a:t>
            </a:r>
            <a:r>
              <a:rPr lang="en-US" altLang="zh-CN">
                <a:latin typeface="Arial"/>
              </a:rPr>
              <a:t>”</a:t>
            </a:r>
            <a:r>
              <a:rPr lang="zh-CN" altLang="en-US"/>
              <a:t>的标签；或鼠标指向工作表标签，单击鼠标右键，从快捷菜单中选择</a:t>
            </a:r>
            <a:r>
              <a:rPr lang="zh-CN" altLang="en-US">
                <a:latin typeface="Arial"/>
              </a:rPr>
              <a:t>“</a:t>
            </a:r>
            <a:r>
              <a:rPr lang="zh-CN" altLang="en-US"/>
              <a:t>重命名</a:t>
            </a:r>
            <a:r>
              <a:rPr lang="zh-CN" altLang="en-US">
                <a:latin typeface="Arial"/>
              </a:rPr>
              <a:t>”</a:t>
            </a:r>
            <a:r>
              <a:rPr lang="zh-CN" altLang="en-US"/>
              <a:t>命令。</a:t>
            </a:r>
          </a:p>
          <a:p>
            <a:pPr lvl="1"/>
            <a:r>
              <a:rPr lang="zh-CN" altLang="en-US"/>
              <a:t>当工作表标签出现反白（黑底白字）时，输入新的工作表名</a:t>
            </a:r>
            <a:r>
              <a:rPr lang="zh-CN" altLang="en-US">
                <a:latin typeface="Arial"/>
              </a:rPr>
              <a:t>“</a:t>
            </a:r>
            <a:r>
              <a:rPr lang="zh-CN" altLang="en-US"/>
              <a:t>计算机应用</a:t>
            </a:r>
            <a:r>
              <a:rPr lang="zh-CN" altLang="en-US">
                <a:latin typeface="Arial"/>
              </a:rPr>
              <a:t>”</a:t>
            </a:r>
            <a:r>
              <a:rPr lang="zh-CN" altLang="en-US"/>
              <a:t> ，按</a:t>
            </a:r>
            <a:r>
              <a:rPr lang="en-US" altLang="zh-CN"/>
              <a:t>Enter</a:t>
            </a:r>
            <a:r>
              <a:rPr lang="zh-CN" altLang="en-US"/>
              <a:t>键确认。</a:t>
            </a:r>
          </a:p>
        </p:txBody>
      </p:sp>
      <p:sp>
        <p:nvSpPr>
          <p:cNvPr id="8" name="动作按钮: 后退或前一项 7">
            <a:hlinkClick r:id="rId2" action="ppaction://hlinksldjump" highlightClick="1"/>
          </p:cNvPr>
          <p:cNvSpPr/>
          <p:nvPr/>
        </p:nvSpPr>
        <p:spPr>
          <a:xfrm>
            <a:off x="0" y="6453336"/>
            <a:ext cx="576064" cy="40466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597D6E9-03BB-4520-AFF4-9C9A2E673142}" type="slidenum">
              <a:rPr lang="en-US" altLang="zh-CN"/>
              <a:pPr/>
              <a:t>12</a:t>
            </a:fld>
            <a:endParaRPr lang="en-US" altLang="zh-CN" dirty="0"/>
          </a:p>
        </p:txBody>
      </p:sp>
      <p:sp>
        <p:nvSpPr>
          <p:cNvPr id="8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C70E2433-D494-40A8-A731-FADC1C34D406}" type="datetime1">
              <a:rPr lang="zh-CN" altLang="en-US"/>
              <a:pPr/>
              <a:t>2013/10/14</a:t>
            </a:fld>
            <a:endParaRPr lang="en-US" altLang="zh-CN"/>
          </a:p>
        </p:txBody>
      </p:sp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404664"/>
            <a:ext cx="6624638" cy="515938"/>
          </a:xfrm>
        </p:spPr>
        <p:txBody>
          <a:bodyPr>
            <a:normAutofit fontScale="90000"/>
          </a:bodyPr>
          <a:lstStyle/>
          <a:p>
            <a:r>
              <a:rPr lang="zh-CN" altLang="en-US" sz="3200" dirty="0"/>
              <a:t>由多工作表数据生成“各科成绩表”</a:t>
            </a:r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1844675"/>
            <a:ext cx="7727950" cy="4321175"/>
          </a:xfrm>
        </p:spPr>
        <p:txBody>
          <a:bodyPr/>
          <a:lstStyle/>
          <a:p>
            <a:r>
              <a:rPr lang="zh-CN" altLang="en-US" dirty="0">
                <a:hlinkClick r:id="rId2" action="ppaction://hlinksldjump"/>
              </a:rPr>
              <a:t>工作表的复制及移动 </a:t>
            </a:r>
            <a:endParaRPr lang="zh-CN" altLang="en-US" dirty="0"/>
          </a:p>
          <a:p>
            <a:r>
              <a:rPr lang="zh-CN" altLang="en-US" dirty="0">
                <a:hlinkClick r:id="rId3" action="ppaction://hlinksldjump"/>
              </a:rPr>
              <a:t>工作表的删除与插入 </a:t>
            </a:r>
            <a:endParaRPr lang="zh-CN" altLang="en-US" dirty="0"/>
          </a:p>
          <a:p>
            <a:r>
              <a:rPr lang="zh-CN" altLang="en-US" dirty="0">
                <a:hlinkClick r:id="rId4" action="ppaction://hlinksldjump"/>
              </a:rPr>
              <a:t>单元格数据的复制与粘贴 </a:t>
            </a:r>
            <a:endParaRPr lang="zh-CN" altLang="en-US" dirty="0"/>
          </a:p>
          <a:p>
            <a:r>
              <a:rPr lang="zh-CN" altLang="en-US" dirty="0">
                <a:hlinkClick r:id="rId5" action="ppaction://hlinksldjump"/>
              </a:rPr>
              <a:t>单元格数据的移动 </a:t>
            </a:r>
            <a:endParaRPr lang="zh-CN" altLang="en-US" dirty="0"/>
          </a:p>
          <a:p>
            <a:r>
              <a:rPr lang="zh-CN" altLang="en-US" dirty="0">
                <a:hlinkClick r:id="rId6" action="ppaction://hlinksldjump"/>
              </a:rPr>
              <a:t>函数及单元格引用 </a:t>
            </a:r>
            <a:endParaRPr lang="en-US" altLang="zh-CN" dirty="0" smtClean="0"/>
          </a:p>
          <a:p>
            <a:r>
              <a:rPr lang="zh-CN" altLang="en-US" dirty="0" smtClean="0">
                <a:hlinkClick r:id="rId7" action="ppaction://hlinksldjump"/>
              </a:rPr>
              <a:t>表格</a:t>
            </a:r>
            <a:r>
              <a:rPr lang="zh-CN" altLang="en-US" dirty="0">
                <a:hlinkClick r:id="rId7" action="ppaction://hlinksldjump"/>
              </a:rPr>
              <a:t>套用</a:t>
            </a:r>
            <a:endParaRPr lang="zh-CN" altLang="en-US" dirty="0"/>
          </a:p>
        </p:txBody>
      </p:sp>
      <p:sp>
        <p:nvSpPr>
          <p:cNvPr id="136197" name="AutoShape 5"/>
          <p:cNvSpPr>
            <a:spLocks noChangeArrowheads="1"/>
          </p:cNvSpPr>
          <p:nvPr/>
        </p:nvSpPr>
        <p:spPr bwMode="auto">
          <a:xfrm>
            <a:off x="539750" y="1484313"/>
            <a:ext cx="8281988" cy="4608512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hlink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动作按钮: 第一张 1">
            <a:hlinkClick r:id="rId8" action="ppaction://hlinksldjump" highlightClick="1"/>
          </p:cNvPr>
          <p:cNvSpPr/>
          <p:nvPr/>
        </p:nvSpPr>
        <p:spPr>
          <a:xfrm>
            <a:off x="8100392" y="6309320"/>
            <a:ext cx="792088" cy="5486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89C5ED-78E2-4E24-9B74-D990F32D43FD}" type="slidenum">
              <a:rPr lang="en-US" altLang="zh-CN"/>
              <a:pPr/>
              <a:t>13</a:t>
            </a:fld>
            <a:endParaRPr lang="en-US" altLang="zh-CN"/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30BB3C2-19C0-48D1-B751-BBDE456270AA}" type="datetime1">
              <a:rPr lang="zh-CN" altLang="en-US"/>
              <a:pPr/>
              <a:t>2013/10/14</a:t>
            </a:fld>
            <a:endParaRPr lang="en-US" altLang="zh-CN"/>
          </a:p>
        </p:txBody>
      </p:sp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404664"/>
            <a:ext cx="6769100" cy="515938"/>
          </a:xfrm>
        </p:spPr>
        <p:txBody>
          <a:bodyPr>
            <a:normAutofit fontScale="90000"/>
          </a:bodyPr>
          <a:lstStyle/>
          <a:p>
            <a:r>
              <a:rPr lang="zh-CN" altLang="en-US" sz="3600" dirty="0"/>
              <a:t>工作表的复制及</a:t>
            </a:r>
            <a:r>
              <a:rPr lang="zh-CN" altLang="en-US" sz="3600" dirty="0" smtClean="0"/>
              <a:t>移动（一）</a:t>
            </a:r>
            <a:endParaRPr lang="zh-CN" altLang="en-US" sz="3600" dirty="0"/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76400"/>
            <a:ext cx="5554663" cy="46482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dirty="0"/>
              <a:t>将“大学英语（素材）</a:t>
            </a:r>
            <a:r>
              <a:rPr lang="en-US" altLang="zh-CN" sz="2400" dirty="0"/>
              <a:t>.</a:t>
            </a:r>
            <a:r>
              <a:rPr lang="en-US" altLang="zh-CN" sz="2400" dirty="0" err="1"/>
              <a:t>xlsx</a:t>
            </a:r>
            <a:r>
              <a:rPr lang="en-US" altLang="zh-CN" sz="2400" dirty="0"/>
              <a:t>”</a:t>
            </a:r>
            <a:r>
              <a:rPr lang="zh-CN" altLang="en-US" sz="2400" dirty="0"/>
              <a:t>中的“</a:t>
            </a:r>
            <a:r>
              <a:rPr lang="en-US" altLang="zh-CN" sz="2400" dirty="0"/>
              <a:t>Sheet1”</a:t>
            </a:r>
            <a:r>
              <a:rPr lang="zh-CN" altLang="en-US" sz="2400" dirty="0"/>
              <a:t>工作表，复制到“成绩表</a:t>
            </a:r>
            <a:r>
              <a:rPr lang="en-US" altLang="zh-CN" sz="2400" dirty="0"/>
              <a:t>.</a:t>
            </a:r>
            <a:r>
              <a:rPr lang="en-US" altLang="zh-CN" sz="2400" dirty="0" err="1"/>
              <a:t>xlsx</a:t>
            </a:r>
            <a:r>
              <a:rPr lang="en-US" altLang="zh-CN" sz="2400" dirty="0"/>
              <a:t>”</a:t>
            </a:r>
            <a:r>
              <a:rPr lang="zh-CN" altLang="en-US" sz="2400" dirty="0"/>
              <a:t>中的“计算机应用”工作表之前，并将复制后的目的工作表“</a:t>
            </a:r>
            <a:r>
              <a:rPr lang="en-US" altLang="zh-CN" sz="2400" dirty="0"/>
              <a:t>Sheet1”</a:t>
            </a:r>
            <a:r>
              <a:rPr lang="zh-CN" altLang="en-US" sz="2400" dirty="0"/>
              <a:t>更名为“大学英语”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lvl="1">
              <a:lnSpc>
                <a:spcPct val="90000"/>
              </a:lnSpc>
            </a:pPr>
            <a:r>
              <a:rPr lang="zh-CN" altLang="en-US" sz="2000" dirty="0"/>
              <a:t>分别打开“大学英语（素材）</a:t>
            </a:r>
            <a:r>
              <a:rPr lang="en-US" altLang="zh-CN" sz="2000" dirty="0"/>
              <a:t>.</a:t>
            </a:r>
            <a:r>
              <a:rPr lang="en-US" altLang="zh-CN" sz="2000" dirty="0" err="1"/>
              <a:t>xlsx</a:t>
            </a:r>
            <a:r>
              <a:rPr lang="en-US" altLang="zh-CN" sz="2000" dirty="0"/>
              <a:t>”</a:t>
            </a:r>
            <a:r>
              <a:rPr lang="zh-CN" altLang="en-US" sz="2000" dirty="0"/>
              <a:t>和“成绩表</a:t>
            </a:r>
            <a:r>
              <a:rPr lang="en-US" altLang="zh-CN" sz="2000" dirty="0"/>
              <a:t>.</a:t>
            </a:r>
            <a:r>
              <a:rPr lang="en-US" altLang="zh-CN" sz="2000" dirty="0" err="1"/>
              <a:t>xlsx</a:t>
            </a:r>
            <a:r>
              <a:rPr lang="en-US" altLang="zh-CN" sz="2000" dirty="0"/>
              <a:t>”</a:t>
            </a:r>
            <a:r>
              <a:rPr lang="zh-CN" altLang="en-US" sz="2000" dirty="0"/>
              <a:t>。</a:t>
            </a:r>
          </a:p>
          <a:p>
            <a:pPr lvl="1">
              <a:lnSpc>
                <a:spcPct val="90000"/>
              </a:lnSpc>
            </a:pPr>
            <a:r>
              <a:rPr lang="zh-CN" altLang="en-US" sz="2000" dirty="0" smtClean="0"/>
              <a:t>选择</a:t>
            </a:r>
            <a:r>
              <a:rPr lang="zh-CN" altLang="en-US" sz="2000" dirty="0"/>
              <a:t>“大学英语（素材）</a:t>
            </a:r>
            <a:r>
              <a:rPr lang="en-US" altLang="zh-CN" sz="2000" dirty="0"/>
              <a:t>.</a:t>
            </a:r>
            <a:r>
              <a:rPr lang="en-US" altLang="zh-CN" sz="2000" dirty="0" err="1"/>
              <a:t>xlsx</a:t>
            </a:r>
            <a:r>
              <a:rPr lang="en-US" altLang="zh-CN" sz="2000" dirty="0"/>
              <a:t>”</a:t>
            </a:r>
            <a:r>
              <a:rPr lang="zh-CN" altLang="en-US" sz="2000" dirty="0"/>
              <a:t>中的“</a:t>
            </a:r>
            <a:r>
              <a:rPr lang="en-US" altLang="zh-CN" sz="2000" dirty="0"/>
              <a:t>Sheet1”</a:t>
            </a:r>
            <a:r>
              <a:rPr lang="zh-CN" altLang="en-US" sz="2000" dirty="0"/>
              <a:t>作为当前工作表（源表），在“</a:t>
            </a:r>
            <a:r>
              <a:rPr lang="en-US" altLang="zh-CN" sz="2000" dirty="0"/>
              <a:t>Sheet1”</a:t>
            </a:r>
            <a:r>
              <a:rPr lang="zh-CN" altLang="en-US" sz="2000" dirty="0"/>
              <a:t>工作表标签上单击鼠标右键</a:t>
            </a:r>
            <a:r>
              <a:rPr lang="zh-CN" altLang="en-US" sz="2000" dirty="0" smtClean="0"/>
              <a:t>，在弹出</a:t>
            </a:r>
            <a:r>
              <a:rPr lang="zh-CN" altLang="en-US" sz="2000" dirty="0"/>
              <a:t>的快捷菜单中选择“移动或复制”命令</a:t>
            </a:r>
            <a:r>
              <a:rPr lang="zh-CN" altLang="en-US" sz="2000" dirty="0" smtClean="0"/>
              <a:t>，</a:t>
            </a:r>
            <a:r>
              <a:rPr lang="zh-CN" altLang="en-US" sz="2200" dirty="0" smtClean="0"/>
              <a:t>在</a:t>
            </a:r>
            <a:r>
              <a:rPr lang="zh-CN" altLang="en-US" sz="2200" dirty="0">
                <a:latin typeface="Arial"/>
              </a:rPr>
              <a:t>“</a:t>
            </a:r>
            <a:r>
              <a:rPr lang="zh-CN" altLang="en-US" sz="2200" dirty="0"/>
              <a:t>移动或复制工作表</a:t>
            </a:r>
            <a:r>
              <a:rPr lang="zh-CN" altLang="en-US" sz="2200" dirty="0">
                <a:latin typeface="Arial"/>
              </a:rPr>
              <a:t>”</a:t>
            </a:r>
            <a:r>
              <a:rPr lang="zh-CN" altLang="en-US" sz="2200" dirty="0"/>
              <a:t>对话框中进行如右图所示的设置。</a:t>
            </a:r>
          </a:p>
        </p:txBody>
      </p:sp>
      <p:pic>
        <p:nvPicPr>
          <p:cNvPr id="9" name="图片 8"/>
          <p:cNvPicPr/>
          <p:nvPr/>
        </p:nvPicPr>
        <p:blipFill>
          <a:blip r:embed="rId2"/>
          <a:stretch>
            <a:fillRect/>
          </a:stretch>
        </p:blipFill>
        <p:spPr>
          <a:xfrm>
            <a:off x="6012160" y="1772816"/>
            <a:ext cx="2952328" cy="36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5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5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0" grpId="0"/>
      <p:bldP spid="135171" grpId="0" build="p" bldLvl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工作表的复制及移动</a:t>
            </a:r>
            <a:r>
              <a:rPr lang="zh-CN" altLang="en-US" dirty="0" smtClean="0"/>
              <a:t>（二）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将“应用文写作（素材）</a:t>
            </a:r>
            <a:r>
              <a:rPr lang="en-US" altLang="zh-CN" dirty="0"/>
              <a:t>.</a:t>
            </a:r>
            <a:r>
              <a:rPr lang="en-US" altLang="zh-CN" dirty="0" err="1"/>
              <a:t>xlsx</a:t>
            </a:r>
            <a:r>
              <a:rPr lang="zh-CN" altLang="zh-CN" dirty="0"/>
              <a:t>”中的“应用文写作”工作表、“高等数学（素材）</a:t>
            </a:r>
            <a:r>
              <a:rPr lang="en-US" altLang="zh-CN" dirty="0"/>
              <a:t>.</a:t>
            </a:r>
            <a:r>
              <a:rPr lang="en-US" altLang="zh-CN" dirty="0" err="1"/>
              <a:t>xlsx</a:t>
            </a:r>
            <a:r>
              <a:rPr lang="zh-CN" altLang="zh-CN" dirty="0"/>
              <a:t>”中的“高等数学”工作表复制到“成绩表</a:t>
            </a:r>
            <a:r>
              <a:rPr lang="en-US" altLang="zh-CN" dirty="0"/>
              <a:t>.</a:t>
            </a:r>
            <a:r>
              <a:rPr lang="en-US" altLang="zh-CN" dirty="0" err="1"/>
              <a:t>xlsx</a:t>
            </a:r>
            <a:r>
              <a:rPr lang="zh-CN" altLang="zh-CN" dirty="0"/>
              <a:t>”中的“</a:t>
            </a:r>
            <a:r>
              <a:rPr lang="en-US" altLang="zh-CN" dirty="0"/>
              <a:t>Sheet2</a:t>
            </a:r>
            <a:r>
              <a:rPr lang="zh-CN" altLang="zh-CN" dirty="0"/>
              <a:t>”工作表</a:t>
            </a:r>
            <a:r>
              <a:rPr lang="zh-CN" altLang="zh-CN" dirty="0" smtClean="0"/>
              <a:t>之前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在“成绩表</a:t>
            </a:r>
            <a:r>
              <a:rPr lang="en-US" altLang="zh-CN" dirty="0"/>
              <a:t>.</a:t>
            </a:r>
            <a:r>
              <a:rPr lang="en-US" altLang="zh-CN" dirty="0" err="1"/>
              <a:t>xlsx</a:t>
            </a:r>
            <a:r>
              <a:rPr lang="zh-CN" altLang="zh-CN" dirty="0"/>
              <a:t>”中，将前</a:t>
            </a:r>
            <a:r>
              <a:rPr lang="en-US" altLang="zh-CN" dirty="0"/>
              <a:t>4</a:t>
            </a:r>
            <a:r>
              <a:rPr lang="zh-CN" altLang="zh-CN" dirty="0"/>
              <a:t>个工作表的排列顺序调整为“大学英语”、“计算机应用”、“高等数学”、</a:t>
            </a:r>
            <a:r>
              <a:rPr lang="zh-CN" altLang="zh-CN" dirty="0" smtClean="0"/>
              <a:t>“应用文写作”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3" name="动作按钮: 后退或前一项 2">
            <a:hlinkClick r:id="rId2" action="ppaction://hlinksldjump" highlightClick="1"/>
          </p:cNvPr>
          <p:cNvSpPr/>
          <p:nvPr/>
        </p:nvSpPr>
        <p:spPr>
          <a:xfrm>
            <a:off x="0" y="6309320"/>
            <a:ext cx="611560" cy="54868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322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E340DF-5594-458F-8BBF-11A4B7D6AE73}" type="slidenum">
              <a:rPr lang="en-US" altLang="zh-CN"/>
              <a:pPr/>
              <a:t>15</a:t>
            </a:fld>
            <a:endParaRPr lang="en-US" altLang="zh-CN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DC49B53E-C6BA-4D10-B985-261220C02B33}" type="datetime1">
              <a:rPr lang="zh-CN" altLang="en-US"/>
              <a:pPr/>
              <a:t>2013/10/14</a:t>
            </a:fld>
            <a:endParaRPr lang="en-US" altLang="zh-CN"/>
          </a:p>
        </p:txBody>
      </p:sp>
      <p:sp>
        <p:nvSpPr>
          <p:cNvPr id="14029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24243"/>
            <a:ext cx="8229600" cy="1143000"/>
          </a:xfrm>
        </p:spPr>
        <p:txBody>
          <a:bodyPr/>
          <a:lstStyle/>
          <a:p>
            <a:r>
              <a:rPr lang="zh-CN" altLang="en-US" sz="3600" dirty="0"/>
              <a:t>工作表的删除与插入 </a:t>
            </a:r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zh-CN" dirty="0"/>
              <a:t>删除“成绩表</a:t>
            </a:r>
            <a:r>
              <a:rPr lang="en-US" altLang="zh-CN" dirty="0"/>
              <a:t>.</a:t>
            </a:r>
            <a:r>
              <a:rPr lang="en-US" altLang="zh-CN" dirty="0" err="1"/>
              <a:t>xlsx</a:t>
            </a:r>
            <a:r>
              <a:rPr lang="zh-CN" altLang="zh-CN" dirty="0"/>
              <a:t>”中的工作表“</a:t>
            </a:r>
            <a:r>
              <a:rPr lang="en-US" altLang="zh-CN" dirty="0"/>
              <a:t>Sheet2”、“Sheet3”</a:t>
            </a:r>
            <a:r>
              <a:rPr lang="zh-CN" altLang="en-US" dirty="0" smtClean="0"/>
              <a:t>。</a:t>
            </a:r>
            <a:endParaRPr lang="zh-CN" altLang="en-US" dirty="0"/>
          </a:p>
          <a:p>
            <a:pPr lvl="1" fontAlgn="base"/>
            <a:r>
              <a:rPr lang="zh-CN" altLang="zh-CN" dirty="0"/>
              <a:t>单击工作表“</a:t>
            </a:r>
            <a:r>
              <a:rPr lang="en-US" altLang="zh-CN" dirty="0"/>
              <a:t>Sheet2</a:t>
            </a:r>
            <a:r>
              <a:rPr lang="zh-CN" altLang="zh-CN" dirty="0"/>
              <a:t>”标签</a:t>
            </a:r>
            <a:r>
              <a:rPr lang="zh-CN" altLang="zh-CN" dirty="0" smtClean="0"/>
              <a:t>。在</a:t>
            </a:r>
            <a:r>
              <a:rPr lang="zh-CN" altLang="zh-CN" dirty="0"/>
              <a:t>“开始”选项卡的“单元格”组中单击“删除”按钮</a:t>
            </a:r>
            <a:r>
              <a:rPr lang="en-US" altLang="zh-CN" dirty="0"/>
              <a:t> </a:t>
            </a:r>
            <a:r>
              <a:rPr lang="zh-CN" altLang="zh-CN" dirty="0"/>
              <a:t>旁的下拉箭头，在弹出的下拉列表中选择“删除工作表”命令</a:t>
            </a:r>
            <a:r>
              <a:rPr lang="zh-CN" altLang="en-US" dirty="0" smtClean="0"/>
              <a:t>。</a:t>
            </a:r>
            <a:endParaRPr lang="zh-CN" altLang="en-US" dirty="0"/>
          </a:p>
          <a:p>
            <a:r>
              <a:rPr lang="zh-CN" altLang="zh-CN" dirty="0"/>
              <a:t>在“成绩表</a:t>
            </a:r>
            <a:r>
              <a:rPr lang="en-US" altLang="zh-CN" dirty="0"/>
              <a:t>.</a:t>
            </a:r>
            <a:r>
              <a:rPr lang="en-US" altLang="zh-CN" dirty="0" err="1"/>
              <a:t>xlsx</a:t>
            </a:r>
            <a:r>
              <a:rPr lang="zh-CN" altLang="zh-CN" dirty="0"/>
              <a:t>”中插入一张新的工作表，并将新工作表更名为“各科成绩表”</a:t>
            </a:r>
            <a:r>
              <a:rPr lang="zh-CN" altLang="en-US" dirty="0" smtClean="0"/>
              <a:t>。</a:t>
            </a:r>
            <a:endParaRPr lang="zh-CN" altLang="en-US" dirty="0"/>
          </a:p>
          <a:p>
            <a:pPr lvl="1" fontAlgn="base"/>
            <a:r>
              <a:rPr lang="zh-CN" altLang="zh-CN" dirty="0"/>
              <a:t>在当前工作簿窗口下方的工作表标签区的右侧，单击“插入工作表”按钮</a:t>
            </a:r>
            <a:r>
              <a:rPr lang="en-US" altLang="zh-CN" dirty="0"/>
              <a:t> </a:t>
            </a:r>
            <a:r>
              <a:rPr lang="zh-CN" altLang="zh-CN" dirty="0"/>
              <a:t>，在所有工作表之后添加一张新的工作表</a:t>
            </a:r>
            <a:r>
              <a:rPr lang="zh-CN" altLang="zh-CN" dirty="0" smtClean="0"/>
              <a:t>。双击</a:t>
            </a:r>
            <a:r>
              <a:rPr lang="zh-CN" altLang="zh-CN" dirty="0"/>
              <a:t>新工作表标签，输入新工作表名“各科成绩表”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8" name="动作按钮: 后退或前一项 7">
            <a:hlinkClick r:id="rId2" action="ppaction://hlinksldjump" highlightClick="1"/>
          </p:cNvPr>
          <p:cNvSpPr/>
          <p:nvPr/>
        </p:nvSpPr>
        <p:spPr>
          <a:xfrm>
            <a:off x="0" y="6453336"/>
            <a:ext cx="576064" cy="40466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0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0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0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0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0" grpId="0"/>
      <p:bldP spid="140291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E5EA79D-13D2-4421-B426-BB7DC20E9517}" type="slidenum">
              <a:rPr lang="en-US" altLang="zh-CN"/>
              <a:pPr/>
              <a:t>16</a:t>
            </a:fld>
            <a:endParaRPr lang="en-US" altLang="zh-CN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4BB8A704-AD3D-4D24-9F59-E83125FA92E5}" type="datetime1">
              <a:rPr lang="zh-CN" altLang="en-US"/>
              <a:pPr/>
              <a:t>2013/10/14</a:t>
            </a:fld>
            <a:endParaRPr lang="en-US" altLang="zh-CN"/>
          </a:p>
        </p:txBody>
      </p:sp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/>
              <a:t>单元格数据的复制与粘贴</a:t>
            </a:r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267700" cy="1465263"/>
          </a:xfrm>
        </p:spPr>
        <p:txBody>
          <a:bodyPr>
            <a:normAutofit fontScale="92500"/>
          </a:bodyPr>
          <a:lstStyle/>
          <a:p>
            <a:r>
              <a:rPr lang="zh-CN" altLang="en-US" dirty="0"/>
              <a:t>在“成绩表</a:t>
            </a:r>
            <a:r>
              <a:rPr lang="en-US" altLang="zh-CN" dirty="0"/>
              <a:t>.</a:t>
            </a:r>
            <a:r>
              <a:rPr lang="en-US" altLang="zh-CN" dirty="0" err="1"/>
              <a:t>xlsx</a:t>
            </a:r>
            <a:r>
              <a:rPr lang="en-US" altLang="zh-CN" dirty="0"/>
              <a:t>”</a:t>
            </a:r>
            <a:r>
              <a:rPr lang="zh-CN" altLang="en-US" dirty="0"/>
              <a:t>中，将“计算机应用”工作表的“学号”、“姓名”、“性别”以及“总成绩”列的数据复制到“各科成绩表”工作表中。</a:t>
            </a:r>
          </a:p>
        </p:txBody>
      </p:sp>
      <p:sp>
        <p:nvSpPr>
          <p:cNvPr id="141316" name="AutoShape 4"/>
          <p:cNvSpPr>
            <a:spLocks noChangeArrowheads="1"/>
          </p:cNvSpPr>
          <p:nvPr/>
        </p:nvSpPr>
        <p:spPr bwMode="auto">
          <a:xfrm>
            <a:off x="539750" y="3284538"/>
            <a:ext cx="8135938" cy="2232025"/>
          </a:xfrm>
          <a:prstGeom prst="cloudCallout">
            <a:avLst>
              <a:gd name="adj1" fmla="val -31250"/>
              <a:gd name="adj2" fmla="val 98435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400">
                <a:solidFill>
                  <a:srgbClr val="000099"/>
                </a:solidFill>
              </a:rPr>
              <a:t>在“计算机应用”工作表中，复制“总成绩”列数据到“各科成绩表”工作表中时，会出现什么结果？为什么？如何解决？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4" grpId="0"/>
      <p:bldP spid="141315" grpId="0" build="p"/>
      <p:bldP spid="1413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7452E9F-DC7B-4948-9BFB-CF58F52870FD}" type="slidenum">
              <a:rPr lang="en-US" altLang="zh-CN"/>
              <a:pPr/>
              <a:t>17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4365671-F04D-4324-98ED-6BA2AC879683}" type="datetime1">
              <a:rPr lang="zh-CN" altLang="en-US"/>
              <a:pPr/>
              <a:t>2013/10/14</a:t>
            </a:fld>
            <a:endParaRPr lang="en-US" altLang="zh-CN"/>
          </a:p>
        </p:txBody>
      </p:sp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zh-CN" altLang="en-US" sz="3600" dirty="0"/>
              <a:t>选择性粘贴的用途</a:t>
            </a:r>
          </a:p>
        </p:txBody>
      </p:sp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对于包含公式的单元格来说，通常具有“公式”和“值”两种属性。在复制单元格时，可使用“选择性粘贴”的方法，任意选择是只粘贴“值”属性，还是只粘贴“公式”属性。</a:t>
            </a:r>
          </a:p>
          <a:p>
            <a:r>
              <a:rPr lang="zh-CN" altLang="en-US"/>
              <a:t>此外使用“选择性粘贴”还可以任意选择只粘贴格式、批注、列宽等内容。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8898901-3610-459C-B02F-999FE71AA8B4}" type="slidenum">
              <a:rPr lang="en-US" altLang="zh-CN"/>
              <a:pPr/>
              <a:t>18</a:t>
            </a:fld>
            <a:endParaRPr lang="en-US" altLang="zh-CN"/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13BF0158-5FAE-4448-9827-65EB85A16953}" type="datetime1">
              <a:rPr lang="zh-CN" altLang="en-US"/>
              <a:pPr/>
              <a:t>2013/10/14</a:t>
            </a:fld>
            <a:endParaRPr lang="en-US" altLang="zh-CN"/>
          </a:p>
        </p:txBody>
      </p:sp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404664"/>
            <a:ext cx="6769100" cy="515938"/>
          </a:xfrm>
        </p:spPr>
        <p:txBody>
          <a:bodyPr>
            <a:normAutofit fontScale="90000"/>
          </a:bodyPr>
          <a:lstStyle/>
          <a:p>
            <a:r>
              <a:rPr lang="zh-CN" altLang="en-US" sz="3600" dirty="0"/>
              <a:t>选择性粘贴的使用方法</a:t>
            </a:r>
          </a:p>
        </p:txBody>
      </p:sp>
      <p:sp>
        <p:nvSpPr>
          <p:cNvPr id="1433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76400"/>
            <a:ext cx="4619625" cy="4921250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2400" dirty="0"/>
              <a:t>利用选择性粘贴，将“计算机应用”工作表中“总成绩”列的数据复制到“各科成绩表”的目标单元格中，并分别将其他工作表中的“应用文写作”列数据、“大学英语”列数据、“高等数学”列数据，复制到“各科成绩表”中的相应位置。</a:t>
            </a:r>
          </a:p>
          <a:p>
            <a:pPr lvl="1"/>
            <a:r>
              <a:rPr lang="zh-CN" altLang="en-US" sz="2200" dirty="0"/>
              <a:t>选择要复制的工作表区域，并执行复制命令。</a:t>
            </a:r>
          </a:p>
          <a:p>
            <a:pPr lvl="1"/>
            <a:r>
              <a:rPr lang="zh-CN" altLang="en-US" sz="2200" dirty="0"/>
              <a:t>在“开始”选项卡的“剪贴板”组中单击“粘贴”按钮 旁的下拉箭头，从弹出的列表中选择“粘贴数值”区域中的“值和源格式”按钮 。</a:t>
            </a:r>
          </a:p>
          <a:p>
            <a:pPr lvl="1"/>
            <a:endParaRPr lang="en-US" altLang="zh-CN" sz="2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351007"/>
            <a:ext cx="2376264" cy="4943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动作按钮: 后退或前一项 8">
            <a:hlinkClick r:id="rId3" action="ppaction://hlinksldjump" highlightClick="1"/>
          </p:cNvPr>
          <p:cNvSpPr/>
          <p:nvPr/>
        </p:nvSpPr>
        <p:spPr>
          <a:xfrm>
            <a:off x="0" y="6453336"/>
            <a:ext cx="576064" cy="40466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2" grpId="0"/>
      <p:bldP spid="143363" grpId="0" build="p" bldLvl="2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EB4F21D-2003-4831-9BC4-E388E9BCE422}" type="slidenum">
              <a:rPr lang="en-US" altLang="zh-CN"/>
              <a:pPr/>
              <a:t>19</a:t>
            </a:fld>
            <a:endParaRPr lang="en-US" altLang="zh-CN"/>
          </a:p>
        </p:txBody>
      </p:sp>
      <p:sp>
        <p:nvSpPr>
          <p:cNvPr id="8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1D9911E4-08B1-4E5E-8D70-42A3F9FAA4B8}" type="datetime1">
              <a:rPr lang="zh-CN" altLang="en-US"/>
              <a:pPr/>
              <a:t>2013/10/14</a:t>
            </a:fld>
            <a:endParaRPr lang="en-US" altLang="zh-CN"/>
          </a:p>
        </p:txBody>
      </p:sp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/>
              <a:t>单元格数据的移动</a:t>
            </a:r>
          </a:p>
        </p:txBody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</a:pPr>
            <a:r>
              <a:rPr lang="zh-CN" altLang="en-US" dirty="0" smtClean="0"/>
              <a:t>在</a:t>
            </a:r>
            <a:r>
              <a:rPr lang="zh-CN" altLang="zh-CN" dirty="0" smtClean="0"/>
              <a:t>“</a:t>
            </a:r>
            <a:r>
              <a:rPr lang="zh-CN" altLang="zh-CN" dirty="0"/>
              <a:t>各科成绩表”工作表中，将各列成绩的排列顺序调整为“大学英语”、“计算机应用”、“高等数学”、“应用文写作”</a:t>
            </a:r>
            <a:r>
              <a:rPr lang="zh-CN" altLang="en-US" dirty="0" smtClean="0"/>
              <a:t>。</a:t>
            </a:r>
            <a:endParaRPr lang="zh-CN" altLang="en-US" dirty="0"/>
          </a:p>
          <a:p>
            <a:pPr lvl="1">
              <a:lnSpc>
                <a:spcPct val="90000"/>
              </a:lnSpc>
            </a:pPr>
            <a:r>
              <a:rPr lang="zh-CN" altLang="en-US" dirty="0"/>
              <a:t>方法一：</a:t>
            </a:r>
          </a:p>
          <a:p>
            <a:pPr lvl="2">
              <a:lnSpc>
                <a:spcPct val="90000"/>
              </a:lnSpc>
            </a:pPr>
            <a:r>
              <a:rPr lang="zh-CN" altLang="en-US" dirty="0"/>
              <a:t>选择数据来源列。</a:t>
            </a:r>
          </a:p>
          <a:p>
            <a:pPr lvl="2">
              <a:lnSpc>
                <a:spcPct val="90000"/>
              </a:lnSpc>
            </a:pPr>
            <a:r>
              <a:rPr lang="zh-CN" altLang="zh-CN" dirty="0"/>
              <a:t>在“开始”选项卡的“剪贴板”组中单击“剪切”按钮</a:t>
            </a:r>
            <a:r>
              <a:rPr lang="zh-CN" altLang="en-US" dirty="0" smtClean="0"/>
              <a:t>。</a:t>
            </a:r>
            <a:endParaRPr lang="zh-CN" altLang="en-US" dirty="0"/>
          </a:p>
          <a:p>
            <a:pPr lvl="2">
              <a:lnSpc>
                <a:spcPct val="90000"/>
              </a:lnSpc>
            </a:pPr>
            <a:r>
              <a:rPr lang="zh-CN" altLang="en-US" dirty="0"/>
              <a:t>选定目标单元格。</a:t>
            </a:r>
          </a:p>
          <a:p>
            <a:pPr lvl="2">
              <a:lnSpc>
                <a:spcPct val="90000"/>
              </a:lnSpc>
            </a:pPr>
            <a:r>
              <a:rPr lang="zh-CN" altLang="zh-CN" dirty="0"/>
              <a:t>在“开始”选项卡的“单元格”组中单击“插入”按钮</a:t>
            </a:r>
            <a:r>
              <a:rPr lang="en-US" altLang="zh-CN" dirty="0"/>
              <a:t> </a:t>
            </a:r>
            <a:r>
              <a:rPr lang="zh-CN" altLang="zh-CN" dirty="0"/>
              <a:t>旁的下拉箭头，在弹出的下拉列表中选择“插入剪切的单元格”命令</a:t>
            </a:r>
            <a:r>
              <a:rPr lang="zh-CN" altLang="en-US" dirty="0" smtClean="0"/>
              <a:t>。</a:t>
            </a:r>
            <a:endParaRPr lang="zh-CN" altLang="en-US" dirty="0"/>
          </a:p>
          <a:p>
            <a:pPr lvl="1">
              <a:lnSpc>
                <a:spcPct val="90000"/>
              </a:lnSpc>
            </a:pPr>
            <a:r>
              <a:rPr lang="zh-CN" altLang="en-US" dirty="0"/>
              <a:t>方法二：</a:t>
            </a:r>
          </a:p>
          <a:p>
            <a:pPr lvl="2">
              <a:lnSpc>
                <a:spcPct val="90000"/>
              </a:lnSpc>
            </a:pPr>
            <a:r>
              <a:rPr lang="zh-CN" altLang="en-US" dirty="0"/>
              <a:t>选择数据来源列。</a:t>
            </a:r>
          </a:p>
          <a:p>
            <a:pPr lvl="2">
              <a:lnSpc>
                <a:spcPct val="90000"/>
              </a:lnSpc>
            </a:pPr>
            <a:r>
              <a:rPr lang="zh-CN" altLang="en-US" dirty="0"/>
              <a:t>将鼠标指针移至选定区域的边框，当鼠标指针变为     形状后，按住</a:t>
            </a:r>
            <a:r>
              <a:rPr lang="en-US" altLang="zh-CN" dirty="0"/>
              <a:t>Shift</a:t>
            </a:r>
            <a:r>
              <a:rPr lang="zh-CN" altLang="en-US" dirty="0"/>
              <a:t>键的同时，拖动该区域到目标位置后，先释放鼠标，再放开</a:t>
            </a:r>
            <a:r>
              <a:rPr lang="en-US" altLang="zh-CN" dirty="0"/>
              <a:t>Shift</a:t>
            </a:r>
            <a:r>
              <a:rPr lang="zh-CN" altLang="en-US" dirty="0"/>
              <a:t>键。 </a:t>
            </a:r>
          </a:p>
        </p:txBody>
      </p:sp>
      <p:pic>
        <p:nvPicPr>
          <p:cNvPr id="14541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157788"/>
            <a:ext cx="423862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动作按钮: 后退或前一项 9">
            <a:hlinkClick r:id="rId3" action="ppaction://hlinksldjump" highlightClick="1"/>
          </p:cNvPr>
          <p:cNvSpPr/>
          <p:nvPr/>
        </p:nvSpPr>
        <p:spPr>
          <a:xfrm>
            <a:off x="0" y="6453336"/>
            <a:ext cx="576064" cy="40466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114F83D-4369-47A9-AB3B-F4B9D35BB8BA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CFE6A71B-6020-4875-9C5A-B2C22C0D52E4}" type="datetime1">
              <a:rPr lang="zh-CN" altLang="en-US"/>
              <a:pPr/>
              <a:t>2013/10/14</a:t>
            </a:fld>
            <a:endParaRPr lang="en-US" altLang="zh-CN"/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zh-CN" altLang="en-US"/>
              <a:t>学习目标</a:t>
            </a:r>
          </a:p>
        </p:txBody>
      </p:sp>
      <p:sp>
        <p:nvSpPr>
          <p:cNvPr id="9523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84213" y="1916113"/>
            <a:ext cx="7958137" cy="3844925"/>
          </a:xfrm>
          <a:noFill/>
        </p:spPr>
        <p:txBody>
          <a:bodyPr>
            <a:normAutofit fontScale="92500"/>
          </a:bodyPr>
          <a:lstStyle/>
          <a:p>
            <a:pPr>
              <a:lnSpc>
                <a:spcPct val="90000"/>
              </a:lnSpc>
            </a:pPr>
            <a:r>
              <a:rPr lang="zh-CN" altLang="en-US"/>
              <a:t>掌握</a:t>
            </a:r>
            <a:r>
              <a:rPr lang="en-US" altLang="zh-CN"/>
              <a:t>Excel</a:t>
            </a:r>
            <a:r>
              <a:rPr lang="zh-CN" altLang="en-US"/>
              <a:t>中各种输入数据的方法。</a:t>
            </a:r>
          </a:p>
          <a:p>
            <a:pPr>
              <a:lnSpc>
                <a:spcPct val="90000"/>
              </a:lnSpc>
            </a:pPr>
            <a:r>
              <a:rPr lang="zh-CN" altLang="en-US"/>
              <a:t>熟练地进行各种公式计算及简单函数的使用。</a:t>
            </a:r>
          </a:p>
          <a:p>
            <a:pPr>
              <a:lnSpc>
                <a:spcPct val="90000"/>
              </a:lnSpc>
            </a:pPr>
            <a:r>
              <a:rPr lang="zh-CN" altLang="en-US"/>
              <a:t>掌握单元格格式设置、单元格数据的复制与粘贴。</a:t>
            </a:r>
          </a:p>
          <a:p>
            <a:pPr>
              <a:lnSpc>
                <a:spcPct val="90000"/>
              </a:lnSpc>
            </a:pPr>
            <a:r>
              <a:rPr lang="zh-CN" altLang="en-US"/>
              <a:t>工作表的重命名、工作表的复制、移动、删除及插入。</a:t>
            </a:r>
          </a:p>
          <a:p>
            <a:pPr>
              <a:lnSpc>
                <a:spcPct val="90000"/>
              </a:lnSpc>
            </a:pPr>
            <a:r>
              <a:rPr lang="zh-CN" altLang="en-US"/>
              <a:t>熟练掌握单元格的三种引用方法。</a:t>
            </a:r>
          </a:p>
          <a:p>
            <a:pPr>
              <a:lnSpc>
                <a:spcPct val="90000"/>
              </a:lnSpc>
            </a:pPr>
            <a:r>
              <a:rPr lang="zh-CN" altLang="en-US"/>
              <a:t>掌握数据的排序、筛选。</a:t>
            </a:r>
          </a:p>
        </p:txBody>
      </p:sp>
      <p:sp>
        <p:nvSpPr>
          <p:cNvPr id="95237" name="AutoShape 5"/>
          <p:cNvSpPr>
            <a:spLocks noChangeArrowheads="1"/>
          </p:cNvSpPr>
          <p:nvPr/>
        </p:nvSpPr>
        <p:spPr bwMode="auto">
          <a:xfrm>
            <a:off x="611188" y="1484313"/>
            <a:ext cx="8281987" cy="4608512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5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5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5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52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52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5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5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52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52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52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52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5" grpId="0"/>
      <p:bldP spid="9523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21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50F8049-B454-4143-85FB-AC450F6B9D45}" type="slidenum">
              <a:rPr lang="en-US" altLang="zh-CN"/>
              <a:pPr/>
              <a:t>20</a:t>
            </a:fld>
            <a:endParaRPr lang="en-US" altLang="zh-CN"/>
          </a:p>
        </p:txBody>
      </p:sp>
      <p:sp>
        <p:nvSpPr>
          <p:cNvPr id="22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CD3E3BB5-EC36-4944-B715-920F1D288618}" type="datetime1">
              <a:rPr lang="zh-CN" altLang="en-US"/>
              <a:pPr/>
              <a:t>2013/10/14</a:t>
            </a:fld>
            <a:endParaRPr lang="en-US" altLang="zh-CN"/>
          </a:p>
        </p:txBody>
      </p:sp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75230"/>
            <a:ext cx="8229600" cy="1143000"/>
          </a:xfrm>
        </p:spPr>
        <p:txBody>
          <a:bodyPr/>
          <a:lstStyle/>
          <a:p>
            <a:r>
              <a:rPr lang="zh-CN" altLang="en-US" sz="3600" dirty="0"/>
              <a:t>什么是函数</a:t>
            </a:r>
          </a:p>
        </p:txBody>
      </p:sp>
      <p:sp>
        <p:nvSpPr>
          <p:cNvPr id="146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3860800"/>
            <a:ext cx="8569325" cy="2592388"/>
          </a:xfrm>
        </p:spPr>
        <p:txBody>
          <a:bodyPr/>
          <a:lstStyle/>
          <a:p>
            <a:r>
              <a:rPr lang="zh-CN" altLang="en-US" sz="2400"/>
              <a:t>所有函数都包含三部分：函数名、参数和圆括号，以求和函数</a:t>
            </a:r>
            <a:r>
              <a:rPr lang="en-US" altLang="zh-CN" sz="2400"/>
              <a:t>SUM</a:t>
            </a:r>
            <a:r>
              <a:rPr lang="zh-CN" altLang="en-US" sz="2400"/>
              <a:t>来说明。</a:t>
            </a:r>
          </a:p>
          <a:p>
            <a:pPr lvl="1"/>
            <a:r>
              <a:rPr lang="en-US" altLang="zh-CN" sz="2000"/>
              <a:t>SUM</a:t>
            </a:r>
            <a:r>
              <a:rPr lang="zh-CN" altLang="en-US" sz="2000"/>
              <a:t>是函数名称，从名称大略可知该函数的功能及用途是求和。</a:t>
            </a:r>
          </a:p>
          <a:p>
            <a:pPr lvl="1"/>
            <a:r>
              <a:rPr lang="zh-CN" altLang="en-US" sz="2000"/>
              <a:t>圆括号用来括起参数，在函数中圆括号是不可以省略的。</a:t>
            </a:r>
          </a:p>
          <a:p>
            <a:pPr lvl="1"/>
            <a:r>
              <a:rPr lang="zh-CN" altLang="en-US" sz="2000"/>
              <a:t>参数是函数在计算时所必须使用的数据。函数的参数不仅是数字类型，它还可以是字符型、逻辑值或是单元格引用。</a:t>
            </a:r>
            <a:br>
              <a:rPr lang="zh-CN" altLang="en-US" sz="2000"/>
            </a:br>
            <a:r>
              <a:rPr lang="zh-CN" altLang="en-US" sz="2000"/>
              <a:t>如：</a:t>
            </a:r>
            <a:r>
              <a:rPr lang="en-US" altLang="zh-CN" sz="2000"/>
              <a:t>SUM(B1,C3)</a:t>
            </a:r>
            <a:r>
              <a:rPr lang="zh-CN" altLang="en-US" sz="2000"/>
              <a:t>，</a:t>
            </a:r>
            <a:r>
              <a:rPr lang="en-US" altLang="zh-CN" sz="2000"/>
              <a:t>SUM(D2:G2)</a:t>
            </a:r>
            <a:r>
              <a:rPr lang="zh-CN" altLang="en-US" sz="2000"/>
              <a:t>等。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zh-CN" sz="2400">
              <a:solidFill>
                <a:schemeClr val="tx1"/>
              </a:solidFill>
            </a:endParaRPr>
          </a:p>
        </p:txBody>
      </p:sp>
      <p:grpSp>
        <p:nvGrpSpPr>
          <p:cNvPr id="146481" name="Group 49"/>
          <p:cNvGrpSpPr>
            <a:grpSpLocks/>
          </p:cNvGrpSpPr>
          <p:nvPr/>
        </p:nvGrpSpPr>
        <p:grpSpPr bwMode="auto">
          <a:xfrm>
            <a:off x="3779838" y="1341438"/>
            <a:ext cx="2519362" cy="922337"/>
            <a:chOff x="2426" y="845"/>
            <a:chExt cx="1587" cy="581"/>
          </a:xfrm>
        </p:grpSpPr>
        <p:sp>
          <p:nvSpPr>
            <p:cNvPr id="146462" name="Line 30"/>
            <p:cNvSpPr>
              <a:spLocks noChangeShapeType="1"/>
            </p:cNvSpPr>
            <p:nvPr/>
          </p:nvSpPr>
          <p:spPr bwMode="auto">
            <a:xfrm>
              <a:off x="3198" y="1117"/>
              <a:ext cx="0" cy="17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6458" name="Line 26"/>
            <p:cNvSpPr>
              <a:spLocks noChangeShapeType="1"/>
            </p:cNvSpPr>
            <p:nvPr/>
          </p:nvSpPr>
          <p:spPr bwMode="auto">
            <a:xfrm>
              <a:off x="2426" y="1298"/>
              <a:ext cx="155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6459" name="Line 27"/>
            <p:cNvSpPr>
              <a:spLocks noChangeShapeType="1"/>
            </p:cNvSpPr>
            <p:nvPr/>
          </p:nvSpPr>
          <p:spPr bwMode="auto">
            <a:xfrm>
              <a:off x="2426" y="1298"/>
              <a:ext cx="0" cy="12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6460" name="Line 28"/>
            <p:cNvSpPr>
              <a:spLocks noChangeShapeType="1"/>
            </p:cNvSpPr>
            <p:nvPr/>
          </p:nvSpPr>
          <p:spPr bwMode="auto">
            <a:xfrm>
              <a:off x="3980" y="1298"/>
              <a:ext cx="0" cy="12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6464" name="Text Box 32"/>
            <p:cNvSpPr txBox="1">
              <a:spLocks noChangeArrowheads="1"/>
            </p:cNvSpPr>
            <p:nvPr/>
          </p:nvSpPr>
          <p:spPr bwMode="auto">
            <a:xfrm>
              <a:off x="2512" y="845"/>
              <a:ext cx="1501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8000" tIns="10800" rIns="18000" bIns="10800"/>
            <a:lstStyle/>
            <a:p>
              <a:pPr algn="just"/>
              <a:r>
                <a:rPr lang="zh-CN" altLang="en-US" sz="2000">
                  <a:solidFill>
                    <a:srgbClr val="E20000"/>
                  </a:solidFill>
                  <a:latin typeface="宋体" charset="-122"/>
                </a:rPr>
                <a:t>圆括号用于括起参数</a:t>
              </a:r>
              <a:endParaRPr lang="zh-CN" altLang="en-US" sz="2000">
                <a:solidFill>
                  <a:srgbClr val="E20000"/>
                </a:solidFill>
              </a:endParaRPr>
            </a:p>
          </p:txBody>
        </p:sp>
      </p:grpSp>
      <p:sp>
        <p:nvSpPr>
          <p:cNvPr id="146465" name="Text Box 33"/>
          <p:cNvSpPr txBox="1">
            <a:spLocks noChangeArrowheads="1"/>
          </p:cNvSpPr>
          <p:nvPr/>
        </p:nvSpPr>
        <p:spPr bwMode="auto">
          <a:xfrm>
            <a:off x="2916238" y="2349500"/>
            <a:ext cx="345598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altLang="zh-CN" sz="20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SUM</a:t>
            </a:r>
            <a:r>
              <a:rPr lang="zh-CN" altLang="en-US" sz="20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（</a:t>
            </a:r>
            <a:r>
              <a:rPr lang="en-US" altLang="zh-CN" sz="20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number1,number2, ...</a:t>
            </a:r>
            <a:r>
              <a:rPr lang="zh-CN" altLang="en-US" sz="20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）</a:t>
            </a:r>
          </a:p>
        </p:txBody>
      </p:sp>
      <p:grpSp>
        <p:nvGrpSpPr>
          <p:cNvPr id="146480" name="Group 48"/>
          <p:cNvGrpSpPr>
            <a:grpSpLocks/>
          </p:cNvGrpSpPr>
          <p:nvPr/>
        </p:nvGrpSpPr>
        <p:grpSpPr bwMode="auto">
          <a:xfrm>
            <a:off x="2700338" y="1341438"/>
            <a:ext cx="1079500" cy="935037"/>
            <a:chOff x="1701" y="845"/>
            <a:chExt cx="680" cy="589"/>
          </a:xfrm>
        </p:grpSpPr>
        <p:sp>
          <p:nvSpPr>
            <p:cNvPr id="146456" name="Line 24"/>
            <p:cNvSpPr>
              <a:spLocks noChangeShapeType="1"/>
            </p:cNvSpPr>
            <p:nvPr/>
          </p:nvSpPr>
          <p:spPr bwMode="auto">
            <a:xfrm>
              <a:off x="2064" y="1162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6466" name="Text Box 34"/>
            <p:cNvSpPr txBox="1">
              <a:spLocks noChangeArrowheads="1"/>
            </p:cNvSpPr>
            <p:nvPr/>
          </p:nvSpPr>
          <p:spPr bwMode="auto">
            <a:xfrm>
              <a:off x="1701" y="845"/>
              <a:ext cx="680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8000" tIns="10800" rIns="18000" bIns="10800"/>
            <a:lstStyle/>
            <a:p>
              <a:pPr algn="just"/>
              <a:r>
                <a:rPr lang="zh-CN" altLang="en-US" sz="2000">
                  <a:solidFill>
                    <a:srgbClr val="E20000"/>
                  </a:solidFill>
                  <a:latin typeface="宋体" charset="-122"/>
                </a:rPr>
                <a:t>函数名称</a:t>
              </a:r>
              <a:endParaRPr lang="zh-CN" altLang="en-US" sz="2000">
                <a:solidFill>
                  <a:srgbClr val="E20000"/>
                </a:solidFill>
              </a:endParaRPr>
            </a:p>
          </p:txBody>
        </p:sp>
      </p:grpSp>
      <p:grpSp>
        <p:nvGrpSpPr>
          <p:cNvPr id="146479" name="Group 47"/>
          <p:cNvGrpSpPr>
            <a:grpSpLocks/>
          </p:cNvGrpSpPr>
          <p:nvPr/>
        </p:nvGrpSpPr>
        <p:grpSpPr bwMode="auto">
          <a:xfrm>
            <a:off x="4284663" y="2708275"/>
            <a:ext cx="2520950" cy="1042988"/>
            <a:chOff x="3424" y="2024"/>
            <a:chExt cx="1588" cy="657"/>
          </a:xfrm>
        </p:grpSpPr>
        <p:sp>
          <p:nvSpPr>
            <p:cNvPr id="146461" name="Line 29"/>
            <p:cNvSpPr>
              <a:spLocks noChangeShapeType="1"/>
            </p:cNvSpPr>
            <p:nvPr/>
          </p:nvSpPr>
          <p:spPr bwMode="auto">
            <a:xfrm>
              <a:off x="3790" y="2183"/>
              <a:ext cx="6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6463" name="Text Box 31"/>
            <p:cNvSpPr txBox="1">
              <a:spLocks noChangeArrowheads="1"/>
            </p:cNvSpPr>
            <p:nvPr/>
          </p:nvSpPr>
          <p:spPr bwMode="auto">
            <a:xfrm>
              <a:off x="3424" y="2382"/>
              <a:ext cx="1588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8000" tIns="10800" rIns="18000" bIns="10800"/>
            <a:lstStyle/>
            <a:p>
              <a:pPr algn="just"/>
              <a:r>
                <a:rPr lang="zh-CN" altLang="en-US">
                  <a:solidFill>
                    <a:srgbClr val="E20000"/>
                  </a:solidFill>
                  <a:latin typeface="宋体" charset="-122"/>
                </a:rPr>
                <a:t>各参数之间用逗号分隔</a:t>
              </a:r>
              <a:endParaRPr lang="zh-CN" altLang="en-US">
                <a:solidFill>
                  <a:srgbClr val="E20000"/>
                </a:solidFill>
              </a:endParaRPr>
            </a:p>
          </p:txBody>
        </p:sp>
        <p:sp>
          <p:nvSpPr>
            <p:cNvPr id="146469" name="Line 37"/>
            <p:cNvSpPr>
              <a:spLocks noChangeShapeType="1"/>
            </p:cNvSpPr>
            <p:nvPr/>
          </p:nvSpPr>
          <p:spPr bwMode="auto">
            <a:xfrm>
              <a:off x="4127" y="2183"/>
              <a:ext cx="0" cy="15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6470" name="Line 38"/>
            <p:cNvSpPr>
              <a:spLocks noChangeShapeType="1"/>
            </p:cNvSpPr>
            <p:nvPr/>
          </p:nvSpPr>
          <p:spPr bwMode="auto">
            <a:xfrm>
              <a:off x="3790" y="2024"/>
              <a:ext cx="0" cy="15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6471" name="Line 39"/>
            <p:cNvSpPr>
              <a:spLocks noChangeShapeType="1"/>
            </p:cNvSpPr>
            <p:nvPr/>
          </p:nvSpPr>
          <p:spPr bwMode="auto">
            <a:xfrm>
              <a:off x="4434" y="2024"/>
              <a:ext cx="0" cy="15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6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6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6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6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6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6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6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6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6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6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6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6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6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6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6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6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4" grpId="0"/>
      <p:bldP spid="146435" grpId="0" build="p" bldLvl="2"/>
      <p:bldP spid="14646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27F8EF8-3323-46C6-BE50-627C48E11764}" type="slidenum">
              <a:rPr lang="en-US" altLang="zh-CN"/>
              <a:pPr/>
              <a:t>21</a:t>
            </a:fld>
            <a:endParaRPr lang="en-US" altLang="zh-CN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6EF16CA4-93A7-4A72-836F-672CF4D913F3}" type="datetime1">
              <a:rPr lang="zh-CN" altLang="en-US"/>
              <a:pPr/>
              <a:t>2013/10/14</a:t>
            </a:fld>
            <a:endParaRPr lang="en-US" altLang="zh-CN"/>
          </a:p>
        </p:txBody>
      </p:sp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/>
              <a:t>函数的使用</a:t>
            </a:r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313"/>
            <a:ext cx="8267700" cy="2112962"/>
          </a:xfrm>
        </p:spPr>
        <p:txBody>
          <a:bodyPr>
            <a:normAutofit fontScale="92500"/>
          </a:bodyPr>
          <a:lstStyle/>
          <a:p>
            <a:pPr>
              <a:lnSpc>
                <a:spcPct val="90000"/>
              </a:lnSpc>
            </a:pPr>
            <a:r>
              <a:rPr lang="zh-CN" altLang="en-US" dirty="0"/>
              <a:t>在“各科成绩表”工作表中，增加“名次”列，计算每位学生的总分排名。 </a:t>
            </a:r>
          </a:p>
          <a:p>
            <a:pPr lvl="1">
              <a:lnSpc>
                <a:spcPct val="90000"/>
              </a:lnSpc>
            </a:pPr>
            <a:r>
              <a:rPr lang="zh-CN" altLang="en-US" dirty="0"/>
              <a:t>选择目标单元格，单击编辑栏左边的</a:t>
            </a:r>
            <a:r>
              <a:rPr lang="zh-CN" altLang="en-US" dirty="0">
                <a:latin typeface="Arial"/>
              </a:rPr>
              <a:t>“</a:t>
            </a:r>
            <a:r>
              <a:rPr lang="zh-CN" altLang="en-US" dirty="0"/>
              <a:t>插入函数</a:t>
            </a:r>
            <a:r>
              <a:rPr lang="zh-CN" altLang="en-US" dirty="0">
                <a:latin typeface="Arial"/>
              </a:rPr>
              <a:t>”</a:t>
            </a:r>
            <a:r>
              <a:rPr lang="zh-CN" altLang="en-US" dirty="0"/>
              <a:t>按钮，打开</a:t>
            </a:r>
            <a:r>
              <a:rPr lang="zh-CN" altLang="en-US" dirty="0">
                <a:latin typeface="Arial"/>
              </a:rPr>
              <a:t>“</a:t>
            </a:r>
            <a:r>
              <a:rPr lang="zh-CN" altLang="en-US" dirty="0"/>
              <a:t>插入函数</a:t>
            </a:r>
            <a:r>
              <a:rPr lang="zh-CN" altLang="en-US" dirty="0">
                <a:latin typeface="Arial"/>
              </a:rPr>
              <a:t>”</a:t>
            </a:r>
            <a:r>
              <a:rPr lang="zh-CN" altLang="en-US" dirty="0"/>
              <a:t>对话框，在</a:t>
            </a:r>
            <a:r>
              <a:rPr lang="zh-CN" altLang="en-US" dirty="0">
                <a:latin typeface="Arial"/>
              </a:rPr>
              <a:t>“</a:t>
            </a:r>
            <a:r>
              <a:rPr lang="zh-CN" altLang="en-US" dirty="0"/>
              <a:t>或选择类别</a:t>
            </a:r>
            <a:r>
              <a:rPr lang="zh-CN" altLang="en-US" dirty="0">
                <a:latin typeface="Arial"/>
              </a:rPr>
              <a:t>”</a:t>
            </a:r>
            <a:r>
              <a:rPr lang="zh-CN" altLang="en-US" dirty="0"/>
              <a:t>下拉列表框中，选择</a:t>
            </a:r>
            <a:r>
              <a:rPr lang="zh-CN" altLang="en-US" dirty="0">
                <a:latin typeface="Arial"/>
              </a:rPr>
              <a:t>“</a:t>
            </a:r>
            <a:r>
              <a:rPr lang="zh-CN" altLang="en-US" dirty="0"/>
              <a:t>统计</a:t>
            </a:r>
            <a:r>
              <a:rPr lang="zh-CN" altLang="en-US" dirty="0">
                <a:latin typeface="Arial"/>
              </a:rPr>
              <a:t>”</a:t>
            </a:r>
            <a:r>
              <a:rPr lang="zh-CN" altLang="en-US" dirty="0"/>
              <a:t> ，如下图所示。</a:t>
            </a:r>
          </a:p>
        </p:txBody>
      </p:sp>
      <p:pic>
        <p:nvPicPr>
          <p:cNvPr id="8" name="图片 7"/>
          <p:cNvPicPr/>
          <p:nvPr/>
        </p:nvPicPr>
        <p:blipFill>
          <a:blip r:embed="rId2"/>
          <a:stretch>
            <a:fillRect/>
          </a:stretch>
        </p:blipFill>
        <p:spPr>
          <a:xfrm>
            <a:off x="2123728" y="3501008"/>
            <a:ext cx="5400600" cy="288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8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8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8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8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2" grpId="0"/>
      <p:bldP spid="148483" grpId="0" build="p" bldLvl="2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353385"/>
            <a:ext cx="4752528" cy="3789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13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C710DB7-8A5B-4484-BE7F-FE969DF6B780}" type="slidenum">
              <a:rPr lang="en-US" altLang="zh-CN"/>
              <a:pPr/>
              <a:t>22</a:t>
            </a:fld>
            <a:endParaRPr lang="en-US" altLang="zh-CN"/>
          </a:p>
        </p:txBody>
      </p:sp>
      <p:sp>
        <p:nvSpPr>
          <p:cNvPr id="14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EEAD270F-7D35-4DE1-8B8F-E2BE93ED7B36}" type="datetime1">
              <a:rPr lang="zh-CN" altLang="en-US"/>
              <a:pPr/>
              <a:t>2013/10/14</a:t>
            </a:fld>
            <a:endParaRPr lang="en-US" altLang="zh-CN"/>
          </a:p>
        </p:txBody>
      </p:sp>
      <p:sp>
        <p:nvSpPr>
          <p:cNvPr id="149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zh-CN" altLang="en-US" sz="3600" dirty="0"/>
              <a:t>函数的使用</a:t>
            </a:r>
            <a:r>
              <a:rPr lang="zh-CN" altLang="en-US" sz="3600" dirty="0" smtClean="0"/>
              <a:t>（二）</a:t>
            </a:r>
            <a:endParaRPr lang="zh-CN" altLang="en-US" sz="3600" dirty="0"/>
          </a:p>
        </p:txBody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313"/>
            <a:ext cx="8267700" cy="1031875"/>
          </a:xfrm>
        </p:spPr>
        <p:txBody>
          <a:bodyPr/>
          <a:lstStyle/>
          <a:p>
            <a:pPr lvl="1"/>
            <a:r>
              <a:rPr lang="zh-CN" altLang="en-US" dirty="0"/>
              <a:t>在</a:t>
            </a:r>
            <a:r>
              <a:rPr lang="zh-CN" altLang="en-US" dirty="0">
                <a:latin typeface="Arial"/>
              </a:rPr>
              <a:t>“</a:t>
            </a:r>
            <a:r>
              <a:rPr lang="zh-CN" altLang="en-US" dirty="0"/>
              <a:t>选择函数</a:t>
            </a:r>
            <a:r>
              <a:rPr lang="zh-CN" altLang="en-US" dirty="0">
                <a:latin typeface="Arial"/>
              </a:rPr>
              <a:t>”</a:t>
            </a:r>
            <a:r>
              <a:rPr lang="zh-CN" altLang="en-US" dirty="0"/>
              <a:t>列表框中，选择</a:t>
            </a:r>
            <a:r>
              <a:rPr lang="zh-CN" altLang="en-US" dirty="0">
                <a:latin typeface="Arial"/>
              </a:rPr>
              <a:t>“</a:t>
            </a:r>
            <a:r>
              <a:rPr lang="en-US" altLang="zh-CN" dirty="0"/>
              <a:t>RANK.EQ</a:t>
            </a:r>
            <a:r>
              <a:rPr lang="en-US" altLang="zh-CN" dirty="0" smtClean="0">
                <a:latin typeface="Arial"/>
              </a:rPr>
              <a:t>”</a:t>
            </a:r>
            <a:r>
              <a:rPr lang="zh-CN" altLang="en-US" dirty="0"/>
              <a:t>函数，打开</a:t>
            </a:r>
            <a:r>
              <a:rPr lang="zh-CN" altLang="en-US" dirty="0">
                <a:latin typeface="Arial"/>
              </a:rPr>
              <a:t>“</a:t>
            </a:r>
            <a:r>
              <a:rPr lang="zh-CN" altLang="en-US" dirty="0"/>
              <a:t>函数参数</a:t>
            </a:r>
            <a:r>
              <a:rPr lang="zh-CN" altLang="en-US" dirty="0">
                <a:latin typeface="Arial"/>
              </a:rPr>
              <a:t>”</a:t>
            </a:r>
            <a:r>
              <a:rPr lang="zh-CN" altLang="en-US" dirty="0"/>
              <a:t>对话框，如下图所示。 </a:t>
            </a:r>
          </a:p>
        </p:txBody>
      </p:sp>
      <p:sp>
        <p:nvSpPr>
          <p:cNvPr id="149511" name="Oval 7"/>
          <p:cNvSpPr>
            <a:spLocks noChangeArrowheads="1"/>
          </p:cNvSpPr>
          <p:nvPr/>
        </p:nvSpPr>
        <p:spPr bwMode="auto">
          <a:xfrm>
            <a:off x="2555875" y="5734050"/>
            <a:ext cx="1865313" cy="298450"/>
          </a:xfrm>
          <a:prstGeom prst="ellips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9512" name="Line 8"/>
          <p:cNvSpPr>
            <a:spLocks noChangeShapeType="1"/>
          </p:cNvSpPr>
          <p:nvPr/>
        </p:nvSpPr>
        <p:spPr bwMode="auto">
          <a:xfrm>
            <a:off x="2195513" y="5876925"/>
            <a:ext cx="314325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9513" name="AutoShape 9"/>
          <p:cNvSpPr>
            <a:spLocks noChangeArrowheads="1"/>
          </p:cNvSpPr>
          <p:nvPr/>
        </p:nvSpPr>
        <p:spPr bwMode="auto">
          <a:xfrm>
            <a:off x="395288" y="5445125"/>
            <a:ext cx="1873250" cy="739775"/>
          </a:xfrm>
          <a:prstGeom prst="flowChartAlternateProcess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just"/>
            <a:r>
              <a:rPr lang="zh-CN" altLang="en-US" sz="2000" b="0" dirty="0">
                <a:latin typeface="Times New Roman" pitchFamily="18" charset="0"/>
              </a:rPr>
              <a:t>单击此处可获得该函数的帮助</a:t>
            </a:r>
          </a:p>
          <a:p>
            <a:endParaRPr lang="en-US" altLang="zh-CN" sz="2000" dirty="0"/>
          </a:p>
        </p:txBody>
      </p:sp>
      <p:grpSp>
        <p:nvGrpSpPr>
          <p:cNvPr id="149516" name="Group 12"/>
          <p:cNvGrpSpPr>
            <a:grpSpLocks/>
          </p:cNvGrpSpPr>
          <p:nvPr/>
        </p:nvGrpSpPr>
        <p:grpSpPr bwMode="auto">
          <a:xfrm>
            <a:off x="2808733" y="4581224"/>
            <a:ext cx="6227763" cy="680901"/>
            <a:chOff x="1610" y="3067"/>
            <a:chExt cx="3742" cy="363"/>
          </a:xfrm>
        </p:grpSpPr>
        <p:sp>
          <p:nvSpPr>
            <p:cNvPr id="149509" name="Rectangle 5"/>
            <p:cNvSpPr>
              <a:spLocks noChangeArrowheads="1"/>
            </p:cNvSpPr>
            <p:nvPr/>
          </p:nvSpPr>
          <p:spPr bwMode="auto">
            <a:xfrm>
              <a:off x="1610" y="3158"/>
              <a:ext cx="2676" cy="272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9510" name="Line 6"/>
            <p:cNvSpPr>
              <a:spLocks noChangeShapeType="1"/>
            </p:cNvSpPr>
            <p:nvPr/>
          </p:nvSpPr>
          <p:spPr bwMode="auto">
            <a:xfrm>
              <a:off x="4286" y="3294"/>
              <a:ext cx="417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9514" name="AutoShape 10"/>
            <p:cNvSpPr>
              <a:spLocks noChangeArrowheads="1"/>
            </p:cNvSpPr>
            <p:nvPr/>
          </p:nvSpPr>
          <p:spPr bwMode="auto">
            <a:xfrm>
              <a:off x="4616" y="3067"/>
              <a:ext cx="736" cy="363"/>
            </a:xfrm>
            <a:prstGeom prst="flowChartAlternate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8000" tIns="0" rIns="18000" bIns="0"/>
            <a:lstStyle/>
            <a:p>
              <a:pPr algn="just"/>
              <a:r>
                <a:rPr lang="zh-CN" altLang="en-US" sz="2000" b="0" dirty="0">
                  <a:latin typeface="Times New Roman" pitchFamily="18" charset="0"/>
                </a:rPr>
                <a:t>描述函数的功能</a:t>
              </a:r>
            </a:p>
            <a:p>
              <a:endParaRPr lang="en-US" altLang="zh-CN" sz="20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9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9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9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9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9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9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9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9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9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9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6" grpId="0"/>
      <p:bldP spid="149507" grpId="0" build="p"/>
      <p:bldP spid="149511" grpId="0" animBg="1"/>
      <p:bldP spid="149512" grpId="0" animBg="1"/>
      <p:bldP spid="1495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/>
          <p:nvPr/>
        </p:nvPicPr>
        <p:blipFill>
          <a:blip r:embed="rId2"/>
          <a:stretch>
            <a:fillRect/>
          </a:stretch>
        </p:blipFill>
        <p:spPr>
          <a:xfrm>
            <a:off x="2221833" y="3140969"/>
            <a:ext cx="4934787" cy="3024335"/>
          </a:xfrm>
          <a:prstGeom prst="rect">
            <a:avLst/>
          </a:prstGeom>
        </p:spPr>
      </p:pic>
      <p:sp>
        <p:nvSpPr>
          <p:cNvPr id="17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18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8739349-0934-4372-9CD9-BE099EED926A}" type="slidenum">
              <a:rPr lang="en-US" altLang="zh-CN"/>
              <a:pPr/>
              <a:t>23</a:t>
            </a:fld>
            <a:endParaRPr lang="en-US" altLang="zh-CN"/>
          </a:p>
        </p:txBody>
      </p:sp>
      <p:sp>
        <p:nvSpPr>
          <p:cNvPr id="19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BDDB2994-BFCC-4466-90B5-57635A2D4B40}" type="datetime1">
              <a:rPr lang="zh-CN" altLang="en-US"/>
              <a:pPr/>
              <a:t>2013/10/14</a:t>
            </a:fld>
            <a:endParaRPr lang="en-US" altLang="zh-CN"/>
          </a:p>
        </p:txBody>
      </p:sp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函数的使用</a:t>
            </a:r>
            <a:r>
              <a:rPr lang="zh-CN" altLang="en-US" dirty="0" smtClean="0"/>
              <a:t>（三）</a:t>
            </a:r>
            <a:endParaRPr lang="zh-CN" altLang="en-US" dirty="0"/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12875"/>
            <a:ext cx="8267700" cy="1511300"/>
          </a:xfrm>
        </p:spPr>
        <p:txBody>
          <a:bodyPr>
            <a:normAutofit lnSpcReduction="10000"/>
          </a:bodyPr>
          <a:lstStyle/>
          <a:p>
            <a:pPr lvl="1">
              <a:lnSpc>
                <a:spcPct val="90000"/>
              </a:lnSpc>
            </a:pPr>
            <a:r>
              <a:rPr lang="zh-CN" altLang="en-US"/>
              <a:t>在对话框中，将插入点定位在第一个参数</a:t>
            </a:r>
            <a:r>
              <a:rPr lang="zh-CN" altLang="en-US">
                <a:latin typeface="Arial"/>
              </a:rPr>
              <a:t>“</a:t>
            </a:r>
            <a:r>
              <a:rPr lang="en-US" altLang="zh-CN"/>
              <a:t>Number</a:t>
            </a:r>
            <a:r>
              <a:rPr lang="en-US" altLang="zh-CN">
                <a:latin typeface="Arial"/>
              </a:rPr>
              <a:t>”</a:t>
            </a:r>
            <a:r>
              <a:rPr lang="zh-CN" altLang="en-US"/>
              <a:t>处，从当前工作表中选择</a:t>
            </a:r>
            <a:r>
              <a:rPr lang="zh-CN" altLang="en-US">
                <a:latin typeface="Arial"/>
              </a:rPr>
              <a:t>“</a:t>
            </a:r>
            <a:r>
              <a:rPr lang="en-US" altLang="zh-CN"/>
              <a:t>H2</a:t>
            </a:r>
            <a:r>
              <a:rPr lang="en-US" altLang="zh-CN">
                <a:latin typeface="Arial"/>
              </a:rPr>
              <a:t>”</a:t>
            </a:r>
            <a:r>
              <a:rPr lang="zh-CN" altLang="en-US"/>
              <a:t>单元格；再将插入点定位在第二个参数</a:t>
            </a:r>
            <a:r>
              <a:rPr lang="zh-CN" altLang="en-US">
                <a:latin typeface="Arial"/>
              </a:rPr>
              <a:t>“</a:t>
            </a:r>
            <a:r>
              <a:rPr lang="en-US" altLang="zh-CN"/>
              <a:t>Ref</a:t>
            </a:r>
            <a:r>
              <a:rPr lang="en-US" altLang="zh-CN">
                <a:latin typeface="Arial"/>
              </a:rPr>
              <a:t>”</a:t>
            </a:r>
            <a:r>
              <a:rPr lang="zh-CN" altLang="en-US"/>
              <a:t>处，从当前工作表中选择单元格区域</a:t>
            </a:r>
            <a:r>
              <a:rPr lang="zh-CN" altLang="en-US">
                <a:latin typeface="Arial"/>
              </a:rPr>
              <a:t>“</a:t>
            </a:r>
            <a:r>
              <a:rPr lang="en-US" altLang="zh-CN"/>
              <a:t>H2:H38</a:t>
            </a:r>
            <a:r>
              <a:rPr lang="en-US" altLang="zh-CN">
                <a:latin typeface="Arial"/>
              </a:rPr>
              <a:t>”</a:t>
            </a:r>
            <a:r>
              <a:rPr lang="en-US" altLang="zh-CN"/>
              <a:t> </a:t>
            </a:r>
          </a:p>
        </p:txBody>
      </p:sp>
      <p:grpSp>
        <p:nvGrpSpPr>
          <p:cNvPr id="150544" name="Group 16"/>
          <p:cNvGrpSpPr>
            <a:grpSpLocks/>
          </p:cNvGrpSpPr>
          <p:nvPr/>
        </p:nvGrpSpPr>
        <p:grpSpPr bwMode="auto">
          <a:xfrm>
            <a:off x="636587" y="3622507"/>
            <a:ext cx="2974975" cy="581025"/>
            <a:chOff x="385" y="2296"/>
            <a:chExt cx="1874" cy="366"/>
          </a:xfrm>
        </p:grpSpPr>
        <p:sp>
          <p:nvSpPr>
            <p:cNvPr id="150539" name="Oval 11"/>
            <p:cNvSpPr>
              <a:spLocks noChangeArrowheads="1"/>
            </p:cNvSpPr>
            <p:nvPr/>
          </p:nvSpPr>
          <p:spPr bwMode="auto">
            <a:xfrm>
              <a:off x="1701" y="2296"/>
              <a:ext cx="558" cy="366"/>
            </a:xfrm>
            <a:prstGeom prst="ellips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0540" name="Text Box 12"/>
            <p:cNvSpPr txBox="1">
              <a:spLocks noChangeArrowheads="1"/>
            </p:cNvSpPr>
            <p:nvPr/>
          </p:nvSpPr>
          <p:spPr bwMode="auto">
            <a:xfrm>
              <a:off x="385" y="2341"/>
              <a:ext cx="726" cy="22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8000" rIns="18000"/>
            <a:lstStyle/>
            <a:p>
              <a:pPr algn="just"/>
              <a:r>
                <a:rPr lang="zh-CN" altLang="en-US" sz="2000" b="0">
                  <a:latin typeface="Times New Roman" pitchFamily="18" charset="0"/>
                </a:rPr>
                <a:t>选取参数</a:t>
              </a:r>
              <a:endParaRPr lang="zh-CN" altLang="en-US" sz="2000"/>
            </a:p>
          </p:txBody>
        </p:sp>
        <p:sp>
          <p:nvSpPr>
            <p:cNvPr id="150541" name="Line 13"/>
            <p:cNvSpPr>
              <a:spLocks noChangeShapeType="1"/>
            </p:cNvSpPr>
            <p:nvPr/>
          </p:nvSpPr>
          <p:spPr bwMode="auto">
            <a:xfrm>
              <a:off x="1103" y="2454"/>
              <a:ext cx="610" cy="1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0545" name="Group 17"/>
          <p:cNvGrpSpPr>
            <a:grpSpLocks/>
          </p:cNvGrpSpPr>
          <p:nvPr/>
        </p:nvGrpSpPr>
        <p:grpSpPr bwMode="auto">
          <a:xfrm>
            <a:off x="3780251" y="4578350"/>
            <a:ext cx="5251821" cy="649287"/>
            <a:chOff x="1821" y="2930"/>
            <a:chExt cx="3613" cy="409"/>
          </a:xfrm>
        </p:grpSpPr>
        <p:sp>
          <p:nvSpPr>
            <p:cNvPr id="150537" name="Oval 9"/>
            <p:cNvSpPr>
              <a:spLocks noChangeArrowheads="1"/>
            </p:cNvSpPr>
            <p:nvPr/>
          </p:nvSpPr>
          <p:spPr bwMode="auto">
            <a:xfrm>
              <a:off x="1821" y="3067"/>
              <a:ext cx="2179" cy="272"/>
            </a:xfrm>
            <a:prstGeom prst="ellips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0538" name="Line 10"/>
            <p:cNvSpPr>
              <a:spLocks noChangeShapeType="1"/>
            </p:cNvSpPr>
            <p:nvPr/>
          </p:nvSpPr>
          <p:spPr bwMode="auto">
            <a:xfrm>
              <a:off x="4000" y="3203"/>
              <a:ext cx="24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0542" name="AutoShape 14"/>
            <p:cNvSpPr>
              <a:spLocks noChangeArrowheads="1"/>
            </p:cNvSpPr>
            <p:nvPr/>
          </p:nvSpPr>
          <p:spPr bwMode="auto">
            <a:xfrm>
              <a:off x="4270" y="2930"/>
              <a:ext cx="1164" cy="409"/>
            </a:xfrm>
            <a:prstGeom prst="flowChartAlternate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/>
              <a:r>
                <a:rPr lang="zh-CN" altLang="en-US" sz="1600" b="0" dirty="0">
                  <a:latin typeface="Times New Roman" pitchFamily="18" charset="0"/>
                </a:rPr>
                <a:t>显示插入点所在位置参数的作用</a:t>
              </a:r>
              <a:endParaRPr lang="zh-CN" altLang="en-US" sz="1600" dirty="0"/>
            </a:p>
          </p:txBody>
        </p:sp>
      </p:grpSp>
      <p:grpSp>
        <p:nvGrpSpPr>
          <p:cNvPr id="150546" name="Group 18"/>
          <p:cNvGrpSpPr>
            <a:grpSpLocks/>
          </p:cNvGrpSpPr>
          <p:nvPr/>
        </p:nvGrpSpPr>
        <p:grpSpPr bwMode="auto">
          <a:xfrm>
            <a:off x="251520" y="5229200"/>
            <a:ext cx="3208337" cy="781050"/>
            <a:chOff x="249" y="3294"/>
            <a:chExt cx="2021" cy="492"/>
          </a:xfrm>
        </p:grpSpPr>
        <p:sp>
          <p:nvSpPr>
            <p:cNvPr id="150535" name="Oval 7"/>
            <p:cNvSpPr>
              <a:spLocks noChangeArrowheads="1"/>
            </p:cNvSpPr>
            <p:nvPr/>
          </p:nvSpPr>
          <p:spPr bwMode="auto">
            <a:xfrm>
              <a:off x="1454" y="3455"/>
              <a:ext cx="816" cy="182"/>
            </a:xfrm>
            <a:prstGeom prst="ellips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0536" name="Line 8"/>
            <p:cNvSpPr>
              <a:spLocks noChangeShapeType="1"/>
            </p:cNvSpPr>
            <p:nvPr/>
          </p:nvSpPr>
          <p:spPr bwMode="auto">
            <a:xfrm flipV="1">
              <a:off x="1202" y="3566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0543" name="AutoShape 15"/>
            <p:cNvSpPr>
              <a:spLocks noChangeArrowheads="1"/>
            </p:cNvSpPr>
            <p:nvPr/>
          </p:nvSpPr>
          <p:spPr bwMode="auto">
            <a:xfrm>
              <a:off x="249" y="3294"/>
              <a:ext cx="930" cy="492"/>
            </a:xfrm>
            <a:prstGeom prst="flowChartAlternate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/>
              <a:r>
                <a:rPr lang="zh-CN" altLang="en-US" b="0" dirty="0">
                  <a:latin typeface="Times New Roman" pitchFamily="18" charset="0"/>
                </a:rPr>
                <a:t>这里显示函数计算结果</a:t>
              </a:r>
            </a:p>
            <a:p>
              <a:endParaRPr lang="en-US" altLang="zh-CN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0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0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0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0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0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0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19BA56-2C4E-480B-90D1-9587BC25DADB}" type="slidenum">
              <a:rPr lang="en-US" altLang="zh-CN"/>
              <a:pPr/>
              <a:t>24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F89A02A7-0B28-4C20-A74B-25F5A98723E9}" type="datetime1">
              <a:rPr lang="zh-CN" altLang="en-US"/>
              <a:pPr/>
              <a:t>2013/10/14</a:t>
            </a:fld>
            <a:endParaRPr lang="en-US" altLang="zh-CN"/>
          </a:p>
        </p:txBody>
      </p:sp>
      <p:sp>
        <p:nvSpPr>
          <p:cNvPr id="151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RANK.EQ</a:t>
            </a:r>
            <a:r>
              <a:rPr lang="zh-CN" altLang="en-US" sz="3600" dirty="0" smtClean="0"/>
              <a:t>函数 </a:t>
            </a:r>
            <a:r>
              <a:rPr lang="zh-CN" altLang="en-US" sz="3600" dirty="0"/>
              <a:t>的功能</a:t>
            </a:r>
          </a:p>
        </p:txBody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</a:pPr>
            <a:r>
              <a:rPr lang="en-US" altLang="zh-CN" dirty="0"/>
              <a:t>RANK.EQ</a:t>
            </a:r>
            <a:r>
              <a:rPr lang="zh-CN" altLang="en-US" dirty="0"/>
              <a:t>函数是排定名次的函数，返回一个数字在数字列表中的排位。其大小与列表中的其他值相关。如果多个值具有相同的排位，则返回该组数值的最高排位。。</a:t>
            </a:r>
          </a:p>
          <a:p>
            <a:pPr fontAlgn="base"/>
            <a:r>
              <a:rPr lang="zh-CN" altLang="zh-CN" dirty="0"/>
              <a:t>语法格式为：</a:t>
            </a:r>
            <a:r>
              <a:rPr lang="en-US" altLang="zh-CN" dirty="0"/>
              <a:t>RANK.EQ (number , ref, [order] )</a:t>
            </a:r>
            <a:endParaRPr lang="zh-CN" altLang="zh-CN" dirty="0"/>
          </a:p>
          <a:p>
            <a:pPr fontAlgn="base"/>
            <a:r>
              <a:rPr lang="zh-CN" altLang="zh-CN" dirty="0"/>
              <a:t>共包括</a:t>
            </a:r>
            <a:r>
              <a:rPr lang="en-US" altLang="zh-CN" dirty="0"/>
              <a:t>3</a:t>
            </a:r>
            <a:r>
              <a:rPr lang="zh-CN" altLang="zh-CN" dirty="0"/>
              <a:t>个参数，其中：</a:t>
            </a:r>
          </a:p>
          <a:p>
            <a:pPr lvl="1" fontAlgn="base"/>
            <a:r>
              <a:rPr lang="en-US" altLang="zh-CN" dirty="0"/>
              <a:t>Number </a:t>
            </a:r>
            <a:r>
              <a:rPr lang="zh-CN" altLang="zh-CN" dirty="0"/>
              <a:t>为需要找到排位的数字。</a:t>
            </a:r>
          </a:p>
          <a:p>
            <a:pPr lvl="1" fontAlgn="base"/>
            <a:r>
              <a:rPr lang="en-US" altLang="zh-CN" dirty="0"/>
              <a:t>Ref </a:t>
            </a:r>
            <a:r>
              <a:rPr lang="zh-CN" altLang="zh-CN" dirty="0"/>
              <a:t>为数字列表数组或对数字列表的引用。</a:t>
            </a:r>
            <a:r>
              <a:rPr lang="en-US" altLang="zh-CN" dirty="0"/>
              <a:t>Ref </a:t>
            </a:r>
            <a:r>
              <a:rPr lang="zh-CN" altLang="zh-CN" dirty="0"/>
              <a:t>中的非数值型参数将被忽略。</a:t>
            </a:r>
          </a:p>
          <a:p>
            <a:pPr lvl="1" fontAlgn="base"/>
            <a:r>
              <a:rPr lang="en-US" altLang="zh-CN" dirty="0"/>
              <a:t>Order </a:t>
            </a:r>
            <a:r>
              <a:rPr lang="zh-CN" altLang="zh-CN" dirty="0"/>
              <a:t>为一数字，指明数字排位的方式。</a:t>
            </a:r>
          </a:p>
          <a:p>
            <a:pPr lvl="1">
              <a:lnSpc>
                <a:spcPct val="90000"/>
              </a:lnSpc>
            </a:pPr>
            <a:r>
              <a:rPr lang="zh-CN" altLang="zh-CN" dirty="0"/>
              <a:t>如果 </a:t>
            </a:r>
            <a:r>
              <a:rPr lang="en-US" altLang="zh-CN" dirty="0"/>
              <a:t>Order </a:t>
            </a:r>
            <a:r>
              <a:rPr lang="zh-CN" altLang="zh-CN" dirty="0"/>
              <a:t>为</a:t>
            </a:r>
            <a:r>
              <a:rPr lang="en-US" altLang="zh-CN" dirty="0"/>
              <a:t> 0</a:t>
            </a:r>
            <a:r>
              <a:rPr lang="zh-CN" altLang="zh-CN" dirty="0"/>
              <a:t>或省略，按照降序排列；如果 </a:t>
            </a:r>
            <a:r>
              <a:rPr lang="en-US" altLang="zh-CN" dirty="0"/>
              <a:t>Order </a:t>
            </a:r>
            <a:r>
              <a:rPr lang="zh-CN" altLang="zh-CN" dirty="0"/>
              <a:t>不为</a:t>
            </a:r>
            <a:r>
              <a:rPr lang="en-US" altLang="zh-CN" dirty="0"/>
              <a:t>0</a:t>
            </a:r>
            <a:r>
              <a:rPr lang="zh-CN" altLang="zh-CN" dirty="0"/>
              <a:t>，按照升序排列</a:t>
            </a:r>
            <a:r>
              <a:rPr lang="zh-CN" altLang="zh-CN" dirty="0" smtClean="0"/>
              <a:t>。</a:t>
            </a:r>
            <a:r>
              <a:rPr lang="zh-CN" altLang="en-US" dirty="0" smtClean="0"/>
              <a:t>。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1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1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1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1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1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1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1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1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1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1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4" grpId="0"/>
      <p:bldP spid="151555" grpId="0" build="p" bldLvl="2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/>
        </p:nvPicPr>
        <p:blipFill>
          <a:blip r:embed="rId2"/>
          <a:stretch>
            <a:fillRect/>
          </a:stretch>
        </p:blipFill>
        <p:spPr>
          <a:xfrm>
            <a:off x="467991" y="1338264"/>
            <a:ext cx="8496944" cy="4189235"/>
          </a:xfrm>
          <a:prstGeom prst="rect">
            <a:avLst/>
          </a:prstGeom>
        </p:spPr>
      </p:pic>
      <p:sp>
        <p:nvSpPr>
          <p:cNvPr id="8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F2F8C38-0500-46F9-8E92-8FEF1BA51B99}" type="slidenum">
              <a:rPr lang="en-US" altLang="zh-CN"/>
              <a:pPr/>
              <a:t>25</a:t>
            </a:fld>
            <a:endParaRPr lang="en-US" altLang="zh-CN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E05DBF4E-27CE-4E2B-9582-FA143C803248}" type="datetime1">
              <a:rPr lang="zh-CN" altLang="en-US"/>
              <a:pPr/>
              <a:t>2013/10/14</a:t>
            </a:fld>
            <a:endParaRPr lang="en-US" altLang="zh-CN"/>
          </a:p>
        </p:txBody>
      </p:sp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/>
              <a:t>使用</a:t>
            </a:r>
            <a:r>
              <a:rPr lang="en-US" altLang="zh-CN" sz="3600" dirty="0" smtClean="0"/>
              <a:t>RANK.EQ</a:t>
            </a:r>
            <a:r>
              <a:rPr lang="zh-CN" altLang="en-US" sz="3600" dirty="0" smtClean="0"/>
              <a:t>函数</a:t>
            </a:r>
            <a:r>
              <a:rPr lang="zh-CN" altLang="en-US" sz="3600" dirty="0"/>
              <a:t>时出现的问题</a:t>
            </a:r>
          </a:p>
        </p:txBody>
      </p:sp>
      <p:grpSp>
        <p:nvGrpSpPr>
          <p:cNvPr id="152589" name="Group 13"/>
          <p:cNvGrpSpPr>
            <a:grpSpLocks/>
          </p:cNvGrpSpPr>
          <p:nvPr/>
        </p:nvGrpSpPr>
        <p:grpSpPr bwMode="auto">
          <a:xfrm>
            <a:off x="4716463" y="3341688"/>
            <a:ext cx="3727450" cy="2652712"/>
            <a:chOff x="2971" y="2105"/>
            <a:chExt cx="2348" cy="1671"/>
          </a:xfrm>
        </p:grpSpPr>
        <p:sp>
          <p:nvSpPr>
            <p:cNvPr id="152581" name="Rectangle 5"/>
            <p:cNvSpPr>
              <a:spLocks noChangeArrowheads="1"/>
            </p:cNvSpPr>
            <p:nvPr/>
          </p:nvSpPr>
          <p:spPr bwMode="auto">
            <a:xfrm>
              <a:off x="4241" y="2105"/>
              <a:ext cx="1078" cy="317"/>
            </a:xfrm>
            <a:prstGeom prst="rect">
              <a:avLst/>
            </a:prstGeom>
            <a:noFill/>
            <a:ln w="38100">
              <a:solidFill>
                <a:srgbClr val="E2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2583" name="Line 7"/>
            <p:cNvSpPr>
              <a:spLocks noChangeShapeType="1"/>
            </p:cNvSpPr>
            <p:nvPr/>
          </p:nvSpPr>
          <p:spPr bwMode="auto">
            <a:xfrm flipH="1">
              <a:off x="3787" y="2422"/>
              <a:ext cx="590" cy="1099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585" name="Text Box 9"/>
            <p:cNvSpPr txBox="1">
              <a:spLocks noChangeArrowheads="1"/>
            </p:cNvSpPr>
            <p:nvPr/>
          </p:nvSpPr>
          <p:spPr bwMode="auto">
            <a:xfrm>
              <a:off x="2971" y="3521"/>
              <a:ext cx="1580" cy="255"/>
            </a:xfrm>
            <a:prstGeom prst="rect">
              <a:avLst/>
            </a:prstGeom>
            <a:solidFill>
              <a:srgbClr val="E8E8E8"/>
            </a:solidFill>
            <a:ln w="38100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0">
                  <a:solidFill>
                    <a:schemeClr val="tx2"/>
                  </a:solidFill>
                </a:rPr>
                <a:t>名次相同，但总分不同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2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2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/>
          <p:nvPr/>
        </p:nvPicPr>
        <p:blipFill>
          <a:blip r:embed="rId2"/>
          <a:stretch>
            <a:fillRect/>
          </a:stretch>
        </p:blipFill>
        <p:spPr>
          <a:xfrm>
            <a:off x="4835449" y="1484313"/>
            <a:ext cx="3624983" cy="2589212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3"/>
          <a:stretch>
            <a:fillRect/>
          </a:stretch>
        </p:blipFill>
        <p:spPr>
          <a:xfrm>
            <a:off x="971600" y="1484313"/>
            <a:ext cx="3528392" cy="2589212"/>
          </a:xfrm>
          <a:prstGeom prst="rect">
            <a:avLst/>
          </a:prstGeom>
        </p:spPr>
      </p:pic>
      <p:sp>
        <p:nvSpPr>
          <p:cNvPr id="10" name="页脚占位符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8A45505-58C1-4EE2-B34C-8D344227B7D3}" type="slidenum">
              <a:rPr lang="en-US" altLang="zh-CN"/>
              <a:pPr/>
              <a:t>26</a:t>
            </a:fld>
            <a:endParaRPr lang="en-US" altLang="zh-CN"/>
          </a:p>
        </p:txBody>
      </p:sp>
      <p:sp>
        <p:nvSpPr>
          <p:cNvPr id="12" name="日期占位符 7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11EE9AF0-413A-4993-854C-07C613F637E1}" type="datetime1">
              <a:rPr lang="zh-CN" altLang="en-US"/>
              <a:pPr/>
              <a:t>2013/10/14</a:t>
            </a:fld>
            <a:endParaRPr lang="en-US" altLang="zh-CN"/>
          </a:p>
        </p:txBody>
      </p:sp>
      <p:sp>
        <p:nvSpPr>
          <p:cNvPr id="154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696268" y="332656"/>
            <a:ext cx="6769100" cy="515938"/>
          </a:xfrm>
        </p:spPr>
        <p:txBody>
          <a:bodyPr>
            <a:normAutofit fontScale="90000"/>
          </a:bodyPr>
          <a:lstStyle/>
          <a:p>
            <a:r>
              <a:rPr lang="zh-CN" altLang="en-US" sz="3600" dirty="0"/>
              <a:t>单元格引用时产生问题的原因</a:t>
            </a:r>
          </a:p>
        </p:txBody>
      </p:sp>
      <p:sp>
        <p:nvSpPr>
          <p:cNvPr id="154636" name="Rectangle 12"/>
          <p:cNvSpPr>
            <a:spLocks noGrp="1" noChangeArrowheads="1"/>
          </p:cNvSpPr>
          <p:nvPr>
            <p:ph type="body" sz="half" idx="3"/>
          </p:nvPr>
        </p:nvSpPr>
        <p:spPr>
          <a:xfrm>
            <a:off x="468313" y="4292600"/>
            <a:ext cx="8267700" cy="2565400"/>
          </a:xfrm>
        </p:spPr>
        <p:txBody>
          <a:bodyPr/>
          <a:lstStyle/>
          <a:p>
            <a:pPr lvl="1"/>
            <a:r>
              <a:rPr lang="en-US" altLang="zh-CN" sz="2200" dirty="0" smtClean="0"/>
              <a:t>RANK.EQ</a:t>
            </a:r>
            <a:r>
              <a:rPr lang="zh-CN" altLang="en-US" sz="2200" dirty="0" smtClean="0"/>
              <a:t>函数</a:t>
            </a:r>
            <a:r>
              <a:rPr lang="zh-CN" altLang="en-US" sz="2200" dirty="0"/>
              <a:t>的第</a:t>
            </a:r>
            <a:r>
              <a:rPr lang="en-US" altLang="zh-CN" sz="2200" dirty="0"/>
              <a:t>2</a:t>
            </a:r>
            <a:r>
              <a:rPr lang="zh-CN" altLang="en-US" sz="2200" dirty="0"/>
              <a:t>个参数本来应该是所有学生的总分单元格区域</a:t>
            </a:r>
            <a:r>
              <a:rPr lang="zh-CN" altLang="en-US" sz="2200" dirty="0">
                <a:latin typeface="Arial"/>
              </a:rPr>
              <a:t>“</a:t>
            </a:r>
            <a:r>
              <a:rPr lang="en-US" altLang="zh-CN" sz="2200" dirty="0"/>
              <a:t>H2:H38</a:t>
            </a:r>
            <a:r>
              <a:rPr lang="en-US" altLang="zh-CN" sz="2200" dirty="0">
                <a:latin typeface="Arial"/>
              </a:rPr>
              <a:t>”</a:t>
            </a:r>
            <a:r>
              <a:rPr lang="zh-CN" altLang="en-US" sz="2200" dirty="0"/>
              <a:t>，但到了</a:t>
            </a:r>
            <a:r>
              <a:rPr lang="en-US" altLang="zh-CN" sz="2200" dirty="0"/>
              <a:t>I5</a:t>
            </a:r>
            <a:r>
              <a:rPr lang="zh-CN" altLang="en-US" sz="2200" dirty="0"/>
              <a:t>单元格却变成了</a:t>
            </a:r>
            <a:r>
              <a:rPr lang="zh-CN" altLang="en-US" sz="2200" dirty="0">
                <a:latin typeface="Arial"/>
              </a:rPr>
              <a:t>“</a:t>
            </a:r>
            <a:r>
              <a:rPr lang="en-US" altLang="zh-CN" sz="2200" dirty="0"/>
              <a:t>H5:H41</a:t>
            </a:r>
            <a:r>
              <a:rPr lang="en-US" altLang="zh-CN" sz="2200" dirty="0">
                <a:latin typeface="Arial"/>
              </a:rPr>
              <a:t>”</a:t>
            </a:r>
            <a:r>
              <a:rPr lang="zh-CN" altLang="en-US" sz="2200" dirty="0"/>
              <a:t>，而在</a:t>
            </a:r>
            <a:r>
              <a:rPr lang="en-US" altLang="zh-CN" sz="2200" dirty="0"/>
              <a:t>I6</a:t>
            </a:r>
            <a:r>
              <a:rPr lang="zh-CN" altLang="en-US" sz="2200" dirty="0"/>
              <a:t>单元格又变成了</a:t>
            </a:r>
            <a:r>
              <a:rPr lang="zh-CN" altLang="en-US" sz="2200" dirty="0">
                <a:latin typeface="Arial"/>
              </a:rPr>
              <a:t>“</a:t>
            </a:r>
            <a:r>
              <a:rPr lang="en-US" altLang="zh-CN" sz="2200" dirty="0"/>
              <a:t>H6:H42</a:t>
            </a:r>
            <a:r>
              <a:rPr lang="en-US" altLang="zh-CN" sz="2200" dirty="0">
                <a:latin typeface="Arial"/>
              </a:rPr>
              <a:t>”</a:t>
            </a:r>
            <a:r>
              <a:rPr lang="zh-CN" altLang="en-US" sz="2200" dirty="0"/>
              <a:t>。</a:t>
            </a:r>
          </a:p>
          <a:p>
            <a:pPr lvl="1"/>
            <a:r>
              <a:rPr lang="zh-CN" altLang="en-US" sz="2200" dirty="0"/>
              <a:t>说明一旦公式所在的位置发生了变化，公式中的单元格引用也会有相应的变化。这就是</a:t>
            </a:r>
            <a:r>
              <a:rPr lang="zh-CN" altLang="en-US" sz="2200" dirty="0">
                <a:latin typeface="Arial"/>
              </a:rPr>
              <a:t>“</a:t>
            </a:r>
            <a:r>
              <a:rPr lang="zh-CN" altLang="en-US" sz="2200" dirty="0"/>
              <a:t>相对引用</a:t>
            </a:r>
            <a:r>
              <a:rPr lang="zh-CN" altLang="en-US" sz="2200" dirty="0">
                <a:latin typeface="Arial"/>
              </a:rPr>
              <a:t>”</a:t>
            </a:r>
            <a:r>
              <a:rPr lang="zh-CN" altLang="en-US" sz="2200" dirty="0"/>
              <a:t>，是</a:t>
            </a:r>
            <a:r>
              <a:rPr lang="en-US" altLang="zh-CN" sz="2200" dirty="0"/>
              <a:t>Excel</a:t>
            </a:r>
            <a:r>
              <a:rPr lang="zh-CN" altLang="en-US" sz="2200" dirty="0"/>
              <a:t>默认的引用方式。 </a:t>
            </a:r>
          </a:p>
        </p:txBody>
      </p:sp>
      <p:sp>
        <p:nvSpPr>
          <p:cNvPr id="154639" name="Text Box 15"/>
          <p:cNvSpPr txBox="1">
            <a:spLocks noChangeArrowheads="1"/>
          </p:cNvSpPr>
          <p:nvPr/>
        </p:nvSpPr>
        <p:spPr bwMode="auto">
          <a:xfrm>
            <a:off x="3330434" y="1956389"/>
            <a:ext cx="417476" cy="153888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0" b="0" dirty="0" smtClean="0">
                <a:solidFill>
                  <a:srgbClr val="E20000"/>
                </a:solidFill>
              </a:rPr>
              <a:t>H5:H41</a:t>
            </a:r>
            <a:endParaRPr lang="en-US" altLang="zh-CN" sz="1000" b="0" dirty="0">
              <a:solidFill>
                <a:srgbClr val="E20000"/>
              </a:solidFill>
            </a:endParaRPr>
          </a:p>
        </p:txBody>
      </p:sp>
      <p:sp>
        <p:nvSpPr>
          <p:cNvPr id="154640" name="Text Box 16"/>
          <p:cNvSpPr txBox="1">
            <a:spLocks noChangeArrowheads="1"/>
          </p:cNvSpPr>
          <p:nvPr/>
        </p:nvSpPr>
        <p:spPr bwMode="auto">
          <a:xfrm>
            <a:off x="7263827" y="1924228"/>
            <a:ext cx="431370" cy="215444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0" b="0" dirty="0">
                <a:solidFill>
                  <a:srgbClr val="E20000"/>
                </a:solidFill>
              </a:rPr>
              <a:t>H6:H42</a:t>
            </a:r>
            <a:r>
              <a:rPr lang="en-US" altLang="zh-CN" sz="1400" b="0" dirty="0">
                <a:solidFill>
                  <a:srgbClr val="E20000"/>
                </a:solidFill>
              </a:rPr>
              <a:t> </a:t>
            </a:r>
          </a:p>
        </p:txBody>
      </p:sp>
      <p:sp>
        <p:nvSpPr>
          <p:cNvPr id="154642" name="AutoShape 18"/>
          <p:cNvSpPr>
            <a:spLocks noChangeArrowheads="1"/>
          </p:cNvSpPr>
          <p:nvPr/>
        </p:nvSpPr>
        <p:spPr bwMode="auto">
          <a:xfrm>
            <a:off x="3100872" y="2817813"/>
            <a:ext cx="590596" cy="899219"/>
          </a:xfrm>
          <a:prstGeom prst="flowChartDocument">
            <a:avLst/>
          </a:prstGeom>
          <a:noFill/>
          <a:ln w="38100">
            <a:solidFill>
              <a:srgbClr val="E2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4643" name="AutoShape 19"/>
          <p:cNvSpPr>
            <a:spLocks noChangeArrowheads="1"/>
          </p:cNvSpPr>
          <p:nvPr/>
        </p:nvSpPr>
        <p:spPr bwMode="auto">
          <a:xfrm>
            <a:off x="6997464" y="2997771"/>
            <a:ext cx="598871" cy="719261"/>
          </a:xfrm>
          <a:prstGeom prst="flowChartDocument">
            <a:avLst/>
          </a:prstGeom>
          <a:noFill/>
          <a:ln w="38100">
            <a:solidFill>
              <a:srgbClr val="E2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4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4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4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4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4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4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4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4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mph" presetSubtype="0" repeatCount="5000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250" autoRev="1" fill="hold"/>
                                        <p:tgtEl>
                                          <p:spTgt spid="1546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1" dur="250" autoRev="1" fill="hold"/>
                                        <p:tgtEl>
                                          <p:spTgt spid="1546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2" dur="250" autoRev="1" fill="hold"/>
                                        <p:tgtEl>
                                          <p:spTgt spid="1546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50" autoRev="1" fill="hold"/>
                                        <p:tgtEl>
                                          <p:spTgt spid="1546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7" presetClass="emph" presetSubtype="0" repeatCount="5000" fill="remove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250" autoRev="1" fill="remove"/>
                                        <p:tgtEl>
                                          <p:spTgt spid="1546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6" dur="250" autoRev="1" fill="remove"/>
                                        <p:tgtEl>
                                          <p:spTgt spid="1546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7" dur="250" autoRev="1" fill="remove"/>
                                        <p:tgtEl>
                                          <p:spTgt spid="1546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50" autoRev="1" fill="remove"/>
                                        <p:tgtEl>
                                          <p:spTgt spid="1546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5" presetClass="emph" presetSubtype="0" repeatCount="5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500" fill="hold"/>
                                        <p:tgtEl>
                                          <p:spTgt spid="154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5" presetClass="emph" presetSubtype="0" repeatCount="5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500" fill="hold"/>
                                        <p:tgtEl>
                                          <p:spTgt spid="154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4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4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46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46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6" grpId="0"/>
      <p:bldP spid="154636" grpId="0" build="p" bldLvl="2"/>
      <p:bldP spid="154639" grpId="0" animBg="1"/>
      <p:bldP spid="154639" grpId="1" animBg="1"/>
      <p:bldP spid="154640" grpId="0" animBg="1"/>
      <p:bldP spid="154640" grpId="1" animBg="1"/>
      <p:bldP spid="154642" grpId="0" animBg="1"/>
      <p:bldP spid="154642" grpId="1" animBg="1"/>
      <p:bldP spid="154643" grpId="0" animBg="1"/>
      <p:bldP spid="154643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2E29ECE-D3E9-4714-84D7-49C382313543}" type="slidenum">
              <a:rPr lang="en-US" altLang="zh-CN"/>
              <a:pPr/>
              <a:t>27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CB081492-533F-4610-8BEF-913DEF1724E0}" type="datetime1">
              <a:rPr lang="zh-CN" altLang="en-US"/>
              <a:pPr/>
              <a:t>2013/10/14</a:t>
            </a:fld>
            <a:endParaRPr lang="en-US" altLang="zh-CN"/>
          </a:p>
        </p:txBody>
      </p:sp>
      <p:sp>
        <p:nvSpPr>
          <p:cNvPr id="157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/>
              <a:t>如何解决</a:t>
            </a:r>
          </a:p>
        </p:txBody>
      </p:sp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zh-CN" altLang="en-US" dirty="0"/>
              <a:t>在</a:t>
            </a:r>
            <a:r>
              <a:rPr lang="en-US" altLang="zh-CN" dirty="0" smtClean="0"/>
              <a:t>RANK.EQ</a:t>
            </a:r>
            <a:r>
              <a:rPr lang="zh-CN" altLang="en-US" dirty="0" smtClean="0"/>
              <a:t>函数</a:t>
            </a:r>
            <a:r>
              <a:rPr lang="zh-CN" altLang="en-US" dirty="0"/>
              <a:t>中，第</a:t>
            </a:r>
            <a:r>
              <a:rPr lang="en-US" altLang="zh-CN" dirty="0"/>
              <a:t>2</a:t>
            </a:r>
            <a:r>
              <a:rPr lang="zh-CN" altLang="en-US" dirty="0"/>
              <a:t>个参数的单元格区域“</a:t>
            </a:r>
            <a:r>
              <a:rPr lang="en-US" altLang="zh-CN" dirty="0"/>
              <a:t>H2:H38”</a:t>
            </a:r>
            <a:r>
              <a:rPr lang="zh-CN" altLang="en-US" dirty="0"/>
              <a:t>表示所有学生的总分，它不应该随着单元格的复制而变化。所以这个区域不能使用“相对引用”。要保证在复制公式时，单元格区域“</a:t>
            </a:r>
            <a:r>
              <a:rPr lang="en-US" altLang="zh-CN" dirty="0"/>
              <a:t>H2:H38”</a:t>
            </a:r>
            <a:r>
              <a:rPr lang="zh-CN" altLang="en-US" dirty="0"/>
              <a:t>固定不变，就必须使用“绝对引用”！</a:t>
            </a:r>
          </a:p>
          <a:p>
            <a:r>
              <a:rPr lang="zh-CN" altLang="en-US" dirty="0"/>
              <a:t>“绝对引用”总是指向固定的单元格或单元格区域，无论公式怎么复制也不会改变引用位置。使用“绝对引用”的方法很简单，只要在“相对引用”的基础上，在字母和数字之前分别加上美元符号“</a:t>
            </a:r>
            <a:r>
              <a:rPr lang="en-US" altLang="zh-CN" dirty="0"/>
              <a:t>$”</a:t>
            </a:r>
            <a:r>
              <a:rPr lang="zh-CN" altLang="en-US" dirty="0"/>
              <a:t>就行了。例如：把“</a:t>
            </a:r>
            <a:r>
              <a:rPr lang="en-US" altLang="zh-CN" dirty="0"/>
              <a:t>H2:H38”</a:t>
            </a:r>
            <a:r>
              <a:rPr lang="zh-CN" altLang="en-US" dirty="0"/>
              <a:t>改为“</a:t>
            </a:r>
            <a:r>
              <a:rPr lang="en-US" altLang="zh-CN" dirty="0"/>
              <a:t>$H$2:$H$38”</a:t>
            </a:r>
            <a:r>
              <a:rPr lang="zh-CN" altLang="en-US" dirty="0"/>
              <a:t>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7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7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7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7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698" grpId="0"/>
      <p:bldP spid="157699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/>
          <p:nvPr/>
        </p:nvPicPr>
        <p:blipFill>
          <a:blip r:embed="rId2"/>
          <a:stretch>
            <a:fillRect/>
          </a:stretch>
        </p:blipFill>
        <p:spPr>
          <a:xfrm>
            <a:off x="4835449" y="1484313"/>
            <a:ext cx="3624983" cy="2589212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3"/>
          <a:stretch>
            <a:fillRect/>
          </a:stretch>
        </p:blipFill>
        <p:spPr>
          <a:xfrm>
            <a:off x="971600" y="1484313"/>
            <a:ext cx="3528392" cy="2589212"/>
          </a:xfrm>
          <a:prstGeom prst="rect">
            <a:avLst/>
          </a:prstGeom>
        </p:spPr>
      </p:pic>
      <p:sp>
        <p:nvSpPr>
          <p:cNvPr id="10" name="页脚占位符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D5D490-383B-4755-8996-9D9DE778C97D}" type="slidenum">
              <a:rPr lang="en-US" altLang="zh-CN"/>
              <a:pPr/>
              <a:t>28</a:t>
            </a:fld>
            <a:endParaRPr lang="en-US" altLang="zh-CN"/>
          </a:p>
        </p:txBody>
      </p:sp>
      <p:sp>
        <p:nvSpPr>
          <p:cNvPr id="12" name="日期占位符 7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08204F84-6CF0-4C8D-B2A8-A488CD4086F1}" type="datetime1">
              <a:rPr lang="zh-CN" altLang="en-US"/>
              <a:pPr/>
              <a:t>2013/10/14</a:t>
            </a:fld>
            <a:endParaRPr lang="en-US" altLang="zh-CN"/>
          </a:p>
        </p:txBody>
      </p:sp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332" y="476672"/>
            <a:ext cx="6769100" cy="515938"/>
          </a:xfrm>
        </p:spPr>
        <p:txBody>
          <a:bodyPr>
            <a:normAutofit fontScale="90000"/>
          </a:bodyPr>
          <a:lstStyle/>
          <a:p>
            <a:r>
              <a:rPr lang="zh-CN" altLang="en-US" sz="3600" b="1" dirty="0"/>
              <a:t>解决方法</a:t>
            </a:r>
          </a:p>
        </p:txBody>
      </p:sp>
      <p:sp>
        <p:nvSpPr>
          <p:cNvPr id="158726" name="Text Box 6"/>
          <p:cNvSpPr txBox="1">
            <a:spLocks noChangeArrowheads="1"/>
          </p:cNvSpPr>
          <p:nvPr/>
        </p:nvSpPr>
        <p:spPr bwMode="auto">
          <a:xfrm>
            <a:off x="3327076" y="1957134"/>
            <a:ext cx="740868" cy="153888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0" b="0" dirty="0">
                <a:solidFill>
                  <a:srgbClr val="E20000"/>
                </a:solidFill>
              </a:rPr>
              <a:t>$H$2:$</a:t>
            </a:r>
            <a:r>
              <a:rPr lang="en-US" altLang="zh-CN" sz="1000" b="0" dirty="0" smtClean="0">
                <a:solidFill>
                  <a:srgbClr val="E20000"/>
                </a:solidFill>
              </a:rPr>
              <a:t>H$38</a:t>
            </a:r>
            <a:r>
              <a:rPr lang="en-US" altLang="zh-CN" sz="1000" b="0" dirty="0" smtClean="0"/>
              <a:t>) </a:t>
            </a:r>
            <a:endParaRPr lang="en-US" altLang="zh-CN" sz="1000" b="0" dirty="0"/>
          </a:p>
        </p:txBody>
      </p:sp>
      <p:sp>
        <p:nvSpPr>
          <p:cNvPr id="158727" name="Text Box 7"/>
          <p:cNvSpPr txBox="1">
            <a:spLocks noChangeArrowheads="1"/>
          </p:cNvSpPr>
          <p:nvPr/>
        </p:nvSpPr>
        <p:spPr bwMode="auto">
          <a:xfrm>
            <a:off x="7288848" y="1961970"/>
            <a:ext cx="739535" cy="153888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0" b="0" dirty="0">
                <a:solidFill>
                  <a:srgbClr val="E20000"/>
                </a:solidFill>
              </a:rPr>
              <a:t>$H$2:$</a:t>
            </a:r>
            <a:r>
              <a:rPr lang="en-US" altLang="zh-CN" sz="1000" b="0" dirty="0" smtClean="0">
                <a:solidFill>
                  <a:srgbClr val="E20000"/>
                </a:solidFill>
              </a:rPr>
              <a:t>H$38</a:t>
            </a:r>
            <a:r>
              <a:rPr lang="en-US" altLang="zh-CN" sz="1000" b="0" dirty="0" smtClean="0"/>
              <a:t>)</a:t>
            </a:r>
            <a:r>
              <a:rPr lang="en-US" altLang="zh-CN" sz="1000" b="0" dirty="0" smtClean="0">
                <a:solidFill>
                  <a:srgbClr val="E20000"/>
                </a:solidFill>
              </a:rPr>
              <a:t> </a:t>
            </a:r>
            <a:endParaRPr lang="en-US" altLang="zh-CN" sz="1000" b="0" dirty="0">
              <a:solidFill>
                <a:srgbClr val="E20000"/>
              </a:solidFill>
            </a:endParaRPr>
          </a:p>
        </p:txBody>
      </p:sp>
      <p:sp>
        <p:nvSpPr>
          <p:cNvPr id="158728" name="AutoShape 8"/>
          <p:cNvSpPr>
            <a:spLocks noChangeArrowheads="1"/>
          </p:cNvSpPr>
          <p:nvPr/>
        </p:nvSpPr>
        <p:spPr bwMode="auto">
          <a:xfrm>
            <a:off x="3082410" y="2423231"/>
            <a:ext cx="615100" cy="1338957"/>
          </a:xfrm>
          <a:prstGeom prst="flowChartDocument">
            <a:avLst/>
          </a:prstGeom>
          <a:noFill/>
          <a:ln w="38100">
            <a:solidFill>
              <a:srgbClr val="E2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8729" name="AutoShape 9"/>
          <p:cNvSpPr>
            <a:spLocks noChangeArrowheads="1"/>
          </p:cNvSpPr>
          <p:nvPr/>
        </p:nvSpPr>
        <p:spPr bwMode="auto">
          <a:xfrm>
            <a:off x="7010224" y="2448631"/>
            <a:ext cx="586111" cy="1313557"/>
          </a:xfrm>
          <a:prstGeom prst="flowChartDocument">
            <a:avLst/>
          </a:prstGeom>
          <a:noFill/>
          <a:ln w="38100">
            <a:solidFill>
              <a:srgbClr val="E2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8723" name="Rectangle 3"/>
          <p:cNvSpPr>
            <a:spLocks noGrp="1" noChangeArrowheads="1"/>
          </p:cNvSpPr>
          <p:nvPr>
            <p:ph type="body" sz="half" idx="3"/>
          </p:nvPr>
        </p:nvSpPr>
        <p:spPr>
          <a:xfrm>
            <a:off x="179388" y="4292600"/>
            <a:ext cx="8675687" cy="2565400"/>
          </a:xfrm>
        </p:spPr>
        <p:txBody>
          <a:bodyPr/>
          <a:lstStyle/>
          <a:p>
            <a:pPr marL="357188" indent="-357188"/>
            <a:r>
              <a:rPr lang="zh-CN" altLang="en-US" sz="2400" dirty="0"/>
              <a:t>复制公式时，当公式中使用的单元格引用需要随着所在位置的不同而改变时，应该使用“相对引用”，如：</a:t>
            </a:r>
            <a:r>
              <a:rPr lang="en-US" altLang="zh-CN" sz="2400" dirty="0" smtClean="0"/>
              <a:t>RANK.EQ</a:t>
            </a:r>
            <a:r>
              <a:rPr lang="zh-CN" altLang="en-US" sz="2400" dirty="0" smtClean="0"/>
              <a:t>函数</a:t>
            </a:r>
            <a:r>
              <a:rPr lang="zh-CN" altLang="en-US" sz="2400" dirty="0"/>
              <a:t>中的第</a:t>
            </a:r>
            <a:r>
              <a:rPr lang="en-US" altLang="zh-CN" sz="2400" dirty="0"/>
              <a:t>1</a:t>
            </a:r>
            <a:r>
              <a:rPr lang="zh-CN" altLang="en-US" sz="2400" dirty="0"/>
              <a:t>个参数；复制公式后，分别为</a:t>
            </a:r>
            <a:r>
              <a:rPr lang="en-US" altLang="zh-CN" sz="2400" dirty="0"/>
              <a:t>H2</a:t>
            </a:r>
            <a:r>
              <a:rPr lang="zh-CN" altLang="en-US" sz="2400" dirty="0"/>
              <a:t>，</a:t>
            </a:r>
            <a:r>
              <a:rPr lang="en-US" altLang="zh-CN" sz="2400" dirty="0"/>
              <a:t>……H5</a:t>
            </a:r>
            <a:r>
              <a:rPr lang="zh-CN" altLang="en-US" sz="2400" dirty="0"/>
              <a:t>，</a:t>
            </a:r>
            <a:r>
              <a:rPr lang="en-US" altLang="zh-CN" sz="2400" dirty="0"/>
              <a:t>H6</a:t>
            </a:r>
            <a:r>
              <a:rPr lang="zh-CN" altLang="en-US" sz="2400" dirty="0"/>
              <a:t>；</a:t>
            </a:r>
          </a:p>
          <a:p>
            <a:pPr marL="357188" indent="-357188"/>
            <a:r>
              <a:rPr lang="zh-CN" altLang="en-US" sz="2400" dirty="0"/>
              <a:t>当公式中使用的单元格引用不随所在位置而改变时，应该使用“绝对引用”，如：</a:t>
            </a:r>
            <a:r>
              <a:rPr lang="en-US" altLang="zh-CN" sz="2400" dirty="0" smtClean="0"/>
              <a:t>RANK.EQ</a:t>
            </a:r>
            <a:r>
              <a:rPr lang="zh-CN" altLang="en-US" sz="2400" dirty="0" smtClean="0"/>
              <a:t>函数</a:t>
            </a:r>
            <a:r>
              <a:rPr lang="zh-CN" altLang="en-US" sz="2400" dirty="0"/>
              <a:t>中的第</a:t>
            </a:r>
            <a:r>
              <a:rPr lang="en-US" altLang="zh-CN" sz="2400" dirty="0"/>
              <a:t>2</a:t>
            </a:r>
            <a:r>
              <a:rPr lang="zh-CN" altLang="en-US" sz="2400" dirty="0"/>
              <a:t>个参数，复制公式后，仍然为“</a:t>
            </a:r>
            <a:r>
              <a:rPr lang="en-US" altLang="zh-CN" sz="2400" dirty="0"/>
              <a:t>$H$2:$H$38”</a:t>
            </a:r>
            <a:r>
              <a:rPr lang="zh-CN" altLang="en-US" sz="2400" dirty="0"/>
              <a:t>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8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8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7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50" autoRev="1" fill="hold"/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5" dur="250" autoRev="1" fill="hold"/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6" dur="250" autoRev="1" fill="hold"/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autoRev="1" fill="hold"/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5" presetClass="emph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500" fill="hold"/>
                                        <p:tgtEl>
                                          <p:spTgt spid="158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mph" presetSubtype="0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250" autoRev="1" fill="hold"/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8" dur="250" autoRev="1" fill="hold"/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9" dur="250" autoRev="1" fill="hold"/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autoRev="1" fill="hold"/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5" presetClass="emph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500" fill="hold"/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8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8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8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8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2" grpId="0"/>
      <p:bldP spid="158726" grpId="0" animBg="1"/>
      <p:bldP spid="158726" grpId="1" animBg="1"/>
      <p:bldP spid="158727" grpId="0" animBg="1"/>
      <p:bldP spid="158728" grpId="0" animBg="1"/>
      <p:bldP spid="158728" grpId="1" animBg="1"/>
      <p:bldP spid="158729" grpId="0" animBg="1"/>
      <p:bldP spid="158729" grpId="1" animBg="1"/>
      <p:bldP spid="15872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9DCA8B-8A0E-4576-BF10-0951DF92E2E9}" type="slidenum">
              <a:rPr lang="en-US" altLang="zh-CN"/>
              <a:pPr/>
              <a:t>29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D3CC1F75-22BE-414C-90CA-25DDE0E28CA8}" type="datetime1">
              <a:rPr lang="zh-CN" altLang="en-US"/>
              <a:pPr/>
              <a:t>2013/10/14</a:t>
            </a:fld>
            <a:endParaRPr lang="en-US" altLang="zh-CN"/>
          </a:p>
        </p:txBody>
      </p:sp>
      <p:sp>
        <p:nvSpPr>
          <p:cNvPr id="159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/>
              <a:t>单元格引用</a:t>
            </a:r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530350"/>
            <a:ext cx="8485188" cy="53276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400" dirty="0"/>
              <a:t>单元格引用是指公式中指明的一个单元格或一组单元格。公式中对单元格的引用分为相对引用、绝对引用和混合引用。</a:t>
            </a:r>
          </a:p>
          <a:p>
            <a:pPr>
              <a:lnSpc>
                <a:spcPct val="90000"/>
              </a:lnSpc>
            </a:pPr>
            <a:r>
              <a:rPr lang="zh-CN" altLang="en-US" sz="2400" dirty="0"/>
              <a:t>相对引用</a:t>
            </a:r>
          </a:p>
          <a:p>
            <a:pPr lvl="1">
              <a:lnSpc>
                <a:spcPct val="90000"/>
              </a:lnSpc>
            </a:pPr>
            <a:r>
              <a:rPr lang="zh-CN" altLang="en-US" sz="2000" dirty="0"/>
              <a:t>用</a:t>
            </a:r>
            <a:r>
              <a:rPr lang="zh-CN" altLang="en-US" sz="2000" dirty="0">
                <a:latin typeface="Arial"/>
              </a:rPr>
              <a:t>“</a:t>
            </a:r>
            <a:r>
              <a:rPr lang="en-US" altLang="zh-CN" sz="2000" dirty="0"/>
              <a:t>H2</a:t>
            </a:r>
            <a:r>
              <a:rPr lang="en-US" altLang="zh-CN" sz="2000" dirty="0">
                <a:latin typeface="Arial"/>
              </a:rPr>
              <a:t>”</a:t>
            </a:r>
            <a:r>
              <a:rPr lang="zh-CN" altLang="en-US" sz="2000" dirty="0"/>
              <a:t>这样的方式来引用单元格是相对引用。相对引用是指当公式在复制或移动时，公式中引用单元格的地址会随着移动的位置自动改变。</a:t>
            </a:r>
          </a:p>
          <a:p>
            <a:pPr>
              <a:lnSpc>
                <a:spcPct val="90000"/>
              </a:lnSpc>
            </a:pPr>
            <a:r>
              <a:rPr lang="zh-CN" altLang="en-US" sz="2400" dirty="0"/>
              <a:t>绝对引用</a:t>
            </a:r>
          </a:p>
          <a:p>
            <a:pPr lvl="1">
              <a:lnSpc>
                <a:spcPct val="90000"/>
              </a:lnSpc>
            </a:pPr>
            <a:r>
              <a:rPr lang="zh-CN" altLang="en-US" sz="2000" dirty="0"/>
              <a:t>在行号和列号前均加上</a:t>
            </a:r>
            <a:r>
              <a:rPr lang="zh-CN" altLang="en-US" sz="2000" dirty="0">
                <a:latin typeface="Arial"/>
              </a:rPr>
              <a:t>“</a:t>
            </a:r>
            <a:r>
              <a:rPr lang="en-US" altLang="zh-CN" sz="2000" dirty="0"/>
              <a:t>$</a:t>
            </a:r>
            <a:r>
              <a:rPr lang="en-US" altLang="zh-CN" sz="2000" dirty="0">
                <a:latin typeface="Arial"/>
              </a:rPr>
              <a:t>”</a:t>
            </a:r>
            <a:r>
              <a:rPr lang="zh-CN" altLang="en-US" sz="2000" dirty="0"/>
              <a:t>，如：</a:t>
            </a:r>
            <a:r>
              <a:rPr lang="zh-CN" altLang="en-US" sz="2000" dirty="0">
                <a:latin typeface="Arial"/>
              </a:rPr>
              <a:t>“</a:t>
            </a:r>
            <a:r>
              <a:rPr lang="en-US" altLang="zh-CN" sz="2000" dirty="0"/>
              <a:t>$H$2</a:t>
            </a:r>
            <a:r>
              <a:rPr lang="en-US" altLang="zh-CN" sz="2000" dirty="0">
                <a:latin typeface="Arial"/>
              </a:rPr>
              <a:t>”</a:t>
            </a:r>
            <a:r>
              <a:rPr lang="zh-CN" altLang="en-US" sz="2000" dirty="0"/>
              <a:t>这样的方式来引用单元格是绝对引用。当公式在复制或移动时，公式中引用单元格的地址不会随着公式的位置而改变。</a:t>
            </a:r>
          </a:p>
          <a:p>
            <a:pPr>
              <a:lnSpc>
                <a:spcPct val="90000"/>
              </a:lnSpc>
            </a:pPr>
            <a:r>
              <a:rPr lang="zh-CN" altLang="en-US" sz="2400" dirty="0"/>
              <a:t>混合引用</a:t>
            </a:r>
          </a:p>
          <a:p>
            <a:pPr lvl="1">
              <a:lnSpc>
                <a:spcPct val="90000"/>
              </a:lnSpc>
            </a:pPr>
            <a:r>
              <a:rPr lang="zh-CN" altLang="en-US" sz="2000" dirty="0"/>
              <a:t>混合引用是指单元格地址中既有相对引用，也有绝对引用。</a:t>
            </a:r>
            <a:r>
              <a:rPr lang="zh-CN" altLang="en-US" sz="2000" dirty="0">
                <a:latin typeface="Arial"/>
              </a:rPr>
              <a:t>“</a:t>
            </a:r>
            <a:r>
              <a:rPr lang="en-US" altLang="zh-CN" sz="2000" dirty="0"/>
              <a:t>$H2</a:t>
            </a:r>
            <a:r>
              <a:rPr lang="en-US" altLang="zh-CN" sz="2000" dirty="0">
                <a:latin typeface="Arial"/>
              </a:rPr>
              <a:t>”</a:t>
            </a:r>
            <a:r>
              <a:rPr lang="zh-CN" altLang="en-US" sz="2000" dirty="0"/>
              <a:t>，表示具有绝对列和相对行，当公式在复制或移动时，保持列不变，而行变化；</a:t>
            </a:r>
            <a:r>
              <a:rPr lang="zh-CN" altLang="en-US" sz="2000" dirty="0">
                <a:latin typeface="Arial"/>
              </a:rPr>
              <a:t>“</a:t>
            </a:r>
            <a:r>
              <a:rPr lang="en-US" altLang="zh-CN" sz="2000" dirty="0"/>
              <a:t>H$2</a:t>
            </a:r>
            <a:r>
              <a:rPr lang="en-US" altLang="zh-CN" sz="2000" dirty="0">
                <a:latin typeface="Arial"/>
              </a:rPr>
              <a:t>”</a:t>
            </a:r>
            <a:r>
              <a:rPr lang="zh-CN" altLang="en-US" sz="2000" dirty="0"/>
              <a:t>表示具有相对列和绝对行，当公式在复制或移动时，保持行不变，而列变化。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9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9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9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9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9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9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9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9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9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9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9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9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9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9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6" grpId="0"/>
      <p:bldP spid="15974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330EE9-BA6C-43FF-8CBA-73A969971DA0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C01DE197-3D73-487B-98F0-7014D4FB3778}" type="datetime1">
              <a:rPr lang="zh-CN" altLang="en-US"/>
              <a:pPr/>
              <a:t>2013/10/14</a:t>
            </a:fld>
            <a:endParaRPr lang="en-US" altLang="zh-CN"/>
          </a:p>
        </p:txBody>
      </p:sp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150" y="609600"/>
            <a:ext cx="6769100" cy="350838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目录</a:t>
            </a:r>
          </a:p>
        </p:txBody>
      </p:sp>
      <p:sp>
        <p:nvSpPr>
          <p:cNvPr id="9626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403350" y="1916113"/>
            <a:ext cx="6696075" cy="42497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</a:extLst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None/>
            </a:pPr>
            <a:r>
              <a:rPr lang="en-US" altLang="zh-CN" dirty="0"/>
              <a:t>7.1 </a:t>
            </a:r>
            <a:r>
              <a:rPr lang="zh-CN" altLang="en-US" dirty="0">
                <a:hlinkClick r:id="rId2" action="ppaction://hlinksldjump"/>
              </a:rPr>
              <a:t>制作成绩表案例分析 </a:t>
            </a:r>
            <a:endParaRPr lang="zh-CN" altLang="en-US" dirty="0"/>
          </a:p>
          <a:p>
            <a:pPr>
              <a:buFont typeface="Wingdings" pitchFamily="2" charset="2"/>
              <a:buNone/>
            </a:pPr>
            <a:r>
              <a:rPr lang="en-US" altLang="zh-CN" dirty="0"/>
              <a:t>7.2 </a:t>
            </a:r>
            <a:r>
              <a:rPr lang="zh-CN" altLang="en-US" dirty="0"/>
              <a:t>实现方法</a:t>
            </a:r>
          </a:p>
          <a:p>
            <a:pPr lvl="1">
              <a:buFont typeface="Wingdings" pitchFamily="2" charset="2"/>
              <a:buNone/>
            </a:pPr>
            <a:r>
              <a:rPr lang="en-US" altLang="zh-CN" dirty="0"/>
              <a:t>7.2.1 </a:t>
            </a:r>
            <a:r>
              <a:rPr lang="zh-CN" altLang="en-US" dirty="0">
                <a:hlinkClick r:id="rId3" action="ppaction://hlinksldjump"/>
              </a:rPr>
              <a:t>输入单科成绩表 </a:t>
            </a:r>
            <a:endParaRPr lang="zh-CN" altLang="en-US" dirty="0"/>
          </a:p>
          <a:p>
            <a:pPr lvl="1">
              <a:buFont typeface="Wingdings" pitchFamily="2" charset="2"/>
              <a:buNone/>
            </a:pPr>
            <a:r>
              <a:rPr lang="en-US" altLang="zh-CN" dirty="0"/>
              <a:t>7.2.2 </a:t>
            </a:r>
            <a:r>
              <a:rPr lang="zh-CN" altLang="en-US" dirty="0">
                <a:hlinkClick r:id="rId4" action="ppaction://hlinksldjump"/>
              </a:rPr>
              <a:t>由多工作表数据生成</a:t>
            </a:r>
            <a:r>
              <a:rPr lang="zh-CN" altLang="en-US" dirty="0">
                <a:latin typeface="Arial"/>
                <a:hlinkClick r:id="rId4" action="ppaction://hlinksldjump"/>
              </a:rPr>
              <a:t>“</a:t>
            </a:r>
            <a:r>
              <a:rPr lang="zh-CN" altLang="en-US" dirty="0">
                <a:hlinkClick r:id="rId4" action="ppaction://hlinksldjump"/>
              </a:rPr>
              <a:t>各科成绩表</a:t>
            </a:r>
            <a:r>
              <a:rPr lang="zh-CN" altLang="en-US" dirty="0">
                <a:latin typeface="Arial"/>
                <a:hlinkClick r:id="rId4" action="ppaction://hlinksldjump"/>
              </a:rPr>
              <a:t>”</a:t>
            </a:r>
            <a:r>
              <a:rPr lang="zh-CN" altLang="en-US" dirty="0">
                <a:hlinkClick r:id="rId4" action="ppaction://hlinksldjump"/>
              </a:rPr>
              <a:t> </a:t>
            </a:r>
            <a:endParaRPr lang="zh-CN" altLang="en-US" dirty="0"/>
          </a:p>
          <a:p>
            <a:pPr lvl="1">
              <a:buFont typeface="Wingdings" pitchFamily="2" charset="2"/>
              <a:buNone/>
            </a:pPr>
            <a:r>
              <a:rPr lang="en-US" altLang="zh-CN" dirty="0"/>
              <a:t>7.2.3 </a:t>
            </a:r>
            <a:r>
              <a:rPr lang="zh-CN" altLang="en-US" dirty="0">
                <a:hlinkClick r:id="rId5" action="ppaction://hlinksldjump"/>
              </a:rPr>
              <a:t>成绩表的排序和筛选 </a:t>
            </a:r>
            <a:endParaRPr lang="zh-CN" altLang="en-US" dirty="0"/>
          </a:p>
          <a:p>
            <a:pPr>
              <a:buFont typeface="Wingdings" pitchFamily="2" charset="2"/>
              <a:buNone/>
            </a:pPr>
            <a:r>
              <a:rPr lang="en-US" altLang="zh-CN" dirty="0"/>
              <a:t>7.3 </a:t>
            </a:r>
            <a:r>
              <a:rPr lang="zh-CN" altLang="en-US" dirty="0">
                <a:hlinkClick r:id="rId6" action="ppaction://hlinksldjump"/>
              </a:rPr>
              <a:t>案例总结</a:t>
            </a:r>
            <a:endParaRPr lang="zh-CN" altLang="en-US" dirty="0"/>
          </a:p>
          <a:p>
            <a:pPr>
              <a:buFont typeface="Wingdings" pitchFamily="2" charset="2"/>
              <a:buNone/>
            </a:pPr>
            <a:r>
              <a:rPr lang="en-US" altLang="zh-CN" dirty="0"/>
              <a:t>7.4 </a:t>
            </a:r>
            <a:r>
              <a:rPr lang="zh-CN" altLang="en-US" dirty="0">
                <a:hlinkClick r:id="rId7" action="ppaction://hlinksldjump"/>
              </a:rPr>
              <a:t>课后练习</a:t>
            </a:r>
            <a:endParaRPr lang="zh-CN" altLang="en-US" dirty="0"/>
          </a:p>
        </p:txBody>
      </p:sp>
      <p:sp>
        <p:nvSpPr>
          <p:cNvPr id="96261" name="AutoShape 5"/>
          <p:cNvSpPr>
            <a:spLocks noChangeArrowheads="1"/>
          </p:cNvSpPr>
          <p:nvPr/>
        </p:nvSpPr>
        <p:spPr bwMode="auto">
          <a:xfrm>
            <a:off x="539750" y="1484313"/>
            <a:ext cx="8281988" cy="4608512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hlink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8" grpId="0"/>
      <p:bldP spid="9626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97844CE-4A21-42CD-94BE-830AA5F5ACF3}" type="slidenum">
              <a:rPr lang="en-US" altLang="zh-CN"/>
              <a:pPr/>
              <a:t>30</a:t>
            </a:fld>
            <a:endParaRPr lang="en-US" altLang="zh-CN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95043334-863B-4F01-A11A-92EFE30140E5}" type="datetime1">
              <a:rPr lang="zh-CN" altLang="en-US"/>
              <a:pPr/>
              <a:t>2013/10/14</a:t>
            </a:fld>
            <a:endParaRPr lang="en-US" altLang="zh-CN"/>
          </a:p>
        </p:txBody>
      </p:sp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/>
              <a:t>其他函数的使用</a:t>
            </a:r>
          </a:p>
        </p:txBody>
      </p:sp>
      <p:sp>
        <p:nvSpPr>
          <p:cNvPr id="160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在“各科成绩表”工作表中，计算出各门课程的“班级平均分”。</a:t>
            </a:r>
          </a:p>
          <a:p>
            <a:pPr lvl="1"/>
            <a:r>
              <a:rPr lang="zh-CN" altLang="en-US" dirty="0"/>
              <a:t>用</a:t>
            </a:r>
            <a:r>
              <a:rPr lang="en-US" altLang="zh-CN" dirty="0"/>
              <a:t>AVERAGE </a:t>
            </a:r>
            <a:r>
              <a:rPr lang="zh-CN" altLang="en-US" dirty="0"/>
              <a:t>函数完成</a:t>
            </a:r>
          </a:p>
          <a:p>
            <a:r>
              <a:rPr lang="zh-CN" altLang="en-US" dirty="0"/>
              <a:t>在“各科成绩表”工作表中，计算出各门课程的“班级最高分”及“班级最低分”。</a:t>
            </a:r>
          </a:p>
          <a:p>
            <a:pPr lvl="1"/>
            <a:r>
              <a:rPr lang="zh-CN" altLang="en-US" dirty="0"/>
              <a:t>分别用</a:t>
            </a:r>
            <a:r>
              <a:rPr lang="en-US" altLang="zh-CN" dirty="0"/>
              <a:t>MAX</a:t>
            </a:r>
            <a:r>
              <a:rPr lang="zh-CN" altLang="en-US" dirty="0"/>
              <a:t>及</a:t>
            </a:r>
            <a:r>
              <a:rPr lang="en-US" altLang="zh-CN" dirty="0"/>
              <a:t>MIN</a:t>
            </a:r>
            <a:r>
              <a:rPr lang="zh-CN" altLang="en-US" dirty="0"/>
              <a:t>函数完成</a:t>
            </a:r>
          </a:p>
          <a:p>
            <a:r>
              <a:rPr lang="zh-CN" altLang="en-US" dirty="0"/>
              <a:t>在“各科成绩表”工作表中，将各门课程的“班级平均分”的结果四舍五入，保留</a:t>
            </a:r>
            <a:r>
              <a:rPr lang="en-US" altLang="zh-CN" dirty="0"/>
              <a:t>2</a:t>
            </a:r>
            <a:r>
              <a:rPr lang="zh-CN" altLang="en-US" dirty="0"/>
              <a:t>位小数。</a:t>
            </a:r>
          </a:p>
          <a:p>
            <a:pPr lvl="1"/>
            <a:r>
              <a:rPr lang="zh-CN" altLang="en-US" dirty="0"/>
              <a:t>用</a:t>
            </a:r>
            <a:r>
              <a:rPr lang="en-US" altLang="zh-CN" dirty="0"/>
              <a:t>ROUND</a:t>
            </a:r>
            <a:r>
              <a:rPr lang="zh-CN" altLang="en-US" dirty="0"/>
              <a:t>与</a:t>
            </a:r>
            <a:r>
              <a:rPr lang="en-US" altLang="zh-CN" dirty="0"/>
              <a:t>AVERAGE </a:t>
            </a:r>
            <a:r>
              <a:rPr lang="zh-CN" altLang="en-US" dirty="0"/>
              <a:t>的嵌套函数完成。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0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0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/>
      <p:bldP spid="160771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/>
          <p:nvPr/>
        </p:nvPicPr>
        <p:blipFill>
          <a:blip r:embed="rId2"/>
          <a:stretch>
            <a:fillRect/>
          </a:stretch>
        </p:blipFill>
        <p:spPr>
          <a:xfrm>
            <a:off x="2123728" y="3933826"/>
            <a:ext cx="5040560" cy="2400639"/>
          </a:xfrm>
          <a:prstGeom prst="rect">
            <a:avLst/>
          </a:prstGeom>
        </p:spPr>
      </p:pic>
      <p:sp>
        <p:nvSpPr>
          <p:cNvPr id="9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7C03B1-253F-43A6-B5DE-8CD517476471}" type="slidenum">
              <a:rPr lang="en-US" altLang="zh-CN"/>
              <a:pPr/>
              <a:t>31</a:t>
            </a:fld>
            <a:endParaRPr lang="en-US" altLang="zh-CN"/>
          </a:p>
        </p:txBody>
      </p:sp>
      <p:sp>
        <p:nvSpPr>
          <p:cNvPr id="11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CFE0B481-CF4F-43E8-8602-8E57AF77DC73}" type="datetime1">
              <a:rPr lang="zh-CN" altLang="en-US"/>
              <a:pPr/>
              <a:t>2013/10/14</a:t>
            </a:fld>
            <a:endParaRPr lang="en-US" altLang="zh-CN"/>
          </a:p>
        </p:txBody>
      </p:sp>
      <p:sp>
        <p:nvSpPr>
          <p:cNvPr id="161794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696" y="260648"/>
            <a:ext cx="6769100" cy="515938"/>
          </a:xfrm>
        </p:spPr>
        <p:txBody>
          <a:bodyPr>
            <a:normAutofit fontScale="90000"/>
          </a:bodyPr>
          <a:lstStyle/>
          <a:p>
            <a:r>
              <a:rPr lang="zh-CN" altLang="en-US" sz="3600" dirty="0"/>
              <a:t>嵌套函数</a:t>
            </a:r>
          </a:p>
        </p:txBody>
      </p:sp>
      <p:sp>
        <p:nvSpPr>
          <p:cNvPr id="1617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76400"/>
            <a:ext cx="8267700" cy="1752600"/>
          </a:xfrm>
        </p:spPr>
        <p:txBody>
          <a:bodyPr/>
          <a:lstStyle/>
          <a:p>
            <a:r>
              <a:rPr lang="zh-CN" altLang="en-US" sz="2400"/>
              <a:t>嵌套函数，就是指在某些情况下，将某个函数作为另一函数的参数使用。例如：</a:t>
            </a:r>
            <a:r>
              <a:rPr lang="en-US" altLang="zh-CN" sz="2400"/>
              <a:t>AVERAGE </a:t>
            </a:r>
            <a:r>
              <a:rPr lang="zh-CN" altLang="en-US" sz="2400"/>
              <a:t>函数就被当作并</a:t>
            </a:r>
            <a:r>
              <a:rPr lang="en-US" altLang="zh-CN" sz="2400"/>
              <a:t>ROUND</a:t>
            </a:r>
            <a:r>
              <a:rPr lang="zh-CN" altLang="en-US" sz="2400"/>
              <a:t>函数的第一个参数使用，其意义就是：将平均值的计算结果进行四舍五入，保留两位小数。</a:t>
            </a:r>
          </a:p>
        </p:txBody>
      </p:sp>
      <p:grpSp>
        <p:nvGrpSpPr>
          <p:cNvPr id="161802" name="Group 10"/>
          <p:cNvGrpSpPr>
            <a:grpSpLocks/>
          </p:cNvGrpSpPr>
          <p:nvPr/>
        </p:nvGrpSpPr>
        <p:grpSpPr bwMode="auto">
          <a:xfrm>
            <a:off x="2627313" y="3284538"/>
            <a:ext cx="3600450" cy="1368425"/>
            <a:chOff x="1655" y="2069"/>
            <a:chExt cx="2268" cy="862"/>
          </a:xfrm>
        </p:grpSpPr>
        <p:sp>
          <p:nvSpPr>
            <p:cNvPr id="161799" name="Oval 7"/>
            <p:cNvSpPr>
              <a:spLocks noChangeArrowheads="1"/>
            </p:cNvSpPr>
            <p:nvPr/>
          </p:nvSpPr>
          <p:spPr bwMode="auto">
            <a:xfrm>
              <a:off x="1746" y="2730"/>
              <a:ext cx="1996" cy="201"/>
            </a:xfrm>
            <a:prstGeom prst="ellips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1800" name="Line 8"/>
            <p:cNvSpPr>
              <a:spLocks noChangeShapeType="1"/>
            </p:cNvSpPr>
            <p:nvPr/>
          </p:nvSpPr>
          <p:spPr bwMode="auto">
            <a:xfrm flipH="1" flipV="1">
              <a:off x="2854" y="2432"/>
              <a:ext cx="1" cy="29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1801" name="AutoShape 9"/>
            <p:cNvSpPr>
              <a:spLocks noChangeArrowheads="1"/>
            </p:cNvSpPr>
            <p:nvPr/>
          </p:nvSpPr>
          <p:spPr bwMode="auto">
            <a:xfrm>
              <a:off x="1655" y="2069"/>
              <a:ext cx="2268" cy="409"/>
            </a:xfrm>
            <a:prstGeom prst="flowChartAlternate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zh-CN" altLang="en-US" sz="2000" b="0">
                  <a:latin typeface="Times New Roman" pitchFamily="18" charset="0"/>
                </a:rPr>
                <a:t>将函数</a:t>
              </a:r>
              <a:r>
                <a:rPr lang="en-US" altLang="zh-CN" sz="2000" b="0">
                  <a:latin typeface="Times New Roman" pitchFamily="18" charset="0"/>
                </a:rPr>
                <a:t>AVERAGE(D2:D38)</a:t>
              </a:r>
              <a:r>
                <a:rPr lang="zh-CN" altLang="en-US" sz="2000" b="0">
                  <a:latin typeface="Times New Roman" pitchFamily="18" charset="0"/>
                </a:rPr>
                <a:t>，作为函数</a:t>
              </a:r>
              <a:r>
                <a:rPr lang="en-US" altLang="zh-CN" sz="2000" b="0">
                  <a:latin typeface="Times New Roman" pitchFamily="18" charset="0"/>
                </a:rPr>
                <a:t>ROUND</a:t>
              </a:r>
              <a:r>
                <a:rPr lang="zh-CN" altLang="en-US" sz="2000" b="0">
                  <a:latin typeface="Times New Roman" pitchFamily="18" charset="0"/>
                </a:rPr>
                <a:t>的第一个参数</a:t>
              </a:r>
              <a:endParaRPr lang="zh-CN" altLang="en-US" sz="20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1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1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1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1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4" grpId="0"/>
      <p:bldP spid="161795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06D9F8F-7298-42C8-ABFB-A25D8D54D908}" type="slidenum">
              <a:rPr lang="en-US" altLang="zh-CN"/>
              <a:pPr/>
              <a:t>32</a:t>
            </a:fld>
            <a:endParaRPr lang="en-US" altLang="zh-CN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8FCDAC9-77B5-4DB8-995A-F23052E5D2F6}" type="datetime1">
              <a:rPr lang="zh-CN" altLang="en-US"/>
              <a:pPr/>
              <a:t>2013/10/14</a:t>
            </a:fld>
            <a:endParaRPr lang="en-US" altLang="zh-CN"/>
          </a:p>
        </p:txBody>
      </p:sp>
      <p:sp>
        <p:nvSpPr>
          <p:cNvPr id="164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en-US" altLang="zh-CN" sz="3600" dirty="0"/>
              <a:t>ROUND</a:t>
            </a:r>
            <a:r>
              <a:rPr lang="zh-CN" altLang="en-US" sz="3600" dirty="0"/>
              <a:t>函数 </a:t>
            </a:r>
          </a:p>
        </p:txBody>
      </p:sp>
      <p:sp>
        <p:nvSpPr>
          <p:cNvPr id="164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US" altLang="zh-CN" dirty="0"/>
              <a:t>ROUND</a:t>
            </a:r>
            <a:r>
              <a:rPr lang="zh-CN" altLang="en-US" dirty="0"/>
              <a:t>函数返回某个数字按指定位数四舍五入后的数字。</a:t>
            </a:r>
          </a:p>
          <a:p>
            <a:pPr>
              <a:lnSpc>
                <a:spcPct val="90000"/>
              </a:lnSpc>
            </a:pPr>
            <a:r>
              <a:rPr lang="zh-CN" altLang="en-US" dirty="0"/>
              <a:t>语法格式为：</a:t>
            </a:r>
            <a:r>
              <a:rPr lang="en-US" altLang="zh-CN" dirty="0"/>
              <a:t>ROUND(</a:t>
            </a:r>
            <a:r>
              <a:rPr lang="en-US" altLang="zh-CN" dirty="0" err="1"/>
              <a:t>number,num_digits</a:t>
            </a:r>
            <a:r>
              <a:rPr lang="en-US" altLang="zh-CN" dirty="0"/>
              <a:t>)</a:t>
            </a:r>
          </a:p>
          <a:p>
            <a:pPr>
              <a:lnSpc>
                <a:spcPct val="90000"/>
              </a:lnSpc>
            </a:pPr>
            <a:r>
              <a:rPr lang="zh-CN" altLang="en-US" dirty="0"/>
              <a:t>共包括两个参数：</a:t>
            </a:r>
          </a:p>
          <a:p>
            <a:pPr lvl="1">
              <a:lnSpc>
                <a:spcPct val="90000"/>
              </a:lnSpc>
            </a:pPr>
            <a:r>
              <a:rPr lang="en-US" altLang="zh-CN" dirty="0"/>
              <a:t>Number </a:t>
            </a:r>
            <a:r>
              <a:rPr lang="zh-CN" altLang="en-US" dirty="0"/>
              <a:t>需要进行四舍五入的数字；</a:t>
            </a:r>
          </a:p>
          <a:p>
            <a:pPr lvl="1">
              <a:lnSpc>
                <a:spcPct val="90000"/>
              </a:lnSpc>
            </a:pPr>
            <a:r>
              <a:rPr lang="en-US" altLang="zh-CN" dirty="0" err="1"/>
              <a:t>Num_digits</a:t>
            </a:r>
            <a:r>
              <a:rPr lang="en-US" altLang="zh-CN" dirty="0"/>
              <a:t> </a:t>
            </a:r>
            <a:r>
              <a:rPr lang="zh-CN" altLang="en-US" dirty="0"/>
              <a:t>指定的位数，按此位数进行四舍五入。</a:t>
            </a:r>
          </a:p>
          <a:p>
            <a:pPr lvl="2">
              <a:lnSpc>
                <a:spcPct val="90000"/>
              </a:lnSpc>
            </a:pPr>
            <a:r>
              <a:rPr lang="zh-CN" altLang="en-US" dirty="0"/>
              <a:t>如果</a:t>
            </a:r>
            <a:r>
              <a:rPr lang="en-US" altLang="zh-CN" dirty="0" err="1"/>
              <a:t>num_digits</a:t>
            </a:r>
            <a:r>
              <a:rPr lang="zh-CN" altLang="en-US" dirty="0"/>
              <a:t>大于</a:t>
            </a:r>
            <a:r>
              <a:rPr lang="en-US" altLang="zh-CN" dirty="0"/>
              <a:t>0</a:t>
            </a:r>
            <a:r>
              <a:rPr lang="zh-CN" altLang="en-US" dirty="0"/>
              <a:t>，则四舍五入到指定的小数位。如：</a:t>
            </a:r>
            <a:r>
              <a:rPr lang="en-US" altLang="zh-CN" dirty="0"/>
              <a:t>ROUND(35.385,1)=35.4</a:t>
            </a:r>
          </a:p>
          <a:p>
            <a:pPr lvl="2">
              <a:lnSpc>
                <a:spcPct val="90000"/>
              </a:lnSpc>
            </a:pPr>
            <a:r>
              <a:rPr lang="zh-CN" altLang="en-US" dirty="0"/>
              <a:t>如果</a:t>
            </a:r>
            <a:r>
              <a:rPr lang="en-US" altLang="zh-CN" dirty="0" err="1"/>
              <a:t>num_digits</a:t>
            </a:r>
            <a:r>
              <a:rPr lang="zh-CN" altLang="en-US" dirty="0"/>
              <a:t>等于</a:t>
            </a:r>
            <a:r>
              <a:rPr lang="en-US" altLang="zh-CN" dirty="0"/>
              <a:t>0</a:t>
            </a:r>
            <a:r>
              <a:rPr lang="zh-CN" altLang="en-US" dirty="0"/>
              <a:t>，则四舍五入到最接近的整数。如：</a:t>
            </a:r>
            <a:r>
              <a:rPr lang="en-US" altLang="zh-CN" dirty="0"/>
              <a:t>ROUND(35.385,0)=35</a:t>
            </a:r>
          </a:p>
          <a:p>
            <a:pPr lvl="2">
              <a:lnSpc>
                <a:spcPct val="90000"/>
              </a:lnSpc>
            </a:pPr>
            <a:r>
              <a:rPr lang="zh-CN" altLang="en-US" dirty="0"/>
              <a:t>如果</a:t>
            </a:r>
            <a:r>
              <a:rPr lang="en-US" altLang="zh-CN" dirty="0" err="1"/>
              <a:t>num_digits</a:t>
            </a:r>
            <a:r>
              <a:rPr lang="zh-CN" altLang="en-US" dirty="0"/>
              <a:t>小于</a:t>
            </a:r>
            <a:r>
              <a:rPr lang="en-US" altLang="zh-CN" dirty="0"/>
              <a:t>0</a:t>
            </a:r>
            <a:r>
              <a:rPr lang="zh-CN" altLang="en-US" dirty="0"/>
              <a:t>，则在小数点左侧进行四舍五入。如：</a:t>
            </a:r>
            <a:r>
              <a:rPr lang="en-US" altLang="zh-CN" dirty="0"/>
              <a:t>ROUND(35.385,-1)=40</a:t>
            </a:r>
          </a:p>
        </p:txBody>
      </p:sp>
      <p:sp>
        <p:nvSpPr>
          <p:cNvPr id="8" name="动作按钮: 后退或前一项 7">
            <a:hlinkClick r:id="rId2" action="ppaction://hlinksldjump" highlightClick="1"/>
          </p:cNvPr>
          <p:cNvSpPr/>
          <p:nvPr/>
        </p:nvSpPr>
        <p:spPr>
          <a:xfrm>
            <a:off x="0" y="6453336"/>
            <a:ext cx="576064" cy="40466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4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4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4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4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4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4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4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4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4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4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4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48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48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6" grpId="0"/>
      <p:bldP spid="164867" grpId="0" build="p" bldLvl="3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zh-CN" altLang="en-US" smtClean="0"/>
              <a:t>套用表格</a:t>
            </a:r>
            <a:r>
              <a:rPr lang="zh-CN" altLang="en-US"/>
              <a:t>格式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套用表格格式，美化“各科成绩表”工作</a:t>
            </a:r>
            <a:r>
              <a:rPr lang="zh-CN" altLang="zh-CN" dirty="0" smtClean="0"/>
              <a:t>表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1"/>
            <a:r>
              <a:rPr lang="zh-CN" altLang="en-US" dirty="0"/>
              <a:t>选择“各科成绩表”工作表。</a:t>
            </a:r>
          </a:p>
          <a:p>
            <a:pPr lvl="1"/>
            <a:r>
              <a:rPr lang="zh-CN" altLang="en-US" dirty="0" smtClean="0"/>
              <a:t>在</a:t>
            </a:r>
            <a:r>
              <a:rPr lang="zh-CN" altLang="en-US" dirty="0"/>
              <a:t>“开始”选项卡的“样式”组中单击“套用表格格式”按钮 ，从下拉列表框中选择“浅色”区域中的“表样式浅色</a:t>
            </a:r>
            <a:r>
              <a:rPr lang="en-US" altLang="zh-CN" dirty="0"/>
              <a:t>16”</a:t>
            </a:r>
            <a:r>
              <a:rPr lang="zh-CN" altLang="en-US" dirty="0"/>
              <a:t>。</a:t>
            </a:r>
          </a:p>
          <a:p>
            <a:pPr lvl="1"/>
            <a:endParaRPr lang="zh-CN" altLang="en-US" dirty="0"/>
          </a:p>
        </p:txBody>
      </p:sp>
      <p:sp>
        <p:nvSpPr>
          <p:cNvPr id="4" name="动作按钮: 后退或前一项 3">
            <a:hlinkClick r:id="rId2" action="ppaction://hlinksldjump" highlightClick="1"/>
          </p:cNvPr>
          <p:cNvSpPr/>
          <p:nvPr/>
        </p:nvSpPr>
        <p:spPr>
          <a:xfrm>
            <a:off x="0" y="6453336"/>
            <a:ext cx="576064" cy="40466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26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47FAD8F-9E3C-4898-9A16-7531A97C1867}" type="slidenum">
              <a:rPr lang="en-US" altLang="zh-CN"/>
              <a:pPr/>
              <a:t>34</a:t>
            </a:fld>
            <a:endParaRPr lang="en-US" altLang="zh-CN"/>
          </a:p>
        </p:txBody>
      </p:sp>
      <p:sp>
        <p:nvSpPr>
          <p:cNvPr id="8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D9D65C14-BA9F-43B6-80C6-6C2A936CB0F9}" type="datetime1">
              <a:rPr lang="zh-CN" altLang="en-US"/>
              <a:pPr/>
              <a:t>2013/10/14</a:t>
            </a:fld>
            <a:endParaRPr lang="en-US" altLang="zh-CN"/>
          </a:p>
        </p:txBody>
      </p:sp>
      <p:sp>
        <p:nvSpPr>
          <p:cNvPr id="165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/>
              <a:t>成绩表的排序和筛选 </a:t>
            </a:r>
          </a:p>
        </p:txBody>
      </p:sp>
      <p:sp>
        <p:nvSpPr>
          <p:cNvPr id="165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8888" y="1773238"/>
            <a:ext cx="7056437" cy="4464050"/>
          </a:xfrm>
        </p:spPr>
        <p:txBody>
          <a:bodyPr/>
          <a:lstStyle/>
          <a:p>
            <a:r>
              <a:rPr lang="zh-CN" altLang="en-US" dirty="0">
                <a:hlinkClick r:id="rId2" action="ppaction://hlinksldjump"/>
              </a:rPr>
              <a:t>数据清单</a:t>
            </a:r>
            <a:r>
              <a:rPr lang="zh-CN" altLang="en-US" dirty="0">
                <a:hlinkClick r:id="rId3" action="ppaction://hlinksldjump"/>
              </a:rPr>
              <a:t> </a:t>
            </a:r>
            <a:endParaRPr lang="zh-CN" altLang="en-US" dirty="0"/>
          </a:p>
          <a:p>
            <a:r>
              <a:rPr lang="zh-CN" altLang="en-US" dirty="0">
                <a:hlinkClick r:id="rId3" action="ppaction://hlinksldjump"/>
              </a:rPr>
              <a:t>排序</a:t>
            </a:r>
            <a:r>
              <a:rPr lang="zh-CN" altLang="en-US" dirty="0"/>
              <a:t> </a:t>
            </a:r>
          </a:p>
          <a:p>
            <a:r>
              <a:rPr lang="zh-CN" altLang="en-US" dirty="0">
                <a:hlinkClick r:id="rId4" action="ppaction://hlinksldjump"/>
              </a:rPr>
              <a:t>自动筛选 </a:t>
            </a:r>
            <a:endParaRPr lang="zh-CN" altLang="en-US" dirty="0"/>
          </a:p>
          <a:p>
            <a:r>
              <a:rPr lang="zh-CN" altLang="en-US" dirty="0">
                <a:hlinkClick r:id="rId5" action="ppaction://hlinksldjump"/>
              </a:rPr>
              <a:t>高级</a:t>
            </a:r>
            <a:r>
              <a:rPr lang="zh-CN" altLang="en-US" dirty="0" smtClean="0">
                <a:hlinkClick r:id="rId5" action="ppaction://hlinksldjump"/>
              </a:rPr>
              <a:t>筛选</a:t>
            </a:r>
            <a:endParaRPr lang="en-US" altLang="zh-CN" dirty="0" smtClean="0">
              <a:hlinkClick r:id="rId5" action="ppaction://hlinksldjump"/>
            </a:endParaRPr>
          </a:p>
          <a:p>
            <a:r>
              <a:rPr lang="zh-CN" altLang="zh-CN" dirty="0">
                <a:hlinkClick r:id="rId6" action="ppaction://hlinksldjump"/>
              </a:rPr>
              <a:t>利用主题统一表格风格</a:t>
            </a:r>
            <a:endParaRPr lang="zh-CN" altLang="en-US" dirty="0"/>
          </a:p>
        </p:txBody>
      </p:sp>
      <p:sp>
        <p:nvSpPr>
          <p:cNvPr id="165892" name="AutoShape 4"/>
          <p:cNvSpPr>
            <a:spLocks noChangeArrowheads="1"/>
          </p:cNvSpPr>
          <p:nvPr/>
        </p:nvSpPr>
        <p:spPr bwMode="auto">
          <a:xfrm>
            <a:off x="539750" y="1484313"/>
            <a:ext cx="8281988" cy="4608512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hlink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5894" name="AutoShape 6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96300" y="6281738"/>
            <a:ext cx="647700" cy="576262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CE68BB9-4C5E-4DED-A92E-8507AA21098C}" type="slidenum">
              <a:rPr lang="en-US" altLang="zh-CN"/>
              <a:pPr/>
              <a:t>35</a:t>
            </a:fld>
            <a:endParaRPr lang="en-US" altLang="zh-CN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331307BC-F027-47B6-9494-F9E5AF7C52FA}" type="datetime1">
              <a:rPr lang="zh-CN" altLang="en-US"/>
              <a:pPr/>
              <a:t>2013/10/14</a:t>
            </a:fld>
            <a:endParaRPr lang="en-US" altLang="zh-CN"/>
          </a:p>
        </p:txBody>
      </p:sp>
      <p:sp>
        <p:nvSpPr>
          <p:cNvPr id="167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/>
              <a:t>数据清单</a:t>
            </a:r>
          </a:p>
        </p:txBody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412875"/>
            <a:ext cx="8893175" cy="4752975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</a:pPr>
            <a:r>
              <a:rPr lang="zh-CN" altLang="en-US" dirty="0"/>
              <a:t>数据清单是指包含相关数据的一系列工作表的数据行。可以理解成工作表中的一张二维表格，例如，我们在前面建立的成绩表等。</a:t>
            </a:r>
          </a:p>
          <a:p>
            <a:pPr>
              <a:lnSpc>
                <a:spcPct val="90000"/>
              </a:lnSpc>
            </a:pPr>
            <a:r>
              <a:rPr lang="zh-CN" altLang="en-US" dirty="0"/>
              <a:t>可使用下列数据清单元素来组织数据。</a:t>
            </a:r>
            <a:endParaRPr lang="zh-CN" altLang="en-US" dirty="0">
              <a:sym typeface="Wingdings" pitchFamily="2" charset="2"/>
            </a:endParaRPr>
          </a:p>
          <a:p>
            <a:pPr lvl="1">
              <a:lnSpc>
                <a:spcPct val="90000"/>
              </a:lnSpc>
            </a:pPr>
            <a:r>
              <a:rPr lang="zh-CN" altLang="en-US" dirty="0"/>
              <a:t>数据清单中的列是数据库中的字段。</a:t>
            </a:r>
            <a:endParaRPr lang="zh-CN" altLang="en-US" dirty="0">
              <a:sym typeface="Wingdings" pitchFamily="2" charset="2"/>
            </a:endParaRPr>
          </a:p>
          <a:p>
            <a:pPr lvl="1">
              <a:lnSpc>
                <a:spcPct val="90000"/>
              </a:lnSpc>
            </a:pPr>
            <a:r>
              <a:rPr lang="zh-CN" altLang="en-US" dirty="0"/>
              <a:t>数据清单中的列标题是数据库中的字段名称。</a:t>
            </a:r>
            <a:endParaRPr lang="zh-CN" altLang="en-US" dirty="0">
              <a:sym typeface="Wingdings" pitchFamily="2" charset="2"/>
            </a:endParaRPr>
          </a:p>
          <a:p>
            <a:pPr lvl="1">
              <a:lnSpc>
                <a:spcPct val="90000"/>
              </a:lnSpc>
            </a:pPr>
            <a:r>
              <a:rPr lang="zh-CN" altLang="en-US" dirty="0"/>
              <a:t>数据清单中的每一行对应数据库中的一条记录。</a:t>
            </a:r>
          </a:p>
          <a:p>
            <a:pPr>
              <a:lnSpc>
                <a:spcPct val="90000"/>
              </a:lnSpc>
            </a:pPr>
            <a:r>
              <a:rPr lang="zh-CN" altLang="en-US" dirty="0"/>
              <a:t>数据清单应该尽量满足下列条件：</a:t>
            </a:r>
            <a:endParaRPr lang="zh-CN" altLang="en-US" dirty="0">
              <a:sym typeface="Wingdings" pitchFamily="2" charset="2"/>
            </a:endParaRPr>
          </a:p>
          <a:p>
            <a:pPr lvl="1">
              <a:lnSpc>
                <a:spcPct val="90000"/>
              </a:lnSpc>
            </a:pPr>
            <a:r>
              <a:rPr lang="zh-CN" altLang="en-US" dirty="0"/>
              <a:t>每一列必须要有列名，且每一列中数据必须是相同类型的。</a:t>
            </a:r>
            <a:endParaRPr lang="zh-CN" altLang="en-US" dirty="0">
              <a:sym typeface="Wingdings" pitchFamily="2" charset="2"/>
            </a:endParaRPr>
          </a:p>
          <a:p>
            <a:pPr lvl="1">
              <a:lnSpc>
                <a:spcPct val="90000"/>
              </a:lnSpc>
            </a:pPr>
            <a:r>
              <a:rPr lang="zh-CN" altLang="en-US" dirty="0"/>
              <a:t>避免在一个工作表中有多个数据清单。</a:t>
            </a:r>
            <a:endParaRPr lang="zh-CN" altLang="en-US" dirty="0">
              <a:sym typeface="Wingdings" pitchFamily="2" charset="2"/>
            </a:endParaRPr>
          </a:p>
          <a:p>
            <a:pPr lvl="1">
              <a:lnSpc>
                <a:spcPct val="90000"/>
              </a:lnSpc>
            </a:pPr>
            <a:r>
              <a:rPr lang="zh-CN" altLang="en-US" dirty="0"/>
              <a:t>数据清单与其他数据间至少留出一个空白列和一个空白行。</a:t>
            </a:r>
          </a:p>
        </p:txBody>
      </p:sp>
      <p:sp>
        <p:nvSpPr>
          <p:cNvPr id="2" name="动作按钮: 后退或前一项 1">
            <a:hlinkClick r:id="rId2" action="ppaction://hlinksldjump" highlightClick="1"/>
          </p:cNvPr>
          <p:cNvSpPr/>
          <p:nvPr/>
        </p:nvSpPr>
        <p:spPr>
          <a:xfrm>
            <a:off x="0" y="6381328"/>
            <a:ext cx="539552" cy="47667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7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7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7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7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7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7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7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7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7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7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7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7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7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7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79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79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79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79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38" grpId="0"/>
      <p:bldP spid="167939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5963B2-5C23-4EDF-85C3-0F9BB14D3A15}" type="slidenum">
              <a:rPr lang="en-US" altLang="zh-CN"/>
              <a:pPr/>
              <a:t>36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0038438-1625-4AF8-B3A1-2FA42855D47D}" type="datetime1">
              <a:rPr lang="zh-CN" altLang="en-US"/>
              <a:pPr/>
              <a:t>2013/10/14</a:t>
            </a:fld>
            <a:endParaRPr lang="en-US" altLang="zh-CN"/>
          </a:p>
        </p:txBody>
      </p:sp>
      <p:sp>
        <p:nvSpPr>
          <p:cNvPr id="168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/>
              <a:t>排序</a:t>
            </a:r>
          </a:p>
        </p:txBody>
      </p:sp>
      <p:sp>
        <p:nvSpPr>
          <p:cNvPr id="168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en-US"/>
              <a:t>排序并不是针对某一列进行的，而是以某一列的大小为顺序，对所有的记录进行排序。也就是说，无论怎么排序，每一条记录的内容都不容改变，改变的只是它在数据清单中显示的位置。 </a:t>
            </a:r>
          </a:p>
          <a:p>
            <a:r>
              <a:rPr lang="zh-CN" altLang="en-US"/>
              <a:t>排序方式有升序和降序两种。在按升序排序时，</a:t>
            </a:r>
            <a:r>
              <a:rPr lang="en-US" altLang="zh-CN"/>
              <a:t>Excel</a:t>
            </a:r>
            <a:r>
              <a:rPr lang="zh-CN" altLang="en-US"/>
              <a:t>使用如下次序：数字从最小的负数到最大的正数进行排序；文本按</a:t>
            </a:r>
            <a:r>
              <a:rPr lang="en-US" altLang="zh-CN"/>
              <a:t>0</a:t>
            </a:r>
            <a:r>
              <a:rPr lang="zh-CN" altLang="en-US"/>
              <a:t>～</a:t>
            </a:r>
            <a:r>
              <a:rPr lang="en-US" altLang="zh-CN"/>
              <a:t>9</a:t>
            </a:r>
            <a:r>
              <a:rPr lang="zh-CN" altLang="en-US"/>
              <a:t>、空格、各种符号、</a:t>
            </a:r>
            <a:r>
              <a:rPr lang="en-US" altLang="zh-CN"/>
              <a:t>A</a:t>
            </a:r>
            <a:r>
              <a:rPr lang="zh-CN" altLang="en-US"/>
              <a:t>～</a:t>
            </a:r>
            <a:r>
              <a:rPr lang="en-US" altLang="zh-CN"/>
              <a:t>Z</a:t>
            </a:r>
            <a:r>
              <a:rPr lang="zh-CN" altLang="en-US"/>
              <a:t>的次序排序；空白单元格始终排在最后。在按降序排序时，除了空白单元格总是在最后外，其他的排序次序反转。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8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8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8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8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2" grpId="0"/>
      <p:bldP spid="16896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24A4C97-FC02-49C9-A36B-242BE91DD86D}" type="slidenum">
              <a:rPr lang="en-US" altLang="zh-CN"/>
              <a:pPr/>
              <a:t>37</a:t>
            </a:fld>
            <a:endParaRPr lang="en-US" altLang="zh-CN"/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3323BAC6-F6CD-47E5-8A6A-CC89B4B086FE}" type="datetime1">
              <a:rPr lang="zh-CN" altLang="en-US"/>
              <a:pPr/>
              <a:t>2013/10/14</a:t>
            </a:fld>
            <a:endParaRPr lang="en-US" altLang="zh-CN"/>
          </a:p>
        </p:txBody>
      </p:sp>
      <p:sp>
        <p:nvSpPr>
          <p:cNvPr id="172034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696" y="476672"/>
            <a:ext cx="6769100" cy="515938"/>
          </a:xfrm>
        </p:spPr>
        <p:txBody>
          <a:bodyPr>
            <a:normAutofit fontScale="90000"/>
          </a:bodyPr>
          <a:lstStyle/>
          <a:p>
            <a:r>
              <a:rPr lang="zh-CN" altLang="en-US" sz="3600" dirty="0"/>
              <a:t>排序</a:t>
            </a:r>
            <a:r>
              <a:rPr lang="zh-CN" altLang="en-US" sz="3600" dirty="0" smtClean="0"/>
              <a:t>操作（一）</a:t>
            </a:r>
            <a:endParaRPr lang="zh-CN" altLang="en-US" sz="3600" dirty="0"/>
          </a:p>
        </p:txBody>
      </p:sp>
      <p:sp>
        <p:nvSpPr>
          <p:cNvPr id="1720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676400"/>
            <a:ext cx="8623300" cy="492125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dirty="0"/>
              <a:t>在“大学英语”工作表中，将“大学英语”列的成绩按升序排列</a:t>
            </a:r>
            <a:r>
              <a:rPr lang="zh-CN" altLang="en-US" sz="2400" dirty="0" smtClean="0"/>
              <a:t>。</a:t>
            </a:r>
            <a:r>
              <a:rPr lang="zh-CN" altLang="zh-CN" sz="2400" dirty="0"/>
              <a:t>并套用表格样式美化该工作</a:t>
            </a:r>
            <a:r>
              <a:rPr lang="zh-CN" altLang="zh-CN" sz="2400" dirty="0" smtClean="0"/>
              <a:t>表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lvl="1">
              <a:lnSpc>
                <a:spcPct val="90000"/>
              </a:lnSpc>
            </a:pPr>
            <a:r>
              <a:rPr lang="zh-CN" altLang="en-US" sz="2000" dirty="0"/>
              <a:t>在“大学英语”工作表中，单击“大学英语”列中的任一单元格。</a:t>
            </a:r>
          </a:p>
          <a:p>
            <a:pPr lvl="1">
              <a:lnSpc>
                <a:spcPct val="90000"/>
              </a:lnSpc>
            </a:pPr>
            <a:r>
              <a:rPr lang="zh-CN" altLang="en-US" sz="2000" dirty="0" smtClean="0"/>
              <a:t>在</a:t>
            </a:r>
            <a:r>
              <a:rPr lang="zh-CN" altLang="en-US" sz="2000" dirty="0"/>
              <a:t>“数据”选项卡的“排序和筛选”组中单击“升序”按钮 ，数据清单以记录为单位，并按“大学英语”列成绩由低分到高分的升序方式进行排序。</a:t>
            </a:r>
          </a:p>
          <a:p>
            <a:pPr lvl="1">
              <a:lnSpc>
                <a:spcPct val="90000"/>
              </a:lnSpc>
            </a:pPr>
            <a:r>
              <a:rPr lang="zh-CN" altLang="en-US" sz="2000" dirty="0" smtClean="0"/>
              <a:t>在</a:t>
            </a:r>
            <a:r>
              <a:rPr lang="zh-CN" altLang="en-US" sz="2000" dirty="0"/>
              <a:t>数据清单中选择任一单元格，套用“表样式浅色</a:t>
            </a:r>
            <a:r>
              <a:rPr lang="en-US" altLang="zh-CN" sz="2000" dirty="0"/>
              <a:t>18”</a:t>
            </a:r>
            <a:r>
              <a:rPr lang="zh-CN" altLang="en-US" sz="2000" dirty="0"/>
              <a:t>。</a:t>
            </a:r>
          </a:p>
          <a:p>
            <a:pPr lvl="1">
              <a:lnSpc>
                <a:spcPct val="90000"/>
              </a:lnSpc>
            </a:pP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2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2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2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2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2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2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2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2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4" grpId="0"/>
      <p:bldP spid="172035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696" y="332656"/>
            <a:ext cx="6769100" cy="515938"/>
          </a:xfrm>
        </p:spPr>
        <p:txBody>
          <a:bodyPr>
            <a:normAutofit fontScale="90000"/>
          </a:bodyPr>
          <a:lstStyle/>
          <a:p>
            <a:r>
              <a:rPr lang="zh-CN" altLang="en-US" sz="3600" dirty="0"/>
              <a:t>排序</a:t>
            </a:r>
            <a:r>
              <a:rPr lang="zh-CN" altLang="en-US" sz="3600" dirty="0" smtClean="0"/>
              <a:t>操作（二）</a:t>
            </a:r>
            <a:endParaRPr lang="zh-CN" altLang="en-US" sz="3600" dirty="0"/>
          </a:p>
        </p:txBody>
      </p:sp>
      <p:sp>
        <p:nvSpPr>
          <p:cNvPr id="1720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38150" y="1187624"/>
            <a:ext cx="8267700" cy="2736304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/>
              <a:t>在</a:t>
            </a:r>
            <a:r>
              <a:rPr lang="zh-CN" altLang="en-US" sz="2400" dirty="0"/>
              <a:t>“高等数学”工作表中，以“性别”为主要关键字降序排列；以“高等数学”为第二关键字降序排列；以“姓名”为第三关键字升序排列。 </a:t>
            </a:r>
          </a:p>
          <a:p>
            <a:pPr lvl="1">
              <a:lnSpc>
                <a:spcPct val="120000"/>
              </a:lnSpc>
            </a:pPr>
            <a:r>
              <a:rPr lang="zh-CN" altLang="en-US" sz="2200" dirty="0"/>
              <a:t>在“高等数学”工作表中，单击数据清单中的任一单元格。</a:t>
            </a:r>
          </a:p>
          <a:p>
            <a:pPr lvl="1">
              <a:lnSpc>
                <a:spcPct val="120000"/>
              </a:lnSpc>
            </a:pPr>
            <a:r>
              <a:rPr lang="zh-CN" altLang="en-US" sz="2200" dirty="0" smtClean="0"/>
              <a:t>在</a:t>
            </a:r>
            <a:r>
              <a:rPr lang="zh-CN" altLang="en-US" sz="2200" dirty="0"/>
              <a:t>“数据”选项卡的“排序和筛选”组中单击“排序”按钮 ，打开“排序”对话框。</a:t>
            </a:r>
          </a:p>
          <a:p>
            <a:pPr lvl="1">
              <a:lnSpc>
                <a:spcPct val="120000"/>
              </a:lnSpc>
            </a:pPr>
            <a:r>
              <a:rPr lang="zh-CN" altLang="en-US" sz="2200" dirty="0" smtClean="0"/>
              <a:t>在</a:t>
            </a:r>
            <a:r>
              <a:rPr lang="zh-CN" altLang="en-US" sz="2200" dirty="0"/>
              <a:t>“排序”对话框“列”区域的“主要关键字”下拉列表中选择“性别”，在“排序依据”区域采用默认值“数值”，在“次序”区域的下拉列表中选择“降序”。</a:t>
            </a:r>
          </a:p>
          <a:p>
            <a:pPr lvl="1">
              <a:lnSpc>
                <a:spcPct val="120000"/>
              </a:lnSpc>
            </a:pPr>
            <a:r>
              <a:rPr lang="zh-CN" altLang="en-US" sz="2200" dirty="0" smtClean="0"/>
              <a:t>单击</a:t>
            </a:r>
            <a:r>
              <a:rPr lang="zh-CN" altLang="en-US" sz="2200" dirty="0"/>
              <a:t>“添加条件”按钮，出现“次要关键字”条件，在“次要关键字”下拉列表中选择“高等数学”、“排序依据”为“数值”、“次序”为“降序”。</a:t>
            </a:r>
          </a:p>
          <a:p>
            <a:pPr lvl="1">
              <a:lnSpc>
                <a:spcPct val="120000"/>
              </a:lnSpc>
            </a:pPr>
            <a:r>
              <a:rPr lang="zh-CN" altLang="en-US" sz="2200" dirty="0" smtClean="0"/>
              <a:t>重复上个步骤，</a:t>
            </a:r>
            <a:r>
              <a:rPr lang="zh-CN" altLang="en-US" sz="2200" dirty="0"/>
              <a:t>分别选择“姓名”、“数值”、“升序”，设置结果</a:t>
            </a:r>
            <a:r>
              <a:rPr lang="zh-CN" altLang="en-US" sz="2200" dirty="0" smtClean="0"/>
              <a:t>如下图所</a:t>
            </a:r>
            <a:r>
              <a:rPr lang="zh-CN" altLang="en-US" sz="2200" dirty="0"/>
              <a:t>示。</a:t>
            </a:r>
          </a:p>
          <a:p>
            <a:pPr>
              <a:lnSpc>
                <a:spcPct val="90000"/>
              </a:lnSpc>
            </a:pPr>
            <a:endParaRPr lang="en-US" altLang="zh-CN" sz="2400" dirty="0"/>
          </a:p>
        </p:txBody>
      </p:sp>
      <p:sp>
        <p:nvSpPr>
          <p:cNvPr id="2" name="内容占位符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dirty="0"/>
              <a:t>第7章  </a:t>
            </a:r>
            <a:r>
              <a:rPr lang="en-US" altLang="zh-CN" dirty="0" err="1"/>
              <a:t>Excel的基本应用</a:t>
            </a:r>
            <a:r>
              <a:rPr lang="en-US" altLang="zh-CN" dirty="0"/>
              <a:t>—</a:t>
            </a:r>
            <a:r>
              <a:rPr lang="en-US" altLang="zh-CN" dirty="0" err="1"/>
              <a:t>制作成绩表</a:t>
            </a:r>
            <a:endParaRPr lang="en-US" altLang="zh-CN" dirty="0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24A4C97-FC02-49C9-A36B-242BE91DD86D}" type="slidenum">
              <a:rPr lang="en-US" altLang="zh-CN"/>
              <a:pPr/>
              <a:t>38</a:t>
            </a:fld>
            <a:endParaRPr lang="en-US" altLang="zh-CN"/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3323BAC6-F6CD-47E5-8A6A-CC89B4B086FE}" type="datetime1">
              <a:rPr lang="zh-CN" altLang="en-US"/>
              <a:pPr/>
              <a:t>2013/10/14</a:t>
            </a:fld>
            <a:endParaRPr lang="en-US" altLang="zh-CN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933056"/>
            <a:ext cx="5184576" cy="2351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动作按钮: 后退或前一项 8">
            <a:hlinkClick r:id="rId3" action="ppaction://hlinksldjump" highlightClick="1"/>
          </p:cNvPr>
          <p:cNvSpPr/>
          <p:nvPr/>
        </p:nvSpPr>
        <p:spPr>
          <a:xfrm>
            <a:off x="0" y="6381328"/>
            <a:ext cx="539552" cy="47667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803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2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2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2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2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2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2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2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2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2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2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2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2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4" grpId="0"/>
      <p:bldP spid="172035" grpId="0" build="p" bldLvl="2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zh-CN" altLang="zh-CN" dirty="0"/>
              <a:t>套用表格格式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dirty="0"/>
              <a:t>套用表格格式，美化“应用文写作”工作表，将“应用文写作”列的成绩按“降序”排列，并利用套用表格的汇总行计算班级平均</a:t>
            </a:r>
            <a:r>
              <a:rPr lang="zh-CN" altLang="en-US" dirty="0" smtClean="0"/>
              <a:t>分。</a:t>
            </a:r>
            <a:endParaRPr lang="en-US" altLang="zh-CN" dirty="0" smtClean="0"/>
          </a:p>
          <a:p>
            <a:pPr lvl="1"/>
            <a:r>
              <a:rPr lang="zh-CN" altLang="en-US" dirty="0"/>
              <a:t>在“应用文写作”工作表中，单击数据清单区域的任一单元格。套用表格格式“表样式中等深浅</a:t>
            </a:r>
            <a:r>
              <a:rPr lang="en-US" altLang="zh-CN" dirty="0"/>
              <a:t>2”</a:t>
            </a:r>
            <a:r>
              <a:rPr lang="zh-CN" altLang="en-US" dirty="0"/>
              <a:t>。</a:t>
            </a:r>
          </a:p>
          <a:p>
            <a:pPr lvl="1"/>
            <a:r>
              <a:rPr lang="zh-CN" altLang="en-US" dirty="0" smtClean="0"/>
              <a:t>单击</a:t>
            </a:r>
            <a:r>
              <a:rPr lang="zh-CN" altLang="en-US" dirty="0"/>
              <a:t>“应用文写作”列标题右侧的下拉按钮 ，从弹出的列表框中选择“降序”</a:t>
            </a:r>
            <a:r>
              <a:rPr lang="zh-CN" altLang="en-US" dirty="0" smtClean="0"/>
              <a:t>选项。</a:t>
            </a:r>
            <a:endParaRPr lang="zh-CN" altLang="en-US" dirty="0"/>
          </a:p>
          <a:p>
            <a:pPr lvl="1"/>
            <a:r>
              <a:rPr lang="zh-CN" altLang="en-US" dirty="0" smtClean="0"/>
              <a:t>单击</a:t>
            </a:r>
            <a:r>
              <a:rPr lang="zh-CN" altLang="en-US" dirty="0"/>
              <a:t>数据清单中任一单元格，选择“表格工具</a:t>
            </a:r>
            <a:r>
              <a:rPr lang="en-US" altLang="zh-CN" dirty="0"/>
              <a:t>-</a:t>
            </a:r>
            <a:r>
              <a:rPr lang="zh-CN" altLang="en-US" dirty="0"/>
              <a:t>设计”选项卡，在“表格样式选项”组中勾选“汇总行”和</a:t>
            </a:r>
            <a:r>
              <a:rPr lang="zh-CN" altLang="en-US" dirty="0" smtClean="0"/>
              <a:t>“最后一列”。</a:t>
            </a:r>
            <a:endParaRPr lang="en-US" altLang="zh-CN" dirty="0" smtClean="0"/>
          </a:p>
          <a:p>
            <a:pPr lvl="1"/>
            <a:r>
              <a:rPr lang="zh-CN" altLang="en-US" dirty="0"/>
              <a:t>将</a:t>
            </a:r>
            <a:r>
              <a:rPr lang="en-US" altLang="zh-CN" dirty="0"/>
              <a:t>A39</a:t>
            </a:r>
            <a:r>
              <a:rPr lang="zh-CN" altLang="en-US" dirty="0"/>
              <a:t>单元格中的文字“汇总”改为“平均分”；选择</a:t>
            </a:r>
            <a:r>
              <a:rPr lang="en-US" altLang="zh-CN" dirty="0"/>
              <a:t>D39</a:t>
            </a:r>
            <a:r>
              <a:rPr lang="zh-CN" altLang="en-US" dirty="0"/>
              <a:t>单元格单击其右边的下拉按钮 ，从下拉列表中选择“平均值”。</a:t>
            </a:r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5356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B880F5-726D-4E65-A1F5-FF94DB254230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F112E250-4B47-4EC3-AC73-9D45830580CB}" type="datetime1">
              <a:rPr lang="zh-CN" altLang="en-US"/>
              <a:pPr/>
              <a:t>2013/10/14</a:t>
            </a:fld>
            <a:endParaRPr lang="en-US" altLang="zh-CN"/>
          </a:p>
        </p:txBody>
      </p:sp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/>
              <a:t>7.1  </a:t>
            </a:r>
            <a:r>
              <a:rPr lang="zh-CN" altLang="en-US" sz="3600"/>
              <a:t>制作成绩表案例分析</a:t>
            </a:r>
          </a:p>
        </p:txBody>
      </p:sp>
      <p:sp>
        <p:nvSpPr>
          <p:cNvPr id="123908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任务的提出</a:t>
            </a:r>
          </a:p>
          <a:p>
            <a:pPr>
              <a:buFont typeface="Wingdings" pitchFamily="2" charset="2"/>
              <a:buNone/>
            </a:pPr>
            <a:r>
              <a:rPr lang="zh-CN" altLang="en-US" dirty="0"/>
              <a:t>            班主任王老师要制作</a:t>
            </a:r>
            <a:r>
              <a:rPr lang="en-US" altLang="zh-CN" dirty="0"/>
              <a:t>《</a:t>
            </a:r>
            <a:r>
              <a:rPr lang="zh-CN" altLang="en-US" dirty="0"/>
              <a:t>计算机应用</a:t>
            </a:r>
            <a:r>
              <a:rPr lang="en-US" altLang="zh-CN" dirty="0"/>
              <a:t>》</a:t>
            </a:r>
            <a:r>
              <a:rPr lang="zh-CN" altLang="en-US" dirty="0"/>
              <a:t>课程的成绩表及“各科成绩表” 。</a:t>
            </a:r>
          </a:p>
          <a:p>
            <a:r>
              <a:rPr lang="zh-CN" altLang="en-US" dirty="0"/>
              <a:t>解决方案</a:t>
            </a:r>
          </a:p>
          <a:p>
            <a:pPr lvl="1"/>
            <a:r>
              <a:rPr lang="zh-CN" altLang="en-US" dirty="0"/>
              <a:t>通过数据输入，新建</a:t>
            </a:r>
            <a:r>
              <a:rPr lang="en-US" altLang="zh-CN" dirty="0"/>
              <a:t>《</a:t>
            </a:r>
            <a:r>
              <a:rPr lang="zh-CN" altLang="en-US" dirty="0"/>
              <a:t>计算机应用</a:t>
            </a:r>
            <a:r>
              <a:rPr lang="en-US" altLang="zh-CN" dirty="0"/>
              <a:t>》</a:t>
            </a:r>
            <a:r>
              <a:rPr lang="zh-CN" altLang="en-US" dirty="0"/>
              <a:t>课程的成绩表。</a:t>
            </a:r>
          </a:p>
          <a:p>
            <a:pPr lvl="1"/>
            <a:r>
              <a:rPr lang="zh-CN" altLang="en-US" dirty="0"/>
              <a:t>通过对工作表的复制、移动，单元格数据的粘贴等完成</a:t>
            </a:r>
            <a:r>
              <a:rPr lang="zh-CN" altLang="en-US" dirty="0">
                <a:latin typeface="Arial"/>
              </a:rPr>
              <a:t>“</a:t>
            </a:r>
            <a:r>
              <a:rPr lang="zh-CN" altLang="en-US" dirty="0"/>
              <a:t>各科成绩表</a:t>
            </a:r>
            <a:r>
              <a:rPr lang="zh-CN" altLang="en-US" dirty="0">
                <a:latin typeface="Arial"/>
              </a:rPr>
              <a:t>”</a:t>
            </a:r>
            <a:r>
              <a:rPr lang="zh-CN" altLang="en-US" dirty="0"/>
              <a:t> 的制作。</a:t>
            </a:r>
          </a:p>
          <a:p>
            <a:endParaRPr lang="en-US" altLang="zh-CN" sz="24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" name="动作按钮: 第一张 7">
            <a:hlinkClick r:id="rId2" action="ppaction://hlinksldjump" highlightClick="1"/>
          </p:cNvPr>
          <p:cNvSpPr/>
          <p:nvPr/>
        </p:nvSpPr>
        <p:spPr>
          <a:xfrm>
            <a:off x="8028384" y="6237312"/>
            <a:ext cx="792088" cy="6206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3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39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39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39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39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39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39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39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39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6" grpId="0"/>
      <p:bldP spid="123908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5BC40AC-7D56-4FB2-AEBC-3B32B4F5555B}" type="slidenum">
              <a:rPr lang="en-US" altLang="zh-CN"/>
              <a:pPr/>
              <a:t>40</a:t>
            </a:fld>
            <a:endParaRPr lang="en-US" altLang="zh-CN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180027E4-A013-45E6-B965-B8A4543EF6C0}" type="datetime1">
              <a:rPr lang="zh-CN" altLang="en-US"/>
              <a:pPr/>
              <a:t>2013/10/14</a:t>
            </a:fld>
            <a:endParaRPr lang="en-US" altLang="zh-CN"/>
          </a:p>
        </p:txBody>
      </p:sp>
      <p:sp>
        <p:nvSpPr>
          <p:cNvPr id="169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zh-CN" altLang="en-US" sz="3600" dirty="0"/>
              <a:t>自动筛选</a:t>
            </a:r>
          </a:p>
        </p:txBody>
      </p:sp>
      <p:sp>
        <p:nvSpPr>
          <p:cNvPr id="169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253238"/>
            <a:ext cx="8362950" cy="5040313"/>
          </a:xfrm>
        </p:spPr>
        <p:txBody>
          <a:bodyPr>
            <a:normAutofit fontScale="92500"/>
          </a:bodyPr>
          <a:lstStyle/>
          <a:p>
            <a:pPr>
              <a:lnSpc>
                <a:spcPct val="80000"/>
              </a:lnSpc>
            </a:pPr>
            <a:r>
              <a:rPr lang="zh-CN" altLang="en-US" sz="2400" dirty="0" smtClean="0"/>
              <a:t>在</a:t>
            </a:r>
            <a:r>
              <a:rPr lang="zh-CN" altLang="en-US" sz="2400" dirty="0"/>
              <a:t>“自动筛选”工作表中筛选出同时满足以下</a:t>
            </a:r>
            <a:r>
              <a:rPr lang="en-US" altLang="zh-CN" sz="2400" dirty="0"/>
              <a:t>4</a:t>
            </a:r>
            <a:r>
              <a:rPr lang="zh-CN" altLang="en-US" sz="2400" dirty="0"/>
              <a:t>个条件的数据记录：“性别”为“女”；姓“黄”或姓名中最后一个字为“静”；“计算机应用”的成绩在</a:t>
            </a:r>
            <a:r>
              <a:rPr lang="en-US" altLang="zh-CN" sz="2400" dirty="0"/>
              <a:t>80</a:t>
            </a:r>
            <a:r>
              <a:rPr lang="zh-CN" altLang="en-US" sz="2400" dirty="0"/>
              <a:t>分～</a:t>
            </a:r>
            <a:r>
              <a:rPr lang="en-US" altLang="zh-CN" sz="2400" dirty="0"/>
              <a:t>90</a:t>
            </a:r>
            <a:r>
              <a:rPr lang="zh-CN" altLang="en-US" sz="2400" dirty="0"/>
              <a:t>分之间；“名次”在前</a:t>
            </a:r>
            <a:r>
              <a:rPr lang="en-US" altLang="zh-CN" sz="2400" dirty="0"/>
              <a:t>8</a:t>
            </a:r>
            <a:r>
              <a:rPr lang="zh-CN" altLang="en-US" sz="2400" dirty="0"/>
              <a:t>名。 </a:t>
            </a:r>
          </a:p>
          <a:p>
            <a:pPr lvl="1">
              <a:lnSpc>
                <a:spcPct val="80000"/>
              </a:lnSpc>
            </a:pPr>
            <a:r>
              <a:rPr lang="zh-CN" altLang="en-US" sz="2200" dirty="0"/>
              <a:t>在“数据”选项卡的“排序和筛选”组中单击“筛选”按钮 ，在所有列标题右侧自动添加筛选按钮。 </a:t>
            </a:r>
          </a:p>
          <a:p>
            <a:pPr lvl="1">
              <a:lnSpc>
                <a:spcPct val="80000"/>
              </a:lnSpc>
            </a:pPr>
            <a:r>
              <a:rPr lang="zh-CN" altLang="en-US" sz="2200" dirty="0"/>
              <a:t>单击各列的下拉箭头进行相应设置。</a:t>
            </a:r>
          </a:p>
          <a:p>
            <a:pPr>
              <a:lnSpc>
                <a:spcPct val="80000"/>
              </a:lnSpc>
            </a:pPr>
            <a:r>
              <a:rPr lang="zh-CN" altLang="en-US" sz="2400" dirty="0"/>
              <a:t>要点提示</a:t>
            </a:r>
          </a:p>
          <a:p>
            <a:pPr lvl="1">
              <a:lnSpc>
                <a:spcPct val="80000"/>
              </a:lnSpc>
            </a:pPr>
            <a:r>
              <a:rPr lang="zh-CN" altLang="en-US" sz="2200" dirty="0"/>
              <a:t>在数据清单中进行多次筛选，下一次筛选的对象是上一次筛选的结果，最后的筛选结果受所有筛选条件的影响，它们之间的逻辑关系是</a:t>
            </a:r>
            <a:r>
              <a:rPr lang="zh-CN" altLang="en-US" sz="2200" dirty="0">
                <a:latin typeface="Arial"/>
              </a:rPr>
              <a:t>“</a:t>
            </a:r>
            <a:r>
              <a:rPr lang="zh-CN" altLang="en-US" sz="2200" dirty="0"/>
              <a:t>与</a:t>
            </a:r>
            <a:r>
              <a:rPr lang="zh-CN" altLang="en-US" sz="2200" dirty="0">
                <a:latin typeface="Arial"/>
              </a:rPr>
              <a:t>”</a:t>
            </a:r>
            <a:r>
              <a:rPr lang="zh-CN" altLang="en-US" sz="2200" dirty="0"/>
              <a:t>的关系。</a:t>
            </a:r>
          </a:p>
          <a:p>
            <a:pPr lvl="1">
              <a:lnSpc>
                <a:spcPct val="80000"/>
              </a:lnSpc>
            </a:pPr>
            <a:r>
              <a:rPr lang="zh-CN" altLang="en-US" sz="2200" dirty="0"/>
              <a:t>如果要取消对所有列的筛选，只要在“数据”选项卡的“排序和筛选”组中单击“清除”按钮 ，这时可清除所有筛选条件，但保留筛选状态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lvl="1">
              <a:lnSpc>
                <a:spcPct val="80000"/>
              </a:lnSpc>
            </a:pPr>
            <a:r>
              <a:rPr lang="zh-CN" altLang="en-US" sz="2200" dirty="0"/>
              <a:t>如果要撤消数据清单中的自动筛选状态，并取消所有的自动筛选设置，只要在“数据”选项卡的“排序和筛选”组中单击“筛选”按钮 即可。“筛选”按钮 是一个开关按钮，可以在设置“自动筛选”和取消“自动筛选”之间进行切换，但已设置的“自动筛选”条件不可恢复。</a:t>
            </a:r>
            <a:endParaRPr lang="en-US" altLang="zh-CN" sz="2200" dirty="0"/>
          </a:p>
        </p:txBody>
      </p:sp>
      <p:sp>
        <p:nvSpPr>
          <p:cNvPr id="169991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4"/>
            <a:ext cx="539750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9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9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9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9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9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9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9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9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9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9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9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9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9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9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86" grpId="0"/>
      <p:bldP spid="169987" grpId="0" build="p" bldLvl="2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621C1D-50C3-4ACD-81D2-01CB8B80C85B}" type="slidenum">
              <a:rPr lang="en-US" altLang="zh-CN"/>
              <a:pPr/>
              <a:t>41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7A480DFF-7ED5-492A-B6B4-AFAC9A8BB201}" type="datetime1">
              <a:rPr lang="zh-CN" altLang="en-US"/>
              <a:pPr/>
              <a:t>2013/10/14</a:t>
            </a:fld>
            <a:endParaRPr lang="en-US" altLang="zh-CN"/>
          </a:p>
        </p:txBody>
      </p:sp>
      <p:sp>
        <p:nvSpPr>
          <p:cNvPr id="171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/>
              <a:t>高级筛选</a:t>
            </a:r>
          </a:p>
        </p:txBody>
      </p:sp>
      <p:sp>
        <p:nvSpPr>
          <p:cNvPr id="171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12875"/>
            <a:ext cx="8497887" cy="5256213"/>
          </a:xfrm>
        </p:spPr>
        <p:txBody>
          <a:bodyPr>
            <a:normAutofit fontScale="92500" lnSpcReduction="10000"/>
          </a:bodyPr>
          <a:lstStyle/>
          <a:p>
            <a:pPr marL="263525" indent="-263525">
              <a:lnSpc>
                <a:spcPct val="90000"/>
              </a:lnSpc>
            </a:pPr>
            <a:r>
              <a:rPr lang="zh-CN" altLang="en-US" dirty="0"/>
              <a:t>自动筛选无法实现多个字段之间的“或”运算。在这种情况下，只有使用高级筛选才能完成。</a:t>
            </a:r>
          </a:p>
          <a:p>
            <a:pPr marL="263525" indent="-263525">
              <a:lnSpc>
                <a:spcPct val="90000"/>
              </a:lnSpc>
            </a:pPr>
            <a:r>
              <a:rPr lang="zh-CN" altLang="en-US" dirty="0"/>
              <a:t>在高级筛选中，主要是定义以下三个单元格区域：</a:t>
            </a:r>
          </a:p>
          <a:p>
            <a:pPr marL="620713" lvl="1" indent="-177800">
              <a:lnSpc>
                <a:spcPct val="90000"/>
              </a:lnSpc>
            </a:pPr>
            <a:r>
              <a:rPr lang="zh-CN" altLang="en-US" dirty="0"/>
              <a:t>定义查询的列表区域；定义查询的条件区域；定义存放查询结果的区域。</a:t>
            </a:r>
          </a:p>
          <a:p>
            <a:pPr marL="620713" lvl="1" indent="-177800">
              <a:lnSpc>
                <a:spcPct val="90000"/>
              </a:lnSpc>
            </a:pPr>
            <a:r>
              <a:rPr lang="zh-CN" altLang="en-US" dirty="0"/>
              <a:t>其中条件区域的定义最为复杂，条件的设置必须遵循以下原则：</a:t>
            </a:r>
          </a:p>
          <a:p>
            <a:pPr marL="984250" lvl="2" indent="-184150">
              <a:lnSpc>
                <a:spcPct val="90000"/>
              </a:lnSpc>
            </a:pPr>
            <a:r>
              <a:rPr lang="zh-CN" altLang="en-US" dirty="0"/>
              <a:t>条件区域与数据清单区域之间必须有空白行或空白列隔开。</a:t>
            </a:r>
          </a:p>
          <a:p>
            <a:pPr marL="984250" lvl="2" indent="-184150">
              <a:lnSpc>
                <a:spcPct val="90000"/>
              </a:lnSpc>
            </a:pPr>
            <a:r>
              <a:rPr lang="zh-CN" altLang="en-US" dirty="0"/>
              <a:t>条件区域至少应该有两行，第一行用来放置字段名，下面的行放置筛选条件。</a:t>
            </a:r>
          </a:p>
          <a:p>
            <a:pPr marL="984250" lvl="2" indent="-184150">
              <a:lnSpc>
                <a:spcPct val="90000"/>
              </a:lnSpc>
            </a:pPr>
            <a:r>
              <a:rPr lang="zh-CN" altLang="en-US" dirty="0"/>
              <a:t>条件区域的字段名必须与数据清单中的字段名完全一致</a:t>
            </a:r>
            <a:r>
              <a:rPr lang="en-US" altLang="zh-CN" dirty="0"/>
              <a:t>,</a:t>
            </a:r>
            <a:r>
              <a:rPr lang="zh-CN" altLang="en-US" dirty="0"/>
              <a:t>最好通过复制得到。</a:t>
            </a:r>
          </a:p>
          <a:p>
            <a:pPr marL="984250" lvl="2" indent="-184150">
              <a:lnSpc>
                <a:spcPct val="90000"/>
              </a:lnSpc>
            </a:pPr>
            <a:r>
              <a:rPr lang="zh-CN" altLang="en-US" dirty="0">
                <a:latin typeface="Arial"/>
              </a:rPr>
              <a:t>“</a:t>
            </a:r>
            <a:r>
              <a:rPr lang="zh-CN" altLang="en-US" dirty="0"/>
              <a:t>与</a:t>
            </a:r>
            <a:r>
              <a:rPr lang="zh-CN" altLang="en-US" dirty="0">
                <a:latin typeface="Arial"/>
              </a:rPr>
              <a:t>”</a:t>
            </a:r>
            <a:r>
              <a:rPr lang="zh-CN" altLang="en-US" dirty="0"/>
              <a:t>关系的条件</a:t>
            </a:r>
            <a:r>
              <a:rPr lang="zh-CN" altLang="en-US" dirty="0">
                <a:hlinkClick r:id="rId2" action="ppaction://hlinksldjump"/>
              </a:rPr>
              <a:t>必须出现在同一行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pPr marL="984250" lvl="2" indent="-184150">
              <a:lnSpc>
                <a:spcPct val="90000"/>
              </a:lnSpc>
            </a:pPr>
            <a:r>
              <a:rPr lang="zh-CN" altLang="en-US" dirty="0" smtClean="0">
                <a:latin typeface="Arial"/>
              </a:rPr>
              <a:t>“</a:t>
            </a:r>
            <a:r>
              <a:rPr lang="zh-CN" altLang="en-US" dirty="0" smtClean="0"/>
              <a:t>或</a:t>
            </a:r>
            <a:r>
              <a:rPr lang="zh-CN" altLang="en-US" dirty="0" smtClean="0">
                <a:latin typeface="Arial"/>
              </a:rPr>
              <a:t>”</a:t>
            </a:r>
            <a:r>
              <a:rPr lang="zh-CN" altLang="en-US" dirty="0"/>
              <a:t>关系的条件</a:t>
            </a:r>
            <a:r>
              <a:rPr lang="zh-CN" altLang="en-US" dirty="0">
                <a:hlinkClick r:id="rId3" action="ppaction://hlinksldjump"/>
              </a:rPr>
              <a:t>不能出现在同一行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1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1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1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1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1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1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1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1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1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1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1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1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1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1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10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10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0" grpId="0"/>
      <p:bldP spid="171011" grpId="0" build="p" bldLvl="3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页脚占位符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CE43F9B-BFA4-4D4E-95CF-B6C8B482C5C4}" type="slidenum">
              <a:rPr lang="en-US" altLang="zh-CN"/>
              <a:pPr/>
              <a:t>42</a:t>
            </a:fld>
            <a:endParaRPr lang="en-US" altLang="zh-CN"/>
          </a:p>
        </p:txBody>
      </p:sp>
      <p:sp>
        <p:nvSpPr>
          <p:cNvPr id="13" name="日期占位符 7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B309320-E8C3-41E4-B074-98435FB821F7}" type="datetime1">
              <a:rPr lang="zh-CN" altLang="en-US"/>
              <a:pPr/>
              <a:t>2013/10/14</a:t>
            </a:fld>
            <a:endParaRPr lang="en-US" altLang="zh-CN"/>
          </a:p>
        </p:txBody>
      </p:sp>
      <p:sp>
        <p:nvSpPr>
          <p:cNvPr id="1761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3600"/>
              <a:t>高级筛选操作</a:t>
            </a:r>
          </a:p>
        </p:txBody>
      </p:sp>
      <p:sp>
        <p:nvSpPr>
          <p:cNvPr id="1761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484313"/>
            <a:ext cx="4787900" cy="5184775"/>
          </a:xfrm>
        </p:spPr>
        <p:txBody>
          <a:bodyPr/>
          <a:lstStyle/>
          <a:p>
            <a:pPr marL="263525" indent="-263525"/>
            <a:r>
              <a:rPr lang="zh-CN" altLang="en-US" sz="2400" dirty="0"/>
              <a:t>在“高级筛选”工作表中，筛选出总分小于</a:t>
            </a:r>
            <a:r>
              <a:rPr lang="en-US" altLang="zh-CN" sz="2400" dirty="0"/>
              <a:t>200</a:t>
            </a:r>
            <a:r>
              <a:rPr lang="zh-CN" altLang="en-US" sz="2400" dirty="0"/>
              <a:t>分的女生或总分大于等于</a:t>
            </a:r>
            <a:r>
              <a:rPr lang="en-US" altLang="zh-CN" sz="2400" dirty="0"/>
              <a:t>300</a:t>
            </a:r>
            <a:r>
              <a:rPr lang="zh-CN" altLang="en-US" sz="2400" dirty="0"/>
              <a:t>分的男生的记录。 </a:t>
            </a:r>
          </a:p>
          <a:p>
            <a:pPr marL="620713" lvl="1" indent="-177800"/>
            <a:r>
              <a:rPr lang="zh-CN" altLang="en-US" sz="2200" dirty="0"/>
              <a:t>构造筛选条件</a:t>
            </a:r>
          </a:p>
          <a:p>
            <a:pPr marL="984250" lvl="2" indent="-184150"/>
            <a:r>
              <a:rPr lang="zh-CN" altLang="en-US" sz="1800" dirty="0"/>
              <a:t>在进行高级筛选之前，首先必须指定一 个条件区域。条件区域与数据清单之 间至少应留有一 个空白行或一 个空白列分开。如图</a:t>
            </a:r>
            <a:r>
              <a:rPr lang="en-US" altLang="zh-CN" sz="1800" dirty="0"/>
              <a:t>1</a:t>
            </a:r>
            <a:r>
              <a:rPr lang="zh-CN" altLang="en-US" sz="1800" dirty="0"/>
              <a:t>所示。</a:t>
            </a:r>
          </a:p>
          <a:p>
            <a:pPr marL="620713" lvl="1" indent="-177800"/>
            <a:r>
              <a:rPr lang="zh-CN" altLang="en-US" sz="2200" dirty="0"/>
              <a:t>执行高级筛选 </a:t>
            </a:r>
          </a:p>
          <a:p>
            <a:pPr marL="984250" lvl="2" indent="-184150"/>
            <a:r>
              <a:rPr lang="zh-CN" altLang="en-US" sz="1800" dirty="0"/>
              <a:t>单击数据清单中的任一 单元格 。</a:t>
            </a:r>
          </a:p>
          <a:p>
            <a:pPr marL="984250" lvl="2" indent="-184150"/>
            <a:r>
              <a:rPr lang="zh-CN" altLang="en-US" sz="1800" dirty="0"/>
              <a:t>在“数据”选项卡的“排序和筛选”组中单击“高级”按钮 ，打开“高级筛选”对话框，设置结果参见图</a:t>
            </a:r>
            <a:r>
              <a:rPr lang="en-US" altLang="zh-CN" sz="1800" dirty="0"/>
              <a:t>2</a:t>
            </a:r>
            <a:r>
              <a:rPr lang="zh-CN" altLang="en-US" sz="1800" dirty="0"/>
              <a:t>。</a:t>
            </a:r>
          </a:p>
          <a:p>
            <a:pPr marL="263525" indent="-263525"/>
            <a:endParaRPr lang="en-US" altLang="zh-CN" sz="2400" dirty="0"/>
          </a:p>
        </p:txBody>
      </p:sp>
      <p:grpSp>
        <p:nvGrpSpPr>
          <p:cNvPr id="3" name="组合 2"/>
          <p:cNvGrpSpPr/>
          <p:nvPr/>
        </p:nvGrpSpPr>
        <p:grpSpPr>
          <a:xfrm>
            <a:off x="5381140" y="1412776"/>
            <a:ext cx="3223109" cy="1898750"/>
            <a:chOff x="5381140" y="1412776"/>
            <a:chExt cx="3223109" cy="1898750"/>
          </a:xfrm>
        </p:grpSpPr>
        <p:sp>
          <p:nvSpPr>
            <p:cNvPr id="176139" name="Text Box 11"/>
            <p:cNvSpPr txBox="1">
              <a:spLocks noChangeArrowheads="1"/>
            </p:cNvSpPr>
            <p:nvPr/>
          </p:nvSpPr>
          <p:spPr bwMode="auto">
            <a:xfrm>
              <a:off x="6567488" y="2944813"/>
              <a:ext cx="541338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图</a:t>
              </a:r>
              <a:r>
                <a:rPr lang="en-US" altLang="zh-CN" dirty="0"/>
                <a:t>1</a:t>
              </a:r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1140" y="1412776"/>
              <a:ext cx="3223109" cy="15352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" name="组合 3"/>
          <p:cNvGrpSpPr/>
          <p:nvPr/>
        </p:nvGrpSpPr>
        <p:grpSpPr>
          <a:xfrm>
            <a:off x="5507906" y="3574548"/>
            <a:ext cx="3096344" cy="2813453"/>
            <a:chOff x="5507906" y="3574548"/>
            <a:chExt cx="3096344" cy="2813453"/>
          </a:xfrm>
        </p:grpSpPr>
        <p:pic>
          <p:nvPicPr>
            <p:cNvPr id="14" name="图片 13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5507906" y="3574548"/>
              <a:ext cx="3096344" cy="2376264"/>
            </a:xfrm>
            <a:prstGeom prst="rect">
              <a:avLst/>
            </a:prstGeom>
          </p:spPr>
        </p:pic>
        <p:sp>
          <p:nvSpPr>
            <p:cNvPr id="19" name="Text Box 11"/>
            <p:cNvSpPr txBox="1">
              <a:spLocks noChangeArrowheads="1"/>
            </p:cNvSpPr>
            <p:nvPr/>
          </p:nvSpPr>
          <p:spPr bwMode="auto">
            <a:xfrm>
              <a:off x="6785409" y="6021288"/>
              <a:ext cx="541338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dirty="0" smtClean="0"/>
                <a:t>图</a:t>
              </a:r>
              <a:r>
                <a:rPr lang="en-US" altLang="zh-CN" dirty="0" smtClean="0"/>
                <a:t>2</a:t>
              </a:r>
              <a:endParaRPr lang="en-US" altLang="zh-CN" dirty="0"/>
            </a:p>
          </p:txBody>
        </p:sp>
      </p:grpSp>
      <p:sp>
        <p:nvSpPr>
          <p:cNvPr id="15" name="动作按钮: 后退或前一项 14">
            <a:hlinkClick r:id="rId4" action="ppaction://hlinksldjump" highlightClick="1"/>
          </p:cNvPr>
          <p:cNvSpPr/>
          <p:nvPr/>
        </p:nvSpPr>
        <p:spPr>
          <a:xfrm>
            <a:off x="0" y="6381328"/>
            <a:ext cx="539552" cy="47667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6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6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6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6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6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6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6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6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6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6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6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6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0" grpId="0"/>
      <p:bldP spid="176131" grpId="0" build="p" bldLvl="3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zh-CN" altLang="zh-CN" dirty="0"/>
              <a:t>利用主题统一表格风格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zh-CN" altLang="zh-CN" dirty="0"/>
              <a:t>将“成绩表</a:t>
            </a:r>
            <a:r>
              <a:rPr lang="en-US" altLang="zh-CN" dirty="0"/>
              <a:t>.</a:t>
            </a:r>
            <a:r>
              <a:rPr lang="en-US" altLang="zh-CN" dirty="0" err="1"/>
              <a:t>xlsx</a:t>
            </a:r>
            <a:r>
              <a:rPr lang="zh-CN" altLang="zh-CN" dirty="0"/>
              <a:t>”中所有表格用“主题”统一</a:t>
            </a:r>
            <a:r>
              <a:rPr lang="zh-CN" altLang="zh-CN" dirty="0" smtClean="0"/>
              <a:t>风格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1" fontAlgn="base"/>
            <a:r>
              <a:rPr lang="zh-CN" altLang="zh-CN" dirty="0"/>
              <a:t>“成绩表</a:t>
            </a:r>
            <a:r>
              <a:rPr lang="en-US" altLang="zh-CN" dirty="0"/>
              <a:t>.</a:t>
            </a:r>
            <a:r>
              <a:rPr lang="en-US" altLang="zh-CN" dirty="0" err="1"/>
              <a:t>xlsx</a:t>
            </a:r>
            <a:r>
              <a:rPr lang="zh-CN" altLang="zh-CN" dirty="0"/>
              <a:t>”工作簿中选定任意一个工作表。</a:t>
            </a:r>
          </a:p>
          <a:p>
            <a:pPr lvl="1" fontAlgn="base"/>
            <a:r>
              <a:rPr lang="zh-CN" altLang="zh-CN" dirty="0" smtClean="0"/>
              <a:t>在</a:t>
            </a:r>
            <a:r>
              <a:rPr lang="zh-CN" altLang="zh-CN" dirty="0"/>
              <a:t>“页面布局”选项卡的“主题”组中单击“主题”按钮</a:t>
            </a:r>
            <a:r>
              <a:rPr lang="en-US" altLang="zh-CN" dirty="0"/>
              <a:t> </a:t>
            </a:r>
            <a:r>
              <a:rPr lang="zh-CN" altLang="zh-CN" dirty="0"/>
              <a:t>，在弹出的列表框中选择“内置”区域中的“黑领结”选项，</a:t>
            </a:r>
            <a:r>
              <a:rPr lang="zh-CN" altLang="zh-CN" dirty="0" smtClean="0"/>
              <a:t>如</a:t>
            </a:r>
            <a:r>
              <a:rPr lang="zh-CN" altLang="en-US" dirty="0" smtClean="0"/>
              <a:t>右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</a:p>
          <a:p>
            <a:pPr lvl="1"/>
            <a:endParaRPr lang="zh-CN" altLang="en-US" dirty="0"/>
          </a:p>
        </p:txBody>
      </p:sp>
      <p:pic>
        <p:nvPicPr>
          <p:cNvPr id="9" name="内容占位符 8"/>
          <p:cNvPicPr>
            <a:picLocks noGrp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648200" y="2078095"/>
            <a:ext cx="4038600" cy="3570173"/>
          </a:xfrm>
          <a:prstGeom prst="rect">
            <a:avLst/>
          </a:prstGeom>
        </p:spPr>
      </p:pic>
      <p:sp>
        <p:nvSpPr>
          <p:cNvPr id="5" name="动作按钮: 后退或前一项 4">
            <a:hlinkClick r:id="rId3" action="ppaction://hlinksldjump" highlightClick="1"/>
          </p:cNvPr>
          <p:cNvSpPr/>
          <p:nvPr/>
        </p:nvSpPr>
        <p:spPr>
          <a:xfrm>
            <a:off x="0" y="6381328"/>
            <a:ext cx="539552" cy="47667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996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2721A4-565A-46A6-9F10-6A9B9AE863E7}" type="slidenum">
              <a:rPr lang="en-US" altLang="zh-CN"/>
              <a:pPr/>
              <a:t>44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96A64C-CECA-46C5-9BA3-BD4793D1FC9F}" type="datetime1">
              <a:rPr lang="zh-CN" altLang="en-US"/>
              <a:pPr/>
              <a:t>2013/10/14</a:t>
            </a:fld>
            <a:endParaRPr lang="en-US" altLang="zh-CN"/>
          </a:p>
        </p:txBody>
      </p:sp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/>
              <a:t>要点回顾 </a:t>
            </a: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zh-CN" altLang="en-US"/>
              <a:t>在不同工作薄中进行工作表的复制或移动操作要注意什么问题？</a:t>
            </a:r>
          </a:p>
          <a:p>
            <a:pPr>
              <a:lnSpc>
                <a:spcPct val="90000"/>
              </a:lnSpc>
            </a:pPr>
            <a:r>
              <a:rPr lang="zh-CN" altLang="en-US"/>
              <a:t>使用鼠标移动及复制工作表有何区别？</a:t>
            </a:r>
          </a:p>
          <a:p>
            <a:pPr>
              <a:lnSpc>
                <a:spcPct val="90000"/>
              </a:lnSpc>
            </a:pPr>
            <a:r>
              <a:rPr lang="zh-CN" altLang="en-US"/>
              <a:t>什么是选择性粘贴？它有什么用途？</a:t>
            </a:r>
          </a:p>
          <a:p>
            <a:pPr>
              <a:lnSpc>
                <a:spcPct val="90000"/>
              </a:lnSpc>
            </a:pPr>
            <a:r>
              <a:rPr lang="zh-CN" altLang="en-US"/>
              <a:t>函数包括哪三部分？函数的参数之间用什么符号分隔？</a:t>
            </a:r>
          </a:p>
          <a:p>
            <a:pPr>
              <a:lnSpc>
                <a:spcPct val="90000"/>
              </a:lnSpc>
            </a:pPr>
            <a:r>
              <a:rPr lang="zh-CN" altLang="en-US"/>
              <a:t>相对引用和绝对引用分别应用在什么场合？它们的表达方式有何区别？</a:t>
            </a:r>
          </a:p>
          <a:p>
            <a:pPr>
              <a:lnSpc>
                <a:spcPct val="90000"/>
              </a:lnSpc>
            </a:pPr>
            <a:r>
              <a:rPr lang="zh-CN" altLang="en-US"/>
              <a:t>如何在相对引用、绝对引用和混合引用之间切换？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6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6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6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6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6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6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6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6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6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6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6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6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4" grpId="0"/>
      <p:bldP spid="166915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D9A3100-C74C-48CB-8B48-634090C64E1E}" type="slidenum">
              <a:rPr lang="en-US" altLang="zh-CN"/>
              <a:pPr/>
              <a:t>45</a:t>
            </a:fld>
            <a:endParaRPr lang="en-US" altLang="zh-CN"/>
          </a:p>
        </p:txBody>
      </p:sp>
      <p:sp>
        <p:nvSpPr>
          <p:cNvPr id="8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C90A4C2F-F116-43BA-B164-9014537A0BC9}" type="datetime1">
              <a:rPr lang="zh-CN" altLang="en-US"/>
              <a:pPr/>
              <a:t>2013/10/14</a:t>
            </a:fld>
            <a:endParaRPr lang="en-US" altLang="zh-CN"/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案例总结 </a:t>
            </a:r>
          </a:p>
        </p:txBody>
      </p:sp>
      <p:sp>
        <p:nvSpPr>
          <p:cNvPr id="11878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68313" y="1484313"/>
            <a:ext cx="8351837" cy="5373687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en-US" sz="2400"/>
              <a:t>本章主要介绍了</a:t>
            </a:r>
            <a:r>
              <a:rPr lang="en-US" altLang="zh-CN" sz="2400"/>
              <a:t>Excel</a:t>
            </a:r>
            <a:r>
              <a:rPr lang="zh-CN" altLang="en-US" sz="2400"/>
              <a:t>的基本操作，包括：</a:t>
            </a:r>
          </a:p>
          <a:p>
            <a:pPr lvl="1"/>
            <a:r>
              <a:rPr lang="en-US" altLang="zh-CN" sz="2000"/>
              <a:t>Excel</a:t>
            </a:r>
            <a:r>
              <a:rPr lang="zh-CN" altLang="en-US" sz="2000"/>
              <a:t>的基本输入方法；</a:t>
            </a:r>
          </a:p>
          <a:p>
            <a:pPr lvl="1"/>
            <a:r>
              <a:rPr lang="zh-CN" altLang="en-US" sz="2000"/>
              <a:t>工作表的格式化；</a:t>
            </a:r>
          </a:p>
          <a:p>
            <a:pPr lvl="1"/>
            <a:r>
              <a:rPr lang="zh-CN" altLang="en-US" sz="2000"/>
              <a:t>单元格复制、移动；</a:t>
            </a:r>
          </a:p>
          <a:p>
            <a:pPr lvl="1"/>
            <a:r>
              <a:rPr lang="zh-CN" altLang="en-US" sz="2000"/>
              <a:t>工作表的插入、删除、重命名、移动和复制等；</a:t>
            </a:r>
          </a:p>
          <a:p>
            <a:pPr lvl="1"/>
            <a:r>
              <a:rPr lang="zh-CN" altLang="en-US" sz="2000"/>
              <a:t>公式和函数的计算；</a:t>
            </a:r>
          </a:p>
          <a:p>
            <a:pPr lvl="2"/>
            <a:r>
              <a:rPr lang="zh-CN" altLang="en-US" sz="1800"/>
              <a:t>公式必 须 以 </a:t>
            </a:r>
            <a:r>
              <a:rPr lang="zh-CN" altLang="en-US" sz="1800">
                <a:latin typeface="Arial"/>
              </a:rPr>
              <a:t>“</a:t>
            </a:r>
            <a:r>
              <a:rPr lang="en-US" altLang="zh-CN" sz="1800"/>
              <a:t>=</a:t>
            </a:r>
            <a:r>
              <a:rPr lang="en-US" altLang="zh-CN" sz="1800">
                <a:latin typeface="Arial"/>
              </a:rPr>
              <a:t>”</a:t>
            </a:r>
            <a:r>
              <a:rPr lang="en-US" altLang="zh-CN" sz="1800"/>
              <a:t> </a:t>
            </a:r>
            <a:r>
              <a:rPr lang="zh-CN" altLang="en-US" sz="1800"/>
              <a:t>开始；</a:t>
            </a:r>
          </a:p>
          <a:p>
            <a:pPr lvl="2"/>
            <a:r>
              <a:rPr lang="zh-CN" altLang="en-US" sz="1800"/>
              <a:t>函数的引用形式为：函数名</a:t>
            </a:r>
            <a:r>
              <a:rPr lang="en-US" altLang="zh-CN" sz="1800"/>
              <a:t>(</a:t>
            </a:r>
            <a:r>
              <a:rPr lang="zh-CN" altLang="en-US" sz="1800"/>
              <a:t>参数</a:t>
            </a:r>
            <a:r>
              <a:rPr lang="en-US" altLang="zh-CN" sz="1800"/>
              <a:t>1</a:t>
            </a:r>
            <a:r>
              <a:rPr lang="zh-CN" altLang="en-US" sz="1800"/>
              <a:t>，参数</a:t>
            </a:r>
            <a:r>
              <a:rPr lang="en-US" altLang="zh-CN" sz="1800"/>
              <a:t>2</a:t>
            </a:r>
            <a:r>
              <a:rPr lang="en-US" altLang="zh-CN" sz="1800">
                <a:latin typeface="Arial"/>
              </a:rPr>
              <a:t>……</a:t>
            </a:r>
            <a:r>
              <a:rPr lang="en-US" altLang="zh-CN" sz="1800"/>
              <a:t>)</a:t>
            </a:r>
            <a:r>
              <a:rPr lang="zh-CN" altLang="en-US" sz="1800"/>
              <a:t>，参数之 间必须 用逗号隔开。 </a:t>
            </a:r>
          </a:p>
          <a:p>
            <a:pPr lvl="2"/>
            <a:r>
              <a:rPr lang="zh-CN" altLang="en-US" sz="1800"/>
              <a:t>要特别注意相对引用、绝对引用和混合引用这三种引用的适用场合 </a:t>
            </a:r>
          </a:p>
          <a:p>
            <a:pPr lvl="1"/>
            <a:r>
              <a:rPr lang="zh-CN" altLang="en-US" sz="2000"/>
              <a:t>数据的排序、筛选。 </a:t>
            </a:r>
          </a:p>
          <a:p>
            <a:pPr lvl="2"/>
            <a:r>
              <a:rPr lang="zh-CN" altLang="en-US" sz="1800"/>
              <a:t>自动筛选时，各个字段之 间的逻辑关系是</a:t>
            </a:r>
            <a:r>
              <a:rPr lang="zh-CN" altLang="en-US" sz="1800">
                <a:latin typeface="Arial"/>
              </a:rPr>
              <a:t>“</a:t>
            </a:r>
            <a:r>
              <a:rPr lang="zh-CN" altLang="en-US" sz="1800"/>
              <a:t>与</a:t>
            </a:r>
            <a:r>
              <a:rPr lang="zh-CN" altLang="en-US" sz="1800">
                <a:latin typeface="Arial"/>
              </a:rPr>
              <a:t>”</a:t>
            </a:r>
            <a:r>
              <a:rPr lang="zh-CN" altLang="en-US" sz="1800"/>
              <a:t>的关系；</a:t>
            </a:r>
          </a:p>
          <a:p>
            <a:pPr lvl="2"/>
            <a:r>
              <a:rPr lang="zh-CN" altLang="en-US" sz="1800"/>
              <a:t>高级筛选既可设置各个字段之 间的</a:t>
            </a:r>
            <a:r>
              <a:rPr lang="zh-CN" altLang="en-US" sz="1800">
                <a:latin typeface="Arial"/>
              </a:rPr>
              <a:t>“</a:t>
            </a:r>
            <a:r>
              <a:rPr lang="zh-CN" altLang="en-US" sz="1800"/>
              <a:t>与</a:t>
            </a:r>
            <a:r>
              <a:rPr lang="zh-CN" altLang="en-US" sz="1800">
                <a:latin typeface="Arial"/>
              </a:rPr>
              <a:t>”</a:t>
            </a:r>
            <a:r>
              <a:rPr lang="zh-CN" altLang="en-US" sz="1800"/>
              <a:t>关系，还可以设置</a:t>
            </a:r>
            <a:r>
              <a:rPr lang="zh-CN" altLang="en-US" sz="1800">
                <a:latin typeface="Arial"/>
              </a:rPr>
              <a:t>“</a:t>
            </a:r>
            <a:r>
              <a:rPr lang="zh-CN" altLang="en-US" sz="1800"/>
              <a:t>或</a:t>
            </a:r>
            <a:r>
              <a:rPr lang="zh-CN" altLang="en-US" sz="1800">
                <a:latin typeface="Arial"/>
              </a:rPr>
              <a:t>”</a:t>
            </a:r>
            <a:r>
              <a:rPr lang="zh-CN" altLang="en-US" sz="1800"/>
              <a:t>关系。 </a:t>
            </a:r>
          </a:p>
        </p:txBody>
      </p:sp>
      <p:sp>
        <p:nvSpPr>
          <p:cNvPr id="118790" name="AutoShape 6"/>
          <p:cNvSpPr>
            <a:spLocks noChangeArrowheads="1"/>
          </p:cNvSpPr>
          <p:nvPr/>
        </p:nvSpPr>
        <p:spPr bwMode="auto">
          <a:xfrm>
            <a:off x="395288" y="1341438"/>
            <a:ext cx="8424862" cy="5111750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DDDDDD"/>
            </a:solidFill>
            <a:round/>
            <a:headEnd/>
            <a:tailEnd/>
          </a:ln>
          <a:effectLst>
            <a:outerShdw dist="28398" dir="3806097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8792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96300" y="6281738"/>
            <a:ext cx="647700" cy="576262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87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87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87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87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87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87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87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87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87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87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87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87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87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87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87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87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878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878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878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878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878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878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878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878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7" grpId="0"/>
      <p:bldP spid="118788" grpId="0" build="p" bldLvl="2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AFEF30C-B3F1-4B57-8C85-868DF668924F}" type="slidenum">
              <a:rPr lang="en-US" altLang="zh-CN"/>
              <a:pPr/>
              <a:t>46</a:t>
            </a:fld>
            <a:endParaRPr lang="en-US" altLang="zh-CN"/>
          </a:p>
        </p:txBody>
      </p:sp>
      <p:sp>
        <p:nvSpPr>
          <p:cNvPr id="8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03F34BF2-1A1B-466F-9E0E-AC6670436F6F}" type="datetime1">
              <a:rPr lang="zh-CN" altLang="en-US"/>
              <a:pPr/>
              <a:t>2013/10/14</a:t>
            </a:fld>
            <a:endParaRPr lang="en-US" altLang="zh-CN"/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课后练习 </a:t>
            </a:r>
          </a:p>
        </p:txBody>
      </p:sp>
      <p:sp>
        <p:nvSpPr>
          <p:cNvPr id="11981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827088" y="1484313"/>
            <a:ext cx="7705725" cy="4525962"/>
          </a:xfrm>
        </p:spPr>
        <p:txBody>
          <a:bodyPr/>
          <a:lstStyle/>
          <a:p>
            <a:pPr marL="0" indent="620713">
              <a:buFont typeface="Wingdings" pitchFamily="2" charset="2"/>
              <a:buNone/>
            </a:pPr>
            <a:r>
              <a:rPr lang="en-US" altLang="zh-CN"/>
              <a:t>            </a:t>
            </a:r>
          </a:p>
          <a:p>
            <a:pPr marL="0" indent="620713">
              <a:buFont typeface="Wingdings" pitchFamily="2" charset="2"/>
              <a:buNone/>
            </a:pPr>
            <a:r>
              <a:rPr lang="zh-CN" altLang="en-US" sz="3600"/>
              <a:t>新建一个“考勤表”工作簿，参见教材，按要求完成对工作表数据的输入及分析。</a:t>
            </a:r>
          </a:p>
        </p:txBody>
      </p:sp>
      <p:sp>
        <p:nvSpPr>
          <p:cNvPr id="119814" name="AutoShape 6"/>
          <p:cNvSpPr>
            <a:spLocks noChangeArrowheads="1"/>
          </p:cNvSpPr>
          <p:nvPr/>
        </p:nvSpPr>
        <p:spPr bwMode="auto">
          <a:xfrm>
            <a:off x="611188" y="1557338"/>
            <a:ext cx="8281987" cy="4608512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9815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96300" y="6281738"/>
            <a:ext cx="647700" cy="576262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98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98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98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98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1" grpId="0"/>
      <p:bldP spid="119812" grpId="0" build="p" bldLvl="2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页脚占位符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18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747C70-2252-48FC-8E2D-790EE381C6A5}" type="slidenum">
              <a:rPr lang="en-US" altLang="zh-CN"/>
              <a:pPr/>
              <a:t>47</a:t>
            </a:fld>
            <a:endParaRPr lang="en-US" altLang="zh-CN"/>
          </a:p>
        </p:txBody>
      </p:sp>
      <p:sp>
        <p:nvSpPr>
          <p:cNvPr id="19" name="日期占位符 7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7EA46277-4314-44CB-BF7C-42912F2D4683}" type="datetime1">
              <a:rPr lang="zh-CN" altLang="en-US"/>
              <a:pPr/>
              <a:t>2013/10/14</a:t>
            </a:fld>
            <a:endParaRPr lang="en-US" altLang="zh-CN"/>
          </a:p>
        </p:txBody>
      </p:sp>
      <p:sp>
        <p:nvSpPr>
          <p:cNvPr id="179232" name="Rectangle 3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3600"/>
              <a:t>“</a:t>
            </a:r>
            <a:r>
              <a:rPr lang="zh-CN" altLang="en-US" sz="3600"/>
              <a:t>与”关系的条件 </a:t>
            </a:r>
          </a:p>
        </p:txBody>
      </p:sp>
      <p:sp>
        <p:nvSpPr>
          <p:cNvPr id="1792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700213"/>
            <a:ext cx="4176713" cy="4648200"/>
          </a:xfrm>
        </p:spPr>
        <p:txBody>
          <a:bodyPr/>
          <a:lstStyle/>
          <a:p>
            <a:r>
              <a:rPr lang="zh-CN" altLang="en-US" sz="2400"/>
              <a:t>表示性别为“女”并且总分“小于</a:t>
            </a:r>
            <a:r>
              <a:rPr lang="en-US" altLang="zh-CN" sz="2400"/>
              <a:t>200”</a:t>
            </a:r>
            <a:r>
              <a:rPr lang="zh-CN" altLang="en-US" sz="2400"/>
              <a:t>的条件，为“与”关系，这两个条件应该出现在同一行中，表示筛选的结果必须同时满足这两个条件。 </a:t>
            </a:r>
          </a:p>
          <a:p>
            <a:endParaRPr lang="en-US" altLang="zh-CN" sz="2400"/>
          </a:p>
        </p:txBody>
      </p:sp>
      <p:graphicFrame>
        <p:nvGraphicFramePr>
          <p:cNvPr id="179251" name="Group 51"/>
          <p:cNvGraphicFramePr>
            <a:graphicFrameLocks noGrp="1"/>
          </p:cNvGraphicFramePr>
          <p:nvPr>
            <p:ph sz="quarter" idx="2"/>
          </p:nvPr>
        </p:nvGraphicFramePr>
        <p:xfrm>
          <a:off x="4859338" y="2276475"/>
          <a:ext cx="3384550" cy="914400"/>
        </p:xfrm>
        <a:graphic>
          <a:graphicData uri="http://schemas.openxmlformats.org/drawingml/2006/table">
            <a:tbl>
              <a:tblPr/>
              <a:tblGrid>
                <a:gridCol w="1693862"/>
                <a:gridCol w="1690688"/>
              </a:tblGrid>
              <a:tr h="346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</a:rPr>
                        <a:t>性别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</a:rPr>
                        <a:t>总分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</a:rPr>
                        <a:t>女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</a:rPr>
                        <a:t>&lt;200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9292" name="AutoShape 9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596188" y="5876925"/>
            <a:ext cx="936625" cy="43180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9293" name="Rectangle 93"/>
          <p:cNvSpPr>
            <a:spLocks noChangeArrowheads="1"/>
          </p:cNvSpPr>
          <p:nvPr/>
        </p:nvSpPr>
        <p:spPr bwMode="auto">
          <a:xfrm>
            <a:off x="4859338" y="2708275"/>
            <a:ext cx="3384550" cy="504825"/>
          </a:xfrm>
          <a:prstGeom prst="rect">
            <a:avLst/>
          </a:prstGeom>
          <a:solidFill>
            <a:srgbClr val="E20000">
              <a:alpha val="3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9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9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9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9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9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9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9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9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35" presetClass="emph" presetSubtype="0" repeatCount="5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500" fill="hold"/>
                                        <p:tgtEl>
                                          <p:spTgt spid="179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32" grpId="0"/>
      <p:bldP spid="179203" grpId="0" build="p"/>
      <p:bldP spid="179293" grpId="0" animBg="1"/>
      <p:bldP spid="179293" grpId="1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A887A96-84BB-4FA4-AF4C-D82A942F9EC6}" type="slidenum">
              <a:rPr lang="en-US" altLang="zh-CN"/>
              <a:pPr/>
              <a:t>48</a:t>
            </a:fld>
            <a:endParaRPr lang="en-US" altLang="zh-CN"/>
          </a:p>
        </p:txBody>
      </p:sp>
      <p:sp>
        <p:nvSpPr>
          <p:cNvPr id="18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9D69A5F1-0F71-4CB6-AA8F-31042ECA854F}" type="datetime1">
              <a:rPr lang="zh-CN" altLang="en-US"/>
              <a:pPr/>
              <a:t>2013/10/14</a:t>
            </a:fld>
            <a:endParaRPr lang="en-US" altLang="zh-CN"/>
          </a:p>
        </p:txBody>
      </p:sp>
      <p:sp>
        <p:nvSpPr>
          <p:cNvPr id="183312" name="Rectangle 1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3600"/>
              <a:t>“</a:t>
            </a:r>
            <a:r>
              <a:rPr lang="zh-CN" altLang="en-US" sz="3600"/>
              <a:t>或”关系的条件 </a:t>
            </a:r>
          </a:p>
        </p:txBody>
      </p:sp>
      <p:sp>
        <p:nvSpPr>
          <p:cNvPr id="1832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76400"/>
            <a:ext cx="8267700" cy="1824038"/>
          </a:xfrm>
        </p:spPr>
        <p:txBody>
          <a:bodyPr/>
          <a:lstStyle/>
          <a:p>
            <a:r>
              <a:rPr lang="zh-CN" altLang="en-US" sz="2400"/>
              <a:t>表示条件总分“小于</a:t>
            </a:r>
            <a:r>
              <a:rPr lang="en-US" altLang="zh-CN" sz="2400"/>
              <a:t>200”</a:t>
            </a:r>
            <a:r>
              <a:rPr lang="zh-CN" altLang="en-US" sz="2400"/>
              <a:t>或者总分“大于等于</a:t>
            </a:r>
            <a:r>
              <a:rPr lang="en-US" altLang="zh-CN" sz="2400"/>
              <a:t>300”</a:t>
            </a:r>
            <a:r>
              <a:rPr lang="zh-CN" altLang="en-US" sz="2400"/>
              <a:t>的条件为“或”关系，这两个条件不应该出现在同一行中。表示筛选的结果只要满足其中任意一个条件就可以了。 </a:t>
            </a:r>
          </a:p>
          <a:p>
            <a:endParaRPr lang="en-US" altLang="zh-CN" sz="2400"/>
          </a:p>
        </p:txBody>
      </p:sp>
      <p:graphicFrame>
        <p:nvGraphicFramePr>
          <p:cNvPr id="183350" name="Group 54"/>
          <p:cNvGraphicFramePr>
            <a:graphicFrameLocks noGrp="1"/>
          </p:cNvGraphicFramePr>
          <p:nvPr>
            <p:ph sz="half" idx="2"/>
          </p:nvPr>
        </p:nvGraphicFramePr>
        <p:xfrm>
          <a:off x="3203575" y="3213100"/>
          <a:ext cx="2159000" cy="1506538"/>
        </p:xfrm>
        <a:graphic>
          <a:graphicData uri="http://schemas.openxmlformats.org/drawingml/2006/table">
            <a:tbl>
              <a:tblPr/>
              <a:tblGrid>
                <a:gridCol w="2159000"/>
              </a:tblGrid>
              <a:tr h="574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</a:rPr>
                        <a:t>总分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</a:rPr>
                        <a:t>&lt;200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1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</a:rPr>
                        <a:t>&gt;=300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3351" name="AutoShape 5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596188" y="5876925"/>
            <a:ext cx="936625" cy="43180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3352" name="Rectangle 56"/>
          <p:cNvSpPr>
            <a:spLocks noChangeArrowheads="1"/>
          </p:cNvSpPr>
          <p:nvPr/>
        </p:nvSpPr>
        <p:spPr bwMode="auto">
          <a:xfrm>
            <a:off x="3203575" y="3789363"/>
            <a:ext cx="2160588" cy="935037"/>
          </a:xfrm>
          <a:prstGeom prst="rect">
            <a:avLst/>
          </a:prstGeom>
          <a:solidFill>
            <a:srgbClr val="E20000">
              <a:alpha val="31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3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3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3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3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3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3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3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3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3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3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3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3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35" presetClass="emph" presetSubtype="0" repeatCount="5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500" fill="hold"/>
                                        <p:tgtEl>
                                          <p:spTgt spid="18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312" grpId="0"/>
      <p:bldP spid="183299" grpId="0" build="p"/>
      <p:bldP spid="183352" grpId="0" animBg="1"/>
      <p:bldP spid="18335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C8FACA-F846-464F-81E3-771B3FDF1418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8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46C39181-854C-4643-B96C-1540EED53FED}" type="datetime1">
              <a:rPr lang="zh-CN" altLang="en-US"/>
              <a:pPr/>
              <a:t>2013/10/14</a:t>
            </a:fld>
            <a:endParaRPr lang="en-US" altLang="zh-CN"/>
          </a:p>
        </p:txBody>
      </p:sp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/>
              <a:t>7.2.1  </a:t>
            </a:r>
            <a:r>
              <a:rPr lang="zh-CN" altLang="en-US" sz="3600"/>
              <a:t>输入单科成绩表</a:t>
            </a:r>
          </a:p>
        </p:txBody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844675"/>
            <a:ext cx="8267700" cy="4648200"/>
          </a:xfrm>
        </p:spPr>
        <p:txBody>
          <a:bodyPr/>
          <a:lstStyle/>
          <a:p>
            <a:r>
              <a:rPr lang="zh-CN" altLang="en-US" dirty="0">
                <a:hlinkClick r:id="rId2" action="ppaction://hlinksldjump"/>
              </a:rPr>
              <a:t>工作簿的建立</a:t>
            </a:r>
            <a:endParaRPr lang="zh-CN" altLang="en-US" dirty="0"/>
          </a:p>
          <a:p>
            <a:r>
              <a:rPr lang="zh-CN" altLang="en-US" dirty="0">
                <a:hlinkClick r:id="rId3" action="ppaction://hlinksldjump"/>
              </a:rPr>
              <a:t>在工作表“</a:t>
            </a:r>
            <a:r>
              <a:rPr lang="en-US" altLang="zh-CN" dirty="0">
                <a:hlinkClick r:id="rId3" action="ppaction://hlinksldjump"/>
              </a:rPr>
              <a:t>Sheet1”</a:t>
            </a:r>
            <a:r>
              <a:rPr lang="zh-CN" altLang="en-US" dirty="0">
                <a:hlinkClick r:id="rId3" action="ppaction://hlinksldjump"/>
              </a:rPr>
              <a:t>中输入数据 </a:t>
            </a:r>
            <a:endParaRPr lang="zh-CN" altLang="en-US" dirty="0"/>
          </a:p>
          <a:p>
            <a:r>
              <a:rPr lang="zh-CN" altLang="en-US" dirty="0">
                <a:hlinkClick r:id="rId4" action="ppaction://hlinksldjump"/>
              </a:rPr>
              <a:t>单元格计算 </a:t>
            </a:r>
            <a:endParaRPr lang="zh-CN" altLang="en-US" dirty="0"/>
          </a:p>
          <a:p>
            <a:r>
              <a:rPr lang="zh-CN" altLang="en-US" dirty="0">
                <a:hlinkClick r:id="rId5" action="ppaction://hlinksldjump"/>
              </a:rPr>
              <a:t>单元格格式设置 </a:t>
            </a:r>
            <a:endParaRPr lang="zh-CN" altLang="en-US" dirty="0"/>
          </a:p>
          <a:p>
            <a:r>
              <a:rPr lang="zh-CN" altLang="en-US" dirty="0">
                <a:hlinkClick r:id="rId6" action="ppaction://hlinksldjump"/>
              </a:rPr>
              <a:t>工作表的更名 </a:t>
            </a:r>
            <a:endParaRPr lang="zh-CN" altLang="en-US" dirty="0"/>
          </a:p>
        </p:txBody>
      </p:sp>
      <p:sp>
        <p:nvSpPr>
          <p:cNvPr id="124933" name="AutoShape 5"/>
          <p:cNvSpPr>
            <a:spLocks noChangeArrowheads="1"/>
          </p:cNvSpPr>
          <p:nvPr/>
        </p:nvSpPr>
        <p:spPr bwMode="auto">
          <a:xfrm>
            <a:off x="395288" y="1484313"/>
            <a:ext cx="8281987" cy="4608512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hlink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动作按钮: 第一张 1">
            <a:hlinkClick r:id="rId7" action="ppaction://hlinksldjump" highlightClick="1"/>
          </p:cNvPr>
          <p:cNvSpPr/>
          <p:nvPr/>
        </p:nvSpPr>
        <p:spPr>
          <a:xfrm>
            <a:off x="8028384" y="6237312"/>
            <a:ext cx="792088" cy="6206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8DFF4E-51B0-4FEA-A208-9C05C336BC37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5B834476-8063-4049-AF1A-00F20B34B172}" type="datetime1">
              <a:rPr lang="zh-CN" altLang="en-US"/>
              <a:pPr/>
              <a:t>2013/10/14</a:t>
            </a:fld>
            <a:endParaRPr lang="en-US" altLang="zh-CN"/>
          </a:p>
        </p:txBody>
      </p:sp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3600"/>
              <a:t>工作簿的建立</a:t>
            </a:r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341438"/>
            <a:ext cx="8267700" cy="1439862"/>
          </a:xfrm>
        </p:spPr>
        <p:txBody>
          <a:bodyPr/>
          <a:lstStyle/>
          <a:p>
            <a:r>
              <a:rPr lang="zh-CN" altLang="en-US" sz="2400"/>
              <a:t>启动</a:t>
            </a:r>
            <a:r>
              <a:rPr lang="en-US" altLang="zh-CN" sz="2400"/>
              <a:t>Excel</a:t>
            </a:r>
            <a:r>
              <a:rPr lang="zh-CN" altLang="en-US" sz="2400"/>
              <a:t>。</a:t>
            </a:r>
          </a:p>
          <a:p>
            <a:r>
              <a:rPr lang="en-US" altLang="zh-CN" sz="2400"/>
              <a:t>Excel</a:t>
            </a:r>
            <a:r>
              <a:rPr lang="zh-CN" altLang="en-US" sz="2400"/>
              <a:t>的工作界面如图下所示。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420888"/>
            <a:ext cx="6017782" cy="3670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动作按钮: 后退或前一项 1">
            <a:hlinkClick r:id="rId3" action="ppaction://hlinksldjump" highlightClick="1"/>
          </p:cNvPr>
          <p:cNvSpPr/>
          <p:nvPr/>
        </p:nvSpPr>
        <p:spPr>
          <a:xfrm>
            <a:off x="0" y="6453336"/>
            <a:ext cx="576064" cy="40466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5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5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5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5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4" grpId="0"/>
      <p:bldP spid="12595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A40358-047C-4D74-ABE0-4398F188B825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7AA7BF4E-4FB5-4059-A4BD-B5F67B99C797}" type="datetime1">
              <a:rPr lang="zh-CN" altLang="en-US"/>
              <a:pPr/>
              <a:t>2013/10/14</a:t>
            </a:fld>
            <a:endParaRPr lang="en-US" altLang="zh-CN"/>
          </a:p>
        </p:txBody>
      </p:sp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zh-CN" altLang="en-US" sz="3600" dirty="0"/>
              <a:t>在工作表“</a:t>
            </a:r>
            <a:r>
              <a:rPr lang="en-US" altLang="zh-CN" sz="3600" dirty="0"/>
              <a:t>Sheet1”</a:t>
            </a:r>
            <a:r>
              <a:rPr lang="zh-CN" altLang="en-US" sz="3600" dirty="0"/>
              <a:t>中输入数据</a:t>
            </a:r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12875"/>
            <a:ext cx="8267700" cy="5184775"/>
          </a:xfrm>
        </p:spPr>
        <p:txBody>
          <a:bodyPr>
            <a:normAutofit lnSpcReduction="10000"/>
          </a:bodyPr>
          <a:lstStyle/>
          <a:p>
            <a:r>
              <a:rPr lang="zh-CN" altLang="en-US" dirty="0"/>
              <a:t>输入“学号”列数据 </a:t>
            </a:r>
          </a:p>
          <a:p>
            <a:pPr marL="522288" lvl="1" indent="-65088">
              <a:buFont typeface="Wingdings" pitchFamily="2" charset="2"/>
              <a:buNone/>
            </a:pPr>
            <a:r>
              <a:rPr lang="zh-CN" altLang="en-US" dirty="0"/>
              <a:t>诸如学号、邮编、电话号码等应视为文本数据，输入时除了在数字前加上西文单引号</a:t>
            </a:r>
            <a:r>
              <a:rPr lang="zh-CN" altLang="en-US" dirty="0">
                <a:latin typeface="Arial"/>
              </a:rPr>
              <a:t>“</a:t>
            </a:r>
            <a:r>
              <a:rPr lang="zh-CN" altLang="en-US" dirty="0"/>
              <a:t> </a:t>
            </a:r>
            <a:r>
              <a:rPr lang="zh-CN" altLang="en-US" dirty="0">
                <a:latin typeface="Arial"/>
              </a:rPr>
              <a:t>’</a:t>
            </a:r>
            <a:r>
              <a:rPr lang="zh-CN" altLang="en-US" dirty="0"/>
              <a:t> </a:t>
            </a:r>
            <a:r>
              <a:rPr lang="zh-CN" altLang="en-US" dirty="0">
                <a:latin typeface="Arial"/>
              </a:rPr>
              <a:t>”</a:t>
            </a:r>
            <a:r>
              <a:rPr lang="zh-CN" altLang="en-US" dirty="0"/>
              <a:t>外，也可以将单元格的格式设置为</a:t>
            </a:r>
            <a:r>
              <a:rPr lang="zh-CN" altLang="en-US" dirty="0">
                <a:latin typeface="Arial"/>
              </a:rPr>
              <a:t>“</a:t>
            </a:r>
            <a:r>
              <a:rPr lang="zh-CN" altLang="en-US" dirty="0"/>
              <a:t>文本</a:t>
            </a:r>
            <a:r>
              <a:rPr lang="zh-CN" altLang="en-US" dirty="0">
                <a:latin typeface="Arial"/>
              </a:rPr>
              <a:t>”</a:t>
            </a:r>
            <a:r>
              <a:rPr lang="zh-CN" altLang="en-US" dirty="0"/>
              <a:t>类型。</a:t>
            </a:r>
          </a:p>
          <a:p>
            <a:pPr marL="522288" lvl="1" indent="-65088">
              <a:buFont typeface="Wingdings" pitchFamily="2" charset="2"/>
              <a:buNone/>
            </a:pPr>
            <a:r>
              <a:rPr lang="zh-CN" altLang="en-US" dirty="0"/>
              <a:t>利用填充柄自动填充，可完成</a:t>
            </a:r>
            <a:r>
              <a:rPr lang="zh-CN" altLang="en-US" dirty="0">
                <a:latin typeface="Arial"/>
              </a:rPr>
              <a:t>“</a:t>
            </a:r>
            <a:r>
              <a:rPr lang="zh-CN" altLang="en-US" dirty="0"/>
              <a:t>学号</a:t>
            </a:r>
            <a:r>
              <a:rPr lang="zh-CN" altLang="en-US" dirty="0">
                <a:latin typeface="Arial"/>
              </a:rPr>
              <a:t>”</a:t>
            </a:r>
            <a:r>
              <a:rPr lang="zh-CN" altLang="en-US" dirty="0"/>
              <a:t>列数据的输入</a:t>
            </a:r>
          </a:p>
          <a:p>
            <a:r>
              <a:rPr lang="zh-CN" altLang="en-US" dirty="0" smtClean="0"/>
              <a:t>输入</a:t>
            </a:r>
            <a:r>
              <a:rPr lang="zh-CN" altLang="en-US" dirty="0"/>
              <a:t>“性别”列数据  </a:t>
            </a:r>
          </a:p>
          <a:p>
            <a:pPr marL="522288" lvl="1" indent="-65088">
              <a:buFont typeface="Wingdings" pitchFamily="2" charset="2"/>
              <a:buNone/>
            </a:pPr>
            <a:r>
              <a:rPr lang="zh-CN" altLang="en-US" dirty="0"/>
              <a:t>如果想在多个单元格中输入相同的数据，只要选择所有需要包含此信息的单元格，在输入数值、文本或公式后，同时按住</a:t>
            </a:r>
            <a:r>
              <a:rPr lang="en-US" altLang="zh-CN" dirty="0" err="1"/>
              <a:t>Ctrl+Enter</a:t>
            </a:r>
            <a:r>
              <a:rPr lang="zh-CN" altLang="en-US" dirty="0"/>
              <a:t>键，同样的信息会输入到被选择的所有单元格中。</a:t>
            </a:r>
          </a:p>
        </p:txBody>
      </p:sp>
      <p:sp>
        <p:nvSpPr>
          <p:cNvPr id="8" name="动作按钮: 后退或前一项 7">
            <a:hlinkClick r:id="rId2" action="ppaction://hlinksldjump" highlightClick="1"/>
          </p:cNvPr>
          <p:cNvSpPr/>
          <p:nvPr/>
        </p:nvSpPr>
        <p:spPr>
          <a:xfrm>
            <a:off x="0" y="6453336"/>
            <a:ext cx="576064" cy="40466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8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8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8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8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8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8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8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8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2" grpId="0"/>
      <p:bldP spid="12800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7CF7453-FFAB-4DDA-B638-B49257C443E8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F4F15A07-2F90-497E-B1B1-6120F6AEB2AD}" type="datetime1">
              <a:rPr lang="zh-CN" altLang="en-US"/>
              <a:pPr/>
              <a:t>2013/10/14</a:t>
            </a:fld>
            <a:endParaRPr lang="en-US" altLang="zh-CN"/>
          </a:p>
        </p:txBody>
      </p:sp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/>
              <a:t>单元格计算 </a:t>
            </a:r>
          </a:p>
        </p:txBody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/>
              <a:t>Excel</a:t>
            </a:r>
            <a:r>
              <a:rPr lang="zh-CN" altLang="en-US"/>
              <a:t>中的“公式”是指在单元格中执行计算功能的等式。</a:t>
            </a:r>
          </a:p>
          <a:p>
            <a:r>
              <a:rPr lang="en-US" altLang="zh-CN"/>
              <a:t>Excel</a:t>
            </a:r>
            <a:r>
              <a:rPr lang="zh-CN" altLang="en-US"/>
              <a:t>中的所有公式都必须以“</a:t>
            </a:r>
            <a:r>
              <a:rPr lang="zh-CN" altLang="en-US">
                <a:solidFill>
                  <a:srgbClr val="E2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＝</a:t>
            </a:r>
            <a:r>
              <a:rPr lang="zh-CN" altLang="en-US"/>
              <a:t>”号开头，若无等号，</a:t>
            </a:r>
            <a:r>
              <a:rPr lang="en-US" altLang="zh-CN"/>
              <a:t>Excel</a:t>
            </a:r>
            <a:r>
              <a:rPr lang="zh-CN" altLang="en-US"/>
              <a:t>将其理解为正文，所以“</a:t>
            </a:r>
            <a:r>
              <a:rPr lang="zh-CN" altLang="en-US">
                <a:solidFill>
                  <a:srgbClr val="E2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＝</a:t>
            </a:r>
            <a:r>
              <a:rPr lang="zh-CN" altLang="en-US"/>
              <a:t>”是公式中绝对不可缺少的一个运算符。</a:t>
            </a:r>
          </a:p>
          <a:p>
            <a:r>
              <a:rPr lang="zh-CN" altLang="en-US"/>
              <a:t>“＝”后面是参与计算的运算数和运算符，每一个运算数可以是常量、单元格或区域引用、单元格名称或函数等。</a:t>
            </a:r>
          </a:p>
          <a:p>
            <a:r>
              <a:rPr lang="en-US" altLang="zh-CN"/>
              <a:t>Excel</a:t>
            </a:r>
            <a:r>
              <a:rPr lang="zh-CN" altLang="en-US"/>
              <a:t>提供了四种类型的运算符：算术运算符、比较运算符、文本运算符和引用运算符。</a:t>
            </a:r>
          </a:p>
        </p:txBody>
      </p:sp>
      <p:sp>
        <p:nvSpPr>
          <p:cNvPr id="8" name="动作按钮: 后退或前一项 7">
            <a:hlinkClick r:id="rId2" action="ppaction://hlinksldjump" highlightClick="1"/>
          </p:cNvPr>
          <p:cNvSpPr/>
          <p:nvPr/>
        </p:nvSpPr>
        <p:spPr>
          <a:xfrm>
            <a:off x="0" y="6453336"/>
            <a:ext cx="576064" cy="40466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9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9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9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9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9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9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9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9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6" grpId="0"/>
      <p:bldP spid="12902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第7章  Excel的基本应用—制作成绩表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2D65B8-6CE4-42D8-8DF2-4B9D81F6A47E}" type="slidenum">
              <a:rPr lang="en-US" altLang="zh-CN"/>
              <a:pPr/>
              <a:t>9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93064D21-9EC6-4C29-8531-5998D887DC10}" type="datetime1">
              <a:rPr lang="zh-CN" altLang="en-US"/>
              <a:pPr/>
              <a:t>2013/10/14</a:t>
            </a:fld>
            <a:endParaRPr lang="en-US" altLang="zh-CN"/>
          </a:p>
        </p:txBody>
      </p:sp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2954"/>
            <a:ext cx="8229600" cy="1143000"/>
          </a:xfrm>
        </p:spPr>
        <p:txBody>
          <a:bodyPr/>
          <a:lstStyle/>
          <a:p>
            <a:r>
              <a:rPr lang="zh-CN" altLang="en-US" sz="3600" dirty="0"/>
              <a:t>单元格格式设置命令</a:t>
            </a:r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412875"/>
            <a:ext cx="8964612" cy="5113338"/>
          </a:xfrm>
        </p:spPr>
        <p:txBody>
          <a:bodyPr/>
          <a:lstStyle/>
          <a:p>
            <a:r>
              <a:rPr lang="zh-CN" altLang="en-US" sz="2400" dirty="0"/>
              <a:t>单元格的格式设置，主要集中在</a:t>
            </a:r>
            <a:r>
              <a:rPr lang="zh-CN" altLang="en-US" sz="2400" dirty="0" smtClean="0"/>
              <a:t>“开始”选项卡的“字体”、“对齐方式”和“数字”组中</a:t>
            </a:r>
            <a:r>
              <a:rPr lang="zh-CN" altLang="en-US" sz="2400" dirty="0"/>
              <a:t>：</a:t>
            </a:r>
          </a:p>
          <a:p>
            <a:pPr lvl="1"/>
            <a:r>
              <a:rPr lang="zh-CN" altLang="en-US" sz="2000" dirty="0">
                <a:latin typeface="Arial"/>
              </a:rPr>
              <a:t>“</a:t>
            </a:r>
            <a:r>
              <a:rPr lang="zh-CN" altLang="en-US" sz="2000" dirty="0"/>
              <a:t>数字</a:t>
            </a:r>
            <a:r>
              <a:rPr lang="zh-CN" altLang="en-US" sz="2000" dirty="0">
                <a:latin typeface="Arial"/>
              </a:rPr>
              <a:t>”</a:t>
            </a:r>
            <a:r>
              <a:rPr lang="zh-CN" altLang="en-US" sz="2000" dirty="0"/>
              <a:t>选项卡，用于设置单元格中的不同数值类型。如：货币类型、文本类型、百分比类型等。</a:t>
            </a:r>
          </a:p>
          <a:p>
            <a:pPr lvl="1"/>
            <a:r>
              <a:rPr lang="zh-CN" altLang="en-US" sz="2000" dirty="0">
                <a:latin typeface="Arial"/>
              </a:rPr>
              <a:t>“</a:t>
            </a:r>
            <a:r>
              <a:rPr lang="zh-CN" altLang="en-US" sz="2000" dirty="0"/>
              <a:t>对齐</a:t>
            </a:r>
            <a:r>
              <a:rPr lang="zh-CN" altLang="en-US" sz="2000" dirty="0">
                <a:latin typeface="Arial"/>
              </a:rPr>
              <a:t>”</a:t>
            </a:r>
            <a:r>
              <a:rPr lang="zh-CN" altLang="en-US" sz="2000" dirty="0"/>
              <a:t>选项卡，用于设置单元格中数据的对齐方式。如：水平，垂直对齐、合并单元格、自动换行等。</a:t>
            </a:r>
          </a:p>
          <a:p>
            <a:pPr lvl="1"/>
            <a:r>
              <a:rPr lang="zh-CN" altLang="en-US" sz="2000" dirty="0">
                <a:latin typeface="Arial"/>
              </a:rPr>
              <a:t>“</a:t>
            </a:r>
            <a:r>
              <a:rPr lang="zh-CN" altLang="en-US" sz="2000" dirty="0"/>
              <a:t>字体</a:t>
            </a:r>
            <a:r>
              <a:rPr lang="zh-CN" altLang="en-US" sz="2000" dirty="0">
                <a:latin typeface="Arial"/>
              </a:rPr>
              <a:t>”</a:t>
            </a:r>
            <a:r>
              <a:rPr lang="zh-CN" altLang="en-US" sz="2000" dirty="0"/>
              <a:t>选项卡，用于设置单元格中数据的</a:t>
            </a:r>
            <a:r>
              <a:rPr lang="zh-CN" altLang="en-US" sz="2000" dirty="0">
                <a:latin typeface="Arial"/>
              </a:rPr>
              <a:t>“</a:t>
            </a:r>
            <a:r>
              <a:rPr lang="zh-CN" altLang="en-US" sz="2000" dirty="0"/>
              <a:t>字体</a:t>
            </a:r>
            <a:r>
              <a:rPr lang="zh-CN" altLang="en-US" sz="2000" dirty="0">
                <a:latin typeface="Arial"/>
              </a:rPr>
              <a:t>”</a:t>
            </a:r>
            <a:r>
              <a:rPr lang="zh-CN" altLang="en-US" sz="2000" dirty="0"/>
              <a:t>、</a:t>
            </a:r>
            <a:r>
              <a:rPr lang="zh-CN" altLang="en-US" sz="2000" dirty="0">
                <a:latin typeface="Arial"/>
              </a:rPr>
              <a:t>“</a:t>
            </a:r>
            <a:r>
              <a:rPr lang="zh-CN" altLang="en-US" sz="2000" dirty="0"/>
              <a:t>字形</a:t>
            </a:r>
            <a:r>
              <a:rPr lang="zh-CN" altLang="en-US" sz="2000" dirty="0">
                <a:latin typeface="Arial"/>
              </a:rPr>
              <a:t>”</a:t>
            </a:r>
            <a:r>
              <a:rPr lang="zh-CN" altLang="en-US" sz="2000" dirty="0"/>
              <a:t>、</a:t>
            </a:r>
            <a:r>
              <a:rPr lang="zh-CN" altLang="en-US" sz="2000" dirty="0">
                <a:latin typeface="Arial"/>
              </a:rPr>
              <a:t>“</a:t>
            </a:r>
            <a:r>
              <a:rPr lang="zh-CN" altLang="en-US" sz="2000" dirty="0"/>
              <a:t>字号</a:t>
            </a:r>
            <a:r>
              <a:rPr lang="zh-CN" altLang="en-US" sz="2000" dirty="0">
                <a:latin typeface="Arial"/>
              </a:rPr>
              <a:t>”</a:t>
            </a:r>
            <a:r>
              <a:rPr lang="zh-CN" altLang="en-US" sz="2000" dirty="0"/>
              <a:t>、</a:t>
            </a:r>
            <a:r>
              <a:rPr lang="zh-CN" altLang="en-US" sz="2000" dirty="0">
                <a:latin typeface="Arial"/>
              </a:rPr>
              <a:t>“</a:t>
            </a:r>
            <a:r>
              <a:rPr lang="zh-CN" altLang="en-US" sz="2000" dirty="0"/>
              <a:t>颜色</a:t>
            </a:r>
            <a:r>
              <a:rPr lang="zh-CN" altLang="en-US" sz="2000" dirty="0">
                <a:latin typeface="Arial"/>
              </a:rPr>
              <a:t>”</a:t>
            </a:r>
            <a:r>
              <a:rPr lang="zh-CN" altLang="en-US" sz="2000" dirty="0"/>
              <a:t>等。</a:t>
            </a:r>
          </a:p>
          <a:p>
            <a:pPr lvl="1"/>
            <a:r>
              <a:rPr lang="zh-CN" altLang="en-US" sz="2000" dirty="0">
                <a:latin typeface="Arial"/>
              </a:rPr>
              <a:t>“</a:t>
            </a:r>
            <a:r>
              <a:rPr lang="zh-CN" altLang="en-US" sz="2000" dirty="0"/>
              <a:t>边框</a:t>
            </a:r>
            <a:r>
              <a:rPr lang="zh-CN" altLang="en-US" sz="2000" dirty="0">
                <a:latin typeface="Arial"/>
              </a:rPr>
              <a:t>”</a:t>
            </a:r>
            <a:r>
              <a:rPr lang="zh-CN" altLang="en-US" sz="2000" dirty="0"/>
              <a:t>选项卡，用于设置单元格或表格的边框线。</a:t>
            </a:r>
          </a:p>
          <a:p>
            <a:pPr lvl="1"/>
            <a:r>
              <a:rPr lang="zh-CN" altLang="en-US" sz="2000" dirty="0" smtClean="0">
                <a:latin typeface="Arial"/>
              </a:rPr>
              <a:t>“填充”</a:t>
            </a:r>
            <a:r>
              <a:rPr lang="zh-CN" altLang="en-US" sz="2000" dirty="0"/>
              <a:t>选项卡，用于设置单元格的底纹。</a:t>
            </a:r>
          </a:p>
          <a:p>
            <a:r>
              <a:rPr lang="zh-CN" altLang="en-US" sz="2400" dirty="0" smtClean="0"/>
              <a:t>在“开始”选项卡 的“单元格”组中单击“格式”按钮，从下拉列表中选择相应的命令，可以调整</a:t>
            </a:r>
            <a:r>
              <a:rPr lang="zh-CN" altLang="en-US" sz="2400" dirty="0"/>
              <a:t>“行高”或</a:t>
            </a:r>
            <a:r>
              <a:rPr lang="zh-CN" altLang="en-US" sz="2400" dirty="0" smtClean="0"/>
              <a:t>“列宽”。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0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0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0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0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0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0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0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0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0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0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0" grpId="0"/>
      <p:bldP spid="130051" grpId="0" build="p" bldLvl="2"/>
    </p:bldLst>
  </p:timing>
</p:sld>
</file>

<file path=ppt/theme/theme1.xml><?xml version="1.0" encoding="utf-8"?>
<a:theme xmlns:a="http://schemas.openxmlformats.org/drawingml/2006/main" name="教材模板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教材模板</Template>
  <TotalTime>228</TotalTime>
  <Words>4740</Words>
  <Application>Microsoft Office PowerPoint</Application>
  <PresentationFormat>全屏显示(4:3)</PresentationFormat>
  <Paragraphs>406</Paragraphs>
  <Slides>48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49" baseType="lpstr">
      <vt:lpstr>教材模板</vt:lpstr>
      <vt:lpstr>计算机应用基础</vt:lpstr>
      <vt:lpstr>学习目标</vt:lpstr>
      <vt:lpstr>目录</vt:lpstr>
      <vt:lpstr>7.1  制作成绩表案例分析</vt:lpstr>
      <vt:lpstr>7.2.1  输入单科成绩表</vt:lpstr>
      <vt:lpstr>工作簿的建立</vt:lpstr>
      <vt:lpstr>在工作表“Sheet1”中输入数据</vt:lpstr>
      <vt:lpstr>单元格计算 </vt:lpstr>
      <vt:lpstr>单元格格式设置命令</vt:lpstr>
      <vt:lpstr>单元格格式设置操作要求</vt:lpstr>
      <vt:lpstr>工作表的更名 </vt:lpstr>
      <vt:lpstr>由多工作表数据生成“各科成绩表”</vt:lpstr>
      <vt:lpstr>工作表的复制及移动（一）</vt:lpstr>
      <vt:lpstr>工作表的复制及移动（二）</vt:lpstr>
      <vt:lpstr>工作表的删除与插入 </vt:lpstr>
      <vt:lpstr>单元格数据的复制与粘贴</vt:lpstr>
      <vt:lpstr>选择性粘贴的用途</vt:lpstr>
      <vt:lpstr>选择性粘贴的使用方法</vt:lpstr>
      <vt:lpstr>单元格数据的移动</vt:lpstr>
      <vt:lpstr>什么是函数</vt:lpstr>
      <vt:lpstr>函数的使用</vt:lpstr>
      <vt:lpstr>函数的使用（二）</vt:lpstr>
      <vt:lpstr>函数的使用（三）</vt:lpstr>
      <vt:lpstr>RANK.EQ函数 的功能</vt:lpstr>
      <vt:lpstr>使用RANK.EQ函数时出现的问题</vt:lpstr>
      <vt:lpstr>单元格引用时产生问题的原因</vt:lpstr>
      <vt:lpstr>如何解决</vt:lpstr>
      <vt:lpstr>解决方法</vt:lpstr>
      <vt:lpstr>单元格引用</vt:lpstr>
      <vt:lpstr>其他函数的使用</vt:lpstr>
      <vt:lpstr>嵌套函数</vt:lpstr>
      <vt:lpstr>ROUND函数 </vt:lpstr>
      <vt:lpstr>套用表格格式</vt:lpstr>
      <vt:lpstr>成绩表的排序和筛选 </vt:lpstr>
      <vt:lpstr>数据清单</vt:lpstr>
      <vt:lpstr>排序</vt:lpstr>
      <vt:lpstr>排序操作（一）</vt:lpstr>
      <vt:lpstr>排序操作（二）</vt:lpstr>
      <vt:lpstr>套用表格格式</vt:lpstr>
      <vt:lpstr>自动筛选</vt:lpstr>
      <vt:lpstr>高级筛选</vt:lpstr>
      <vt:lpstr>高级筛选操作</vt:lpstr>
      <vt:lpstr>利用主题统一表格风格</vt:lpstr>
      <vt:lpstr>要点回顾 </vt:lpstr>
      <vt:lpstr>案例总结 </vt:lpstr>
      <vt:lpstr>课后练习 </vt:lpstr>
      <vt:lpstr>“与”关系的条件 </vt:lpstr>
      <vt:lpstr>“或”关系的条件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xuxi</dc:creator>
  <cp:lastModifiedBy>xuxi</cp:lastModifiedBy>
  <cp:revision>23</cp:revision>
  <dcterms:created xsi:type="dcterms:W3CDTF">2013-08-16T08:12:33Z</dcterms:created>
  <dcterms:modified xsi:type="dcterms:W3CDTF">2013-10-14T02:18:34Z</dcterms:modified>
</cp:coreProperties>
</file>