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5" r:id="rId14"/>
    <p:sldId id="270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4469C-D959-4759-927B-8FAAF20BD265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F67B7-CD8E-4F35-97F2-32314047EE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93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2240-2768-435E-8A85-E6C079DDCF3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3716E-741B-4574-84BE-3D2BC841906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C7AF1-AE70-4570-8CAB-51C0F662D50B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1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AAFCCBBB-9D22-4F5F-B554-7F9E02E595D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A19260C9-2487-4FD8-879B-3AF8207E08FA}" type="datetime1">
              <a:rPr lang="zh-CN" altLang="en-US" smtClean="0"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6656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EB2D8A45-9D3D-4E61-9B0D-506EAC4932C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fld id="{3EA8E329-907B-494D-96EB-E55A3ADCEAC8}" type="datetime1">
              <a:rPr lang="zh-CN" altLang="en-US" smtClean="0"/>
              <a:t>2013/10/11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692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047E0-7C32-45D9-A883-4BC78E3D81D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36081-052F-48C1-B17C-7605D8DDA7C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FDFA0-1A8C-420D-ADEF-7F1621D91BB0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CE714-5594-4391-8822-84BE845D2E64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EC901-8BE0-4B71-A6C3-1D18058AEB1F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5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AD8F-60A3-4C6F-B1B1-867E6EB379DD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3866-BB71-4CCE-BFC0-873C3243827D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9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"/>
            <a:ext cx="9144000" cy="68522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A386A-EC75-46B6-B345-B22054542976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0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1"/>
            <a:ext cx="9144000" cy="684943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0F000-1B5E-4AA2-B633-FDF17D0D15CC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27C-0BEC-4929-A7B2-3392E6EDA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13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slide" Target="slide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G"/><Relationship Id="rId5" Type="http://schemas.openxmlformats.org/officeDocument/2006/relationships/slide" Target="slide5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13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计算机应用基础</a:t>
            </a:r>
            <a:endParaRPr lang="zh-CN" altLang="en-US" sz="6000" b="0" dirty="0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7EC-46D9-4720-88CF-B0CBE64810DE}" type="datetime1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27C-0BEC-4929-A7B2-3392E6EDA170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9667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插入照片域</a:t>
            </a:r>
            <a:r>
              <a:rPr lang="zh-CN" altLang="en-US" dirty="0" smtClean="0"/>
              <a:t>（二）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sz="half" idx="1"/>
          </p:nvPr>
        </p:nvSpPr>
        <p:spPr>
          <a:xfrm>
            <a:off x="395536" y="1384300"/>
            <a:ext cx="4618856" cy="4924425"/>
          </a:xfrm>
        </p:spPr>
        <p:txBody>
          <a:bodyPr>
            <a:normAutofit fontScale="62500" lnSpcReduction="20000"/>
          </a:bodyPr>
          <a:lstStyle/>
          <a:p>
            <a:r>
              <a:rPr lang="zh-CN" altLang="zh-CN" sz="2900" dirty="0"/>
              <a:t>选择插入的照片域，在“图片工具</a:t>
            </a:r>
            <a:r>
              <a:rPr lang="en-US" altLang="zh-CN" sz="2900" dirty="0"/>
              <a:t>-</a:t>
            </a:r>
            <a:r>
              <a:rPr lang="zh-CN" altLang="zh-CN" sz="2900" dirty="0"/>
              <a:t>格式”选项卡的“大小”组中，单击“对话框启动器”按钮</a:t>
            </a:r>
            <a:r>
              <a:rPr lang="en-US" altLang="zh-CN" sz="2900" dirty="0"/>
              <a:t> </a:t>
            </a:r>
            <a:r>
              <a:rPr lang="zh-CN" altLang="zh-CN" sz="2900" dirty="0"/>
              <a:t>，打开“设置图片格式”对话框。在“设置图片格式”对话框的“大小”选项卡中，将其高度和宽度均设置为</a:t>
            </a:r>
            <a:r>
              <a:rPr lang="en-US" altLang="zh-CN" sz="2900" dirty="0"/>
              <a:t>4</a:t>
            </a:r>
            <a:r>
              <a:rPr lang="zh-CN" altLang="zh-CN" sz="2900" dirty="0"/>
              <a:t>厘米。取消勾选“锁定纵横比”和“相对原始图片大小”复选框。</a:t>
            </a:r>
            <a:endParaRPr lang="en-US" altLang="zh-CN" sz="2900" dirty="0"/>
          </a:p>
          <a:p>
            <a:r>
              <a:rPr lang="zh-CN" altLang="zh-CN" dirty="0"/>
              <a:t>选择整个表格，按下快捷键</a:t>
            </a:r>
            <a:r>
              <a:rPr lang="en-US" altLang="zh-CN" dirty="0"/>
              <a:t>Shift+F9</a:t>
            </a:r>
            <a:r>
              <a:rPr lang="zh-CN" altLang="zh-CN" dirty="0"/>
              <a:t>，切换为</a:t>
            </a:r>
            <a:r>
              <a:rPr lang="zh-CN" altLang="zh-CN" dirty="0" smtClean="0"/>
              <a:t>如</a:t>
            </a:r>
            <a:r>
              <a:rPr lang="zh-CN" altLang="en-US" dirty="0" smtClean="0"/>
              <a:t>右</a:t>
            </a:r>
            <a:r>
              <a:rPr lang="zh-CN" altLang="zh-CN" dirty="0" smtClean="0"/>
              <a:t>图所</a:t>
            </a:r>
            <a:r>
              <a:rPr lang="zh-CN" altLang="zh-CN" dirty="0"/>
              <a:t>示的域代码显示方式。</a:t>
            </a:r>
            <a:endParaRPr lang="en-US" altLang="zh-CN" dirty="0"/>
          </a:p>
          <a:p>
            <a:r>
              <a:rPr lang="zh-CN" altLang="zh-CN" dirty="0"/>
              <a:t>选择“</a:t>
            </a:r>
            <a:r>
              <a:rPr lang="en-US" altLang="zh-CN" dirty="0" err="1"/>
              <a:t>IncludePicture</a:t>
            </a:r>
            <a:r>
              <a:rPr lang="zh-CN" altLang="zh-CN" dirty="0"/>
              <a:t>”域中的文件名“</a:t>
            </a:r>
            <a:r>
              <a:rPr lang="en-US" altLang="zh-CN" dirty="0"/>
              <a:t>X</a:t>
            </a:r>
            <a:r>
              <a:rPr lang="zh-CN" altLang="zh-CN" dirty="0"/>
              <a:t>”，单击“邮件”选项卡的“编写和插入域”组中的“插入合并域”按钮</a:t>
            </a:r>
            <a:r>
              <a:rPr lang="en-US" altLang="zh-CN" dirty="0"/>
              <a:t> </a:t>
            </a:r>
            <a:r>
              <a:rPr lang="zh-CN" altLang="zh-CN" dirty="0"/>
              <a:t>旁的下拉箭头，在弹出的合并域选择列表中选择“照片地址”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选择整个表格，按下快捷键</a:t>
            </a:r>
            <a:r>
              <a:rPr lang="en-US" altLang="zh-CN" dirty="0"/>
              <a:t>Shift+F9</a:t>
            </a:r>
            <a:r>
              <a:rPr lang="zh-CN" altLang="zh-CN" dirty="0"/>
              <a:t>，切换到域代码显示方式，可以看到插入的“照片域代码变为“</a:t>
            </a:r>
            <a:r>
              <a:rPr lang="en-US" altLang="zh-CN" dirty="0"/>
              <a:t>{INCLUDEPICTURE  "{MERGEFIELD </a:t>
            </a:r>
            <a:r>
              <a:rPr lang="zh-CN" altLang="zh-CN" dirty="0"/>
              <a:t>照片地址</a:t>
            </a:r>
            <a:r>
              <a:rPr lang="en-US" altLang="zh-CN" dirty="0"/>
              <a:t>}"  \* MERGEFORMAT}</a:t>
            </a:r>
            <a:r>
              <a:rPr lang="zh-CN" altLang="zh-CN" dirty="0"/>
              <a:t>”。</a:t>
            </a:r>
          </a:p>
          <a:p>
            <a:r>
              <a:rPr lang="zh-CN" altLang="zh-CN" dirty="0"/>
              <a:t>选择整个表格，按下</a:t>
            </a:r>
            <a:r>
              <a:rPr lang="en-US" altLang="zh-CN" dirty="0"/>
              <a:t>F9</a:t>
            </a:r>
            <a:r>
              <a:rPr lang="zh-CN" altLang="zh-CN" dirty="0"/>
              <a:t>键，刷新域显示，可以看到图片正确显示出来</a:t>
            </a:r>
          </a:p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5148064" y="1600200"/>
            <a:ext cx="3538736" cy="4525963"/>
          </a:xfrm>
        </p:spPr>
        <p:txBody>
          <a:bodyPr>
            <a:normAutofit fontScale="62500" lnSpcReduction="20000"/>
          </a:bodyPr>
          <a:lstStyle/>
          <a:p>
            <a:endParaRPr lang="zh-CN" altLang="en-US"/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6AEC-61C3-4B1B-BCD9-FB5A10E206CD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290C-10D1-41C1-9A1C-58752930250A}" type="slidenum">
              <a:rPr lang="en-US" altLang="zh-CN"/>
              <a:pPr/>
              <a:t>10</a:t>
            </a:fld>
            <a:endParaRPr lang="en-US" altLang="zh-CN"/>
          </a:p>
        </p:txBody>
      </p:sp>
      <p:pic>
        <p:nvPicPr>
          <p:cNvPr id="12" name="图片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556792"/>
            <a:ext cx="3487936" cy="3713197"/>
          </a:xfrm>
          <a:prstGeom prst="rect">
            <a:avLst/>
          </a:prstGeom>
        </p:spPr>
      </p:pic>
      <p:sp>
        <p:nvSpPr>
          <p:cNvPr id="1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8685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利用规则填写备注栏信息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zh-CN" dirty="0"/>
              <a:t>插入点放在“面试通知书”（邮件文档）的“备注”右边的空白单元格，单击“邮件”选项卡的“编写和插入域”组中的“规则”按钮</a:t>
            </a:r>
            <a:r>
              <a:rPr lang="en-US" altLang="zh-CN" dirty="0"/>
              <a:t> </a:t>
            </a:r>
            <a:r>
              <a:rPr lang="zh-CN" altLang="zh-CN" dirty="0"/>
              <a:t>，在弹出的规则选择列表中选择“如果…那么…否则</a:t>
            </a:r>
            <a:r>
              <a:rPr lang="en-US" altLang="zh-CN" dirty="0"/>
              <a:t>(I)</a:t>
            </a:r>
            <a:r>
              <a:rPr lang="zh-CN" altLang="zh-CN" dirty="0"/>
              <a:t>…”选项，打开“插入</a:t>
            </a:r>
            <a:r>
              <a:rPr lang="en-US" altLang="zh-CN" dirty="0"/>
              <a:t>Word</a:t>
            </a:r>
            <a:r>
              <a:rPr lang="zh-CN" altLang="zh-CN" dirty="0"/>
              <a:t>域：</a:t>
            </a:r>
            <a:r>
              <a:rPr lang="en-US" altLang="zh-CN" dirty="0"/>
              <a:t>IF</a:t>
            </a:r>
            <a:r>
              <a:rPr lang="zh-CN" altLang="zh-CN" dirty="0"/>
              <a:t>”对话框。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 “插入</a:t>
            </a:r>
            <a:r>
              <a:rPr lang="en-US" altLang="zh-CN" dirty="0"/>
              <a:t>Word</a:t>
            </a:r>
            <a:r>
              <a:rPr lang="zh-CN" altLang="zh-CN" dirty="0"/>
              <a:t>域：</a:t>
            </a:r>
            <a:r>
              <a:rPr lang="en-US" altLang="zh-CN" dirty="0"/>
              <a:t>IF</a:t>
            </a:r>
            <a:r>
              <a:rPr lang="zh-CN" altLang="zh-CN" dirty="0"/>
              <a:t>”对话框中，从“域名”下拉列表框中选择“报考负责人职位”，在“比较条件”下拉列表框中选择“等于”，在“比较对象”文本框中输入“是”，在“则插入此文字</a:t>
            </a:r>
            <a:r>
              <a:rPr lang="en-US" altLang="zh-CN" dirty="0"/>
              <a:t>(I):</a:t>
            </a:r>
            <a:r>
              <a:rPr lang="zh-CN" altLang="zh-CN" dirty="0"/>
              <a:t>”下面的文本框中输入“你报考的职位为负责人，请面试时提交</a:t>
            </a:r>
            <a:r>
              <a:rPr lang="en-US" altLang="zh-CN" dirty="0"/>
              <a:t>1</a:t>
            </a:r>
            <a:r>
              <a:rPr lang="zh-CN" altLang="zh-CN" dirty="0"/>
              <a:t>份与职位相关的个人作品”，单击“确定”按钮，完成规则的插入。设置结果</a:t>
            </a:r>
            <a:r>
              <a:rPr lang="zh-CN" altLang="zh-CN" dirty="0" smtClean="0"/>
              <a:t>如</a:t>
            </a:r>
            <a:r>
              <a:rPr lang="zh-CN" altLang="en-US" dirty="0" smtClean="0"/>
              <a:t>右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endParaRPr lang="zh-CN" altLang="en-US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DB8C-61B8-4ED8-8F95-756CA702F083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64024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A3CD-A5B9-46A3-9FDE-96A26A2AABF6}" type="slidenum">
              <a:rPr lang="en-US" altLang="zh-CN"/>
              <a:pPr/>
              <a:t>11</a:t>
            </a:fld>
            <a:endParaRPr lang="en-US" altLang="zh-CN"/>
          </a:p>
        </p:txBody>
      </p:sp>
      <p:pic>
        <p:nvPicPr>
          <p:cNvPr id="11" name="内容占位符 10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88840"/>
            <a:ext cx="4042792" cy="2873135"/>
          </a:xfrm>
          <a:prstGeom prst="rect">
            <a:avLst/>
          </a:prstGeom>
        </p:spPr>
      </p:pic>
      <p:sp>
        <p:nvSpPr>
          <p:cNvPr id="1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21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DE9F47-3F72-4EC9-880C-7A64A33E8FC3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5628F6A-2237-4D24-B687-DA750F02E50C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预览面试通知书效果</a:t>
            </a:r>
            <a:endParaRPr lang="zh-CN" altLang="en-US" dirty="0"/>
          </a:p>
        </p:txBody>
      </p:sp>
      <p:sp>
        <p:nvSpPr>
          <p:cNvPr id="10240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528638" y="1341438"/>
            <a:ext cx="8291512" cy="1223466"/>
          </a:xfrm>
          <a:noFill/>
          <a:ln/>
        </p:spPr>
        <p:txBody>
          <a:bodyPr/>
          <a:lstStyle/>
          <a:p>
            <a:r>
              <a:rPr lang="zh-CN" altLang="zh-CN" sz="1800" dirty="0"/>
              <a:t>单击“邮件”选项卡的“预览结果”组中的“预览结果”按钮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，就可以看到</a:t>
            </a:r>
            <a:r>
              <a:rPr lang="zh-CN" altLang="zh-CN" sz="1800" dirty="0" smtClean="0"/>
              <a:t>如</a:t>
            </a:r>
            <a:r>
              <a:rPr lang="zh-CN" altLang="en-US" sz="1800" dirty="0" smtClean="0"/>
              <a:t>下</a:t>
            </a:r>
            <a:r>
              <a:rPr lang="zh-CN" altLang="zh-CN" sz="1800" dirty="0" smtClean="0"/>
              <a:t>图所</a:t>
            </a:r>
            <a:r>
              <a:rPr lang="zh-CN" altLang="zh-CN" sz="1800" dirty="0"/>
              <a:t>示的面试通知书效果了。</a:t>
            </a:r>
          </a:p>
          <a:p>
            <a:r>
              <a:rPr lang="zh-CN" altLang="zh-CN" sz="1800" dirty="0" smtClean="0"/>
              <a:t>将</a:t>
            </a:r>
            <a:r>
              <a:rPr lang="zh-CN" altLang="zh-CN" sz="1800" dirty="0"/>
              <a:t>制作好的邮件文档保存为“面试通知书</a:t>
            </a:r>
            <a:r>
              <a:rPr lang="en-US" altLang="zh-CN" sz="1800" dirty="0"/>
              <a:t>.</a:t>
            </a:r>
            <a:r>
              <a:rPr lang="en-US" altLang="zh-CN" sz="1800" dirty="0" err="1"/>
              <a:t>docx</a:t>
            </a:r>
            <a:r>
              <a:rPr lang="zh-CN" altLang="zh-CN" sz="1800" dirty="0"/>
              <a:t>”。</a:t>
            </a:r>
          </a:p>
        </p:txBody>
      </p:sp>
      <p:pic>
        <p:nvPicPr>
          <p:cNvPr id="10" name="图片 9" descr="C:\Users\User\Desktop\教材统一风格\图片\图6-1 面试通知书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92896"/>
            <a:ext cx="4543283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527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批量生成面试通知书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hlinkClick r:id="rId2" action="ppaction://hlinksldjump"/>
              </a:rPr>
              <a:t>合并数据，生成面试</a:t>
            </a:r>
            <a:r>
              <a:rPr lang="zh-CN" altLang="zh-CN" dirty="0" smtClean="0">
                <a:hlinkClick r:id="rId2" action="ppaction://hlinksldjump"/>
              </a:rPr>
              <a:t>通知书</a:t>
            </a:r>
            <a:endParaRPr lang="en-US" altLang="zh-CN" dirty="0" smtClean="0"/>
          </a:p>
          <a:p>
            <a:r>
              <a:rPr lang="zh-CN" altLang="en-US" dirty="0">
                <a:hlinkClick r:id="rId3" action="ppaction://hlinksldjump"/>
              </a:rPr>
              <a:t>在一页中放置两张“面试通知书”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8E329-907B-494D-96EB-E55A3ADCEAC8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8A45-9D3D-4E61-9B0D-506EAC4932C7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10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84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825B32-5218-4813-B163-5ADD86B91603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B12C994-B7AA-4238-806A-FC48EA89D919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合并数据，生成面试通知书</a:t>
            </a:r>
            <a:endParaRPr lang="zh-CN" altLang="en-US" dirty="0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gray">
          <a:xfrm>
            <a:off x="457200" y="1412776"/>
            <a:ext cx="8362950" cy="489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Blip>
                <a:blip r:embed="rId2"/>
              </a:buBlip>
              <a:defRPr sz="2400" b="1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 sz="2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 b="1">
                <a:solidFill>
                  <a:srgbClr val="000099"/>
                </a:solidFill>
                <a:latin typeface="Arial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marL="0" indent="0">
              <a:buNone/>
            </a:pPr>
            <a:r>
              <a:rPr lang="zh-CN" altLang="en-US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打开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“面试通知书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b="0" dirty="0" err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docx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”，在弹出的“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Microsoft Word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”对话框中单击“是”按钮，打开与“面试通知书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b="0" dirty="0" err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docx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”邮件文档相关联的</a:t>
            </a:r>
            <a:r>
              <a:rPr lang="zh-CN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数据源。</a:t>
            </a:r>
            <a:endParaRPr lang="zh-CN" altLang="zh-CN" b="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单击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“邮件”选项卡的“完成”组中的“完成并合并”按钮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，在弹出的完成并合并列表中选择“编辑单个文档”选项，打开“合并到新文档”对话框</a:t>
            </a:r>
            <a:r>
              <a:rPr lang="zh-CN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0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在“合并到新文档”对话框中，在“合并记录”区域选中“全部”，单击“确定”</a:t>
            </a:r>
            <a:r>
              <a:rPr lang="zh-CN" altLang="zh-CN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按钮</a:t>
            </a:r>
            <a:r>
              <a:rPr lang="zh-CN" altLang="en-US" b="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0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）将合并生成的“信函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1”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文档另存到“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D:\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邮件合并”文件夹中，文件命名为“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SIC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面试通知书”。</a:t>
            </a:r>
          </a:p>
          <a:p>
            <a:pPr marL="0" indent="0">
              <a:buNone/>
            </a:pP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）按下快捷键</a:t>
            </a:r>
            <a:r>
              <a:rPr lang="en-US" altLang="zh-CN" b="0" dirty="0" err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Ctrl+A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，选择整个文档，按下</a:t>
            </a:r>
            <a:r>
              <a:rPr lang="en-US" altLang="zh-CN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F9</a:t>
            </a:r>
            <a:r>
              <a:rPr lang="zh-CN" altLang="en-US" b="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键，更新域，可以看到生成了正确的面试通知书。</a:t>
            </a:r>
          </a:p>
          <a:p>
            <a:pPr marL="0" indent="0">
              <a:buNone/>
            </a:pPr>
            <a:endParaRPr lang="zh-CN" altLang="zh-CN" b="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b="0" dirty="0">
              <a:solidFill>
                <a:schemeClr val="tx1"/>
              </a:solidFill>
            </a:endParaRPr>
          </a:p>
        </p:txBody>
      </p:sp>
      <p:sp>
        <p:nvSpPr>
          <p:cNvPr id="123915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17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1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8C9FBB-E4FC-46D9-8114-B8DD216FACDF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A2C5F95-D63D-4FD6-A89C-19972313CE62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7338"/>
            <a:ext cx="8362950" cy="4489450"/>
          </a:xfrm>
          <a:noFill/>
          <a:ln/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）打开“面试通知书</a:t>
            </a:r>
            <a:r>
              <a:rPr lang="en-US" altLang="zh-CN" sz="2400" dirty="0"/>
              <a:t>.</a:t>
            </a:r>
            <a:r>
              <a:rPr lang="en-US" altLang="zh-CN" sz="2400" dirty="0" err="1"/>
              <a:t>docx</a:t>
            </a:r>
            <a:r>
              <a:rPr lang="en-US" altLang="zh-CN" sz="2400" dirty="0"/>
              <a:t>”</a:t>
            </a:r>
            <a:r>
              <a:rPr lang="zh-CN" altLang="en-US" sz="2400" dirty="0"/>
              <a:t>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）选择并复制整个表格。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）插入点放在表格下面的空白处，在“邮件”选项卡的“编写和插入域”组中单击“规则”按钮 ，在弹出的规则选择列表中选择“下一记录”选项，在当前位置就插入了规则域“</a:t>
            </a:r>
            <a:r>
              <a:rPr lang="en-US" altLang="zh-CN" sz="2400" dirty="0"/>
              <a:t>«</a:t>
            </a:r>
            <a:r>
              <a:rPr lang="zh-CN" altLang="en-US" sz="2400" dirty="0"/>
              <a:t>下一记录</a:t>
            </a:r>
            <a:r>
              <a:rPr lang="en-US" altLang="zh-CN" sz="2400" dirty="0"/>
              <a:t>»”</a:t>
            </a:r>
            <a:r>
              <a:rPr lang="zh-CN" altLang="en-US" sz="2400" dirty="0"/>
              <a:t>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）按下回车键，插入点放在新段落的起始位置。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5</a:t>
            </a:r>
            <a:r>
              <a:rPr lang="zh-CN" altLang="en-US" sz="2400" dirty="0"/>
              <a:t>）将复制的表格粘贴在当前位置。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6</a:t>
            </a:r>
            <a:r>
              <a:rPr lang="zh-CN" altLang="en-US" sz="2400" dirty="0"/>
              <a:t>）选择粘贴后的表格中的照片，将其删除，</a:t>
            </a:r>
            <a:r>
              <a:rPr lang="zh-CN" altLang="en-US" sz="2400" dirty="0" smtClean="0"/>
              <a:t>参照“插入照片域”</a:t>
            </a:r>
            <a:r>
              <a:rPr lang="zh-CN" altLang="en-US" sz="2400" dirty="0"/>
              <a:t>的方法，重新插入照片。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7</a:t>
            </a:r>
            <a:r>
              <a:rPr lang="zh-CN" altLang="en-US" sz="2400" dirty="0"/>
              <a:t>）参照本节中“合并数据，生成面试通知书”的方法，重新生成新的合并文档，保存生成的合并文档到“</a:t>
            </a:r>
            <a:r>
              <a:rPr lang="en-US" altLang="zh-CN" sz="2400" dirty="0"/>
              <a:t>D:\</a:t>
            </a:r>
            <a:r>
              <a:rPr lang="zh-CN" altLang="en-US" sz="2400" dirty="0"/>
              <a:t>邮件合并”文件夹中，文件命名为“</a:t>
            </a:r>
            <a:r>
              <a:rPr lang="en-US" altLang="zh-CN" sz="2400" dirty="0"/>
              <a:t>SIC</a:t>
            </a:r>
            <a:r>
              <a:rPr lang="zh-CN" altLang="en-US" sz="2400" dirty="0"/>
              <a:t>面试通知书”，替换同名文件。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8</a:t>
            </a:r>
            <a:r>
              <a:rPr lang="zh-CN" altLang="en-US" sz="2400" dirty="0"/>
              <a:t>）按下快捷键</a:t>
            </a:r>
            <a:r>
              <a:rPr lang="en-US" altLang="zh-CN" sz="2400" dirty="0" err="1"/>
              <a:t>Ctrl+A</a:t>
            </a:r>
            <a:r>
              <a:rPr lang="zh-CN" altLang="en-US" sz="2400" dirty="0"/>
              <a:t>，选择整个文档，按下</a:t>
            </a:r>
            <a:r>
              <a:rPr lang="en-US" altLang="zh-CN" sz="2400" dirty="0"/>
              <a:t>F9</a:t>
            </a:r>
            <a:r>
              <a:rPr lang="zh-CN" altLang="en-US" sz="2400" dirty="0"/>
              <a:t>键，更新域，可以看到生成了含有正确照片的每页两张的面试通知书。</a:t>
            </a:r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title"/>
          </p:nvPr>
        </p:nvSpPr>
        <p:spPr>
          <a:xfrm>
            <a:off x="1259632" y="404664"/>
            <a:ext cx="7416626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在一页中放置两张“面试通知书”</a:t>
            </a:r>
          </a:p>
        </p:txBody>
      </p:sp>
      <p:sp>
        <p:nvSpPr>
          <p:cNvPr id="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735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案例总结 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idx="1"/>
          </p:nvPr>
        </p:nvSpPr>
        <p:spPr>
          <a:xfrm>
            <a:off x="673100" y="1633537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/>
              <a:t>　　本章通过“制作面试通知书”案例，详细介绍了邮件合并的操作方法和应用技巧。把邮件合并的操作方法归纳起来，主要有以下三步：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第一步：建立邮件文档（主文档），即制作文档中不变的部分（相当于模板）。如 “面试通知书”中不变的部分。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第二步：建立数据源，通常是</a:t>
            </a:r>
            <a:r>
              <a:rPr lang="en-US" altLang="zh-CN" dirty="0"/>
              <a:t>Excel</a:t>
            </a:r>
            <a:r>
              <a:rPr lang="zh-CN" altLang="en-US" dirty="0"/>
              <a:t>中的表格或数据。数据源通常事先建好，在此处直接打开，如“面试安排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en-US" altLang="zh-CN" dirty="0"/>
              <a:t>”</a:t>
            </a:r>
            <a:r>
              <a:rPr lang="zh-CN" altLang="en-US" dirty="0"/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第三步：插入合并域，即制作文档中变化的部分。将数据源中的相应内容，以域的方式插入到主文档中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zh-CN" dirty="0" smtClean="0"/>
              <a:t>如果</a:t>
            </a:r>
            <a:r>
              <a:rPr lang="zh-CN" altLang="zh-CN" dirty="0"/>
              <a:t>要插入照片，需要通过插入“文档部件”及“插入合并域”的方式来实现。</a:t>
            </a:r>
          </a:p>
          <a:p>
            <a:pPr>
              <a:buFont typeface="Wingdings" pitchFamily="2" charset="2"/>
              <a:buNone/>
            </a:pPr>
            <a:endParaRPr lang="zh-CN" altLang="en-US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8BE88-6D61-4859-AE91-984D5D513C98}" type="datetime1">
              <a:rPr lang="zh-CN" altLang="en-US" smtClean="0"/>
              <a:t>2013/10/11</a:t>
            </a:fld>
            <a:endParaRPr lang="en-US" altLang="zh-CN" dirty="0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248000" cy="365125"/>
          </a:xfrm>
        </p:spPr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BEA9-46B9-4E66-B408-328DE5B184A0}" type="slidenum">
              <a:rPr lang="en-US" altLang="zh-CN"/>
              <a:pPr/>
              <a:t>16</a:t>
            </a:fld>
            <a:endParaRPr lang="en-US" altLang="zh-CN" dirty="0"/>
          </a:p>
        </p:txBody>
      </p:sp>
      <p:sp>
        <p:nvSpPr>
          <p:cNvPr id="118791" name="AutoShape 7"/>
          <p:cNvSpPr>
            <a:spLocks noChangeArrowheads="1"/>
          </p:cNvSpPr>
          <p:nvPr/>
        </p:nvSpPr>
        <p:spPr bwMode="auto">
          <a:xfrm>
            <a:off x="611188" y="1268413"/>
            <a:ext cx="8353425" cy="525621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878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  <p:bldP spid="118788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课后练习 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/>
              <a:t>　　利用邮件合并功能，</a:t>
            </a:r>
            <a:r>
              <a:rPr lang="zh-CN" altLang="en-US" dirty="0" smtClean="0"/>
              <a:t>制作校园</a:t>
            </a:r>
            <a:r>
              <a:rPr lang="zh-CN" altLang="en-US" dirty="0"/>
              <a:t>卡主文档，将数据源文件“</a:t>
            </a:r>
            <a:r>
              <a:rPr lang="en-US" altLang="zh-CN" dirty="0"/>
              <a:t>members.xlsx”</a:t>
            </a:r>
            <a:r>
              <a:rPr lang="zh-CN" altLang="en-US" dirty="0"/>
              <a:t>合并到主文档中，生成所有师生的校园卡，要求如下：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）纸张大小为</a:t>
            </a:r>
            <a:r>
              <a:rPr lang="en-US" altLang="zh-CN" dirty="0"/>
              <a:t>A4</a:t>
            </a:r>
            <a:r>
              <a:rPr lang="zh-CN" altLang="en-US" dirty="0"/>
              <a:t>，页边距为窄。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）校园卡邮件文档可以用表格排版。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）在“</a:t>
            </a:r>
            <a:r>
              <a:rPr lang="en-US" altLang="zh-CN" dirty="0"/>
              <a:t>members.xlsx”</a:t>
            </a:r>
            <a:r>
              <a:rPr lang="zh-CN" altLang="en-US" dirty="0"/>
              <a:t>中根据“性质”列的内容分情况填写校园卡信息：若为教师，显示“教工卡”及“教工号”字样，若为学生，显示“学生卡”和“学号”字样。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）用分栏实现每页显示</a:t>
            </a:r>
            <a:r>
              <a:rPr lang="en-US" altLang="zh-CN" dirty="0"/>
              <a:t>8</a:t>
            </a:r>
            <a:r>
              <a:rPr lang="zh-CN" altLang="en-US" dirty="0"/>
              <a:t>张校园卡的效果。</a:t>
            </a:r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1746-AB81-4CD0-9FF5-AB951523DCD5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248000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F4D4B-1FAA-4AA3-A6BB-66BEFF2DE322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395288" y="1268413"/>
            <a:ext cx="8353425" cy="525621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84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  <p:bldP spid="119812" grpId="0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掌握</a:t>
            </a:r>
            <a:r>
              <a:rPr lang="en-US" altLang="zh-CN" dirty="0"/>
              <a:t>Word</a:t>
            </a:r>
            <a:r>
              <a:rPr lang="zh-CN" altLang="en-US" dirty="0"/>
              <a:t>中“邮件</a:t>
            </a:r>
            <a:r>
              <a:rPr lang="zh-CN" altLang="en-US" dirty="0" smtClean="0"/>
              <a:t>合并” 的</a:t>
            </a:r>
            <a:r>
              <a:rPr lang="zh-CN" altLang="en-US" dirty="0"/>
              <a:t>使用方法。</a:t>
            </a:r>
          </a:p>
          <a:p>
            <a:r>
              <a:rPr lang="zh-CN" altLang="en-US" dirty="0"/>
              <a:t>掌握利用“邮件合并”批量制作</a:t>
            </a:r>
            <a:r>
              <a:rPr lang="zh-CN" altLang="en-US" dirty="0" smtClean="0"/>
              <a:t>“</a:t>
            </a:r>
            <a:r>
              <a:rPr lang="zh-CN" altLang="zh-CN" dirty="0"/>
              <a:t>制作面试通知书</a:t>
            </a:r>
            <a:r>
              <a:rPr lang="zh-CN" altLang="en-US" dirty="0" smtClean="0"/>
              <a:t>”</a:t>
            </a:r>
            <a:r>
              <a:rPr lang="zh-CN" altLang="en-US" dirty="0"/>
              <a:t>的方法、技巧。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A5A0-E41C-4812-93FD-6E079B2C2060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983719" y="6381328"/>
            <a:ext cx="3248000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AD4D-F494-4D9E-9D3A-593D8A55A468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611188" y="1412875"/>
            <a:ext cx="7993062" cy="4824413"/>
          </a:xfrm>
          <a:prstGeom prst="flowChartAlternateProcess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634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目录</a:t>
            </a:r>
            <a:endParaRPr lang="zh-CN" altLang="en-US"/>
          </a:p>
        </p:txBody>
      </p:sp>
      <p:sp>
        <p:nvSpPr>
          <p:cNvPr id="96260" name="Rectangle 4"/>
          <p:cNvSpPr>
            <a:spLocks noGrp="1" noChangeArrowheads="1"/>
          </p:cNvSpPr>
          <p:nvPr>
            <p:ph idx="1"/>
          </p:nvPr>
        </p:nvSpPr>
        <p:spPr>
          <a:xfrm>
            <a:off x="1619672" y="1597818"/>
            <a:ext cx="6779096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dirty="0" smtClean="0"/>
              <a:t>6.1  </a:t>
            </a:r>
            <a:r>
              <a:rPr lang="zh-CN" altLang="en-US" dirty="0" smtClean="0">
                <a:hlinkClick r:id="rId2" action="ppaction://hlinksldjump"/>
              </a:rPr>
              <a:t>制作</a:t>
            </a:r>
            <a:r>
              <a:rPr lang="zh-CN" altLang="zh-CN" dirty="0" smtClean="0">
                <a:hlinkClick r:id="rId2" action="ppaction://hlinksldjump"/>
              </a:rPr>
              <a:t>面试通知书</a:t>
            </a:r>
            <a:r>
              <a:rPr lang="zh-CN" altLang="en-US" dirty="0" smtClean="0">
                <a:hlinkClick r:id="rId2" action="ppaction://hlinksldjump"/>
              </a:rPr>
              <a:t>案例分析</a:t>
            </a:r>
            <a:endParaRPr lang="zh-CN" altLang="en-US" dirty="0" smtClean="0"/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6.2  </a:t>
            </a:r>
            <a:r>
              <a:rPr lang="zh-CN" altLang="en-US" dirty="0" smtClean="0"/>
              <a:t>实现方法</a:t>
            </a:r>
          </a:p>
          <a:p>
            <a:pPr lvl="1">
              <a:buFont typeface="Wingdings" pitchFamily="2" charset="2"/>
              <a:buNone/>
            </a:pPr>
            <a:r>
              <a:rPr lang="en-US" altLang="zh-CN" sz="2800" dirty="0" smtClean="0"/>
              <a:t>6.2.1</a:t>
            </a:r>
            <a:r>
              <a:rPr lang="zh-CN" altLang="en-US" sz="2800" dirty="0" smtClean="0"/>
              <a:t>　</a:t>
            </a:r>
            <a:r>
              <a:rPr lang="zh-CN" altLang="en-US" sz="2800" dirty="0" smtClean="0">
                <a:hlinkClick r:id="rId3" action="ppaction://hlinksldjump"/>
              </a:rPr>
              <a:t>利用邮件合并制作</a:t>
            </a:r>
            <a:r>
              <a:rPr lang="zh-CN" altLang="zh-CN" dirty="0" smtClean="0">
                <a:hlinkClick r:id="rId3" action="ppaction://hlinksldjump"/>
              </a:rPr>
              <a:t>面试通知书</a:t>
            </a:r>
            <a:endParaRPr lang="en-US" altLang="zh-CN" sz="2800" dirty="0" smtClean="0"/>
          </a:p>
          <a:p>
            <a:pPr lvl="1">
              <a:buFont typeface="Wingdings" pitchFamily="2" charset="2"/>
              <a:buNone/>
            </a:pPr>
            <a:r>
              <a:rPr lang="en-US" altLang="zh-CN" sz="2800" dirty="0" smtClean="0"/>
              <a:t>6.2.2    </a:t>
            </a:r>
            <a:r>
              <a:rPr lang="zh-CN" altLang="zh-CN" dirty="0" smtClean="0">
                <a:hlinkClick r:id="rId4" action="ppaction://hlinksldjump"/>
              </a:rPr>
              <a:t>批量生成面试通知书</a:t>
            </a:r>
            <a:endParaRPr lang="zh-CN" altLang="en-US" sz="2800" dirty="0" smtClean="0"/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6.3  </a:t>
            </a:r>
            <a:r>
              <a:rPr lang="zh-CN" altLang="en-US" dirty="0" smtClean="0">
                <a:hlinkClick r:id="rId5" action="ppaction://hlinksldjump"/>
              </a:rPr>
              <a:t>案例总结</a:t>
            </a:r>
            <a:endParaRPr lang="zh-CN" altLang="en-US" dirty="0" smtClean="0"/>
          </a:p>
          <a:p>
            <a:pPr>
              <a:buFont typeface="Wingdings" pitchFamily="2" charset="2"/>
              <a:buNone/>
            </a:pPr>
            <a:r>
              <a:rPr lang="en-US" altLang="zh-CN" dirty="0" smtClean="0"/>
              <a:t>6.4  </a:t>
            </a:r>
            <a:r>
              <a:rPr lang="zh-CN" altLang="en-US" dirty="0" smtClean="0">
                <a:hlinkClick r:id="rId6" action="ppaction://hlinksldjump"/>
              </a:rPr>
              <a:t>课后练习</a:t>
            </a:r>
            <a:endParaRPr lang="zh-CN" altLang="en-US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6772E-FEE8-4853-9482-96782AEF28BE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C0DB-B547-446B-A87F-668D7F2E983F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>
            <a:off x="1042988" y="1268413"/>
            <a:ext cx="7489825" cy="5184775"/>
          </a:xfrm>
          <a:prstGeom prst="roundRect">
            <a:avLst>
              <a:gd name="adj" fmla="val 7407"/>
            </a:avLst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>
            <a:outerShdw dist="35921" dir="2700000" algn="ctr" rotWithShape="0">
              <a:srgbClr val="E8E8E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41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6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6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6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制作</a:t>
            </a:r>
            <a:r>
              <a:rPr lang="zh-CN" altLang="zh-CN" dirty="0"/>
              <a:t>面试通知书</a:t>
            </a:r>
            <a:r>
              <a:rPr lang="zh-CN" altLang="en-US" dirty="0" smtClean="0"/>
              <a:t>案例</a:t>
            </a:r>
            <a:r>
              <a:rPr lang="zh-CN" altLang="en-US" dirty="0"/>
              <a:t>分析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任务的提出</a:t>
            </a:r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　　王明同学负责学校学生社团</a:t>
            </a:r>
            <a:r>
              <a:rPr lang="en-US" altLang="zh-CN" dirty="0"/>
              <a:t>SIC</a:t>
            </a:r>
            <a:r>
              <a:rPr lang="zh-CN" altLang="en-US" dirty="0"/>
              <a:t>的精英招募工作。在对收集到的应聘简历做了基本的筛选后，他要向符合条件的应聘同学发“面试通知书”。</a:t>
            </a:r>
          </a:p>
          <a:p>
            <a:r>
              <a:rPr lang="zh-CN" altLang="en-US" dirty="0"/>
              <a:t>解决方案</a:t>
            </a:r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	　</a:t>
            </a:r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zh-CN" dirty="0"/>
              <a:t>先制作好“面试通知书”空白表</a:t>
            </a:r>
            <a:r>
              <a:rPr lang="zh-CN" altLang="en-US" dirty="0" smtClean="0"/>
              <a:t>；</a:t>
            </a:r>
            <a:endParaRPr lang="zh-CN" altLang="en-US" dirty="0"/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　　</a:t>
            </a:r>
            <a:r>
              <a:rPr lang="en-US" altLang="zh-CN" dirty="0"/>
              <a:t>2</a:t>
            </a:r>
            <a:r>
              <a:rPr lang="en-US" altLang="zh-CN" dirty="0" smtClean="0"/>
              <a:t>.</a:t>
            </a:r>
            <a:r>
              <a:rPr lang="zh-CN" altLang="zh-CN" dirty="0"/>
              <a:t>运用“邮件合并”功能将“面试安排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”中“应聘信息表”的数据合并到“面试通知书”空白表中</a:t>
            </a:r>
            <a:r>
              <a:rPr lang="zh-CN" altLang="en-US" dirty="0" smtClean="0"/>
              <a:t>；</a:t>
            </a:r>
            <a:endParaRPr lang="zh-CN" altLang="en-US" dirty="0"/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　　</a:t>
            </a:r>
            <a:r>
              <a:rPr lang="en-US" altLang="zh-CN" dirty="0"/>
              <a:t>3</a:t>
            </a:r>
            <a:r>
              <a:rPr lang="en-US" altLang="zh-CN" dirty="0" smtClean="0"/>
              <a:t>.</a:t>
            </a:r>
            <a:r>
              <a:rPr lang="zh-CN" altLang="zh-CN" dirty="0"/>
              <a:t>生成每位应聘同学的面试通知书</a:t>
            </a:r>
            <a:r>
              <a:rPr lang="zh-CN" altLang="en-US" dirty="0" smtClean="0"/>
              <a:t>。 </a:t>
            </a:r>
            <a:endParaRPr lang="zh-CN" altLang="en-US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3E9E-441B-4190-987B-8F7645977A61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3248000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F867-2DBC-44AD-87C3-C3689D6CE9F8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97289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13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利用</a:t>
            </a:r>
            <a:r>
              <a:rPr lang="zh-CN" altLang="en-US" sz="3600" dirty="0"/>
              <a:t>邮件合并</a:t>
            </a:r>
            <a:r>
              <a:rPr lang="zh-CN" altLang="en-US" sz="3600" dirty="0" smtClean="0"/>
              <a:t>制作</a:t>
            </a:r>
            <a:r>
              <a:rPr lang="zh-CN" altLang="zh-CN" sz="3600" dirty="0"/>
              <a:t>面试通知书</a:t>
            </a:r>
            <a:endParaRPr lang="zh-CN" altLang="en-US" sz="3600" dirty="0"/>
          </a:p>
        </p:txBody>
      </p:sp>
      <p:sp>
        <p:nvSpPr>
          <p:cNvPr id="100363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itchFamily="2" charset="2"/>
              <a:buNone/>
            </a:pP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dirty="0"/>
              <a:t>．</a:t>
            </a:r>
            <a:r>
              <a:rPr lang="zh-CN" altLang="en-US" dirty="0">
                <a:hlinkClick r:id="rId2" action="ppaction://hlinksldjump"/>
              </a:rPr>
              <a:t>建立主文档</a:t>
            </a:r>
            <a:r>
              <a:rPr lang="en-US" altLang="zh-CN" dirty="0">
                <a:hlinkClick r:id="rId2" action="ppaction://hlinksldjump"/>
              </a:rPr>
              <a:t>———</a:t>
            </a:r>
            <a:r>
              <a:rPr lang="zh-CN" altLang="en-US" dirty="0">
                <a:hlinkClick r:id="rId2" action="ppaction://hlinksldjump"/>
              </a:rPr>
              <a:t>设计</a:t>
            </a:r>
            <a:r>
              <a:rPr lang="zh-CN" altLang="en-US" dirty="0" smtClean="0">
                <a:hlinkClick r:id="rId2" action="ppaction://hlinksldjump"/>
              </a:rPr>
              <a:t>“面试通知书”</a:t>
            </a:r>
            <a:endParaRPr lang="en-US" altLang="zh-CN" dirty="0" smtClean="0"/>
          </a:p>
          <a:p>
            <a:pPr lvl="1"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r>
              <a:rPr lang="zh-CN" altLang="en-US" dirty="0">
                <a:solidFill>
                  <a:schemeClr val="tx1"/>
                </a:solidFill>
              </a:rPr>
              <a:t>．</a:t>
            </a:r>
            <a:r>
              <a:rPr lang="zh-CN" altLang="en-US" dirty="0">
                <a:solidFill>
                  <a:schemeClr val="tx1"/>
                </a:solidFill>
                <a:hlinkClick r:id="rId3" action="ppaction://hlinksldjump"/>
              </a:rPr>
              <a:t>打开数据源</a:t>
            </a:r>
            <a:endParaRPr lang="zh-CN" altLang="en-US" dirty="0">
              <a:solidFill>
                <a:srgbClr val="000099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dirty="0">
                <a:solidFill>
                  <a:schemeClr val="tx1"/>
                </a:solidFill>
              </a:rPr>
              <a:t>3</a:t>
            </a:r>
            <a:r>
              <a:rPr lang="zh-CN" altLang="en-US" dirty="0">
                <a:solidFill>
                  <a:schemeClr val="tx1"/>
                </a:solidFill>
              </a:rPr>
              <a:t>．</a:t>
            </a:r>
            <a:r>
              <a:rPr lang="zh-CN" altLang="en-US" dirty="0" smtClean="0">
                <a:solidFill>
                  <a:schemeClr val="tx1"/>
                </a:solidFill>
                <a:hlinkClick r:id="rId4" action="ppaction://hlinksldjump"/>
              </a:rPr>
              <a:t>在</a:t>
            </a:r>
            <a:r>
              <a:rPr lang="zh-CN" altLang="zh-CN" dirty="0">
                <a:hlinkClick r:id="rId4" action="ppaction://hlinksldjump"/>
              </a:rPr>
              <a:t>面试通知书</a:t>
            </a:r>
            <a:r>
              <a:rPr lang="zh-CN" altLang="en-US" dirty="0" smtClean="0">
                <a:solidFill>
                  <a:schemeClr val="tx1"/>
                </a:solidFill>
                <a:hlinkClick r:id="rId4" action="ppaction://hlinksldjump"/>
              </a:rPr>
              <a:t>中</a:t>
            </a:r>
            <a:r>
              <a:rPr lang="zh-CN" altLang="en-US" dirty="0">
                <a:solidFill>
                  <a:schemeClr val="tx1"/>
                </a:solidFill>
                <a:hlinkClick r:id="rId4" action="ppaction://hlinksldjump"/>
              </a:rPr>
              <a:t>插入数据域</a:t>
            </a:r>
            <a:endParaRPr lang="zh-CN" altLang="en-US" dirty="0">
              <a:solidFill>
                <a:srgbClr val="000099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dirty="0">
                <a:solidFill>
                  <a:schemeClr val="tx1"/>
                </a:solidFill>
              </a:rPr>
              <a:t>4</a:t>
            </a:r>
            <a:r>
              <a:rPr lang="zh-CN" altLang="en-US" dirty="0">
                <a:solidFill>
                  <a:schemeClr val="tx1"/>
                </a:solidFill>
              </a:rPr>
              <a:t>．</a:t>
            </a:r>
            <a:r>
              <a:rPr lang="zh-CN" altLang="en-US" dirty="0" smtClean="0">
                <a:solidFill>
                  <a:schemeClr val="tx1"/>
                </a:solidFill>
                <a:hlinkClick r:id="rId5" action="ppaction://hlinksldjump"/>
              </a:rPr>
              <a:t>插入</a:t>
            </a:r>
            <a:r>
              <a:rPr lang="zh-CN" altLang="en-US" dirty="0" smtClean="0">
                <a:hlinkClick r:id="rId5" action="ppaction://hlinksldjump"/>
              </a:rPr>
              <a:t>照片</a:t>
            </a:r>
            <a:r>
              <a:rPr lang="zh-CN" altLang="en-US" dirty="0">
                <a:hlinkClick r:id="rId5" action="ppaction://hlinksldjump"/>
              </a:rPr>
              <a:t>域</a:t>
            </a:r>
            <a:endParaRPr lang="zh-CN" altLang="en-US" dirty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dirty="0">
                <a:solidFill>
                  <a:schemeClr val="tx1"/>
                </a:solidFill>
              </a:rPr>
              <a:t>5</a:t>
            </a:r>
            <a:r>
              <a:rPr lang="zh-CN" altLang="en-US" dirty="0" smtClean="0">
                <a:solidFill>
                  <a:schemeClr val="tx1"/>
                </a:solidFill>
              </a:rPr>
              <a:t>．</a:t>
            </a:r>
            <a:r>
              <a:rPr lang="zh-CN" altLang="zh-CN" dirty="0">
                <a:hlinkClick r:id="rId6" action="ppaction://hlinksldjump"/>
              </a:rPr>
              <a:t>利用规则填写备注栏信息</a:t>
            </a:r>
            <a:endParaRPr lang="zh-CN" altLang="en-US" dirty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dirty="0">
                <a:solidFill>
                  <a:schemeClr val="tx1"/>
                </a:solidFill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</a:rPr>
              <a:t>．</a:t>
            </a:r>
            <a:r>
              <a:rPr lang="zh-CN" altLang="zh-CN" dirty="0">
                <a:hlinkClick r:id="rId7" action="ppaction://hlinksldjump"/>
              </a:rPr>
              <a:t>预览面试通知书</a:t>
            </a:r>
            <a:r>
              <a:rPr lang="zh-CN" altLang="zh-CN" dirty="0" smtClean="0">
                <a:hlinkClick r:id="rId7" action="ppaction://hlinksldjump"/>
              </a:rPr>
              <a:t>效果</a:t>
            </a:r>
            <a:endParaRPr lang="en-US" altLang="zh-CN" dirty="0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B6240-0827-4BBC-9F05-A0BF71E6C4B6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2DFE-EF16-4775-9DDE-100901116ABD}" type="slidenum">
              <a:rPr lang="en-US" altLang="zh-CN"/>
              <a:pPr/>
              <a:t>5</a:t>
            </a:fld>
            <a:endParaRPr lang="en-US" altLang="zh-CN" dirty="0"/>
          </a:p>
        </p:txBody>
      </p:sp>
      <p:sp>
        <p:nvSpPr>
          <p:cNvPr id="100364" name="AutoShape 1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55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B85B18-5524-4197-B2FC-FF717D350BA8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9D96E2B-1540-42FB-B94D-0C59A10DA777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188640"/>
            <a:ext cx="7488832" cy="93689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建立</a:t>
            </a:r>
            <a:r>
              <a:rPr lang="zh-CN" altLang="en-US" dirty="0"/>
              <a:t>主文档</a:t>
            </a:r>
            <a:r>
              <a:rPr lang="en-US" altLang="zh-CN" dirty="0" smtClean="0"/>
              <a:t>—</a:t>
            </a:r>
            <a:r>
              <a:rPr lang="zh-CN" altLang="en-US" dirty="0" smtClean="0"/>
              <a:t>设计</a:t>
            </a:r>
            <a:r>
              <a:rPr lang="zh-CN" altLang="en-US" dirty="0"/>
              <a:t>“面试通知书”</a:t>
            </a:r>
          </a:p>
        </p:txBody>
      </p:sp>
      <p:sp>
        <p:nvSpPr>
          <p:cNvPr id="101404" name="Rectangle 28"/>
          <p:cNvSpPr>
            <a:spLocks noChangeArrowheads="1"/>
          </p:cNvSpPr>
          <p:nvPr/>
        </p:nvSpPr>
        <p:spPr bwMode="gray">
          <a:xfrm>
            <a:off x="755650" y="1196752"/>
            <a:ext cx="777716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Blip>
                <a:blip r:embed="rId2"/>
              </a:buBlip>
              <a:defRPr sz="2400" b="1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 sz="2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 b="1">
                <a:solidFill>
                  <a:srgbClr val="000099"/>
                </a:solidFill>
                <a:latin typeface="Arial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Word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中， 制作一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张下图所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示的没有具体数据的“面试通知书”（邮件文档），保存在“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D:\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邮件合并” 文件夹中， 同时把作为后台数据库的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Excel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数据表文件“面试安排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xlsx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也保存在这个文件夹中，每位应聘同学的照片保存在“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D:\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邮件合并”的下一级文件夹“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photos”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1407" name="AutoShape 3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" name="图片 10" descr="C:\Users\User\Desktop\教材统一风格\图片\图6-2-3  面试通知书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1009"/>
            <a:ext cx="4752528" cy="30233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4171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40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B77CB1-503F-4360-9EA1-E96B288B4A6B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25EA1E4-6B4E-4A62-A3E6-276285FEEC6A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86952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打开</a:t>
            </a:r>
            <a:r>
              <a:rPr lang="zh-CN" altLang="en-US" dirty="0"/>
              <a:t>数据源</a:t>
            </a:r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gray">
          <a:xfrm>
            <a:off x="755650" y="1268761"/>
            <a:ext cx="7920806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Blip>
                <a:blip r:embed="rId2"/>
              </a:buBlip>
              <a:defRPr sz="2400" b="1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 sz="2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 b="1">
                <a:solidFill>
                  <a:srgbClr val="000099"/>
                </a:solidFill>
                <a:latin typeface="Arial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marL="0" indent="0">
              <a:buNone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）打开设计好的面试通知书（邮件文档）。</a:t>
            </a:r>
          </a:p>
          <a:p>
            <a:pPr marL="0" indent="0">
              <a:buNone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）在“邮件”选项卡的“开始邮件合并”组中，单击“选择收件人”按钮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，在弹出的数据源选择列表中选择“使用现有列表”选项，打开“选取数据源”对话框。</a:t>
            </a:r>
          </a:p>
          <a:p>
            <a:pPr marL="0" indent="0">
              <a:buNone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）找到数据源“面试安排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sz="2000" dirty="0" err="1">
                <a:latin typeface="仿宋" panose="02010609060101010101" pitchFamily="49" charset="-122"/>
                <a:ea typeface="仿宋" panose="02010609060101010101" pitchFamily="49" charset="-122"/>
              </a:rPr>
              <a:t>xlsx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”，打开后出现“选择表格”对话框，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如</a:t>
            </a:r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下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图所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示。</a:t>
            </a:r>
          </a:p>
          <a:p>
            <a:pPr marL="0" indent="0">
              <a:buNone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）在对话框中，选择“应聘信息表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$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”，单击“确定”按钮，此时数据源“应聘信息表”被打开，“邮件”选项卡的“编写和插入域”组中的大部分按钮也已被激活。</a:t>
            </a:r>
          </a:p>
          <a:p>
            <a:pPr marL="0" indent="0">
              <a:buNone/>
            </a:pPr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9509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39" y="4286250"/>
            <a:ext cx="48196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00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　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邮件合并应用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制作面试通知书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780C57-320F-4BC4-A422-B07B3A249245}" type="slidenum">
              <a:rPr lang="en-US" altLang="zh-CN"/>
              <a:pPr/>
              <a:t>8</a:t>
            </a:fld>
            <a:endParaRPr lang="en-US" altLang="zh-CN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C81690F-3B35-49B9-A20D-BF1FBDC5A9DD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348" y="404664"/>
            <a:ext cx="6769100" cy="51593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在</a:t>
            </a:r>
            <a:r>
              <a:rPr lang="zh-CN" altLang="zh-CN" dirty="0"/>
              <a:t>面试通知书</a:t>
            </a:r>
            <a:r>
              <a:rPr lang="zh-CN" altLang="en-US" dirty="0" smtClean="0"/>
              <a:t>中</a:t>
            </a:r>
            <a:r>
              <a:rPr lang="zh-CN" altLang="en-US" dirty="0"/>
              <a:t>插入数据域</a:t>
            </a: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gray">
          <a:xfrm>
            <a:off x="611560" y="1268761"/>
            <a:ext cx="79928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Blip>
                <a:blip r:embed="rId2"/>
              </a:buBlip>
              <a:defRPr sz="2400" b="1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 sz="2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 b="1">
                <a:solidFill>
                  <a:srgbClr val="000099"/>
                </a:solidFill>
                <a:latin typeface="Arial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marL="0" indent="0">
              <a:buNone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）插入点放在“面试通知书”（邮件文档）的“面试时间”右边的空白单元格，单击“邮件”选项卡的“编写和插入域”组中的“插入合并域”按钮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旁的下拉箭头，在弹出的合并域选择列表中选择“面试时间”，在当前单元格中就插入了合并域“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«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面试时间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»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”。</a:t>
            </a:r>
          </a:p>
          <a:p>
            <a:pPr marL="0" indent="0">
              <a:buNone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）重复步骤（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），用同样的方法插入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如</a:t>
            </a:r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下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图所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示的其他的合并域。</a:t>
            </a:r>
          </a:p>
        </p:txBody>
      </p:sp>
      <p:pic>
        <p:nvPicPr>
          <p:cNvPr id="7" name="图片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25" y="3212977"/>
            <a:ext cx="4171950" cy="3114675"/>
          </a:xfrm>
          <a:prstGeom prst="rect">
            <a:avLst/>
          </a:prstGeom>
        </p:spPr>
      </p:pic>
      <p:sp>
        <p:nvSpPr>
          <p:cNvPr id="8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122396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75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3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dirty="0"/>
              <a:t>插入照片</a:t>
            </a:r>
            <a:r>
              <a:rPr lang="zh-CN" altLang="zh-CN" sz="2800" dirty="0" smtClean="0"/>
              <a:t>域</a:t>
            </a:r>
            <a:r>
              <a:rPr lang="zh-CN" altLang="en-US" sz="2800" dirty="0" smtClean="0"/>
              <a:t>（一）</a:t>
            </a:r>
            <a:endParaRPr lang="zh-CN" altLang="en-US" sz="2800" dirty="0"/>
          </a:p>
        </p:txBody>
      </p:sp>
      <p:sp>
        <p:nvSpPr>
          <p:cNvPr id="2" name="内容占位符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zh-CN" dirty="0"/>
              <a:t>插入点放在“面试通知书”（邮件文档）需要显示照片的单元格，单击“插入”选项卡的“文本”组中的“文档部件”按钮</a:t>
            </a:r>
            <a:r>
              <a:rPr lang="en-US" altLang="zh-CN" dirty="0"/>
              <a:t> </a:t>
            </a:r>
            <a:r>
              <a:rPr lang="zh-CN" altLang="zh-CN" dirty="0"/>
              <a:t>，在弹出的列表中选择“域”选项，打开“域”对话框。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）在“域”对话框的“域名”列表框中选择“</a:t>
            </a:r>
            <a:r>
              <a:rPr lang="en-US" altLang="zh-CN" dirty="0" err="1"/>
              <a:t>IncludePicture</a:t>
            </a:r>
            <a:r>
              <a:rPr lang="zh-CN" altLang="zh-CN" dirty="0"/>
              <a:t>”，在“文件名或</a:t>
            </a:r>
            <a:r>
              <a:rPr lang="en-US" altLang="zh-CN" dirty="0"/>
              <a:t>URL</a:t>
            </a:r>
            <a:r>
              <a:rPr lang="zh-CN" altLang="zh-CN" dirty="0"/>
              <a:t>”下的文本框中输入任意字符（如</a:t>
            </a:r>
            <a:r>
              <a:rPr lang="en-US" altLang="zh-CN" dirty="0"/>
              <a:t>X</a:t>
            </a:r>
            <a:r>
              <a:rPr lang="zh-CN" altLang="zh-CN" dirty="0"/>
              <a:t>），勾选“更新时保留原格式”复选框，单击“确定”按钮，完成照片域的插入，设置结果</a:t>
            </a:r>
            <a:r>
              <a:rPr lang="zh-CN" altLang="zh-CN" dirty="0" smtClean="0"/>
              <a:t>如</a:t>
            </a:r>
            <a:r>
              <a:rPr lang="zh-CN" altLang="en-US" dirty="0" smtClean="0"/>
              <a:t>右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endParaRPr lang="zh-CN" altLang="en-US" dirty="0"/>
          </a:p>
        </p:txBody>
      </p:sp>
      <p:sp>
        <p:nvSpPr>
          <p:cNvPr id="8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6CD3-C0D3-445B-8039-A2ED72F0191E}" type="datetime1">
              <a:rPr lang="zh-CN" altLang="en-US" smtClean="0"/>
              <a:t>2013/10/11</a:t>
            </a:fld>
            <a:endParaRPr lang="en-US" altLang="zh-CN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　</a:t>
            </a:r>
            <a:r>
              <a:rPr lang="en-US" altLang="zh-CN" smtClean="0"/>
              <a:t>Word</a:t>
            </a:r>
            <a:r>
              <a:rPr lang="zh-CN" altLang="en-US" smtClean="0"/>
              <a:t>邮件合并应用</a:t>
            </a:r>
            <a:r>
              <a:rPr lang="en-US" altLang="zh-CN" smtClean="0"/>
              <a:t>—</a:t>
            </a:r>
            <a:r>
              <a:rPr lang="zh-CN" altLang="en-US" smtClean="0"/>
              <a:t>制作面试通知书</a:t>
            </a: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49466-AA7D-44D5-B451-B8676D7AC8C0}" type="slidenum">
              <a:rPr lang="en-US" altLang="zh-CN"/>
              <a:pPr/>
              <a:t>9</a:t>
            </a:fld>
            <a:endParaRPr lang="en-US" altLang="zh-CN"/>
          </a:p>
        </p:txBody>
      </p:sp>
      <p:pic>
        <p:nvPicPr>
          <p:cNvPr id="11" name="内容占位符 10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411060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90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3" grpId="0"/>
      <p:bldP spid="2" grpId="0" build="p"/>
    </p:bldLst>
  </p:timing>
</p:sld>
</file>

<file path=ppt/theme/theme1.xml><?xml version="1.0" encoding="utf-8"?>
<a:theme xmlns:a="http://schemas.openxmlformats.org/drawingml/2006/main" name="教材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教材模板</Template>
  <TotalTime>85</TotalTime>
  <Words>1382</Words>
  <Application>Microsoft Office PowerPoint</Application>
  <PresentationFormat>全屏显示(4:3)</PresentationFormat>
  <Paragraphs>132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教材模板</vt:lpstr>
      <vt:lpstr>计算机应用基础</vt:lpstr>
      <vt:lpstr>学习目标</vt:lpstr>
      <vt:lpstr>目录</vt:lpstr>
      <vt:lpstr>制作面试通知书案例分析</vt:lpstr>
      <vt:lpstr>利用邮件合并制作面试通知书</vt:lpstr>
      <vt:lpstr>建立主文档—设计“面试通知书”</vt:lpstr>
      <vt:lpstr>打开数据源</vt:lpstr>
      <vt:lpstr>在面试通知书中插入数据域</vt:lpstr>
      <vt:lpstr>插入照片域（一）</vt:lpstr>
      <vt:lpstr>插入照片域（二）</vt:lpstr>
      <vt:lpstr>利用规则填写备注栏信息</vt:lpstr>
      <vt:lpstr>预览面试通知书效果</vt:lpstr>
      <vt:lpstr>批量生成面试通知书</vt:lpstr>
      <vt:lpstr>合并数据，生成面试通知书</vt:lpstr>
      <vt:lpstr>在一页中放置两张“面试通知书”</vt:lpstr>
      <vt:lpstr>案例总结 </vt:lpstr>
      <vt:lpstr>课后练习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计算机应用基础</dc:title>
  <dc:creator>xuxi</dc:creator>
  <cp:lastModifiedBy>xuxi</cp:lastModifiedBy>
  <cp:revision>10</cp:revision>
  <dcterms:created xsi:type="dcterms:W3CDTF">2013-10-08T07:56:45Z</dcterms:created>
  <dcterms:modified xsi:type="dcterms:W3CDTF">2013-10-11T02:19:46Z</dcterms:modified>
</cp:coreProperties>
</file>