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8"/>
  </p:notesMasterIdLst>
  <p:sldIdLst>
    <p:sldId id="256" r:id="rId2"/>
    <p:sldId id="259" r:id="rId3"/>
    <p:sldId id="260" r:id="rId4"/>
    <p:sldId id="292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93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4" r:id="rId35"/>
    <p:sldId id="290" r:id="rId36"/>
    <p:sldId id="291" r:id="rId3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590" autoAdjust="0"/>
    <p:restoredTop sz="94660" autoAdjust="0"/>
  </p:normalViewPr>
  <p:slideViewPr>
    <p:cSldViewPr>
      <p:cViewPr varScale="1">
        <p:scale>
          <a:sx n="89" d="100"/>
          <a:sy n="89" d="100"/>
        </p:scale>
        <p:origin x="-82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6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DB5F35-1B10-4D4F-BA9F-31FBEB83C333}" type="datetimeFigureOut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402BAB-9BD6-42FB-841C-EB87613AA3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299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68EE2-D93D-4FBB-B3AD-B7F1E845A92C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9585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C533E-0785-4C21-865D-91E0DEE9D964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4182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76B25-1F39-4165-8AA5-C0858E2EE7AF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2123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150" y="609600"/>
            <a:ext cx="6769100" cy="5159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76400"/>
            <a:ext cx="8267700" cy="2247900"/>
          </a:xfrm>
        </p:spPr>
        <p:txBody>
          <a:bodyPr/>
          <a:lstStyle>
            <a:lvl2pPr marL="971550" indent="-514350">
              <a:buFont typeface="+mj-lt"/>
              <a:buAutoNum type="arabicPeriod"/>
              <a:defRPr/>
            </a:lvl2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4076700"/>
            <a:ext cx="8267700" cy="2247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>
          <a:xfrm>
            <a:off x="7683500" y="6586538"/>
            <a:ext cx="1460500" cy="271462"/>
          </a:xfrm>
        </p:spPr>
        <p:txBody>
          <a:bodyPr/>
          <a:lstStyle>
            <a:lvl1pPr>
              <a:defRPr/>
            </a:lvl1pPr>
          </a:lstStyle>
          <a:p>
            <a:fld id="{140A41F7-88AE-409C-B579-8A44E660F992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</p:spPr>
        <p:txBody>
          <a:bodyPr/>
          <a:lstStyle>
            <a:lvl1pPr>
              <a:defRPr/>
            </a:lvl1pPr>
          </a:lstStyle>
          <a:p>
            <a:fld id="{2E4E6699-F053-4BC4-B4AF-DC87545C1C82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8" name="动作按钮: 自定义 7">
            <a:hlinkClick r:id="rId2" action="ppaction://hlinksldjump" highlightClick="1"/>
          </p:cNvPr>
          <p:cNvSpPr/>
          <p:nvPr userDrawn="1"/>
        </p:nvSpPr>
        <p:spPr>
          <a:xfrm>
            <a:off x="8532440" y="44624"/>
            <a:ext cx="504056" cy="260648"/>
          </a:xfrm>
          <a:prstGeom prst="actionButtonBlank">
            <a:avLst/>
          </a:prstGeom>
          <a:solidFill>
            <a:schemeClr val="accent5">
              <a:lumMod val="20000"/>
              <a:lumOff val="8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2">
                    <a:lumMod val="75000"/>
                  </a:schemeClr>
                </a:solidFill>
              </a:rPr>
              <a:t>返回</a:t>
            </a:r>
            <a:endParaRPr lang="zh-CN" altLang="en-US" sz="10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2502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150" y="609600"/>
            <a:ext cx="6769100" cy="5159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76400"/>
            <a:ext cx="4057650" cy="4648200"/>
          </a:xfrm>
        </p:spPr>
        <p:txBody>
          <a:bodyPr/>
          <a:lstStyle>
            <a:lvl2pPr marL="971550" indent="-514350">
              <a:buFont typeface="+mj-lt"/>
              <a:buAutoNum type="arabicPeriod"/>
              <a:defRPr/>
            </a:lvl2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7250" y="1676400"/>
            <a:ext cx="4057650" cy="464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>
          <a:xfrm>
            <a:off x="7683500" y="6586538"/>
            <a:ext cx="1460500" cy="271462"/>
          </a:xfrm>
        </p:spPr>
        <p:txBody>
          <a:bodyPr/>
          <a:lstStyle>
            <a:lvl1pPr>
              <a:defRPr/>
            </a:lvl1pPr>
          </a:lstStyle>
          <a:p>
            <a:fld id="{F2597E08-3F71-413A-81BD-AEA2A67681A5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</p:spPr>
        <p:txBody>
          <a:bodyPr/>
          <a:lstStyle>
            <a:lvl1pPr>
              <a:defRPr/>
            </a:lvl1pPr>
          </a:lstStyle>
          <a:p>
            <a:fld id="{E1DC003A-218F-4B36-AAD6-CA67285254B9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8" name="动作按钮: 自定义 7">
            <a:hlinkClick r:id="rId2" action="ppaction://hlinksldjump" highlightClick="1"/>
          </p:cNvPr>
          <p:cNvSpPr/>
          <p:nvPr userDrawn="1"/>
        </p:nvSpPr>
        <p:spPr>
          <a:xfrm>
            <a:off x="8532440" y="44624"/>
            <a:ext cx="504056" cy="260648"/>
          </a:xfrm>
          <a:prstGeom prst="actionButtonBlank">
            <a:avLst/>
          </a:prstGeom>
          <a:solidFill>
            <a:schemeClr val="accent5">
              <a:lumMod val="20000"/>
              <a:lumOff val="8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2">
                    <a:lumMod val="75000"/>
                  </a:schemeClr>
                </a:solidFill>
              </a:rPr>
              <a:t>返回</a:t>
            </a:r>
            <a:endParaRPr lang="zh-CN" altLang="en-US" sz="10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503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44624"/>
            <a:ext cx="9095857" cy="681337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52128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971550" indent="-514350">
              <a:buFont typeface="+mj-lt"/>
              <a:buAutoNum type="arabicPeriod"/>
              <a:defRPr/>
            </a:lvl2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C074E-86EE-4A62-8917-74C4892CF9E7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987824" y="6356350"/>
            <a:ext cx="3384376" cy="365125"/>
          </a:xfrm>
        </p:spPr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11</a:t>
            </a:r>
            <a:r>
              <a:rPr lang="zh-CN" altLang="en-US" dirty="0" smtClean="0"/>
              <a:t>章</a:t>
            </a:r>
            <a:r>
              <a:rPr lang="en-US" altLang="zh-CN" dirty="0" smtClean="0"/>
              <a:t>_Internet</a:t>
            </a:r>
            <a:r>
              <a:rPr lang="zh-CN" altLang="en-US" dirty="0" smtClean="0"/>
              <a:t>基础应用</a:t>
            </a:r>
            <a:r>
              <a:rPr lang="en-US" altLang="zh-CN" dirty="0" smtClean="0"/>
              <a:t>—</a:t>
            </a:r>
            <a:r>
              <a:rPr lang="zh-CN" altLang="en-US" dirty="0" smtClean="0"/>
              <a:t>信息搜索与交流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动作按钮: 自定义 7">
            <a:hlinkClick r:id="rId3" action="ppaction://hlinksldjump" highlightClick="1"/>
          </p:cNvPr>
          <p:cNvSpPr/>
          <p:nvPr userDrawn="1"/>
        </p:nvSpPr>
        <p:spPr>
          <a:xfrm>
            <a:off x="8532440" y="44624"/>
            <a:ext cx="504056" cy="260648"/>
          </a:xfrm>
          <a:prstGeom prst="actionButtonBlank">
            <a:avLst/>
          </a:prstGeom>
          <a:solidFill>
            <a:schemeClr val="accent5">
              <a:lumMod val="20000"/>
              <a:lumOff val="8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2">
                    <a:lumMod val="75000"/>
                  </a:schemeClr>
                </a:solidFill>
              </a:rPr>
              <a:t>返回</a:t>
            </a:r>
            <a:endParaRPr lang="zh-CN" altLang="en-US" sz="10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3195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9"/>
            <a:ext cx="9144000" cy="685224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2D400-3AEB-4A6E-AB78-A205C7F52F65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9688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9"/>
            <a:ext cx="9144000" cy="685224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 marL="914400" indent="-457200">
              <a:buFont typeface="+mj-lt"/>
              <a:buAutoNum type="arabicPeriod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F1ED3-B46B-4669-B31F-2058ECED7CF0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动作按钮: 自定义 8">
            <a:hlinkClick r:id="rId3" action="ppaction://hlinksldjump" highlightClick="1"/>
          </p:cNvPr>
          <p:cNvSpPr/>
          <p:nvPr userDrawn="1"/>
        </p:nvSpPr>
        <p:spPr>
          <a:xfrm>
            <a:off x="8532440" y="44624"/>
            <a:ext cx="504056" cy="260648"/>
          </a:xfrm>
          <a:prstGeom prst="actionButtonBlank">
            <a:avLst/>
          </a:prstGeom>
          <a:solidFill>
            <a:schemeClr val="accent5">
              <a:lumMod val="20000"/>
              <a:lumOff val="8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2">
                    <a:lumMod val="75000"/>
                  </a:schemeClr>
                </a:solidFill>
              </a:rPr>
              <a:t>返回</a:t>
            </a:r>
            <a:endParaRPr lang="zh-CN" altLang="en-US" sz="10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053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DC9AE-61FB-49CE-9395-101CCDD6285E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动作按钮: 自定义 10">
            <a:hlinkClick r:id="rId3" action="ppaction://hlinksldjump" highlightClick="1"/>
          </p:cNvPr>
          <p:cNvSpPr/>
          <p:nvPr userDrawn="1"/>
        </p:nvSpPr>
        <p:spPr>
          <a:xfrm>
            <a:off x="8532440" y="44624"/>
            <a:ext cx="504056" cy="260648"/>
          </a:xfrm>
          <a:prstGeom prst="actionButtonBlank">
            <a:avLst/>
          </a:prstGeom>
          <a:solidFill>
            <a:schemeClr val="accent5">
              <a:lumMod val="20000"/>
              <a:lumOff val="8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2">
                    <a:lumMod val="75000"/>
                  </a:schemeClr>
                </a:solidFill>
              </a:rPr>
              <a:t>返回</a:t>
            </a:r>
            <a:endParaRPr lang="zh-CN" altLang="en-US" sz="10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5376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67093-4BC6-4758-9D3D-71ACC790837B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动作按钮: 自定义 6">
            <a:hlinkClick r:id="rId3" action="ppaction://hlinksldjump" highlightClick="1"/>
          </p:cNvPr>
          <p:cNvSpPr/>
          <p:nvPr userDrawn="1"/>
        </p:nvSpPr>
        <p:spPr>
          <a:xfrm>
            <a:off x="8532440" y="44624"/>
            <a:ext cx="504056" cy="260648"/>
          </a:xfrm>
          <a:prstGeom prst="actionButtonBlank">
            <a:avLst/>
          </a:prstGeom>
          <a:solidFill>
            <a:schemeClr val="accent5">
              <a:lumMod val="20000"/>
              <a:lumOff val="8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2">
                    <a:lumMod val="75000"/>
                  </a:schemeClr>
                </a:solidFill>
              </a:rPr>
              <a:t>返回</a:t>
            </a:r>
            <a:endParaRPr lang="zh-CN" altLang="en-US" sz="10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4578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B069C-6521-4563-A81F-0A27E6BE2284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动作按钮: 自定义 5">
            <a:hlinkClick r:id="rId3" action="ppaction://hlinksldjump" highlightClick="1"/>
          </p:cNvPr>
          <p:cNvSpPr/>
          <p:nvPr userDrawn="1"/>
        </p:nvSpPr>
        <p:spPr>
          <a:xfrm>
            <a:off x="8532440" y="44624"/>
            <a:ext cx="504056" cy="260648"/>
          </a:xfrm>
          <a:prstGeom prst="actionButtonBlank">
            <a:avLst/>
          </a:prstGeom>
          <a:solidFill>
            <a:schemeClr val="accent5">
              <a:lumMod val="20000"/>
              <a:lumOff val="8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2">
                    <a:lumMod val="75000"/>
                  </a:schemeClr>
                </a:solidFill>
              </a:rPr>
              <a:t>返回</a:t>
            </a:r>
            <a:endParaRPr lang="zh-CN" altLang="en-US" sz="10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397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9"/>
            <a:ext cx="9144000" cy="685224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CE7C1-327A-4B78-B906-E753693A357C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5966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9"/>
            <a:ext cx="9144000" cy="685224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06A07-25F5-405E-8A11-F8E4AD13146D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007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DAC8C9-FF8C-41D3-9E1F-D0AB452184B5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770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slide" Target="slide18.xml"/><Relationship Id="rId7" Type="http://schemas.openxmlformats.org/officeDocument/2006/relationships/slide" Target="slide23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Relationship Id="rId9" Type="http://schemas.openxmlformats.org/officeDocument/2006/relationships/slide" Target="slide2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36.xml"/><Relationship Id="rId3" Type="http://schemas.openxmlformats.org/officeDocument/2006/relationships/slide" Target="slide5.xml"/><Relationship Id="rId7" Type="http://schemas.openxmlformats.org/officeDocument/2006/relationships/slide" Target="slide11.xml"/><Relationship Id="rId12" Type="http://schemas.openxmlformats.org/officeDocument/2006/relationships/slide" Target="slide3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3.xml"/><Relationship Id="rId11" Type="http://schemas.openxmlformats.org/officeDocument/2006/relationships/slide" Target="slide27.xml"/><Relationship Id="rId5" Type="http://schemas.openxmlformats.org/officeDocument/2006/relationships/slide" Target="slide9.xml"/><Relationship Id="rId10" Type="http://schemas.openxmlformats.org/officeDocument/2006/relationships/slide" Target="slide16.xml"/><Relationship Id="rId4" Type="http://schemas.openxmlformats.org/officeDocument/2006/relationships/slide" Target="slide7.xml"/><Relationship Id="rId9" Type="http://schemas.openxmlformats.org/officeDocument/2006/relationships/slide" Target="slide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计算机应用基础</a:t>
            </a:r>
            <a:endParaRPr lang="zh-CN" alt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11985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网页的保存和打印 </a:t>
            </a:r>
          </a:p>
        </p:txBody>
      </p:sp>
      <p:sp>
        <p:nvSpPr>
          <p:cNvPr id="189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1557338"/>
            <a:ext cx="7848600" cy="4608512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400" dirty="0" smtClean="0"/>
              <a:t>打印</a:t>
            </a:r>
            <a:r>
              <a:rPr lang="zh-CN" altLang="en-US" sz="2400" dirty="0"/>
              <a:t>网页</a:t>
            </a:r>
            <a:r>
              <a:rPr lang="zh-CN" altLang="en-US" sz="2400" dirty="0">
                <a:latin typeface="宋体"/>
              </a:rPr>
              <a:t>“</a:t>
            </a:r>
            <a:r>
              <a:rPr lang="en-US" altLang="zh-CN" sz="2400" dirty="0"/>
              <a:t>ASP</a:t>
            </a:r>
            <a:r>
              <a:rPr lang="zh-CN" altLang="en-US" sz="2400" dirty="0" smtClean="0"/>
              <a:t>编程网</a:t>
            </a:r>
            <a:r>
              <a:rPr lang="zh-CN" altLang="en-US" sz="2400" dirty="0" smtClean="0">
                <a:latin typeface="宋体"/>
              </a:rPr>
              <a:t>”</a:t>
            </a:r>
            <a:r>
              <a:rPr lang="zh-CN" altLang="en-US" sz="2400" dirty="0"/>
              <a:t>，操作步骤如下：</a:t>
            </a:r>
          </a:p>
          <a:p>
            <a:pPr lvl="1">
              <a:lnSpc>
                <a:spcPct val="90000"/>
              </a:lnSpc>
            </a:pPr>
            <a:r>
              <a:rPr lang="zh-CN" altLang="en-US" sz="2000" dirty="0" smtClean="0"/>
              <a:t>启动</a:t>
            </a:r>
            <a:r>
              <a:rPr lang="en-US" altLang="zh-CN" sz="2000" dirty="0"/>
              <a:t>IE</a:t>
            </a:r>
            <a:r>
              <a:rPr lang="zh-CN" altLang="en-US" sz="2000" dirty="0"/>
              <a:t>浏览器，打开网页“</a:t>
            </a:r>
            <a:r>
              <a:rPr lang="en-US" altLang="zh-CN" sz="2000" dirty="0"/>
              <a:t>ASP</a:t>
            </a:r>
            <a:r>
              <a:rPr lang="zh-CN" altLang="en-US" sz="2000" dirty="0"/>
              <a:t>编程网”。</a:t>
            </a:r>
          </a:p>
          <a:p>
            <a:pPr lvl="1">
              <a:lnSpc>
                <a:spcPct val="90000"/>
              </a:lnSpc>
            </a:pPr>
            <a:r>
              <a:rPr lang="zh-CN" altLang="en-US" sz="2000" dirty="0" smtClean="0"/>
              <a:t>在</a:t>
            </a:r>
            <a:r>
              <a:rPr lang="en-US" altLang="zh-CN" sz="2000" dirty="0"/>
              <a:t>IE</a:t>
            </a:r>
            <a:r>
              <a:rPr lang="zh-CN" altLang="en-US" sz="2000" dirty="0"/>
              <a:t>窗口右上角的工具栏中单击“工具”按钮 ，在弹出的列表中选择“打印”→“页面设置”命令，打开“页面设置”对话框。</a:t>
            </a:r>
          </a:p>
          <a:p>
            <a:pPr lvl="1">
              <a:lnSpc>
                <a:spcPct val="90000"/>
              </a:lnSpc>
            </a:pPr>
            <a:r>
              <a:rPr lang="zh-CN" altLang="en-US" sz="2000" dirty="0" smtClean="0"/>
              <a:t>在</a:t>
            </a:r>
            <a:r>
              <a:rPr lang="zh-CN" altLang="en-US" sz="2000" dirty="0"/>
              <a:t>对话框中，选择适当的纸张、页眉、页脚，设置适当的页边距后，单击“确定”按钮完成页面设置。</a:t>
            </a:r>
          </a:p>
          <a:p>
            <a:pPr lvl="1">
              <a:lnSpc>
                <a:spcPct val="90000"/>
              </a:lnSpc>
            </a:pPr>
            <a:r>
              <a:rPr lang="zh-CN" altLang="en-US" sz="2000" dirty="0" smtClean="0"/>
              <a:t>再次</a:t>
            </a:r>
            <a:r>
              <a:rPr lang="zh-CN" altLang="en-US" sz="2000" dirty="0"/>
              <a:t>单击“工具”按钮 ，在列表中选择“打印”→“打印”命令，打开“打印”对话框。</a:t>
            </a:r>
          </a:p>
          <a:p>
            <a:pPr lvl="1">
              <a:lnSpc>
                <a:spcPct val="90000"/>
              </a:lnSpc>
            </a:pPr>
            <a:r>
              <a:rPr lang="zh-CN" altLang="en-US" sz="2000" dirty="0" smtClean="0"/>
              <a:t>在</a:t>
            </a:r>
            <a:r>
              <a:rPr lang="zh-CN" altLang="en-US" sz="2000" dirty="0"/>
              <a:t>对话框中，选择打印机，设置打印的页码范围，选择打印的份数，单击“打印”按钮，可将网页打印出来。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altLang="zh-CN" sz="2400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5FFF5-0096-409F-89BD-608F7146D997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86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9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9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9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9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9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9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9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9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9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9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9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9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3" grpId="0" build="p" bldLvl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dirty="0"/>
              <a:t>通过</a:t>
            </a:r>
            <a:r>
              <a:rPr lang="en-US" altLang="zh-CN" sz="4000" dirty="0"/>
              <a:t>FTP</a:t>
            </a:r>
            <a:r>
              <a:rPr lang="zh-CN" altLang="en-US" sz="4000" dirty="0"/>
              <a:t>服务器上传下载文件 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341438"/>
            <a:ext cx="8135937" cy="3671887"/>
          </a:xfrm>
        </p:spPr>
        <p:txBody>
          <a:bodyPr>
            <a:noAutofit/>
          </a:bodyPr>
          <a:lstStyle/>
          <a:p>
            <a:pPr lvl="1">
              <a:lnSpc>
                <a:spcPct val="90000"/>
              </a:lnSpc>
            </a:pP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上传文件到</a:t>
            </a:r>
            <a:r>
              <a:rPr lang="en-US" altLang="zh-CN" sz="2000" dirty="0">
                <a:latin typeface="黑体" pitchFamily="2" charset="-122"/>
                <a:ea typeface="黑体" pitchFamily="2" charset="-122"/>
              </a:rPr>
              <a:t>FTP</a:t>
            </a: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服务器</a:t>
            </a:r>
          </a:p>
          <a:p>
            <a:pPr lvl="2">
              <a:lnSpc>
                <a:spcPct val="90000"/>
              </a:lnSpc>
            </a:pPr>
            <a:r>
              <a:rPr lang="zh-CN" altLang="en-US" sz="2000" b="0" dirty="0">
                <a:latin typeface="宋体" pitchFamily="2" charset="-122"/>
              </a:rPr>
              <a:t>访问</a:t>
            </a:r>
            <a:r>
              <a:rPr lang="en-US" altLang="zh-CN" sz="2000" b="0" dirty="0">
                <a:latin typeface="宋体" pitchFamily="2" charset="-122"/>
              </a:rPr>
              <a:t>FTP</a:t>
            </a:r>
            <a:r>
              <a:rPr lang="zh-CN" altLang="en-US" sz="2000" b="0" dirty="0">
                <a:latin typeface="宋体" pitchFamily="2" charset="-122"/>
              </a:rPr>
              <a:t>服务器，必须先登录，再进行文件操作。</a:t>
            </a:r>
            <a:endParaRPr lang="zh-CN" altLang="en-US" sz="2000" b="0" dirty="0">
              <a:latin typeface="宋体" pitchFamily="2" charset="-122"/>
              <a:sym typeface="Wingdings" pitchFamily="2" charset="2"/>
            </a:endParaRPr>
          </a:p>
          <a:p>
            <a:pPr lvl="2">
              <a:lnSpc>
                <a:spcPct val="90000"/>
              </a:lnSpc>
            </a:pPr>
            <a:r>
              <a:rPr lang="zh-CN" altLang="en-US" sz="2000" dirty="0">
                <a:latin typeface="宋体" pitchFamily="2" charset="-122"/>
              </a:rPr>
              <a:t>在“计算机”窗口的地址栏中，输入</a:t>
            </a:r>
            <a:r>
              <a:rPr lang="en-US" altLang="zh-CN" sz="2000" dirty="0">
                <a:latin typeface="宋体" pitchFamily="2" charset="-122"/>
              </a:rPr>
              <a:t>FTP</a:t>
            </a:r>
            <a:r>
              <a:rPr lang="zh-CN" altLang="en-US" sz="2000" dirty="0">
                <a:latin typeface="宋体" pitchFamily="2" charset="-122"/>
              </a:rPr>
              <a:t>服务器的地址，如</a:t>
            </a:r>
            <a:r>
              <a:rPr lang="en-US" altLang="zh-CN" sz="2000" dirty="0">
                <a:latin typeface="宋体" pitchFamily="2" charset="-122"/>
              </a:rPr>
              <a:t>ftp://</a:t>
            </a:r>
            <a:r>
              <a:rPr lang="en-US" altLang="zh-CN" sz="2000" dirty="0" smtClean="0">
                <a:latin typeface="宋体" pitchFamily="2" charset="-122"/>
              </a:rPr>
              <a:t>jsjjc.szpt.edu.cn</a:t>
            </a:r>
            <a:r>
              <a:rPr lang="zh-CN" altLang="en-US" sz="2000" dirty="0" smtClean="0">
                <a:latin typeface="宋体" pitchFamily="2" charset="-122"/>
              </a:rPr>
              <a:t>，</a:t>
            </a:r>
            <a:r>
              <a:rPr lang="zh-CN" altLang="en-US" sz="2000" dirty="0">
                <a:latin typeface="宋体" pitchFamily="2" charset="-122"/>
              </a:rPr>
              <a:t>按回车键将尝试连接该</a:t>
            </a:r>
            <a:r>
              <a:rPr lang="en-US" altLang="zh-CN" sz="2000" dirty="0">
                <a:latin typeface="宋体" pitchFamily="2" charset="-122"/>
              </a:rPr>
              <a:t>FTP</a:t>
            </a:r>
            <a:r>
              <a:rPr lang="zh-CN" altLang="en-US" sz="2000" dirty="0">
                <a:latin typeface="宋体" pitchFamily="2" charset="-122"/>
              </a:rPr>
              <a:t>站点。如果该</a:t>
            </a:r>
            <a:r>
              <a:rPr lang="en-US" altLang="zh-CN" sz="2000" dirty="0">
                <a:latin typeface="宋体" pitchFamily="2" charset="-122"/>
              </a:rPr>
              <a:t>FTP</a:t>
            </a:r>
            <a:r>
              <a:rPr lang="zh-CN" altLang="en-US" sz="2000" dirty="0">
                <a:latin typeface="宋体" pitchFamily="2" charset="-122"/>
              </a:rPr>
              <a:t>服务器允许匿名登录，或输入登录的用户名和密码</a:t>
            </a:r>
            <a:r>
              <a:rPr lang="zh-CN" altLang="en-US" sz="2000" dirty="0" smtClean="0">
                <a:latin typeface="宋体" pitchFamily="2" charset="-122"/>
              </a:rPr>
              <a:t>，打开</a:t>
            </a:r>
            <a:r>
              <a:rPr lang="zh-CN" altLang="en-US" sz="2000" dirty="0">
                <a:latin typeface="宋体" pitchFamily="2" charset="-122"/>
              </a:rPr>
              <a:t>该</a:t>
            </a:r>
            <a:r>
              <a:rPr lang="en-US" altLang="zh-CN" sz="2000" dirty="0">
                <a:latin typeface="宋体" pitchFamily="2" charset="-122"/>
              </a:rPr>
              <a:t>FTP</a:t>
            </a:r>
            <a:r>
              <a:rPr lang="zh-CN" altLang="en-US" sz="2000" dirty="0">
                <a:latin typeface="宋体" pitchFamily="2" charset="-122"/>
              </a:rPr>
              <a:t>服务器，并能看到服务器上的文件夹和文件</a:t>
            </a:r>
            <a:r>
              <a:rPr lang="zh-CN" altLang="en-US" sz="2000" dirty="0" smtClean="0">
                <a:latin typeface="宋体" pitchFamily="2" charset="-122"/>
              </a:rPr>
              <a:t>。</a:t>
            </a:r>
            <a:endParaRPr lang="zh-CN" altLang="en-US" sz="2000" b="0" dirty="0">
              <a:latin typeface="宋体" pitchFamily="2" charset="-122"/>
            </a:endParaRPr>
          </a:p>
          <a:p>
            <a:pPr lvl="2">
              <a:lnSpc>
                <a:spcPct val="90000"/>
              </a:lnSpc>
            </a:pPr>
            <a:r>
              <a:rPr lang="zh-CN" altLang="en-US" sz="2000" b="0" dirty="0" smtClean="0">
                <a:latin typeface="宋体" pitchFamily="2" charset="-122"/>
              </a:rPr>
              <a:t>在</a:t>
            </a:r>
            <a:r>
              <a:rPr lang="en-US" altLang="zh-CN" sz="2000" b="0" dirty="0">
                <a:latin typeface="宋体" pitchFamily="2" charset="-122"/>
              </a:rPr>
              <a:t>FTP</a:t>
            </a:r>
            <a:r>
              <a:rPr lang="zh-CN" altLang="en-US" sz="2000" b="0" dirty="0">
                <a:latin typeface="宋体" pitchFamily="2" charset="-122"/>
              </a:rPr>
              <a:t>服务器窗口的空白区域，单击鼠标右键，在快捷菜单中选择“新建”→“文件夹”命令，可创建一个新文件夹。</a:t>
            </a:r>
          </a:p>
          <a:p>
            <a:pPr lvl="2">
              <a:lnSpc>
                <a:spcPct val="90000"/>
              </a:lnSpc>
            </a:pPr>
            <a:r>
              <a:rPr lang="zh-CN" altLang="en-US" sz="2000" b="0" dirty="0">
                <a:latin typeface="宋体" pitchFamily="2" charset="-122"/>
              </a:rPr>
              <a:t>可复制本地的文件、文件夹，粘贴到该</a:t>
            </a:r>
            <a:r>
              <a:rPr lang="en-US" altLang="zh-CN" sz="2000" b="0" dirty="0">
                <a:latin typeface="宋体" pitchFamily="2" charset="-122"/>
              </a:rPr>
              <a:t>FTP</a:t>
            </a:r>
            <a:r>
              <a:rPr lang="zh-CN" altLang="en-US" sz="2000" b="0" dirty="0">
                <a:latin typeface="宋体" pitchFamily="2" charset="-122"/>
              </a:rPr>
              <a:t>中，完成文件的上传。</a:t>
            </a:r>
          </a:p>
        </p:txBody>
      </p:sp>
      <p:pic>
        <p:nvPicPr>
          <p:cNvPr id="7" name="图片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579869"/>
            <a:ext cx="3153653" cy="2052122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191361"/>
            <a:ext cx="3203947" cy="2666639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21B4A-F7ED-4856-AC85-B02FCC4F5F9E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932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1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1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1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1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1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1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1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1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5" grpId="0" build="p" bldLvl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从</a:t>
            </a:r>
            <a:r>
              <a:rPr lang="en-US" altLang="zh-CN"/>
              <a:t>FTP</a:t>
            </a:r>
            <a:r>
              <a:rPr lang="zh-CN" altLang="en-US"/>
              <a:t>服务器下载文件 </a:t>
            </a:r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/>
              <a:t>登录成功后，也可以下载</a:t>
            </a:r>
            <a:r>
              <a:rPr lang="en-US" altLang="zh-CN" sz="2400" dirty="0"/>
              <a:t>FTP</a:t>
            </a:r>
            <a:r>
              <a:rPr lang="zh-CN" altLang="en-US" sz="2400" dirty="0"/>
              <a:t>服务器中的文件夹或文件。</a:t>
            </a:r>
            <a:endParaRPr lang="zh-CN" altLang="en-US" sz="2400" dirty="0">
              <a:sym typeface="Wingdings" pitchFamily="2" charset="2"/>
            </a:endParaRPr>
          </a:p>
          <a:p>
            <a:r>
              <a:rPr lang="zh-CN" altLang="en-US" sz="2400" dirty="0">
                <a:sym typeface="Wingdings" pitchFamily="2" charset="2"/>
              </a:rPr>
              <a:t>在</a:t>
            </a:r>
            <a:r>
              <a:rPr lang="en-US" altLang="zh-CN" sz="2400" dirty="0"/>
              <a:t>FTP</a:t>
            </a:r>
            <a:r>
              <a:rPr lang="zh-CN" altLang="en-US" sz="2400" dirty="0"/>
              <a:t>服务器中选定要下载的文件夹、文件，单击鼠标右键，在弹出的快捷菜单中选择</a:t>
            </a:r>
            <a:r>
              <a:rPr lang="zh-CN" altLang="en-US" sz="2400" dirty="0">
                <a:latin typeface="宋体"/>
              </a:rPr>
              <a:t>“</a:t>
            </a:r>
            <a:r>
              <a:rPr lang="zh-CN" altLang="en-US" sz="2400" dirty="0"/>
              <a:t>复制</a:t>
            </a:r>
            <a:r>
              <a:rPr lang="zh-CN" altLang="en-US" sz="2400" dirty="0">
                <a:latin typeface="宋体"/>
              </a:rPr>
              <a:t>”</a:t>
            </a:r>
            <a:r>
              <a:rPr lang="zh-CN" altLang="en-US" sz="2400" dirty="0"/>
              <a:t>命令。</a:t>
            </a:r>
          </a:p>
          <a:p>
            <a:r>
              <a:rPr lang="zh-CN" altLang="en-US" sz="2400" dirty="0"/>
              <a:t>在本地机中，选择保存文件夹的位置，粘贴文件夹、文件，就将该文件夹、文件下载到自己的电脑中了。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2EB61-24C8-4BAB-8047-019B04CE09C4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377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2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2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2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2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09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用网盘备份与分享文件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/>
              <a:t>开通百</a:t>
            </a:r>
            <a:r>
              <a:rPr lang="zh-CN" altLang="en-US" sz="2400" dirty="0"/>
              <a:t>度网</a:t>
            </a:r>
            <a:r>
              <a:rPr lang="zh-CN" altLang="en-US" sz="2400" dirty="0" smtClean="0"/>
              <a:t>盘：用</a:t>
            </a:r>
            <a:r>
              <a:rPr lang="en-US" altLang="zh-CN" sz="2400" dirty="0"/>
              <a:t>QQ</a:t>
            </a:r>
            <a:r>
              <a:rPr lang="zh-CN" altLang="en-US" sz="2400" dirty="0"/>
              <a:t>帐号登录百度网</a:t>
            </a:r>
            <a:r>
              <a:rPr lang="zh-CN" altLang="en-US" sz="2400" dirty="0" smtClean="0"/>
              <a:t>盘</a:t>
            </a:r>
            <a:endParaRPr lang="en-US" altLang="zh-CN" sz="2400" dirty="0" smtClean="0"/>
          </a:p>
          <a:p>
            <a:r>
              <a:rPr lang="zh-CN" altLang="en-US" sz="2400" dirty="0"/>
              <a:t>上传文件到百度网盘，并进行</a:t>
            </a:r>
            <a:r>
              <a:rPr lang="zh-CN" altLang="en-US" sz="2400" dirty="0" smtClean="0"/>
              <a:t>管理</a:t>
            </a:r>
            <a:endParaRPr lang="en-US" altLang="zh-CN" sz="2400" dirty="0" smtClean="0"/>
          </a:p>
          <a:p>
            <a:r>
              <a:rPr lang="zh-CN" altLang="en-US" sz="2400" dirty="0"/>
              <a:t>将文件设置私密分享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645" y="3717032"/>
            <a:ext cx="5422330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3717290"/>
            <a:ext cx="3293482" cy="3061057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651C4-0D2C-4A19-BC92-389B64BBF819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596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在网页中发送电子邮件 </a:t>
            </a:r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676400"/>
            <a:ext cx="5256832" cy="4648200"/>
          </a:xfrm>
        </p:spPr>
        <p:txBody>
          <a:bodyPr>
            <a:noAutofit/>
          </a:bodyPr>
          <a:lstStyle/>
          <a:p>
            <a:r>
              <a:rPr lang="zh-CN" altLang="en-US" sz="2400" dirty="0"/>
              <a:t>在</a:t>
            </a:r>
            <a:r>
              <a:rPr lang="zh-CN" altLang="en-US" sz="2400" dirty="0">
                <a:latin typeface="宋体"/>
              </a:rPr>
              <a:t>“</a:t>
            </a:r>
            <a:r>
              <a:rPr lang="zh-CN" altLang="en-US" sz="2400" dirty="0"/>
              <a:t>新浪</a:t>
            </a:r>
            <a:r>
              <a:rPr lang="zh-CN" altLang="en-US" sz="2400" dirty="0">
                <a:latin typeface="宋体"/>
              </a:rPr>
              <a:t>”</a:t>
            </a:r>
            <a:r>
              <a:rPr lang="zh-CN" altLang="en-US" sz="2400" dirty="0"/>
              <a:t>网中，从新浪邮箱登录，发送带</a:t>
            </a:r>
            <a:r>
              <a:rPr lang="zh-CN" altLang="en-US" sz="2400" dirty="0" smtClean="0"/>
              <a:t>附件的</a:t>
            </a:r>
            <a:r>
              <a:rPr lang="zh-CN" altLang="en-US" sz="2400" dirty="0"/>
              <a:t>邮件：</a:t>
            </a:r>
          </a:p>
          <a:p>
            <a:pPr lvl="1"/>
            <a:r>
              <a:rPr lang="zh-CN" altLang="en-US" sz="2000" dirty="0"/>
              <a:t>输入“</a:t>
            </a:r>
            <a:r>
              <a:rPr lang="en-US" altLang="zh-CN" sz="2000" dirty="0"/>
              <a:t>mail.sina.com.cn”</a:t>
            </a:r>
            <a:r>
              <a:rPr lang="zh-CN" altLang="en-US" sz="2000" dirty="0"/>
              <a:t>打开“新浪邮箱”主页</a:t>
            </a:r>
            <a:r>
              <a:rPr lang="zh-CN" altLang="en-US" sz="2000" dirty="0" smtClean="0"/>
              <a:t>。</a:t>
            </a:r>
            <a:r>
              <a:rPr lang="zh-CN" altLang="en-US" sz="2000" dirty="0"/>
              <a:t>如果想注册新邮箱，可单击链接</a:t>
            </a:r>
            <a:r>
              <a:rPr lang="zh-CN" altLang="en-US" sz="2000" dirty="0">
                <a:latin typeface="宋体"/>
              </a:rPr>
              <a:t>“</a:t>
            </a:r>
            <a:r>
              <a:rPr lang="zh-CN" altLang="en-US" sz="2000" dirty="0"/>
              <a:t>注册</a:t>
            </a:r>
            <a:r>
              <a:rPr lang="zh-CN" altLang="en-US" sz="2000" dirty="0">
                <a:latin typeface="宋体"/>
              </a:rPr>
              <a:t>”</a:t>
            </a:r>
            <a:r>
              <a:rPr lang="zh-CN" altLang="en-US" sz="2000" dirty="0" smtClean="0"/>
              <a:t>。</a:t>
            </a:r>
            <a:endParaRPr lang="zh-CN" altLang="en-US" sz="2000" dirty="0"/>
          </a:p>
          <a:p>
            <a:pPr lvl="1"/>
            <a:r>
              <a:rPr lang="zh-CN" altLang="en-US" sz="2000" dirty="0"/>
              <a:t>输入自己新浪邮件帐户的用户名如</a:t>
            </a:r>
            <a:r>
              <a:rPr lang="en-US" altLang="zh-CN" sz="2000" dirty="0"/>
              <a:t>xiaoli201304@sina.cn</a:t>
            </a:r>
            <a:r>
              <a:rPr lang="zh-CN" altLang="en-US" sz="2000" dirty="0"/>
              <a:t>和密码，单击“登录”按钮进入自己的新浪邮箱页面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pPr lvl="1"/>
            <a:r>
              <a:rPr lang="zh-CN" altLang="en-US" sz="2000" dirty="0" smtClean="0"/>
              <a:t>单击</a:t>
            </a:r>
            <a:r>
              <a:rPr lang="zh-CN" altLang="en-US" sz="2000" dirty="0" smtClean="0">
                <a:latin typeface="宋体"/>
              </a:rPr>
              <a:t>“</a:t>
            </a:r>
            <a:r>
              <a:rPr lang="zh-CN" altLang="en-US" sz="2000" dirty="0"/>
              <a:t>写信</a:t>
            </a:r>
            <a:r>
              <a:rPr lang="zh-CN" altLang="en-US" sz="2000" dirty="0" smtClean="0">
                <a:latin typeface="宋体"/>
              </a:rPr>
              <a:t>”</a:t>
            </a:r>
            <a:r>
              <a:rPr lang="zh-CN" altLang="en-US" sz="2000" dirty="0"/>
              <a:t>按钮，进入写新邮件的页面，填写好收件人、主题和邮件正文，选择邮件附件，单击</a:t>
            </a:r>
            <a:r>
              <a:rPr lang="zh-CN" altLang="en-US" sz="2000" dirty="0">
                <a:latin typeface="宋体"/>
              </a:rPr>
              <a:t>“</a:t>
            </a:r>
            <a:r>
              <a:rPr lang="zh-CN" altLang="en-US" sz="2000" dirty="0"/>
              <a:t>发送邮件</a:t>
            </a:r>
            <a:r>
              <a:rPr lang="zh-CN" altLang="en-US" sz="2000" dirty="0">
                <a:latin typeface="宋体"/>
              </a:rPr>
              <a:t>”</a:t>
            </a:r>
            <a:r>
              <a:rPr lang="zh-CN" altLang="en-US" sz="2000" dirty="0"/>
              <a:t>按钮，即可完成新邮件的发送。</a:t>
            </a:r>
          </a:p>
        </p:txBody>
      </p:sp>
      <p:pic>
        <p:nvPicPr>
          <p:cNvPr id="6" name="图片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1180" y="1340768"/>
            <a:ext cx="3171979" cy="2232248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1180" y="4131703"/>
            <a:ext cx="3171979" cy="2601837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9540D349-6479-4871-8BA5-18932EE94FE4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597E08-3F71-413A-81BD-AEA2A67681A5}" type="slidenum">
              <a:rPr lang="en-US" altLang="zh-CN" smtClean="0"/>
              <a:pPr/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54661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5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5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5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5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1" grpId="0" build="p" bldLvl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150" y="609600"/>
            <a:ext cx="6985000" cy="515938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在</a:t>
            </a:r>
            <a:r>
              <a:rPr lang="zh-CN" altLang="en-US" dirty="0"/>
              <a:t>网页中接收、回复电子邮件 </a:t>
            </a:r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76400"/>
            <a:ext cx="8291264" cy="4632325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在</a:t>
            </a:r>
            <a:r>
              <a:rPr lang="zh-CN" altLang="en-US" sz="2400" dirty="0">
                <a:latin typeface="宋体"/>
              </a:rPr>
              <a:t>“</a:t>
            </a:r>
            <a:r>
              <a:rPr lang="zh-CN" altLang="en-US" sz="2400" dirty="0"/>
              <a:t>新浪</a:t>
            </a:r>
            <a:r>
              <a:rPr lang="zh-CN" altLang="en-US" sz="2400" dirty="0">
                <a:latin typeface="宋体"/>
              </a:rPr>
              <a:t>”</a:t>
            </a:r>
            <a:r>
              <a:rPr lang="zh-CN" altLang="en-US" sz="2400" dirty="0"/>
              <a:t>网邮箱网页中单击</a:t>
            </a:r>
            <a:r>
              <a:rPr lang="zh-CN" altLang="en-US" sz="2400" dirty="0">
                <a:latin typeface="宋体"/>
              </a:rPr>
              <a:t>“</a:t>
            </a:r>
            <a:r>
              <a:rPr lang="zh-CN" altLang="en-US" sz="2400" dirty="0"/>
              <a:t>收件夹</a:t>
            </a:r>
            <a:r>
              <a:rPr lang="zh-CN" altLang="en-US" sz="2400" dirty="0">
                <a:latin typeface="宋体"/>
              </a:rPr>
              <a:t>”</a:t>
            </a:r>
            <a:r>
              <a:rPr lang="zh-CN" altLang="en-US" sz="2400" dirty="0"/>
              <a:t>链接，打开邮件列表，单击邮件的主题链接，将打开邮件详细内容的页面。</a:t>
            </a:r>
          </a:p>
          <a:p>
            <a:r>
              <a:rPr lang="zh-CN" altLang="en-US" sz="2400" dirty="0"/>
              <a:t>单击</a:t>
            </a:r>
            <a:r>
              <a:rPr lang="zh-CN" altLang="en-US" sz="2400" dirty="0">
                <a:latin typeface="宋体"/>
              </a:rPr>
              <a:t>“</a:t>
            </a:r>
            <a:r>
              <a:rPr lang="zh-CN" altLang="en-US" sz="2400" dirty="0"/>
              <a:t>回复</a:t>
            </a:r>
            <a:r>
              <a:rPr lang="zh-CN" altLang="en-US" sz="2400" dirty="0">
                <a:latin typeface="宋体"/>
              </a:rPr>
              <a:t>”</a:t>
            </a:r>
            <a:r>
              <a:rPr lang="zh-CN" altLang="en-US" sz="2400" dirty="0"/>
              <a:t>按钮，打开邮件回复的页面，填写好回复的主题、正文再发送邮件，即可完成邮件的回复。 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D6B8412A-1627-4930-97BC-BBE4A41C1971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597E08-3F71-413A-81BD-AEA2A67681A5}" type="slidenum">
              <a:rPr lang="en-US" altLang="zh-CN" smtClean="0"/>
              <a:pPr/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26669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0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0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0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0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67" grpId="0" build="p" bldLvl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648" y="609600"/>
            <a:ext cx="7632848" cy="515938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13.2.7 </a:t>
            </a:r>
            <a:r>
              <a:rPr lang="zh-CN" altLang="en-US" dirty="0"/>
              <a:t>在</a:t>
            </a:r>
            <a:r>
              <a:rPr lang="en-US" altLang="zh-CN" dirty="0" smtClean="0"/>
              <a:t>Outlook</a:t>
            </a:r>
            <a:r>
              <a:rPr lang="zh-CN" altLang="en-US" dirty="0" smtClean="0"/>
              <a:t>中</a:t>
            </a:r>
            <a:r>
              <a:rPr lang="zh-CN" altLang="en-US" dirty="0"/>
              <a:t>收发电子邮件 </a:t>
            </a:r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1844675"/>
            <a:ext cx="7727950" cy="4321175"/>
          </a:xfrm>
        </p:spPr>
        <p:txBody>
          <a:bodyPr>
            <a:normAutofit/>
          </a:bodyPr>
          <a:lstStyle/>
          <a:p>
            <a:r>
              <a:rPr lang="zh-CN" altLang="en-US" sz="2400" dirty="0">
                <a:hlinkClick r:id="rId2" action="ppaction://hlinksldjump"/>
              </a:rPr>
              <a:t>启动</a:t>
            </a:r>
            <a:r>
              <a:rPr lang="en-US" altLang="zh-CN" sz="2400" dirty="0" smtClean="0">
                <a:hlinkClick r:id="rId2" action="ppaction://hlinksldjump"/>
              </a:rPr>
              <a:t>Outlook</a:t>
            </a:r>
            <a:endParaRPr lang="en-US" altLang="zh-CN" sz="2400" dirty="0"/>
          </a:p>
          <a:p>
            <a:r>
              <a:rPr lang="en-US" altLang="zh-CN" sz="2400" dirty="0">
                <a:hlinkClick r:id="rId3" action="ppaction://hlinksldjump"/>
              </a:rPr>
              <a:t>Outlook</a:t>
            </a:r>
            <a:r>
              <a:rPr lang="zh-CN" altLang="en-US" sz="2400" dirty="0" smtClean="0">
                <a:hlinkClick r:id="rId3" action="ppaction://hlinksldjump"/>
              </a:rPr>
              <a:t>的</a:t>
            </a:r>
            <a:r>
              <a:rPr lang="zh-CN" altLang="en-US" sz="2400" dirty="0">
                <a:hlinkClick r:id="rId3" action="ppaction://hlinksldjump"/>
              </a:rPr>
              <a:t>邮件账户设置 </a:t>
            </a:r>
            <a:endParaRPr lang="zh-CN" altLang="en-US" sz="2400" dirty="0"/>
          </a:p>
          <a:p>
            <a:r>
              <a:rPr lang="zh-CN" altLang="en-US" sz="2400" dirty="0">
                <a:hlinkClick r:id="rId4" action="ppaction://hlinksldjump"/>
              </a:rPr>
              <a:t>写邮件和发送邮件 </a:t>
            </a:r>
            <a:endParaRPr lang="zh-CN" altLang="en-US" sz="2400" dirty="0"/>
          </a:p>
          <a:p>
            <a:r>
              <a:rPr lang="zh-CN" altLang="en-US" sz="2400" dirty="0">
                <a:hlinkClick r:id="rId5" action="ppaction://hlinksldjump"/>
              </a:rPr>
              <a:t>手动方式发送和接收邮件 </a:t>
            </a:r>
            <a:endParaRPr lang="zh-CN" altLang="en-US" sz="2400" dirty="0"/>
          </a:p>
          <a:p>
            <a:r>
              <a:rPr lang="zh-CN" altLang="en-US" sz="2400" dirty="0">
                <a:hlinkClick r:id="rId6" action="ppaction://hlinksldjump"/>
              </a:rPr>
              <a:t>阅读邮件和保存邮件 </a:t>
            </a:r>
            <a:endParaRPr lang="zh-CN" altLang="en-US" sz="2400" dirty="0"/>
          </a:p>
          <a:p>
            <a:r>
              <a:rPr lang="zh-CN" altLang="en-US" sz="2400" dirty="0">
                <a:hlinkClick r:id="rId7" action="ppaction://hlinksldjump"/>
              </a:rPr>
              <a:t>回复邮件 </a:t>
            </a:r>
            <a:endParaRPr lang="zh-CN" altLang="en-US" sz="2400" dirty="0"/>
          </a:p>
          <a:p>
            <a:r>
              <a:rPr lang="zh-CN" altLang="en-US" sz="2400" dirty="0">
                <a:hlinkClick r:id="rId8" action="ppaction://hlinksldjump"/>
              </a:rPr>
              <a:t>邮件的管理 </a:t>
            </a:r>
            <a:endParaRPr lang="zh-CN" altLang="en-US" sz="2400" dirty="0"/>
          </a:p>
          <a:p>
            <a:r>
              <a:rPr lang="zh-CN" altLang="en-US" sz="2400" dirty="0" smtClean="0">
                <a:hlinkClick r:id="rId9" action="ppaction://hlinksldjump"/>
              </a:rPr>
              <a:t>联系人的</a:t>
            </a:r>
            <a:r>
              <a:rPr lang="zh-CN" altLang="en-US" sz="2400" dirty="0">
                <a:hlinkClick r:id="rId9" action="ppaction://hlinksldjump"/>
              </a:rPr>
              <a:t>使用 </a:t>
            </a:r>
            <a:endParaRPr lang="zh-CN" altLang="en-US" sz="2400" dirty="0"/>
          </a:p>
        </p:txBody>
      </p:sp>
      <p:sp>
        <p:nvSpPr>
          <p:cNvPr id="136197" name="AutoShape 5"/>
          <p:cNvSpPr>
            <a:spLocks noChangeArrowheads="1"/>
          </p:cNvSpPr>
          <p:nvPr/>
        </p:nvSpPr>
        <p:spPr bwMode="auto">
          <a:xfrm>
            <a:off x="539750" y="1484313"/>
            <a:ext cx="8281988" cy="4608512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hlink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9C43F-1783-4540-95B0-1A1E719361FB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71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启动</a:t>
            </a:r>
            <a:r>
              <a:rPr lang="en-US" altLang="zh-CN" dirty="0" smtClean="0"/>
              <a:t>Outlook</a:t>
            </a:r>
            <a:endParaRPr lang="en-US" altLang="zh-CN" dirty="0"/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3052935"/>
          </a:xfrm>
        </p:spPr>
        <p:txBody>
          <a:bodyPr>
            <a:noAutofit/>
          </a:bodyPr>
          <a:lstStyle/>
          <a:p>
            <a:pPr algn="just"/>
            <a:r>
              <a:rPr lang="zh-CN" altLang="en-US" sz="2000" dirty="0"/>
              <a:t>在任务栏的“开始”菜单中，选择“所有程序”→“</a:t>
            </a:r>
            <a:r>
              <a:rPr lang="en-US" altLang="zh-CN" sz="2000" dirty="0"/>
              <a:t>Microsoft </a:t>
            </a:r>
            <a:r>
              <a:rPr lang="en-US" altLang="zh-CN" sz="2000" dirty="0" err="1"/>
              <a:t>Office”→“Microsoft</a:t>
            </a:r>
            <a:r>
              <a:rPr lang="en-US" altLang="zh-CN" sz="2000" dirty="0"/>
              <a:t> Outlook 2010”</a:t>
            </a:r>
            <a:r>
              <a:rPr lang="zh-CN" altLang="en-US" sz="2000" dirty="0"/>
              <a:t>命令，启动</a:t>
            </a:r>
            <a:r>
              <a:rPr lang="en-US" altLang="zh-CN" sz="2000" dirty="0"/>
              <a:t>Outlook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pPr algn="just"/>
            <a:r>
              <a:rPr lang="zh-CN" altLang="en-US" sz="2000" dirty="0"/>
              <a:t>在第一次使用</a:t>
            </a:r>
            <a:r>
              <a:rPr lang="en-US" altLang="zh-CN" sz="2000" dirty="0"/>
              <a:t>Outlook</a:t>
            </a:r>
            <a:r>
              <a:rPr lang="zh-CN" altLang="en-US" sz="2000" dirty="0"/>
              <a:t>时，</a:t>
            </a:r>
            <a:r>
              <a:rPr lang="en-US" altLang="zh-CN" sz="2000" dirty="0"/>
              <a:t>Outlook</a:t>
            </a:r>
            <a:r>
              <a:rPr lang="zh-CN" altLang="en-US" sz="2000" dirty="0"/>
              <a:t>将会引导用户进入“</a:t>
            </a:r>
            <a:r>
              <a:rPr lang="en-US" altLang="zh-CN" sz="2000" dirty="0"/>
              <a:t>Microsoft Outlook 2010 </a:t>
            </a:r>
            <a:r>
              <a:rPr lang="zh-CN" altLang="en-US" sz="2000" dirty="0"/>
              <a:t>启动”向导。在向导对话框中单击“下一步”按钮，显示“帐户配置”向导</a:t>
            </a:r>
            <a:r>
              <a:rPr lang="zh-CN" altLang="en-US" sz="2000" dirty="0" smtClean="0"/>
              <a:t>对话框。</a:t>
            </a:r>
            <a:endParaRPr lang="zh-CN" altLang="en-US" sz="2000" dirty="0"/>
          </a:p>
          <a:p>
            <a:pPr algn="just"/>
            <a:r>
              <a:rPr lang="zh-CN" altLang="en-US" sz="2000" dirty="0" smtClean="0"/>
              <a:t>在</a:t>
            </a:r>
            <a:r>
              <a:rPr lang="zh-CN" altLang="en-US" sz="2000" dirty="0"/>
              <a:t>向导的“是否配置电子邮件帐户”单选按钮组中选择“否”，单击“下一步”按钮，显示“取消配置”向导</a:t>
            </a:r>
            <a:r>
              <a:rPr lang="zh-CN" altLang="en-US" sz="2000" dirty="0" smtClean="0"/>
              <a:t>对话框。</a:t>
            </a:r>
            <a:endParaRPr lang="zh-CN" altLang="en-US" sz="2000" dirty="0"/>
          </a:p>
          <a:p>
            <a:pPr algn="just"/>
            <a:r>
              <a:rPr lang="zh-CN" altLang="en-US" sz="2000" dirty="0" smtClean="0"/>
              <a:t>在</a:t>
            </a:r>
            <a:r>
              <a:rPr lang="zh-CN" altLang="en-US" sz="2000" dirty="0"/>
              <a:t>“取消配置”向导对话框中勾选“继续</a:t>
            </a:r>
            <a:r>
              <a:rPr lang="en-US" altLang="zh-CN" sz="2000" dirty="0"/>
              <a:t>(</a:t>
            </a:r>
            <a:r>
              <a:rPr lang="zh-CN" altLang="en-US" sz="2000" dirty="0"/>
              <a:t>没有电子邮件支持</a:t>
            </a:r>
            <a:r>
              <a:rPr lang="en-US" altLang="zh-CN" sz="2000" dirty="0"/>
              <a:t>)”</a:t>
            </a:r>
            <a:r>
              <a:rPr lang="zh-CN" altLang="en-US" sz="2000" dirty="0"/>
              <a:t>复选框，单击“完成”按钮，</a:t>
            </a:r>
            <a:r>
              <a:rPr lang="zh-CN" altLang="en-US" sz="2000" dirty="0" smtClean="0"/>
              <a:t>打开</a:t>
            </a:r>
            <a:r>
              <a:rPr lang="en-US" altLang="zh-CN" sz="2000" dirty="0" smtClean="0"/>
              <a:t>Outlook</a:t>
            </a:r>
            <a:r>
              <a:rPr lang="zh-CN" altLang="en-US" sz="2000" dirty="0"/>
              <a:t>窗口。</a:t>
            </a:r>
          </a:p>
        </p:txBody>
      </p:sp>
      <p:pic>
        <p:nvPicPr>
          <p:cNvPr id="15" name="图片 1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4437112"/>
            <a:ext cx="3853364" cy="2357641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4C344-F033-42F1-9AC7-E76D929773E6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17</a:t>
            </a:fld>
            <a:endParaRPr lang="zh-CN" altLang="en-US"/>
          </a:p>
        </p:txBody>
      </p:sp>
      <p:sp>
        <p:nvSpPr>
          <p:cNvPr id="8" name="动作按钮: 后退或前一项 7">
            <a:hlinkClick r:id="rId3" action="ppaction://hlinksldjump" highlightClick="1"/>
          </p:cNvPr>
          <p:cNvSpPr/>
          <p:nvPr/>
        </p:nvSpPr>
        <p:spPr>
          <a:xfrm>
            <a:off x="8512296" y="0"/>
            <a:ext cx="576064" cy="43204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325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0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0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0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0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1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Outlook</a:t>
            </a:r>
            <a:r>
              <a:rPr lang="zh-CN" altLang="en-US" dirty="0" smtClean="0"/>
              <a:t>的</a:t>
            </a:r>
            <a:r>
              <a:rPr lang="zh-CN" altLang="en-US" dirty="0"/>
              <a:t>邮件账户设置 </a:t>
            </a:r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sz="2000" dirty="0"/>
              <a:t>在“文件”选项卡中单击“信息”选项，再单击“添加帐户”按钮</a:t>
            </a:r>
            <a:r>
              <a:rPr lang="zh-CN" altLang="en-US" sz="2000" dirty="0" smtClean="0"/>
              <a:t>，，</a:t>
            </a:r>
            <a:r>
              <a:rPr lang="zh-CN" altLang="en-US" sz="2000" dirty="0"/>
              <a:t>在打开的“添加新帐户”向导对话框的中选择“电子邮件帐户”单选项，单击“下一步”按钮，要求进行“自动帐户</a:t>
            </a:r>
            <a:r>
              <a:rPr lang="zh-CN" altLang="en-US" sz="2000" dirty="0" smtClean="0"/>
              <a:t>设置。</a:t>
            </a:r>
            <a:endParaRPr lang="zh-CN" altLang="en-US" sz="2000" dirty="0"/>
          </a:p>
          <a:p>
            <a:r>
              <a:rPr lang="zh-CN" altLang="en-US" sz="2000" dirty="0" smtClean="0"/>
              <a:t>在</a:t>
            </a:r>
            <a:r>
              <a:rPr lang="zh-CN" altLang="en-US" sz="2000" dirty="0"/>
              <a:t>对话框中选择“手动配置服务器设置或其他服务器类型”，单击“下一步”按钮，在随后的向导对话框中选择“</a:t>
            </a:r>
            <a:r>
              <a:rPr lang="en-US" altLang="zh-CN" sz="2000" dirty="0"/>
              <a:t>Internet</a:t>
            </a:r>
            <a:r>
              <a:rPr lang="zh-CN" altLang="en-US" sz="2000" dirty="0"/>
              <a:t>电子邮件”，再单击“下一步”按钮，</a:t>
            </a:r>
          </a:p>
          <a:p>
            <a:r>
              <a:rPr lang="zh-CN" altLang="en-US" sz="2000" dirty="0" smtClean="0"/>
              <a:t>在</a:t>
            </a:r>
            <a:r>
              <a:rPr lang="zh-CN" altLang="en-US" sz="2000" dirty="0"/>
              <a:t>向导对话框中逐步填入</a:t>
            </a:r>
            <a:r>
              <a:rPr lang="zh-CN" altLang="en-US" sz="2000" dirty="0">
                <a:latin typeface="宋体"/>
              </a:rPr>
              <a:t>“</a:t>
            </a:r>
            <a:r>
              <a:rPr lang="zh-CN" altLang="en-US" sz="2000" dirty="0"/>
              <a:t>显示名</a:t>
            </a:r>
            <a:r>
              <a:rPr lang="zh-CN" altLang="en-US" sz="2000" dirty="0">
                <a:latin typeface="宋体"/>
              </a:rPr>
              <a:t>”</a:t>
            </a:r>
            <a:r>
              <a:rPr lang="zh-CN" altLang="en-US" sz="2000" dirty="0"/>
              <a:t>、电子邮件地址 、电子邮件的接收服务器和发送服务器地址 、邮件服务商提供给用户的账户名和密码，</a:t>
            </a:r>
            <a:r>
              <a:rPr lang="zh-CN" altLang="en-US" sz="2000" dirty="0" smtClean="0"/>
              <a:t>完成</a:t>
            </a:r>
            <a:r>
              <a:rPr lang="en-US" altLang="zh-CN" sz="2000" dirty="0" smtClean="0"/>
              <a:t>Outlook</a:t>
            </a:r>
            <a:r>
              <a:rPr lang="zh-CN" altLang="en-US" sz="2000" dirty="0" smtClean="0"/>
              <a:t>的</a:t>
            </a:r>
            <a:r>
              <a:rPr lang="zh-CN" altLang="en-US" sz="2000" dirty="0"/>
              <a:t>邮件账户设置。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39B84-C3E5-4097-8034-E081DC1E29DD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18</a:t>
            </a:fld>
            <a:endParaRPr lang="zh-CN" altLang="en-US"/>
          </a:p>
        </p:txBody>
      </p:sp>
      <p:sp>
        <p:nvSpPr>
          <p:cNvPr id="8" name="动作按钮: 后退或前一项 7">
            <a:hlinkClick r:id="rId2" action="ppaction://hlinksldjump" highlightClick="1"/>
          </p:cNvPr>
          <p:cNvSpPr/>
          <p:nvPr/>
        </p:nvSpPr>
        <p:spPr>
          <a:xfrm>
            <a:off x="8512296" y="0"/>
            <a:ext cx="576064" cy="43204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278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写邮件和发送邮件 </a:t>
            </a:r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536" y="1268760"/>
            <a:ext cx="4619625" cy="4896891"/>
          </a:xfrm>
        </p:spPr>
        <p:txBody>
          <a:bodyPr>
            <a:normAutofit/>
          </a:bodyPr>
          <a:lstStyle/>
          <a:p>
            <a:r>
              <a:rPr lang="zh-CN" altLang="en-US" sz="2800" dirty="0"/>
              <a:t>李四给指导老师发送一封带附件的邮件 </a:t>
            </a:r>
          </a:p>
          <a:p>
            <a:pPr lvl="1"/>
            <a:r>
              <a:rPr lang="zh-CN" altLang="en-US" sz="2400" dirty="0"/>
              <a:t>在</a:t>
            </a:r>
            <a:r>
              <a:rPr lang="en-US" altLang="zh-CN" sz="2400" dirty="0"/>
              <a:t>Outlook</a:t>
            </a:r>
            <a:r>
              <a:rPr lang="zh-CN" altLang="en-US" sz="2400" dirty="0"/>
              <a:t>窗口“开始”选项卡的“新建”组中单击“新建电子邮件”按钮 ，打开撰写新邮件窗口。 </a:t>
            </a:r>
          </a:p>
          <a:p>
            <a:pPr lvl="1"/>
            <a:r>
              <a:rPr lang="zh-CN" altLang="en-US" sz="2400" dirty="0" smtClean="0"/>
              <a:t>填写收件人、</a:t>
            </a:r>
            <a:r>
              <a:rPr lang="zh-CN" altLang="en-US" sz="2400" dirty="0" smtClean="0">
                <a:latin typeface="宋体"/>
              </a:rPr>
              <a:t>“</a:t>
            </a:r>
            <a:r>
              <a:rPr lang="zh-CN" altLang="en-US" sz="2400" dirty="0" smtClean="0"/>
              <a:t>主题</a:t>
            </a:r>
            <a:r>
              <a:rPr lang="zh-CN" altLang="en-US" sz="2400" dirty="0" smtClean="0">
                <a:latin typeface="宋体"/>
              </a:rPr>
              <a:t>”</a:t>
            </a:r>
            <a:r>
              <a:rPr lang="zh-CN" altLang="en-US" sz="2400" dirty="0" smtClean="0"/>
              <a:t> 。</a:t>
            </a:r>
            <a:endParaRPr lang="en-US" altLang="zh-CN" sz="2400" dirty="0" smtClean="0"/>
          </a:p>
          <a:p>
            <a:pPr lvl="1"/>
            <a:r>
              <a:rPr lang="zh-CN" altLang="en-US" sz="2400" dirty="0"/>
              <a:t>撰写邮件正文。</a:t>
            </a:r>
          </a:p>
          <a:p>
            <a:pPr lvl="1"/>
            <a:r>
              <a:rPr lang="zh-CN" altLang="en-US" sz="2400" dirty="0"/>
              <a:t>添加附件。</a:t>
            </a:r>
          </a:p>
          <a:p>
            <a:pPr lvl="1"/>
            <a:r>
              <a:rPr lang="zh-CN" altLang="en-US" sz="2400" dirty="0"/>
              <a:t>邮件撰写完毕，就可</a:t>
            </a:r>
            <a:r>
              <a:rPr lang="zh-CN" altLang="en-US" sz="2400" dirty="0" smtClean="0"/>
              <a:t>单击“发送”</a:t>
            </a:r>
            <a:r>
              <a:rPr lang="zh-CN" altLang="en-US" sz="2400" dirty="0"/>
              <a:t>按钮发送邮件了。 </a:t>
            </a:r>
          </a:p>
          <a:p>
            <a:pPr lvl="1"/>
            <a:endParaRPr lang="zh-CN" altLang="en-US" sz="2400" dirty="0"/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615" y="1844824"/>
            <a:ext cx="4096385" cy="236855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78B0808-42F3-46ED-AF5E-8BA473B5FE77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597E08-3F71-413A-81BD-AEA2A67681A5}" type="slidenum">
              <a:rPr lang="en-US" altLang="zh-CN" smtClean="0"/>
              <a:pPr/>
              <a:t>19</a:t>
            </a:fld>
            <a:endParaRPr lang="en-US" altLang="zh-CN"/>
          </a:p>
        </p:txBody>
      </p:sp>
      <p:sp>
        <p:nvSpPr>
          <p:cNvPr id="8" name="动作按钮: 后退或前一项 7">
            <a:hlinkClick r:id="rId3" action="ppaction://hlinksldjump" highlightClick="1"/>
          </p:cNvPr>
          <p:cNvSpPr/>
          <p:nvPr/>
        </p:nvSpPr>
        <p:spPr>
          <a:xfrm>
            <a:off x="8512296" y="0"/>
            <a:ext cx="576064" cy="43204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14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3" grpId="0" build="p" bldLvl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150" y="609600"/>
            <a:ext cx="6769100" cy="350838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目录</a:t>
            </a:r>
          </a:p>
        </p:txBody>
      </p:sp>
      <p:sp>
        <p:nvSpPr>
          <p:cNvPr id="9626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332706" y="1340768"/>
            <a:ext cx="6696075" cy="511256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</a:extLst>
        </p:spPr>
        <p:txBody>
          <a:bodyPr>
            <a:noAutofit/>
          </a:bodyPr>
          <a:lstStyle/>
          <a:p>
            <a:r>
              <a:rPr lang="en-US" altLang="zh-CN" sz="2400" dirty="0" smtClean="0"/>
              <a:t>11.1 </a:t>
            </a:r>
            <a:r>
              <a:rPr lang="zh-CN" altLang="en-US" sz="2400" dirty="0">
                <a:hlinkClick r:id="rId2" action="ppaction://hlinksldjump"/>
              </a:rPr>
              <a:t>信息搜索与邮件收发案例分析</a:t>
            </a:r>
            <a:endParaRPr lang="zh-CN" altLang="en-US" sz="2400" dirty="0"/>
          </a:p>
          <a:p>
            <a:r>
              <a:rPr lang="en-US" altLang="zh-CN" sz="2400" dirty="0" smtClean="0"/>
              <a:t>11.2 </a:t>
            </a:r>
            <a:r>
              <a:rPr lang="zh-CN" altLang="en-US" sz="2400" dirty="0"/>
              <a:t>实现方法</a:t>
            </a:r>
          </a:p>
          <a:p>
            <a:pPr lvl="1"/>
            <a:r>
              <a:rPr lang="en-US" altLang="zh-CN" sz="2000" dirty="0" smtClean="0"/>
              <a:t>11.2.1 </a:t>
            </a:r>
            <a:r>
              <a:rPr lang="zh-CN" altLang="en-US" sz="2000" dirty="0">
                <a:hlinkClick r:id="rId3" action="ppaction://hlinksldjump"/>
              </a:rPr>
              <a:t>资料搜索 </a:t>
            </a:r>
            <a:endParaRPr lang="zh-CN" altLang="en-US" sz="2000" dirty="0"/>
          </a:p>
          <a:p>
            <a:pPr lvl="1"/>
            <a:r>
              <a:rPr lang="en-US" altLang="zh-CN" sz="2000" dirty="0" smtClean="0"/>
              <a:t>11.2.2 </a:t>
            </a:r>
            <a:r>
              <a:rPr lang="zh-CN" altLang="en-US" sz="2000" dirty="0">
                <a:hlinkClick r:id="rId4" action="ppaction://hlinksldjump"/>
              </a:rPr>
              <a:t>收藏夹的使用 </a:t>
            </a:r>
            <a:endParaRPr lang="zh-CN" altLang="en-US" sz="2000" dirty="0"/>
          </a:p>
          <a:p>
            <a:pPr lvl="1"/>
            <a:r>
              <a:rPr lang="en-US" altLang="zh-CN" sz="2000" dirty="0" smtClean="0"/>
              <a:t>11.2.3 </a:t>
            </a:r>
            <a:r>
              <a:rPr lang="zh-CN" altLang="en-US" sz="2000" dirty="0">
                <a:hlinkClick r:id="rId5" action="ppaction://hlinksldjump"/>
              </a:rPr>
              <a:t>网页的保存和打印</a:t>
            </a:r>
            <a:endParaRPr lang="zh-CN" altLang="en-US" sz="2000" dirty="0">
              <a:hlinkClick r:id="rId6" action="ppaction://hlinksldjump"/>
            </a:endParaRPr>
          </a:p>
          <a:p>
            <a:pPr lvl="1"/>
            <a:r>
              <a:rPr lang="en-US" altLang="zh-CN" sz="2000" dirty="0" smtClean="0"/>
              <a:t>11.2.4 </a:t>
            </a:r>
            <a:r>
              <a:rPr lang="zh-CN" altLang="en-US" sz="2000" dirty="0">
                <a:hlinkClick r:id="rId7" action="ppaction://hlinksldjump"/>
              </a:rPr>
              <a:t>通过</a:t>
            </a:r>
            <a:r>
              <a:rPr lang="en-US" altLang="zh-CN" sz="2000" dirty="0">
                <a:hlinkClick r:id="rId7" action="ppaction://hlinksldjump"/>
              </a:rPr>
              <a:t>FTP</a:t>
            </a:r>
            <a:r>
              <a:rPr lang="zh-CN" altLang="en-US" sz="2000" dirty="0">
                <a:hlinkClick r:id="rId7" action="ppaction://hlinksldjump"/>
              </a:rPr>
              <a:t>服务器上传下载</a:t>
            </a:r>
            <a:r>
              <a:rPr lang="zh-CN" altLang="en-US" sz="2000" dirty="0" smtClean="0">
                <a:hlinkClick r:id="rId7" action="ppaction://hlinksldjump"/>
              </a:rPr>
              <a:t>文件</a:t>
            </a:r>
            <a:endParaRPr lang="en-US" altLang="zh-CN" sz="2000" dirty="0" smtClean="0"/>
          </a:p>
          <a:p>
            <a:pPr lvl="1"/>
            <a:r>
              <a:rPr lang="en-US" altLang="zh-CN" sz="2000" dirty="0" smtClean="0"/>
              <a:t>11.2.5</a:t>
            </a:r>
            <a:r>
              <a:rPr lang="zh-CN" altLang="en-US" sz="2000" dirty="0" smtClean="0">
                <a:hlinkClick r:id="rId8" action="ppaction://hlinksldjump"/>
              </a:rPr>
              <a:t>用网盘备份与分享文件</a:t>
            </a:r>
            <a:endParaRPr lang="zh-CN" altLang="en-US" sz="2000" dirty="0">
              <a:hlinkClick r:id="rId6" action="ppaction://hlinksldjump"/>
            </a:endParaRPr>
          </a:p>
          <a:p>
            <a:pPr lvl="1"/>
            <a:r>
              <a:rPr lang="en-US" altLang="zh-CN" sz="2000" dirty="0" smtClean="0"/>
              <a:t>11.2.6 </a:t>
            </a:r>
            <a:r>
              <a:rPr lang="zh-CN" altLang="en-US" sz="2000" dirty="0">
                <a:hlinkClick r:id="rId9" action="ppaction://hlinksldjump"/>
              </a:rPr>
              <a:t>在网页中收发电子邮件</a:t>
            </a:r>
            <a:endParaRPr lang="zh-CN" altLang="en-US" sz="2000" dirty="0">
              <a:hlinkClick r:id="rId6" action="ppaction://hlinksldjump"/>
            </a:endParaRPr>
          </a:p>
          <a:p>
            <a:pPr lvl="1"/>
            <a:r>
              <a:rPr lang="en-US" altLang="zh-CN" sz="2000" dirty="0" smtClean="0"/>
              <a:t>11.2.7 </a:t>
            </a:r>
            <a:r>
              <a:rPr lang="zh-CN" altLang="en-US" sz="2000" dirty="0" smtClean="0">
                <a:hlinkClick r:id="rId10" action="ppaction://hlinksldjump"/>
              </a:rPr>
              <a:t>在</a:t>
            </a:r>
            <a:r>
              <a:rPr lang="en-US" altLang="zh-CN" sz="2000" dirty="0" smtClean="0">
                <a:hlinkClick r:id="rId10" action="ppaction://hlinksldjump"/>
              </a:rPr>
              <a:t>Outlook</a:t>
            </a:r>
            <a:r>
              <a:rPr lang="zh-CN" altLang="en-US" sz="2000" dirty="0" smtClean="0">
                <a:hlinkClick r:id="rId10" action="ppaction://hlinksldjump"/>
              </a:rPr>
              <a:t>中</a:t>
            </a:r>
            <a:r>
              <a:rPr lang="zh-CN" altLang="en-US" sz="2000" dirty="0">
                <a:hlinkClick r:id="rId10" action="ppaction://hlinksldjump"/>
              </a:rPr>
              <a:t>收发电子邮件 </a:t>
            </a:r>
            <a:endParaRPr lang="zh-CN" altLang="en-US" sz="2000" dirty="0"/>
          </a:p>
          <a:p>
            <a:pPr lvl="1"/>
            <a:r>
              <a:rPr lang="en-US" altLang="zh-CN" sz="2000" dirty="0" smtClean="0"/>
              <a:t>11.2.8 </a:t>
            </a:r>
            <a:r>
              <a:rPr lang="zh-CN" altLang="en-US" sz="2000" dirty="0">
                <a:hlinkClick r:id="rId11" action="ppaction://hlinksldjump"/>
              </a:rPr>
              <a:t>腾讯</a:t>
            </a:r>
            <a:r>
              <a:rPr lang="en-US" altLang="zh-CN" sz="2000" dirty="0">
                <a:hlinkClick r:id="rId11" action="ppaction://hlinksldjump"/>
              </a:rPr>
              <a:t>QQ</a:t>
            </a:r>
            <a:r>
              <a:rPr lang="zh-CN" altLang="en-US" sz="2000" dirty="0">
                <a:hlinkClick r:id="rId11" action="ppaction://hlinksldjump"/>
              </a:rPr>
              <a:t>的使用</a:t>
            </a:r>
            <a:endParaRPr lang="zh-CN" altLang="en-US" sz="2000" dirty="0"/>
          </a:p>
          <a:p>
            <a:pPr lvl="1"/>
            <a:r>
              <a:rPr lang="en-US" altLang="zh-CN" sz="2000" dirty="0" smtClean="0"/>
              <a:t>11.2.9 </a:t>
            </a:r>
            <a:r>
              <a:rPr lang="zh-CN" altLang="en-US" sz="2000" dirty="0">
                <a:hlinkClick r:id="rId12" action="ppaction://hlinksldjump"/>
              </a:rPr>
              <a:t>博客和微博</a:t>
            </a:r>
            <a:endParaRPr lang="zh-CN" altLang="en-US" sz="2000" dirty="0"/>
          </a:p>
          <a:p>
            <a:r>
              <a:rPr lang="en-US" altLang="zh-CN" sz="2400" dirty="0" smtClean="0"/>
              <a:t>11.3 </a:t>
            </a:r>
            <a:r>
              <a:rPr lang="zh-CN" altLang="en-US" sz="2400" dirty="0">
                <a:hlinkClick r:id="rId6" action="ppaction://hlinksldjump"/>
              </a:rPr>
              <a:t>案例总结</a:t>
            </a:r>
            <a:endParaRPr lang="zh-CN" altLang="en-US" sz="2400" dirty="0"/>
          </a:p>
          <a:p>
            <a:r>
              <a:rPr lang="en-US" altLang="zh-CN" sz="2400" dirty="0" smtClean="0"/>
              <a:t>11.4 </a:t>
            </a:r>
            <a:r>
              <a:rPr lang="zh-CN" altLang="en-US" sz="2400" dirty="0">
                <a:hlinkClick r:id="rId13" action="ppaction://hlinksldjump"/>
              </a:rPr>
              <a:t>课后练习</a:t>
            </a:r>
            <a:endParaRPr lang="zh-CN" altLang="en-US" sz="2400" dirty="0"/>
          </a:p>
        </p:txBody>
      </p:sp>
      <p:sp>
        <p:nvSpPr>
          <p:cNvPr id="96261" name="AutoShape 5"/>
          <p:cNvSpPr>
            <a:spLocks noChangeArrowheads="1"/>
          </p:cNvSpPr>
          <p:nvPr/>
        </p:nvSpPr>
        <p:spPr bwMode="auto">
          <a:xfrm>
            <a:off x="539750" y="1268760"/>
            <a:ext cx="8281988" cy="5328592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hlink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64639-0769-4D44-B1D8-52E6BF942554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2822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手动方式发送和接收邮件 </a:t>
            </a:r>
          </a:p>
        </p:txBody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/>
              <a:t>发送并接收刚才李四给老师和自己发送的邮件，操作步骤如下：</a:t>
            </a:r>
          </a:p>
          <a:p>
            <a:pPr lvl="1"/>
            <a:r>
              <a:rPr lang="zh-CN" altLang="en-US" sz="2400" dirty="0"/>
              <a:t>在</a:t>
            </a:r>
            <a:r>
              <a:rPr lang="en-US" altLang="zh-CN" sz="2400" dirty="0"/>
              <a:t>Outlook</a:t>
            </a:r>
            <a:r>
              <a:rPr lang="zh-CN" altLang="en-US" sz="2400" dirty="0"/>
              <a:t>窗口“发送</a:t>
            </a:r>
            <a:r>
              <a:rPr lang="en-US" altLang="zh-CN" sz="2400" dirty="0"/>
              <a:t>/</a:t>
            </a:r>
            <a:r>
              <a:rPr lang="zh-CN" altLang="en-US" sz="2400" dirty="0"/>
              <a:t>接收”选项卡的“发送和接收”组中单击“发送</a:t>
            </a:r>
            <a:r>
              <a:rPr lang="en-US" altLang="zh-CN" sz="2400" dirty="0"/>
              <a:t>/</a:t>
            </a:r>
            <a:r>
              <a:rPr lang="zh-CN" altLang="en-US" sz="2400" dirty="0"/>
              <a:t>接收所有文件夹”按钮 ，打开“</a:t>
            </a:r>
            <a:r>
              <a:rPr lang="en-US" altLang="zh-CN" sz="2400" dirty="0"/>
              <a:t>Outlook</a:t>
            </a:r>
            <a:r>
              <a:rPr lang="zh-CN" altLang="en-US" sz="2400" dirty="0"/>
              <a:t>发送</a:t>
            </a:r>
            <a:r>
              <a:rPr lang="en-US" altLang="zh-CN" sz="2400" dirty="0"/>
              <a:t>/</a:t>
            </a:r>
            <a:r>
              <a:rPr lang="zh-CN" altLang="en-US" sz="2400" dirty="0"/>
              <a:t>接收进度”对话框，当发送、接收邮件工作完成后，此进度对话框将自动关闭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lvl="1"/>
            <a:r>
              <a:rPr lang="zh-CN" altLang="en-US" sz="2400" dirty="0" smtClean="0">
                <a:latin typeface="宋体"/>
              </a:rPr>
              <a:t>在“</a:t>
            </a:r>
            <a:r>
              <a:rPr lang="zh-CN" altLang="en-US" sz="2400" dirty="0" smtClean="0"/>
              <a:t>收件箱</a:t>
            </a:r>
            <a:r>
              <a:rPr lang="zh-CN" altLang="en-US" sz="2400" dirty="0" smtClean="0">
                <a:latin typeface="宋体"/>
              </a:rPr>
              <a:t>”</a:t>
            </a:r>
            <a:r>
              <a:rPr lang="zh-CN" altLang="en-US" sz="2400" dirty="0" smtClean="0"/>
              <a:t>中，新</a:t>
            </a:r>
            <a:r>
              <a:rPr lang="zh-CN" altLang="en-US" sz="2400" dirty="0"/>
              <a:t>的或未读的邮件，在邮件列表框中将以粗体字显示。 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C6F25-2E9D-4E43-A44A-2389768E01EE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20</a:t>
            </a:fld>
            <a:endParaRPr lang="zh-CN" altLang="en-US"/>
          </a:p>
        </p:txBody>
      </p:sp>
      <p:sp>
        <p:nvSpPr>
          <p:cNvPr id="7" name="动作按钮: 后退或前一项 6">
            <a:hlinkClick r:id="rId2" action="ppaction://hlinksldjump" highlightClick="1"/>
          </p:cNvPr>
          <p:cNvSpPr/>
          <p:nvPr/>
        </p:nvSpPr>
        <p:spPr>
          <a:xfrm>
            <a:off x="8512296" y="0"/>
            <a:ext cx="576064" cy="43204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5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5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5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5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5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1" grpId="0" build="p" bldLvl="2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阅读邮件和保存邮件 </a:t>
            </a:r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313"/>
            <a:ext cx="8267700" cy="2112962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zh-CN" altLang="en-US" sz="2000" dirty="0"/>
              <a:t>用两种方法阅读刚才李四给老师和自己发送的邮件，操作步骤如下：</a:t>
            </a:r>
          </a:p>
          <a:p>
            <a:pPr lvl="1"/>
            <a:r>
              <a:rPr lang="zh-CN" altLang="en-US" sz="2000" dirty="0"/>
              <a:t>在邮件列表中，选择要阅读的邮件，在邮件预览框中将显示邮件的内容。如果邮件中包含附件，则在预览框的右上角显示一个别针图标，如图所示。</a:t>
            </a:r>
          </a:p>
          <a:p>
            <a:pPr lvl="1"/>
            <a:r>
              <a:rPr lang="zh-CN" altLang="en-US" sz="2000" dirty="0"/>
              <a:t>在邮件列表中双击此邮件，将打开邮件阅读窗口显示邮件的内容和包含的附件等信息。 </a:t>
            </a:r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501008"/>
            <a:ext cx="4031615" cy="3246755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EC90B-B3A5-4424-8ED5-F9F80F2F5AD6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21</a:t>
            </a:fld>
            <a:endParaRPr lang="zh-CN" altLang="en-US"/>
          </a:p>
        </p:txBody>
      </p:sp>
      <p:sp>
        <p:nvSpPr>
          <p:cNvPr id="8" name="动作按钮: 后退或前一项 7">
            <a:hlinkClick r:id="rId3" action="ppaction://hlinksldjump" highlightClick="1"/>
          </p:cNvPr>
          <p:cNvSpPr/>
          <p:nvPr/>
        </p:nvSpPr>
        <p:spPr>
          <a:xfrm>
            <a:off x="8512296" y="0"/>
            <a:ext cx="576064" cy="43204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971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8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8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8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8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8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8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3" grpId="0" build="p" bldLvl="2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阅读邮件和保存邮件 </a:t>
            </a:r>
          </a:p>
        </p:txBody>
      </p:sp>
      <p:sp>
        <p:nvSpPr>
          <p:cNvPr id="191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313"/>
            <a:ext cx="8267700" cy="2112962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dirty="0"/>
              <a:t>保存邮件，操作步骤如下：</a:t>
            </a:r>
          </a:p>
          <a:p>
            <a:pPr lvl="1">
              <a:lnSpc>
                <a:spcPct val="90000"/>
              </a:lnSpc>
            </a:pPr>
            <a:r>
              <a:rPr lang="zh-CN" altLang="en-US" sz="2000" dirty="0"/>
              <a:t>在邮件列表中选择要保存的邮件，在“文件”选项卡中单击“另存为”选项，打开“另存为”对话框。</a:t>
            </a:r>
          </a:p>
          <a:p>
            <a:pPr lvl="1">
              <a:lnSpc>
                <a:spcPct val="90000"/>
              </a:lnSpc>
            </a:pPr>
            <a:r>
              <a:rPr lang="zh-CN" altLang="en-US" sz="2000" dirty="0" smtClean="0"/>
              <a:t>确定</a:t>
            </a:r>
            <a:r>
              <a:rPr lang="zh-CN" altLang="en-US" sz="2000" dirty="0"/>
              <a:t>邮件保存的位置和文件名，选择邮件的“保存类型”为“纯文本</a:t>
            </a:r>
            <a:r>
              <a:rPr lang="en-US" altLang="zh-CN" sz="2000" dirty="0"/>
              <a:t>(*.txt)”</a:t>
            </a:r>
            <a:r>
              <a:rPr lang="zh-CN" altLang="en-US" sz="2000" dirty="0"/>
              <a:t>，单击“保存”按钮，完成邮件的</a:t>
            </a:r>
            <a:r>
              <a:rPr lang="zh-CN" altLang="en-US" sz="2000" dirty="0" smtClean="0"/>
              <a:t>保存。 </a:t>
            </a:r>
            <a:endParaRPr lang="zh-CN" altLang="en-US" sz="2000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3501008"/>
            <a:ext cx="3528392" cy="3284984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BB118-8AE1-4E7A-88D5-48BA17DBBBF8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22</a:t>
            </a:fld>
            <a:endParaRPr lang="zh-CN" altLang="en-US"/>
          </a:p>
        </p:txBody>
      </p:sp>
      <p:sp>
        <p:nvSpPr>
          <p:cNvPr id="8" name="动作按钮: 后退或前一项 7">
            <a:hlinkClick r:id="rId3" action="ppaction://hlinksldjump" highlightClick="1"/>
          </p:cNvPr>
          <p:cNvSpPr/>
          <p:nvPr/>
        </p:nvSpPr>
        <p:spPr>
          <a:xfrm>
            <a:off x="8512296" y="0"/>
            <a:ext cx="576064" cy="43204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0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1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1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1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1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1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1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491" grpId="0" build="p" bldLvl="2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title"/>
          </p:nvPr>
        </p:nvSpPr>
        <p:spPr>
          <a:xfrm>
            <a:off x="1871588" y="476672"/>
            <a:ext cx="6985000" cy="515938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回复邮件 </a:t>
            </a:r>
          </a:p>
        </p:txBody>
      </p:sp>
      <p:sp>
        <p:nvSpPr>
          <p:cNvPr id="1935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700213"/>
            <a:ext cx="5364163" cy="4752975"/>
          </a:xfrm>
        </p:spPr>
        <p:txBody>
          <a:bodyPr>
            <a:normAutofit/>
          </a:bodyPr>
          <a:lstStyle/>
          <a:p>
            <a:pPr lvl="1"/>
            <a:r>
              <a:rPr lang="zh-CN" altLang="en-US" sz="2000" dirty="0">
                <a:latin typeface="宋体" pitchFamily="2" charset="-122"/>
              </a:rPr>
              <a:t>在邮件列表中选择要回复的邮件，如“毕业设计排版要求”，在“开始”选项卡的“响应”组中单击“答复”按钮 ，打开回复窗口。在回复窗口中，收件人、主题以及原邮件的内容都已经自动填写，可根据需要进行修改或</a:t>
            </a:r>
            <a:r>
              <a:rPr lang="zh-CN" altLang="en-US" sz="2000" dirty="0" smtClean="0">
                <a:latin typeface="宋体" pitchFamily="2" charset="-122"/>
              </a:rPr>
              <a:t>添加。</a:t>
            </a:r>
            <a:endParaRPr lang="zh-CN" altLang="en-US" sz="2000" dirty="0">
              <a:latin typeface="宋体" pitchFamily="2" charset="-122"/>
            </a:endParaRPr>
          </a:p>
          <a:p>
            <a:pPr lvl="1"/>
            <a:r>
              <a:rPr lang="zh-CN" altLang="en-US" sz="2000" dirty="0" smtClean="0">
                <a:latin typeface="宋体" pitchFamily="2" charset="-122"/>
              </a:rPr>
              <a:t>填写</a:t>
            </a:r>
            <a:r>
              <a:rPr lang="zh-CN" altLang="en-US" sz="2000" dirty="0">
                <a:latin typeface="宋体" pitchFamily="2" charset="-122"/>
              </a:rPr>
              <a:t>要回复的邮件内容。通常回复内容写在原邮件内容之前。</a:t>
            </a:r>
          </a:p>
          <a:p>
            <a:pPr lvl="1"/>
            <a:r>
              <a:rPr lang="zh-CN" altLang="en-US" sz="2000" dirty="0" smtClean="0">
                <a:latin typeface="宋体" pitchFamily="2" charset="-122"/>
              </a:rPr>
              <a:t>邮件</a:t>
            </a:r>
            <a:r>
              <a:rPr lang="zh-CN" altLang="en-US" sz="2000" dirty="0">
                <a:latin typeface="宋体" pitchFamily="2" charset="-122"/>
              </a:rPr>
              <a:t>写好后，单击“发送”按钮发送邮件</a:t>
            </a:r>
            <a:r>
              <a:rPr lang="zh-CN" altLang="en-US" sz="2000" dirty="0" smtClean="0">
                <a:latin typeface="宋体" pitchFamily="2" charset="-122"/>
              </a:rPr>
              <a:t>。</a:t>
            </a:r>
            <a:endParaRPr lang="zh-CN" altLang="en-US" sz="2000" dirty="0">
              <a:latin typeface="宋体" pitchFamily="2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2060848"/>
            <a:ext cx="3628757" cy="3888432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D6576D17-53BB-425C-82B8-36615AE2985A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597E08-3F71-413A-81BD-AEA2A67681A5}" type="slidenum">
              <a:rPr lang="en-US" altLang="zh-CN" smtClean="0"/>
              <a:pPr/>
              <a:t>23</a:t>
            </a:fld>
            <a:endParaRPr lang="en-US" altLang="zh-CN"/>
          </a:p>
        </p:txBody>
      </p:sp>
      <p:sp>
        <p:nvSpPr>
          <p:cNvPr id="8" name="动作按钮: 后退或前一项 7">
            <a:hlinkClick r:id="rId3" action="ppaction://hlinksldjump" highlightClick="1"/>
          </p:cNvPr>
          <p:cNvSpPr/>
          <p:nvPr/>
        </p:nvSpPr>
        <p:spPr>
          <a:xfrm>
            <a:off x="8512296" y="0"/>
            <a:ext cx="576064" cy="43204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620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39" grpId="0" build="p" bldLvl="2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邮件的管理 </a:t>
            </a:r>
          </a:p>
        </p:txBody>
      </p:sp>
      <p:sp>
        <p:nvSpPr>
          <p:cNvPr id="194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312"/>
            <a:ext cx="4751759" cy="5257055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dirty="0"/>
              <a:t>在</a:t>
            </a:r>
            <a:r>
              <a:rPr lang="zh-CN" altLang="en-US" sz="2400" dirty="0">
                <a:latin typeface="宋体"/>
              </a:rPr>
              <a:t>“</a:t>
            </a:r>
            <a:r>
              <a:rPr lang="zh-CN" altLang="en-US" sz="2400" dirty="0"/>
              <a:t>本地文件夹</a:t>
            </a:r>
            <a:r>
              <a:rPr lang="zh-CN" altLang="en-US" sz="2400" dirty="0">
                <a:latin typeface="宋体"/>
              </a:rPr>
              <a:t>”</a:t>
            </a:r>
            <a:r>
              <a:rPr lang="zh-CN" altLang="en-US" sz="2400" dirty="0"/>
              <a:t>下，新建</a:t>
            </a:r>
            <a:r>
              <a:rPr lang="zh-CN" altLang="en-US" sz="2400" dirty="0">
                <a:latin typeface="宋体"/>
              </a:rPr>
              <a:t>“</a:t>
            </a:r>
            <a:r>
              <a:rPr lang="zh-CN" altLang="en-US" sz="2400" dirty="0"/>
              <a:t>毕业论文</a:t>
            </a:r>
            <a:r>
              <a:rPr lang="zh-CN" altLang="en-US" sz="2400" dirty="0">
                <a:latin typeface="宋体"/>
              </a:rPr>
              <a:t>”</a:t>
            </a:r>
            <a:r>
              <a:rPr lang="zh-CN" altLang="en-US" sz="2400" dirty="0"/>
              <a:t>邮件夹，操作步骤如下：</a:t>
            </a:r>
          </a:p>
          <a:p>
            <a:pPr lvl="1">
              <a:lnSpc>
                <a:spcPct val="90000"/>
              </a:lnSpc>
            </a:pPr>
            <a:r>
              <a:rPr lang="zh-CN" altLang="en-US" sz="2000" dirty="0"/>
              <a:t>在</a:t>
            </a:r>
            <a:r>
              <a:rPr lang="en-US" altLang="zh-CN" sz="2000" dirty="0"/>
              <a:t>Outlook</a:t>
            </a:r>
            <a:r>
              <a:rPr lang="zh-CN" altLang="en-US" sz="2000" dirty="0"/>
              <a:t>窗口的导航窗格中，选择“</a:t>
            </a:r>
            <a:r>
              <a:rPr lang="en-US" altLang="zh-CN" sz="2000" dirty="0"/>
              <a:t>xiaoli201304@sina.cn”</a:t>
            </a:r>
            <a:r>
              <a:rPr lang="zh-CN" altLang="en-US" sz="2000" dirty="0"/>
              <a:t>选项，在“文件夹”选项卡的“新建”组中单击“新建文件夹”按钮 ，弹出“新建文件夹”</a:t>
            </a:r>
            <a:r>
              <a:rPr lang="zh-CN" altLang="en-US" sz="2000" dirty="0" smtClean="0"/>
              <a:t>对话框。</a:t>
            </a:r>
            <a:endParaRPr lang="zh-CN" altLang="en-US" sz="2000" dirty="0"/>
          </a:p>
          <a:p>
            <a:pPr lvl="1">
              <a:lnSpc>
                <a:spcPct val="90000"/>
              </a:lnSpc>
            </a:pPr>
            <a:r>
              <a:rPr lang="zh-CN" altLang="en-US" sz="2000" dirty="0" smtClean="0"/>
              <a:t>在</a:t>
            </a:r>
            <a:r>
              <a:rPr lang="zh-CN" altLang="en-US" sz="2000" dirty="0"/>
              <a:t>对话框的“名称”文本框中输入“毕业设计”，单击“确定”按钮，在“</a:t>
            </a:r>
            <a:r>
              <a:rPr lang="en-US" altLang="zh-CN" sz="2000" dirty="0"/>
              <a:t>xiaoli201304@sina.cn”</a:t>
            </a:r>
            <a:r>
              <a:rPr lang="zh-CN" altLang="en-US" sz="2000" dirty="0"/>
              <a:t>帐户文件夹中创建了子文件夹</a:t>
            </a:r>
            <a:r>
              <a:rPr lang="zh-CN" altLang="en-US" sz="2000" dirty="0" smtClean="0"/>
              <a:t>“毕业设计”。 </a:t>
            </a:r>
            <a:endParaRPr lang="zh-CN" altLang="en-US" sz="2000" dirty="0"/>
          </a:p>
        </p:txBody>
      </p:sp>
      <p:pic>
        <p:nvPicPr>
          <p:cNvPr id="7" name="图片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2060848"/>
            <a:ext cx="3533964" cy="32633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84729-14A3-40BF-8F45-77871021810A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24</a:t>
            </a:fld>
            <a:endParaRPr lang="zh-CN" altLang="en-US"/>
          </a:p>
        </p:txBody>
      </p:sp>
      <p:sp>
        <p:nvSpPr>
          <p:cNvPr id="8" name="动作按钮: 后退或前一项 7">
            <a:hlinkClick r:id="rId3" action="ppaction://hlinksldjump" highlightClick="1"/>
          </p:cNvPr>
          <p:cNvSpPr/>
          <p:nvPr/>
        </p:nvSpPr>
        <p:spPr>
          <a:xfrm>
            <a:off x="8512296" y="0"/>
            <a:ext cx="576064" cy="43204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409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63" grpId="0" build="p" bldLvl="2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联系人的</a:t>
            </a:r>
            <a:r>
              <a:rPr lang="zh-CN" altLang="en-US" dirty="0"/>
              <a:t>使用 </a:t>
            </a:r>
          </a:p>
        </p:txBody>
      </p:sp>
      <p:sp>
        <p:nvSpPr>
          <p:cNvPr id="195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341438"/>
            <a:ext cx="8712200" cy="2592387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dirty="0"/>
              <a:t>在“联系人”中新添联系人</a:t>
            </a:r>
            <a:r>
              <a:rPr lang="zh-CN" altLang="en-US" sz="2400" dirty="0" smtClean="0"/>
              <a:t>“张三” ：</a:t>
            </a:r>
            <a:endParaRPr lang="zh-CN" altLang="en-US" sz="2400" dirty="0"/>
          </a:p>
          <a:p>
            <a:pPr lvl="1">
              <a:lnSpc>
                <a:spcPct val="80000"/>
              </a:lnSpc>
            </a:pPr>
            <a:r>
              <a:rPr lang="zh-CN" altLang="en-US" sz="2000" dirty="0"/>
              <a:t>在</a:t>
            </a:r>
            <a:r>
              <a:rPr lang="en-US" altLang="zh-CN" sz="2000" dirty="0"/>
              <a:t>Outlook</a:t>
            </a:r>
            <a:r>
              <a:rPr lang="zh-CN" altLang="en-US" sz="2000" dirty="0"/>
              <a:t>窗口左下部的导航窗格中单击“联系人”按钮 ，在导航窗格的上部显示“我的联系人”列表，选择“建议的联系人 </a:t>
            </a:r>
            <a:r>
              <a:rPr lang="en-US" altLang="zh-CN" sz="2000" dirty="0"/>
              <a:t>– xiaoli201304@sina.cn”</a:t>
            </a:r>
            <a:r>
              <a:rPr lang="zh-CN" altLang="en-US" sz="2000" dirty="0"/>
              <a:t>选项，将在右边显示其已有联系人的</a:t>
            </a:r>
            <a:r>
              <a:rPr lang="zh-CN" altLang="en-US" sz="2000" dirty="0" smtClean="0"/>
              <a:t>“名片” 。</a:t>
            </a:r>
            <a:endParaRPr lang="zh-CN" altLang="en-US" sz="2000" dirty="0"/>
          </a:p>
          <a:p>
            <a:pPr lvl="1">
              <a:lnSpc>
                <a:spcPct val="80000"/>
              </a:lnSpc>
            </a:pPr>
            <a:r>
              <a:rPr lang="zh-CN" altLang="en-US" sz="2000" dirty="0" smtClean="0"/>
              <a:t>在</a:t>
            </a:r>
            <a:r>
              <a:rPr lang="en-US" altLang="zh-CN" sz="2000" dirty="0"/>
              <a:t>Outlook</a:t>
            </a:r>
            <a:r>
              <a:rPr lang="zh-CN" altLang="en-US" sz="2000" dirty="0"/>
              <a:t>窗口“开始”选项卡的“新建”组中单击“新建联系人”按钮 ，打开添加新联系人窗口</a:t>
            </a:r>
          </a:p>
          <a:p>
            <a:pPr lvl="1">
              <a:lnSpc>
                <a:spcPct val="80000"/>
              </a:lnSpc>
            </a:pPr>
            <a:r>
              <a:rPr lang="zh-CN" altLang="en-US" sz="2000" dirty="0" smtClean="0"/>
              <a:t>填写相关</a:t>
            </a:r>
            <a:r>
              <a:rPr lang="zh-CN" altLang="en-US" sz="2000" dirty="0"/>
              <a:t>内容，在“联系人”窗口“联系人”选项卡的“动作”组中单击“保存并关闭”按钮钮，就将</a:t>
            </a:r>
            <a:r>
              <a:rPr lang="zh-CN" altLang="en-US" sz="2000" dirty="0">
                <a:latin typeface="宋体"/>
              </a:rPr>
              <a:t>“</a:t>
            </a:r>
            <a:r>
              <a:rPr lang="zh-CN" altLang="en-US" sz="2000" dirty="0"/>
              <a:t>张三</a:t>
            </a:r>
            <a:r>
              <a:rPr lang="zh-CN" altLang="en-US" sz="2000" dirty="0">
                <a:latin typeface="宋体"/>
              </a:rPr>
              <a:t>”</a:t>
            </a:r>
            <a:r>
              <a:rPr lang="zh-CN" altLang="en-US" sz="2000" dirty="0"/>
              <a:t>添加</a:t>
            </a:r>
            <a:r>
              <a:rPr lang="zh-CN" altLang="en-US" sz="2000" dirty="0" smtClean="0"/>
              <a:t>到联系人中</a:t>
            </a:r>
            <a:r>
              <a:rPr lang="zh-CN" altLang="en-US" sz="2000" dirty="0"/>
              <a:t>了。 </a:t>
            </a:r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933416"/>
            <a:ext cx="3456384" cy="2838269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948261"/>
            <a:ext cx="4038901" cy="2810165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5F98E-BA76-4A44-A4A2-4EC7194F258E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25</a:t>
            </a:fld>
            <a:endParaRPr lang="zh-CN" altLang="en-US"/>
          </a:p>
        </p:txBody>
      </p:sp>
      <p:sp>
        <p:nvSpPr>
          <p:cNvPr id="9" name="动作按钮: 后退或前一项 8">
            <a:hlinkClick r:id="rId4" action="ppaction://hlinksldjump" highlightClick="1"/>
          </p:cNvPr>
          <p:cNvSpPr/>
          <p:nvPr/>
        </p:nvSpPr>
        <p:spPr>
          <a:xfrm>
            <a:off x="8512296" y="0"/>
            <a:ext cx="576064" cy="43204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016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5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5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5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5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5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5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5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5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87" grpId="0" build="p" bldLvl="2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联系人的</a:t>
            </a:r>
            <a:r>
              <a:rPr lang="zh-CN" altLang="en-US" dirty="0"/>
              <a:t>使用 </a:t>
            </a:r>
          </a:p>
        </p:txBody>
      </p:sp>
      <p:sp>
        <p:nvSpPr>
          <p:cNvPr id="196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313"/>
            <a:ext cx="4895850" cy="4824412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dirty="0"/>
              <a:t>给联系人列表中的</a:t>
            </a:r>
            <a:r>
              <a:rPr lang="zh-CN" altLang="en-US" sz="2400" dirty="0">
                <a:latin typeface="宋体"/>
              </a:rPr>
              <a:t>“</a:t>
            </a:r>
            <a:r>
              <a:rPr lang="zh-CN" altLang="en-US" sz="2400" dirty="0"/>
              <a:t>张三</a:t>
            </a:r>
            <a:r>
              <a:rPr lang="zh-CN" altLang="en-US" sz="2400" dirty="0">
                <a:latin typeface="宋体"/>
              </a:rPr>
              <a:t>”</a:t>
            </a:r>
            <a:r>
              <a:rPr lang="zh-CN" altLang="en-US" sz="2400" dirty="0"/>
              <a:t>发送新邮件，操作步骤如下：</a:t>
            </a:r>
          </a:p>
          <a:p>
            <a:pPr lvl="1"/>
            <a:r>
              <a:rPr lang="zh-CN" altLang="en-US" sz="2000" dirty="0"/>
              <a:t>在</a:t>
            </a:r>
            <a:r>
              <a:rPr lang="en-US" altLang="zh-CN" sz="2000" dirty="0"/>
              <a:t>Outlook</a:t>
            </a:r>
            <a:r>
              <a:rPr lang="zh-CN" altLang="en-US" sz="2000" dirty="0"/>
              <a:t>窗口的联系人列表中选择“张三”，在“开始”选项卡的“通信”组中单击“电子邮件”按钮 ，打开创建新邮件窗口。</a:t>
            </a:r>
          </a:p>
          <a:p>
            <a:pPr lvl="1"/>
            <a:r>
              <a:rPr lang="zh-CN" altLang="en-US" sz="2000" dirty="0" smtClean="0"/>
              <a:t>在</a:t>
            </a:r>
            <a:r>
              <a:rPr lang="zh-CN" altLang="en-US" sz="2000" dirty="0"/>
              <a:t>新窗口可以看到“张三”已自动填写在“收件人”地址栏中，只要填写邮件的主题、正文等内容就可发送</a:t>
            </a:r>
            <a:r>
              <a:rPr lang="zh-CN" altLang="en-US" sz="2000" dirty="0" smtClean="0"/>
              <a:t>邮件。 </a:t>
            </a:r>
            <a:endParaRPr lang="zh-CN" altLang="en-US" sz="2000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2060848"/>
            <a:ext cx="3573026" cy="292333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5422F-7087-440B-AEEC-D048FC7ADB1E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26</a:t>
            </a:fld>
            <a:endParaRPr lang="zh-CN" altLang="en-US"/>
          </a:p>
        </p:txBody>
      </p:sp>
      <p:sp>
        <p:nvSpPr>
          <p:cNvPr id="8" name="动作按钮: 后退或前一项 7">
            <a:hlinkClick r:id="rId3" action="ppaction://hlinksldjump" highlightClick="1"/>
          </p:cNvPr>
          <p:cNvSpPr/>
          <p:nvPr/>
        </p:nvSpPr>
        <p:spPr>
          <a:xfrm>
            <a:off x="8512296" y="0"/>
            <a:ext cx="576064" cy="43204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595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6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6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6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6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6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6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1" grpId="0" build="p" bldLvl="2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13.2.8 </a:t>
            </a:r>
            <a:r>
              <a:rPr lang="zh-CN" altLang="en-US" dirty="0"/>
              <a:t>腾讯</a:t>
            </a:r>
            <a:r>
              <a:rPr lang="en-US" altLang="zh-CN" dirty="0"/>
              <a:t>QQ</a:t>
            </a:r>
            <a:r>
              <a:rPr lang="zh-CN" altLang="en-US" dirty="0"/>
              <a:t>的使用</a:t>
            </a:r>
          </a:p>
        </p:txBody>
      </p:sp>
      <p:sp>
        <p:nvSpPr>
          <p:cNvPr id="200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484313"/>
            <a:ext cx="4680644" cy="4897437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zh-CN" altLang="en-US" sz="2000" dirty="0"/>
              <a:t>申请</a:t>
            </a:r>
            <a:r>
              <a:rPr lang="en-US" altLang="zh-CN" sz="2000" dirty="0"/>
              <a:t>QQ</a:t>
            </a:r>
            <a:r>
              <a:rPr lang="zh-CN" altLang="en-US" sz="2000" dirty="0"/>
              <a:t>帐号，安装</a:t>
            </a:r>
            <a:r>
              <a:rPr lang="en-US" altLang="zh-CN" sz="2000" dirty="0"/>
              <a:t>QQ</a:t>
            </a:r>
            <a:r>
              <a:rPr lang="zh-CN" altLang="en-US" sz="2000" dirty="0"/>
              <a:t>软件</a:t>
            </a:r>
          </a:p>
          <a:p>
            <a:pPr lvl="1"/>
            <a:r>
              <a:rPr lang="zh-CN" altLang="en-US" sz="1800" dirty="0"/>
              <a:t>在腾讯网主页（</a:t>
            </a:r>
            <a:r>
              <a:rPr lang="en-US" altLang="zh-CN" sz="1800" dirty="0"/>
              <a:t>www.qq.com</a:t>
            </a:r>
            <a:r>
              <a:rPr lang="zh-CN" altLang="en-US" sz="1800" dirty="0"/>
              <a:t>）的链接导航区中单击“</a:t>
            </a:r>
            <a:r>
              <a:rPr lang="en-US" altLang="zh-CN" sz="1800" dirty="0"/>
              <a:t>QQ</a:t>
            </a:r>
            <a:r>
              <a:rPr lang="zh-CN" altLang="en-US" sz="1800" dirty="0"/>
              <a:t>号码”链接，或直接在浏览器地址栏输入网址（</a:t>
            </a:r>
            <a:r>
              <a:rPr lang="en-US" altLang="zh-CN" sz="1800" dirty="0"/>
              <a:t>zc.qq.com</a:t>
            </a:r>
            <a:r>
              <a:rPr lang="zh-CN" altLang="en-US" sz="1800" dirty="0"/>
              <a:t>），进入</a:t>
            </a:r>
            <a:r>
              <a:rPr lang="en-US" altLang="zh-CN" sz="1800" dirty="0"/>
              <a:t>QQ</a:t>
            </a:r>
            <a:r>
              <a:rPr lang="zh-CN" altLang="en-US" sz="1800" dirty="0"/>
              <a:t>帐号注册页面。选择“</a:t>
            </a:r>
            <a:r>
              <a:rPr lang="en-US" altLang="zh-CN" sz="1800" dirty="0"/>
              <a:t>QQ</a:t>
            </a:r>
            <a:r>
              <a:rPr lang="zh-CN" altLang="en-US" sz="1800" dirty="0"/>
              <a:t>帐号”注册，然后填写昵称、密码、性别、生日、验证码等信息后，单击“立即注册”</a:t>
            </a:r>
            <a:r>
              <a:rPr lang="zh-CN" altLang="en-US" sz="1800" dirty="0" smtClean="0"/>
              <a:t>按钮，完成</a:t>
            </a:r>
            <a:r>
              <a:rPr lang="en-US" altLang="zh-CN" sz="1800" dirty="0" smtClean="0"/>
              <a:t>QQ</a:t>
            </a:r>
            <a:r>
              <a:rPr lang="zh-CN" altLang="en-US" sz="1800" dirty="0" smtClean="0"/>
              <a:t>帐号申请。</a:t>
            </a:r>
            <a:endParaRPr lang="zh-CN" altLang="en-US" sz="1800" dirty="0"/>
          </a:p>
          <a:p>
            <a:pPr lvl="1"/>
            <a:r>
              <a:rPr lang="zh-CN" altLang="en-US" sz="1800" dirty="0"/>
              <a:t>在腾讯网主页（</a:t>
            </a:r>
            <a:r>
              <a:rPr lang="en-US" altLang="zh-CN" sz="1800" dirty="0"/>
              <a:t>www.qq.com</a:t>
            </a:r>
            <a:r>
              <a:rPr lang="zh-CN" altLang="en-US" sz="1800" dirty="0"/>
              <a:t>）链接导航区中单击“</a:t>
            </a:r>
            <a:r>
              <a:rPr lang="en-US" altLang="zh-CN" sz="1800" dirty="0"/>
              <a:t>QQ</a:t>
            </a:r>
            <a:r>
              <a:rPr lang="zh-CN" altLang="en-US" sz="1800" dirty="0"/>
              <a:t>软件”链接，或直接在浏览器地址栏输入网址（</a:t>
            </a:r>
            <a:r>
              <a:rPr lang="en-US" altLang="zh-CN" sz="1800" dirty="0"/>
              <a:t>pc.qq.com</a:t>
            </a:r>
            <a:r>
              <a:rPr lang="zh-CN" altLang="en-US" sz="1800" dirty="0"/>
              <a:t>），进入</a:t>
            </a:r>
            <a:r>
              <a:rPr lang="en-US" altLang="zh-CN" sz="1800" dirty="0"/>
              <a:t>QQ</a:t>
            </a:r>
            <a:r>
              <a:rPr lang="zh-CN" altLang="en-US" sz="1800" dirty="0"/>
              <a:t>软件下载页面，单击</a:t>
            </a:r>
            <a:r>
              <a:rPr lang="en-US" altLang="zh-CN" sz="1800" dirty="0"/>
              <a:t>QQ</a:t>
            </a:r>
            <a:r>
              <a:rPr lang="zh-CN" altLang="en-US" sz="1800" dirty="0"/>
              <a:t>最新版的下载链接，将软件下载到本地机，下载完成后打开并跟随安装向导完成</a:t>
            </a:r>
            <a:r>
              <a:rPr lang="en-US" altLang="zh-CN" sz="1800" dirty="0"/>
              <a:t>QQ</a:t>
            </a:r>
            <a:r>
              <a:rPr lang="zh-CN" altLang="en-US" sz="1800" dirty="0"/>
              <a:t>软件的安装。最新版本的</a:t>
            </a:r>
            <a:r>
              <a:rPr lang="en-US" altLang="zh-CN" sz="1800" dirty="0"/>
              <a:t>QQ</a:t>
            </a:r>
            <a:r>
              <a:rPr lang="zh-CN" altLang="en-US" sz="1800" dirty="0"/>
              <a:t>软件在许多网站都能下载到。</a:t>
            </a: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4932040" y="1772815"/>
            <a:ext cx="4125094" cy="3136855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E51D3-83F0-4CB1-9B96-16A147BFFF49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219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0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0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0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0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0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0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707" grpId="0" build="p" bldLvl="2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9A199889-966A-4A35-BBB6-462360CEFB82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201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腾讯</a:t>
            </a:r>
            <a:r>
              <a:rPr lang="en-US" altLang="zh-CN"/>
              <a:t>QQ</a:t>
            </a:r>
            <a:r>
              <a:rPr lang="zh-CN" altLang="en-US"/>
              <a:t>的使用</a:t>
            </a:r>
          </a:p>
        </p:txBody>
      </p:sp>
      <p:sp>
        <p:nvSpPr>
          <p:cNvPr id="201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484313"/>
            <a:ext cx="4248150" cy="4897437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en-US" altLang="zh-CN" sz="2000" dirty="0"/>
              <a:t>QQ</a:t>
            </a:r>
            <a:r>
              <a:rPr lang="zh-CN" altLang="en-US" sz="2000" dirty="0"/>
              <a:t>聊天 </a:t>
            </a:r>
          </a:p>
          <a:p>
            <a:pPr lvl="1"/>
            <a:r>
              <a:rPr lang="zh-CN" altLang="en-US" sz="1800" dirty="0"/>
              <a:t>运行</a:t>
            </a:r>
            <a:r>
              <a:rPr lang="en-US" altLang="zh-CN" sz="1800" dirty="0"/>
              <a:t>QQ</a:t>
            </a:r>
            <a:r>
              <a:rPr lang="zh-CN" altLang="en-US" sz="1800" dirty="0"/>
              <a:t>软件，输入</a:t>
            </a:r>
            <a:r>
              <a:rPr lang="en-US" altLang="zh-CN" sz="1800" dirty="0"/>
              <a:t>QQ</a:t>
            </a:r>
            <a:r>
              <a:rPr lang="zh-CN" altLang="en-US" sz="1800" dirty="0"/>
              <a:t>帐号和密码，单击</a:t>
            </a:r>
            <a:r>
              <a:rPr lang="zh-CN" altLang="en-US" sz="1800" dirty="0">
                <a:latin typeface="宋体"/>
              </a:rPr>
              <a:t>“</a:t>
            </a:r>
            <a:r>
              <a:rPr lang="zh-CN" altLang="en-US" sz="1800" dirty="0"/>
              <a:t>登录</a:t>
            </a:r>
            <a:r>
              <a:rPr lang="zh-CN" altLang="en-US" sz="1800" dirty="0">
                <a:latin typeface="宋体"/>
              </a:rPr>
              <a:t>”</a:t>
            </a:r>
            <a:r>
              <a:rPr lang="zh-CN" altLang="en-US" sz="1800" dirty="0"/>
              <a:t>按钮，登录成功后将展示</a:t>
            </a:r>
            <a:r>
              <a:rPr lang="en-US" altLang="zh-CN" sz="1800" dirty="0"/>
              <a:t>QQ</a:t>
            </a:r>
            <a:r>
              <a:rPr lang="zh-CN" altLang="en-US" sz="1800" dirty="0"/>
              <a:t>面板 。</a:t>
            </a:r>
          </a:p>
          <a:p>
            <a:pPr lvl="1"/>
            <a:r>
              <a:rPr lang="zh-CN" altLang="en-US" sz="1800" dirty="0"/>
              <a:t>登录</a:t>
            </a:r>
            <a:r>
              <a:rPr lang="en-US" altLang="zh-CN" sz="1800" dirty="0"/>
              <a:t>QQ</a:t>
            </a:r>
            <a:r>
              <a:rPr lang="zh-CN" altLang="en-US" sz="1800" dirty="0"/>
              <a:t>后，单击</a:t>
            </a:r>
            <a:r>
              <a:rPr lang="en-US" altLang="zh-CN" sz="1800" dirty="0"/>
              <a:t>QQ</a:t>
            </a:r>
            <a:r>
              <a:rPr lang="zh-CN" altLang="en-US" sz="1800" dirty="0"/>
              <a:t>面板下边的</a:t>
            </a:r>
            <a:r>
              <a:rPr lang="zh-CN" altLang="en-US" sz="1800" dirty="0">
                <a:latin typeface="宋体"/>
              </a:rPr>
              <a:t>“</a:t>
            </a:r>
            <a:r>
              <a:rPr lang="zh-CN" altLang="en-US" sz="1800" dirty="0"/>
              <a:t>查找</a:t>
            </a:r>
            <a:r>
              <a:rPr lang="zh-CN" altLang="en-US" sz="1800" dirty="0">
                <a:latin typeface="宋体"/>
              </a:rPr>
              <a:t>”</a:t>
            </a:r>
            <a:r>
              <a:rPr lang="zh-CN" altLang="en-US" sz="1800" dirty="0"/>
              <a:t>按钮，打开</a:t>
            </a:r>
            <a:r>
              <a:rPr lang="zh-CN" altLang="en-US" sz="1800" dirty="0">
                <a:latin typeface="宋体"/>
              </a:rPr>
              <a:t>“</a:t>
            </a:r>
            <a:r>
              <a:rPr lang="zh-CN" altLang="en-US" sz="1800" dirty="0"/>
              <a:t>查找联系人</a:t>
            </a:r>
            <a:r>
              <a:rPr lang="en-US" altLang="zh-CN" sz="1800" dirty="0"/>
              <a:t>/</a:t>
            </a:r>
            <a:r>
              <a:rPr lang="zh-CN" altLang="en-US" sz="1800" dirty="0"/>
              <a:t>群</a:t>
            </a:r>
            <a:r>
              <a:rPr lang="en-US" altLang="zh-CN" sz="1800" dirty="0"/>
              <a:t>/</a:t>
            </a:r>
            <a:r>
              <a:rPr lang="zh-CN" altLang="en-US" sz="1800" dirty="0"/>
              <a:t>企业</a:t>
            </a:r>
            <a:r>
              <a:rPr lang="zh-CN" altLang="en-US" sz="1800" dirty="0">
                <a:latin typeface="宋体"/>
              </a:rPr>
              <a:t>”</a:t>
            </a:r>
            <a:r>
              <a:rPr lang="zh-CN" altLang="en-US" sz="1800" dirty="0"/>
              <a:t>对话框，查找并添加某联系人到自己好友列表。</a:t>
            </a:r>
          </a:p>
          <a:p>
            <a:pPr lvl="1"/>
            <a:r>
              <a:rPr lang="zh-CN" altLang="en-US" sz="1800" dirty="0"/>
              <a:t>在</a:t>
            </a:r>
            <a:r>
              <a:rPr lang="en-US" altLang="zh-CN" sz="1800" dirty="0"/>
              <a:t>QQ</a:t>
            </a:r>
            <a:r>
              <a:rPr lang="zh-CN" altLang="en-US" sz="1800" dirty="0"/>
              <a:t>面板的好友列表中，双击好友图标，打开聊天窗口。在聊天窗口下部的输入框中输入文字或选择表情图标，单击</a:t>
            </a:r>
            <a:r>
              <a:rPr lang="zh-CN" altLang="en-US" sz="1800" dirty="0">
                <a:latin typeface="宋体"/>
              </a:rPr>
              <a:t>“</a:t>
            </a:r>
            <a:r>
              <a:rPr lang="zh-CN" altLang="en-US" sz="1800" dirty="0"/>
              <a:t>发送</a:t>
            </a:r>
            <a:r>
              <a:rPr lang="zh-CN" altLang="en-US" sz="1800" dirty="0">
                <a:latin typeface="宋体"/>
              </a:rPr>
              <a:t>”</a:t>
            </a:r>
            <a:r>
              <a:rPr lang="zh-CN" altLang="en-US" sz="1800" dirty="0"/>
              <a:t>按钮，聊天内容将发送到对方</a:t>
            </a:r>
            <a:r>
              <a:rPr lang="en-US" altLang="zh-CN" sz="1800" dirty="0"/>
              <a:t>QQ</a:t>
            </a:r>
            <a:r>
              <a:rPr lang="zh-CN" altLang="en-US" sz="1800" dirty="0"/>
              <a:t>。双方的聊天内容将即时出现在聊天窗口的上部 </a:t>
            </a:r>
          </a:p>
        </p:txBody>
      </p:sp>
      <p:pic>
        <p:nvPicPr>
          <p:cNvPr id="7" name="图片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2060848"/>
            <a:ext cx="4711824" cy="3044717"/>
          </a:xfrm>
          <a:prstGeom prst="rect">
            <a:avLst/>
          </a:prstGeom>
        </p:spPr>
      </p:pic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12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1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1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1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1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1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1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1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1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731" grpId="0" build="p" bldLvl="2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腾讯</a:t>
            </a:r>
            <a:r>
              <a:rPr lang="en-US" altLang="zh-CN"/>
              <a:t>QQ</a:t>
            </a:r>
            <a:r>
              <a:rPr lang="zh-CN" altLang="en-US"/>
              <a:t>的使用</a:t>
            </a:r>
          </a:p>
        </p:txBody>
      </p:sp>
      <p:sp>
        <p:nvSpPr>
          <p:cNvPr id="202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484313"/>
            <a:ext cx="4248150" cy="4897437"/>
          </a:xfrm>
        </p:spPr>
        <p:txBody>
          <a:bodyPr>
            <a:noAutofit/>
          </a:bodyPr>
          <a:lstStyle/>
          <a:p>
            <a:r>
              <a:rPr lang="zh-CN" altLang="en-US" sz="1800" dirty="0"/>
              <a:t>传送文件</a:t>
            </a:r>
          </a:p>
          <a:p>
            <a:pPr lvl="1"/>
            <a:r>
              <a:rPr lang="zh-CN" altLang="en-US" sz="1600" dirty="0"/>
              <a:t>在聊天窗口的工具栏中单击“传送文件”的文件夹按钮 ，弹出文件发送方式列表，在列表中选择“发送文件</a:t>
            </a:r>
            <a:r>
              <a:rPr lang="en-US" altLang="zh-CN" sz="1600" dirty="0"/>
              <a:t>/</a:t>
            </a:r>
            <a:r>
              <a:rPr lang="zh-CN" altLang="en-US" sz="1600" dirty="0"/>
              <a:t>文件夹”命令，打开“选择文件</a:t>
            </a:r>
            <a:r>
              <a:rPr lang="en-US" altLang="zh-CN" sz="1600" dirty="0"/>
              <a:t>/</a:t>
            </a:r>
            <a:r>
              <a:rPr lang="zh-CN" altLang="en-US" sz="1600" dirty="0"/>
              <a:t>文件夹”对话框，选择要传送的文件或文件夹，单击“发送”按钮关闭对话框，在聊天窗口的右边将显示发送文件请求的进度信息，等待对方接收</a:t>
            </a:r>
            <a:r>
              <a:rPr lang="zh-CN" altLang="en-US" sz="1600" dirty="0" smtClean="0"/>
              <a:t>文件。</a:t>
            </a:r>
            <a:endParaRPr lang="zh-CN" altLang="en-US" sz="1600" dirty="0"/>
          </a:p>
          <a:p>
            <a:pPr lvl="1"/>
            <a:r>
              <a:rPr lang="zh-CN" altLang="en-US" sz="1600" dirty="0" smtClean="0"/>
              <a:t>如果</a:t>
            </a:r>
            <a:r>
              <a:rPr lang="zh-CN" altLang="en-US" sz="1600" dirty="0"/>
              <a:t>对方发来文件，在聊天窗口的右边将显示收到文件请求的</a:t>
            </a:r>
            <a:r>
              <a:rPr lang="zh-CN" altLang="en-US" sz="1600" dirty="0" smtClean="0"/>
              <a:t>信息。</a:t>
            </a:r>
            <a:r>
              <a:rPr lang="zh-CN" altLang="en-US" sz="1600" dirty="0"/>
              <a:t>对于对方发送文件的请求可以拒绝，也可以接收或另存为到本地机。如果要另存为到本地机，可单击“另存为”链接，打开“另存为”对话框，选择保存文件位置，单击“保存”按钮，</a:t>
            </a:r>
            <a:r>
              <a:rPr lang="en-US" altLang="zh-CN" sz="1600" dirty="0"/>
              <a:t>QQ</a:t>
            </a:r>
            <a:r>
              <a:rPr lang="zh-CN" altLang="en-US" sz="1600" dirty="0"/>
              <a:t>将开始接收文件。文件发送完毕，将在双方聊天窗口的已聊天内容中显示成功发送、接收文件的</a:t>
            </a:r>
            <a:r>
              <a:rPr lang="zh-CN" altLang="en-US" sz="1600" dirty="0" smtClean="0"/>
              <a:t>信息。</a:t>
            </a:r>
            <a:endParaRPr lang="zh-CN" altLang="en-US" sz="1600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2060848"/>
            <a:ext cx="4711824" cy="3044717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DC2F8-870B-4C01-8DEB-100920475FA9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794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2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2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2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2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2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2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5" grpId="0" build="p" bldLvl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250" y="404664"/>
            <a:ext cx="7200900" cy="720874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13.1 </a:t>
            </a:r>
            <a:r>
              <a:rPr lang="zh-CN" altLang="en-US" sz="3600" dirty="0"/>
              <a:t>案例分析</a:t>
            </a:r>
          </a:p>
        </p:txBody>
      </p:sp>
      <p:sp>
        <p:nvSpPr>
          <p:cNvPr id="12390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200" y="1628775"/>
            <a:ext cx="8267700" cy="4752975"/>
          </a:xfrm>
        </p:spPr>
        <p:txBody>
          <a:bodyPr>
            <a:normAutofit/>
          </a:bodyPr>
          <a:lstStyle/>
          <a:p>
            <a:r>
              <a:rPr lang="zh-CN" altLang="en-US" sz="2000" dirty="0"/>
              <a:t>任务的提出</a:t>
            </a:r>
          </a:p>
          <a:p>
            <a:pPr lvl="1"/>
            <a:r>
              <a:rPr lang="zh-CN" altLang="en-US" sz="1800" dirty="0" smtClean="0"/>
              <a:t>小李</a:t>
            </a:r>
            <a:r>
              <a:rPr lang="zh-CN" altLang="en-US" sz="1800" dirty="0"/>
              <a:t>为了完成毕业设计要到网络上去搜索、下载相关的资料，还要和同学通过通过</a:t>
            </a:r>
            <a:r>
              <a:rPr lang="en-US" altLang="zh-CN" sz="1800" dirty="0"/>
              <a:t>FTP</a:t>
            </a:r>
            <a:r>
              <a:rPr lang="zh-CN" altLang="en-US" sz="1800" dirty="0"/>
              <a:t>网站和网盘交流文档，暂存资料。指导老师要求小李经常通过电子邮件与其进行联系。另外小李打算通过腾讯</a:t>
            </a:r>
            <a:r>
              <a:rPr lang="en-US" altLang="zh-CN" sz="1800" dirty="0"/>
              <a:t>QQ</a:t>
            </a:r>
            <a:r>
              <a:rPr lang="zh-CN" altLang="en-US" sz="1800" dirty="0"/>
              <a:t>与同学在线聊天讨论问题；通过博客、微博平台记录、交流自己的学习心得。  </a:t>
            </a:r>
          </a:p>
          <a:p>
            <a:r>
              <a:rPr lang="zh-CN" altLang="en-US" sz="2000" dirty="0"/>
              <a:t>解决方案</a:t>
            </a:r>
          </a:p>
          <a:p>
            <a:pPr lvl="1"/>
            <a:r>
              <a:rPr lang="zh-CN" altLang="en-US" sz="1800" dirty="0" smtClean="0"/>
              <a:t>运用</a:t>
            </a:r>
            <a:r>
              <a:rPr lang="zh-CN" altLang="en-US" sz="1800" dirty="0"/>
              <a:t>网页浏览器，如</a:t>
            </a:r>
            <a:r>
              <a:rPr lang="en-US" altLang="zh-CN" sz="1800" dirty="0"/>
              <a:t>IE</a:t>
            </a:r>
            <a:r>
              <a:rPr lang="zh-CN" altLang="en-US" sz="1800" dirty="0"/>
              <a:t>，上网搜索、阅读相关参考资料，对有保存价值的网页，将其保存到自己的计算机中，或用打印机直接打印出来。</a:t>
            </a:r>
          </a:p>
          <a:p>
            <a:pPr lvl="1"/>
            <a:r>
              <a:rPr lang="zh-CN" altLang="en-US" sz="1800" dirty="0" smtClean="0"/>
              <a:t>通过</a:t>
            </a:r>
            <a:r>
              <a:rPr lang="en-US" altLang="zh-CN" sz="1800" dirty="0"/>
              <a:t>FTP</a:t>
            </a:r>
            <a:r>
              <a:rPr lang="zh-CN" altLang="en-US" sz="1800" dirty="0"/>
              <a:t>服务器和同学交换文档，既可以采用操作系统自带的</a:t>
            </a:r>
            <a:r>
              <a:rPr lang="en-US" altLang="zh-CN" sz="1800" dirty="0"/>
              <a:t>FTP</a:t>
            </a:r>
            <a:r>
              <a:rPr lang="zh-CN" altLang="en-US" sz="1800" dirty="0"/>
              <a:t>工具，也可以用专门的</a:t>
            </a:r>
            <a:r>
              <a:rPr lang="en-US" altLang="zh-CN" sz="1800" dirty="0"/>
              <a:t>FTP</a:t>
            </a:r>
            <a:r>
              <a:rPr lang="zh-CN" altLang="en-US" sz="1800" dirty="0"/>
              <a:t>工具</a:t>
            </a:r>
            <a:r>
              <a:rPr lang="en-US" altLang="zh-CN" sz="1800" dirty="0" err="1"/>
              <a:t>CuteFTP</a:t>
            </a:r>
            <a:r>
              <a:rPr lang="zh-CN" altLang="en-US" sz="1800" dirty="0"/>
              <a:t>来完成</a:t>
            </a:r>
            <a:r>
              <a:rPr lang="zh-CN" altLang="en-US" sz="1800" dirty="0" smtClean="0"/>
              <a:t>。</a:t>
            </a:r>
            <a:endParaRPr lang="en-US" altLang="zh-CN" sz="1800" dirty="0" smtClean="0"/>
          </a:p>
          <a:p>
            <a:pPr lvl="1"/>
            <a:r>
              <a:rPr lang="zh-CN" altLang="zh-CN" sz="1800" dirty="0" smtClean="0"/>
              <a:t>通过</a:t>
            </a:r>
            <a:r>
              <a:rPr lang="zh-CN" altLang="zh-CN" sz="1800" dirty="0"/>
              <a:t>百度网盘备份资料、与同学分享文件。</a:t>
            </a:r>
            <a:endParaRPr lang="zh-CN" altLang="en-US" sz="1800" dirty="0"/>
          </a:p>
          <a:p>
            <a:pPr lvl="1"/>
            <a:r>
              <a:rPr lang="zh-CN" altLang="en-US" sz="1800" dirty="0" smtClean="0"/>
              <a:t>运用</a:t>
            </a:r>
            <a:r>
              <a:rPr lang="zh-CN" altLang="en-US" sz="1800" dirty="0"/>
              <a:t>电子邮件管理软件，</a:t>
            </a:r>
            <a:r>
              <a:rPr lang="zh-CN" altLang="en-US" sz="1800" dirty="0" smtClean="0"/>
              <a:t>如</a:t>
            </a:r>
            <a:r>
              <a:rPr lang="en-US" altLang="zh-CN" sz="1800" dirty="0" smtClean="0"/>
              <a:t>Outlook</a:t>
            </a:r>
            <a:r>
              <a:rPr lang="zh-CN" altLang="en-US" sz="1800" dirty="0" smtClean="0"/>
              <a:t>，</a:t>
            </a:r>
            <a:r>
              <a:rPr lang="zh-CN" altLang="en-US" sz="1800" dirty="0"/>
              <a:t>收发电子邮件，也可在邮件收发网页上完成。</a:t>
            </a:r>
          </a:p>
          <a:p>
            <a:pPr lvl="1"/>
            <a:r>
              <a:rPr lang="zh-CN" altLang="en-US" sz="1800" dirty="0" smtClean="0"/>
              <a:t>通过</a:t>
            </a:r>
            <a:r>
              <a:rPr lang="zh-CN" altLang="en-US" sz="1800" dirty="0"/>
              <a:t>即时通信软件，如腾讯</a:t>
            </a:r>
            <a:r>
              <a:rPr lang="en-US" altLang="zh-CN" sz="1800" dirty="0"/>
              <a:t>QQ</a:t>
            </a:r>
            <a:r>
              <a:rPr lang="zh-CN" altLang="en-US" sz="1800" dirty="0"/>
              <a:t>或微软的</a:t>
            </a:r>
            <a:r>
              <a:rPr lang="en-US" altLang="zh-CN" sz="1800" dirty="0"/>
              <a:t>MSN</a:t>
            </a:r>
            <a:r>
              <a:rPr lang="zh-CN" altLang="en-US" sz="1800" dirty="0"/>
              <a:t>，与同学在线讨论问题。</a:t>
            </a:r>
          </a:p>
          <a:p>
            <a:pPr lvl="1"/>
            <a:r>
              <a:rPr lang="zh-CN" altLang="en-US" sz="1800" dirty="0" smtClean="0"/>
              <a:t>在</a:t>
            </a:r>
            <a:r>
              <a:rPr lang="zh-CN" altLang="en-US" sz="1800" dirty="0"/>
              <a:t>博客、微博上写日志、短文以记录、交流学习心得，与网友同享。</a:t>
            </a:r>
            <a:endParaRPr lang="zh-CN" altLang="en-US" sz="1600" dirty="0">
              <a:ea typeface="华文新魏" pitchFamily="2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24718-A884-4BDD-A0EF-83AE14580CE5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795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9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39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9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39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39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39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39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39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39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39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39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39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390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390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390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390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8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13.2.9 </a:t>
            </a:r>
            <a:r>
              <a:rPr lang="zh-CN" altLang="en-US" dirty="0"/>
              <a:t>博客和微博 </a:t>
            </a:r>
          </a:p>
        </p:txBody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484313"/>
            <a:ext cx="4608636" cy="5185047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zh-CN" altLang="en-US" sz="2000" dirty="0"/>
              <a:t>开通博客 </a:t>
            </a:r>
          </a:p>
          <a:p>
            <a:pPr lvl="1">
              <a:lnSpc>
                <a:spcPct val="80000"/>
              </a:lnSpc>
            </a:pPr>
            <a:r>
              <a:rPr lang="zh-CN" altLang="en-US" sz="1800" dirty="0"/>
              <a:t>在新浪网首页（</a:t>
            </a:r>
            <a:r>
              <a:rPr lang="en-US" altLang="zh-CN" sz="1800" dirty="0"/>
              <a:t>www.sina.com.cn</a:t>
            </a:r>
            <a:r>
              <a:rPr lang="zh-CN" altLang="en-US" sz="1800" dirty="0"/>
              <a:t>）顶部的导航栏中点击“登录”链接，弹出“登录”面板，小李用申请的新浪邮箱地址</a:t>
            </a:r>
            <a:r>
              <a:rPr lang="en-US" altLang="zh-CN" sz="1800" dirty="0"/>
              <a:t>xiaoli201304@sina.cn</a:t>
            </a:r>
            <a:r>
              <a:rPr lang="zh-CN" altLang="en-US" sz="1800" dirty="0"/>
              <a:t>和密码进行登录</a:t>
            </a:r>
            <a:r>
              <a:rPr lang="zh-CN" altLang="en-US" sz="1800" dirty="0" smtClean="0"/>
              <a:t>。</a:t>
            </a:r>
            <a:endParaRPr lang="en-US" altLang="zh-CN" sz="1800" dirty="0" smtClean="0"/>
          </a:p>
          <a:p>
            <a:pPr lvl="1">
              <a:lnSpc>
                <a:spcPct val="80000"/>
              </a:lnSpc>
            </a:pPr>
            <a:r>
              <a:rPr lang="zh-CN" altLang="en-US" sz="1800" dirty="0"/>
              <a:t>登录成功后，在新浪导航栏中点击“博客”链接，打开新浪博客首页（</a:t>
            </a:r>
            <a:r>
              <a:rPr lang="en-US" altLang="zh-CN" sz="1800" dirty="0"/>
              <a:t>blog.sina.com.cn</a:t>
            </a:r>
            <a:r>
              <a:rPr lang="zh-CN" altLang="en-US" sz="1800" dirty="0"/>
              <a:t>）。在博客首页中可以看到近期发表且新浪推荐的博文标题列表，点击这些博文链接可打开新网页并阅读该博文。</a:t>
            </a:r>
          </a:p>
          <a:p>
            <a:pPr lvl="1">
              <a:lnSpc>
                <a:spcPct val="80000"/>
              </a:lnSpc>
            </a:pPr>
            <a:r>
              <a:rPr lang="zh-CN" altLang="en-US" sz="1800" dirty="0" smtClean="0"/>
              <a:t>在</a:t>
            </a:r>
            <a:r>
              <a:rPr lang="zh-CN" altLang="en-US" sz="1800" dirty="0"/>
              <a:t>新浪博客首页中上部的导航栏中，单击“我的博客”链接，打开的网页如果提示博客尚未开通，请按要求输入博客名称、个人昵称，单击“完成开通”按钮，开通博客服务后会打开个人博客的</a:t>
            </a:r>
            <a:r>
              <a:rPr lang="zh-CN" altLang="en-US" sz="1800" dirty="0" smtClean="0"/>
              <a:t>首页。</a:t>
            </a:r>
            <a:endParaRPr lang="zh-CN" altLang="en-US" sz="1800" dirty="0"/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916833"/>
            <a:ext cx="3869828" cy="2664296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52ECD-ACF4-4443-894C-664D931ED9EB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203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3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3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3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3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3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3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3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3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779" grpId="0" build="p" bldLvl="2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13.2.9 </a:t>
            </a:r>
            <a:r>
              <a:rPr lang="zh-CN" altLang="en-US" dirty="0"/>
              <a:t>博客和微博 </a:t>
            </a:r>
          </a:p>
        </p:txBody>
      </p:sp>
      <p:sp>
        <p:nvSpPr>
          <p:cNvPr id="204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484313"/>
            <a:ext cx="3671887" cy="4897437"/>
          </a:xfrm>
        </p:spPr>
        <p:txBody>
          <a:bodyPr>
            <a:normAutofit/>
          </a:bodyPr>
          <a:lstStyle/>
          <a:p>
            <a:r>
              <a:rPr lang="zh-CN" altLang="en-US" sz="2000" dirty="0"/>
              <a:t>在博客中发博文 </a:t>
            </a:r>
          </a:p>
          <a:p>
            <a:pPr lvl="1"/>
            <a:r>
              <a:rPr lang="zh-CN" altLang="en-US" sz="1800" dirty="0"/>
              <a:t>单击网页顶部的“发博文”按钮，打开发博文的页面，按要求输入标题、博文内容、标签，选择（或创建）分类、设置权限、投稿到排行榜</a:t>
            </a:r>
            <a:r>
              <a:rPr lang="zh-CN" altLang="en-US" sz="1800" dirty="0" smtClean="0"/>
              <a:t>等，</a:t>
            </a:r>
            <a:r>
              <a:rPr lang="zh-CN" altLang="en-US" sz="1800" dirty="0"/>
              <a:t>单击“发博文”按钮，成功发表该博文，并转到该博文的阅读页面</a:t>
            </a:r>
            <a:r>
              <a:rPr lang="zh-CN" altLang="en-US" sz="1800" dirty="0" smtClean="0"/>
              <a:t>。</a:t>
            </a:r>
            <a:endParaRPr lang="en-US" altLang="zh-CN" sz="1800" dirty="0" smtClean="0"/>
          </a:p>
          <a:p>
            <a:pPr lvl="1"/>
            <a:r>
              <a:rPr lang="zh-CN" altLang="en-US" sz="1800" dirty="0" smtClean="0"/>
              <a:t>博</a:t>
            </a:r>
            <a:r>
              <a:rPr lang="zh-CN" altLang="en-US" sz="1800" dirty="0"/>
              <a:t>文发表后，还可以对其进行编辑、删除操作。</a:t>
            </a:r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9270" y="1091810"/>
            <a:ext cx="4474158" cy="2768344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/>
          <a:stretch>
            <a:fillRect/>
          </a:stretch>
        </p:blipFill>
        <p:spPr>
          <a:xfrm>
            <a:off x="4489270" y="4005064"/>
            <a:ext cx="4484834" cy="2817365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D9EB6-7E6A-44B5-9EC4-B7B8FC3D0A61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584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03" grpId="0" build="p" bldLvl="2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13.2.9 </a:t>
            </a:r>
            <a:r>
              <a:rPr lang="zh-CN" altLang="en-US" dirty="0"/>
              <a:t>博客和微博 </a:t>
            </a:r>
          </a:p>
        </p:txBody>
      </p:sp>
      <p:sp>
        <p:nvSpPr>
          <p:cNvPr id="205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484313"/>
            <a:ext cx="4608636" cy="4897437"/>
          </a:xfrm>
        </p:spPr>
        <p:txBody>
          <a:bodyPr>
            <a:noAutofit/>
          </a:bodyPr>
          <a:lstStyle/>
          <a:p>
            <a:r>
              <a:rPr lang="zh-CN" altLang="en-US" sz="1800" dirty="0"/>
              <a:t>开通微博和发表微博 </a:t>
            </a:r>
          </a:p>
          <a:p>
            <a:pPr lvl="1"/>
            <a:r>
              <a:rPr lang="zh-CN" altLang="en-US" sz="1600" dirty="0"/>
              <a:t>在新浪首页完成帐号登录后，在导航栏点击“微博”链接，将转到新浪微博。如果微博尚未开通，则先要输入微博所用昵称，单击“立即开通”按钮开通自己的微博，并打开填写个人信息的页面，要求填写性别、所在地、学校等信息。填完信息单击“下一步”按钮打开“</a:t>
            </a:r>
            <a:r>
              <a:rPr lang="en-US" altLang="zh-CN" sz="1600" dirty="0"/>
              <a:t>1.</a:t>
            </a:r>
            <a:r>
              <a:rPr lang="zh-CN" altLang="en-US" sz="1600" dirty="0"/>
              <a:t>朋友推荐”页面，提供了一些校友或同事的微博让你关注；再单击“下一步”按钮打开“</a:t>
            </a:r>
            <a:r>
              <a:rPr lang="en-US" altLang="zh-CN" sz="1600" dirty="0"/>
              <a:t>2.</a:t>
            </a:r>
            <a:r>
              <a:rPr lang="zh-CN" altLang="en-US" sz="1600" dirty="0"/>
              <a:t>兴趣推荐”页面，提供了各种兴趣让你选择，完成后单击“进入微博”按钮进入自己的微博</a:t>
            </a:r>
            <a:r>
              <a:rPr lang="zh-CN" altLang="en-US" sz="1600" dirty="0" smtClean="0"/>
              <a:t>页面。</a:t>
            </a:r>
            <a:endParaRPr lang="zh-CN" altLang="en-US" sz="1600" dirty="0"/>
          </a:p>
          <a:p>
            <a:pPr lvl="1"/>
            <a:r>
              <a:rPr lang="zh-CN" altLang="en-US" sz="1600" dirty="0" smtClean="0"/>
              <a:t>进</a:t>
            </a:r>
            <a:r>
              <a:rPr lang="zh-CN" altLang="en-US" sz="1600" dirty="0"/>
              <a:t>入微博后，在页面上部会有一个醒目的输入框，提示“有什么新鲜事想告诉大家？”，输入内容，单击“发布”按钮完成微博发布并马上显示在下边的微博列表中。微博发表后，可以删除、转发、收藏和评论，但通常不允许再</a:t>
            </a:r>
            <a:r>
              <a:rPr lang="zh-CN" altLang="en-US" sz="1600" dirty="0" smtClean="0"/>
              <a:t>编辑。 </a:t>
            </a:r>
            <a:endParaRPr lang="zh-CN" altLang="en-US" sz="1600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832" y="2348881"/>
            <a:ext cx="4198790" cy="2232247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8CC43-7704-419C-A1DA-D30C6AB9BDEB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754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27" grpId="0" build="p" bldLvl="2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案例</a:t>
            </a:r>
            <a:r>
              <a:rPr lang="zh-CN" altLang="en-US" dirty="0" smtClean="0"/>
              <a:t>总结（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 </a:t>
            </a:r>
            <a:endParaRPr lang="zh-CN" altLang="en-US" dirty="0"/>
          </a:p>
        </p:txBody>
      </p:sp>
      <p:sp>
        <p:nvSpPr>
          <p:cNvPr id="11878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79388" y="1484313"/>
            <a:ext cx="8640762" cy="4968875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zh-CN" altLang="en-US" sz="2000" dirty="0"/>
              <a:t>本章主要介绍了</a:t>
            </a:r>
            <a:r>
              <a:rPr lang="en-US" altLang="zh-CN" sz="2000" dirty="0"/>
              <a:t>Internet</a:t>
            </a:r>
            <a:r>
              <a:rPr lang="zh-CN" altLang="en-US" sz="2000" dirty="0"/>
              <a:t>基础应用</a:t>
            </a:r>
            <a:r>
              <a:rPr lang="en-US" altLang="zh-CN" sz="2000" dirty="0">
                <a:latin typeface="宋体"/>
              </a:rPr>
              <a:t>——</a:t>
            </a:r>
            <a:r>
              <a:rPr lang="zh-CN" altLang="en-US" sz="2000" dirty="0"/>
              <a:t>信息搜索与邮件收发，包括：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000" dirty="0"/>
              <a:t>（</a:t>
            </a:r>
            <a:r>
              <a:rPr lang="en-US" altLang="zh-CN" sz="2000" dirty="0"/>
              <a:t>1</a:t>
            </a:r>
            <a:r>
              <a:rPr lang="zh-CN" altLang="en-US" sz="2000" dirty="0"/>
              <a:t>）学会合理地使用搜索引擎，在内容繁多的</a:t>
            </a:r>
            <a:r>
              <a:rPr lang="en-US" altLang="zh-CN" sz="2000" dirty="0"/>
              <a:t>Internet</a:t>
            </a:r>
            <a:r>
              <a:rPr lang="zh-CN" altLang="en-US" sz="2000" dirty="0"/>
              <a:t>网络中搜索自己需要的资料。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000" dirty="0"/>
              <a:t>（</a:t>
            </a:r>
            <a:r>
              <a:rPr lang="en-US" altLang="zh-CN" sz="2000" dirty="0"/>
              <a:t>2</a:t>
            </a:r>
            <a:r>
              <a:rPr lang="zh-CN" altLang="en-US" sz="2000" dirty="0"/>
              <a:t>）学会运用</a:t>
            </a:r>
            <a:r>
              <a:rPr lang="en-US" altLang="zh-CN" sz="2000" dirty="0"/>
              <a:t>IE</a:t>
            </a:r>
            <a:r>
              <a:rPr lang="zh-CN" altLang="en-US" sz="2000" dirty="0"/>
              <a:t>浏览器浏览网页，掌握</a:t>
            </a:r>
            <a:r>
              <a:rPr lang="en-US" altLang="zh-CN" sz="2000" dirty="0"/>
              <a:t>Internet</a:t>
            </a:r>
            <a:r>
              <a:rPr lang="zh-CN" altLang="en-US" sz="2000" dirty="0"/>
              <a:t>应用的基本技能。要将网页“留住”的方式有以下几种：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000" dirty="0"/>
              <a:t>● 将网页的链接信息添加到收藏夹。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000" dirty="0"/>
              <a:t>● 将网页保存到自己的计算机中。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000" dirty="0"/>
              <a:t>● 将网页打印出来。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000" dirty="0"/>
              <a:t>（</a:t>
            </a:r>
            <a:r>
              <a:rPr lang="en-US" altLang="zh-CN" sz="2000" dirty="0"/>
              <a:t>3</a:t>
            </a:r>
            <a:r>
              <a:rPr lang="zh-CN" altLang="en-US" sz="2000" dirty="0"/>
              <a:t>）在</a:t>
            </a:r>
            <a:r>
              <a:rPr lang="en-US" altLang="zh-CN" sz="2000" dirty="0"/>
              <a:t>FTP</a:t>
            </a:r>
            <a:r>
              <a:rPr lang="zh-CN" altLang="en-US" sz="2000" dirty="0"/>
              <a:t>文件服务器中进行文件的上传和下载，是相互进行文件交流的常用办法，尤其对于文件数量多、容量大的情况，通过</a:t>
            </a:r>
            <a:r>
              <a:rPr lang="en-US" altLang="zh-CN" sz="2000" dirty="0"/>
              <a:t>FTP</a:t>
            </a:r>
            <a:r>
              <a:rPr lang="zh-CN" altLang="en-US" sz="2000" dirty="0"/>
              <a:t>服务器传送显得更方便、高效。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000" dirty="0"/>
              <a:t>（</a:t>
            </a:r>
            <a:r>
              <a:rPr lang="en-US" altLang="zh-CN" sz="2000" dirty="0"/>
              <a:t>4</a:t>
            </a:r>
            <a:r>
              <a:rPr lang="zh-CN" altLang="en-US" sz="2000" dirty="0"/>
              <a:t>）在网盘中上传下载文件更安全、方便，还可设置与好友分享</a:t>
            </a:r>
            <a:r>
              <a:rPr lang="zh-CN" altLang="en-US" sz="2000" dirty="0" smtClean="0"/>
              <a:t>。</a:t>
            </a:r>
            <a:endParaRPr lang="zh-CN" altLang="en-US" sz="2000" dirty="0"/>
          </a:p>
        </p:txBody>
      </p:sp>
      <p:sp>
        <p:nvSpPr>
          <p:cNvPr id="118790" name="AutoShape 6"/>
          <p:cNvSpPr>
            <a:spLocks noChangeArrowheads="1"/>
          </p:cNvSpPr>
          <p:nvPr/>
        </p:nvSpPr>
        <p:spPr bwMode="auto">
          <a:xfrm>
            <a:off x="395288" y="1341438"/>
            <a:ext cx="8280400" cy="5111750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DDDDDD"/>
            </a:solidFill>
            <a:round/>
            <a:headEnd/>
            <a:tailEnd/>
          </a:ln>
          <a:effectLst>
            <a:outerShdw dist="28398" dir="3806097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9BD1C-D090-4600-8E45-B2361987DE72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5178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87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87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87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87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87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87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87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87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87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87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87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87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87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87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87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87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8" grpId="0" build="p" bldLvl="2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案例</a:t>
            </a:r>
            <a:r>
              <a:rPr lang="zh-CN" altLang="en-US" dirty="0" smtClean="0"/>
              <a:t>总结（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 </a:t>
            </a:r>
            <a:endParaRPr lang="zh-CN" altLang="en-US" dirty="0"/>
          </a:p>
        </p:txBody>
      </p:sp>
      <p:sp>
        <p:nvSpPr>
          <p:cNvPr id="11878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79388" y="1484313"/>
            <a:ext cx="8640762" cy="4968875"/>
          </a:xfrm>
        </p:spPr>
        <p:txBody>
          <a:bodyPr>
            <a:normAutofit/>
          </a:bodyPr>
          <a:lstStyle/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000" dirty="0" smtClean="0"/>
              <a:t>（</a:t>
            </a:r>
            <a:r>
              <a:rPr lang="en-US" altLang="zh-CN" sz="2000" dirty="0"/>
              <a:t>5</a:t>
            </a:r>
            <a:r>
              <a:rPr lang="zh-CN" altLang="en-US" sz="2000" dirty="0"/>
              <a:t>）在网页中收发电子邮件，对于移动办公、临时收发电子邮件是比较方便的。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000" dirty="0"/>
              <a:t>（</a:t>
            </a:r>
            <a:r>
              <a:rPr lang="en-US" altLang="zh-CN" sz="2000" dirty="0"/>
              <a:t>6</a:t>
            </a:r>
            <a:r>
              <a:rPr lang="zh-CN" altLang="en-US" sz="2000" dirty="0"/>
              <a:t>）在</a:t>
            </a:r>
            <a:r>
              <a:rPr lang="en-US" altLang="zh-CN" sz="2000" dirty="0"/>
              <a:t>Outlook</a:t>
            </a:r>
            <a:r>
              <a:rPr lang="zh-CN" altLang="en-US" sz="2000" dirty="0"/>
              <a:t>中，第一次收发电子邮件需要先设置邮件帐户。一旦完成了帐户的设置以后，收、发、管理电子邮件将变得非常方便和高效。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000" dirty="0"/>
              <a:t>（</a:t>
            </a:r>
            <a:r>
              <a:rPr lang="en-US" altLang="zh-CN" sz="2000" dirty="0"/>
              <a:t>7</a:t>
            </a:r>
            <a:r>
              <a:rPr lang="zh-CN" altLang="en-US" sz="2000" dirty="0"/>
              <a:t>）在</a:t>
            </a:r>
            <a:r>
              <a:rPr lang="en-US" altLang="zh-CN" sz="2000" dirty="0"/>
              <a:t>Outlook</a:t>
            </a:r>
            <a:r>
              <a:rPr lang="zh-CN" altLang="en-US" sz="2000" dirty="0"/>
              <a:t>中，电子邮件及其附件可以被另存到本地机。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000" dirty="0"/>
              <a:t>（</a:t>
            </a:r>
            <a:r>
              <a:rPr lang="en-US" altLang="zh-CN" sz="2000" dirty="0"/>
              <a:t>8</a:t>
            </a:r>
            <a:r>
              <a:rPr lang="zh-CN" altLang="en-US" sz="2000" dirty="0"/>
              <a:t>）发送新邮件时，借助于</a:t>
            </a:r>
            <a:r>
              <a:rPr lang="en-US" altLang="zh-CN" sz="2000" dirty="0"/>
              <a:t>Outlook</a:t>
            </a:r>
            <a:r>
              <a:rPr lang="zh-CN" altLang="en-US" sz="2000" dirty="0"/>
              <a:t>中的“联系人”功能，能够方便、准确地填写收件人地址。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000" dirty="0"/>
              <a:t>（</a:t>
            </a:r>
            <a:r>
              <a:rPr lang="en-US" altLang="zh-CN" sz="2000" dirty="0"/>
              <a:t>9</a:t>
            </a:r>
            <a:r>
              <a:rPr lang="zh-CN" altLang="en-US" sz="2000" dirty="0"/>
              <a:t>）腾讯</a:t>
            </a:r>
            <a:r>
              <a:rPr lang="en-US" altLang="zh-CN" sz="2000" dirty="0"/>
              <a:t>QQ</a:t>
            </a:r>
            <a:r>
              <a:rPr lang="zh-CN" altLang="en-US" sz="2000" dirty="0"/>
              <a:t>等即时通信软件，方便用户在网络上进行即时地沟通和讨论，还能收发文件。所以大部分能上网的计算机都安装了</a:t>
            </a:r>
            <a:r>
              <a:rPr lang="en-US" altLang="zh-CN" sz="2000" dirty="0"/>
              <a:t>QQ</a:t>
            </a:r>
            <a:r>
              <a:rPr lang="zh-CN" altLang="en-US" sz="2000" dirty="0"/>
              <a:t>软件用于即时通信。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000" dirty="0"/>
              <a:t>（</a:t>
            </a:r>
            <a:r>
              <a:rPr lang="en-US" altLang="zh-CN" sz="2000" dirty="0"/>
              <a:t>10</a:t>
            </a:r>
            <a:r>
              <a:rPr lang="zh-CN" altLang="en-US" sz="2000" dirty="0"/>
              <a:t>）博客和微博是在近年来兴起并得到迅速发展的</a:t>
            </a:r>
            <a:r>
              <a:rPr lang="en-US" altLang="zh-CN" sz="2000" dirty="0"/>
              <a:t>Internet</a:t>
            </a:r>
            <a:r>
              <a:rPr lang="zh-CN" altLang="en-US" sz="2000" dirty="0"/>
              <a:t>应用，常用来发表个人见解、感受和发布新鲜事件，对于丰富网络信息、娱乐大众都起到了非常重要的作用</a:t>
            </a:r>
            <a:r>
              <a:rPr lang="zh-CN" altLang="en-US" sz="2000" dirty="0" smtClean="0"/>
              <a:t>。</a:t>
            </a:r>
            <a:endParaRPr lang="zh-CN" altLang="en-US" sz="2000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2EEED-9CE9-4647-8B33-60E102F9A33F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2980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87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87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87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87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87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87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87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87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87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87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87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87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8" grpId="0" build="p" bldLvl="2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/>
              <a:t>要点回顾 </a:t>
            </a: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/>
              <a:t>在搜索引擎中，如何提高搜索效率？</a:t>
            </a:r>
          </a:p>
          <a:p>
            <a:r>
              <a:rPr lang="zh-CN" altLang="en-US" sz="2400" dirty="0"/>
              <a:t>添加网页到收藏夹与保存网页一样吗？</a:t>
            </a:r>
          </a:p>
          <a:p>
            <a:r>
              <a:rPr lang="zh-CN" altLang="en-US" sz="2400" dirty="0"/>
              <a:t>使用</a:t>
            </a:r>
            <a:r>
              <a:rPr lang="en-US" altLang="zh-CN" sz="2400" dirty="0"/>
              <a:t>FTP</a:t>
            </a:r>
            <a:r>
              <a:rPr lang="zh-CN" altLang="en-US" sz="2400" dirty="0"/>
              <a:t>交换文件</a:t>
            </a:r>
            <a:r>
              <a:rPr lang="zh-CN" altLang="en-US" sz="2400" dirty="0" smtClean="0"/>
              <a:t>与使用网盘有</a:t>
            </a:r>
            <a:r>
              <a:rPr lang="zh-CN" altLang="en-US" sz="2400" dirty="0"/>
              <a:t>何异同？</a:t>
            </a:r>
          </a:p>
          <a:p>
            <a:r>
              <a:rPr lang="zh-CN" altLang="en-US" sz="2400" dirty="0"/>
              <a:t>在网页中与</a:t>
            </a:r>
            <a:r>
              <a:rPr lang="zh-CN" altLang="en-US" sz="2400" dirty="0" smtClean="0"/>
              <a:t>在</a:t>
            </a:r>
            <a:r>
              <a:rPr lang="en-US" altLang="zh-CN" sz="2400" dirty="0" smtClean="0"/>
              <a:t>Outlook</a:t>
            </a:r>
            <a:r>
              <a:rPr lang="zh-CN" altLang="en-US" sz="2400" dirty="0" smtClean="0"/>
              <a:t>中</a:t>
            </a:r>
            <a:r>
              <a:rPr lang="zh-CN" altLang="en-US" sz="2400" dirty="0"/>
              <a:t>收发邮件，各有什么优势？</a:t>
            </a:r>
          </a:p>
          <a:p>
            <a:r>
              <a:rPr lang="zh-CN" altLang="en-US" sz="2400" dirty="0"/>
              <a:t>邮件的保存和网页的保存有什么异同？</a:t>
            </a:r>
          </a:p>
          <a:p>
            <a:r>
              <a:rPr lang="zh-CN" altLang="en-US" sz="2400" dirty="0"/>
              <a:t>如何将一封邮件同时发送给多个人？</a:t>
            </a:r>
          </a:p>
          <a:p>
            <a:r>
              <a:rPr lang="zh-CN" altLang="en-US" sz="2400" dirty="0"/>
              <a:t>使用腾讯</a:t>
            </a:r>
            <a:r>
              <a:rPr lang="en-US" altLang="zh-CN" sz="2400" dirty="0"/>
              <a:t>QQ</a:t>
            </a:r>
            <a:r>
              <a:rPr lang="zh-CN" altLang="en-US" sz="2400" dirty="0"/>
              <a:t>时，</a:t>
            </a:r>
            <a:r>
              <a:rPr lang="en-US" altLang="zh-CN" sz="2400" dirty="0"/>
              <a:t>2</a:t>
            </a:r>
            <a:r>
              <a:rPr lang="zh-CN" altLang="en-US" sz="2400" dirty="0"/>
              <a:t>个人聊天和群聊有什么区别？</a:t>
            </a:r>
          </a:p>
          <a:p>
            <a:r>
              <a:rPr lang="zh-CN" altLang="en-US" sz="2400" dirty="0"/>
              <a:t>博客和微博有什么相同和不同之处？用途一样吗？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4FAA4-3260-4767-8DEC-5D8777B3A542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774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6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6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6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6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6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6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6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6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6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6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6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6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6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6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5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课后练习 </a:t>
            </a:r>
          </a:p>
        </p:txBody>
      </p:sp>
      <p:sp>
        <p:nvSpPr>
          <p:cNvPr id="11981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68313" y="1484313"/>
            <a:ext cx="8229600" cy="452596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en-US" altLang="zh-CN" sz="2800" dirty="0"/>
              <a:t>            </a:t>
            </a:r>
          </a:p>
          <a:p>
            <a:pPr algn="ctr">
              <a:buFont typeface="Wingdings" pitchFamily="2" charset="2"/>
              <a:buNone/>
            </a:pPr>
            <a:r>
              <a:rPr lang="en-US" altLang="zh-CN" sz="2800" dirty="0"/>
              <a:t>            </a:t>
            </a:r>
          </a:p>
          <a:p>
            <a:pPr algn="ctr">
              <a:buFont typeface="Wingdings" pitchFamily="2" charset="2"/>
              <a:buNone/>
            </a:pPr>
            <a:endParaRPr lang="en-US" altLang="zh-CN" sz="2800" dirty="0"/>
          </a:p>
          <a:p>
            <a:pPr algn="ctr">
              <a:buFont typeface="Wingdings" pitchFamily="2" charset="2"/>
              <a:buNone/>
            </a:pPr>
            <a:r>
              <a:rPr lang="zh-CN" altLang="en-US" sz="4000" dirty="0"/>
              <a:t>参见教材</a:t>
            </a:r>
            <a:r>
              <a:rPr lang="zh-CN" altLang="en-US" sz="4000" dirty="0" smtClean="0"/>
              <a:t>第</a:t>
            </a:r>
            <a:r>
              <a:rPr lang="en-US" altLang="zh-CN" sz="4000" dirty="0" smtClean="0"/>
              <a:t>11</a:t>
            </a:r>
            <a:r>
              <a:rPr lang="zh-CN" altLang="en-US" sz="4000" dirty="0" smtClean="0"/>
              <a:t>章课后练习。</a:t>
            </a:r>
            <a:endParaRPr lang="zh-CN" altLang="en-US" sz="4000" dirty="0"/>
          </a:p>
        </p:txBody>
      </p:sp>
      <p:sp>
        <p:nvSpPr>
          <p:cNvPr id="119814" name="AutoShape 6"/>
          <p:cNvSpPr>
            <a:spLocks noChangeArrowheads="1"/>
          </p:cNvSpPr>
          <p:nvPr/>
        </p:nvSpPr>
        <p:spPr bwMode="auto">
          <a:xfrm>
            <a:off x="611188" y="1484313"/>
            <a:ext cx="8281987" cy="4608512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B2817-C2F4-4FBC-9D5A-A0238B909D4F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3476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47DE9873-CFD4-4558-A0BC-441903551579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zh-CN" altLang="en-US" dirty="0"/>
              <a:t>学习目标</a:t>
            </a:r>
          </a:p>
        </p:txBody>
      </p:sp>
      <p:sp>
        <p:nvSpPr>
          <p:cNvPr id="9523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84213" y="1916113"/>
            <a:ext cx="8459787" cy="3844925"/>
          </a:xfrm>
          <a:noFill/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zh-CN" altLang="en-US" sz="2000" dirty="0"/>
              <a:t>熟练地在</a:t>
            </a:r>
            <a:r>
              <a:rPr lang="en-US" altLang="zh-CN" sz="2000" dirty="0"/>
              <a:t>IE</a:t>
            </a:r>
            <a:r>
              <a:rPr lang="zh-CN" altLang="en-US" sz="2000" dirty="0"/>
              <a:t>浏览器中搜索、阅读相关</a:t>
            </a:r>
            <a:r>
              <a:rPr lang="zh-CN" altLang="en-US" sz="2000" dirty="0" smtClean="0"/>
              <a:t>的网页</a:t>
            </a:r>
            <a:endParaRPr lang="en-US" altLang="zh-CN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sz="2000" dirty="0" smtClean="0"/>
              <a:t>了解收藏夹的使用</a:t>
            </a:r>
            <a:endParaRPr lang="zh-CN" altLang="en-US" sz="2000" dirty="0"/>
          </a:p>
          <a:p>
            <a:pPr marL="514350" indent="-514350">
              <a:buFont typeface="+mj-lt"/>
              <a:buAutoNum type="arabicPeriod"/>
            </a:pPr>
            <a:r>
              <a:rPr lang="zh-CN" altLang="en-US" sz="2000" dirty="0" smtClean="0"/>
              <a:t>掌握</a:t>
            </a:r>
            <a:r>
              <a:rPr lang="zh-CN" altLang="en-US" sz="2000" dirty="0"/>
              <a:t>网页</a:t>
            </a:r>
            <a:r>
              <a:rPr lang="zh-CN" altLang="en-US" sz="2000" dirty="0" smtClean="0"/>
              <a:t>保存</a:t>
            </a:r>
            <a:r>
              <a:rPr lang="zh-CN" altLang="en-US" sz="2000" dirty="0"/>
              <a:t>、</a:t>
            </a:r>
            <a:r>
              <a:rPr lang="zh-CN" altLang="en-US" sz="2000" dirty="0" smtClean="0"/>
              <a:t>打印的方法</a:t>
            </a:r>
            <a:endParaRPr lang="zh-CN" altLang="en-US" sz="2000" dirty="0"/>
          </a:p>
          <a:p>
            <a:pPr marL="514350" indent="-514350">
              <a:buFont typeface="+mj-lt"/>
              <a:buAutoNum type="arabicPeriod"/>
            </a:pPr>
            <a:r>
              <a:rPr lang="zh-CN" altLang="en-US" sz="2000" dirty="0"/>
              <a:t>掌握通过</a:t>
            </a:r>
            <a:r>
              <a:rPr lang="en-US" altLang="zh-CN" sz="2000" dirty="0"/>
              <a:t>FTP</a:t>
            </a:r>
            <a:r>
              <a:rPr lang="zh-CN" altLang="en-US" sz="2000" dirty="0"/>
              <a:t>服务器交换文档的</a:t>
            </a:r>
            <a:r>
              <a:rPr lang="zh-CN" altLang="en-US" sz="2000" dirty="0" smtClean="0"/>
              <a:t>方法</a:t>
            </a:r>
            <a:endParaRPr lang="en-US" altLang="zh-CN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sz="2000" dirty="0" smtClean="0"/>
              <a:t>了解用网盘备份与分享文档</a:t>
            </a:r>
            <a:endParaRPr lang="zh-CN" altLang="en-US" sz="2000" dirty="0"/>
          </a:p>
          <a:p>
            <a:pPr marL="514350" indent="-514350">
              <a:buFont typeface="+mj-lt"/>
              <a:buAutoNum type="arabicPeriod"/>
            </a:pPr>
            <a:r>
              <a:rPr lang="zh-CN" altLang="en-US" sz="2000" dirty="0" smtClean="0"/>
              <a:t>掌握在网页或</a:t>
            </a:r>
            <a:r>
              <a:rPr lang="en-US" altLang="zh-CN" sz="2000" dirty="0" smtClean="0"/>
              <a:t>Outlook</a:t>
            </a:r>
            <a:r>
              <a:rPr lang="zh-CN" altLang="en-US" sz="2000" dirty="0" smtClean="0"/>
              <a:t>中收发和管理电子邮件</a:t>
            </a:r>
            <a:endParaRPr lang="en-US" altLang="zh-CN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sz="2000" dirty="0" smtClean="0"/>
              <a:t>了解腾讯</a:t>
            </a:r>
            <a:r>
              <a:rPr lang="en-US" altLang="zh-CN" sz="2000" dirty="0" smtClean="0"/>
              <a:t>QQ</a:t>
            </a:r>
            <a:r>
              <a:rPr lang="zh-CN" altLang="en-US" sz="2000" dirty="0" smtClean="0"/>
              <a:t>的使用</a:t>
            </a:r>
            <a:endParaRPr lang="en-US" altLang="zh-CN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sz="2000" dirty="0" smtClean="0"/>
              <a:t>了解博客和微博的使用</a:t>
            </a:r>
            <a:endParaRPr lang="zh-CN" altLang="en-US" sz="2000" dirty="0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772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5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5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2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52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5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5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52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52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52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52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52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52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52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52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资料搜索－搜索引擎的打开 </a:t>
            </a:r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341438"/>
            <a:ext cx="8267700" cy="4608512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在</a:t>
            </a:r>
            <a:r>
              <a:rPr lang="en-US" altLang="zh-CN" sz="2400" dirty="0"/>
              <a:t>IE</a:t>
            </a:r>
            <a:r>
              <a:rPr lang="zh-CN" altLang="en-US" sz="2400" dirty="0"/>
              <a:t>浏览器中打开</a:t>
            </a:r>
            <a:r>
              <a:rPr lang="zh-CN" altLang="en-US" sz="2400" dirty="0" smtClean="0"/>
              <a:t>搜索引擎百度</a:t>
            </a:r>
            <a:r>
              <a:rPr lang="en-US" altLang="zh-CN" sz="2400" dirty="0" err="1" smtClean="0"/>
              <a:t>baidu</a:t>
            </a:r>
            <a:r>
              <a:rPr lang="zh-CN" altLang="en-US" sz="2400" dirty="0" smtClean="0"/>
              <a:t>的</a:t>
            </a:r>
            <a:r>
              <a:rPr lang="zh-CN" altLang="en-US" sz="2400" dirty="0"/>
              <a:t>主页： </a:t>
            </a:r>
            <a:endParaRPr lang="zh-CN" altLang="en-US" sz="2000" dirty="0"/>
          </a:p>
          <a:p>
            <a:pPr lvl="1"/>
            <a:r>
              <a:rPr lang="zh-CN" altLang="en-US" sz="2000" dirty="0" smtClean="0"/>
              <a:t>在</a:t>
            </a:r>
            <a:r>
              <a:rPr lang="zh-CN" altLang="en-US" sz="2000" dirty="0"/>
              <a:t>任务栏的</a:t>
            </a:r>
            <a:r>
              <a:rPr lang="zh-CN" altLang="en-US" sz="2000" dirty="0">
                <a:latin typeface="宋体"/>
              </a:rPr>
              <a:t>“</a:t>
            </a:r>
            <a:r>
              <a:rPr lang="zh-CN" altLang="en-US" sz="2000" dirty="0"/>
              <a:t>开始</a:t>
            </a:r>
            <a:r>
              <a:rPr lang="zh-CN" altLang="en-US" sz="2000" dirty="0">
                <a:latin typeface="宋体"/>
              </a:rPr>
              <a:t>”</a:t>
            </a:r>
            <a:r>
              <a:rPr lang="zh-CN" altLang="en-US" sz="2000" dirty="0"/>
              <a:t>菜单中或任务栏的</a:t>
            </a:r>
            <a:r>
              <a:rPr lang="zh-CN" altLang="en-US" sz="2000" dirty="0">
                <a:latin typeface="宋体"/>
              </a:rPr>
              <a:t>“</a:t>
            </a:r>
            <a:r>
              <a:rPr lang="zh-CN" altLang="en-US" sz="2000" dirty="0"/>
              <a:t>快速启动</a:t>
            </a:r>
            <a:r>
              <a:rPr lang="zh-CN" altLang="en-US" sz="2000" dirty="0">
                <a:latin typeface="宋体"/>
              </a:rPr>
              <a:t>”</a:t>
            </a:r>
            <a:r>
              <a:rPr lang="zh-CN" altLang="en-US" sz="2000" dirty="0"/>
              <a:t>工具栏中，单击</a:t>
            </a:r>
            <a:r>
              <a:rPr lang="en-US" altLang="zh-CN" sz="2000" dirty="0"/>
              <a:t>IE</a:t>
            </a:r>
            <a:r>
              <a:rPr lang="zh-CN" altLang="en-US" sz="2000" dirty="0"/>
              <a:t>浏览器的快捷方式</a:t>
            </a:r>
            <a:r>
              <a:rPr lang="zh-CN" altLang="en-US" sz="2000" dirty="0" smtClean="0"/>
              <a:t>图标打开</a:t>
            </a:r>
            <a:r>
              <a:rPr lang="en-US" altLang="zh-CN" sz="2000" dirty="0"/>
              <a:t>IE</a:t>
            </a:r>
            <a:r>
              <a:rPr lang="zh-CN" altLang="en-US" sz="2000" dirty="0"/>
              <a:t>浏览器。</a:t>
            </a:r>
          </a:p>
          <a:p>
            <a:pPr lvl="1"/>
            <a:endParaRPr lang="zh-CN" altLang="en-US" sz="2000" dirty="0"/>
          </a:p>
          <a:p>
            <a:pPr lvl="1"/>
            <a:r>
              <a:rPr lang="zh-CN" altLang="en-US" sz="2000" dirty="0" smtClean="0"/>
              <a:t>在</a:t>
            </a:r>
            <a:r>
              <a:rPr lang="zh-CN" altLang="en-US" sz="2000" dirty="0"/>
              <a:t>浏览器的地址栏输入百度</a:t>
            </a:r>
            <a:r>
              <a:rPr lang="en-US" altLang="zh-CN" sz="2000" dirty="0" err="1"/>
              <a:t>baidu</a:t>
            </a:r>
            <a:r>
              <a:rPr lang="zh-CN" altLang="en-US" sz="2000" dirty="0" smtClean="0"/>
              <a:t>的网址</a:t>
            </a:r>
            <a:r>
              <a:rPr lang="zh-CN" altLang="en-US" sz="2000" dirty="0" smtClean="0">
                <a:latin typeface="宋体"/>
              </a:rPr>
              <a:t>“</a:t>
            </a:r>
            <a:r>
              <a:rPr lang="en-US" altLang="zh-CN" sz="2000" dirty="0" smtClean="0"/>
              <a:t>www.baidu.com</a:t>
            </a:r>
            <a:r>
              <a:rPr lang="en-US" altLang="zh-CN" sz="2000" dirty="0">
                <a:latin typeface="宋体"/>
              </a:rPr>
              <a:t>”</a:t>
            </a:r>
            <a:r>
              <a:rPr lang="zh-CN" altLang="en-US" sz="2000" dirty="0"/>
              <a:t>，按回车键就可以打开百度</a:t>
            </a:r>
            <a:r>
              <a:rPr lang="en-US" altLang="zh-CN" sz="2000" dirty="0" err="1"/>
              <a:t>baidu</a:t>
            </a:r>
            <a:r>
              <a:rPr lang="zh-CN" altLang="en-US" sz="2000" dirty="0" smtClean="0"/>
              <a:t>的</a:t>
            </a:r>
            <a:r>
              <a:rPr lang="zh-CN" altLang="en-US" sz="2000" dirty="0"/>
              <a:t>主页。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78025CDB-3934-4359-AC47-358B6077EC09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40A41F7-88AE-409C-B579-8A44E660F992}" type="slidenum">
              <a:rPr lang="en-US" altLang="zh-CN" smtClean="0"/>
              <a:pPr/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1920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5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5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5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5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5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5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DFB895E-F91C-49EE-B018-B394ABC98ED8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资料搜索－搜索相关资料 </a:t>
            </a:r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12875"/>
            <a:ext cx="8291513" cy="2376488"/>
          </a:xfrm>
        </p:spPr>
        <p:txBody>
          <a:bodyPr>
            <a:normAutofit/>
          </a:bodyPr>
          <a:lstStyle/>
          <a:p>
            <a:r>
              <a:rPr lang="zh-CN" altLang="en-US" sz="2400" dirty="0">
                <a:latin typeface="黑体" pitchFamily="2" charset="-122"/>
              </a:rPr>
              <a:t>在百度</a:t>
            </a:r>
            <a:r>
              <a:rPr lang="en-US" altLang="zh-CN" sz="2400" dirty="0" err="1">
                <a:latin typeface="黑体" pitchFamily="2" charset="-122"/>
              </a:rPr>
              <a:t>baidu</a:t>
            </a:r>
            <a:r>
              <a:rPr lang="zh-CN" altLang="en-US" sz="2400" dirty="0" smtClean="0">
                <a:latin typeface="黑体" pitchFamily="2" charset="-122"/>
              </a:rPr>
              <a:t>中</a:t>
            </a:r>
            <a:r>
              <a:rPr lang="zh-CN" altLang="en-US" sz="2400" dirty="0">
                <a:latin typeface="黑体" pitchFamily="2" charset="-122"/>
              </a:rPr>
              <a:t>搜索</a:t>
            </a:r>
            <a:r>
              <a:rPr lang="zh-CN" altLang="en-US" sz="2400" dirty="0">
                <a:latin typeface="宋体"/>
              </a:rPr>
              <a:t>“</a:t>
            </a:r>
            <a:r>
              <a:rPr lang="en-US" altLang="zh-CN" sz="2400" dirty="0">
                <a:latin typeface="黑体" pitchFamily="2" charset="-122"/>
              </a:rPr>
              <a:t>ASP </a:t>
            </a:r>
            <a:r>
              <a:rPr lang="zh-CN" altLang="en-US" sz="2400" dirty="0">
                <a:latin typeface="黑体" pitchFamily="2" charset="-122"/>
              </a:rPr>
              <a:t>编程</a:t>
            </a:r>
            <a:r>
              <a:rPr lang="zh-CN" altLang="en-US" sz="2400" dirty="0">
                <a:latin typeface="宋体"/>
              </a:rPr>
              <a:t>”</a:t>
            </a:r>
            <a:r>
              <a:rPr lang="zh-CN" altLang="en-US" sz="2400" dirty="0">
                <a:latin typeface="黑体" pitchFamily="2" charset="-122"/>
              </a:rPr>
              <a:t>的主页，并打开搜索结果中的一个网页链接，操作步骤如下： </a:t>
            </a:r>
          </a:p>
          <a:p>
            <a:pPr marL="522288" lvl="1" indent="-65088"/>
            <a:r>
              <a:rPr lang="zh-CN" altLang="en-US" sz="2000" dirty="0">
                <a:latin typeface="宋体" pitchFamily="2" charset="-122"/>
              </a:rPr>
              <a:t>在百度</a:t>
            </a:r>
            <a:r>
              <a:rPr lang="en-US" altLang="zh-CN" sz="2000" dirty="0" err="1">
                <a:latin typeface="宋体" pitchFamily="2" charset="-122"/>
              </a:rPr>
              <a:t>baidu</a:t>
            </a:r>
            <a:r>
              <a:rPr lang="zh-CN" altLang="en-US" sz="2000" dirty="0" smtClean="0">
                <a:latin typeface="宋体" pitchFamily="2" charset="-122"/>
              </a:rPr>
              <a:t>的</a:t>
            </a:r>
            <a:r>
              <a:rPr lang="zh-CN" altLang="en-US" sz="2000" dirty="0">
                <a:latin typeface="宋体" pitchFamily="2" charset="-122"/>
              </a:rPr>
              <a:t>搜索栏输入“</a:t>
            </a:r>
            <a:r>
              <a:rPr lang="en-US" altLang="zh-CN" sz="2000" dirty="0">
                <a:latin typeface="宋体" pitchFamily="2" charset="-122"/>
              </a:rPr>
              <a:t>ASP </a:t>
            </a:r>
            <a:r>
              <a:rPr lang="zh-CN" altLang="en-US" sz="2000" dirty="0">
                <a:latin typeface="宋体" pitchFamily="2" charset="-122"/>
              </a:rPr>
              <a:t>编程”，单击“搜索”按钮，将打开搜索结果页面，如图所示。</a:t>
            </a:r>
          </a:p>
          <a:p>
            <a:pPr marL="522288" lvl="1" indent="-65088"/>
            <a:r>
              <a:rPr lang="zh-CN" altLang="en-US" sz="2000" dirty="0">
                <a:latin typeface="宋体" pitchFamily="2" charset="-122"/>
              </a:rPr>
              <a:t>鼠标单击搜索结果中的</a:t>
            </a:r>
            <a:r>
              <a:rPr lang="zh-CN" altLang="en-US" sz="2000" dirty="0" smtClean="0">
                <a:latin typeface="宋体" pitchFamily="2" charset="-122"/>
              </a:rPr>
              <a:t>“</a:t>
            </a:r>
            <a:r>
              <a:rPr lang="en-US" altLang="zh-CN" sz="2000" dirty="0">
                <a:latin typeface="宋体" pitchFamily="2" charset="-122"/>
              </a:rPr>
              <a:t>ASP</a:t>
            </a:r>
            <a:r>
              <a:rPr lang="zh-CN" altLang="en-US" sz="2000" dirty="0">
                <a:latin typeface="宋体" pitchFamily="2" charset="-122"/>
              </a:rPr>
              <a:t>编程网”链接，就打开了相应的页面。 </a:t>
            </a:r>
          </a:p>
        </p:txBody>
      </p:sp>
      <p:sp>
        <p:nvSpPr>
          <p:cNvPr id="128009" name="Oval 9"/>
          <p:cNvSpPr>
            <a:spLocks noChangeArrowheads="1"/>
          </p:cNvSpPr>
          <p:nvPr/>
        </p:nvSpPr>
        <p:spPr bwMode="auto">
          <a:xfrm>
            <a:off x="2627313" y="4437063"/>
            <a:ext cx="1266825" cy="296862"/>
          </a:xfrm>
          <a:prstGeom prst="ellips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8010" name="Oval 10"/>
          <p:cNvSpPr>
            <a:spLocks noChangeArrowheads="1"/>
          </p:cNvSpPr>
          <p:nvPr/>
        </p:nvSpPr>
        <p:spPr bwMode="auto">
          <a:xfrm>
            <a:off x="1547813" y="5876925"/>
            <a:ext cx="1728787" cy="360363"/>
          </a:xfrm>
          <a:prstGeom prst="ellips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400848"/>
            <a:ext cx="3968077" cy="3357961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366796"/>
            <a:ext cx="4219681" cy="3350446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60992-5E02-4103-9D80-2A9C2EAD748B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05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8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8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8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8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收藏夹的使用 </a:t>
            </a:r>
          </a:p>
        </p:txBody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12875"/>
            <a:ext cx="8267700" cy="3408363"/>
          </a:xfrm>
        </p:spPr>
        <p:txBody>
          <a:bodyPr>
            <a:noAutofit/>
          </a:bodyPr>
          <a:lstStyle/>
          <a:p>
            <a:r>
              <a:rPr lang="zh-CN" altLang="en-US" sz="1800" dirty="0"/>
              <a:t>将</a:t>
            </a:r>
            <a:r>
              <a:rPr lang="zh-CN" altLang="en-US" sz="1800" dirty="0">
                <a:latin typeface="宋体"/>
              </a:rPr>
              <a:t>“</a:t>
            </a:r>
            <a:r>
              <a:rPr lang="en-US" altLang="zh-CN" sz="1800" dirty="0"/>
              <a:t>ASP</a:t>
            </a:r>
            <a:r>
              <a:rPr lang="zh-CN" altLang="en-US" sz="1800" dirty="0" smtClean="0"/>
              <a:t>编程网</a:t>
            </a:r>
            <a:r>
              <a:rPr lang="zh-CN" altLang="en-US" sz="1800" dirty="0" smtClean="0">
                <a:latin typeface="宋体"/>
              </a:rPr>
              <a:t>”</a:t>
            </a:r>
            <a:r>
              <a:rPr lang="zh-CN" altLang="en-US" sz="1800" dirty="0"/>
              <a:t>网页添加到收藏夹中，并在新的</a:t>
            </a:r>
            <a:r>
              <a:rPr lang="en-US" altLang="zh-CN" sz="1800" dirty="0"/>
              <a:t>IE</a:t>
            </a:r>
            <a:r>
              <a:rPr lang="zh-CN" altLang="en-US" sz="1800" dirty="0"/>
              <a:t>浏览器窗口中重新打开此网页：</a:t>
            </a:r>
          </a:p>
          <a:p>
            <a:pPr lvl="1"/>
            <a:r>
              <a:rPr lang="zh-CN" altLang="en-US" sz="1800" dirty="0"/>
              <a:t>在已打开的网页中，在</a:t>
            </a:r>
            <a:r>
              <a:rPr lang="en-US" altLang="zh-CN" sz="1800" dirty="0"/>
              <a:t>IE</a:t>
            </a:r>
            <a:r>
              <a:rPr lang="zh-CN" altLang="en-US" sz="1800" dirty="0"/>
              <a:t>窗口右上角的工具栏中单击“收藏夹”按钮 ，弹出“收藏夹”面板</a:t>
            </a:r>
            <a:r>
              <a:rPr lang="zh-CN" altLang="en-US" sz="1800" dirty="0" smtClean="0"/>
              <a:t>，在</a:t>
            </a:r>
            <a:r>
              <a:rPr lang="zh-CN" altLang="en-US" sz="1800" dirty="0"/>
              <a:t>面板中单击“添加到收藏夹”按钮 ，打开“添加收藏”对话框。</a:t>
            </a:r>
          </a:p>
          <a:p>
            <a:pPr lvl="1"/>
            <a:r>
              <a:rPr lang="zh-CN" altLang="en-US" sz="1800" dirty="0" smtClean="0"/>
              <a:t>更改名称，单击</a:t>
            </a:r>
            <a:r>
              <a:rPr lang="zh-CN" altLang="en-US" sz="1800" dirty="0" smtClean="0">
                <a:latin typeface="宋体"/>
              </a:rPr>
              <a:t>“添加”</a:t>
            </a:r>
            <a:r>
              <a:rPr lang="zh-CN" altLang="en-US" sz="1800" dirty="0"/>
              <a:t>按钮，“</a:t>
            </a:r>
            <a:r>
              <a:rPr lang="en-US" altLang="zh-CN" sz="1800" dirty="0"/>
              <a:t>ASP</a:t>
            </a:r>
            <a:r>
              <a:rPr lang="zh-CN" altLang="en-US" sz="1800" dirty="0"/>
              <a:t>编程网”快捷方式便出现在“收藏夹”的列表中。</a:t>
            </a:r>
          </a:p>
          <a:p>
            <a:pPr lvl="1"/>
            <a:r>
              <a:rPr lang="zh-CN" altLang="en-US" sz="1800" dirty="0"/>
              <a:t>打开一个新的</a:t>
            </a:r>
            <a:r>
              <a:rPr lang="en-US" altLang="zh-CN" sz="1800" dirty="0"/>
              <a:t>IE</a:t>
            </a:r>
            <a:r>
              <a:rPr lang="zh-CN" altLang="en-US" sz="1800" dirty="0"/>
              <a:t>浏览器窗口，或在原来</a:t>
            </a:r>
            <a:r>
              <a:rPr lang="en-US" altLang="zh-CN" sz="1800" dirty="0"/>
              <a:t>IE</a:t>
            </a:r>
            <a:r>
              <a:rPr lang="zh-CN" altLang="en-US" sz="1800" dirty="0"/>
              <a:t>浏览器窗口已有选项卡的右边单击“新选项卡”按钮 ，打开一个新的选项卡，再单击“收藏夹”按钮 ，打开“收藏夹”面板，在收藏列表中，可以看到已经添加的“</a:t>
            </a:r>
            <a:r>
              <a:rPr lang="en-US" altLang="zh-CN" sz="1800" dirty="0"/>
              <a:t>ASP</a:t>
            </a:r>
            <a:r>
              <a:rPr lang="zh-CN" altLang="en-US" sz="1800" dirty="0"/>
              <a:t>编程网”链接，单击该链接，可在</a:t>
            </a:r>
            <a:r>
              <a:rPr lang="en-US" altLang="zh-CN" sz="1800" dirty="0"/>
              <a:t>IE</a:t>
            </a:r>
            <a:r>
              <a:rPr lang="zh-CN" altLang="en-US" sz="1800" dirty="0"/>
              <a:t>浏览器中重新</a:t>
            </a:r>
            <a:r>
              <a:rPr lang="zh-CN" altLang="en-US" sz="1800" dirty="0" smtClean="0"/>
              <a:t>打开该</a:t>
            </a:r>
            <a:r>
              <a:rPr lang="zh-CN" altLang="en-US" sz="1800" dirty="0"/>
              <a:t>网页。</a:t>
            </a:r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4869160"/>
            <a:ext cx="4227130" cy="1806229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5CAA4-B394-4EC9-993D-A00B53F705BE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71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9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9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9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9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9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9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9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9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收藏夹的使用</a:t>
            </a:r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412875"/>
            <a:ext cx="5400724" cy="518447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dirty="0"/>
              <a:t>在收藏夹中创建“网页编程”文件夹，并将“</a:t>
            </a:r>
            <a:r>
              <a:rPr lang="en-US" altLang="zh-CN" sz="2400" dirty="0"/>
              <a:t>ASP</a:t>
            </a:r>
            <a:r>
              <a:rPr lang="zh-CN" altLang="en-US" sz="2400" dirty="0"/>
              <a:t>编程网”移到此文件夹中：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1800" dirty="0"/>
              <a:t>（</a:t>
            </a:r>
            <a:r>
              <a:rPr lang="en-US" altLang="zh-CN" sz="1800" dirty="0"/>
              <a:t>1</a:t>
            </a:r>
            <a:r>
              <a:rPr lang="zh-CN" altLang="en-US" sz="1800" dirty="0"/>
              <a:t>）在</a:t>
            </a:r>
            <a:r>
              <a:rPr lang="en-US" altLang="zh-CN" sz="1800" dirty="0"/>
              <a:t>IE</a:t>
            </a:r>
            <a:r>
              <a:rPr lang="zh-CN" altLang="en-US" sz="1800" dirty="0"/>
              <a:t>窗口右上角的工具栏中单击“收藏夹”按钮 ，弹出“收藏夹”面板，在面板中单击“添加到收藏夹”按钮旁的下拉箭头，弹出下拉列表，在列表中选择“整理收藏夹”命令，如图</a:t>
            </a:r>
            <a:r>
              <a:rPr lang="en-US" altLang="zh-CN" sz="1800" dirty="0"/>
              <a:t>11-5</a:t>
            </a:r>
            <a:r>
              <a:rPr lang="zh-CN" altLang="en-US" sz="1800" dirty="0"/>
              <a:t>所示，打开“整理收藏夹”对话框，如图</a:t>
            </a:r>
            <a:r>
              <a:rPr lang="en-US" altLang="zh-CN" sz="1800" dirty="0"/>
              <a:t>11-6</a:t>
            </a:r>
            <a:r>
              <a:rPr lang="zh-CN" altLang="en-US" sz="1800" dirty="0"/>
              <a:t>所示。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1800" dirty="0"/>
              <a:t>（</a:t>
            </a:r>
            <a:r>
              <a:rPr lang="en-US" altLang="zh-CN" sz="1800" dirty="0"/>
              <a:t>2</a:t>
            </a:r>
            <a:r>
              <a:rPr lang="zh-CN" altLang="en-US" sz="1800" dirty="0"/>
              <a:t>）在对话框中单击“新建文件夹”按钮，新建一个名为“新建文件夹”的文件夹。再单击“重命名”按钮，将此文件夹重命名为“网页编程”。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1800" dirty="0"/>
              <a:t>（</a:t>
            </a:r>
            <a:r>
              <a:rPr lang="en-US" altLang="zh-CN" sz="1800" dirty="0"/>
              <a:t>3</a:t>
            </a:r>
            <a:r>
              <a:rPr lang="zh-CN" altLang="en-US" sz="1800" dirty="0"/>
              <a:t>）选择“</a:t>
            </a:r>
            <a:r>
              <a:rPr lang="en-US" altLang="zh-CN" sz="1800" dirty="0"/>
              <a:t>ASP</a:t>
            </a:r>
            <a:r>
              <a:rPr lang="zh-CN" altLang="en-US" sz="1800" dirty="0"/>
              <a:t>编程网”，单击“移动”按钮，打开“浏览文件夹”对话框，选择“网页编程”文件夹，单击“确定”按钮，“</a:t>
            </a:r>
            <a:r>
              <a:rPr lang="en-US" altLang="zh-CN" sz="1800" dirty="0"/>
              <a:t>ASP</a:t>
            </a:r>
            <a:r>
              <a:rPr lang="zh-CN" altLang="en-US" sz="1800" dirty="0"/>
              <a:t>编程网”链接即被移到“网页编程”文件夹中。</a:t>
            </a:r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553289"/>
            <a:ext cx="3391267" cy="3891935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F00C-3BB2-4006-8F17-51CA0E348524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63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0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0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0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0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1" grpId="0" build="p" bldLvl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网页的保存和打印 </a:t>
            </a:r>
          </a:p>
        </p:txBody>
      </p:sp>
      <p:sp>
        <p:nvSpPr>
          <p:cNvPr id="197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484313"/>
            <a:ext cx="7920038" cy="4421187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400" dirty="0" smtClean="0"/>
              <a:t>将</a:t>
            </a:r>
            <a:r>
              <a:rPr lang="zh-CN" altLang="en-US" sz="2400" dirty="0"/>
              <a:t>网页</a:t>
            </a:r>
            <a:r>
              <a:rPr lang="zh-CN" altLang="en-US" sz="2400" dirty="0" smtClean="0">
                <a:latin typeface="宋体"/>
              </a:rPr>
              <a:t>“</a:t>
            </a:r>
            <a:r>
              <a:rPr lang="en-US" altLang="zh-CN" sz="2400" dirty="0" smtClean="0"/>
              <a:t>ASP</a:t>
            </a:r>
            <a:r>
              <a:rPr lang="zh-CN" altLang="en-US" sz="2400" dirty="0" smtClean="0"/>
              <a:t>编程网</a:t>
            </a:r>
            <a:r>
              <a:rPr lang="zh-CN" altLang="en-US" sz="2400" dirty="0" smtClean="0">
                <a:latin typeface="宋体"/>
              </a:rPr>
              <a:t>”</a:t>
            </a:r>
            <a:r>
              <a:rPr lang="zh-CN" altLang="en-US" sz="2400" dirty="0"/>
              <a:t>分别以四种格式保存到硬盘，操作步骤如下：</a:t>
            </a:r>
          </a:p>
          <a:p>
            <a:pPr lvl="1"/>
            <a:r>
              <a:rPr lang="zh-CN" altLang="en-US" sz="2000" dirty="0"/>
              <a:t>启动</a:t>
            </a:r>
            <a:r>
              <a:rPr lang="en-US" altLang="zh-CN" sz="2000" dirty="0"/>
              <a:t>IE</a:t>
            </a:r>
            <a:r>
              <a:rPr lang="zh-CN" altLang="en-US" sz="2000" dirty="0"/>
              <a:t>浏览器，输入“</a:t>
            </a:r>
            <a:r>
              <a:rPr lang="en-US" altLang="zh-CN" sz="2000" dirty="0"/>
              <a:t>www.aspbc.com”</a:t>
            </a:r>
            <a:r>
              <a:rPr lang="zh-CN" altLang="en-US" sz="2000" dirty="0"/>
              <a:t>网址或单击收藏夹中的链接打开“</a:t>
            </a:r>
            <a:r>
              <a:rPr lang="en-US" altLang="zh-CN" sz="2000" dirty="0"/>
              <a:t>ASP</a:t>
            </a:r>
            <a:r>
              <a:rPr lang="zh-CN" altLang="en-US" sz="2000" dirty="0"/>
              <a:t>编程网”主页。</a:t>
            </a:r>
          </a:p>
          <a:p>
            <a:pPr lvl="1"/>
            <a:r>
              <a:rPr lang="zh-CN" altLang="en-US" sz="2000" dirty="0" smtClean="0"/>
              <a:t>在</a:t>
            </a:r>
            <a:r>
              <a:rPr lang="en-US" altLang="zh-CN" sz="2000" dirty="0"/>
              <a:t>IE</a:t>
            </a:r>
            <a:r>
              <a:rPr lang="zh-CN" altLang="en-US" sz="2000" dirty="0"/>
              <a:t>窗口右上角的工具栏中单击“工具”按钮 ，在弹出的列表中选择“文件”→“另存为”命令</a:t>
            </a:r>
            <a:r>
              <a:rPr lang="zh-CN" altLang="en-US" sz="2000" dirty="0" smtClean="0"/>
              <a:t>，打开</a:t>
            </a:r>
            <a:r>
              <a:rPr lang="zh-CN" altLang="en-US" sz="2000" dirty="0"/>
              <a:t>“保存网页”对话框。</a:t>
            </a:r>
          </a:p>
          <a:p>
            <a:pPr lvl="1"/>
            <a:r>
              <a:rPr lang="zh-CN" altLang="en-US" sz="2000" dirty="0" smtClean="0"/>
              <a:t>在</a:t>
            </a:r>
            <a:r>
              <a:rPr lang="zh-CN" altLang="en-US" sz="2000" dirty="0"/>
              <a:t>对话框中选择适当的保存目标文件夹，如保存到</a:t>
            </a:r>
            <a:r>
              <a:rPr lang="en-US" altLang="zh-CN" sz="2000" dirty="0"/>
              <a:t>D</a:t>
            </a:r>
            <a:r>
              <a:rPr lang="zh-CN" altLang="en-US" sz="2000" dirty="0"/>
              <a:t>盘的某个文件夹中。</a:t>
            </a:r>
          </a:p>
          <a:p>
            <a:pPr lvl="1"/>
            <a:r>
              <a:rPr lang="zh-CN" altLang="en-US" sz="2000" dirty="0" smtClean="0"/>
              <a:t>在</a:t>
            </a:r>
            <a:r>
              <a:rPr lang="zh-CN" altLang="en-US" sz="2000" dirty="0">
                <a:latin typeface="宋体"/>
              </a:rPr>
              <a:t>“</a:t>
            </a:r>
            <a:r>
              <a:rPr lang="zh-CN" altLang="en-US" sz="2000" dirty="0"/>
              <a:t>保存类型</a:t>
            </a:r>
            <a:r>
              <a:rPr lang="zh-CN" altLang="en-US" sz="2000" dirty="0">
                <a:latin typeface="宋体"/>
              </a:rPr>
              <a:t>”</a:t>
            </a:r>
            <a:r>
              <a:rPr lang="zh-CN" altLang="en-US" sz="2000" dirty="0"/>
              <a:t>中分别选择一种保存类型，单击</a:t>
            </a:r>
            <a:r>
              <a:rPr lang="zh-CN" altLang="en-US" sz="2000" dirty="0">
                <a:latin typeface="宋体"/>
              </a:rPr>
              <a:t>“</a:t>
            </a:r>
            <a:r>
              <a:rPr lang="zh-CN" altLang="en-US" sz="2000" dirty="0"/>
              <a:t>保存</a:t>
            </a:r>
            <a:r>
              <a:rPr lang="zh-CN" altLang="en-US" sz="2000" dirty="0">
                <a:latin typeface="宋体"/>
              </a:rPr>
              <a:t>”</a:t>
            </a:r>
            <a:r>
              <a:rPr lang="zh-CN" altLang="en-US" sz="2000" dirty="0"/>
              <a:t>按钮，完成网页的保存。 </a:t>
            </a:r>
          </a:p>
          <a:p>
            <a:pPr>
              <a:buFont typeface="Wingdings" pitchFamily="2" charset="2"/>
              <a:buNone/>
            </a:pPr>
            <a:endParaRPr lang="en-US" altLang="zh-CN" sz="2400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7FC40-DD5F-4EA0-9850-99322FCE21D9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11</a:t>
            </a:r>
            <a:r>
              <a:rPr lang="zh-CN" altLang="en-US" smtClean="0"/>
              <a:t>章</a:t>
            </a:r>
            <a:r>
              <a:rPr lang="en-US" altLang="zh-CN" smtClean="0"/>
              <a:t>_Internet</a:t>
            </a:r>
            <a:r>
              <a:rPr lang="zh-CN" altLang="en-US" smtClean="0"/>
              <a:t>基础应用</a:t>
            </a:r>
            <a:r>
              <a:rPr lang="en-US" altLang="zh-CN" smtClean="0"/>
              <a:t>—</a:t>
            </a:r>
            <a:r>
              <a:rPr lang="zh-CN" altLang="en-US" smtClean="0"/>
              <a:t>信息搜索与交流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886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7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7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7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7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7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7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7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7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7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7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5" grpId="0" build="p" bldLvl="2"/>
    </p:bldLst>
  </p:timing>
</p:sld>
</file>

<file path=ppt/theme/theme1.xml><?xml version="1.0" encoding="utf-8"?>
<a:theme xmlns:a="http://schemas.openxmlformats.org/drawingml/2006/main" name="教材模板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教材模板</Template>
  <TotalTime>662</TotalTime>
  <Words>4264</Words>
  <Application>Microsoft Office PowerPoint</Application>
  <PresentationFormat>全屏显示(4:3)</PresentationFormat>
  <Paragraphs>303</Paragraphs>
  <Slides>36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教材模板</vt:lpstr>
      <vt:lpstr>计算机应用基础</vt:lpstr>
      <vt:lpstr>目录</vt:lpstr>
      <vt:lpstr>13.1 案例分析</vt:lpstr>
      <vt:lpstr>学习目标</vt:lpstr>
      <vt:lpstr>资料搜索－搜索引擎的打开 </vt:lpstr>
      <vt:lpstr>资料搜索－搜索相关资料 </vt:lpstr>
      <vt:lpstr>收藏夹的使用 </vt:lpstr>
      <vt:lpstr>收藏夹的使用</vt:lpstr>
      <vt:lpstr>网页的保存和打印 </vt:lpstr>
      <vt:lpstr>网页的保存和打印 </vt:lpstr>
      <vt:lpstr>通过FTP服务器上传下载文件 </vt:lpstr>
      <vt:lpstr>从FTP服务器下载文件 </vt:lpstr>
      <vt:lpstr>用网盘备份与分享文件</vt:lpstr>
      <vt:lpstr>在网页中发送电子邮件 </vt:lpstr>
      <vt:lpstr>在网页中接收、回复电子邮件 </vt:lpstr>
      <vt:lpstr>13.2.7 在Outlook中收发电子邮件 </vt:lpstr>
      <vt:lpstr>启动Outlook</vt:lpstr>
      <vt:lpstr>Outlook的邮件账户设置 </vt:lpstr>
      <vt:lpstr>写邮件和发送邮件 </vt:lpstr>
      <vt:lpstr>手动方式发送和接收邮件 </vt:lpstr>
      <vt:lpstr>阅读邮件和保存邮件 </vt:lpstr>
      <vt:lpstr>阅读邮件和保存邮件 </vt:lpstr>
      <vt:lpstr>回复邮件 </vt:lpstr>
      <vt:lpstr>邮件的管理 </vt:lpstr>
      <vt:lpstr>联系人的使用 </vt:lpstr>
      <vt:lpstr>联系人的使用 </vt:lpstr>
      <vt:lpstr>13.2.8 腾讯QQ的使用</vt:lpstr>
      <vt:lpstr>腾讯QQ的使用</vt:lpstr>
      <vt:lpstr>腾讯QQ的使用</vt:lpstr>
      <vt:lpstr>13.2.9 博客和微博 </vt:lpstr>
      <vt:lpstr>13.2.9 博客和微博 </vt:lpstr>
      <vt:lpstr>13.2.9 博客和微博 </vt:lpstr>
      <vt:lpstr>案例总结（1） </vt:lpstr>
      <vt:lpstr>案例总结（2） </vt:lpstr>
      <vt:lpstr>要点回顾 </vt:lpstr>
      <vt:lpstr>课后练习 </vt:lpstr>
    </vt:vector>
  </TitlesOfParts>
  <Company>szpt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qin</dc:creator>
  <cp:lastModifiedBy>xuxi</cp:lastModifiedBy>
  <cp:revision>32</cp:revision>
  <dcterms:created xsi:type="dcterms:W3CDTF">2013-08-12T07:22:48Z</dcterms:created>
  <dcterms:modified xsi:type="dcterms:W3CDTF">2013-10-14T03:17:50Z</dcterms:modified>
</cp:coreProperties>
</file>