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410" r:id="rId3"/>
    <p:sldId id="411" r:id="rId5"/>
    <p:sldId id="412" r:id="rId6"/>
    <p:sldId id="413" r:id="rId7"/>
    <p:sldId id="414" r:id="rId8"/>
    <p:sldId id="415" r:id="rId9"/>
    <p:sldId id="416" r:id="rId10"/>
    <p:sldId id="417" r:id="rId11"/>
    <p:sldId id="418" r:id="rId12"/>
    <p:sldId id="419" r:id="rId13"/>
    <p:sldId id="420" r:id="rId14"/>
    <p:sldId id="421" r:id="rId15"/>
    <p:sldId id="422" r:id="rId16"/>
    <p:sldId id="423" r:id="rId17"/>
    <p:sldId id="424" r:id="rId18"/>
    <p:sldId id="425" r:id="rId19"/>
    <p:sldId id="426" r:id="rId20"/>
    <p:sldId id="427" r:id="rId21"/>
    <p:sldId id="428" r:id="rId22"/>
    <p:sldId id="429" r:id="rId23"/>
    <p:sldId id="430" r:id="rId24"/>
    <p:sldId id="431" r:id="rId25"/>
    <p:sldId id="432" r:id="rId26"/>
    <p:sldId id="433" r:id="rId27"/>
    <p:sldId id="434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E9ECE5-1412-457C-A627-B4978F980F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E9ECE5-1412-457C-A627-B4978F980F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E9ECE5-1412-457C-A627-B4978F980F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E9ECE5-1412-457C-A627-B4978F980F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E9ECE5-1412-457C-A627-B4978F980F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E9ECE5-1412-457C-A627-B4978F980F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E9ECE5-1412-457C-A627-B4978F980F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E9ECE5-1412-457C-A627-B4978F980F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E9ECE5-1412-457C-A627-B4978F980F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E9ECE5-1412-457C-A627-B4978F980F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E9ECE5-1412-457C-A627-B4978F980F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E9ECE5-1412-457C-A627-B4978F980F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E9ECE5-1412-457C-A627-B4978F980F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E9ECE5-1412-457C-A627-B4978F980F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E9ECE5-1412-457C-A627-B4978F980F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E9ECE5-1412-457C-A627-B4978F980F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E9ECE5-1412-457C-A627-B4978F980F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E9ECE5-1412-457C-A627-B4978F980F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E9ECE5-1412-457C-A627-B4978F980F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E9ECE5-1412-457C-A627-B4978F980F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E9ECE5-1412-457C-A627-B4978F980F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E9ECE5-1412-457C-A627-B4978F980F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E9ECE5-1412-457C-A627-B4978F980F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E9ECE5-1412-457C-A627-B4978F980F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E9ECE5-1412-457C-A627-B4978F980F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None/>
              <a:tabLst>
                <a:tab pos="1609725" algn="l"/>
                <a:tab pos="1609725" algn="l"/>
                <a:tab pos="1609725" algn="l"/>
                <a:tab pos="1609725" algn="l"/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3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7.png"/><Relationship Id="rId6" Type="http://schemas.microsoft.com/office/2007/relationships/media" Target="../media/media1.mp3"/><Relationship Id="rId5" Type="http://schemas.openxmlformats.org/officeDocument/2006/relationships/audio" Target="../media/media1.mp3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hyperlink" Target="&#35838;&#25991;&#26391;&#35835;&#12289;&#23383;&#35789;&#21548;&#20889;&#12289;&#29983;&#23383;&#35270;&#39057;&#8212;&#28784;&#38592;/&#35838;&#25991;&#26391;&#35835;%20%20&#20154;&#25945;&#29256;-&#19977;&#19978;-26-&#28784;&#38592;.mp4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4706340" y="725324"/>
            <a:ext cx="6606085" cy="2502597"/>
            <a:chOff x="4847769" y="1895880"/>
            <a:chExt cx="6606085" cy="2502596"/>
          </a:xfrm>
        </p:grpSpPr>
        <p:sp>
          <p:nvSpPr>
            <p:cNvPr id="10" name="矩形 259"/>
            <p:cNvSpPr>
              <a:spLocks noChangeArrowheads="1"/>
            </p:cNvSpPr>
            <p:nvPr/>
          </p:nvSpPr>
          <p:spPr bwMode="auto">
            <a:xfrm>
              <a:off x="4847769" y="1895880"/>
              <a:ext cx="6606085" cy="17640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charset="0"/>
                </a:defRPr>
              </a:lvl9pPr>
            </a:lstStyle>
            <a:p>
              <a:pPr algn="r" defTabSz="342900">
                <a:buNone/>
              </a:pPr>
              <a:r>
                <a:rPr lang="zh-CN" altLang="en-US" sz="11465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灰 雀</a:t>
              </a:r>
              <a:endParaRPr lang="en-US" altLang="zh-CN" sz="11465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7403466" y="3938101"/>
              <a:ext cx="3948790" cy="4603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defTabSz="342900"/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语文   三年级   上册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5878586" y="3815288"/>
              <a:ext cx="5473670" cy="0"/>
            </a:xfrm>
            <a:prstGeom prst="line">
              <a:avLst/>
            </a:prstGeom>
            <a:ln w="25400" cap="rnd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05216" y="259883"/>
            <a:ext cx="1974553" cy="681343"/>
            <a:chOff x="305216" y="259882"/>
            <a:chExt cx="1004191" cy="346508"/>
          </a:xfrm>
        </p:grpSpPr>
        <p:sp>
          <p:nvSpPr>
            <p:cNvPr id="4" name="bookmark_76382"/>
            <p:cNvSpPr>
              <a:spLocks noChangeAspect="1"/>
            </p:cNvSpPr>
            <p:nvPr/>
          </p:nvSpPr>
          <p:spPr bwMode="auto">
            <a:xfrm>
              <a:off x="305216" y="259882"/>
              <a:ext cx="131376" cy="346508"/>
            </a:xfrm>
            <a:custGeom>
              <a:avLst/>
              <a:gdLst>
                <a:gd name="T0" fmla="*/ 455839 w 606244"/>
                <a:gd name="T1" fmla="*/ 455839 w 606244"/>
                <a:gd name="T2" fmla="*/ 600116 w 606244"/>
                <a:gd name="T3" fmla="*/ 600116 w 606244"/>
                <a:gd name="T4" fmla="*/ 600116 w 606244"/>
                <a:gd name="T5" fmla="*/ 600116 w 606244"/>
                <a:gd name="T6" fmla="*/ 600116 w 606244"/>
                <a:gd name="T7" fmla="*/ 600116 w 606244"/>
                <a:gd name="T8" fmla="*/ 600116 w 606244"/>
                <a:gd name="T9" fmla="*/ 600116 w 606244"/>
                <a:gd name="T10" fmla="*/ 600116 w 606244"/>
                <a:gd name="T11" fmla="*/ 600116 w 606244"/>
                <a:gd name="T12" fmla="*/ 600116 w 606244"/>
                <a:gd name="T13" fmla="*/ 600116 w 606244"/>
                <a:gd name="T14" fmla="*/ 600116 w 606244"/>
                <a:gd name="T15" fmla="*/ 600116 w 606244"/>
                <a:gd name="T16" fmla="*/ 600116 w 606244"/>
                <a:gd name="T17" fmla="*/ 600116 w 606244"/>
                <a:gd name="T18" fmla="*/ 600116 w 606244"/>
                <a:gd name="T19" fmla="*/ 600116 w 606244"/>
                <a:gd name="T20" fmla="*/ 600116 w 606244"/>
                <a:gd name="T21" fmla="*/ 600116 w 606244"/>
                <a:gd name="T22" fmla="*/ 600116 w 606244"/>
                <a:gd name="T23" fmla="*/ 600116 w 606244"/>
                <a:gd name="T24" fmla="*/ 455839 w 606244"/>
                <a:gd name="T25" fmla="*/ 455839 w 606244"/>
                <a:gd name="T26" fmla="*/ 600116 w 606244"/>
                <a:gd name="T27" fmla="*/ 600116 w 606244"/>
                <a:gd name="T28" fmla="*/ 600116 w 606244"/>
                <a:gd name="T29" fmla="*/ 600116 w 606244"/>
                <a:gd name="T30" fmla="*/ 600116 w 606244"/>
                <a:gd name="T31" fmla="*/ 600116 w 606244"/>
                <a:gd name="T32" fmla="*/ 600116 w 606244"/>
                <a:gd name="T33" fmla="*/ 600116 w 606244"/>
                <a:gd name="T34" fmla="*/ 600116 w 606244"/>
                <a:gd name="T35" fmla="*/ 600116 w 606244"/>
                <a:gd name="T36" fmla="*/ 600116 w 606244"/>
                <a:gd name="T37" fmla="*/ 600116 w 606244"/>
                <a:gd name="T38" fmla="*/ 600116 w 606244"/>
                <a:gd name="T39" fmla="*/ 600116 w 606244"/>
                <a:gd name="T40" fmla="*/ 455839 w 606244"/>
                <a:gd name="T41" fmla="*/ 455839 w 606244"/>
                <a:gd name="T42" fmla="*/ 600116 w 606244"/>
                <a:gd name="T43" fmla="*/ 600116 w 606244"/>
                <a:gd name="T44" fmla="*/ 600116 w 606244"/>
                <a:gd name="T45" fmla="*/ 600116 w 606244"/>
                <a:gd name="T46" fmla="*/ 600116 w 606244"/>
                <a:gd name="T47" fmla="*/ 600116 w 606244"/>
                <a:gd name="T48" fmla="*/ 600116 w 606244"/>
                <a:gd name="T49" fmla="*/ 600116 w 606244"/>
                <a:gd name="T50" fmla="*/ 600116 w 606244"/>
                <a:gd name="T51" fmla="*/ 600116 w 606244"/>
                <a:gd name="T52" fmla="*/ 600116 w 606244"/>
                <a:gd name="T53" fmla="*/ 600116 w 606244"/>
                <a:gd name="T54" fmla="*/ 600116 w 606244"/>
                <a:gd name="T55" fmla="*/ 600116 w 606244"/>
                <a:gd name="T56" fmla="*/ 600116 w 606244"/>
                <a:gd name="T57" fmla="*/ 600116 w 606244"/>
                <a:gd name="T58" fmla="*/ 600116 w 606244"/>
                <a:gd name="T59" fmla="*/ 600116 w 606244"/>
                <a:gd name="T60" fmla="*/ 600116 w 606244"/>
                <a:gd name="T61" fmla="*/ 600116 w 606244"/>
                <a:gd name="T62" fmla="*/ 600116 w 606244"/>
                <a:gd name="T63" fmla="*/ 600116 w 606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67" h="3875">
                  <a:moveTo>
                    <a:pt x="67" y="0"/>
                  </a:moveTo>
                  <a:cubicBezTo>
                    <a:pt x="30" y="0"/>
                    <a:pt x="0" y="30"/>
                    <a:pt x="0" y="67"/>
                  </a:cubicBezTo>
                  <a:lnTo>
                    <a:pt x="0" y="3800"/>
                  </a:lnTo>
                  <a:cubicBezTo>
                    <a:pt x="0" y="3837"/>
                    <a:pt x="30" y="3867"/>
                    <a:pt x="67" y="3867"/>
                  </a:cubicBezTo>
                  <a:cubicBezTo>
                    <a:pt x="86" y="3867"/>
                    <a:pt x="105" y="3858"/>
                    <a:pt x="118" y="3843"/>
                  </a:cubicBezTo>
                  <a:lnTo>
                    <a:pt x="733" y="3104"/>
                  </a:lnTo>
                  <a:lnTo>
                    <a:pt x="1349" y="3843"/>
                  </a:lnTo>
                  <a:cubicBezTo>
                    <a:pt x="1372" y="3871"/>
                    <a:pt x="1414" y="3875"/>
                    <a:pt x="1443" y="3851"/>
                  </a:cubicBezTo>
                  <a:cubicBezTo>
                    <a:pt x="1458" y="3839"/>
                    <a:pt x="1467" y="3820"/>
                    <a:pt x="1467" y="3800"/>
                  </a:cubicBezTo>
                  <a:lnTo>
                    <a:pt x="1467" y="67"/>
                  </a:lnTo>
                  <a:cubicBezTo>
                    <a:pt x="1467" y="30"/>
                    <a:pt x="1437" y="0"/>
                    <a:pt x="1400" y="0"/>
                  </a:cubicBezTo>
                  <a:lnTo>
                    <a:pt x="67" y="0"/>
                  </a:lnTo>
                  <a:close/>
                  <a:moveTo>
                    <a:pt x="133" y="133"/>
                  </a:moveTo>
                  <a:lnTo>
                    <a:pt x="1333" y="133"/>
                  </a:lnTo>
                  <a:lnTo>
                    <a:pt x="1333" y="3616"/>
                  </a:lnTo>
                  <a:lnTo>
                    <a:pt x="785" y="2957"/>
                  </a:lnTo>
                  <a:cubicBezTo>
                    <a:pt x="761" y="2929"/>
                    <a:pt x="719" y="2925"/>
                    <a:pt x="691" y="2949"/>
                  </a:cubicBezTo>
                  <a:cubicBezTo>
                    <a:pt x="688" y="2951"/>
                    <a:pt x="685" y="2954"/>
                    <a:pt x="682" y="2957"/>
                  </a:cubicBezTo>
                  <a:lnTo>
                    <a:pt x="133" y="3616"/>
                  </a:lnTo>
                  <a:lnTo>
                    <a:pt x="133" y="133"/>
                  </a:lnTo>
                  <a:close/>
                  <a:moveTo>
                    <a:pt x="267" y="233"/>
                  </a:moveTo>
                  <a:cubicBezTo>
                    <a:pt x="248" y="233"/>
                    <a:pt x="233" y="248"/>
                    <a:pt x="233" y="267"/>
                  </a:cubicBezTo>
                  <a:lnTo>
                    <a:pt x="233" y="1133"/>
                  </a:lnTo>
                  <a:cubicBezTo>
                    <a:pt x="233" y="1152"/>
                    <a:pt x="248" y="1167"/>
                    <a:pt x="266" y="1167"/>
                  </a:cubicBezTo>
                  <a:cubicBezTo>
                    <a:pt x="285" y="1167"/>
                    <a:pt x="300" y="1153"/>
                    <a:pt x="300" y="1134"/>
                  </a:cubicBezTo>
                  <a:lnTo>
                    <a:pt x="300" y="1133"/>
                  </a:lnTo>
                  <a:lnTo>
                    <a:pt x="300" y="300"/>
                  </a:lnTo>
                  <a:lnTo>
                    <a:pt x="733" y="300"/>
                  </a:lnTo>
                  <a:cubicBezTo>
                    <a:pt x="752" y="300"/>
                    <a:pt x="767" y="286"/>
                    <a:pt x="767" y="267"/>
                  </a:cubicBezTo>
                  <a:cubicBezTo>
                    <a:pt x="767" y="249"/>
                    <a:pt x="753" y="234"/>
                    <a:pt x="734" y="233"/>
                  </a:cubicBezTo>
                  <a:lnTo>
                    <a:pt x="733" y="233"/>
                  </a:lnTo>
                  <a:lnTo>
                    <a:pt x="267" y="233"/>
                  </a:lnTo>
                  <a:close/>
                </a:path>
              </a:pathLst>
            </a:custGeom>
            <a:solidFill>
              <a:srgbClr val="39A492"/>
            </a:solidFill>
            <a:ln>
              <a:noFill/>
            </a:ln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493016" y="260323"/>
              <a:ext cx="816391" cy="26545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800" dirty="0">
                  <a:cs typeface="+mn-ea"/>
                  <a:sym typeface="+mn-lt"/>
                </a:rPr>
                <a:t>字词乐园</a:t>
              </a:r>
              <a:endParaRPr lang="zh-CN" altLang="en-US" sz="2800" dirty="0">
                <a:cs typeface="+mn-ea"/>
                <a:sym typeface="+mn-lt"/>
              </a:endParaRPr>
            </a:p>
          </p:txBody>
        </p:sp>
      </p:grpSp>
      <p:sp>
        <p:nvSpPr>
          <p:cNvPr id="14" name="TextBox 18"/>
          <p:cNvSpPr txBox="1"/>
          <p:nvPr/>
        </p:nvSpPr>
        <p:spPr>
          <a:xfrm>
            <a:off x="776661" y="3241947"/>
            <a:ext cx="7572071" cy="138938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ts val="3375"/>
              </a:lnSpc>
            </a:pPr>
            <a:r>
              <a:rPr lang="zh-CN" altLang="en-US" sz="3200" dirty="0">
                <a:cs typeface="+mn-ea"/>
                <a:sym typeface="+mn-lt"/>
              </a:rPr>
              <a:t>    听到一阵（        ）的鸟叫声，我抬头向树梢（        ），看到一只（              ）的小鸟。</a:t>
            </a:r>
            <a:endParaRPr lang="zh-CN" altLang="en-US" sz="3200" dirty="0">
              <a:cs typeface="+mn-ea"/>
              <a:sym typeface="+mn-lt"/>
            </a:endParaRPr>
          </a:p>
        </p:txBody>
      </p:sp>
      <p:sp>
        <p:nvSpPr>
          <p:cNvPr id="15" name="TextBox 19"/>
          <p:cNvSpPr txBox="1"/>
          <p:nvPr/>
        </p:nvSpPr>
        <p:spPr>
          <a:xfrm>
            <a:off x="6418267" y="3903217"/>
            <a:ext cx="1402080" cy="460375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cs typeface="+mn-ea"/>
                <a:sym typeface="+mn-lt"/>
              </a:rPr>
              <a:t>活蹦乱跳</a:t>
            </a:r>
            <a:endParaRPr lang="zh-CN" altLang="en-US" sz="24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16" name="TextBox 20"/>
          <p:cNvSpPr txBox="1"/>
          <p:nvPr/>
        </p:nvSpPr>
        <p:spPr>
          <a:xfrm>
            <a:off x="3419561" y="3329091"/>
            <a:ext cx="792480" cy="460375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cs typeface="+mn-ea"/>
                <a:sym typeface="+mn-lt"/>
              </a:rPr>
              <a:t>婉转</a:t>
            </a:r>
            <a:endParaRPr lang="zh-CN" altLang="en-US" sz="24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564161" y="3903216"/>
            <a:ext cx="792480" cy="460375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cs typeface="+mn-ea"/>
                <a:sym typeface="+mn-lt"/>
              </a:rPr>
              <a:t>仰望</a:t>
            </a:r>
            <a:endParaRPr lang="zh-CN" altLang="en-US" sz="24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776661" y="1616915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39A492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lIns="91440" tIns="45720" rIns="91440" bIns="45720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词语运用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735115" y="2895600"/>
            <a:ext cx="2667000" cy="3581400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-1" y="6589485"/>
            <a:ext cx="12192001" cy="268515"/>
          </a:xfrm>
          <a:prstGeom prst="rect">
            <a:avLst/>
          </a:prstGeom>
          <a:solidFill>
            <a:srgbClr val="39A4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>
              <a:defRPr/>
            </a:pPr>
            <a:endParaRPr lang="zh-CN" altLang="en-US" sz="2400">
              <a:solidFill>
                <a:prstClr val="white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05216" y="259883"/>
            <a:ext cx="1974553" cy="681343"/>
            <a:chOff x="305216" y="259882"/>
            <a:chExt cx="1004191" cy="346508"/>
          </a:xfrm>
        </p:grpSpPr>
        <p:sp>
          <p:nvSpPr>
            <p:cNvPr id="4" name="bookmark_76382"/>
            <p:cNvSpPr>
              <a:spLocks noChangeAspect="1"/>
            </p:cNvSpPr>
            <p:nvPr/>
          </p:nvSpPr>
          <p:spPr bwMode="auto">
            <a:xfrm>
              <a:off x="305216" y="259882"/>
              <a:ext cx="131376" cy="346508"/>
            </a:xfrm>
            <a:custGeom>
              <a:avLst/>
              <a:gdLst>
                <a:gd name="T0" fmla="*/ 455839 w 606244"/>
                <a:gd name="T1" fmla="*/ 455839 w 606244"/>
                <a:gd name="T2" fmla="*/ 600116 w 606244"/>
                <a:gd name="T3" fmla="*/ 600116 w 606244"/>
                <a:gd name="T4" fmla="*/ 600116 w 606244"/>
                <a:gd name="T5" fmla="*/ 600116 w 606244"/>
                <a:gd name="T6" fmla="*/ 600116 w 606244"/>
                <a:gd name="T7" fmla="*/ 600116 w 606244"/>
                <a:gd name="T8" fmla="*/ 600116 w 606244"/>
                <a:gd name="T9" fmla="*/ 600116 w 606244"/>
                <a:gd name="T10" fmla="*/ 600116 w 606244"/>
                <a:gd name="T11" fmla="*/ 600116 w 606244"/>
                <a:gd name="T12" fmla="*/ 600116 w 606244"/>
                <a:gd name="T13" fmla="*/ 600116 w 606244"/>
                <a:gd name="T14" fmla="*/ 600116 w 606244"/>
                <a:gd name="T15" fmla="*/ 600116 w 606244"/>
                <a:gd name="T16" fmla="*/ 600116 w 606244"/>
                <a:gd name="T17" fmla="*/ 600116 w 606244"/>
                <a:gd name="T18" fmla="*/ 600116 w 606244"/>
                <a:gd name="T19" fmla="*/ 600116 w 606244"/>
                <a:gd name="T20" fmla="*/ 600116 w 606244"/>
                <a:gd name="T21" fmla="*/ 600116 w 606244"/>
                <a:gd name="T22" fmla="*/ 600116 w 606244"/>
                <a:gd name="T23" fmla="*/ 600116 w 606244"/>
                <a:gd name="T24" fmla="*/ 455839 w 606244"/>
                <a:gd name="T25" fmla="*/ 455839 w 606244"/>
                <a:gd name="T26" fmla="*/ 600116 w 606244"/>
                <a:gd name="T27" fmla="*/ 600116 w 606244"/>
                <a:gd name="T28" fmla="*/ 600116 w 606244"/>
                <a:gd name="T29" fmla="*/ 600116 w 606244"/>
                <a:gd name="T30" fmla="*/ 600116 w 606244"/>
                <a:gd name="T31" fmla="*/ 600116 w 606244"/>
                <a:gd name="T32" fmla="*/ 600116 w 606244"/>
                <a:gd name="T33" fmla="*/ 600116 w 606244"/>
                <a:gd name="T34" fmla="*/ 600116 w 606244"/>
                <a:gd name="T35" fmla="*/ 600116 w 606244"/>
                <a:gd name="T36" fmla="*/ 600116 w 606244"/>
                <a:gd name="T37" fmla="*/ 600116 w 606244"/>
                <a:gd name="T38" fmla="*/ 600116 w 606244"/>
                <a:gd name="T39" fmla="*/ 600116 w 606244"/>
                <a:gd name="T40" fmla="*/ 455839 w 606244"/>
                <a:gd name="T41" fmla="*/ 455839 w 606244"/>
                <a:gd name="T42" fmla="*/ 600116 w 606244"/>
                <a:gd name="T43" fmla="*/ 600116 w 606244"/>
                <a:gd name="T44" fmla="*/ 600116 w 606244"/>
                <a:gd name="T45" fmla="*/ 600116 w 606244"/>
                <a:gd name="T46" fmla="*/ 600116 w 606244"/>
                <a:gd name="T47" fmla="*/ 600116 w 606244"/>
                <a:gd name="T48" fmla="*/ 600116 w 606244"/>
                <a:gd name="T49" fmla="*/ 600116 w 606244"/>
                <a:gd name="T50" fmla="*/ 600116 w 606244"/>
                <a:gd name="T51" fmla="*/ 600116 w 606244"/>
                <a:gd name="T52" fmla="*/ 600116 w 606244"/>
                <a:gd name="T53" fmla="*/ 600116 w 606244"/>
                <a:gd name="T54" fmla="*/ 600116 w 606244"/>
                <a:gd name="T55" fmla="*/ 600116 w 606244"/>
                <a:gd name="T56" fmla="*/ 600116 w 606244"/>
                <a:gd name="T57" fmla="*/ 600116 w 606244"/>
                <a:gd name="T58" fmla="*/ 600116 w 606244"/>
                <a:gd name="T59" fmla="*/ 600116 w 606244"/>
                <a:gd name="T60" fmla="*/ 600116 w 606244"/>
                <a:gd name="T61" fmla="*/ 600116 w 606244"/>
                <a:gd name="T62" fmla="*/ 600116 w 606244"/>
                <a:gd name="T63" fmla="*/ 600116 w 606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67" h="3875">
                  <a:moveTo>
                    <a:pt x="67" y="0"/>
                  </a:moveTo>
                  <a:cubicBezTo>
                    <a:pt x="30" y="0"/>
                    <a:pt x="0" y="30"/>
                    <a:pt x="0" y="67"/>
                  </a:cubicBezTo>
                  <a:lnTo>
                    <a:pt x="0" y="3800"/>
                  </a:lnTo>
                  <a:cubicBezTo>
                    <a:pt x="0" y="3837"/>
                    <a:pt x="30" y="3867"/>
                    <a:pt x="67" y="3867"/>
                  </a:cubicBezTo>
                  <a:cubicBezTo>
                    <a:pt x="86" y="3867"/>
                    <a:pt x="105" y="3858"/>
                    <a:pt x="118" y="3843"/>
                  </a:cubicBezTo>
                  <a:lnTo>
                    <a:pt x="733" y="3104"/>
                  </a:lnTo>
                  <a:lnTo>
                    <a:pt x="1349" y="3843"/>
                  </a:lnTo>
                  <a:cubicBezTo>
                    <a:pt x="1372" y="3871"/>
                    <a:pt x="1414" y="3875"/>
                    <a:pt x="1443" y="3851"/>
                  </a:cubicBezTo>
                  <a:cubicBezTo>
                    <a:pt x="1458" y="3839"/>
                    <a:pt x="1467" y="3820"/>
                    <a:pt x="1467" y="3800"/>
                  </a:cubicBezTo>
                  <a:lnTo>
                    <a:pt x="1467" y="67"/>
                  </a:lnTo>
                  <a:cubicBezTo>
                    <a:pt x="1467" y="30"/>
                    <a:pt x="1437" y="0"/>
                    <a:pt x="1400" y="0"/>
                  </a:cubicBezTo>
                  <a:lnTo>
                    <a:pt x="67" y="0"/>
                  </a:lnTo>
                  <a:close/>
                  <a:moveTo>
                    <a:pt x="133" y="133"/>
                  </a:moveTo>
                  <a:lnTo>
                    <a:pt x="1333" y="133"/>
                  </a:lnTo>
                  <a:lnTo>
                    <a:pt x="1333" y="3616"/>
                  </a:lnTo>
                  <a:lnTo>
                    <a:pt x="785" y="2957"/>
                  </a:lnTo>
                  <a:cubicBezTo>
                    <a:pt x="761" y="2929"/>
                    <a:pt x="719" y="2925"/>
                    <a:pt x="691" y="2949"/>
                  </a:cubicBezTo>
                  <a:cubicBezTo>
                    <a:pt x="688" y="2951"/>
                    <a:pt x="685" y="2954"/>
                    <a:pt x="682" y="2957"/>
                  </a:cubicBezTo>
                  <a:lnTo>
                    <a:pt x="133" y="3616"/>
                  </a:lnTo>
                  <a:lnTo>
                    <a:pt x="133" y="133"/>
                  </a:lnTo>
                  <a:close/>
                  <a:moveTo>
                    <a:pt x="267" y="233"/>
                  </a:moveTo>
                  <a:cubicBezTo>
                    <a:pt x="248" y="233"/>
                    <a:pt x="233" y="248"/>
                    <a:pt x="233" y="267"/>
                  </a:cubicBezTo>
                  <a:lnTo>
                    <a:pt x="233" y="1133"/>
                  </a:lnTo>
                  <a:cubicBezTo>
                    <a:pt x="233" y="1152"/>
                    <a:pt x="248" y="1167"/>
                    <a:pt x="266" y="1167"/>
                  </a:cubicBezTo>
                  <a:cubicBezTo>
                    <a:pt x="285" y="1167"/>
                    <a:pt x="300" y="1153"/>
                    <a:pt x="300" y="1134"/>
                  </a:cubicBezTo>
                  <a:lnTo>
                    <a:pt x="300" y="1133"/>
                  </a:lnTo>
                  <a:lnTo>
                    <a:pt x="300" y="300"/>
                  </a:lnTo>
                  <a:lnTo>
                    <a:pt x="733" y="300"/>
                  </a:lnTo>
                  <a:cubicBezTo>
                    <a:pt x="752" y="300"/>
                    <a:pt x="767" y="286"/>
                    <a:pt x="767" y="267"/>
                  </a:cubicBezTo>
                  <a:cubicBezTo>
                    <a:pt x="767" y="249"/>
                    <a:pt x="753" y="234"/>
                    <a:pt x="734" y="233"/>
                  </a:cubicBezTo>
                  <a:lnTo>
                    <a:pt x="733" y="233"/>
                  </a:lnTo>
                  <a:lnTo>
                    <a:pt x="267" y="233"/>
                  </a:lnTo>
                  <a:close/>
                </a:path>
              </a:pathLst>
            </a:custGeom>
            <a:solidFill>
              <a:srgbClr val="39A492"/>
            </a:solidFill>
            <a:ln>
              <a:noFill/>
            </a:ln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493016" y="260323"/>
              <a:ext cx="816391" cy="26545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800" dirty="0">
                  <a:cs typeface="+mn-ea"/>
                  <a:sym typeface="+mn-lt"/>
                </a:rPr>
                <a:t>字词乐园</a:t>
              </a:r>
              <a:endParaRPr lang="zh-CN" altLang="en-US" sz="2800" dirty="0">
                <a:cs typeface="+mn-ea"/>
                <a:sym typeface="+mn-lt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-1" y="6589485"/>
            <a:ext cx="12192001" cy="268515"/>
          </a:xfrm>
          <a:prstGeom prst="rect">
            <a:avLst/>
          </a:prstGeom>
          <a:solidFill>
            <a:srgbClr val="39A4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>
              <a:defRPr/>
            </a:pPr>
            <a:endParaRPr lang="zh-CN" altLang="en-US" sz="24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" name="TextBox 18"/>
          <p:cNvSpPr txBox="1"/>
          <p:nvPr/>
        </p:nvSpPr>
        <p:spPr>
          <a:xfrm>
            <a:off x="3039520" y="1683955"/>
            <a:ext cx="3434080" cy="583565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cs typeface="+mn-ea"/>
                <a:sym typeface="+mn-lt"/>
              </a:rPr>
              <a:t>一三字相同的成语</a:t>
            </a:r>
            <a:endParaRPr lang="zh-CN" altLang="en-US" sz="3200" b="1" dirty="0">
              <a:solidFill>
                <a:srgbClr val="0000FF"/>
              </a:solidFill>
              <a:cs typeface="+mn-ea"/>
              <a:sym typeface="+mn-lt"/>
            </a:endParaRPr>
          </a:p>
        </p:txBody>
      </p:sp>
      <p:sp>
        <p:nvSpPr>
          <p:cNvPr id="9" name="TextBox 19"/>
          <p:cNvSpPr txBox="1"/>
          <p:nvPr/>
        </p:nvSpPr>
        <p:spPr>
          <a:xfrm>
            <a:off x="1034528" y="2861324"/>
            <a:ext cx="1808480" cy="583565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zh-CN" altLang="en-US" sz="3200" dirty="0">
                <a:cs typeface="+mn-ea"/>
                <a:sym typeface="+mn-lt"/>
              </a:rPr>
              <a:t>自言自语</a:t>
            </a:r>
            <a:endParaRPr lang="zh-CN" altLang="en-US" sz="3200" dirty="0">
              <a:cs typeface="+mn-ea"/>
              <a:sym typeface="+mn-lt"/>
            </a:endParaRPr>
          </a:p>
        </p:txBody>
      </p:sp>
      <p:sp>
        <p:nvSpPr>
          <p:cNvPr id="10" name="TextBox 20"/>
          <p:cNvSpPr txBox="1"/>
          <p:nvPr/>
        </p:nvSpPr>
        <p:spPr>
          <a:xfrm>
            <a:off x="3770832" y="2908089"/>
            <a:ext cx="1808480" cy="583565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cs typeface="+mn-ea"/>
                <a:sym typeface="+mn-lt"/>
              </a:rPr>
              <a:t>花开花落</a:t>
            </a:r>
            <a:endParaRPr lang="zh-CN" altLang="en-US" sz="32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11" name="TextBox 21"/>
          <p:cNvSpPr txBox="1"/>
          <p:nvPr/>
        </p:nvSpPr>
        <p:spPr>
          <a:xfrm>
            <a:off x="6490547" y="2908091"/>
            <a:ext cx="1808480" cy="583565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cs typeface="+mn-ea"/>
                <a:sym typeface="+mn-lt"/>
              </a:rPr>
              <a:t>古香古色</a:t>
            </a:r>
            <a:endParaRPr lang="zh-CN" altLang="en-US" sz="32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12" name="TextBox 22"/>
          <p:cNvSpPr txBox="1"/>
          <p:nvPr/>
        </p:nvSpPr>
        <p:spPr>
          <a:xfrm>
            <a:off x="1034528" y="3880567"/>
            <a:ext cx="1808480" cy="583565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cs typeface="+mn-ea"/>
                <a:sym typeface="+mn-lt"/>
              </a:rPr>
              <a:t>不知不觉</a:t>
            </a:r>
            <a:endParaRPr lang="zh-CN" altLang="en-US" sz="32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13" name="TextBox 23"/>
          <p:cNvSpPr txBox="1"/>
          <p:nvPr/>
        </p:nvSpPr>
        <p:spPr>
          <a:xfrm>
            <a:off x="3754243" y="3880568"/>
            <a:ext cx="1808480" cy="583565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cs typeface="+mn-ea"/>
                <a:sym typeface="+mn-lt"/>
              </a:rPr>
              <a:t>大摇大摆</a:t>
            </a:r>
            <a:endParaRPr lang="zh-CN" altLang="en-US" sz="32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14" name="TextBox 24"/>
          <p:cNvSpPr txBox="1"/>
          <p:nvPr/>
        </p:nvSpPr>
        <p:spPr>
          <a:xfrm>
            <a:off x="6553203" y="3888751"/>
            <a:ext cx="1808480" cy="583565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cs typeface="+mn-ea"/>
                <a:sym typeface="+mn-lt"/>
              </a:rPr>
              <a:t>无穷无尽</a:t>
            </a:r>
            <a:endParaRPr lang="zh-CN" altLang="en-US" sz="32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15" name="AutoShape 2"/>
          <p:cNvSpPr>
            <a:spLocks noChangeArrowheads="1"/>
          </p:cNvSpPr>
          <p:nvPr/>
        </p:nvSpPr>
        <p:spPr bwMode="auto">
          <a:xfrm>
            <a:off x="674489" y="1476641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39A492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lIns="91440" tIns="45720" rIns="91440" bIns="45720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词语积累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735115" y="2895600"/>
            <a:ext cx="2667000" cy="3581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05216" y="259883"/>
            <a:ext cx="1974553" cy="681343"/>
            <a:chOff x="305216" y="259882"/>
            <a:chExt cx="1004191" cy="346508"/>
          </a:xfrm>
        </p:grpSpPr>
        <p:sp>
          <p:nvSpPr>
            <p:cNvPr id="4" name="bookmark_76382"/>
            <p:cNvSpPr>
              <a:spLocks noChangeAspect="1"/>
            </p:cNvSpPr>
            <p:nvPr/>
          </p:nvSpPr>
          <p:spPr bwMode="auto">
            <a:xfrm>
              <a:off x="305216" y="259882"/>
              <a:ext cx="131376" cy="346508"/>
            </a:xfrm>
            <a:custGeom>
              <a:avLst/>
              <a:gdLst>
                <a:gd name="T0" fmla="*/ 455839 w 606244"/>
                <a:gd name="T1" fmla="*/ 455839 w 606244"/>
                <a:gd name="T2" fmla="*/ 600116 w 606244"/>
                <a:gd name="T3" fmla="*/ 600116 w 606244"/>
                <a:gd name="T4" fmla="*/ 600116 w 606244"/>
                <a:gd name="T5" fmla="*/ 600116 w 606244"/>
                <a:gd name="T6" fmla="*/ 600116 w 606244"/>
                <a:gd name="T7" fmla="*/ 600116 w 606244"/>
                <a:gd name="T8" fmla="*/ 600116 w 606244"/>
                <a:gd name="T9" fmla="*/ 600116 w 606244"/>
                <a:gd name="T10" fmla="*/ 600116 w 606244"/>
                <a:gd name="T11" fmla="*/ 600116 w 606244"/>
                <a:gd name="T12" fmla="*/ 600116 w 606244"/>
                <a:gd name="T13" fmla="*/ 600116 w 606244"/>
                <a:gd name="T14" fmla="*/ 600116 w 606244"/>
                <a:gd name="T15" fmla="*/ 600116 w 606244"/>
                <a:gd name="T16" fmla="*/ 600116 w 606244"/>
                <a:gd name="T17" fmla="*/ 600116 w 606244"/>
                <a:gd name="T18" fmla="*/ 600116 w 606244"/>
                <a:gd name="T19" fmla="*/ 600116 w 606244"/>
                <a:gd name="T20" fmla="*/ 600116 w 606244"/>
                <a:gd name="T21" fmla="*/ 600116 w 606244"/>
                <a:gd name="T22" fmla="*/ 600116 w 606244"/>
                <a:gd name="T23" fmla="*/ 600116 w 606244"/>
                <a:gd name="T24" fmla="*/ 455839 w 606244"/>
                <a:gd name="T25" fmla="*/ 455839 w 606244"/>
                <a:gd name="T26" fmla="*/ 600116 w 606244"/>
                <a:gd name="T27" fmla="*/ 600116 w 606244"/>
                <a:gd name="T28" fmla="*/ 600116 w 606244"/>
                <a:gd name="T29" fmla="*/ 600116 w 606244"/>
                <a:gd name="T30" fmla="*/ 600116 w 606244"/>
                <a:gd name="T31" fmla="*/ 600116 w 606244"/>
                <a:gd name="T32" fmla="*/ 600116 w 606244"/>
                <a:gd name="T33" fmla="*/ 600116 w 606244"/>
                <a:gd name="T34" fmla="*/ 600116 w 606244"/>
                <a:gd name="T35" fmla="*/ 600116 w 606244"/>
                <a:gd name="T36" fmla="*/ 600116 w 606244"/>
                <a:gd name="T37" fmla="*/ 600116 w 606244"/>
                <a:gd name="T38" fmla="*/ 600116 w 606244"/>
                <a:gd name="T39" fmla="*/ 600116 w 606244"/>
                <a:gd name="T40" fmla="*/ 455839 w 606244"/>
                <a:gd name="T41" fmla="*/ 455839 w 606244"/>
                <a:gd name="T42" fmla="*/ 600116 w 606244"/>
                <a:gd name="T43" fmla="*/ 600116 w 606244"/>
                <a:gd name="T44" fmla="*/ 600116 w 606244"/>
                <a:gd name="T45" fmla="*/ 600116 w 606244"/>
                <a:gd name="T46" fmla="*/ 600116 w 606244"/>
                <a:gd name="T47" fmla="*/ 600116 w 606244"/>
                <a:gd name="T48" fmla="*/ 600116 w 606244"/>
                <a:gd name="T49" fmla="*/ 600116 w 606244"/>
                <a:gd name="T50" fmla="*/ 600116 w 606244"/>
                <a:gd name="T51" fmla="*/ 600116 w 606244"/>
                <a:gd name="T52" fmla="*/ 600116 w 606244"/>
                <a:gd name="T53" fmla="*/ 600116 w 606244"/>
                <a:gd name="T54" fmla="*/ 600116 w 606244"/>
                <a:gd name="T55" fmla="*/ 600116 w 606244"/>
                <a:gd name="T56" fmla="*/ 600116 w 606244"/>
                <a:gd name="T57" fmla="*/ 600116 w 606244"/>
                <a:gd name="T58" fmla="*/ 600116 w 606244"/>
                <a:gd name="T59" fmla="*/ 600116 w 606244"/>
                <a:gd name="T60" fmla="*/ 600116 w 606244"/>
                <a:gd name="T61" fmla="*/ 600116 w 606244"/>
                <a:gd name="T62" fmla="*/ 600116 w 606244"/>
                <a:gd name="T63" fmla="*/ 600116 w 606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67" h="3875">
                  <a:moveTo>
                    <a:pt x="67" y="0"/>
                  </a:moveTo>
                  <a:cubicBezTo>
                    <a:pt x="30" y="0"/>
                    <a:pt x="0" y="30"/>
                    <a:pt x="0" y="67"/>
                  </a:cubicBezTo>
                  <a:lnTo>
                    <a:pt x="0" y="3800"/>
                  </a:lnTo>
                  <a:cubicBezTo>
                    <a:pt x="0" y="3837"/>
                    <a:pt x="30" y="3867"/>
                    <a:pt x="67" y="3867"/>
                  </a:cubicBezTo>
                  <a:cubicBezTo>
                    <a:pt x="86" y="3867"/>
                    <a:pt x="105" y="3858"/>
                    <a:pt x="118" y="3843"/>
                  </a:cubicBezTo>
                  <a:lnTo>
                    <a:pt x="733" y="3104"/>
                  </a:lnTo>
                  <a:lnTo>
                    <a:pt x="1349" y="3843"/>
                  </a:lnTo>
                  <a:cubicBezTo>
                    <a:pt x="1372" y="3871"/>
                    <a:pt x="1414" y="3875"/>
                    <a:pt x="1443" y="3851"/>
                  </a:cubicBezTo>
                  <a:cubicBezTo>
                    <a:pt x="1458" y="3839"/>
                    <a:pt x="1467" y="3820"/>
                    <a:pt x="1467" y="3800"/>
                  </a:cubicBezTo>
                  <a:lnTo>
                    <a:pt x="1467" y="67"/>
                  </a:lnTo>
                  <a:cubicBezTo>
                    <a:pt x="1467" y="30"/>
                    <a:pt x="1437" y="0"/>
                    <a:pt x="1400" y="0"/>
                  </a:cubicBezTo>
                  <a:lnTo>
                    <a:pt x="67" y="0"/>
                  </a:lnTo>
                  <a:close/>
                  <a:moveTo>
                    <a:pt x="133" y="133"/>
                  </a:moveTo>
                  <a:lnTo>
                    <a:pt x="1333" y="133"/>
                  </a:lnTo>
                  <a:lnTo>
                    <a:pt x="1333" y="3616"/>
                  </a:lnTo>
                  <a:lnTo>
                    <a:pt x="785" y="2957"/>
                  </a:lnTo>
                  <a:cubicBezTo>
                    <a:pt x="761" y="2929"/>
                    <a:pt x="719" y="2925"/>
                    <a:pt x="691" y="2949"/>
                  </a:cubicBezTo>
                  <a:cubicBezTo>
                    <a:pt x="688" y="2951"/>
                    <a:pt x="685" y="2954"/>
                    <a:pt x="682" y="2957"/>
                  </a:cubicBezTo>
                  <a:lnTo>
                    <a:pt x="133" y="3616"/>
                  </a:lnTo>
                  <a:lnTo>
                    <a:pt x="133" y="133"/>
                  </a:lnTo>
                  <a:close/>
                  <a:moveTo>
                    <a:pt x="267" y="233"/>
                  </a:moveTo>
                  <a:cubicBezTo>
                    <a:pt x="248" y="233"/>
                    <a:pt x="233" y="248"/>
                    <a:pt x="233" y="267"/>
                  </a:cubicBezTo>
                  <a:lnTo>
                    <a:pt x="233" y="1133"/>
                  </a:lnTo>
                  <a:cubicBezTo>
                    <a:pt x="233" y="1152"/>
                    <a:pt x="248" y="1167"/>
                    <a:pt x="266" y="1167"/>
                  </a:cubicBezTo>
                  <a:cubicBezTo>
                    <a:pt x="285" y="1167"/>
                    <a:pt x="300" y="1153"/>
                    <a:pt x="300" y="1134"/>
                  </a:cubicBezTo>
                  <a:lnTo>
                    <a:pt x="300" y="1133"/>
                  </a:lnTo>
                  <a:lnTo>
                    <a:pt x="300" y="300"/>
                  </a:lnTo>
                  <a:lnTo>
                    <a:pt x="733" y="300"/>
                  </a:lnTo>
                  <a:cubicBezTo>
                    <a:pt x="752" y="300"/>
                    <a:pt x="767" y="286"/>
                    <a:pt x="767" y="267"/>
                  </a:cubicBezTo>
                  <a:cubicBezTo>
                    <a:pt x="767" y="249"/>
                    <a:pt x="753" y="234"/>
                    <a:pt x="734" y="233"/>
                  </a:cubicBezTo>
                  <a:lnTo>
                    <a:pt x="733" y="233"/>
                  </a:lnTo>
                  <a:lnTo>
                    <a:pt x="267" y="233"/>
                  </a:lnTo>
                  <a:close/>
                </a:path>
              </a:pathLst>
            </a:custGeom>
            <a:solidFill>
              <a:srgbClr val="39A492"/>
            </a:solidFill>
            <a:ln>
              <a:noFill/>
            </a:ln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493016" y="260323"/>
              <a:ext cx="816391" cy="26545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800" dirty="0">
                  <a:cs typeface="+mn-ea"/>
                  <a:sym typeface="+mn-lt"/>
                </a:rPr>
                <a:t>字词乐园</a:t>
              </a:r>
              <a:endParaRPr lang="zh-CN" altLang="en-US" sz="2800" dirty="0">
                <a:cs typeface="+mn-ea"/>
                <a:sym typeface="+mn-lt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-1" y="6589485"/>
            <a:ext cx="12192001" cy="268515"/>
          </a:xfrm>
          <a:prstGeom prst="rect">
            <a:avLst/>
          </a:prstGeom>
          <a:solidFill>
            <a:srgbClr val="39A4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>
              <a:defRPr/>
            </a:pPr>
            <a:endParaRPr lang="zh-CN" altLang="en-US" sz="24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" name="TextBox 16"/>
          <p:cNvSpPr txBox="1"/>
          <p:nvPr/>
        </p:nvSpPr>
        <p:spPr>
          <a:xfrm>
            <a:off x="2460608" y="1484784"/>
            <a:ext cx="1785951" cy="58356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3200" dirty="0">
                <a:cs typeface="+mn-ea"/>
                <a:sym typeface="+mn-lt"/>
              </a:rPr>
              <a:t>高大</a:t>
            </a:r>
            <a:r>
              <a:rPr lang="en-US" altLang="zh-CN" sz="3200" dirty="0">
                <a:cs typeface="+mn-ea"/>
                <a:sym typeface="+mn-lt"/>
              </a:rPr>
              <a:t>---</a:t>
            </a:r>
            <a:endParaRPr lang="zh-CN" altLang="en-US" sz="3200" dirty="0">
              <a:cs typeface="+mn-ea"/>
              <a:sym typeface="+mn-lt"/>
            </a:endParaRPr>
          </a:p>
        </p:txBody>
      </p:sp>
      <p:sp>
        <p:nvSpPr>
          <p:cNvPr id="9" name="TextBox 27"/>
          <p:cNvSpPr txBox="1"/>
          <p:nvPr/>
        </p:nvSpPr>
        <p:spPr>
          <a:xfrm>
            <a:off x="3960807" y="1484784"/>
            <a:ext cx="1143008" cy="58356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cs typeface="+mn-ea"/>
                <a:sym typeface="+mn-lt"/>
              </a:rPr>
              <a:t>伟岸</a:t>
            </a:r>
            <a:endParaRPr lang="zh-CN" altLang="en-US" sz="32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10" name="TextBox 28"/>
          <p:cNvSpPr txBox="1"/>
          <p:nvPr/>
        </p:nvSpPr>
        <p:spPr>
          <a:xfrm>
            <a:off x="5461004" y="1484784"/>
            <a:ext cx="1785951" cy="58356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3200" dirty="0">
                <a:cs typeface="+mn-ea"/>
                <a:sym typeface="+mn-lt"/>
              </a:rPr>
              <a:t>婉转</a:t>
            </a:r>
            <a:r>
              <a:rPr lang="en-US" altLang="zh-CN" sz="3200" dirty="0">
                <a:cs typeface="+mn-ea"/>
                <a:sym typeface="+mn-lt"/>
              </a:rPr>
              <a:t>---</a:t>
            </a:r>
            <a:endParaRPr lang="zh-CN" altLang="en-US" sz="3200" dirty="0">
              <a:cs typeface="+mn-ea"/>
              <a:sym typeface="+mn-lt"/>
            </a:endParaRPr>
          </a:p>
        </p:txBody>
      </p:sp>
      <p:sp>
        <p:nvSpPr>
          <p:cNvPr id="11" name="TextBox 29"/>
          <p:cNvSpPr txBox="1"/>
          <p:nvPr/>
        </p:nvSpPr>
        <p:spPr>
          <a:xfrm>
            <a:off x="6961203" y="1484784"/>
            <a:ext cx="1143008" cy="58356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cs typeface="+mn-ea"/>
                <a:sym typeface="+mn-lt"/>
              </a:rPr>
              <a:t>悠扬</a:t>
            </a:r>
            <a:endParaRPr lang="zh-CN" altLang="en-US" sz="32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12" name="TextBox 30"/>
          <p:cNvSpPr txBox="1"/>
          <p:nvPr/>
        </p:nvSpPr>
        <p:spPr>
          <a:xfrm>
            <a:off x="2479657" y="2276872"/>
            <a:ext cx="1785951" cy="58356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3200" dirty="0">
                <a:cs typeface="+mn-ea"/>
                <a:sym typeface="+mn-lt"/>
              </a:rPr>
              <a:t>喜爱</a:t>
            </a:r>
            <a:r>
              <a:rPr lang="en-US" altLang="zh-CN" sz="3200" dirty="0">
                <a:cs typeface="+mn-ea"/>
                <a:sym typeface="+mn-lt"/>
              </a:rPr>
              <a:t>---</a:t>
            </a:r>
            <a:endParaRPr lang="zh-CN" altLang="en-US" sz="3200" dirty="0">
              <a:cs typeface="+mn-ea"/>
              <a:sym typeface="+mn-lt"/>
            </a:endParaRPr>
          </a:p>
        </p:txBody>
      </p:sp>
      <p:sp>
        <p:nvSpPr>
          <p:cNvPr id="13" name="TextBox 31"/>
          <p:cNvSpPr txBox="1"/>
          <p:nvPr/>
        </p:nvSpPr>
        <p:spPr>
          <a:xfrm>
            <a:off x="3979856" y="2270603"/>
            <a:ext cx="1143008" cy="58356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cs typeface="+mn-ea"/>
                <a:sym typeface="+mn-lt"/>
              </a:rPr>
              <a:t>疼爱</a:t>
            </a:r>
            <a:endParaRPr lang="zh-CN" altLang="en-US" sz="32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14" name="TextBox 32"/>
          <p:cNvSpPr txBox="1"/>
          <p:nvPr/>
        </p:nvSpPr>
        <p:spPr>
          <a:xfrm>
            <a:off x="5480053" y="2270603"/>
            <a:ext cx="1785951" cy="58356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3200" dirty="0">
                <a:cs typeface="+mn-ea"/>
                <a:sym typeface="+mn-lt"/>
              </a:rPr>
              <a:t>诚实</a:t>
            </a:r>
            <a:r>
              <a:rPr lang="en-US" altLang="zh-CN" sz="3200" dirty="0">
                <a:cs typeface="+mn-ea"/>
                <a:sym typeface="+mn-lt"/>
              </a:rPr>
              <a:t>---</a:t>
            </a:r>
            <a:endParaRPr lang="zh-CN" altLang="en-US" sz="3200" dirty="0">
              <a:cs typeface="+mn-ea"/>
              <a:sym typeface="+mn-lt"/>
            </a:endParaRPr>
          </a:p>
        </p:txBody>
      </p:sp>
      <p:sp>
        <p:nvSpPr>
          <p:cNvPr id="15" name="TextBox 33"/>
          <p:cNvSpPr txBox="1"/>
          <p:nvPr/>
        </p:nvSpPr>
        <p:spPr>
          <a:xfrm>
            <a:off x="6980252" y="2270603"/>
            <a:ext cx="1143008" cy="58356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cs typeface="+mn-ea"/>
                <a:sym typeface="+mn-lt"/>
              </a:rPr>
              <a:t>守信</a:t>
            </a:r>
            <a:endParaRPr lang="zh-CN" altLang="en-US" sz="32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857052" y="3140968"/>
            <a:ext cx="7286676" cy="1588"/>
          </a:xfrm>
          <a:prstGeom prst="line">
            <a:avLst/>
          </a:prstGeom>
          <a:ln w="3175">
            <a:solidFill>
              <a:schemeClr val="accent2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1001068" y="4869160"/>
            <a:ext cx="7286676" cy="1588"/>
          </a:xfrm>
          <a:prstGeom prst="line">
            <a:avLst/>
          </a:prstGeom>
          <a:ln w="3175">
            <a:solidFill>
              <a:schemeClr val="accent2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37"/>
          <p:cNvSpPr txBox="1"/>
          <p:nvPr/>
        </p:nvSpPr>
        <p:spPr>
          <a:xfrm>
            <a:off x="2441557" y="3429000"/>
            <a:ext cx="1785951" cy="58356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3200" dirty="0">
                <a:cs typeface="+mn-ea"/>
                <a:sym typeface="+mn-lt"/>
              </a:rPr>
              <a:t>高大</a:t>
            </a:r>
            <a:r>
              <a:rPr lang="en-US" altLang="zh-CN" sz="3200" dirty="0">
                <a:cs typeface="+mn-ea"/>
                <a:sym typeface="+mn-lt"/>
              </a:rPr>
              <a:t>---</a:t>
            </a:r>
            <a:endParaRPr lang="zh-CN" altLang="en-US" sz="3200" dirty="0">
              <a:cs typeface="+mn-ea"/>
              <a:sym typeface="+mn-lt"/>
            </a:endParaRPr>
          </a:p>
        </p:txBody>
      </p:sp>
      <p:sp>
        <p:nvSpPr>
          <p:cNvPr id="19" name="TextBox 38"/>
          <p:cNvSpPr txBox="1"/>
          <p:nvPr/>
        </p:nvSpPr>
        <p:spPr>
          <a:xfrm>
            <a:off x="3941756" y="3429000"/>
            <a:ext cx="1143008" cy="58356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cs typeface="+mn-ea"/>
                <a:sym typeface="+mn-lt"/>
              </a:rPr>
              <a:t>矮小</a:t>
            </a:r>
            <a:endParaRPr lang="zh-CN" altLang="en-US" sz="32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20" name="TextBox 39"/>
          <p:cNvSpPr txBox="1"/>
          <p:nvPr/>
        </p:nvSpPr>
        <p:spPr>
          <a:xfrm>
            <a:off x="5441953" y="3429000"/>
            <a:ext cx="1785951" cy="58356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3200" dirty="0">
                <a:cs typeface="+mn-ea"/>
                <a:sym typeface="+mn-lt"/>
              </a:rPr>
              <a:t>喜爱</a:t>
            </a:r>
            <a:r>
              <a:rPr lang="en-US" altLang="zh-CN" sz="3200" dirty="0">
                <a:cs typeface="+mn-ea"/>
                <a:sym typeface="+mn-lt"/>
              </a:rPr>
              <a:t>---</a:t>
            </a:r>
            <a:endParaRPr lang="zh-CN" altLang="en-US" sz="3200" dirty="0">
              <a:cs typeface="+mn-ea"/>
              <a:sym typeface="+mn-lt"/>
            </a:endParaRPr>
          </a:p>
        </p:txBody>
      </p:sp>
      <p:sp>
        <p:nvSpPr>
          <p:cNvPr id="21" name="TextBox 40"/>
          <p:cNvSpPr txBox="1"/>
          <p:nvPr/>
        </p:nvSpPr>
        <p:spPr>
          <a:xfrm>
            <a:off x="6942152" y="3429000"/>
            <a:ext cx="1143008" cy="58356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cs typeface="+mn-ea"/>
                <a:sym typeface="+mn-lt"/>
              </a:rPr>
              <a:t>厌恶</a:t>
            </a:r>
            <a:endParaRPr lang="zh-CN" altLang="en-US" sz="32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22" name="TextBox 41"/>
          <p:cNvSpPr txBox="1"/>
          <p:nvPr/>
        </p:nvSpPr>
        <p:spPr>
          <a:xfrm>
            <a:off x="2460608" y="4214819"/>
            <a:ext cx="1785951" cy="58356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3200" dirty="0">
                <a:cs typeface="+mn-ea"/>
                <a:sym typeface="+mn-lt"/>
              </a:rPr>
              <a:t>严寒</a:t>
            </a:r>
            <a:r>
              <a:rPr lang="en-US" altLang="zh-CN" sz="3200" dirty="0">
                <a:cs typeface="+mn-ea"/>
                <a:sym typeface="+mn-lt"/>
              </a:rPr>
              <a:t>---</a:t>
            </a:r>
            <a:endParaRPr lang="zh-CN" altLang="en-US" sz="3200" dirty="0">
              <a:cs typeface="+mn-ea"/>
              <a:sym typeface="+mn-lt"/>
            </a:endParaRPr>
          </a:p>
        </p:txBody>
      </p:sp>
      <p:sp>
        <p:nvSpPr>
          <p:cNvPr id="23" name="TextBox 42"/>
          <p:cNvSpPr txBox="1"/>
          <p:nvPr/>
        </p:nvSpPr>
        <p:spPr>
          <a:xfrm>
            <a:off x="3960807" y="4214819"/>
            <a:ext cx="1143008" cy="58356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cs typeface="+mn-ea"/>
                <a:sym typeface="+mn-lt"/>
              </a:rPr>
              <a:t>温暖</a:t>
            </a:r>
            <a:endParaRPr lang="zh-CN" altLang="en-US" sz="32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24" name="TextBox 43"/>
          <p:cNvSpPr txBox="1"/>
          <p:nvPr/>
        </p:nvSpPr>
        <p:spPr>
          <a:xfrm>
            <a:off x="5461004" y="4214819"/>
            <a:ext cx="1785951" cy="58356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3200" dirty="0">
                <a:cs typeface="+mn-ea"/>
                <a:sym typeface="+mn-lt"/>
              </a:rPr>
              <a:t>诚实</a:t>
            </a:r>
            <a:r>
              <a:rPr lang="en-US" altLang="zh-CN" sz="3200" dirty="0">
                <a:cs typeface="+mn-ea"/>
                <a:sym typeface="+mn-lt"/>
              </a:rPr>
              <a:t>---</a:t>
            </a:r>
            <a:endParaRPr lang="zh-CN" altLang="en-US" sz="3200" dirty="0">
              <a:cs typeface="+mn-ea"/>
              <a:sym typeface="+mn-lt"/>
            </a:endParaRPr>
          </a:p>
        </p:txBody>
      </p:sp>
      <p:sp>
        <p:nvSpPr>
          <p:cNvPr id="25" name="TextBox 44"/>
          <p:cNvSpPr txBox="1"/>
          <p:nvPr/>
        </p:nvSpPr>
        <p:spPr>
          <a:xfrm>
            <a:off x="6961203" y="4214819"/>
            <a:ext cx="1143008" cy="58356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cs typeface="+mn-ea"/>
                <a:sym typeface="+mn-lt"/>
              </a:rPr>
              <a:t>虚假</a:t>
            </a:r>
            <a:endParaRPr lang="zh-CN" altLang="en-US" sz="32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2579179" y="5112108"/>
            <a:ext cx="2310387" cy="922215"/>
            <a:chOff x="2840097" y="3573016"/>
            <a:chExt cx="2310386" cy="922215"/>
          </a:xfrm>
        </p:grpSpPr>
        <p:sp>
          <p:nvSpPr>
            <p:cNvPr id="28" name="文本框 64"/>
            <p:cNvSpPr txBox="1"/>
            <p:nvPr/>
          </p:nvSpPr>
          <p:spPr>
            <a:xfrm>
              <a:off x="2840097" y="3662345"/>
              <a:ext cx="520193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solidFill>
                    <a:srgbClr val="EF3E22"/>
                  </a:solidFill>
                  <a:cs typeface="+mn-ea"/>
                  <a:sym typeface="+mn-lt"/>
                </a:rPr>
                <a:t>宁</a:t>
              </a:r>
              <a:endParaRPr lang="zh-CN" altLang="en-US" sz="3600" dirty="0">
                <a:solidFill>
                  <a:srgbClr val="EF3E22"/>
                </a:solidFill>
                <a:cs typeface="+mn-ea"/>
                <a:sym typeface="+mn-lt"/>
              </a:endParaRPr>
            </a:p>
          </p:txBody>
        </p:sp>
        <p:sp>
          <p:nvSpPr>
            <p:cNvPr id="29" name="文本框 65"/>
            <p:cNvSpPr txBox="1"/>
            <p:nvPr/>
          </p:nvSpPr>
          <p:spPr>
            <a:xfrm>
              <a:off x="3563887" y="3631135"/>
              <a:ext cx="1489802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cs typeface="+mn-ea"/>
                  <a:sym typeface="+mn-lt"/>
                </a:rPr>
                <a:t>níng</a:t>
              </a:r>
              <a:r>
                <a:rPr lang="zh-CN" altLang="en-US" sz="1600" dirty="0">
                  <a:cs typeface="+mn-ea"/>
                  <a:sym typeface="+mn-lt"/>
                </a:rPr>
                <a:t>（宁静）</a:t>
              </a:r>
              <a:endParaRPr lang="zh-CN" altLang="en-US" sz="1600" dirty="0">
                <a:cs typeface="+mn-ea"/>
                <a:sym typeface="+mn-lt"/>
              </a:endParaRPr>
            </a:p>
          </p:txBody>
        </p:sp>
        <p:sp>
          <p:nvSpPr>
            <p:cNvPr id="30" name="文本框 66"/>
            <p:cNvSpPr txBox="1"/>
            <p:nvPr/>
          </p:nvSpPr>
          <p:spPr>
            <a:xfrm>
              <a:off x="3565481" y="4000467"/>
              <a:ext cx="1585002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cs typeface="+mn-ea"/>
                  <a:sym typeface="+mn-lt"/>
                </a:rPr>
                <a:t>nìng</a:t>
              </a:r>
              <a:r>
                <a:rPr lang="zh-CN" altLang="en-US" sz="1600" dirty="0">
                  <a:cs typeface="+mn-ea"/>
                  <a:sym typeface="+mn-lt"/>
                </a:rPr>
                <a:t>（宁可）</a:t>
              </a:r>
              <a:endParaRPr lang="zh-CN" altLang="en-US" sz="1600" dirty="0">
                <a:cs typeface="+mn-ea"/>
                <a:sym typeface="+mn-lt"/>
              </a:endParaRPr>
            </a:p>
          </p:txBody>
        </p:sp>
        <p:cxnSp>
          <p:nvCxnSpPr>
            <p:cNvPr id="31" name="直接连接符 30"/>
            <p:cNvCxnSpPr/>
            <p:nvPr/>
          </p:nvCxnSpPr>
          <p:spPr>
            <a:xfrm>
              <a:off x="3563888" y="3573016"/>
              <a:ext cx="0" cy="864096"/>
            </a:xfrm>
            <a:prstGeom prst="line">
              <a:avLst/>
            </a:prstGeom>
            <a:ln>
              <a:solidFill>
                <a:srgbClr val="FDCB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5057110" y="3631135"/>
              <a:ext cx="0" cy="864096"/>
            </a:xfrm>
            <a:prstGeom prst="line">
              <a:avLst/>
            </a:prstGeom>
            <a:ln>
              <a:solidFill>
                <a:srgbClr val="FDCB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文本框 69"/>
          <p:cNvSpPr txBox="1"/>
          <p:nvPr/>
        </p:nvSpPr>
        <p:spPr>
          <a:xfrm>
            <a:off x="4889500" y="5267807"/>
            <a:ext cx="3571900" cy="56324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lvl="0"/>
            <a:r>
              <a:rPr lang="zh-CN" altLang="en-US" sz="1600" dirty="0">
                <a:cs typeface="+mn-ea"/>
                <a:sym typeface="+mn-lt"/>
              </a:rPr>
              <a:t>    </a:t>
            </a:r>
            <a:r>
              <a:rPr lang="zh-CN" altLang="en-US" sz="1465" dirty="0">
                <a:cs typeface="+mn-ea"/>
                <a:sym typeface="+mn-lt"/>
              </a:rPr>
              <a:t>爷爷宁（</a:t>
            </a:r>
            <a:r>
              <a:rPr lang="en-US" altLang="zh-CN" sz="1465" dirty="0">
                <a:cs typeface="+mn-ea"/>
                <a:sym typeface="+mn-lt"/>
              </a:rPr>
              <a:t>nìng</a:t>
            </a:r>
            <a:r>
              <a:rPr lang="zh-CN" altLang="en-US" sz="1465" dirty="0">
                <a:cs typeface="+mn-ea"/>
                <a:sym typeface="+mn-lt"/>
              </a:rPr>
              <a:t>）肯生活在农村，也不愿意来城里，因为他喜欢宁（</a:t>
            </a:r>
            <a:r>
              <a:rPr lang="en-US" altLang="zh-CN" sz="1465" dirty="0">
                <a:cs typeface="+mn-ea"/>
                <a:sym typeface="+mn-lt"/>
              </a:rPr>
              <a:t>níng</a:t>
            </a:r>
            <a:r>
              <a:rPr lang="zh-CN" altLang="en-US" sz="1465" dirty="0">
                <a:cs typeface="+mn-ea"/>
                <a:sym typeface="+mn-lt"/>
              </a:rPr>
              <a:t>）静。</a:t>
            </a:r>
            <a:endParaRPr lang="zh-CN" altLang="en-US" sz="1465" dirty="0">
              <a:cs typeface="+mn-ea"/>
              <a:sym typeface="+mn-lt"/>
            </a:endParaRPr>
          </a:p>
        </p:txBody>
      </p:sp>
      <p:sp>
        <p:nvSpPr>
          <p:cNvPr id="34" name="AutoShape 2"/>
          <p:cNvSpPr>
            <a:spLocks noChangeArrowheads="1"/>
          </p:cNvSpPr>
          <p:nvPr/>
        </p:nvSpPr>
        <p:spPr bwMode="auto">
          <a:xfrm>
            <a:off x="807732" y="1601036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39A492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lIns="91440" tIns="45720" rIns="91440" bIns="45720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近义词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5" name="AutoShape 2"/>
          <p:cNvSpPr>
            <a:spLocks noChangeArrowheads="1"/>
          </p:cNvSpPr>
          <p:nvPr/>
        </p:nvSpPr>
        <p:spPr bwMode="auto">
          <a:xfrm>
            <a:off x="807731" y="3401236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39A492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lIns="91440" tIns="45720" rIns="91440" bIns="45720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反义词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6" name="AutoShape 2"/>
          <p:cNvSpPr>
            <a:spLocks noChangeArrowheads="1"/>
          </p:cNvSpPr>
          <p:nvPr/>
        </p:nvSpPr>
        <p:spPr bwMode="auto">
          <a:xfrm>
            <a:off x="807731" y="5201436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39A492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lIns="91440" tIns="45720" rIns="91440" bIns="45720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多音字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735115" y="2895600"/>
            <a:ext cx="2667000" cy="3581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3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05216" y="259883"/>
            <a:ext cx="1974553" cy="681343"/>
            <a:chOff x="305216" y="259882"/>
            <a:chExt cx="1004191" cy="346508"/>
          </a:xfrm>
        </p:grpSpPr>
        <p:sp>
          <p:nvSpPr>
            <p:cNvPr id="4" name="bookmark_76382"/>
            <p:cNvSpPr>
              <a:spLocks noChangeAspect="1"/>
            </p:cNvSpPr>
            <p:nvPr/>
          </p:nvSpPr>
          <p:spPr bwMode="auto">
            <a:xfrm>
              <a:off x="305216" y="259882"/>
              <a:ext cx="131376" cy="346508"/>
            </a:xfrm>
            <a:custGeom>
              <a:avLst/>
              <a:gdLst>
                <a:gd name="T0" fmla="*/ 455839 w 606244"/>
                <a:gd name="T1" fmla="*/ 455839 w 606244"/>
                <a:gd name="T2" fmla="*/ 600116 w 606244"/>
                <a:gd name="T3" fmla="*/ 600116 w 606244"/>
                <a:gd name="T4" fmla="*/ 600116 w 606244"/>
                <a:gd name="T5" fmla="*/ 600116 w 606244"/>
                <a:gd name="T6" fmla="*/ 600116 w 606244"/>
                <a:gd name="T7" fmla="*/ 600116 w 606244"/>
                <a:gd name="T8" fmla="*/ 600116 w 606244"/>
                <a:gd name="T9" fmla="*/ 600116 w 606244"/>
                <a:gd name="T10" fmla="*/ 600116 w 606244"/>
                <a:gd name="T11" fmla="*/ 600116 w 606244"/>
                <a:gd name="T12" fmla="*/ 600116 w 606244"/>
                <a:gd name="T13" fmla="*/ 600116 w 606244"/>
                <a:gd name="T14" fmla="*/ 600116 w 606244"/>
                <a:gd name="T15" fmla="*/ 600116 w 606244"/>
                <a:gd name="T16" fmla="*/ 600116 w 606244"/>
                <a:gd name="T17" fmla="*/ 600116 w 606244"/>
                <a:gd name="T18" fmla="*/ 600116 w 606244"/>
                <a:gd name="T19" fmla="*/ 600116 w 606244"/>
                <a:gd name="T20" fmla="*/ 600116 w 606244"/>
                <a:gd name="T21" fmla="*/ 600116 w 606244"/>
                <a:gd name="T22" fmla="*/ 600116 w 606244"/>
                <a:gd name="T23" fmla="*/ 600116 w 606244"/>
                <a:gd name="T24" fmla="*/ 455839 w 606244"/>
                <a:gd name="T25" fmla="*/ 455839 w 606244"/>
                <a:gd name="T26" fmla="*/ 600116 w 606244"/>
                <a:gd name="T27" fmla="*/ 600116 w 606244"/>
                <a:gd name="T28" fmla="*/ 600116 w 606244"/>
                <a:gd name="T29" fmla="*/ 600116 w 606244"/>
                <a:gd name="T30" fmla="*/ 600116 w 606244"/>
                <a:gd name="T31" fmla="*/ 600116 w 606244"/>
                <a:gd name="T32" fmla="*/ 600116 w 606244"/>
                <a:gd name="T33" fmla="*/ 600116 w 606244"/>
                <a:gd name="T34" fmla="*/ 600116 w 606244"/>
                <a:gd name="T35" fmla="*/ 600116 w 606244"/>
                <a:gd name="T36" fmla="*/ 600116 w 606244"/>
                <a:gd name="T37" fmla="*/ 600116 w 606244"/>
                <a:gd name="T38" fmla="*/ 600116 w 606244"/>
                <a:gd name="T39" fmla="*/ 600116 w 606244"/>
                <a:gd name="T40" fmla="*/ 455839 w 606244"/>
                <a:gd name="T41" fmla="*/ 455839 w 606244"/>
                <a:gd name="T42" fmla="*/ 600116 w 606244"/>
                <a:gd name="T43" fmla="*/ 600116 w 606244"/>
                <a:gd name="T44" fmla="*/ 600116 w 606244"/>
                <a:gd name="T45" fmla="*/ 600116 w 606244"/>
                <a:gd name="T46" fmla="*/ 600116 w 606244"/>
                <a:gd name="T47" fmla="*/ 600116 w 606244"/>
                <a:gd name="T48" fmla="*/ 600116 w 606244"/>
                <a:gd name="T49" fmla="*/ 600116 w 606244"/>
                <a:gd name="T50" fmla="*/ 600116 w 606244"/>
                <a:gd name="T51" fmla="*/ 600116 w 606244"/>
                <a:gd name="T52" fmla="*/ 600116 w 606244"/>
                <a:gd name="T53" fmla="*/ 600116 w 606244"/>
                <a:gd name="T54" fmla="*/ 600116 w 606244"/>
                <a:gd name="T55" fmla="*/ 600116 w 606244"/>
                <a:gd name="T56" fmla="*/ 600116 w 606244"/>
                <a:gd name="T57" fmla="*/ 600116 w 606244"/>
                <a:gd name="T58" fmla="*/ 600116 w 606244"/>
                <a:gd name="T59" fmla="*/ 600116 w 606244"/>
                <a:gd name="T60" fmla="*/ 600116 w 606244"/>
                <a:gd name="T61" fmla="*/ 600116 w 606244"/>
                <a:gd name="T62" fmla="*/ 600116 w 606244"/>
                <a:gd name="T63" fmla="*/ 600116 w 606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67" h="3875">
                  <a:moveTo>
                    <a:pt x="67" y="0"/>
                  </a:moveTo>
                  <a:cubicBezTo>
                    <a:pt x="30" y="0"/>
                    <a:pt x="0" y="30"/>
                    <a:pt x="0" y="67"/>
                  </a:cubicBezTo>
                  <a:lnTo>
                    <a:pt x="0" y="3800"/>
                  </a:lnTo>
                  <a:cubicBezTo>
                    <a:pt x="0" y="3837"/>
                    <a:pt x="30" y="3867"/>
                    <a:pt x="67" y="3867"/>
                  </a:cubicBezTo>
                  <a:cubicBezTo>
                    <a:pt x="86" y="3867"/>
                    <a:pt x="105" y="3858"/>
                    <a:pt x="118" y="3843"/>
                  </a:cubicBezTo>
                  <a:lnTo>
                    <a:pt x="733" y="3104"/>
                  </a:lnTo>
                  <a:lnTo>
                    <a:pt x="1349" y="3843"/>
                  </a:lnTo>
                  <a:cubicBezTo>
                    <a:pt x="1372" y="3871"/>
                    <a:pt x="1414" y="3875"/>
                    <a:pt x="1443" y="3851"/>
                  </a:cubicBezTo>
                  <a:cubicBezTo>
                    <a:pt x="1458" y="3839"/>
                    <a:pt x="1467" y="3820"/>
                    <a:pt x="1467" y="3800"/>
                  </a:cubicBezTo>
                  <a:lnTo>
                    <a:pt x="1467" y="67"/>
                  </a:lnTo>
                  <a:cubicBezTo>
                    <a:pt x="1467" y="30"/>
                    <a:pt x="1437" y="0"/>
                    <a:pt x="1400" y="0"/>
                  </a:cubicBezTo>
                  <a:lnTo>
                    <a:pt x="67" y="0"/>
                  </a:lnTo>
                  <a:close/>
                  <a:moveTo>
                    <a:pt x="133" y="133"/>
                  </a:moveTo>
                  <a:lnTo>
                    <a:pt x="1333" y="133"/>
                  </a:lnTo>
                  <a:lnTo>
                    <a:pt x="1333" y="3616"/>
                  </a:lnTo>
                  <a:lnTo>
                    <a:pt x="785" y="2957"/>
                  </a:lnTo>
                  <a:cubicBezTo>
                    <a:pt x="761" y="2929"/>
                    <a:pt x="719" y="2925"/>
                    <a:pt x="691" y="2949"/>
                  </a:cubicBezTo>
                  <a:cubicBezTo>
                    <a:pt x="688" y="2951"/>
                    <a:pt x="685" y="2954"/>
                    <a:pt x="682" y="2957"/>
                  </a:cubicBezTo>
                  <a:lnTo>
                    <a:pt x="133" y="3616"/>
                  </a:lnTo>
                  <a:lnTo>
                    <a:pt x="133" y="133"/>
                  </a:lnTo>
                  <a:close/>
                  <a:moveTo>
                    <a:pt x="267" y="233"/>
                  </a:moveTo>
                  <a:cubicBezTo>
                    <a:pt x="248" y="233"/>
                    <a:pt x="233" y="248"/>
                    <a:pt x="233" y="267"/>
                  </a:cubicBezTo>
                  <a:lnTo>
                    <a:pt x="233" y="1133"/>
                  </a:lnTo>
                  <a:cubicBezTo>
                    <a:pt x="233" y="1152"/>
                    <a:pt x="248" y="1167"/>
                    <a:pt x="266" y="1167"/>
                  </a:cubicBezTo>
                  <a:cubicBezTo>
                    <a:pt x="285" y="1167"/>
                    <a:pt x="300" y="1153"/>
                    <a:pt x="300" y="1134"/>
                  </a:cubicBezTo>
                  <a:lnTo>
                    <a:pt x="300" y="1133"/>
                  </a:lnTo>
                  <a:lnTo>
                    <a:pt x="300" y="300"/>
                  </a:lnTo>
                  <a:lnTo>
                    <a:pt x="733" y="300"/>
                  </a:lnTo>
                  <a:cubicBezTo>
                    <a:pt x="752" y="300"/>
                    <a:pt x="767" y="286"/>
                    <a:pt x="767" y="267"/>
                  </a:cubicBezTo>
                  <a:cubicBezTo>
                    <a:pt x="767" y="249"/>
                    <a:pt x="753" y="234"/>
                    <a:pt x="734" y="233"/>
                  </a:cubicBezTo>
                  <a:lnTo>
                    <a:pt x="733" y="233"/>
                  </a:lnTo>
                  <a:lnTo>
                    <a:pt x="267" y="233"/>
                  </a:lnTo>
                  <a:close/>
                </a:path>
              </a:pathLst>
            </a:custGeom>
            <a:solidFill>
              <a:srgbClr val="39A492"/>
            </a:solidFill>
            <a:ln>
              <a:noFill/>
            </a:ln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493016" y="260323"/>
              <a:ext cx="816391" cy="26545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800" dirty="0">
                  <a:cs typeface="+mn-ea"/>
                  <a:sym typeface="+mn-lt"/>
                </a:rPr>
                <a:t>课文朗读</a:t>
              </a:r>
              <a:endParaRPr lang="zh-CN" altLang="en-US" sz="2800" dirty="0">
                <a:cs typeface="+mn-ea"/>
                <a:sym typeface="+mn-lt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-1" y="6589485"/>
            <a:ext cx="12192001" cy="268515"/>
          </a:xfrm>
          <a:prstGeom prst="rect">
            <a:avLst/>
          </a:prstGeom>
          <a:solidFill>
            <a:srgbClr val="39A4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>
              <a:defRPr/>
            </a:pPr>
            <a:endParaRPr lang="zh-CN" altLang="en-US" sz="2400">
              <a:solidFill>
                <a:prstClr val="white"/>
              </a:solidFill>
              <a:cs typeface="+mn-ea"/>
              <a:sym typeface="+mn-lt"/>
            </a:endParaRPr>
          </a:p>
        </p:txBody>
      </p:sp>
      <p:pic>
        <p:nvPicPr>
          <p:cNvPr id="7" name="Picture 7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04865" y="1471387"/>
            <a:ext cx="5927823" cy="30682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8" name="云形标注 9"/>
          <p:cNvSpPr/>
          <p:nvPr/>
        </p:nvSpPr>
        <p:spPr>
          <a:xfrm>
            <a:off x="6392540" y="3429000"/>
            <a:ext cx="2721539" cy="1346028"/>
          </a:xfrm>
          <a:prstGeom prst="cloudCallout">
            <a:avLst>
              <a:gd name="adj1" fmla="val 44568"/>
              <a:gd name="adj2" fmla="val 6054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9" name="TextBox 1"/>
          <p:cNvSpPr txBox="1"/>
          <p:nvPr/>
        </p:nvSpPr>
        <p:spPr>
          <a:xfrm>
            <a:off x="6527533" y="3429000"/>
            <a:ext cx="2476395" cy="119888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2400" b="1" dirty="0">
                <a:cs typeface="+mn-ea"/>
                <a:sym typeface="+mn-lt"/>
              </a:rPr>
              <a:t>　</a:t>
            </a:r>
            <a:r>
              <a:rPr lang="zh-CN" altLang="en-US" sz="2400" dirty="0">
                <a:cs typeface="+mn-ea"/>
                <a:sym typeface="+mn-lt"/>
              </a:rPr>
              <a:t>　小喇叭朗读开始了，点一点音箱，一起听。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40" name="云形标注 17"/>
          <p:cNvSpPr/>
          <p:nvPr/>
        </p:nvSpPr>
        <p:spPr>
          <a:xfrm>
            <a:off x="3872260" y="4163092"/>
            <a:ext cx="2387867" cy="1231048"/>
          </a:xfrm>
          <a:prstGeom prst="cloudCallout">
            <a:avLst>
              <a:gd name="adj1" fmla="val -76605"/>
              <a:gd name="adj2" fmla="val 6468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1" name="TextBox 18"/>
          <p:cNvSpPr txBox="1"/>
          <p:nvPr/>
        </p:nvSpPr>
        <p:spPr>
          <a:xfrm>
            <a:off x="4051139" y="4126393"/>
            <a:ext cx="2476395" cy="119888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2400" b="1" dirty="0">
                <a:cs typeface="+mn-ea"/>
                <a:sym typeface="+mn-lt"/>
              </a:rPr>
              <a:t>　　</a:t>
            </a:r>
            <a:r>
              <a:rPr lang="zh-CN" altLang="en-US" sz="2400" dirty="0">
                <a:cs typeface="+mn-ea"/>
                <a:sym typeface="+mn-lt"/>
              </a:rPr>
              <a:t>边听边想：课文主要写了什么？</a:t>
            </a:r>
            <a:endParaRPr lang="zh-CN" altLang="en-US" sz="2400" dirty="0">
              <a:cs typeface="+mn-ea"/>
              <a:sym typeface="+mn-lt"/>
            </a:endParaRPr>
          </a:p>
        </p:txBody>
      </p:sp>
      <p:pic>
        <p:nvPicPr>
          <p:cNvPr id="42" name="Picture 2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975048" y="4163092"/>
            <a:ext cx="1226147" cy="1866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3" name="Picture 3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60339" y="4726559"/>
            <a:ext cx="1241284" cy="1300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4" name="课文朗读  人教版-三上-26-灰雀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114077" y="1471387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180140" fill="hold"/>
                                        <p:tgtEl>
                                          <p:spTgt spid="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4"/>
                </p:tgtEl>
              </p:cMediaNode>
            </p:audio>
          </p:childTnLst>
        </p:cTn>
      </p:par>
    </p:tnLst>
    <p:bldLst>
      <p:bldP spid="38" grpId="0" bldLvl="0" animBg="1"/>
      <p:bldP spid="39" grpId="0"/>
      <p:bldP spid="40" grpId="0" bldLvl="0" animBg="1"/>
      <p:bldP spid="4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05217" y="259883"/>
            <a:ext cx="1974554" cy="681343"/>
            <a:chOff x="305216" y="259882"/>
            <a:chExt cx="1004192" cy="346508"/>
          </a:xfrm>
        </p:grpSpPr>
        <p:sp>
          <p:nvSpPr>
            <p:cNvPr id="4" name="bookmark_76382"/>
            <p:cNvSpPr>
              <a:spLocks noChangeAspect="1"/>
            </p:cNvSpPr>
            <p:nvPr/>
          </p:nvSpPr>
          <p:spPr bwMode="auto">
            <a:xfrm>
              <a:off x="305216" y="259882"/>
              <a:ext cx="131376" cy="346508"/>
            </a:xfrm>
            <a:custGeom>
              <a:avLst/>
              <a:gdLst>
                <a:gd name="T0" fmla="*/ 455839 w 606244"/>
                <a:gd name="T1" fmla="*/ 455839 w 606244"/>
                <a:gd name="T2" fmla="*/ 600116 w 606244"/>
                <a:gd name="T3" fmla="*/ 600116 w 606244"/>
                <a:gd name="T4" fmla="*/ 600116 w 606244"/>
                <a:gd name="T5" fmla="*/ 600116 w 606244"/>
                <a:gd name="T6" fmla="*/ 600116 w 606244"/>
                <a:gd name="T7" fmla="*/ 600116 w 606244"/>
                <a:gd name="T8" fmla="*/ 600116 w 606244"/>
                <a:gd name="T9" fmla="*/ 600116 w 606244"/>
                <a:gd name="T10" fmla="*/ 600116 w 606244"/>
                <a:gd name="T11" fmla="*/ 600116 w 606244"/>
                <a:gd name="T12" fmla="*/ 600116 w 606244"/>
                <a:gd name="T13" fmla="*/ 600116 w 606244"/>
                <a:gd name="T14" fmla="*/ 600116 w 606244"/>
                <a:gd name="T15" fmla="*/ 600116 w 606244"/>
                <a:gd name="T16" fmla="*/ 600116 w 606244"/>
                <a:gd name="T17" fmla="*/ 600116 w 606244"/>
                <a:gd name="T18" fmla="*/ 600116 w 606244"/>
                <a:gd name="T19" fmla="*/ 600116 w 606244"/>
                <a:gd name="T20" fmla="*/ 600116 w 606244"/>
                <a:gd name="T21" fmla="*/ 600116 w 606244"/>
                <a:gd name="T22" fmla="*/ 600116 w 606244"/>
                <a:gd name="T23" fmla="*/ 600116 w 606244"/>
                <a:gd name="T24" fmla="*/ 455839 w 606244"/>
                <a:gd name="T25" fmla="*/ 455839 w 606244"/>
                <a:gd name="T26" fmla="*/ 600116 w 606244"/>
                <a:gd name="T27" fmla="*/ 600116 w 606244"/>
                <a:gd name="T28" fmla="*/ 600116 w 606244"/>
                <a:gd name="T29" fmla="*/ 600116 w 606244"/>
                <a:gd name="T30" fmla="*/ 600116 w 606244"/>
                <a:gd name="T31" fmla="*/ 600116 w 606244"/>
                <a:gd name="T32" fmla="*/ 600116 w 606244"/>
                <a:gd name="T33" fmla="*/ 600116 w 606244"/>
                <a:gd name="T34" fmla="*/ 600116 w 606244"/>
                <a:gd name="T35" fmla="*/ 600116 w 606244"/>
                <a:gd name="T36" fmla="*/ 600116 w 606244"/>
                <a:gd name="T37" fmla="*/ 600116 w 606244"/>
                <a:gd name="T38" fmla="*/ 600116 w 606244"/>
                <a:gd name="T39" fmla="*/ 600116 w 606244"/>
                <a:gd name="T40" fmla="*/ 455839 w 606244"/>
                <a:gd name="T41" fmla="*/ 455839 w 606244"/>
                <a:gd name="T42" fmla="*/ 600116 w 606244"/>
                <a:gd name="T43" fmla="*/ 600116 w 606244"/>
                <a:gd name="T44" fmla="*/ 600116 w 606244"/>
                <a:gd name="T45" fmla="*/ 600116 w 606244"/>
                <a:gd name="T46" fmla="*/ 600116 w 606244"/>
                <a:gd name="T47" fmla="*/ 600116 w 606244"/>
                <a:gd name="T48" fmla="*/ 600116 w 606244"/>
                <a:gd name="T49" fmla="*/ 600116 w 606244"/>
                <a:gd name="T50" fmla="*/ 600116 w 606244"/>
                <a:gd name="T51" fmla="*/ 600116 w 606244"/>
                <a:gd name="T52" fmla="*/ 600116 w 606244"/>
                <a:gd name="T53" fmla="*/ 600116 w 606244"/>
                <a:gd name="T54" fmla="*/ 600116 w 606244"/>
                <a:gd name="T55" fmla="*/ 600116 w 606244"/>
                <a:gd name="T56" fmla="*/ 600116 w 606244"/>
                <a:gd name="T57" fmla="*/ 600116 w 606244"/>
                <a:gd name="T58" fmla="*/ 600116 w 606244"/>
                <a:gd name="T59" fmla="*/ 600116 w 606244"/>
                <a:gd name="T60" fmla="*/ 600116 w 606244"/>
                <a:gd name="T61" fmla="*/ 600116 w 606244"/>
                <a:gd name="T62" fmla="*/ 600116 w 606244"/>
                <a:gd name="T63" fmla="*/ 600116 w 606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67" h="3875">
                  <a:moveTo>
                    <a:pt x="67" y="0"/>
                  </a:moveTo>
                  <a:cubicBezTo>
                    <a:pt x="30" y="0"/>
                    <a:pt x="0" y="30"/>
                    <a:pt x="0" y="67"/>
                  </a:cubicBezTo>
                  <a:lnTo>
                    <a:pt x="0" y="3800"/>
                  </a:lnTo>
                  <a:cubicBezTo>
                    <a:pt x="0" y="3837"/>
                    <a:pt x="30" y="3867"/>
                    <a:pt x="67" y="3867"/>
                  </a:cubicBezTo>
                  <a:cubicBezTo>
                    <a:pt x="86" y="3867"/>
                    <a:pt x="105" y="3858"/>
                    <a:pt x="118" y="3843"/>
                  </a:cubicBezTo>
                  <a:lnTo>
                    <a:pt x="733" y="3104"/>
                  </a:lnTo>
                  <a:lnTo>
                    <a:pt x="1349" y="3843"/>
                  </a:lnTo>
                  <a:cubicBezTo>
                    <a:pt x="1372" y="3871"/>
                    <a:pt x="1414" y="3875"/>
                    <a:pt x="1443" y="3851"/>
                  </a:cubicBezTo>
                  <a:cubicBezTo>
                    <a:pt x="1458" y="3839"/>
                    <a:pt x="1467" y="3820"/>
                    <a:pt x="1467" y="3800"/>
                  </a:cubicBezTo>
                  <a:lnTo>
                    <a:pt x="1467" y="67"/>
                  </a:lnTo>
                  <a:cubicBezTo>
                    <a:pt x="1467" y="30"/>
                    <a:pt x="1437" y="0"/>
                    <a:pt x="1400" y="0"/>
                  </a:cubicBezTo>
                  <a:lnTo>
                    <a:pt x="67" y="0"/>
                  </a:lnTo>
                  <a:close/>
                  <a:moveTo>
                    <a:pt x="133" y="133"/>
                  </a:moveTo>
                  <a:lnTo>
                    <a:pt x="1333" y="133"/>
                  </a:lnTo>
                  <a:lnTo>
                    <a:pt x="1333" y="3616"/>
                  </a:lnTo>
                  <a:lnTo>
                    <a:pt x="785" y="2957"/>
                  </a:lnTo>
                  <a:cubicBezTo>
                    <a:pt x="761" y="2929"/>
                    <a:pt x="719" y="2925"/>
                    <a:pt x="691" y="2949"/>
                  </a:cubicBezTo>
                  <a:cubicBezTo>
                    <a:pt x="688" y="2951"/>
                    <a:pt x="685" y="2954"/>
                    <a:pt x="682" y="2957"/>
                  </a:cubicBezTo>
                  <a:lnTo>
                    <a:pt x="133" y="3616"/>
                  </a:lnTo>
                  <a:lnTo>
                    <a:pt x="133" y="133"/>
                  </a:lnTo>
                  <a:close/>
                  <a:moveTo>
                    <a:pt x="267" y="233"/>
                  </a:moveTo>
                  <a:cubicBezTo>
                    <a:pt x="248" y="233"/>
                    <a:pt x="233" y="248"/>
                    <a:pt x="233" y="267"/>
                  </a:cubicBezTo>
                  <a:lnTo>
                    <a:pt x="233" y="1133"/>
                  </a:lnTo>
                  <a:cubicBezTo>
                    <a:pt x="233" y="1152"/>
                    <a:pt x="248" y="1167"/>
                    <a:pt x="266" y="1167"/>
                  </a:cubicBezTo>
                  <a:cubicBezTo>
                    <a:pt x="285" y="1167"/>
                    <a:pt x="300" y="1153"/>
                    <a:pt x="300" y="1134"/>
                  </a:cubicBezTo>
                  <a:lnTo>
                    <a:pt x="300" y="1133"/>
                  </a:lnTo>
                  <a:lnTo>
                    <a:pt x="300" y="300"/>
                  </a:lnTo>
                  <a:lnTo>
                    <a:pt x="733" y="300"/>
                  </a:lnTo>
                  <a:cubicBezTo>
                    <a:pt x="752" y="300"/>
                    <a:pt x="767" y="286"/>
                    <a:pt x="767" y="267"/>
                  </a:cubicBezTo>
                  <a:cubicBezTo>
                    <a:pt x="767" y="249"/>
                    <a:pt x="753" y="234"/>
                    <a:pt x="734" y="233"/>
                  </a:cubicBezTo>
                  <a:lnTo>
                    <a:pt x="733" y="233"/>
                  </a:lnTo>
                  <a:lnTo>
                    <a:pt x="267" y="233"/>
                  </a:lnTo>
                  <a:close/>
                </a:path>
              </a:pathLst>
            </a:custGeom>
            <a:solidFill>
              <a:srgbClr val="39A492"/>
            </a:solidFill>
            <a:ln>
              <a:noFill/>
            </a:ln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493016" y="260323"/>
              <a:ext cx="816392" cy="26545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800" dirty="0">
                  <a:cs typeface="+mn-ea"/>
                  <a:sym typeface="+mn-lt"/>
                </a:rPr>
                <a:t>初步感知</a:t>
              </a:r>
              <a:endParaRPr lang="zh-CN" altLang="en-US" sz="2800" dirty="0">
                <a:cs typeface="+mn-ea"/>
                <a:sym typeface="+mn-lt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-1" y="6589485"/>
            <a:ext cx="12192001" cy="268515"/>
          </a:xfrm>
          <a:prstGeom prst="rect">
            <a:avLst/>
          </a:prstGeom>
          <a:solidFill>
            <a:srgbClr val="39A4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>
              <a:defRPr/>
            </a:pPr>
            <a:endParaRPr lang="zh-CN" altLang="en-US" sz="24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74493" y="2907029"/>
            <a:ext cx="6667437" cy="521970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    课文主要写了一件什么事？</a:t>
            </a:r>
            <a:endParaRPr lang="en-US" altLang="zh-CN" sz="2800" dirty="0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36128" y="3852837"/>
            <a:ext cx="6405880" cy="95313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cs typeface="+mn-ea"/>
                <a:sym typeface="+mn-lt"/>
              </a:rPr>
              <a:t>    课文讲的是列宁教育一个小男孩把灰雀放回树林的故事。</a:t>
            </a:r>
            <a:endParaRPr lang="zh-CN" altLang="en-US" sz="2800" b="1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9" name="AutoShape 2"/>
          <p:cNvSpPr>
            <a:spLocks noChangeArrowheads="1"/>
          </p:cNvSpPr>
          <p:nvPr/>
        </p:nvSpPr>
        <p:spPr bwMode="auto">
          <a:xfrm>
            <a:off x="674489" y="1665551"/>
            <a:ext cx="2016223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39A492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lIns="91440" tIns="45720" rIns="91440" bIns="45720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初步感知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1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735115" y="2895600"/>
            <a:ext cx="2667000" cy="3581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05216" y="259883"/>
            <a:ext cx="1974553" cy="681343"/>
            <a:chOff x="305216" y="259882"/>
            <a:chExt cx="1004191" cy="346508"/>
          </a:xfrm>
        </p:grpSpPr>
        <p:sp>
          <p:nvSpPr>
            <p:cNvPr id="4" name="bookmark_76382"/>
            <p:cNvSpPr>
              <a:spLocks noChangeAspect="1"/>
            </p:cNvSpPr>
            <p:nvPr/>
          </p:nvSpPr>
          <p:spPr bwMode="auto">
            <a:xfrm>
              <a:off x="305216" y="259882"/>
              <a:ext cx="131376" cy="346508"/>
            </a:xfrm>
            <a:custGeom>
              <a:avLst/>
              <a:gdLst>
                <a:gd name="T0" fmla="*/ 455839 w 606244"/>
                <a:gd name="T1" fmla="*/ 455839 w 606244"/>
                <a:gd name="T2" fmla="*/ 600116 w 606244"/>
                <a:gd name="T3" fmla="*/ 600116 w 606244"/>
                <a:gd name="T4" fmla="*/ 600116 w 606244"/>
                <a:gd name="T5" fmla="*/ 600116 w 606244"/>
                <a:gd name="T6" fmla="*/ 600116 w 606244"/>
                <a:gd name="T7" fmla="*/ 600116 w 606244"/>
                <a:gd name="T8" fmla="*/ 600116 w 606244"/>
                <a:gd name="T9" fmla="*/ 600116 w 606244"/>
                <a:gd name="T10" fmla="*/ 600116 w 606244"/>
                <a:gd name="T11" fmla="*/ 600116 w 606244"/>
                <a:gd name="T12" fmla="*/ 600116 w 606244"/>
                <a:gd name="T13" fmla="*/ 600116 w 606244"/>
                <a:gd name="T14" fmla="*/ 600116 w 606244"/>
                <a:gd name="T15" fmla="*/ 600116 w 606244"/>
                <a:gd name="T16" fmla="*/ 600116 w 606244"/>
                <a:gd name="T17" fmla="*/ 600116 w 606244"/>
                <a:gd name="T18" fmla="*/ 600116 w 606244"/>
                <a:gd name="T19" fmla="*/ 600116 w 606244"/>
                <a:gd name="T20" fmla="*/ 600116 w 606244"/>
                <a:gd name="T21" fmla="*/ 600116 w 606244"/>
                <a:gd name="T22" fmla="*/ 600116 w 606244"/>
                <a:gd name="T23" fmla="*/ 600116 w 606244"/>
                <a:gd name="T24" fmla="*/ 455839 w 606244"/>
                <a:gd name="T25" fmla="*/ 455839 w 606244"/>
                <a:gd name="T26" fmla="*/ 600116 w 606244"/>
                <a:gd name="T27" fmla="*/ 600116 w 606244"/>
                <a:gd name="T28" fmla="*/ 600116 w 606244"/>
                <a:gd name="T29" fmla="*/ 600116 w 606244"/>
                <a:gd name="T30" fmla="*/ 600116 w 606244"/>
                <a:gd name="T31" fmla="*/ 600116 w 606244"/>
                <a:gd name="T32" fmla="*/ 600116 w 606244"/>
                <a:gd name="T33" fmla="*/ 600116 w 606244"/>
                <a:gd name="T34" fmla="*/ 600116 w 606244"/>
                <a:gd name="T35" fmla="*/ 600116 w 606244"/>
                <a:gd name="T36" fmla="*/ 600116 w 606244"/>
                <a:gd name="T37" fmla="*/ 600116 w 606244"/>
                <a:gd name="T38" fmla="*/ 600116 w 606244"/>
                <a:gd name="T39" fmla="*/ 600116 w 606244"/>
                <a:gd name="T40" fmla="*/ 455839 w 606244"/>
                <a:gd name="T41" fmla="*/ 455839 w 606244"/>
                <a:gd name="T42" fmla="*/ 600116 w 606244"/>
                <a:gd name="T43" fmla="*/ 600116 w 606244"/>
                <a:gd name="T44" fmla="*/ 600116 w 606244"/>
                <a:gd name="T45" fmla="*/ 600116 w 606244"/>
                <a:gd name="T46" fmla="*/ 600116 w 606244"/>
                <a:gd name="T47" fmla="*/ 600116 w 606244"/>
                <a:gd name="T48" fmla="*/ 600116 w 606244"/>
                <a:gd name="T49" fmla="*/ 600116 w 606244"/>
                <a:gd name="T50" fmla="*/ 600116 w 606244"/>
                <a:gd name="T51" fmla="*/ 600116 w 606244"/>
                <a:gd name="T52" fmla="*/ 600116 w 606244"/>
                <a:gd name="T53" fmla="*/ 600116 w 606244"/>
                <a:gd name="T54" fmla="*/ 600116 w 606244"/>
                <a:gd name="T55" fmla="*/ 600116 w 606244"/>
                <a:gd name="T56" fmla="*/ 600116 w 606244"/>
                <a:gd name="T57" fmla="*/ 600116 w 606244"/>
                <a:gd name="T58" fmla="*/ 600116 w 606244"/>
                <a:gd name="T59" fmla="*/ 600116 w 606244"/>
                <a:gd name="T60" fmla="*/ 600116 w 606244"/>
                <a:gd name="T61" fmla="*/ 600116 w 606244"/>
                <a:gd name="T62" fmla="*/ 600116 w 606244"/>
                <a:gd name="T63" fmla="*/ 600116 w 606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67" h="3875">
                  <a:moveTo>
                    <a:pt x="67" y="0"/>
                  </a:moveTo>
                  <a:cubicBezTo>
                    <a:pt x="30" y="0"/>
                    <a:pt x="0" y="30"/>
                    <a:pt x="0" y="67"/>
                  </a:cubicBezTo>
                  <a:lnTo>
                    <a:pt x="0" y="3800"/>
                  </a:lnTo>
                  <a:cubicBezTo>
                    <a:pt x="0" y="3837"/>
                    <a:pt x="30" y="3867"/>
                    <a:pt x="67" y="3867"/>
                  </a:cubicBezTo>
                  <a:cubicBezTo>
                    <a:pt x="86" y="3867"/>
                    <a:pt x="105" y="3858"/>
                    <a:pt x="118" y="3843"/>
                  </a:cubicBezTo>
                  <a:lnTo>
                    <a:pt x="733" y="3104"/>
                  </a:lnTo>
                  <a:lnTo>
                    <a:pt x="1349" y="3843"/>
                  </a:lnTo>
                  <a:cubicBezTo>
                    <a:pt x="1372" y="3871"/>
                    <a:pt x="1414" y="3875"/>
                    <a:pt x="1443" y="3851"/>
                  </a:cubicBezTo>
                  <a:cubicBezTo>
                    <a:pt x="1458" y="3839"/>
                    <a:pt x="1467" y="3820"/>
                    <a:pt x="1467" y="3800"/>
                  </a:cubicBezTo>
                  <a:lnTo>
                    <a:pt x="1467" y="67"/>
                  </a:lnTo>
                  <a:cubicBezTo>
                    <a:pt x="1467" y="30"/>
                    <a:pt x="1437" y="0"/>
                    <a:pt x="1400" y="0"/>
                  </a:cubicBezTo>
                  <a:lnTo>
                    <a:pt x="67" y="0"/>
                  </a:lnTo>
                  <a:close/>
                  <a:moveTo>
                    <a:pt x="133" y="133"/>
                  </a:moveTo>
                  <a:lnTo>
                    <a:pt x="1333" y="133"/>
                  </a:lnTo>
                  <a:lnTo>
                    <a:pt x="1333" y="3616"/>
                  </a:lnTo>
                  <a:lnTo>
                    <a:pt x="785" y="2957"/>
                  </a:lnTo>
                  <a:cubicBezTo>
                    <a:pt x="761" y="2929"/>
                    <a:pt x="719" y="2925"/>
                    <a:pt x="691" y="2949"/>
                  </a:cubicBezTo>
                  <a:cubicBezTo>
                    <a:pt x="688" y="2951"/>
                    <a:pt x="685" y="2954"/>
                    <a:pt x="682" y="2957"/>
                  </a:cubicBezTo>
                  <a:lnTo>
                    <a:pt x="133" y="3616"/>
                  </a:lnTo>
                  <a:lnTo>
                    <a:pt x="133" y="133"/>
                  </a:lnTo>
                  <a:close/>
                  <a:moveTo>
                    <a:pt x="267" y="233"/>
                  </a:moveTo>
                  <a:cubicBezTo>
                    <a:pt x="248" y="233"/>
                    <a:pt x="233" y="248"/>
                    <a:pt x="233" y="267"/>
                  </a:cubicBezTo>
                  <a:lnTo>
                    <a:pt x="233" y="1133"/>
                  </a:lnTo>
                  <a:cubicBezTo>
                    <a:pt x="233" y="1152"/>
                    <a:pt x="248" y="1167"/>
                    <a:pt x="266" y="1167"/>
                  </a:cubicBezTo>
                  <a:cubicBezTo>
                    <a:pt x="285" y="1167"/>
                    <a:pt x="300" y="1153"/>
                    <a:pt x="300" y="1134"/>
                  </a:cubicBezTo>
                  <a:lnTo>
                    <a:pt x="300" y="1133"/>
                  </a:lnTo>
                  <a:lnTo>
                    <a:pt x="300" y="300"/>
                  </a:lnTo>
                  <a:lnTo>
                    <a:pt x="733" y="300"/>
                  </a:lnTo>
                  <a:cubicBezTo>
                    <a:pt x="752" y="300"/>
                    <a:pt x="767" y="286"/>
                    <a:pt x="767" y="267"/>
                  </a:cubicBezTo>
                  <a:cubicBezTo>
                    <a:pt x="767" y="249"/>
                    <a:pt x="753" y="234"/>
                    <a:pt x="734" y="233"/>
                  </a:cubicBezTo>
                  <a:lnTo>
                    <a:pt x="733" y="233"/>
                  </a:lnTo>
                  <a:lnTo>
                    <a:pt x="267" y="233"/>
                  </a:lnTo>
                  <a:close/>
                </a:path>
              </a:pathLst>
            </a:custGeom>
            <a:solidFill>
              <a:srgbClr val="39A492"/>
            </a:solidFill>
            <a:ln>
              <a:noFill/>
            </a:ln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493016" y="260323"/>
              <a:ext cx="816391" cy="26545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800" dirty="0">
                  <a:cs typeface="+mn-ea"/>
                  <a:sym typeface="+mn-lt"/>
                </a:rPr>
                <a:t>初步感知</a:t>
              </a:r>
              <a:endParaRPr lang="zh-CN" altLang="en-US" sz="2800" dirty="0">
                <a:cs typeface="+mn-ea"/>
                <a:sym typeface="+mn-lt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-1" y="6589485"/>
            <a:ext cx="12192001" cy="268515"/>
          </a:xfrm>
          <a:prstGeom prst="rect">
            <a:avLst/>
          </a:prstGeom>
          <a:solidFill>
            <a:srgbClr val="39A4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>
              <a:defRPr/>
            </a:pPr>
            <a:endParaRPr lang="zh-CN" altLang="en-US" sz="24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60756" y="2357140"/>
            <a:ext cx="8033460" cy="521970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    课文可以分成几部分？各部分大意是什么？</a:t>
            </a:r>
            <a:endParaRPr lang="en-US" altLang="zh-CN" sz="2800" dirty="0">
              <a:cs typeface="+mn-ea"/>
              <a:sym typeface="+mn-lt"/>
            </a:endParaRPr>
          </a:p>
        </p:txBody>
      </p:sp>
      <p:sp>
        <p:nvSpPr>
          <p:cNvPr id="8" name="AutoShape 2"/>
          <p:cNvSpPr>
            <a:spLocks noChangeArrowheads="1"/>
          </p:cNvSpPr>
          <p:nvPr/>
        </p:nvSpPr>
        <p:spPr bwMode="auto">
          <a:xfrm>
            <a:off x="789361" y="1349028"/>
            <a:ext cx="2016223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39A492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lIns="91440" tIns="45720" rIns="91440" bIns="45720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初步感知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2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76300" y="3152140"/>
            <a:ext cx="10121900" cy="267652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cs typeface="+mn-ea"/>
                <a:sym typeface="+mn-lt"/>
              </a:rPr>
              <a:t>第一部分（第</a:t>
            </a:r>
            <a:r>
              <a:rPr lang="en-US" altLang="zh-CN" sz="2800" dirty="0">
                <a:solidFill>
                  <a:srgbClr val="FF0000"/>
                </a:solidFill>
                <a:cs typeface="+mn-ea"/>
                <a:sym typeface="+mn-lt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cs typeface="+mn-ea"/>
                <a:sym typeface="+mn-lt"/>
              </a:rPr>
              <a:t>自然段）：列宁每天散步都会遇到三只灰雀，十分喜欢。</a:t>
            </a:r>
            <a:endParaRPr lang="zh-CN" altLang="en-US" sz="2800" dirty="0">
              <a:solidFill>
                <a:srgbClr val="FF0000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cs typeface="+mn-ea"/>
                <a:sym typeface="+mn-lt"/>
              </a:rPr>
              <a:t>第二部分（第</a:t>
            </a:r>
            <a:r>
              <a:rPr lang="en-US" altLang="zh-CN" sz="2800" dirty="0">
                <a:solidFill>
                  <a:srgbClr val="FF0000"/>
                </a:solidFill>
                <a:cs typeface="+mn-ea"/>
                <a:sym typeface="+mn-lt"/>
              </a:rPr>
              <a:t>2-10</a:t>
            </a:r>
            <a:r>
              <a:rPr lang="zh-CN" altLang="en-US" sz="2800" dirty="0">
                <a:solidFill>
                  <a:srgbClr val="FF0000"/>
                </a:solidFill>
                <a:cs typeface="+mn-ea"/>
                <a:sym typeface="+mn-lt"/>
              </a:rPr>
              <a:t>自然段）列宁发现一只灰雀不见了。</a:t>
            </a:r>
            <a:endParaRPr lang="zh-CN" altLang="en-US" sz="2800" dirty="0">
              <a:solidFill>
                <a:srgbClr val="FF0000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cs typeface="+mn-ea"/>
                <a:sym typeface="+mn-lt"/>
              </a:rPr>
              <a:t>第三部分（第</a:t>
            </a:r>
            <a:r>
              <a:rPr lang="en-US" altLang="zh-CN" sz="2800" dirty="0">
                <a:solidFill>
                  <a:srgbClr val="FF0000"/>
                </a:solidFill>
                <a:cs typeface="+mn-ea"/>
                <a:sym typeface="+mn-lt"/>
              </a:rPr>
              <a:t>11-13</a:t>
            </a:r>
            <a:r>
              <a:rPr lang="zh-CN" altLang="en-US" sz="2800" dirty="0">
                <a:solidFill>
                  <a:srgbClr val="FF0000"/>
                </a:solidFill>
                <a:cs typeface="+mn-ea"/>
                <a:sym typeface="+mn-lt"/>
              </a:rPr>
              <a:t>自然段）灰雀回来了。</a:t>
            </a:r>
            <a:endParaRPr lang="zh-CN" altLang="en-US" sz="2800" dirty="0">
              <a:solidFill>
                <a:srgbClr val="FF000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05217" y="259883"/>
            <a:ext cx="2330153" cy="681343"/>
            <a:chOff x="305216" y="259882"/>
            <a:chExt cx="1185038" cy="346508"/>
          </a:xfrm>
        </p:grpSpPr>
        <p:sp>
          <p:nvSpPr>
            <p:cNvPr id="4" name="bookmark_76382"/>
            <p:cNvSpPr>
              <a:spLocks noChangeAspect="1"/>
            </p:cNvSpPr>
            <p:nvPr/>
          </p:nvSpPr>
          <p:spPr bwMode="auto">
            <a:xfrm>
              <a:off x="305216" y="259882"/>
              <a:ext cx="131376" cy="346508"/>
            </a:xfrm>
            <a:custGeom>
              <a:avLst/>
              <a:gdLst>
                <a:gd name="T0" fmla="*/ 455839 w 606244"/>
                <a:gd name="T1" fmla="*/ 455839 w 606244"/>
                <a:gd name="T2" fmla="*/ 600116 w 606244"/>
                <a:gd name="T3" fmla="*/ 600116 w 606244"/>
                <a:gd name="T4" fmla="*/ 600116 w 606244"/>
                <a:gd name="T5" fmla="*/ 600116 w 606244"/>
                <a:gd name="T6" fmla="*/ 600116 w 606244"/>
                <a:gd name="T7" fmla="*/ 600116 w 606244"/>
                <a:gd name="T8" fmla="*/ 600116 w 606244"/>
                <a:gd name="T9" fmla="*/ 600116 w 606244"/>
                <a:gd name="T10" fmla="*/ 600116 w 606244"/>
                <a:gd name="T11" fmla="*/ 600116 w 606244"/>
                <a:gd name="T12" fmla="*/ 600116 w 606244"/>
                <a:gd name="T13" fmla="*/ 600116 w 606244"/>
                <a:gd name="T14" fmla="*/ 600116 w 606244"/>
                <a:gd name="T15" fmla="*/ 600116 w 606244"/>
                <a:gd name="T16" fmla="*/ 600116 w 606244"/>
                <a:gd name="T17" fmla="*/ 600116 w 606244"/>
                <a:gd name="T18" fmla="*/ 600116 w 606244"/>
                <a:gd name="T19" fmla="*/ 600116 w 606244"/>
                <a:gd name="T20" fmla="*/ 600116 w 606244"/>
                <a:gd name="T21" fmla="*/ 600116 w 606244"/>
                <a:gd name="T22" fmla="*/ 600116 w 606244"/>
                <a:gd name="T23" fmla="*/ 600116 w 606244"/>
                <a:gd name="T24" fmla="*/ 455839 w 606244"/>
                <a:gd name="T25" fmla="*/ 455839 w 606244"/>
                <a:gd name="T26" fmla="*/ 600116 w 606244"/>
                <a:gd name="T27" fmla="*/ 600116 w 606244"/>
                <a:gd name="T28" fmla="*/ 600116 w 606244"/>
                <a:gd name="T29" fmla="*/ 600116 w 606244"/>
                <a:gd name="T30" fmla="*/ 600116 w 606244"/>
                <a:gd name="T31" fmla="*/ 600116 w 606244"/>
                <a:gd name="T32" fmla="*/ 600116 w 606244"/>
                <a:gd name="T33" fmla="*/ 600116 w 606244"/>
                <a:gd name="T34" fmla="*/ 600116 w 606244"/>
                <a:gd name="T35" fmla="*/ 600116 w 606244"/>
                <a:gd name="T36" fmla="*/ 600116 w 606244"/>
                <a:gd name="T37" fmla="*/ 600116 w 606244"/>
                <a:gd name="T38" fmla="*/ 600116 w 606244"/>
                <a:gd name="T39" fmla="*/ 600116 w 606244"/>
                <a:gd name="T40" fmla="*/ 455839 w 606244"/>
                <a:gd name="T41" fmla="*/ 455839 w 606244"/>
                <a:gd name="T42" fmla="*/ 600116 w 606244"/>
                <a:gd name="T43" fmla="*/ 600116 w 606244"/>
                <a:gd name="T44" fmla="*/ 600116 w 606244"/>
                <a:gd name="T45" fmla="*/ 600116 w 606244"/>
                <a:gd name="T46" fmla="*/ 600116 w 606244"/>
                <a:gd name="T47" fmla="*/ 600116 w 606244"/>
                <a:gd name="T48" fmla="*/ 600116 w 606244"/>
                <a:gd name="T49" fmla="*/ 600116 w 606244"/>
                <a:gd name="T50" fmla="*/ 600116 w 606244"/>
                <a:gd name="T51" fmla="*/ 600116 w 606244"/>
                <a:gd name="T52" fmla="*/ 600116 w 606244"/>
                <a:gd name="T53" fmla="*/ 600116 w 606244"/>
                <a:gd name="T54" fmla="*/ 600116 w 606244"/>
                <a:gd name="T55" fmla="*/ 600116 w 606244"/>
                <a:gd name="T56" fmla="*/ 600116 w 606244"/>
                <a:gd name="T57" fmla="*/ 600116 w 606244"/>
                <a:gd name="T58" fmla="*/ 600116 w 606244"/>
                <a:gd name="T59" fmla="*/ 600116 w 606244"/>
                <a:gd name="T60" fmla="*/ 600116 w 606244"/>
                <a:gd name="T61" fmla="*/ 600116 w 606244"/>
                <a:gd name="T62" fmla="*/ 600116 w 606244"/>
                <a:gd name="T63" fmla="*/ 600116 w 606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67" h="3875">
                  <a:moveTo>
                    <a:pt x="67" y="0"/>
                  </a:moveTo>
                  <a:cubicBezTo>
                    <a:pt x="30" y="0"/>
                    <a:pt x="0" y="30"/>
                    <a:pt x="0" y="67"/>
                  </a:cubicBezTo>
                  <a:lnTo>
                    <a:pt x="0" y="3800"/>
                  </a:lnTo>
                  <a:cubicBezTo>
                    <a:pt x="0" y="3837"/>
                    <a:pt x="30" y="3867"/>
                    <a:pt x="67" y="3867"/>
                  </a:cubicBezTo>
                  <a:cubicBezTo>
                    <a:pt x="86" y="3867"/>
                    <a:pt x="105" y="3858"/>
                    <a:pt x="118" y="3843"/>
                  </a:cubicBezTo>
                  <a:lnTo>
                    <a:pt x="733" y="3104"/>
                  </a:lnTo>
                  <a:lnTo>
                    <a:pt x="1349" y="3843"/>
                  </a:lnTo>
                  <a:cubicBezTo>
                    <a:pt x="1372" y="3871"/>
                    <a:pt x="1414" y="3875"/>
                    <a:pt x="1443" y="3851"/>
                  </a:cubicBezTo>
                  <a:cubicBezTo>
                    <a:pt x="1458" y="3839"/>
                    <a:pt x="1467" y="3820"/>
                    <a:pt x="1467" y="3800"/>
                  </a:cubicBezTo>
                  <a:lnTo>
                    <a:pt x="1467" y="67"/>
                  </a:lnTo>
                  <a:cubicBezTo>
                    <a:pt x="1467" y="30"/>
                    <a:pt x="1437" y="0"/>
                    <a:pt x="1400" y="0"/>
                  </a:cubicBezTo>
                  <a:lnTo>
                    <a:pt x="67" y="0"/>
                  </a:lnTo>
                  <a:close/>
                  <a:moveTo>
                    <a:pt x="133" y="133"/>
                  </a:moveTo>
                  <a:lnTo>
                    <a:pt x="1333" y="133"/>
                  </a:lnTo>
                  <a:lnTo>
                    <a:pt x="1333" y="3616"/>
                  </a:lnTo>
                  <a:lnTo>
                    <a:pt x="785" y="2957"/>
                  </a:lnTo>
                  <a:cubicBezTo>
                    <a:pt x="761" y="2929"/>
                    <a:pt x="719" y="2925"/>
                    <a:pt x="691" y="2949"/>
                  </a:cubicBezTo>
                  <a:cubicBezTo>
                    <a:pt x="688" y="2951"/>
                    <a:pt x="685" y="2954"/>
                    <a:pt x="682" y="2957"/>
                  </a:cubicBezTo>
                  <a:lnTo>
                    <a:pt x="133" y="3616"/>
                  </a:lnTo>
                  <a:lnTo>
                    <a:pt x="133" y="133"/>
                  </a:lnTo>
                  <a:close/>
                  <a:moveTo>
                    <a:pt x="267" y="233"/>
                  </a:moveTo>
                  <a:cubicBezTo>
                    <a:pt x="248" y="233"/>
                    <a:pt x="233" y="248"/>
                    <a:pt x="233" y="267"/>
                  </a:cubicBezTo>
                  <a:lnTo>
                    <a:pt x="233" y="1133"/>
                  </a:lnTo>
                  <a:cubicBezTo>
                    <a:pt x="233" y="1152"/>
                    <a:pt x="248" y="1167"/>
                    <a:pt x="266" y="1167"/>
                  </a:cubicBezTo>
                  <a:cubicBezTo>
                    <a:pt x="285" y="1167"/>
                    <a:pt x="300" y="1153"/>
                    <a:pt x="300" y="1134"/>
                  </a:cubicBezTo>
                  <a:lnTo>
                    <a:pt x="300" y="1133"/>
                  </a:lnTo>
                  <a:lnTo>
                    <a:pt x="300" y="300"/>
                  </a:lnTo>
                  <a:lnTo>
                    <a:pt x="733" y="300"/>
                  </a:lnTo>
                  <a:cubicBezTo>
                    <a:pt x="752" y="300"/>
                    <a:pt x="767" y="286"/>
                    <a:pt x="767" y="267"/>
                  </a:cubicBezTo>
                  <a:cubicBezTo>
                    <a:pt x="767" y="249"/>
                    <a:pt x="753" y="234"/>
                    <a:pt x="734" y="233"/>
                  </a:cubicBezTo>
                  <a:lnTo>
                    <a:pt x="733" y="233"/>
                  </a:lnTo>
                  <a:lnTo>
                    <a:pt x="267" y="233"/>
                  </a:lnTo>
                  <a:close/>
                </a:path>
              </a:pathLst>
            </a:custGeom>
            <a:solidFill>
              <a:srgbClr val="39A492"/>
            </a:solidFill>
            <a:ln>
              <a:noFill/>
            </a:ln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493016" y="260323"/>
              <a:ext cx="997238" cy="26545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800" dirty="0">
                  <a:cs typeface="+mn-ea"/>
                  <a:sym typeface="+mn-lt"/>
                </a:rPr>
                <a:t>重难点解析</a:t>
              </a:r>
              <a:endParaRPr lang="zh-CN" altLang="en-US" sz="2800" dirty="0">
                <a:cs typeface="+mn-ea"/>
                <a:sym typeface="+mn-lt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-1" y="6589485"/>
            <a:ext cx="12192001" cy="268515"/>
          </a:xfrm>
          <a:prstGeom prst="rect">
            <a:avLst/>
          </a:prstGeom>
          <a:solidFill>
            <a:srgbClr val="39A4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>
              <a:defRPr/>
            </a:pPr>
            <a:endParaRPr lang="zh-CN" altLang="en-US" sz="2400">
              <a:solidFill>
                <a:prstClr val="white"/>
              </a:soli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876388" y="3097848"/>
            <a:ext cx="4439223" cy="3333351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538007" y="2355996"/>
            <a:ext cx="6685280" cy="58356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3200" dirty="0">
                <a:cs typeface="+mn-ea"/>
                <a:sym typeface="+mn-lt"/>
              </a:rPr>
              <a:t>从哪里可以看出列宁对灰雀的喜爱？</a:t>
            </a:r>
            <a:endParaRPr lang="zh-CN" altLang="en-US" sz="3200" dirty="0">
              <a:cs typeface="+mn-ea"/>
              <a:sym typeface="+mn-lt"/>
            </a:endParaRPr>
          </a:p>
        </p:txBody>
      </p:sp>
      <p:sp>
        <p:nvSpPr>
          <p:cNvPr id="11" name="AutoShape 2"/>
          <p:cNvSpPr>
            <a:spLocks noChangeArrowheads="1"/>
          </p:cNvSpPr>
          <p:nvPr/>
        </p:nvSpPr>
        <p:spPr bwMode="auto">
          <a:xfrm>
            <a:off x="674489" y="1281955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39A492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lIns="91440" tIns="45720" rIns="91440" bIns="45720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重难点</a:t>
            </a:r>
            <a:r>
              <a:rPr 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1</a:t>
            </a:r>
            <a:endParaRPr 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05217" y="259883"/>
            <a:ext cx="2330153" cy="681343"/>
            <a:chOff x="305216" y="259882"/>
            <a:chExt cx="1185038" cy="346508"/>
          </a:xfrm>
        </p:grpSpPr>
        <p:sp>
          <p:nvSpPr>
            <p:cNvPr id="4" name="bookmark_76382"/>
            <p:cNvSpPr>
              <a:spLocks noChangeAspect="1"/>
            </p:cNvSpPr>
            <p:nvPr/>
          </p:nvSpPr>
          <p:spPr bwMode="auto">
            <a:xfrm>
              <a:off x="305216" y="259882"/>
              <a:ext cx="131376" cy="346508"/>
            </a:xfrm>
            <a:custGeom>
              <a:avLst/>
              <a:gdLst>
                <a:gd name="T0" fmla="*/ 455839 w 606244"/>
                <a:gd name="T1" fmla="*/ 455839 w 606244"/>
                <a:gd name="T2" fmla="*/ 600116 w 606244"/>
                <a:gd name="T3" fmla="*/ 600116 w 606244"/>
                <a:gd name="T4" fmla="*/ 600116 w 606244"/>
                <a:gd name="T5" fmla="*/ 600116 w 606244"/>
                <a:gd name="T6" fmla="*/ 600116 w 606244"/>
                <a:gd name="T7" fmla="*/ 600116 w 606244"/>
                <a:gd name="T8" fmla="*/ 600116 w 606244"/>
                <a:gd name="T9" fmla="*/ 600116 w 606244"/>
                <a:gd name="T10" fmla="*/ 600116 w 606244"/>
                <a:gd name="T11" fmla="*/ 600116 w 606244"/>
                <a:gd name="T12" fmla="*/ 600116 w 606244"/>
                <a:gd name="T13" fmla="*/ 600116 w 606244"/>
                <a:gd name="T14" fmla="*/ 600116 w 606244"/>
                <a:gd name="T15" fmla="*/ 600116 w 606244"/>
                <a:gd name="T16" fmla="*/ 600116 w 606244"/>
                <a:gd name="T17" fmla="*/ 600116 w 606244"/>
                <a:gd name="T18" fmla="*/ 600116 w 606244"/>
                <a:gd name="T19" fmla="*/ 600116 w 606244"/>
                <a:gd name="T20" fmla="*/ 600116 w 606244"/>
                <a:gd name="T21" fmla="*/ 600116 w 606244"/>
                <a:gd name="T22" fmla="*/ 600116 w 606244"/>
                <a:gd name="T23" fmla="*/ 600116 w 606244"/>
                <a:gd name="T24" fmla="*/ 455839 w 606244"/>
                <a:gd name="T25" fmla="*/ 455839 w 606244"/>
                <a:gd name="T26" fmla="*/ 600116 w 606244"/>
                <a:gd name="T27" fmla="*/ 600116 w 606244"/>
                <a:gd name="T28" fmla="*/ 600116 w 606244"/>
                <a:gd name="T29" fmla="*/ 600116 w 606244"/>
                <a:gd name="T30" fmla="*/ 600116 w 606244"/>
                <a:gd name="T31" fmla="*/ 600116 w 606244"/>
                <a:gd name="T32" fmla="*/ 600116 w 606244"/>
                <a:gd name="T33" fmla="*/ 600116 w 606244"/>
                <a:gd name="T34" fmla="*/ 600116 w 606244"/>
                <a:gd name="T35" fmla="*/ 600116 w 606244"/>
                <a:gd name="T36" fmla="*/ 600116 w 606244"/>
                <a:gd name="T37" fmla="*/ 600116 w 606244"/>
                <a:gd name="T38" fmla="*/ 600116 w 606244"/>
                <a:gd name="T39" fmla="*/ 600116 w 606244"/>
                <a:gd name="T40" fmla="*/ 455839 w 606244"/>
                <a:gd name="T41" fmla="*/ 455839 w 606244"/>
                <a:gd name="T42" fmla="*/ 600116 w 606244"/>
                <a:gd name="T43" fmla="*/ 600116 w 606244"/>
                <a:gd name="T44" fmla="*/ 600116 w 606244"/>
                <a:gd name="T45" fmla="*/ 600116 w 606244"/>
                <a:gd name="T46" fmla="*/ 600116 w 606244"/>
                <a:gd name="T47" fmla="*/ 600116 w 606244"/>
                <a:gd name="T48" fmla="*/ 600116 w 606244"/>
                <a:gd name="T49" fmla="*/ 600116 w 606244"/>
                <a:gd name="T50" fmla="*/ 600116 w 606244"/>
                <a:gd name="T51" fmla="*/ 600116 w 606244"/>
                <a:gd name="T52" fmla="*/ 600116 w 606244"/>
                <a:gd name="T53" fmla="*/ 600116 w 606244"/>
                <a:gd name="T54" fmla="*/ 600116 w 606244"/>
                <a:gd name="T55" fmla="*/ 600116 w 606244"/>
                <a:gd name="T56" fmla="*/ 600116 w 606244"/>
                <a:gd name="T57" fmla="*/ 600116 w 606244"/>
                <a:gd name="T58" fmla="*/ 600116 w 606244"/>
                <a:gd name="T59" fmla="*/ 600116 w 606244"/>
                <a:gd name="T60" fmla="*/ 600116 w 606244"/>
                <a:gd name="T61" fmla="*/ 600116 w 606244"/>
                <a:gd name="T62" fmla="*/ 600116 w 606244"/>
                <a:gd name="T63" fmla="*/ 600116 w 606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67" h="3875">
                  <a:moveTo>
                    <a:pt x="67" y="0"/>
                  </a:moveTo>
                  <a:cubicBezTo>
                    <a:pt x="30" y="0"/>
                    <a:pt x="0" y="30"/>
                    <a:pt x="0" y="67"/>
                  </a:cubicBezTo>
                  <a:lnTo>
                    <a:pt x="0" y="3800"/>
                  </a:lnTo>
                  <a:cubicBezTo>
                    <a:pt x="0" y="3837"/>
                    <a:pt x="30" y="3867"/>
                    <a:pt x="67" y="3867"/>
                  </a:cubicBezTo>
                  <a:cubicBezTo>
                    <a:pt x="86" y="3867"/>
                    <a:pt x="105" y="3858"/>
                    <a:pt x="118" y="3843"/>
                  </a:cubicBezTo>
                  <a:lnTo>
                    <a:pt x="733" y="3104"/>
                  </a:lnTo>
                  <a:lnTo>
                    <a:pt x="1349" y="3843"/>
                  </a:lnTo>
                  <a:cubicBezTo>
                    <a:pt x="1372" y="3871"/>
                    <a:pt x="1414" y="3875"/>
                    <a:pt x="1443" y="3851"/>
                  </a:cubicBezTo>
                  <a:cubicBezTo>
                    <a:pt x="1458" y="3839"/>
                    <a:pt x="1467" y="3820"/>
                    <a:pt x="1467" y="3800"/>
                  </a:cubicBezTo>
                  <a:lnTo>
                    <a:pt x="1467" y="67"/>
                  </a:lnTo>
                  <a:cubicBezTo>
                    <a:pt x="1467" y="30"/>
                    <a:pt x="1437" y="0"/>
                    <a:pt x="1400" y="0"/>
                  </a:cubicBezTo>
                  <a:lnTo>
                    <a:pt x="67" y="0"/>
                  </a:lnTo>
                  <a:close/>
                  <a:moveTo>
                    <a:pt x="133" y="133"/>
                  </a:moveTo>
                  <a:lnTo>
                    <a:pt x="1333" y="133"/>
                  </a:lnTo>
                  <a:lnTo>
                    <a:pt x="1333" y="3616"/>
                  </a:lnTo>
                  <a:lnTo>
                    <a:pt x="785" y="2957"/>
                  </a:lnTo>
                  <a:cubicBezTo>
                    <a:pt x="761" y="2929"/>
                    <a:pt x="719" y="2925"/>
                    <a:pt x="691" y="2949"/>
                  </a:cubicBezTo>
                  <a:cubicBezTo>
                    <a:pt x="688" y="2951"/>
                    <a:pt x="685" y="2954"/>
                    <a:pt x="682" y="2957"/>
                  </a:cubicBezTo>
                  <a:lnTo>
                    <a:pt x="133" y="3616"/>
                  </a:lnTo>
                  <a:lnTo>
                    <a:pt x="133" y="133"/>
                  </a:lnTo>
                  <a:close/>
                  <a:moveTo>
                    <a:pt x="267" y="233"/>
                  </a:moveTo>
                  <a:cubicBezTo>
                    <a:pt x="248" y="233"/>
                    <a:pt x="233" y="248"/>
                    <a:pt x="233" y="267"/>
                  </a:cubicBezTo>
                  <a:lnTo>
                    <a:pt x="233" y="1133"/>
                  </a:lnTo>
                  <a:cubicBezTo>
                    <a:pt x="233" y="1152"/>
                    <a:pt x="248" y="1167"/>
                    <a:pt x="266" y="1167"/>
                  </a:cubicBezTo>
                  <a:cubicBezTo>
                    <a:pt x="285" y="1167"/>
                    <a:pt x="300" y="1153"/>
                    <a:pt x="300" y="1134"/>
                  </a:cubicBezTo>
                  <a:lnTo>
                    <a:pt x="300" y="1133"/>
                  </a:lnTo>
                  <a:lnTo>
                    <a:pt x="300" y="300"/>
                  </a:lnTo>
                  <a:lnTo>
                    <a:pt x="733" y="300"/>
                  </a:lnTo>
                  <a:cubicBezTo>
                    <a:pt x="752" y="300"/>
                    <a:pt x="767" y="286"/>
                    <a:pt x="767" y="267"/>
                  </a:cubicBezTo>
                  <a:cubicBezTo>
                    <a:pt x="767" y="249"/>
                    <a:pt x="753" y="234"/>
                    <a:pt x="734" y="233"/>
                  </a:cubicBezTo>
                  <a:lnTo>
                    <a:pt x="733" y="233"/>
                  </a:lnTo>
                  <a:lnTo>
                    <a:pt x="267" y="233"/>
                  </a:lnTo>
                  <a:close/>
                </a:path>
              </a:pathLst>
            </a:custGeom>
            <a:solidFill>
              <a:srgbClr val="39A492"/>
            </a:solidFill>
            <a:ln>
              <a:noFill/>
            </a:ln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493016" y="260323"/>
              <a:ext cx="997238" cy="26545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800" dirty="0">
                  <a:cs typeface="+mn-ea"/>
                  <a:sym typeface="+mn-lt"/>
                </a:rPr>
                <a:t>重难点解析</a:t>
              </a:r>
              <a:endParaRPr lang="zh-CN" altLang="en-US" sz="2800" dirty="0">
                <a:cs typeface="+mn-ea"/>
                <a:sym typeface="+mn-lt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-1" y="6589485"/>
            <a:ext cx="12192001" cy="268515"/>
          </a:xfrm>
          <a:prstGeom prst="rect">
            <a:avLst/>
          </a:prstGeom>
          <a:solidFill>
            <a:srgbClr val="39A4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>
              <a:defRPr/>
            </a:pPr>
            <a:endParaRPr lang="zh-CN" altLang="en-US" sz="24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3543" y="2890391"/>
            <a:ext cx="3808095" cy="107632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3200" dirty="0">
                <a:cs typeface="+mn-ea"/>
                <a:sym typeface="+mn-lt"/>
              </a:rPr>
              <a:t>两只胸脯是</a:t>
            </a:r>
            <a:r>
              <a:rPr lang="zh-CN" altLang="en-US" sz="3200" dirty="0">
                <a:solidFill>
                  <a:srgbClr val="FF66CC"/>
                </a:solidFill>
                <a:cs typeface="+mn-ea"/>
                <a:sym typeface="+mn-lt"/>
              </a:rPr>
              <a:t>粉红</a:t>
            </a:r>
            <a:r>
              <a:rPr lang="zh-CN" altLang="en-US" sz="3200" dirty="0">
                <a:cs typeface="+mn-ea"/>
                <a:sym typeface="+mn-lt"/>
              </a:rPr>
              <a:t>的，一只胸脯是</a:t>
            </a:r>
            <a:r>
              <a:rPr lang="zh-CN" altLang="en-US" sz="3200" dirty="0">
                <a:solidFill>
                  <a:srgbClr val="C00000"/>
                </a:solidFill>
                <a:cs typeface="+mn-ea"/>
                <a:sym typeface="+mn-lt"/>
              </a:rPr>
              <a:t>深红</a:t>
            </a:r>
            <a:r>
              <a:rPr lang="zh-CN" altLang="en-US" sz="3200" dirty="0">
                <a:cs typeface="+mn-ea"/>
                <a:sym typeface="+mn-lt"/>
              </a:rPr>
              <a:t>的。</a:t>
            </a:r>
            <a:endParaRPr lang="zh-CN" altLang="en-US" sz="3200" dirty="0"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63543" y="1335028"/>
            <a:ext cx="6080125" cy="1153160"/>
            <a:chOff x="2503" y="1763"/>
            <a:chExt cx="9575" cy="1816"/>
          </a:xfrm>
        </p:grpSpPr>
        <p:sp>
          <p:nvSpPr>
            <p:cNvPr id="9" name="矩形 8"/>
            <p:cNvSpPr/>
            <p:nvPr/>
          </p:nvSpPr>
          <p:spPr>
            <a:xfrm>
              <a:off x="4034" y="2212"/>
              <a:ext cx="8044" cy="9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cs typeface="+mn-ea"/>
                  <a:sym typeface="+mn-lt"/>
                </a:rPr>
                <a:t>   </a:t>
              </a:r>
              <a:r>
                <a:rPr lang="zh-CN" altLang="en-US" sz="3200" b="1" dirty="0">
                  <a:cs typeface="+mn-ea"/>
                  <a:sym typeface="+mn-lt"/>
                </a:rPr>
                <a:t> 样子惹人喜爱</a:t>
              </a:r>
              <a:endParaRPr lang="zh-CN" altLang="en-US" sz="3200" b="1" dirty="0">
                <a:cs typeface="+mn-ea"/>
                <a:sym typeface="+mn-lt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 flipH="1">
              <a:off x="2503" y="1763"/>
              <a:ext cx="2581" cy="1816"/>
            </a:xfrm>
            <a:prstGeom prst="rect">
              <a:avLst/>
            </a:prstGeom>
          </p:spPr>
        </p:pic>
      </p:grpSp>
      <p:sp>
        <p:nvSpPr>
          <p:cNvPr id="11" name="文本框 10"/>
          <p:cNvSpPr txBox="1"/>
          <p:nvPr/>
        </p:nvSpPr>
        <p:spPr>
          <a:xfrm>
            <a:off x="4744383" y="3144377"/>
            <a:ext cx="7325360" cy="215900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3200" dirty="0">
                <a:cs typeface="+mn-ea"/>
                <a:sym typeface="+mn-lt"/>
              </a:rPr>
              <a:t>    </a:t>
            </a:r>
            <a:r>
              <a:rPr lang="zh-CN" altLang="en-US" sz="3200" dirty="0">
                <a:cs typeface="+mn-ea"/>
                <a:sym typeface="+mn-lt"/>
              </a:rPr>
              <a:t>列宁每次走到白桦树下，都要停下来，仰望这三只欢快的灰雀，还经常给它们带来面包渣和谷粒。</a:t>
            </a:r>
            <a:endParaRPr lang="zh-CN" altLang="en-US" sz="3200" dirty="0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118661" y="3277327"/>
            <a:ext cx="864096" cy="5040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695636" y="3277327"/>
            <a:ext cx="864096" cy="5040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695636" y="3967609"/>
            <a:ext cx="864096" cy="5040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343823" y="1467977"/>
            <a:ext cx="6080125" cy="1153160"/>
            <a:chOff x="2503" y="1763"/>
            <a:chExt cx="9575" cy="1816"/>
          </a:xfrm>
        </p:grpSpPr>
        <p:sp>
          <p:nvSpPr>
            <p:cNvPr id="16" name="矩形 15"/>
            <p:cNvSpPr/>
            <p:nvPr/>
          </p:nvSpPr>
          <p:spPr>
            <a:xfrm>
              <a:off x="4034" y="2212"/>
              <a:ext cx="8044" cy="9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cs typeface="+mn-ea"/>
                  <a:sym typeface="+mn-lt"/>
                </a:rPr>
                <a:t>   </a:t>
              </a:r>
              <a:r>
                <a:rPr lang="zh-CN" altLang="en-US" sz="3200" b="1" dirty="0">
                  <a:cs typeface="+mn-ea"/>
                  <a:sym typeface="+mn-lt"/>
                </a:rPr>
                <a:t> 行动流露喜爱</a:t>
              </a:r>
              <a:endParaRPr lang="zh-CN" altLang="en-US" sz="3200" b="1" dirty="0">
                <a:cs typeface="+mn-ea"/>
                <a:sym typeface="+mn-lt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 flipH="1">
              <a:off x="2503" y="1763"/>
              <a:ext cx="2581" cy="1816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 bldLvl="0" animBg="1"/>
      <p:bldP spid="13" grpId="0" bldLvl="0" animBg="1"/>
      <p:bldP spid="1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05217" y="259883"/>
            <a:ext cx="2330153" cy="681343"/>
            <a:chOff x="305216" y="259882"/>
            <a:chExt cx="1185038" cy="346508"/>
          </a:xfrm>
        </p:grpSpPr>
        <p:sp>
          <p:nvSpPr>
            <p:cNvPr id="4" name="bookmark_76382"/>
            <p:cNvSpPr>
              <a:spLocks noChangeAspect="1"/>
            </p:cNvSpPr>
            <p:nvPr/>
          </p:nvSpPr>
          <p:spPr bwMode="auto">
            <a:xfrm>
              <a:off x="305216" y="259882"/>
              <a:ext cx="131376" cy="346508"/>
            </a:xfrm>
            <a:custGeom>
              <a:avLst/>
              <a:gdLst>
                <a:gd name="T0" fmla="*/ 455839 w 606244"/>
                <a:gd name="T1" fmla="*/ 455839 w 606244"/>
                <a:gd name="T2" fmla="*/ 600116 w 606244"/>
                <a:gd name="T3" fmla="*/ 600116 w 606244"/>
                <a:gd name="T4" fmla="*/ 600116 w 606244"/>
                <a:gd name="T5" fmla="*/ 600116 w 606244"/>
                <a:gd name="T6" fmla="*/ 600116 w 606244"/>
                <a:gd name="T7" fmla="*/ 600116 w 606244"/>
                <a:gd name="T8" fmla="*/ 600116 w 606244"/>
                <a:gd name="T9" fmla="*/ 600116 w 606244"/>
                <a:gd name="T10" fmla="*/ 600116 w 606244"/>
                <a:gd name="T11" fmla="*/ 600116 w 606244"/>
                <a:gd name="T12" fmla="*/ 600116 w 606244"/>
                <a:gd name="T13" fmla="*/ 600116 w 606244"/>
                <a:gd name="T14" fmla="*/ 600116 w 606244"/>
                <a:gd name="T15" fmla="*/ 600116 w 606244"/>
                <a:gd name="T16" fmla="*/ 600116 w 606244"/>
                <a:gd name="T17" fmla="*/ 600116 w 606244"/>
                <a:gd name="T18" fmla="*/ 600116 w 606244"/>
                <a:gd name="T19" fmla="*/ 600116 w 606244"/>
                <a:gd name="T20" fmla="*/ 600116 w 606244"/>
                <a:gd name="T21" fmla="*/ 600116 w 606244"/>
                <a:gd name="T22" fmla="*/ 600116 w 606244"/>
                <a:gd name="T23" fmla="*/ 600116 w 606244"/>
                <a:gd name="T24" fmla="*/ 455839 w 606244"/>
                <a:gd name="T25" fmla="*/ 455839 w 606244"/>
                <a:gd name="T26" fmla="*/ 600116 w 606244"/>
                <a:gd name="T27" fmla="*/ 600116 w 606244"/>
                <a:gd name="T28" fmla="*/ 600116 w 606244"/>
                <a:gd name="T29" fmla="*/ 600116 w 606244"/>
                <a:gd name="T30" fmla="*/ 600116 w 606244"/>
                <a:gd name="T31" fmla="*/ 600116 w 606244"/>
                <a:gd name="T32" fmla="*/ 600116 w 606244"/>
                <a:gd name="T33" fmla="*/ 600116 w 606244"/>
                <a:gd name="T34" fmla="*/ 600116 w 606244"/>
                <a:gd name="T35" fmla="*/ 600116 w 606244"/>
                <a:gd name="T36" fmla="*/ 600116 w 606244"/>
                <a:gd name="T37" fmla="*/ 600116 w 606244"/>
                <a:gd name="T38" fmla="*/ 600116 w 606244"/>
                <a:gd name="T39" fmla="*/ 600116 w 606244"/>
                <a:gd name="T40" fmla="*/ 455839 w 606244"/>
                <a:gd name="T41" fmla="*/ 455839 w 606244"/>
                <a:gd name="T42" fmla="*/ 600116 w 606244"/>
                <a:gd name="T43" fmla="*/ 600116 w 606244"/>
                <a:gd name="T44" fmla="*/ 600116 w 606244"/>
                <a:gd name="T45" fmla="*/ 600116 w 606244"/>
                <a:gd name="T46" fmla="*/ 600116 w 606244"/>
                <a:gd name="T47" fmla="*/ 600116 w 606244"/>
                <a:gd name="T48" fmla="*/ 600116 w 606244"/>
                <a:gd name="T49" fmla="*/ 600116 w 606244"/>
                <a:gd name="T50" fmla="*/ 600116 w 606244"/>
                <a:gd name="T51" fmla="*/ 600116 w 606244"/>
                <a:gd name="T52" fmla="*/ 600116 w 606244"/>
                <a:gd name="T53" fmla="*/ 600116 w 606244"/>
                <a:gd name="T54" fmla="*/ 600116 w 606244"/>
                <a:gd name="T55" fmla="*/ 600116 w 606244"/>
                <a:gd name="T56" fmla="*/ 600116 w 606244"/>
                <a:gd name="T57" fmla="*/ 600116 w 606244"/>
                <a:gd name="T58" fmla="*/ 600116 w 606244"/>
                <a:gd name="T59" fmla="*/ 600116 w 606244"/>
                <a:gd name="T60" fmla="*/ 600116 w 606244"/>
                <a:gd name="T61" fmla="*/ 600116 w 606244"/>
                <a:gd name="T62" fmla="*/ 600116 w 606244"/>
                <a:gd name="T63" fmla="*/ 600116 w 606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67" h="3875">
                  <a:moveTo>
                    <a:pt x="67" y="0"/>
                  </a:moveTo>
                  <a:cubicBezTo>
                    <a:pt x="30" y="0"/>
                    <a:pt x="0" y="30"/>
                    <a:pt x="0" y="67"/>
                  </a:cubicBezTo>
                  <a:lnTo>
                    <a:pt x="0" y="3800"/>
                  </a:lnTo>
                  <a:cubicBezTo>
                    <a:pt x="0" y="3837"/>
                    <a:pt x="30" y="3867"/>
                    <a:pt x="67" y="3867"/>
                  </a:cubicBezTo>
                  <a:cubicBezTo>
                    <a:pt x="86" y="3867"/>
                    <a:pt x="105" y="3858"/>
                    <a:pt x="118" y="3843"/>
                  </a:cubicBezTo>
                  <a:lnTo>
                    <a:pt x="733" y="3104"/>
                  </a:lnTo>
                  <a:lnTo>
                    <a:pt x="1349" y="3843"/>
                  </a:lnTo>
                  <a:cubicBezTo>
                    <a:pt x="1372" y="3871"/>
                    <a:pt x="1414" y="3875"/>
                    <a:pt x="1443" y="3851"/>
                  </a:cubicBezTo>
                  <a:cubicBezTo>
                    <a:pt x="1458" y="3839"/>
                    <a:pt x="1467" y="3820"/>
                    <a:pt x="1467" y="3800"/>
                  </a:cubicBezTo>
                  <a:lnTo>
                    <a:pt x="1467" y="67"/>
                  </a:lnTo>
                  <a:cubicBezTo>
                    <a:pt x="1467" y="30"/>
                    <a:pt x="1437" y="0"/>
                    <a:pt x="1400" y="0"/>
                  </a:cubicBezTo>
                  <a:lnTo>
                    <a:pt x="67" y="0"/>
                  </a:lnTo>
                  <a:close/>
                  <a:moveTo>
                    <a:pt x="133" y="133"/>
                  </a:moveTo>
                  <a:lnTo>
                    <a:pt x="1333" y="133"/>
                  </a:lnTo>
                  <a:lnTo>
                    <a:pt x="1333" y="3616"/>
                  </a:lnTo>
                  <a:lnTo>
                    <a:pt x="785" y="2957"/>
                  </a:lnTo>
                  <a:cubicBezTo>
                    <a:pt x="761" y="2929"/>
                    <a:pt x="719" y="2925"/>
                    <a:pt x="691" y="2949"/>
                  </a:cubicBezTo>
                  <a:cubicBezTo>
                    <a:pt x="688" y="2951"/>
                    <a:pt x="685" y="2954"/>
                    <a:pt x="682" y="2957"/>
                  </a:cubicBezTo>
                  <a:lnTo>
                    <a:pt x="133" y="3616"/>
                  </a:lnTo>
                  <a:lnTo>
                    <a:pt x="133" y="133"/>
                  </a:lnTo>
                  <a:close/>
                  <a:moveTo>
                    <a:pt x="267" y="233"/>
                  </a:moveTo>
                  <a:cubicBezTo>
                    <a:pt x="248" y="233"/>
                    <a:pt x="233" y="248"/>
                    <a:pt x="233" y="267"/>
                  </a:cubicBezTo>
                  <a:lnTo>
                    <a:pt x="233" y="1133"/>
                  </a:lnTo>
                  <a:cubicBezTo>
                    <a:pt x="233" y="1152"/>
                    <a:pt x="248" y="1167"/>
                    <a:pt x="266" y="1167"/>
                  </a:cubicBezTo>
                  <a:cubicBezTo>
                    <a:pt x="285" y="1167"/>
                    <a:pt x="300" y="1153"/>
                    <a:pt x="300" y="1134"/>
                  </a:cubicBezTo>
                  <a:lnTo>
                    <a:pt x="300" y="1133"/>
                  </a:lnTo>
                  <a:lnTo>
                    <a:pt x="300" y="300"/>
                  </a:lnTo>
                  <a:lnTo>
                    <a:pt x="733" y="300"/>
                  </a:lnTo>
                  <a:cubicBezTo>
                    <a:pt x="752" y="300"/>
                    <a:pt x="767" y="286"/>
                    <a:pt x="767" y="267"/>
                  </a:cubicBezTo>
                  <a:cubicBezTo>
                    <a:pt x="767" y="249"/>
                    <a:pt x="753" y="234"/>
                    <a:pt x="734" y="233"/>
                  </a:cubicBezTo>
                  <a:lnTo>
                    <a:pt x="733" y="233"/>
                  </a:lnTo>
                  <a:lnTo>
                    <a:pt x="267" y="233"/>
                  </a:lnTo>
                  <a:close/>
                </a:path>
              </a:pathLst>
            </a:custGeom>
            <a:solidFill>
              <a:srgbClr val="39A492"/>
            </a:solidFill>
            <a:ln>
              <a:noFill/>
            </a:ln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493016" y="260323"/>
              <a:ext cx="997238" cy="26545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800" dirty="0">
                  <a:cs typeface="+mn-ea"/>
                  <a:sym typeface="+mn-lt"/>
                </a:rPr>
                <a:t>重难点解析</a:t>
              </a:r>
              <a:endParaRPr lang="zh-CN" altLang="en-US" sz="2800" dirty="0">
                <a:cs typeface="+mn-ea"/>
                <a:sym typeface="+mn-lt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-1" y="6589485"/>
            <a:ext cx="12192001" cy="268515"/>
          </a:xfrm>
          <a:prstGeom prst="rect">
            <a:avLst/>
          </a:prstGeom>
          <a:solidFill>
            <a:srgbClr val="39A4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>
              <a:defRPr/>
            </a:pPr>
            <a:endParaRPr lang="zh-CN" altLang="en-US" sz="24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92579" y="2337224"/>
            <a:ext cx="7498080" cy="58356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3200" dirty="0">
                <a:cs typeface="+mn-ea"/>
                <a:sym typeface="+mn-lt"/>
              </a:rPr>
              <a:t>你从列宁和男孩之间的对话体会到什么？</a:t>
            </a:r>
            <a:endParaRPr lang="zh-CN" altLang="en-US" sz="3200" dirty="0">
              <a:cs typeface="+mn-ea"/>
              <a:sym typeface="+mn-lt"/>
            </a:endParaRPr>
          </a:p>
        </p:txBody>
      </p:sp>
      <p:sp>
        <p:nvSpPr>
          <p:cNvPr id="9" name="AutoShape 2"/>
          <p:cNvSpPr>
            <a:spLocks noChangeArrowheads="1"/>
          </p:cNvSpPr>
          <p:nvPr/>
        </p:nvSpPr>
        <p:spPr bwMode="auto">
          <a:xfrm>
            <a:off x="802061" y="1388913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39A492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lIns="91440" tIns="45720" rIns="91440" bIns="45720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重难点</a:t>
            </a:r>
            <a:r>
              <a:rPr 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2</a:t>
            </a:r>
            <a:endParaRPr 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42973" y="3476740"/>
            <a:ext cx="10106052" cy="107632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altLang="zh-CN" sz="3200" dirty="0">
                <a:cs typeface="+mn-ea"/>
                <a:sym typeface="+mn-lt"/>
              </a:rPr>
              <a:t>    </a:t>
            </a:r>
            <a:r>
              <a:rPr lang="zh-CN" altLang="en-US" sz="3200" dirty="0">
                <a:cs typeface="+mn-ea"/>
                <a:sym typeface="+mn-lt"/>
              </a:rPr>
              <a:t>“孩子，你看见过一只深红色胸脯的灰雀吗？”</a:t>
            </a:r>
            <a:endParaRPr lang="zh-CN" altLang="en-US" sz="3200" dirty="0">
              <a:cs typeface="+mn-ea"/>
              <a:sym typeface="+mn-lt"/>
            </a:endParaRPr>
          </a:p>
          <a:p>
            <a:endParaRPr lang="zh-CN" altLang="en-US" sz="3200" dirty="0">
              <a:cs typeface="+mn-ea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644235" y="4376336"/>
            <a:ext cx="1010285" cy="138112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861529" y="4496351"/>
            <a:ext cx="5872480" cy="583565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zh-CN" altLang="en-US" sz="3200">
                <a:cs typeface="+mn-ea"/>
                <a:sym typeface="+mn-lt"/>
              </a:rPr>
              <a:t>男孩说：“没……我没看见。”</a:t>
            </a:r>
            <a:endParaRPr lang="zh-CN" altLang="en-US" sz="3200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022435" y="4535720"/>
            <a:ext cx="3149600" cy="50419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8435932" y="4956317"/>
            <a:ext cx="3011171" cy="1182371"/>
            <a:chOff x="7766" y="8575"/>
            <a:chExt cx="4742" cy="1862"/>
          </a:xfrm>
        </p:grpSpPr>
        <p:sp>
          <p:nvSpPr>
            <p:cNvPr id="16" name="云形标注 8"/>
            <p:cNvSpPr/>
            <p:nvPr/>
          </p:nvSpPr>
          <p:spPr>
            <a:xfrm>
              <a:off x="7766" y="8575"/>
              <a:ext cx="4742" cy="1862"/>
            </a:xfrm>
            <a:prstGeom prst="cloudCallout">
              <a:avLst>
                <a:gd name="adj1" fmla="val -72880"/>
                <a:gd name="adj2" fmla="val -34407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790" y="8756"/>
              <a:ext cx="2968" cy="15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>
                  <a:cs typeface="+mn-ea"/>
                  <a:sym typeface="+mn-lt"/>
                </a:rPr>
                <a:t>    </a:t>
              </a:r>
              <a:r>
                <a:rPr lang="zh-CN" altLang="en-US" sz="2800">
                  <a:cs typeface="+mn-ea"/>
                  <a:sym typeface="+mn-lt"/>
                </a:rPr>
                <a:t>为什么吞吞吐吐？</a:t>
              </a:r>
              <a:endParaRPr lang="zh-CN" altLang="en-US" sz="280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05217" y="259883"/>
            <a:ext cx="2330153" cy="681343"/>
            <a:chOff x="305216" y="259882"/>
            <a:chExt cx="1185038" cy="346508"/>
          </a:xfrm>
        </p:grpSpPr>
        <p:sp>
          <p:nvSpPr>
            <p:cNvPr id="4" name="bookmark_76382"/>
            <p:cNvSpPr>
              <a:spLocks noChangeAspect="1"/>
            </p:cNvSpPr>
            <p:nvPr/>
          </p:nvSpPr>
          <p:spPr bwMode="auto">
            <a:xfrm>
              <a:off x="305216" y="259882"/>
              <a:ext cx="131376" cy="346508"/>
            </a:xfrm>
            <a:custGeom>
              <a:avLst/>
              <a:gdLst>
                <a:gd name="T0" fmla="*/ 455839 w 606244"/>
                <a:gd name="T1" fmla="*/ 455839 w 606244"/>
                <a:gd name="T2" fmla="*/ 600116 w 606244"/>
                <a:gd name="T3" fmla="*/ 600116 w 606244"/>
                <a:gd name="T4" fmla="*/ 600116 w 606244"/>
                <a:gd name="T5" fmla="*/ 600116 w 606244"/>
                <a:gd name="T6" fmla="*/ 600116 w 606244"/>
                <a:gd name="T7" fmla="*/ 600116 w 606244"/>
                <a:gd name="T8" fmla="*/ 600116 w 606244"/>
                <a:gd name="T9" fmla="*/ 600116 w 606244"/>
                <a:gd name="T10" fmla="*/ 600116 w 606244"/>
                <a:gd name="T11" fmla="*/ 600116 w 606244"/>
                <a:gd name="T12" fmla="*/ 600116 w 606244"/>
                <a:gd name="T13" fmla="*/ 600116 w 606244"/>
                <a:gd name="T14" fmla="*/ 600116 w 606244"/>
                <a:gd name="T15" fmla="*/ 600116 w 606244"/>
                <a:gd name="T16" fmla="*/ 600116 w 606244"/>
                <a:gd name="T17" fmla="*/ 600116 w 606244"/>
                <a:gd name="T18" fmla="*/ 600116 w 606244"/>
                <a:gd name="T19" fmla="*/ 600116 w 606244"/>
                <a:gd name="T20" fmla="*/ 600116 w 606244"/>
                <a:gd name="T21" fmla="*/ 600116 w 606244"/>
                <a:gd name="T22" fmla="*/ 600116 w 606244"/>
                <a:gd name="T23" fmla="*/ 600116 w 606244"/>
                <a:gd name="T24" fmla="*/ 455839 w 606244"/>
                <a:gd name="T25" fmla="*/ 455839 w 606244"/>
                <a:gd name="T26" fmla="*/ 600116 w 606244"/>
                <a:gd name="T27" fmla="*/ 600116 w 606244"/>
                <a:gd name="T28" fmla="*/ 600116 w 606244"/>
                <a:gd name="T29" fmla="*/ 600116 w 606244"/>
                <a:gd name="T30" fmla="*/ 600116 w 606244"/>
                <a:gd name="T31" fmla="*/ 600116 w 606244"/>
                <a:gd name="T32" fmla="*/ 600116 w 606244"/>
                <a:gd name="T33" fmla="*/ 600116 w 606244"/>
                <a:gd name="T34" fmla="*/ 600116 w 606244"/>
                <a:gd name="T35" fmla="*/ 600116 w 606244"/>
                <a:gd name="T36" fmla="*/ 600116 w 606244"/>
                <a:gd name="T37" fmla="*/ 600116 w 606244"/>
                <a:gd name="T38" fmla="*/ 600116 w 606244"/>
                <a:gd name="T39" fmla="*/ 600116 w 606244"/>
                <a:gd name="T40" fmla="*/ 455839 w 606244"/>
                <a:gd name="T41" fmla="*/ 455839 w 606244"/>
                <a:gd name="T42" fmla="*/ 600116 w 606244"/>
                <a:gd name="T43" fmla="*/ 600116 w 606244"/>
                <a:gd name="T44" fmla="*/ 600116 w 606244"/>
                <a:gd name="T45" fmla="*/ 600116 w 606244"/>
                <a:gd name="T46" fmla="*/ 600116 w 606244"/>
                <a:gd name="T47" fmla="*/ 600116 w 606244"/>
                <a:gd name="T48" fmla="*/ 600116 w 606244"/>
                <a:gd name="T49" fmla="*/ 600116 w 606244"/>
                <a:gd name="T50" fmla="*/ 600116 w 606244"/>
                <a:gd name="T51" fmla="*/ 600116 w 606244"/>
                <a:gd name="T52" fmla="*/ 600116 w 606244"/>
                <a:gd name="T53" fmla="*/ 600116 w 606244"/>
                <a:gd name="T54" fmla="*/ 600116 w 606244"/>
                <a:gd name="T55" fmla="*/ 600116 w 606244"/>
                <a:gd name="T56" fmla="*/ 600116 w 606244"/>
                <a:gd name="T57" fmla="*/ 600116 w 606244"/>
                <a:gd name="T58" fmla="*/ 600116 w 606244"/>
                <a:gd name="T59" fmla="*/ 600116 w 606244"/>
                <a:gd name="T60" fmla="*/ 600116 w 606244"/>
                <a:gd name="T61" fmla="*/ 600116 w 606244"/>
                <a:gd name="T62" fmla="*/ 600116 w 606244"/>
                <a:gd name="T63" fmla="*/ 600116 w 606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67" h="3875">
                  <a:moveTo>
                    <a:pt x="67" y="0"/>
                  </a:moveTo>
                  <a:cubicBezTo>
                    <a:pt x="30" y="0"/>
                    <a:pt x="0" y="30"/>
                    <a:pt x="0" y="67"/>
                  </a:cubicBezTo>
                  <a:lnTo>
                    <a:pt x="0" y="3800"/>
                  </a:lnTo>
                  <a:cubicBezTo>
                    <a:pt x="0" y="3837"/>
                    <a:pt x="30" y="3867"/>
                    <a:pt x="67" y="3867"/>
                  </a:cubicBezTo>
                  <a:cubicBezTo>
                    <a:pt x="86" y="3867"/>
                    <a:pt x="105" y="3858"/>
                    <a:pt x="118" y="3843"/>
                  </a:cubicBezTo>
                  <a:lnTo>
                    <a:pt x="733" y="3104"/>
                  </a:lnTo>
                  <a:lnTo>
                    <a:pt x="1349" y="3843"/>
                  </a:lnTo>
                  <a:cubicBezTo>
                    <a:pt x="1372" y="3871"/>
                    <a:pt x="1414" y="3875"/>
                    <a:pt x="1443" y="3851"/>
                  </a:cubicBezTo>
                  <a:cubicBezTo>
                    <a:pt x="1458" y="3839"/>
                    <a:pt x="1467" y="3820"/>
                    <a:pt x="1467" y="3800"/>
                  </a:cubicBezTo>
                  <a:lnTo>
                    <a:pt x="1467" y="67"/>
                  </a:lnTo>
                  <a:cubicBezTo>
                    <a:pt x="1467" y="30"/>
                    <a:pt x="1437" y="0"/>
                    <a:pt x="1400" y="0"/>
                  </a:cubicBezTo>
                  <a:lnTo>
                    <a:pt x="67" y="0"/>
                  </a:lnTo>
                  <a:close/>
                  <a:moveTo>
                    <a:pt x="133" y="133"/>
                  </a:moveTo>
                  <a:lnTo>
                    <a:pt x="1333" y="133"/>
                  </a:lnTo>
                  <a:lnTo>
                    <a:pt x="1333" y="3616"/>
                  </a:lnTo>
                  <a:lnTo>
                    <a:pt x="785" y="2957"/>
                  </a:lnTo>
                  <a:cubicBezTo>
                    <a:pt x="761" y="2929"/>
                    <a:pt x="719" y="2925"/>
                    <a:pt x="691" y="2949"/>
                  </a:cubicBezTo>
                  <a:cubicBezTo>
                    <a:pt x="688" y="2951"/>
                    <a:pt x="685" y="2954"/>
                    <a:pt x="682" y="2957"/>
                  </a:cubicBezTo>
                  <a:lnTo>
                    <a:pt x="133" y="3616"/>
                  </a:lnTo>
                  <a:lnTo>
                    <a:pt x="133" y="133"/>
                  </a:lnTo>
                  <a:close/>
                  <a:moveTo>
                    <a:pt x="267" y="233"/>
                  </a:moveTo>
                  <a:cubicBezTo>
                    <a:pt x="248" y="233"/>
                    <a:pt x="233" y="248"/>
                    <a:pt x="233" y="267"/>
                  </a:cubicBezTo>
                  <a:lnTo>
                    <a:pt x="233" y="1133"/>
                  </a:lnTo>
                  <a:cubicBezTo>
                    <a:pt x="233" y="1152"/>
                    <a:pt x="248" y="1167"/>
                    <a:pt x="266" y="1167"/>
                  </a:cubicBezTo>
                  <a:cubicBezTo>
                    <a:pt x="285" y="1167"/>
                    <a:pt x="300" y="1153"/>
                    <a:pt x="300" y="1134"/>
                  </a:cubicBezTo>
                  <a:lnTo>
                    <a:pt x="300" y="1133"/>
                  </a:lnTo>
                  <a:lnTo>
                    <a:pt x="300" y="300"/>
                  </a:lnTo>
                  <a:lnTo>
                    <a:pt x="733" y="300"/>
                  </a:lnTo>
                  <a:cubicBezTo>
                    <a:pt x="752" y="300"/>
                    <a:pt x="767" y="286"/>
                    <a:pt x="767" y="267"/>
                  </a:cubicBezTo>
                  <a:cubicBezTo>
                    <a:pt x="767" y="249"/>
                    <a:pt x="753" y="234"/>
                    <a:pt x="734" y="233"/>
                  </a:cubicBezTo>
                  <a:lnTo>
                    <a:pt x="733" y="233"/>
                  </a:lnTo>
                  <a:lnTo>
                    <a:pt x="267" y="233"/>
                  </a:lnTo>
                  <a:close/>
                </a:path>
              </a:pathLst>
            </a:custGeom>
            <a:solidFill>
              <a:srgbClr val="39A492"/>
            </a:solidFill>
            <a:ln>
              <a:noFill/>
            </a:ln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493016" y="260323"/>
              <a:ext cx="997238" cy="26545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800" dirty="0">
                  <a:cs typeface="+mn-ea"/>
                  <a:sym typeface="+mn-lt"/>
                </a:rPr>
                <a:t>重难点解析</a:t>
              </a:r>
              <a:endParaRPr lang="zh-CN" altLang="en-US" sz="2800" dirty="0">
                <a:cs typeface="+mn-ea"/>
                <a:sym typeface="+mn-lt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-1" y="6589485"/>
            <a:ext cx="12192001" cy="268515"/>
          </a:xfrm>
          <a:prstGeom prst="rect">
            <a:avLst/>
          </a:prstGeom>
          <a:solidFill>
            <a:srgbClr val="39A4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>
              <a:defRPr/>
            </a:pPr>
            <a:endParaRPr lang="zh-CN" altLang="en-US" sz="24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62331" y="2352676"/>
            <a:ext cx="6799580" cy="107632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altLang="zh-CN" sz="3200">
                <a:cs typeface="+mn-ea"/>
                <a:sym typeface="+mn-lt"/>
              </a:rPr>
              <a:t>    </a:t>
            </a:r>
            <a:r>
              <a:rPr lang="zh-CN" altLang="en-US" sz="3200">
                <a:cs typeface="+mn-ea"/>
                <a:sym typeface="+mn-lt"/>
              </a:rPr>
              <a:t>列宁说：“一定是飞走了或者是冻死了。天气严寒，它怕冷。”</a:t>
            </a:r>
            <a:endParaRPr lang="zh-CN" altLang="en-US" sz="3200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766820" y="2352675"/>
            <a:ext cx="959485" cy="50419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9" name="云形 8"/>
          <p:cNvSpPr/>
          <p:nvPr/>
        </p:nvSpPr>
        <p:spPr>
          <a:xfrm>
            <a:off x="4142105" y="1419225"/>
            <a:ext cx="2209165" cy="688340"/>
          </a:xfrm>
          <a:prstGeom prst="cloud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0066FF">
                  <a:lumMod val="91000"/>
                  <a:lumOff val="9000"/>
                </a:srgbClr>
              </a:gs>
              <a:gs pos="100000">
                <a:srgbClr val="0087E6"/>
              </a:gs>
              <a:gs pos="100000">
                <a:srgbClr val="005CBF"/>
              </a:gs>
            </a:gsLst>
            <a:path path="circle">
              <a:fillToRect l="100000" t="100000"/>
            </a:path>
            <a:tileRect r="-100000" b="-100000"/>
          </a:gradFill>
          <a:ln w="12700" cap="rnd" cmpd="sng">
            <a:noFill/>
            <a:prstDash val="solid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r>
              <a:rPr lang="zh-CN" altLang="en-US" sz="3200" dirty="0">
                <a:solidFill>
                  <a:srgbClr val="FF0000"/>
                </a:solidFill>
                <a:cs typeface="+mn-ea"/>
                <a:sym typeface="+mn-lt"/>
              </a:rPr>
              <a:t> 猜测</a:t>
            </a:r>
            <a:endParaRPr lang="zh-CN" altLang="en-US" sz="28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066801" y="4041140"/>
            <a:ext cx="4577715" cy="1790065"/>
            <a:chOff x="1800" y="6875"/>
            <a:chExt cx="7209" cy="2819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800" y="7520"/>
              <a:ext cx="1591" cy="2175"/>
            </a:xfrm>
            <a:prstGeom prst="rect">
              <a:avLst/>
            </a:prstGeom>
          </p:spPr>
        </p:pic>
        <p:grpSp>
          <p:nvGrpSpPr>
            <p:cNvPr id="12" name="组合 11"/>
            <p:cNvGrpSpPr/>
            <p:nvPr/>
          </p:nvGrpSpPr>
          <p:grpSpPr>
            <a:xfrm>
              <a:off x="4267" y="6875"/>
              <a:ext cx="4743" cy="1862"/>
              <a:chOff x="7766" y="8575"/>
              <a:chExt cx="4743" cy="1862"/>
            </a:xfrm>
          </p:grpSpPr>
          <p:sp>
            <p:nvSpPr>
              <p:cNvPr id="13" name="云形标注 4"/>
              <p:cNvSpPr/>
              <p:nvPr/>
            </p:nvSpPr>
            <p:spPr>
              <a:xfrm>
                <a:off x="7766" y="8575"/>
                <a:ext cx="4742" cy="1862"/>
              </a:xfrm>
              <a:prstGeom prst="cloudCallout">
                <a:avLst>
                  <a:gd name="adj1" fmla="val -66786"/>
                  <a:gd name="adj2" fmla="val 11493"/>
                </a:avLst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8790" y="8756"/>
                <a:ext cx="3719" cy="15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>
                    <a:cs typeface="+mn-ea"/>
                    <a:sym typeface="+mn-lt"/>
                  </a:rPr>
                  <a:t>   </a:t>
                </a:r>
                <a:r>
                  <a:rPr lang="zh-CN" altLang="en-US" sz="2800">
                    <a:cs typeface="+mn-ea"/>
                    <a:sym typeface="+mn-lt"/>
                  </a:rPr>
                  <a:t>不，不是这样的</a:t>
                </a:r>
                <a:r>
                  <a:rPr lang="en-US" altLang="zh-CN" sz="2800">
                    <a:cs typeface="+mn-ea"/>
                    <a:sym typeface="+mn-lt"/>
                  </a:rPr>
                  <a:t>……</a:t>
                </a:r>
                <a:endParaRPr lang="en-US" altLang="zh-CN" sz="2800">
                  <a:cs typeface="+mn-ea"/>
                  <a:sym typeface="+mn-lt"/>
                </a:endParaRPr>
              </a:p>
            </p:txBody>
          </p:sp>
        </p:grp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218171" y="2352675"/>
            <a:ext cx="2667000" cy="3581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" y="6589485"/>
            <a:ext cx="12192001" cy="268515"/>
          </a:xfrm>
          <a:prstGeom prst="rect">
            <a:avLst/>
          </a:prstGeom>
          <a:solidFill>
            <a:srgbClr val="39A4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>
              <a:defRPr/>
            </a:pPr>
            <a:endParaRPr lang="zh-CN" altLang="en-US" sz="240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05216" y="259883"/>
            <a:ext cx="1974553" cy="681343"/>
            <a:chOff x="305216" y="259882"/>
            <a:chExt cx="1004191" cy="346508"/>
          </a:xfrm>
        </p:grpSpPr>
        <p:sp>
          <p:nvSpPr>
            <p:cNvPr id="4" name="bookmark_76382"/>
            <p:cNvSpPr>
              <a:spLocks noChangeAspect="1"/>
            </p:cNvSpPr>
            <p:nvPr/>
          </p:nvSpPr>
          <p:spPr bwMode="auto">
            <a:xfrm>
              <a:off x="305216" y="259882"/>
              <a:ext cx="131376" cy="346508"/>
            </a:xfrm>
            <a:custGeom>
              <a:avLst/>
              <a:gdLst>
                <a:gd name="T0" fmla="*/ 455839 w 606244"/>
                <a:gd name="T1" fmla="*/ 455839 w 606244"/>
                <a:gd name="T2" fmla="*/ 600116 w 606244"/>
                <a:gd name="T3" fmla="*/ 600116 w 606244"/>
                <a:gd name="T4" fmla="*/ 600116 w 606244"/>
                <a:gd name="T5" fmla="*/ 600116 w 606244"/>
                <a:gd name="T6" fmla="*/ 600116 w 606244"/>
                <a:gd name="T7" fmla="*/ 600116 w 606244"/>
                <a:gd name="T8" fmla="*/ 600116 w 606244"/>
                <a:gd name="T9" fmla="*/ 600116 w 606244"/>
                <a:gd name="T10" fmla="*/ 600116 w 606244"/>
                <a:gd name="T11" fmla="*/ 600116 w 606244"/>
                <a:gd name="T12" fmla="*/ 600116 w 606244"/>
                <a:gd name="T13" fmla="*/ 600116 w 606244"/>
                <a:gd name="T14" fmla="*/ 600116 w 606244"/>
                <a:gd name="T15" fmla="*/ 600116 w 606244"/>
                <a:gd name="T16" fmla="*/ 600116 w 606244"/>
                <a:gd name="T17" fmla="*/ 600116 w 606244"/>
                <a:gd name="T18" fmla="*/ 600116 w 606244"/>
                <a:gd name="T19" fmla="*/ 600116 w 606244"/>
                <a:gd name="T20" fmla="*/ 600116 w 606244"/>
                <a:gd name="T21" fmla="*/ 600116 w 606244"/>
                <a:gd name="T22" fmla="*/ 600116 w 606244"/>
                <a:gd name="T23" fmla="*/ 600116 w 606244"/>
                <a:gd name="T24" fmla="*/ 455839 w 606244"/>
                <a:gd name="T25" fmla="*/ 455839 w 606244"/>
                <a:gd name="T26" fmla="*/ 600116 w 606244"/>
                <a:gd name="T27" fmla="*/ 600116 w 606244"/>
                <a:gd name="T28" fmla="*/ 600116 w 606244"/>
                <a:gd name="T29" fmla="*/ 600116 w 606244"/>
                <a:gd name="T30" fmla="*/ 600116 w 606244"/>
                <a:gd name="T31" fmla="*/ 600116 w 606244"/>
                <a:gd name="T32" fmla="*/ 600116 w 606244"/>
                <a:gd name="T33" fmla="*/ 600116 w 606244"/>
                <a:gd name="T34" fmla="*/ 600116 w 606244"/>
                <a:gd name="T35" fmla="*/ 600116 w 606244"/>
                <a:gd name="T36" fmla="*/ 600116 w 606244"/>
                <a:gd name="T37" fmla="*/ 600116 w 606244"/>
                <a:gd name="T38" fmla="*/ 600116 w 606244"/>
                <a:gd name="T39" fmla="*/ 600116 w 606244"/>
                <a:gd name="T40" fmla="*/ 455839 w 606244"/>
                <a:gd name="T41" fmla="*/ 455839 w 606244"/>
                <a:gd name="T42" fmla="*/ 600116 w 606244"/>
                <a:gd name="T43" fmla="*/ 600116 w 606244"/>
                <a:gd name="T44" fmla="*/ 600116 w 606244"/>
                <a:gd name="T45" fmla="*/ 600116 w 606244"/>
                <a:gd name="T46" fmla="*/ 600116 w 606244"/>
                <a:gd name="T47" fmla="*/ 600116 w 606244"/>
                <a:gd name="T48" fmla="*/ 600116 w 606244"/>
                <a:gd name="T49" fmla="*/ 600116 w 606244"/>
                <a:gd name="T50" fmla="*/ 600116 w 606244"/>
                <a:gd name="T51" fmla="*/ 600116 w 606244"/>
                <a:gd name="T52" fmla="*/ 600116 w 606244"/>
                <a:gd name="T53" fmla="*/ 600116 w 606244"/>
                <a:gd name="T54" fmla="*/ 600116 w 606244"/>
                <a:gd name="T55" fmla="*/ 600116 w 606244"/>
                <a:gd name="T56" fmla="*/ 600116 w 606244"/>
                <a:gd name="T57" fmla="*/ 600116 w 606244"/>
                <a:gd name="T58" fmla="*/ 600116 w 606244"/>
                <a:gd name="T59" fmla="*/ 600116 w 606244"/>
                <a:gd name="T60" fmla="*/ 600116 w 606244"/>
                <a:gd name="T61" fmla="*/ 600116 w 606244"/>
                <a:gd name="T62" fmla="*/ 600116 w 606244"/>
                <a:gd name="T63" fmla="*/ 600116 w 606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67" h="3875">
                  <a:moveTo>
                    <a:pt x="67" y="0"/>
                  </a:moveTo>
                  <a:cubicBezTo>
                    <a:pt x="30" y="0"/>
                    <a:pt x="0" y="30"/>
                    <a:pt x="0" y="67"/>
                  </a:cubicBezTo>
                  <a:lnTo>
                    <a:pt x="0" y="3800"/>
                  </a:lnTo>
                  <a:cubicBezTo>
                    <a:pt x="0" y="3837"/>
                    <a:pt x="30" y="3867"/>
                    <a:pt x="67" y="3867"/>
                  </a:cubicBezTo>
                  <a:cubicBezTo>
                    <a:pt x="86" y="3867"/>
                    <a:pt x="105" y="3858"/>
                    <a:pt x="118" y="3843"/>
                  </a:cubicBezTo>
                  <a:lnTo>
                    <a:pt x="733" y="3104"/>
                  </a:lnTo>
                  <a:lnTo>
                    <a:pt x="1349" y="3843"/>
                  </a:lnTo>
                  <a:cubicBezTo>
                    <a:pt x="1372" y="3871"/>
                    <a:pt x="1414" y="3875"/>
                    <a:pt x="1443" y="3851"/>
                  </a:cubicBezTo>
                  <a:cubicBezTo>
                    <a:pt x="1458" y="3839"/>
                    <a:pt x="1467" y="3820"/>
                    <a:pt x="1467" y="3800"/>
                  </a:cubicBezTo>
                  <a:lnTo>
                    <a:pt x="1467" y="67"/>
                  </a:lnTo>
                  <a:cubicBezTo>
                    <a:pt x="1467" y="30"/>
                    <a:pt x="1437" y="0"/>
                    <a:pt x="1400" y="0"/>
                  </a:cubicBezTo>
                  <a:lnTo>
                    <a:pt x="67" y="0"/>
                  </a:lnTo>
                  <a:close/>
                  <a:moveTo>
                    <a:pt x="133" y="133"/>
                  </a:moveTo>
                  <a:lnTo>
                    <a:pt x="1333" y="133"/>
                  </a:lnTo>
                  <a:lnTo>
                    <a:pt x="1333" y="3616"/>
                  </a:lnTo>
                  <a:lnTo>
                    <a:pt x="785" y="2957"/>
                  </a:lnTo>
                  <a:cubicBezTo>
                    <a:pt x="761" y="2929"/>
                    <a:pt x="719" y="2925"/>
                    <a:pt x="691" y="2949"/>
                  </a:cubicBezTo>
                  <a:cubicBezTo>
                    <a:pt x="688" y="2951"/>
                    <a:pt x="685" y="2954"/>
                    <a:pt x="682" y="2957"/>
                  </a:cubicBezTo>
                  <a:lnTo>
                    <a:pt x="133" y="3616"/>
                  </a:lnTo>
                  <a:lnTo>
                    <a:pt x="133" y="133"/>
                  </a:lnTo>
                  <a:close/>
                  <a:moveTo>
                    <a:pt x="267" y="233"/>
                  </a:moveTo>
                  <a:cubicBezTo>
                    <a:pt x="248" y="233"/>
                    <a:pt x="233" y="248"/>
                    <a:pt x="233" y="267"/>
                  </a:cubicBezTo>
                  <a:lnTo>
                    <a:pt x="233" y="1133"/>
                  </a:lnTo>
                  <a:cubicBezTo>
                    <a:pt x="233" y="1152"/>
                    <a:pt x="248" y="1167"/>
                    <a:pt x="266" y="1167"/>
                  </a:cubicBezTo>
                  <a:cubicBezTo>
                    <a:pt x="285" y="1167"/>
                    <a:pt x="300" y="1153"/>
                    <a:pt x="300" y="1134"/>
                  </a:cubicBezTo>
                  <a:lnTo>
                    <a:pt x="300" y="1133"/>
                  </a:lnTo>
                  <a:lnTo>
                    <a:pt x="300" y="300"/>
                  </a:lnTo>
                  <a:lnTo>
                    <a:pt x="733" y="300"/>
                  </a:lnTo>
                  <a:cubicBezTo>
                    <a:pt x="752" y="300"/>
                    <a:pt x="767" y="286"/>
                    <a:pt x="767" y="267"/>
                  </a:cubicBezTo>
                  <a:cubicBezTo>
                    <a:pt x="767" y="249"/>
                    <a:pt x="753" y="234"/>
                    <a:pt x="734" y="233"/>
                  </a:cubicBezTo>
                  <a:lnTo>
                    <a:pt x="733" y="233"/>
                  </a:lnTo>
                  <a:lnTo>
                    <a:pt x="267" y="233"/>
                  </a:lnTo>
                  <a:close/>
                </a:path>
              </a:pathLst>
            </a:custGeom>
            <a:solidFill>
              <a:srgbClr val="39A492"/>
            </a:solidFill>
            <a:ln>
              <a:noFill/>
            </a:ln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493016" y="260323"/>
              <a:ext cx="816391" cy="26545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800" dirty="0">
                  <a:cs typeface="+mn-ea"/>
                  <a:sym typeface="+mn-lt"/>
                </a:rPr>
                <a:t>新课导入</a:t>
              </a:r>
              <a:endParaRPr lang="zh-CN" altLang="en-US" sz="2800" dirty="0">
                <a:cs typeface="+mn-ea"/>
                <a:sym typeface="+mn-lt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6095999" y="2100673"/>
            <a:ext cx="5025520" cy="3376930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665" dirty="0">
                <a:cs typeface="+mn-ea"/>
                <a:sym typeface="+mn-lt"/>
              </a:rPr>
              <a:t>    你留心过身边的小鸟吗？你聆听过它们的叫声吗？你知道小鸟也有家吗？让我们跟着列宁，去听一个和灰雀有关的故事吧！</a:t>
            </a:r>
            <a:endParaRPr lang="zh-CN" altLang="en-US" sz="2665" dirty="0"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1070481" y="1824589"/>
            <a:ext cx="4646645" cy="39095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05217" y="259883"/>
            <a:ext cx="2330153" cy="681343"/>
            <a:chOff x="305216" y="259882"/>
            <a:chExt cx="1185038" cy="346508"/>
          </a:xfrm>
        </p:grpSpPr>
        <p:sp>
          <p:nvSpPr>
            <p:cNvPr id="4" name="bookmark_76382"/>
            <p:cNvSpPr>
              <a:spLocks noChangeAspect="1"/>
            </p:cNvSpPr>
            <p:nvPr/>
          </p:nvSpPr>
          <p:spPr bwMode="auto">
            <a:xfrm>
              <a:off x="305216" y="259882"/>
              <a:ext cx="131376" cy="346508"/>
            </a:xfrm>
            <a:custGeom>
              <a:avLst/>
              <a:gdLst>
                <a:gd name="T0" fmla="*/ 455839 w 606244"/>
                <a:gd name="T1" fmla="*/ 455839 w 606244"/>
                <a:gd name="T2" fmla="*/ 600116 w 606244"/>
                <a:gd name="T3" fmla="*/ 600116 w 606244"/>
                <a:gd name="T4" fmla="*/ 600116 w 606244"/>
                <a:gd name="T5" fmla="*/ 600116 w 606244"/>
                <a:gd name="T6" fmla="*/ 600116 w 606244"/>
                <a:gd name="T7" fmla="*/ 600116 w 606244"/>
                <a:gd name="T8" fmla="*/ 600116 w 606244"/>
                <a:gd name="T9" fmla="*/ 600116 w 606244"/>
                <a:gd name="T10" fmla="*/ 600116 w 606244"/>
                <a:gd name="T11" fmla="*/ 600116 w 606244"/>
                <a:gd name="T12" fmla="*/ 600116 w 606244"/>
                <a:gd name="T13" fmla="*/ 600116 w 606244"/>
                <a:gd name="T14" fmla="*/ 600116 w 606244"/>
                <a:gd name="T15" fmla="*/ 600116 w 606244"/>
                <a:gd name="T16" fmla="*/ 600116 w 606244"/>
                <a:gd name="T17" fmla="*/ 600116 w 606244"/>
                <a:gd name="T18" fmla="*/ 600116 w 606244"/>
                <a:gd name="T19" fmla="*/ 600116 w 606244"/>
                <a:gd name="T20" fmla="*/ 600116 w 606244"/>
                <a:gd name="T21" fmla="*/ 600116 w 606244"/>
                <a:gd name="T22" fmla="*/ 600116 w 606244"/>
                <a:gd name="T23" fmla="*/ 600116 w 606244"/>
                <a:gd name="T24" fmla="*/ 455839 w 606244"/>
                <a:gd name="T25" fmla="*/ 455839 w 606244"/>
                <a:gd name="T26" fmla="*/ 600116 w 606244"/>
                <a:gd name="T27" fmla="*/ 600116 w 606244"/>
                <a:gd name="T28" fmla="*/ 600116 w 606244"/>
                <a:gd name="T29" fmla="*/ 600116 w 606244"/>
                <a:gd name="T30" fmla="*/ 600116 w 606244"/>
                <a:gd name="T31" fmla="*/ 600116 w 606244"/>
                <a:gd name="T32" fmla="*/ 600116 w 606244"/>
                <a:gd name="T33" fmla="*/ 600116 w 606244"/>
                <a:gd name="T34" fmla="*/ 600116 w 606244"/>
                <a:gd name="T35" fmla="*/ 600116 w 606244"/>
                <a:gd name="T36" fmla="*/ 600116 w 606244"/>
                <a:gd name="T37" fmla="*/ 600116 w 606244"/>
                <a:gd name="T38" fmla="*/ 600116 w 606244"/>
                <a:gd name="T39" fmla="*/ 600116 w 606244"/>
                <a:gd name="T40" fmla="*/ 455839 w 606244"/>
                <a:gd name="T41" fmla="*/ 455839 w 606244"/>
                <a:gd name="T42" fmla="*/ 600116 w 606244"/>
                <a:gd name="T43" fmla="*/ 600116 w 606244"/>
                <a:gd name="T44" fmla="*/ 600116 w 606244"/>
                <a:gd name="T45" fmla="*/ 600116 w 606244"/>
                <a:gd name="T46" fmla="*/ 600116 w 606244"/>
                <a:gd name="T47" fmla="*/ 600116 w 606244"/>
                <a:gd name="T48" fmla="*/ 600116 w 606244"/>
                <a:gd name="T49" fmla="*/ 600116 w 606244"/>
                <a:gd name="T50" fmla="*/ 600116 w 606244"/>
                <a:gd name="T51" fmla="*/ 600116 w 606244"/>
                <a:gd name="T52" fmla="*/ 600116 w 606244"/>
                <a:gd name="T53" fmla="*/ 600116 w 606244"/>
                <a:gd name="T54" fmla="*/ 600116 w 606244"/>
                <a:gd name="T55" fmla="*/ 600116 w 606244"/>
                <a:gd name="T56" fmla="*/ 600116 w 606244"/>
                <a:gd name="T57" fmla="*/ 600116 w 606244"/>
                <a:gd name="T58" fmla="*/ 600116 w 606244"/>
                <a:gd name="T59" fmla="*/ 600116 w 606244"/>
                <a:gd name="T60" fmla="*/ 600116 w 606244"/>
                <a:gd name="T61" fmla="*/ 600116 w 606244"/>
                <a:gd name="T62" fmla="*/ 600116 w 606244"/>
                <a:gd name="T63" fmla="*/ 600116 w 606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67" h="3875">
                  <a:moveTo>
                    <a:pt x="67" y="0"/>
                  </a:moveTo>
                  <a:cubicBezTo>
                    <a:pt x="30" y="0"/>
                    <a:pt x="0" y="30"/>
                    <a:pt x="0" y="67"/>
                  </a:cubicBezTo>
                  <a:lnTo>
                    <a:pt x="0" y="3800"/>
                  </a:lnTo>
                  <a:cubicBezTo>
                    <a:pt x="0" y="3837"/>
                    <a:pt x="30" y="3867"/>
                    <a:pt x="67" y="3867"/>
                  </a:cubicBezTo>
                  <a:cubicBezTo>
                    <a:pt x="86" y="3867"/>
                    <a:pt x="105" y="3858"/>
                    <a:pt x="118" y="3843"/>
                  </a:cubicBezTo>
                  <a:lnTo>
                    <a:pt x="733" y="3104"/>
                  </a:lnTo>
                  <a:lnTo>
                    <a:pt x="1349" y="3843"/>
                  </a:lnTo>
                  <a:cubicBezTo>
                    <a:pt x="1372" y="3871"/>
                    <a:pt x="1414" y="3875"/>
                    <a:pt x="1443" y="3851"/>
                  </a:cubicBezTo>
                  <a:cubicBezTo>
                    <a:pt x="1458" y="3839"/>
                    <a:pt x="1467" y="3820"/>
                    <a:pt x="1467" y="3800"/>
                  </a:cubicBezTo>
                  <a:lnTo>
                    <a:pt x="1467" y="67"/>
                  </a:lnTo>
                  <a:cubicBezTo>
                    <a:pt x="1467" y="30"/>
                    <a:pt x="1437" y="0"/>
                    <a:pt x="1400" y="0"/>
                  </a:cubicBezTo>
                  <a:lnTo>
                    <a:pt x="67" y="0"/>
                  </a:lnTo>
                  <a:close/>
                  <a:moveTo>
                    <a:pt x="133" y="133"/>
                  </a:moveTo>
                  <a:lnTo>
                    <a:pt x="1333" y="133"/>
                  </a:lnTo>
                  <a:lnTo>
                    <a:pt x="1333" y="3616"/>
                  </a:lnTo>
                  <a:lnTo>
                    <a:pt x="785" y="2957"/>
                  </a:lnTo>
                  <a:cubicBezTo>
                    <a:pt x="761" y="2929"/>
                    <a:pt x="719" y="2925"/>
                    <a:pt x="691" y="2949"/>
                  </a:cubicBezTo>
                  <a:cubicBezTo>
                    <a:pt x="688" y="2951"/>
                    <a:pt x="685" y="2954"/>
                    <a:pt x="682" y="2957"/>
                  </a:cubicBezTo>
                  <a:lnTo>
                    <a:pt x="133" y="3616"/>
                  </a:lnTo>
                  <a:lnTo>
                    <a:pt x="133" y="133"/>
                  </a:lnTo>
                  <a:close/>
                  <a:moveTo>
                    <a:pt x="267" y="233"/>
                  </a:moveTo>
                  <a:cubicBezTo>
                    <a:pt x="248" y="233"/>
                    <a:pt x="233" y="248"/>
                    <a:pt x="233" y="267"/>
                  </a:cubicBezTo>
                  <a:lnTo>
                    <a:pt x="233" y="1133"/>
                  </a:lnTo>
                  <a:cubicBezTo>
                    <a:pt x="233" y="1152"/>
                    <a:pt x="248" y="1167"/>
                    <a:pt x="266" y="1167"/>
                  </a:cubicBezTo>
                  <a:cubicBezTo>
                    <a:pt x="285" y="1167"/>
                    <a:pt x="300" y="1153"/>
                    <a:pt x="300" y="1134"/>
                  </a:cubicBezTo>
                  <a:lnTo>
                    <a:pt x="300" y="1133"/>
                  </a:lnTo>
                  <a:lnTo>
                    <a:pt x="300" y="300"/>
                  </a:lnTo>
                  <a:lnTo>
                    <a:pt x="733" y="300"/>
                  </a:lnTo>
                  <a:cubicBezTo>
                    <a:pt x="752" y="300"/>
                    <a:pt x="767" y="286"/>
                    <a:pt x="767" y="267"/>
                  </a:cubicBezTo>
                  <a:cubicBezTo>
                    <a:pt x="767" y="249"/>
                    <a:pt x="753" y="234"/>
                    <a:pt x="734" y="233"/>
                  </a:cubicBezTo>
                  <a:lnTo>
                    <a:pt x="733" y="233"/>
                  </a:lnTo>
                  <a:lnTo>
                    <a:pt x="267" y="233"/>
                  </a:lnTo>
                  <a:close/>
                </a:path>
              </a:pathLst>
            </a:custGeom>
            <a:solidFill>
              <a:srgbClr val="39A492"/>
            </a:solidFill>
            <a:ln>
              <a:noFill/>
            </a:ln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493016" y="260323"/>
              <a:ext cx="997238" cy="26545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800" dirty="0">
                  <a:cs typeface="+mn-ea"/>
                  <a:sym typeface="+mn-lt"/>
                </a:rPr>
                <a:t>重难点解析</a:t>
              </a:r>
              <a:endParaRPr lang="zh-CN" altLang="en-US" sz="2800" dirty="0">
                <a:cs typeface="+mn-ea"/>
                <a:sym typeface="+mn-lt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-1" y="6589485"/>
            <a:ext cx="12192001" cy="268515"/>
          </a:xfrm>
          <a:prstGeom prst="rect">
            <a:avLst/>
          </a:prstGeom>
          <a:solidFill>
            <a:srgbClr val="39A4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>
              <a:defRPr/>
            </a:pPr>
            <a:endParaRPr lang="zh-CN" altLang="en-US" sz="24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93141" y="2593976"/>
            <a:ext cx="7745095" cy="107632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altLang="zh-CN" sz="3200">
                <a:cs typeface="+mn-ea"/>
                <a:sym typeface="+mn-lt"/>
              </a:rPr>
              <a:t>    </a:t>
            </a:r>
            <a:r>
              <a:rPr lang="zh-CN" altLang="en-US" sz="3200">
                <a:cs typeface="+mn-ea"/>
                <a:sym typeface="+mn-lt"/>
              </a:rPr>
              <a:t>列宁自言自语地说：“多好的灰雀呀，可惜再也飞不回来了。”</a:t>
            </a:r>
            <a:endParaRPr lang="zh-CN" altLang="en-US" sz="3200"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734945" y="2593975"/>
            <a:ext cx="1661795" cy="50419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416051" y="4502151"/>
            <a:ext cx="1010285" cy="1381125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2629535" y="4502151"/>
            <a:ext cx="6108700" cy="107632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sz="3200">
                <a:cs typeface="+mn-ea"/>
                <a:sym typeface="+mn-lt"/>
              </a:rPr>
              <a:t>  “</a:t>
            </a:r>
            <a:r>
              <a:rPr sz="3200">
                <a:cs typeface="+mn-ea"/>
                <a:sym typeface="+mn-lt"/>
              </a:rPr>
              <a:t>会飞回来的，一定会飞回来的。它还活着。</a:t>
            </a:r>
            <a:r>
              <a:rPr lang="en-US" sz="3200">
                <a:cs typeface="+mn-ea"/>
                <a:sym typeface="+mn-lt"/>
              </a:rPr>
              <a:t>”</a:t>
            </a:r>
            <a:endParaRPr lang="en-US" sz="3200"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92505" y="3098165"/>
            <a:ext cx="896620" cy="50419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1" name="云形标注 8"/>
          <p:cNvSpPr/>
          <p:nvPr/>
        </p:nvSpPr>
        <p:spPr>
          <a:xfrm>
            <a:off x="4507229" y="1205229"/>
            <a:ext cx="3011171" cy="1182371"/>
          </a:xfrm>
          <a:prstGeom prst="cloudCallout">
            <a:avLst>
              <a:gd name="adj1" fmla="val -50948"/>
              <a:gd name="adj2" fmla="val 51772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zh-CN" altLang="en-US" sz="2400">
                <a:cs typeface="+mn-ea"/>
                <a:sym typeface="+mn-lt"/>
              </a:rPr>
              <a:t>是在自言自语吗？</a:t>
            </a: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782311" y="4502149"/>
            <a:ext cx="959485" cy="50419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3" name="云形 22"/>
          <p:cNvSpPr/>
          <p:nvPr/>
        </p:nvSpPr>
        <p:spPr>
          <a:xfrm>
            <a:off x="8457883" y="5234305"/>
            <a:ext cx="2209165" cy="688340"/>
          </a:xfrm>
          <a:prstGeom prst="cloud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0066FF">
                  <a:lumMod val="91000"/>
                  <a:lumOff val="9000"/>
                </a:srgbClr>
              </a:gs>
              <a:gs pos="100000">
                <a:srgbClr val="0087E6"/>
              </a:gs>
              <a:gs pos="100000">
                <a:srgbClr val="005CBF"/>
              </a:gs>
            </a:gsLst>
            <a:path path="circle">
              <a:fillToRect l="100000" t="100000"/>
            </a:path>
            <a:tileRect r="-100000" b="-100000"/>
          </a:gradFill>
          <a:ln w="12700" cap="rnd" cmpd="sng">
            <a:noFill/>
            <a:prstDash val="solid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r>
              <a:rPr lang="zh-CN" altLang="en-US" sz="3200" dirty="0">
                <a:solidFill>
                  <a:srgbClr val="FF0000"/>
                </a:solidFill>
                <a:cs typeface="+mn-ea"/>
                <a:sym typeface="+mn-lt"/>
              </a:rPr>
              <a:t> 确定</a:t>
            </a:r>
            <a:endParaRPr lang="zh-CN" altLang="en-US" sz="2800" dirty="0">
              <a:solidFill>
                <a:srgbClr val="FF000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05217" y="259883"/>
            <a:ext cx="2330153" cy="681343"/>
            <a:chOff x="305216" y="259882"/>
            <a:chExt cx="1185038" cy="346508"/>
          </a:xfrm>
        </p:grpSpPr>
        <p:sp>
          <p:nvSpPr>
            <p:cNvPr id="4" name="bookmark_76382"/>
            <p:cNvSpPr>
              <a:spLocks noChangeAspect="1"/>
            </p:cNvSpPr>
            <p:nvPr/>
          </p:nvSpPr>
          <p:spPr bwMode="auto">
            <a:xfrm>
              <a:off x="305216" y="259882"/>
              <a:ext cx="131376" cy="346508"/>
            </a:xfrm>
            <a:custGeom>
              <a:avLst/>
              <a:gdLst>
                <a:gd name="T0" fmla="*/ 455839 w 606244"/>
                <a:gd name="T1" fmla="*/ 455839 w 606244"/>
                <a:gd name="T2" fmla="*/ 600116 w 606244"/>
                <a:gd name="T3" fmla="*/ 600116 w 606244"/>
                <a:gd name="T4" fmla="*/ 600116 w 606244"/>
                <a:gd name="T5" fmla="*/ 600116 w 606244"/>
                <a:gd name="T6" fmla="*/ 600116 w 606244"/>
                <a:gd name="T7" fmla="*/ 600116 w 606244"/>
                <a:gd name="T8" fmla="*/ 600116 w 606244"/>
                <a:gd name="T9" fmla="*/ 600116 w 606244"/>
                <a:gd name="T10" fmla="*/ 600116 w 606244"/>
                <a:gd name="T11" fmla="*/ 600116 w 606244"/>
                <a:gd name="T12" fmla="*/ 600116 w 606244"/>
                <a:gd name="T13" fmla="*/ 600116 w 606244"/>
                <a:gd name="T14" fmla="*/ 600116 w 606244"/>
                <a:gd name="T15" fmla="*/ 600116 w 606244"/>
                <a:gd name="T16" fmla="*/ 600116 w 606244"/>
                <a:gd name="T17" fmla="*/ 600116 w 606244"/>
                <a:gd name="T18" fmla="*/ 600116 w 606244"/>
                <a:gd name="T19" fmla="*/ 600116 w 606244"/>
                <a:gd name="T20" fmla="*/ 600116 w 606244"/>
                <a:gd name="T21" fmla="*/ 600116 w 606244"/>
                <a:gd name="T22" fmla="*/ 600116 w 606244"/>
                <a:gd name="T23" fmla="*/ 600116 w 606244"/>
                <a:gd name="T24" fmla="*/ 455839 w 606244"/>
                <a:gd name="T25" fmla="*/ 455839 w 606244"/>
                <a:gd name="T26" fmla="*/ 600116 w 606244"/>
                <a:gd name="T27" fmla="*/ 600116 w 606244"/>
                <a:gd name="T28" fmla="*/ 600116 w 606244"/>
                <a:gd name="T29" fmla="*/ 600116 w 606244"/>
                <a:gd name="T30" fmla="*/ 600116 w 606244"/>
                <a:gd name="T31" fmla="*/ 600116 w 606244"/>
                <a:gd name="T32" fmla="*/ 600116 w 606244"/>
                <a:gd name="T33" fmla="*/ 600116 w 606244"/>
                <a:gd name="T34" fmla="*/ 600116 w 606244"/>
                <a:gd name="T35" fmla="*/ 600116 w 606244"/>
                <a:gd name="T36" fmla="*/ 600116 w 606244"/>
                <a:gd name="T37" fmla="*/ 600116 w 606244"/>
                <a:gd name="T38" fmla="*/ 600116 w 606244"/>
                <a:gd name="T39" fmla="*/ 600116 w 606244"/>
                <a:gd name="T40" fmla="*/ 455839 w 606244"/>
                <a:gd name="T41" fmla="*/ 455839 w 606244"/>
                <a:gd name="T42" fmla="*/ 600116 w 606244"/>
                <a:gd name="T43" fmla="*/ 600116 w 606244"/>
                <a:gd name="T44" fmla="*/ 600116 w 606244"/>
                <a:gd name="T45" fmla="*/ 600116 w 606244"/>
                <a:gd name="T46" fmla="*/ 600116 w 606244"/>
                <a:gd name="T47" fmla="*/ 600116 w 606244"/>
                <a:gd name="T48" fmla="*/ 600116 w 606244"/>
                <a:gd name="T49" fmla="*/ 600116 w 606244"/>
                <a:gd name="T50" fmla="*/ 600116 w 606244"/>
                <a:gd name="T51" fmla="*/ 600116 w 606244"/>
                <a:gd name="T52" fmla="*/ 600116 w 606244"/>
                <a:gd name="T53" fmla="*/ 600116 w 606244"/>
                <a:gd name="T54" fmla="*/ 600116 w 606244"/>
                <a:gd name="T55" fmla="*/ 600116 w 606244"/>
                <a:gd name="T56" fmla="*/ 600116 w 606244"/>
                <a:gd name="T57" fmla="*/ 600116 w 606244"/>
                <a:gd name="T58" fmla="*/ 600116 w 606244"/>
                <a:gd name="T59" fmla="*/ 600116 w 606244"/>
                <a:gd name="T60" fmla="*/ 600116 w 606244"/>
                <a:gd name="T61" fmla="*/ 600116 w 606244"/>
                <a:gd name="T62" fmla="*/ 600116 w 606244"/>
                <a:gd name="T63" fmla="*/ 600116 w 606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67" h="3875">
                  <a:moveTo>
                    <a:pt x="67" y="0"/>
                  </a:moveTo>
                  <a:cubicBezTo>
                    <a:pt x="30" y="0"/>
                    <a:pt x="0" y="30"/>
                    <a:pt x="0" y="67"/>
                  </a:cubicBezTo>
                  <a:lnTo>
                    <a:pt x="0" y="3800"/>
                  </a:lnTo>
                  <a:cubicBezTo>
                    <a:pt x="0" y="3837"/>
                    <a:pt x="30" y="3867"/>
                    <a:pt x="67" y="3867"/>
                  </a:cubicBezTo>
                  <a:cubicBezTo>
                    <a:pt x="86" y="3867"/>
                    <a:pt x="105" y="3858"/>
                    <a:pt x="118" y="3843"/>
                  </a:cubicBezTo>
                  <a:lnTo>
                    <a:pt x="733" y="3104"/>
                  </a:lnTo>
                  <a:lnTo>
                    <a:pt x="1349" y="3843"/>
                  </a:lnTo>
                  <a:cubicBezTo>
                    <a:pt x="1372" y="3871"/>
                    <a:pt x="1414" y="3875"/>
                    <a:pt x="1443" y="3851"/>
                  </a:cubicBezTo>
                  <a:cubicBezTo>
                    <a:pt x="1458" y="3839"/>
                    <a:pt x="1467" y="3820"/>
                    <a:pt x="1467" y="3800"/>
                  </a:cubicBezTo>
                  <a:lnTo>
                    <a:pt x="1467" y="67"/>
                  </a:lnTo>
                  <a:cubicBezTo>
                    <a:pt x="1467" y="30"/>
                    <a:pt x="1437" y="0"/>
                    <a:pt x="1400" y="0"/>
                  </a:cubicBezTo>
                  <a:lnTo>
                    <a:pt x="67" y="0"/>
                  </a:lnTo>
                  <a:close/>
                  <a:moveTo>
                    <a:pt x="133" y="133"/>
                  </a:moveTo>
                  <a:lnTo>
                    <a:pt x="1333" y="133"/>
                  </a:lnTo>
                  <a:lnTo>
                    <a:pt x="1333" y="3616"/>
                  </a:lnTo>
                  <a:lnTo>
                    <a:pt x="785" y="2957"/>
                  </a:lnTo>
                  <a:cubicBezTo>
                    <a:pt x="761" y="2929"/>
                    <a:pt x="719" y="2925"/>
                    <a:pt x="691" y="2949"/>
                  </a:cubicBezTo>
                  <a:cubicBezTo>
                    <a:pt x="688" y="2951"/>
                    <a:pt x="685" y="2954"/>
                    <a:pt x="682" y="2957"/>
                  </a:cubicBezTo>
                  <a:lnTo>
                    <a:pt x="133" y="3616"/>
                  </a:lnTo>
                  <a:lnTo>
                    <a:pt x="133" y="133"/>
                  </a:lnTo>
                  <a:close/>
                  <a:moveTo>
                    <a:pt x="267" y="233"/>
                  </a:moveTo>
                  <a:cubicBezTo>
                    <a:pt x="248" y="233"/>
                    <a:pt x="233" y="248"/>
                    <a:pt x="233" y="267"/>
                  </a:cubicBezTo>
                  <a:lnTo>
                    <a:pt x="233" y="1133"/>
                  </a:lnTo>
                  <a:cubicBezTo>
                    <a:pt x="233" y="1152"/>
                    <a:pt x="248" y="1167"/>
                    <a:pt x="266" y="1167"/>
                  </a:cubicBezTo>
                  <a:cubicBezTo>
                    <a:pt x="285" y="1167"/>
                    <a:pt x="300" y="1153"/>
                    <a:pt x="300" y="1134"/>
                  </a:cubicBezTo>
                  <a:lnTo>
                    <a:pt x="300" y="1133"/>
                  </a:lnTo>
                  <a:lnTo>
                    <a:pt x="300" y="300"/>
                  </a:lnTo>
                  <a:lnTo>
                    <a:pt x="733" y="300"/>
                  </a:lnTo>
                  <a:cubicBezTo>
                    <a:pt x="752" y="300"/>
                    <a:pt x="767" y="286"/>
                    <a:pt x="767" y="267"/>
                  </a:cubicBezTo>
                  <a:cubicBezTo>
                    <a:pt x="767" y="249"/>
                    <a:pt x="753" y="234"/>
                    <a:pt x="734" y="233"/>
                  </a:cubicBezTo>
                  <a:lnTo>
                    <a:pt x="733" y="233"/>
                  </a:lnTo>
                  <a:lnTo>
                    <a:pt x="267" y="233"/>
                  </a:lnTo>
                  <a:close/>
                </a:path>
              </a:pathLst>
            </a:custGeom>
            <a:solidFill>
              <a:srgbClr val="39A492"/>
            </a:solidFill>
            <a:ln>
              <a:noFill/>
            </a:ln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493016" y="260323"/>
              <a:ext cx="997238" cy="26545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800" dirty="0">
                  <a:cs typeface="+mn-ea"/>
                  <a:sym typeface="+mn-lt"/>
                </a:rPr>
                <a:t>重难点解析</a:t>
              </a:r>
              <a:endParaRPr lang="zh-CN" altLang="en-US" sz="2800" dirty="0">
                <a:cs typeface="+mn-ea"/>
                <a:sym typeface="+mn-lt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-1" y="6589485"/>
            <a:ext cx="12192001" cy="268515"/>
          </a:xfrm>
          <a:prstGeom prst="rect">
            <a:avLst/>
          </a:prstGeom>
          <a:solidFill>
            <a:srgbClr val="39A4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>
              <a:defRPr/>
            </a:pPr>
            <a:endParaRPr lang="zh-CN" altLang="en-US" sz="24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19432" y="1481501"/>
            <a:ext cx="7745095" cy="13709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>
                <a:cs typeface="+mn-ea"/>
                <a:sym typeface="+mn-lt"/>
              </a:rPr>
              <a:t>    </a:t>
            </a:r>
            <a:r>
              <a:rPr lang="zh-CN" altLang="en-US" sz="3200">
                <a:cs typeface="+mn-ea"/>
                <a:sym typeface="+mn-lt"/>
              </a:rPr>
              <a:t>列宁问：“会飞回来？”</a:t>
            </a:r>
            <a:endParaRPr lang="zh-CN" altLang="en-US" sz="3200">
              <a:cs typeface="+mn-ea"/>
              <a:sym typeface="+mn-lt"/>
            </a:endParaRPr>
          </a:p>
          <a:p>
            <a:pPr>
              <a:lnSpc>
                <a:spcPct val="130000"/>
              </a:lnSpc>
            </a:pPr>
            <a:r>
              <a:rPr lang="zh-CN" altLang="en-US" sz="3200">
                <a:cs typeface="+mn-ea"/>
                <a:sym typeface="+mn-lt"/>
              </a:rPr>
              <a:t>   “一定会飞回来！”男孩肯定地说。</a:t>
            </a:r>
            <a:endParaRPr lang="zh-CN" altLang="en-US" sz="3200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436396" y="2287951"/>
            <a:ext cx="896620" cy="50419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4" name="云形 23"/>
          <p:cNvSpPr/>
          <p:nvPr/>
        </p:nvSpPr>
        <p:spPr>
          <a:xfrm>
            <a:off x="1319432" y="3429000"/>
            <a:ext cx="2670175" cy="688340"/>
          </a:xfrm>
          <a:prstGeom prst="cloud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0066FF">
                  <a:lumMod val="91000"/>
                  <a:lumOff val="9000"/>
                </a:srgbClr>
              </a:gs>
              <a:gs pos="100000">
                <a:srgbClr val="0087E6"/>
              </a:gs>
              <a:gs pos="100000">
                <a:srgbClr val="005CBF"/>
              </a:gs>
            </a:gsLst>
            <a:path path="circle">
              <a:fillToRect l="100000" t="100000"/>
            </a:path>
            <a:tileRect r="-100000" b="-100000"/>
          </a:gradFill>
          <a:ln w="12700" cap="rnd" cmpd="sng">
            <a:noFill/>
            <a:prstDash val="solid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r>
              <a:rPr lang="zh-CN" altLang="en-US" sz="2800" dirty="0">
                <a:solidFill>
                  <a:srgbClr val="FF0000"/>
                </a:solidFill>
                <a:cs typeface="+mn-ea"/>
                <a:sym typeface="+mn-lt"/>
              </a:rPr>
              <a:t>十分肯定</a:t>
            </a:r>
            <a:endParaRPr lang="zh-CN" altLang="en-US" sz="28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grpSp>
        <p:nvGrpSpPr>
          <p:cNvPr id="25" name="组合 24"/>
          <p:cNvGrpSpPr/>
          <p:nvPr/>
        </p:nvGrpSpPr>
        <p:grpSpPr>
          <a:xfrm flipH="1">
            <a:off x="4592956" y="3825875"/>
            <a:ext cx="5021039" cy="2165756"/>
            <a:chOff x="1127" y="6875"/>
            <a:chExt cx="7882" cy="2837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27" y="7537"/>
              <a:ext cx="2124" cy="2175"/>
            </a:xfrm>
            <a:prstGeom prst="rect">
              <a:avLst/>
            </a:prstGeom>
          </p:spPr>
        </p:pic>
        <p:grpSp>
          <p:nvGrpSpPr>
            <p:cNvPr id="27" name="组合 26"/>
            <p:cNvGrpSpPr/>
            <p:nvPr/>
          </p:nvGrpSpPr>
          <p:grpSpPr>
            <a:xfrm>
              <a:off x="4267" y="6875"/>
              <a:ext cx="4742" cy="1862"/>
              <a:chOff x="7766" y="8575"/>
              <a:chExt cx="4742" cy="1862"/>
            </a:xfrm>
          </p:grpSpPr>
          <p:sp>
            <p:nvSpPr>
              <p:cNvPr id="28" name="云形标注 5"/>
              <p:cNvSpPr/>
              <p:nvPr/>
            </p:nvSpPr>
            <p:spPr>
              <a:xfrm>
                <a:off x="7766" y="8575"/>
                <a:ext cx="4742" cy="1862"/>
              </a:xfrm>
              <a:prstGeom prst="cloudCallout">
                <a:avLst>
                  <a:gd name="adj1" fmla="val -66786"/>
                  <a:gd name="adj2" fmla="val 11493"/>
                </a:avLst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8790" y="8756"/>
                <a:ext cx="2794" cy="11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>
                    <a:cs typeface="+mn-ea"/>
                    <a:sym typeface="+mn-lt"/>
                  </a:rPr>
                  <a:t>  </a:t>
                </a:r>
                <a:r>
                  <a:rPr lang="en-US" altLang="zh-CN" sz="2400" dirty="0">
                    <a:cs typeface="+mn-ea"/>
                    <a:sym typeface="+mn-lt"/>
                  </a:rPr>
                  <a:t> </a:t>
                </a:r>
                <a:r>
                  <a:rPr lang="zh-CN" altLang="en-US" sz="2400" dirty="0">
                    <a:cs typeface="+mn-ea"/>
                    <a:sym typeface="+mn-lt"/>
                  </a:rPr>
                  <a:t>我会把它放了的</a:t>
                </a:r>
                <a:r>
                  <a:rPr lang="en-US" altLang="zh-CN" sz="2400" dirty="0">
                    <a:cs typeface="+mn-ea"/>
                    <a:sym typeface="+mn-lt"/>
                  </a:rPr>
                  <a:t>……</a:t>
                </a:r>
                <a:endParaRPr lang="en-US" altLang="zh-CN" sz="2400" dirty="0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05217" y="259883"/>
            <a:ext cx="1974554" cy="681343"/>
            <a:chOff x="305216" y="259882"/>
            <a:chExt cx="1004192" cy="346508"/>
          </a:xfrm>
        </p:grpSpPr>
        <p:sp>
          <p:nvSpPr>
            <p:cNvPr id="4" name="bookmark_76382"/>
            <p:cNvSpPr>
              <a:spLocks noChangeAspect="1"/>
            </p:cNvSpPr>
            <p:nvPr/>
          </p:nvSpPr>
          <p:spPr bwMode="auto">
            <a:xfrm>
              <a:off x="305216" y="259882"/>
              <a:ext cx="131376" cy="346508"/>
            </a:xfrm>
            <a:custGeom>
              <a:avLst/>
              <a:gdLst>
                <a:gd name="T0" fmla="*/ 455839 w 606244"/>
                <a:gd name="T1" fmla="*/ 455839 w 606244"/>
                <a:gd name="T2" fmla="*/ 600116 w 606244"/>
                <a:gd name="T3" fmla="*/ 600116 w 606244"/>
                <a:gd name="T4" fmla="*/ 600116 w 606244"/>
                <a:gd name="T5" fmla="*/ 600116 w 606244"/>
                <a:gd name="T6" fmla="*/ 600116 w 606244"/>
                <a:gd name="T7" fmla="*/ 600116 w 606244"/>
                <a:gd name="T8" fmla="*/ 600116 w 606244"/>
                <a:gd name="T9" fmla="*/ 600116 w 606244"/>
                <a:gd name="T10" fmla="*/ 600116 w 606244"/>
                <a:gd name="T11" fmla="*/ 600116 w 606244"/>
                <a:gd name="T12" fmla="*/ 600116 w 606244"/>
                <a:gd name="T13" fmla="*/ 600116 w 606244"/>
                <a:gd name="T14" fmla="*/ 600116 w 606244"/>
                <a:gd name="T15" fmla="*/ 600116 w 606244"/>
                <a:gd name="T16" fmla="*/ 600116 w 606244"/>
                <a:gd name="T17" fmla="*/ 600116 w 606244"/>
                <a:gd name="T18" fmla="*/ 600116 w 606244"/>
                <a:gd name="T19" fmla="*/ 600116 w 606244"/>
                <a:gd name="T20" fmla="*/ 600116 w 606244"/>
                <a:gd name="T21" fmla="*/ 600116 w 606244"/>
                <a:gd name="T22" fmla="*/ 600116 w 606244"/>
                <a:gd name="T23" fmla="*/ 600116 w 606244"/>
                <a:gd name="T24" fmla="*/ 455839 w 606244"/>
                <a:gd name="T25" fmla="*/ 455839 w 606244"/>
                <a:gd name="T26" fmla="*/ 600116 w 606244"/>
                <a:gd name="T27" fmla="*/ 600116 w 606244"/>
                <a:gd name="T28" fmla="*/ 600116 w 606244"/>
                <a:gd name="T29" fmla="*/ 600116 w 606244"/>
                <a:gd name="T30" fmla="*/ 600116 w 606244"/>
                <a:gd name="T31" fmla="*/ 600116 w 606244"/>
                <a:gd name="T32" fmla="*/ 600116 w 606244"/>
                <a:gd name="T33" fmla="*/ 600116 w 606244"/>
                <a:gd name="T34" fmla="*/ 600116 w 606244"/>
                <a:gd name="T35" fmla="*/ 600116 w 606244"/>
                <a:gd name="T36" fmla="*/ 600116 w 606244"/>
                <a:gd name="T37" fmla="*/ 600116 w 606244"/>
                <a:gd name="T38" fmla="*/ 600116 w 606244"/>
                <a:gd name="T39" fmla="*/ 600116 w 606244"/>
                <a:gd name="T40" fmla="*/ 455839 w 606244"/>
                <a:gd name="T41" fmla="*/ 455839 w 606244"/>
                <a:gd name="T42" fmla="*/ 600116 w 606244"/>
                <a:gd name="T43" fmla="*/ 600116 w 606244"/>
                <a:gd name="T44" fmla="*/ 600116 w 606244"/>
                <a:gd name="T45" fmla="*/ 600116 w 606244"/>
                <a:gd name="T46" fmla="*/ 600116 w 606244"/>
                <a:gd name="T47" fmla="*/ 600116 w 606244"/>
                <a:gd name="T48" fmla="*/ 600116 w 606244"/>
                <a:gd name="T49" fmla="*/ 600116 w 606244"/>
                <a:gd name="T50" fmla="*/ 600116 w 606244"/>
                <a:gd name="T51" fmla="*/ 600116 w 606244"/>
                <a:gd name="T52" fmla="*/ 600116 w 606244"/>
                <a:gd name="T53" fmla="*/ 600116 w 606244"/>
                <a:gd name="T54" fmla="*/ 600116 w 606244"/>
                <a:gd name="T55" fmla="*/ 600116 w 606244"/>
                <a:gd name="T56" fmla="*/ 600116 w 606244"/>
                <a:gd name="T57" fmla="*/ 600116 w 606244"/>
                <a:gd name="T58" fmla="*/ 600116 w 606244"/>
                <a:gd name="T59" fmla="*/ 600116 w 606244"/>
                <a:gd name="T60" fmla="*/ 600116 w 606244"/>
                <a:gd name="T61" fmla="*/ 600116 w 606244"/>
                <a:gd name="T62" fmla="*/ 600116 w 606244"/>
                <a:gd name="T63" fmla="*/ 600116 w 606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67" h="3875">
                  <a:moveTo>
                    <a:pt x="67" y="0"/>
                  </a:moveTo>
                  <a:cubicBezTo>
                    <a:pt x="30" y="0"/>
                    <a:pt x="0" y="30"/>
                    <a:pt x="0" y="67"/>
                  </a:cubicBezTo>
                  <a:lnTo>
                    <a:pt x="0" y="3800"/>
                  </a:lnTo>
                  <a:cubicBezTo>
                    <a:pt x="0" y="3837"/>
                    <a:pt x="30" y="3867"/>
                    <a:pt x="67" y="3867"/>
                  </a:cubicBezTo>
                  <a:cubicBezTo>
                    <a:pt x="86" y="3867"/>
                    <a:pt x="105" y="3858"/>
                    <a:pt x="118" y="3843"/>
                  </a:cubicBezTo>
                  <a:lnTo>
                    <a:pt x="733" y="3104"/>
                  </a:lnTo>
                  <a:lnTo>
                    <a:pt x="1349" y="3843"/>
                  </a:lnTo>
                  <a:cubicBezTo>
                    <a:pt x="1372" y="3871"/>
                    <a:pt x="1414" y="3875"/>
                    <a:pt x="1443" y="3851"/>
                  </a:cubicBezTo>
                  <a:cubicBezTo>
                    <a:pt x="1458" y="3839"/>
                    <a:pt x="1467" y="3820"/>
                    <a:pt x="1467" y="3800"/>
                  </a:cubicBezTo>
                  <a:lnTo>
                    <a:pt x="1467" y="67"/>
                  </a:lnTo>
                  <a:cubicBezTo>
                    <a:pt x="1467" y="30"/>
                    <a:pt x="1437" y="0"/>
                    <a:pt x="1400" y="0"/>
                  </a:cubicBezTo>
                  <a:lnTo>
                    <a:pt x="67" y="0"/>
                  </a:lnTo>
                  <a:close/>
                  <a:moveTo>
                    <a:pt x="133" y="133"/>
                  </a:moveTo>
                  <a:lnTo>
                    <a:pt x="1333" y="133"/>
                  </a:lnTo>
                  <a:lnTo>
                    <a:pt x="1333" y="3616"/>
                  </a:lnTo>
                  <a:lnTo>
                    <a:pt x="785" y="2957"/>
                  </a:lnTo>
                  <a:cubicBezTo>
                    <a:pt x="761" y="2929"/>
                    <a:pt x="719" y="2925"/>
                    <a:pt x="691" y="2949"/>
                  </a:cubicBezTo>
                  <a:cubicBezTo>
                    <a:pt x="688" y="2951"/>
                    <a:pt x="685" y="2954"/>
                    <a:pt x="682" y="2957"/>
                  </a:cubicBezTo>
                  <a:lnTo>
                    <a:pt x="133" y="3616"/>
                  </a:lnTo>
                  <a:lnTo>
                    <a:pt x="133" y="133"/>
                  </a:lnTo>
                  <a:close/>
                  <a:moveTo>
                    <a:pt x="267" y="233"/>
                  </a:moveTo>
                  <a:cubicBezTo>
                    <a:pt x="248" y="233"/>
                    <a:pt x="233" y="248"/>
                    <a:pt x="233" y="267"/>
                  </a:cubicBezTo>
                  <a:lnTo>
                    <a:pt x="233" y="1133"/>
                  </a:lnTo>
                  <a:cubicBezTo>
                    <a:pt x="233" y="1152"/>
                    <a:pt x="248" y="1167"/>
                    <a:pt x="266" y="1167"/>
                  </a:cubicBezTo>
                  <a:cubicBezTo>
                    <a:pt x="285" y="1167"/>
                    <a:pt x="300" y="1153"/>
                    <a:pt x="300" y="1134"/>
                  </a:cubicBezTo>
                  <a:lnTo>
                    <a:pt x="300" y="1133"/>
                  </a:lnTo>
                  <a:lnTo>
                    <a:pt x="300" y="300"/>
                  </a:lnTo>
                  <a:lnTo>
                    <a:pt x="733" y="300"/>
                  </a:lnTo>
                  <a:cubicBezTo>
                    <a:pt x="752" y="300"/>
                    <a:pt x="767" y="286"/>
                    <a:pt x="767" y="267"/>
                  </a:cubicBezTo>
                  <a:cubicBezTo>
                    <a:pt x="767" y="249"/>
                    <a:pt x="753" y="234"/>
                    <a:pt x="734" y="233"/>
                  </a:cubicBezTo>
                  <a:lnTo>
                    <a:pt x="733" y="233"/>
                  </a:lnTo>
                  <a:lnTo>
                    <a:pt x="267" y="233"/>
                  </a:lnTo>
                  <a:close/>
                </a:path>
              </a:pathLst>
            </a:custGeom>
            <a:solidFill>
              <a:srgbClr val="39A492"/>
            </a:solidFill>
            <a:ln>
              <a:noFill/>
            </a:ln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493016" y="260323"/>
              <a:ext cx="816392" cy="26545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800" dirty="0">
                  <a:cs typeface="+mn-ea"/>
                  <a:sym typeface="+mn-lt"/>
                </a:rPr>
                <a:t>板书设计</a:t>
              </a:r>
              <a:endParaRPr lang="zh-CN" altLang="en-US" sz="2800" dirty="0">
                <a:cs typeface="+mn-ea"/>
                <a:sym typeface="+mn-lt"/>
              </a:endParaRPr>
            </a:p>
          </p:txBody>
        </p:sp>
      </p:grpSp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2590800" y="2865275"/>
            <a:ext cx="1045211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cs typeface="+mn-ea"/>
                <a:sym typeface="+mn-lt"/>
              </a:rPr>
              <a:t>喜爱</a:t>
            </a:r>
            <a:endParaRPr lang="zh-CN" altLang="en-US" sz="3200" dirty="0">
              <a:cs typeface="+mn-ea"/>
              <a:sym typeface="+mn-lt"/>
            </a:endParaRPr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8158481" y="4531515"/>
            <a:ext cx="1130935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cs typeface="+mn-ea"/>
                <a:sym typeface="+mn-lt"/>
              </a:rPr>
              <a:t>男孩</a:t>
            </a:r>
            <a:endParaRPr lang="zh-CN" altLang="en-US" sz="3200" dirty="0">
              <a:cs typeface="+mn-ea"/>
              <a:sym typeface="+mn-lt"/>
            </a:endParaRPr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5090161" y="5361460"/>
            <a:ext cx="1758315" cy="73723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  <a:cs typeface="+mn-ea"/>
                <a:sym typeface="+mn-lt"/>
              </a:rPr>
              <a:t>知错就改</a:t>
            </a:r>
            <a:endParaRPr lang="zh-CN" altLang="en-US" sz="28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5211445" y="941225"/>
            <a:ext cx="1259205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cs typeface="+mn-ea"/>
                <a:sym typeface="+mn-lt"/>
              </a:rPr>
              <a:t>灰雀</a:t>
            </a:r>
            <a:endParaRPr lang="zh-CN" altLang="en-US" sz="3200" dirty="0">
              <a:cs typeface="+mn-ea"/>
              <a:sym typeface="+mn-lt"/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4833621" y="1771169"/>
            <a:ext cx="2014855" cy="64516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  <a:miter lim="800000"/>
          </a:ln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cs typeface="+mn-ea"/>
                <a:sym typeface="+mn-lt"/>
              </a:rPr>
              <a:t>（惹人喜爱）</a:t>
            </a:r>
            <a:endParaRPr lang="zh-CN" altLang="en-US" sz="2400" dirty="0">
              <a:cs typeface="+mn-ea"/>
              <a:sym typeface="+mn-lt"/>
            </a:endParaRPr>
          </a:p>
        </p:txBody>
      </p:sp>
      <p:cxnSp>
        <p:nvCxnSpPr>
          <p:cNvPr id="21" name="直接箭头连接符 20"/>
          <p:cNvCxnSpPr/>
          <p:nvPr/>
        </p:nvCxnSpPr>
        <p:spPr>
          <a:xfrm flipV="1">
            <a:off x="3316605" y="2678585"/>
            <a:ext cx="1263015" cy="2026285"/>
          </a:xfrm>
          <a:prstGeom prst="straightConnector1">
            <a:avLst/>
          </a:prstGeom>
          <a:ln w="38100" cap="rnd" cmpd="sng">
            <a:gradFill flip="none" rotWithShape="1">
              <a:gsLst>
                <a:gs pos="0">
                  <a:srgbClr val="A603AB"/>
                </a:gs>
                <a:gs pos="0">
                  <a:srgbClr val="0819FB"/>
                </a:gs>
                <a:gs pos="0">
                  <a:srgbClr val="1A8D48"/>
                </a:gs>
                <a:gs pos="100000">
                  <a:srgbClr val="FFFF00"/>
                </a:gs>
                <a:gs pos="100000">
                  <a:srgbClr val="EE3F17"/>
                </a:gs>
                <a:gs pos="100000">
                  <a:srgbClr val="E81766"/>
                </a:gs>
                <a:gs pos="100000">
                  <a:srgbClr val="A603AB"/>
                </a:gs>
              </a:gsLst>
              <a:path path="circle">
                <a:fillToRect l="100000" t="100000"/>
              </a:path>
              <a:tileRect r="-100000" b="-100000"/>
            </a:gradFill>
            <a:prstDash val="solid"/>
            <a:round/>
            <a:headEnd type="none" w="sm" len="sm"/>
            <a:tailEnd type="arrow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2522856" y="4531515"/>
            <a:ext cx="1181735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cs typeface="+mn-ea"/>
                <a:sym typeface="+mn-lt"/>
              </a:rPr>
              <a:t>列宁</a:t>
            </a:r>
            <a:endParaRPr lang="zh-CN" altLang="en-US" sz="3200" dirty="0">
              <a:cs typeface="+mn-ea"/>
              <a:sym typeface="+mn-lt"/>
            </a:endParaRPr>
          </a:p>
        </p:txBody>
      </p:sp>
      <p:cxnSp>
        <p:nvCxnSpPr>
          <p:cNvPr id="23" name="直接箭头连接符 22"/>
          <p:cNvCxnSpPr/>
          <p:nvPr/>
        </p:nvCxnSpPr>
        <p:spPr>
          <a:xfrm flipV="1">
            <a:off x="4161789" y="4704871"/>
            <a:ext cx="3714751" cy="27305"/>
          </a:xfrm>
          <a:prstGeom prst="straightConnector1">
            <a:avLst/>
          </a:prstGeom>
          <a:ln w="38100" cap="rnd" cmpd="sng">
            <a:gradFill flip="none" rotWithShape="1">
              <a:gsLst>
                <a:gs pos="0">
                  <a:srgbClr val="A603AB"/>
                </a:gs>
                <a:gs pos="0">
                  <a:srgbClr val="0819FB"/>
                </a:gs>
                <a:gs pos="0">
                  <a:srgbClr val="1A8D48"/>
                </a:gs>
                <a:gs pos="100000">
                  <a:srgbClr val="FFFF00"/>
                </a:gs>
                <a:gs pos="100000">
                  <a:srgbClr val="EE3F17"/>
                </a:gs>
                <a:gs pos="100000">
                  <a:srgbClr val="E81766"/>
                </a:gs>
                <a:gs pos="100000">
                  <a:srgbClr val="A603AB"/>
                </a:gs>
              </a:gsLst>
              <a:path path="circle">
                <a:fillToRect l="100000" t="100000"/>
              </a:path>
              <a:tileRect r="-100000" b="-100000"/>
            </a:gradFill>
            <a:prstDash val="solid"/>
            <a:round/>
            <a:headEnd type="none" w="sm" len="sm"/>
            <a:tailEnd type="arrow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30" name="直接箭头连接符 29"/>
          <p:cNvCxnSpPr/>
          <p:nvPr/>
        </p:nvCxnSpPr>
        <p:spPr>
          <a:xfrm flipH="1" flipV="1">
            <a:off x="4024631" y="5219856"/>
            <a:ext cx="3632835" cy="12065"/>
          </a:xfrm>
          <a:prstGeom prst="straightConnector1">
            <a:avLst/>
          </a:prstGeom>
          <a:ln w="38100" cap="rnd" cmpd="sng">
            <a:gradFill flip="none" rotWithShape="1">
              <a:gsLst>
                <a:gs pos="0">
                  <a:srgbClr val="A603AB"/>
                </a:gs>
                <a:gs pos="0">
                  <a:srgbClr val="0819FB"/>
                </a:gs>
                <a:gs pos="0">
                  <a:srgbClr val="1A8D48"/>
                </a:gs>
                <a:gs pos="100000">
                  <a:srgbClr val="FFFF00"/>
                </a:gs>
                <a:gs pos="100000">
                  <a:srgbClr val="EE3F17"/>
                </a:gs>
                <a:gs pos="100000">
                  <a:srgbClr val="E81766"/>
                </a:gs>
                <a:gs pos="100000">
                  <a:srgbClr val="A603AB"/>
                </a:gs>
              </a:gsLst>
              <a:path path="circle">
                <a:fillToRect l="100000" t="100000"/>
              </a:path>
              <a:tileRect r="-100000" b="-100000"/>
            </a:gradFill>
            <a:prstDash val="solid"/>
            <a:round/>
            <a:headEnd type="none" w="sm" len="sm"/>
            <a:tailEnd type="arrow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31" name="直接箭头连接符 30"/>
          <p:cNvCxnSpPr/>
          <p:nvPr/>
        </p:nvCxnSpPr>
        <p:spPr>
          <a:xfrm flipH="1" flipV="1">
            <a:off x="7078980" y="2616356"/>
            <a:ext cx="1367791" cy="2088515"/>
          </a:xfrm>
          <a:prstGeom prst="straightConnector1">
            <a:avLst/>
          </a:prstGeom>
          <a:ln w="38100" cap="rnd" cmpd="sng">
            <a:gradFill flip="none" rotWithShape="1">
              <a:gsLst>
                <a:gs pos="0">
                  <a:srgbClr val="A603AB"/>
                </a:gs>
                <a:gs pos="0">
                  <a:srgbClr val="0819FB"/>
                </a:gs>
                <a:gs pos="0">
                  <a:srgbClr val="1A8D48"/>
                </a:gs>
                <a:gs pos="100000">
                  <a:srgbClr val="FFFF00"/>
                </a:gs>
                <a:gs pos="100000">
                  <a:srgbClr val="EE3F17"/>
                </a:gs>
                <a:gs pos="100000">
                  <a:srgbClr val="E81766"/>
                </a:gs>
                <a:gs pos="100000">
                  <a:srgbClr val="A603AB"/>
                </a:gs>
              </a:gsLst>
              <a:path path="circle">
                <a:fillToRect l="100000" t="100000"/>
              </a:path>
              <a:tileRect r="-100000" b="-100000"/>
            </a:gradFill>
            <a:prstDash val="solid"/>
            <a:round/>
            <a:headEnd type="none" w="sm" len="sm"/>
            <a:tailEnd type="arrow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32" name="Rectangle 5"/>
          <p:cNvSpPr>
            <a:spLocks noChangeArrowheads="1"/>
          </p:cNvSpPr>
          <p:nvPr/>
        </p:nvSpPr>
        <p:spPr bwMode="auto">
          <a:xfrm>
            <a:off x="5389245" y="3794280"/>
            <a:ext cx="904240" cy="73723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  <a:cs typeface="+mn-ea"/>
                <a:sym typeface="+mn-lt"/>
              </a:rPr>
              <a:t>教育</a:t>
            </a:r>
            <a:endParaRPr lang="zh-CN" altLang="en-US" sz="28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3" name="Rectangle 5"/>
          <p:cNvSpPr>
            <a:spLocks noChangeArrowheads="1"/>
          </p:cNvSpPr>
          <p:nvPr/>
        </p:nvSpPr>
        <p:spPr bwMode="auto">
          <a:xfrm>
            <a:off x="7657465" y="2678585"/>
            <a:ext cx="1045211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cs typeface="+mn-ea"/>
                <a:sym typeface="+mn-lt"/>
              </a:rPr>
              <a:t>捉</a:t>
            </a:r>
            <a:endParaRPr lang="zh-CN" altLang="en-US" sz="3200" dirty="0">
              <a:cs typeface="+mn-ea"/>
              <a:sym typeface="+mn-lt"/>
            </a:endParaRPr>
          </a:p>
        </p:txBody>
      </p:sp>
      <p:sp>
        <p:nvSpPr>
          <p:cNvPr id="34" name="Rectangle 5"/>
          <p:cNvSpPr>
            <a:spLocks noChangeArrowheads="1"/>
          </p:cNvSpPr>
          <p:nvPr/>
        </p:nvSpPr>
        <p:spPr bwMode="auto">
          <a:xfrm>
            <a:off x="7240269" y="3383435"/>
            <a:ext cx="1045211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cs typeface="+mn-ea"/>
                <a:sym typeface="+mn-lt"/>
              </a:rPr>
              <a:t>放</a:t>
            </a:r>
            <a:endParaRPr lang="zh-CN" altLang="en-US" sz="3200" dirty="0">
              <a:cs typeface="+mn-ea"/>
              <a:sym typeface="+mn-lt"/>
            </a:endParaRPr>
          </a:p>
        </p:txBody>
      </p:sp>
      <p:sp>
        <p:nvSpPr>
          <p:cNvPr id="35" name="Rectangle 5"/>
          <p:cNvSpPr>
            <a:spLocks noChangeArrowheads="1"/>
          </p:cNvSpPr>
          <p:nvPr/>
        </p:nvSpPr>
        <p:spPr bwMode="auto">
          <a:xfrm>
            <a:off x="8311515" y="5361460"/>
            <a:ext cx="825500" cy="64516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  <a:miter lim="800000"/>
          </a:ln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cs typeface="+mn-ea"/>
                <a:sym typeface="+mn-lt"/>
              </a:rPr>
              <a:t>诚实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1" y="6589485"/>
            <a:ext cx="12192001" cy="268515"/>
          </a:xfrm>
          <a:prstGeom prst="rect">
            <a:avLst/>
          </a:prstGeom>
          <a:solidFill>
            <a:srgbClr val="39A4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>
              <a:defRPr/>
            </a:pPr>
            <a:endParaRPr lang="zh-CN" altLang="en-US" sz="2400">
              <a:solidFill>
                <a:prstClr val="white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 bldLvl="0" animBg="1"/>
      <p:bldP spid="19" grpId="0"/>
      <p:bldP spid="20" grpId="0" bldLvl="0" animBg="1"/>
      <p:bldP spid="22" grpId="0"/>
      <p:bldP spid="32" grpId="0" bldLvl="0" animBg="1"/>
      <p:bldP spid="33" grpId="0"/>
      <p:bldP spid="34" grpId="0"/>
      <p:bldP spid="3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05217" y="259883"/>
            <a:ext cx="1974554" cy="681343"/>
            <a:chOff x="305216" y="259882"/>
            <a:chExt cx="1004192" cy="346508"/>
          </a:xfrm>
        </p:grpSpPr>
        <p:sp>
          <p:nvSpPr>
            <p:cNvPr id="4" name="bookmark_76382"/>
            <p:cNvSpPr>
              <a:spLocks noChangeAspect="1"/>
            </p:cNvSpPr>
            <p:nvPr/>
          </p:nvSpPr>
          <p:spPr bwMode="auto">
            <a:xfrm>
              <a:off x="305216" y="259882"/>
              <a:ext cx="131376" cy="346508"/>
            </a:xfrm>
            <a:custGeom>
              <a:avLst/>
              <a:gdLst>
                <a:gd name="T0" fmla="*/ 455839 w 606244"/>
                <a:gd name="T1" fmla="*/ 455839 w 606244"/>
                <a:gd name="T2" fmla="*/ 600116 w 606244"/>
                <a:gd name="T3" fmla="*/ 600116 w 606244"/>
                <a:gd name="T4" fmla="*/ 600116 w 606244"/>
                <a:gd name="T5" fmla="*/ 600116 w 606244"/>
                <a:gd name="T6" fmla="*/ 600116 w 606244"/>
                <a:gd name="T7" fmla="*/ 600116 w 606244"/>
                <a:gd name="T8" fmla="*/ 600116 w 606244"/>
                <a:gd name="T9" fmla="*/ 600116 w 606244"/>
                <a:gd name="T10" fmla="*/ 600116 w 606244"/>
                <a:gd name="T11" fmla="*/ 600116 w 606244"/>
                <a:gd name="T12" fmla="*/ 600116 w 606244"/>
                <a:gd name="T13" fmla="*/ 600116 w 606244"/>
                <a:gd name="T14" fmla="*/ 600116 w 606244"/>
                <a:gd name="T15" fmla="*/ 600116 w 606244"/>
                <a:gd name="T16" fmla="*/ 600116 w 606244"/>
                <a:gd name="T17" fmla="*/ 600116 w 606244"/>
                <a:gd name="T18" fmla="*/ 600116 w 606244"/>
                <a:gd name="T19" fmla="*/ 600116 w 606244"/>
                <a:gd name="T20" fmla="*/ 600116 w 606244"/>
                <a:gd name="T21" fmla="*/ 600116 w 606244"/>
                <a:gd name="T22" fmla="*/ 600116 w 606244"/>
                <a:gd name="T23" fmla="*/ 600116 w 606244"/>
                <a:gd name="T24" fmla="*/ 455839 w 606244"/>
                <a:gd name="T25" fmla="*/ 455839 w 606244"/>
                <a:gd name="T26" fmla="*/ 600116 w 606244"/>
                <a:gd name="T27" fmla="*/ 600116 w 606244"/>
                <a:gd name="T28" fmla="*/ 600116 w 606244"/>
                <a:gd name="T29" fmla="*/ 600116 w 606244"/>
                <a:gd name="T30" fmla="*/ 600116 w 606244"/>
                <a:gd name="T31" fmla="*/ 600116 w 606244"/>
                <a:gd name="T32" fmla="*/ 600116 w 606244"/>
                <a:gd name="T33" fmla="*/ 600116 w 606244"/>
                <a:gd name="T34" fmla="*/ 600116 w 606244"/>
                <a:gd name="T35" fmla="*/ 600116 w 606244"/>
                <a:gd name="T36" fmla="*/ 600116 w 606244"/>
                <a:gd name="T37" fmla="*/ 600116 w 606244"/>
                <a:gd name="T38" fmla="*/ 600116 w 606244"/>
                <a:gd name="T39" fmla="*/ 600116 w 606244"/>
                <a:gd name="T40" fmla="*/ 455839 w 606244"/>
                <a:gd name="T41" fmla="*/ 455839 w 606244"/>
                <a:gd name="T42" fmla="*/ 600116 w 606244"/>
                <a:gd name="T43" fmla="*/ 600116 w 606244"/>
                <a:gd name="T44" fmla="*/ 600116 w 606244"/>
                <a:gd name="T45" fmla="*/ 600116 w 606244"/>
                <a:gd name="T46" fmla="*/ 600116 w 606244"/>
                <a:gd name="T47" fmla="*/ 600116 w 606244"/>
                <a:gd name="T48" fmla="*/ 600116 w 606244"/>
                <a:gd name="T49" fmla="*/ 600116 w 606244"/>
                <a:gd name="T50" fmla="*/ 600116 w 606244"/>
                <a:gd name="T51" fmla="*/ 600116 w 606244"/>
                <a:gd name="T52" fmla="*/ 600116 w 606244"/>
                <a:gd name="T53" fmla="*/ 600116 w 606244"/>
                <a:gd name="T54" fmla="*/ 600116 w 606244"/>
                <a:gd name="T55" fmla="*/ 600116 w 606244"/>
                <a:gd name="T56" fmla="*/ 600116 w 606244"/>
                <a:gd name="T57" fmla="*/ 600116 w 606244"/>
                <a:gd name="T58" fmla="*/ 600116 w 606244"/>
                <a:gd name="T59" fmla="*/ 600116 w 606244"/>
                <a:gd name="T60" fmla="*/ 600116 w 606244"/>
                <a:gd name="T61" fmla="*/ 600116 w 606244"/>
                <a:gd name="T62" fmla="*/ 600116 w 606244"/>
                <a:gd name="T63" fmla="*/ 600116 w 606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67" h="3875">
                  <a:moveTo>
                    <a:pt x="67" y="0"/>
                  </a:moveTo>
                  <a:cubicBezTo>
                    <a:pt x="30" y="0"/>
                    <a:pt x="0" y="30"/>
                    <a:pt x="0" y="67"/>
                  </a:cubicBezTo>
                  <a:lnTo>
                    <a:pt x="0" y="3800"/>
                  </a:lnTo>
                  <a:cubicBezTo>
                    <a:pt x="0" y="3837"/>
                    <a:pt x="30" y="3867"/>
                    <a:pt x="67" y="3867"/>
                  </a:cubicBezTo>
                  <a:cubicBezTo>
                    <a:pt x="86" y="3867"/>
                    <a:pt x="105" y="3858"/>
                    <a:pt x="118" y="3843"/>
                  </a:cubicBezTo>
                  <a:lnTo>
                    <a:pt x="733" y="3104"/>
                  </a:lnTo>
                  <a:lnTo>
                    <a:pt x="1349" y="3843"/>
                  </a:lnTo>
                  <a:cubicBezTo>
                    <a:pt x="1372" y="3871"/>
                    <a:pt x="1414" y="3875"/>
                    <a:pt x="1443" y="3851"/>
                  </a:cubicBezTo>
                  <a:cubicBezTo>
                    <a:pt x="1458" y="3839"/>
                    <a:pt x="1467" y="3820"/>
                    <a:pt x="1467" y="3800"/>
                  </a:cubicBezTo>
                  <a:lnTo>
                    <a:pt x="1467" y="67"/>
                  </a:lnTo>
                  <a:cubicBezTo>
                    <a:pt x="1467" y="30"/>
                    <a:pt x="1437" y="0"/>
                    <a:pt x="1400" y="0"/>
                  </a:cubicBezTo>
                  <a:lnTo>
                    <a:pt x="67" y="0"/>
                  </a:lnTo>
                  <a:close/>
                  <a:moveTo>
                    <a:pt x="133" y="133"/>
                  </a:moveTo>
                  <a:lnTo>
                    <a:pt x="1333" y="133"/>
                  </a:lnTo>
                  <a:lnTo>
                    <a:pt x="1333" y="3616"/>
                  </a:lnTo>
                  <a:lnTo>
                    <a:pt x="785" y="2957"/>
                  </a:lnTo>
                  <a:cubicBezTo>
                    <a:pt x="761" y="2929"/>
                    <a:pt x="719" y="2925"/>
                    <a:pt x="691" y="2949"/>
                  </a:cubicBezTo>
                  <a:cubicBezTo>
                    <a:pt x="688" y="2951"/>
                    <a:pt x="685" y="2954"/>
                    <a:pt x="682" y="2957"/>
                  </a:cubicBezTo>
                  <a:lnTo>
                    <a:pt x="133" y="3616"/>
                  </a:lnTo>
                  <a:lnTo>
                    <a:pt x="133" y="133"/>
                  </a:lnTo>
                  <a:close/>
                  <a:moveTo>
                    <a:pt x="267" y="233"/>
                  </a:moveTo>
                  <a:cubicBezTo>
                    <a:pt x="248" y="233"/>
                    <a:pt x="233" y="248"/>
                    <a:pt x="233" y="267"/>
                  </a:cubicBezTo>
                  <a:lnTo>
                    <a:pt x="233" y="1133"/>
                  </a:lnTo>
                  <a:cubicBezTo>
                    <a:pt x="233" y="1152"/>
                    <a:pt x="248" y="1167"/>
                    <a:pt x="266" y="1167"/>
                  </a:cubicBezTo>
                  <a:cubicBezTo>
                    <a:pt x="285" y="1167"/>
                    <a:pt x="300" y="1153"/>
                    <a:pt x="300" y="1134"/>
                  </a:cubicBezTo>
                  <a:lnTo>
                    <a:pt x="300" y="1133"/>
                  </a:lnTo>
                  <a:lnTo>
                    <a:pt x="300" y="300"/>
                  </a:lnTo>
                  <a:lnTo>
                    <a:pt x="733" y="300"/>
                  </a:lnTo>
                  <a:cubicBezTo>
                    <a:pt x="752" y="300"/>
                    <a:pt x="767" y="286"/>
                    <a:pt x="767" y="267"/>
                  </a:cubicBezTo>
                  <a:cubicBezTo>
                    <a:pt x="767" y="249"/>
                    <a:pt x="753" y="234"/>
                    <a:pt x="734" y="233"/>
                  </a:cubicBezTo>
                  <a:lnTo>
                    <a:pt x="733" y="233"/>
                  </a:lnTo>
                  <a:lnTo>
                    <a:pt x="267" y="233"/>
                  </a:lnTo>
                  <a:close/>
                </a:path>
              </a:pathLst>
            </a:custGeom>
            <a:solidFill>
              <a:srgbClr val="39A492"/>
            </a:solidFill>
            <a:ln>
              <a:noFill/>
            </a:ln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493016" y="260323"/>
              <a:ext cx="816392" cy="26545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800" dirty="0">
                  <a:cs typeface="+mn-ea"/>
                  <a:sym typeface="+mn-lt"/>
                </a:rPr>
                <a:t>课堂演练</a:t>
              </a:r>
              <a:endParaRPr lang="zh-CN" altLang="en-US" sz="2800" dirty="0">
                <a:cs typeface="+mn-ea"/>
                <a:sym typeface="+mn-lt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-1" y="6589485"/>
            <a:ext cx="12192001" cy="268515"/>
          </a:xfrm>
          <a:prstGeom prst="rect">
            <a:avLst/>
          </a:prstGeom>
          <a:solidFill>
            <a:srgbClr val="39A4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>
              <a:defRPr/>
            </a:pPr>
            <a:endParaRPr lang="zh-CN" altLang="en-US" sz="24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5" name="Rectangle 4"/>
          <p:cNvSpPr txBox="1">
            <a:spLocks noChangeArrowheads="1"/>
          </p:cNvSpPr>
          <p:nvPr/>
        </p:nvSpPr>
        <p:spPr bwMode="auto">
          <a:xfrm>
            <a:off x="674489" y="1590308"/>
            <a:ext cx="8280920" cy="1296144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altLang="zh-CN" sz="3200" b="1" dirty="0">
                <a:cs typeface="+mn-ea"/>
                <a:sym typeface="+mn-lt"/>
              </a:rPr>
              <a:t>1.</a:t>
            </a:r>
            <a:r>
              <a:rPr lang="zh-CN" altLang="en-US" sz="3200" b="1" dirty="0">
                <a:cs typeface="+mn-ea"/>
                <a:sym typeface="+mn-lt"/>
              </a:rPr>
              <a:t>选词填空。</a:t>
            </a:r>
            <a:endParaRPr lang="zh-CN" altLang="en-US" sz="3200" b="1" dirty="0">
              <a:cs typeface="+mn-ea"/>
              <a:sym typeface="+mn-lt"/>
            </a:endParaRPr>
          </a:p>
        </p:txBody>
      </p:sp>
      <p:sp>
        <p:nvSpPr>
          <p:cNvPr id="26" name="TextBox 35"/>
          <p:cNvSpPr txBox="1"/>
          <p:nvPr/>
        </p:nvSpPr>
        <p:spPr>
          <a:xfrm>
            <a:off x="2869019" y="1946429"/>
            <a:ext cx="1080120" cy="58356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cs typeface="+mn-ea"/>
                <a:sym typeface="+mn-lt"/>
              </a:rPr>
              <a:t>果然</a:t>
            </a:r>
            <a:endParaRPr lang="zh-CN" altLang="en-US" sz="32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92973" y="2676525"/>
            <a:ext cx="8478520" cy="2159000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3200" dirty="0">
                <a:cs typeface="+mn-ea"/>
                <a:sym typeface="+mn-lt"/>
              </a:rPr>
              <a:t>（</a:t>
            </a:r>
            <a:r>
              <a:rPr lang="en-US" altLang="zh-CN" sz="3200" dirty="0">
                <a:cs typeface="+mn-ea"/>
                <a:sym typeface="+mn-lt"/>
              </a:rPr>
              <a:t>1</a:t>
            </a:r>
            <a:r>
              <a:rPr lang="zh-CN" altLang="en-US" sz="3200" dirty="0">
                <a:cs typeface="+mn-ea"/>
                <a:sym typeface="+mn-lt"/>
              </a:rPr>
              <a:t>）妈妈让我带伞，今天（        ）下雨了。</a:t>
            </a:r>
            <a:endParaRPr lang="en-US" altLang="zh-CN" sz="3200" dirty="0">
              <a:cs typeface="+mn-ea"/>
              <a:sym typeface="+mn-lt"/>
            </a:endParaRPr>
          </a:p>
          <a:p>
            <a:pPr>
              <a:lnSpc>
                <a:spcPct val="140000"/>
              </a:lnSpc>
            </a:pPr>
            <a:r>
              <a:rPr lang="zh-CN" altLang="en-US" sz="3200" dirty="0">
                <a:cs typeface="+mn-ea"/>
                <a:sym typeface="+mn-lt"/>
              </a:rPr>
              <a:t>（</a:t>
            </a:r>
            <a:r>
              <a:rPr lang="en-US" altLang="zh-CN" sz="3200" dirty="0">
                <a:cs typeface="+mn-ea"/>
                <a:sym typeface="+mn-lt"/>
              </a:rPr>
              <a:t>2</a:t>
            </a:r>
            <a:r>
              <a:rPr lang="zh-CN" altLang="en-US" sz="3200" dirty="0">
                <a:cs typeface="+mn-ea"/>
                <a:sym typeface="+mn-lt"/>
              </a:rPr>
              <a:t>）早晨还是晴天，现在（        ）下雨了。</a:t>
            </a:r>
            <a:endParaRPr lang="zh-CN" altLang="en-US" sz="3200" dirty="0">
              <a:cs typeface="+mn-ea"/>
              <a:sym typeface="+mn-lt"/>
            </a:endParaRPr>
          </a:p>
          <a:p>
            <a:pPr>
              <a:lnSpc>
                <a:spcPct val="140000"/>
              </a:lnSpc>
            </a:pPr>
            <a:r>
              <a:rPr lang="zh-CN" altLang="en-US" sz="3200" dirty="0">
                <a:cs typeface="+mn-ea"/>
                <a:sym typeface="+mn-lt"/>
              </a:rPr>
              <a:t>（</a:t>
            </a:r>
            <a:r>
              <a:rPr lang="en-US" altLang="zh-CN" sz="3200" dirty="0">
                <a:cs typeface="+mn-ea"/>
                <a:sym typeface="+mn-lt"/>
              </a:rPr>
              <a:t>3</a:t>
            </a:r>
            <a:r>
              <a:rPr lang="zh-CN" altLang="en-US" sz="3200" dirty="0">
                <a:cs typeface="+mn-ea"/>
                <a:sym typeface="+mn-lt"/>
              </a:rPr>
              <a:t>）早晨就在下雨，现在（        ）在下。</a:t>
            </a:r>
            <a:endParaRPr lang="zh-CN" altLang="en-US" sz="3200" dirty="0">
              <a:cs typeface="+mn-ea"/>
              <a:sym typeface="+mn-lt"/>
            </a:endParaRPr>
          </a:p>
        </p:txBody>
      </p:sp>
      <p:sp>
        <p:nvSpPr>
          <p:cNvPr id="28" name="TextBox 38"/>
          <p:cNvSpPr txBox="1"/>
          <p:nvPr/>
        </p:nvSpPr>
        <p:spPr>
          <a:xfrm>
            <a:off x="4346897" y="1945973"/>
            <a:ext cx="1368152" cy="58356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cs typeface="+mn-ea"/>
                <a:sym typeface="+mn-lt"/>
              </a:rPr>
              <a:t>居然</a:t>
            </a:r>
            <a:endParaRPr lang="zh-CN" altLang="en-US" sz="32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29" name="TextBox 39"/>
          <p:cNvSpPr txBox="1"/>
          <p:nvPr/>
        </p:nvSpPr>
        <p:spPr>
          <a:xfrm>
            <a:off x="5845479" y="2803307"/>
            <a:ext cx="1080120" cy="58356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cs typeface="+mn-ea"/>
                <a:sym typeface="+mn-lt"/>
              </a:rPr>
              <a:t>果然</a:t>
            </a:r>
            <a:endParaRPr lang="zh-CN" altLang="en-US" sz="32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36" name="TextBox 40"/>
          <p:cNvSpPr txBox="1"/>
          <p:nvPr/>
        </p:nvSpPr>
        <p:spPr>
          <a:xfrm>
            <a:off x="5845085" y="3464812"/>
            <a:ext cx="1368152" cy="58356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cs typeface="+mn-ea"/>
                <a:sym typeface="+mn-lt"/>
              </a:rPr>
              <a:t>居然</a:t>
            </a:r>
            <a:endParaRPr lang="zh-CN" altLang="en-US" sz="32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37" name="TextBox 38"/>
          <p:cNvSpPr txBox="1"/>
          <p:nvPr/>
        </p:nvSpPr>
        <p:spPr>
          <a:xfrm>
            <a:off x="5756597" y="1945973"/>
            <a:ext cx="1368152" cy="58356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cs typeface="+mn-ea"/>
                <a:sym typeface="+mn-lt"/>
              </a:rPr>
              <a:t>仍然</a:t>
            </a:r>
            <a:endParaRPr lang="zh-CN" altLang="en-US" sz="32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38" name="TextBox 40"/>
          <p:cNvSpPr txBox="1"/>
          <p:nvPr/>
        </p:nvSpPr>
        <p:spPr>
          <a:xfrm>
            <a:off x="5845085" y="4190617"/>
            <a:ext cx="1368152" cy="58356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cs typeface="+mn-ea"/>
                <a:sym typeface="+mn-lt"/>
              </a:rPr>
              <a:t>仍然</a:t>
            </a:r>
            <a:endParaRPr lang="zh-CN" altLang="en-US" sz="32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789307" y="2849713"/>
            <a:ext cx="2667000" cy="3581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uild="p"/>
      <p:bldP spid="26" grpId="0"/>
      <p:bldP spid="27" grpId="0"/>
      <p:bldP spid="28" grpId="0"/>
      <p:bldP spid="29" grpId="0"/>
      <p:bldP spid="36" grpId="0"/>
      <p:bldP spid="37" grpId="0"/>
      <p:bldP spid="3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05217" y="259883"/>
            <a:ext cx="1974554" cy="681343"/>
            <a:chOff x="305216" y="259882"/>
            <a:chExt cx="1004192" cy="346508"/>
          </a:xfrm>
        </p:grpSpPr>
        <p:sp>
          <p:nvSpPr>
            <p:cNvPr id="4" name="bookmark_76382"/>
            <p:cNvSpPr>
              <a:spLocks noChangeAspect="1"/>
            </p:cNvSpPr>
            <p:nvPr/>
          </p:nvSpPr>
          <p:spPr bwMode="auto">
            <a:xfrm>
              <a:off x="305216" y="259882"/>
              <a:ext cx="131376" cy="346508"/>
            </a:xfrm>
            <a:custGeom>
              <a:avLst/>
              <a:gdLst>
                <a:gd name="T0" fmla="*/ 455839 w 606244"/>
                <a:gd name="T1" fmla="*/ 455839 w 606244"/>
                <a:gd name="T2" fmla="*/ 600116 w 606244"/>
                <a:gd name="T3" fmla="*/ 600116 w 606244"/>
                <a:gd name="T4" fmla="*/ 600116 w 606244"/>
                <a:gd name="T5" fmla="*/ 600116 w 606244"/>
                <a:gd name="T6" fmla="*/ 600116 w 606244"/>
                <a:gd name="T7" fmla="*/ 600116 w 606244"/>
                <a:gd name="T8" fmla="*/ 600116 w 606244"/>
                <a:gd name="T9" fmla="*/ 600116 w 606244"/>
                <a:gd name="T10" fmla="*/ 600116 w 606244"/>
                <a:gd name="T11" fmla="*/ 600116 w 606244"/>
                <a:gd name="T12" fmla="*/ 600116 w 606244"/>
                <a:gd name="T13" fmla="*/ 600116 w 606244"/>
                <a:gd name="T14" fmla="*/ 600116 w 606244"/>
                <a:gd name="T15" fmla="*/ 600116 w 606244"/>
                <a:gd name="T16" fmla="*/ 600116 w 606244"/>
                <a:gd name="T17" fmla="*/ 600116 w 606244"/>
                <a:gd name="T18" fmla="*/ 600116 w 606244"/>
                <a:gd name="T19" fmla="*/ 600116 w 606244"/>
                <a:gd name="T20" fmla="*/ 600116 w 606244"/>
                <a:gd name="T21" fmla="*/ 600116 w 606244"/>
                <a:gd name="T22" fmla="*/ 600116 w 606244"/>
                <a:gd name="T23" fmla="*/ 600116 w 606244"/>
                <a:gd name="T24" fmla="*/ 455839 w 606244"/>
                <a:gd name="T25" fmla="*/ 455839 w 606244"/>
                <a:gd name="T26" fmla="*/ 600116 w 606244"/>
                <a:gd name="T27" fmla="*/ 600116 w 606244"/>
                <a:gd name="T28" fmla="*/ 600116 w 606244"/>
                <a:gd name="T29" fmla="*/ 600116 w 606244"/>
                <a:gd name="T30" fmla="*/ 600116 w 606244"/>
                <a:gd name="T31" fmla="*/ 600116 w 606244"/>
                <a:gd name="T32" fmla="*/ 600116 w 606244"/>
                <a:gd name="T33" fmla="*/ 600116 w 606244"/>
                <a:gd name="T34" fmla="*/ 600116 w 606244"/>
                <a:gd name="T35" fmla="*/ 600116 w 606244"/>
                <a:gd name="T36" fmla="*/ 600116 w 606244"/>
                <a:gd name="T37" fmla="*/ 600116 w 606244"/>
                <a:gd name="T38" fmla="*/ 600116 w 606244"/>
                <a:gd name="T39" fmla="*/ 600116 w 606244"/>
                <a:gd name="T40" fmla="*/ 455839 w 606244"/>
                <a:gd name="T41" fmla="*/ 455839 w 606244"/>
                <a:gd name="T42" fmla="*/ 600116 w 606244"/>
                <a:gd name="T43" fmla="*/ 600116 w 606244"/>
                <a:gd name="T44" fmla="*/ 600116 w 606244"/>
                <a:gd name="T45" fmla="*/ 600116 w 606244"/>
                <a:gd name="T46" fmla="*/ 600116 w 606244"/>
                <a:gd name="T47" fmla="*/ 600116 w 606244"/>
                <a:gd name="T48" fmla="*/ 600116 w 606244"/>
                <a:gd name="T49" fmla="*/ 600116 w 606244"/>
                <a:gd name="T50" fmla="*/ 600116 w 606244"/>
                <a:gd name="T51" fmla="*/ 600116 w 606244"/>
                <a:gd name="T52" fmla="*/ 600116 w 606244"/>
                <a:gd name="T53" fmla="*/ 600116 w 606244"/>
                <a:gd name="T54" fmla="*/ 600116 w 606244"/>
                <a:gd name="T55" fmla="*/ 600116 w 606244"/>
                <a:gd name="T56" fmla="*/ 600116 w 606244"/>
                <a:gd name="T57" fmla="*/ 600116 w 606244"/>
                <a:gd name="T58" fmla="*/ 600116 w 606244"/>
                <a:gd name="T59" fmla="*/ 600116 w 606244"/>
                <a:gd name="T60" fmla="*/ 600116 w 606244"/>
                <a:gd name="T61" fmla="*/ 600116 w 606244"/>
                <a:gd name="T62" fmla="*/ 600116 w 606244"/>
                <a:gd name="T63" fmla="*/ 600116 w 606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67" h="3875">
                  <a:moveTo>
                    <a:pt x="67" y="0"/>
                  </a:moveTo>
                  <a:cubicBezTo>
                    <a:pt x="30" y="0"/>
                    <a:pt x="0" y="30"/>
                    <a:pt x="0" y="67"/>
                  </a:cubicBezTo>
                  <a:lnTo>
                    <a:pt x="0" y="3800"/>
                  </a:lnTo>
                  <a:cubicBezTo>
                    <a:pt x="0" y="3837"/>
                    <a:pt x="30" y="3867"/>
                    <a:pt x="67" y="3867"/>
                  </a:cubicBezTo>
                  <a:cubicBezTo>
                    <a:pt x="86" y="3867"/>
                    <a:pt x="105" y="3858"/>
                    <a:pt x="118" y="3843"/>
                  </a:cubicBezTo>
                  <a:lnTo>
                    <a:pt x="733" y="3104"/>
                  </a:lnTo>
                  <a:lnTo>
                    <a:pt x="1349" y="3843"/>
                  </a:lnTo>
                  <a:cubicBezTo>
                    <a:pt x="1372" y="3871"/>
                    <a:pt x="1414" y="3875"/>
                    <a:pt x="1443" y="3851"/>
                  </a:cubicBezTo>
                  <a:cubicBezTo>
                    <a:pt x="1458" y="3839"/>
                    <a:pt x="1467" y="3820"/>
                    <a:pt x="1467" y="3800"/>
                  </a:cubicBezTo>
                  <a:lnTo>
                    <a:pt x="1467" y="67"/>
                  </a:lnTo>
                  <a:cubicBezTo>
                    <a:pt x="1467" y="30"/>
                    <a:pt x="1437" y="0"/>
                    <a:pt x="1400" y="0"/>
                  </a:cubicBezTo>
                  <a:lnTo>
                    <a:pt x="67" y="0"/>
                  </a:lnTo>
                  <a:close/>
                  <a:moveTo>
                    <a:pt x="133" y="133"/>
                  </a:moveTo>
                  <a:lnTo>
                    <a:pt x="1333" y="133"/>
                  </a:lnTo>
                  <a:lnTo>
                    <a:pt x="1333" y="3616"/>
                  </a:lnTo>
                  <a:lnTo>
                    <a:pt x="785" y="2957"/>
                  </a:lnTo>
                  <a:cubicBezTo>
                    <a:pt x="761" y="2929"/>
                    <a:pt x="719" y="2925"/>
                    <a:pt x="691" y="2949"/>
                  </a:cubicBezTo>
                  <a:cubicBezTo>
                    <a:pt x="688" y="2951"/>
                    <a:pt x="685" y="2954"/>
                    <a:pt x="682" y="2957"/>
                  </a:cubicBezTo>
                  <a:lnTo>
                    <a:pt x="133" y="3616"/>
                  </a:lnTo>
                  <a:lnTo>
                    <a:pt x="133" y="133"/>
                  </a:lnTo>
                  <a:close/>
                  <a:moveTo>
                    <a:pt x="267" y="233"/>
                  </a:moveTo>
                  <a:cubicBezTo>
                    <a:pt x="248" y="233"/>
                    <a:pt x="233" y="248"/>
                    <a:pt x="233" y="267"/>
                  </a:cubicBezTo>
                  <a:lnTo>
                    <a:pt x="233" y="1133"/>
                  </a:lnTo>
                  <a:cubicBezTo>
                    <a:pt x="233" y="1152"/>
                    <a:pt x="248" y="1167"/>
                    <a:pt x="266" y="1167"/>
                  </a:cubicBezTo>
                  <a:cubicBezTo>
                    <a:pt x="285" y="1167"/>
                    <a:pt x="300" y="1153"/>
                    <a:pt x="300" y="1134"/>
                  </a:cubicBezTo>
                  <a:lnTo>
                    <a:pt x="300" y="1133"/>
                  </a:lnTo>
                  <a:lnTo>
                    <a:pt x="300" y="300"/>
                  </a:lnTo>
                  <a:lnTo>
                    <a:pt x="733" y="300"/>
                  </a:lnTo>
                  <a:cubicBezTo>
                    <a:pt x="752" y="300"/>
                    <a:pt x="767" y="286"/>
                    <a:pt x="767" y="267"/>
                  </a:cubicBezTo>
                  <a:cubicBezTo>
                    <a:pt x="767" y="249"/>
                    <a:pt x="753" y="234"/>
                    <a:pt x="734" y="233"/>
                  </a:cubicBezTo>
                  <a:lnTo>
                    <a:pt x="733" y="233"/>
                  </a:lnTo>
                  <a:lnTo>
                    <a:pt x="267" y="233"/>
                  </a:lnTo>
                  <a:close/>
                </a:path>
              </a:pathLst>
            </a:custGeom>
            <a:solidFill>
              <a:srgbClr val="39A492"/>
            </a:solidFill>
            <a:ln>
              <a:noFill/>
            </a:ln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493016" y="260323"/>
              <a:ext cx="816392" cy="26545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800" dirty="0">
                  <a:cs typeface="+mn-ea"/>
                  <a:sym typeface="+mn-lt"/>
                </a:rPr>
                <a:t>课堂演练</a:t>
              </a:r>
              <a:endParaRPr lang="zh-CN" altLang="en-US" sz="2800" dirty="0">
                <a:cs typeface="+mn-ea"/>
                <a:sym typeface="+mn-lt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-1" y="6589485"/>
            <a:ext cx="12192001" cy="268515"/>
          </a:xfrm>
          <a:prstGeom prst="rect">
            <a:avLst/>
          </a:prstGeom>
          <a:solidFill>
            <a:srgbClr val="39A4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>
              <a:defRPr/>
            </a:pPr>
            <a:endParaRPr lang="zh-CN" altLang="en-US" sz="24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" name="Rectangle 4"/>
          <p:cNvSpPr txBox="1">
            <a:spLocks noChangeArrowheads="1"/>
          </p:cNvSpPr>
          <p:nvPr/>
        </p:nvSpPr>
        <p:spPr bwMode="auto">
          <a:xfrm>
            <a:off x="971615" y="1476709"/>
            <a:ext cx="8229600" cy="576163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 fontScale="90000"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altLang="zh-CN" sz="3200" b="1" dirty="0">
                <a:cs typeface="+mn-ea"/>
                <a:sym typeface="+mn-lt"/>
              </a:rPr>
              <a:t>2.</a:t>
            </a:r>
            <a:r>
              <a:rPr lang="zh-CN" altLang="en-US" sz="3200" b="1" dirty="0">
                <a:cs typeface="+mn-ea"/>
                <a:sym typeface="+mn-lt"/>
              </a:rPr>
              <a:t>你觉得列宁是个什么样的人？</a:t>
            </a:r>
            <a:endParaRPr lang="zh-CN" altLang="en-US" sz="3200" b="1" dirty="0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71600" y="2196153"/>
            <a:ext cx="7904480" cy="58356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cs typeface="+mn-ea"/>
                <a:sym typeface="+mn-lt"/>
              </a:rPr>
              <a:t>列宁是一位爱动物，也懂得爱护孩子的人。</a:t>
            </a:r>
            <a:endParaRPr lang="zh-CN" altLang="en-US" sz="32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9" name="Rectangle 4"/>
          <p:cNvSpPr txBox="1">
            <a:spLocks noChangeArrowheads="1"/>
          </p:cNvSpPr>
          <p:nvPr/>
        </p:nvSpPr>
        <p:spPr bwMode="auto">
          <a:xfrm>
            <a:off x="971615" y="3000709"/>
            <a:ext cx="8229600" cy="576163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 fontScale="90000"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altLang="zh-CN" sz="3200" b="1" dirty="0">
                <a:cs typeface="+mn-ea"/>
                <a:sym typeface="+mn-lt"/>
              </a:rPr>
              <a:t>3.</a:t>
            </a:r>
            <a:r>
              <a:rPr lang="zh-CN" altLang="en-US" sz="3200" b="1" dirty="0">
                <a:cs typeface="+mn-ea"/>
                <a:sym typeface="+mn-lt"/>
              </a:rPr>
              <a:t>男孩是个什么样的人呢？</a:t>
            </a:r>
            <a:endParaRPr lang="zh-CN" altLang="en-US" sz="3200" b="1" dirty="0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88745" y="3755079"/>
            <a:ext cx="5466080" cy="58356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cs typeface="+mn-ea"/>
                <a:sym typeface="+mn-lt"/>
              </a:rPr>
              <a:t>天真、可爱、知错就改、诚实</a:t>
            </a:r>
            <a:endParaRPr lang="zh-CN" altLang="en-US" sz="32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789307" y="2849713"/>
            <a:ext cx="2667000" cy="3581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/>
      <p:bldP spid="9" grpId="0" build="p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4706340" y="936424"/>
            <a:ext cx="6606085" cy="1708308"/>
            <a:chOff x="4847769" y="2106980"/>
            <a:chExt cx="6606085" cy="1708308"/>
          </a:xfrm>
        </p:grpSpPr>
        <p:sp>
          <p:nvSpPr>
            <p:cNvPr id="10" name="矩形 259"/>
            <p:cNvSpPr>
              <a:spLocks noChangeArrowheads="1"/>
            </p:cNvSpPr>
            <p:nvPr/>
          </p:nvSpPr>
          <p:spPr bwMode="auto">
            <a:xfrm>
              <a:off x="4847769" y="2106980"/>
              <a:ext cx="6606085" cy="14770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charset="0"/>
                </a:defRPr>
              </a:lvl9pPr>
            </a:lstStyle>
            <a:p>
              <a:pPr algn="r" defTabSz="342900">
                <a:buNone/>
              </a:pPr>
              <a:r>
                <a:rPr lang="zh-CN" altLang="en-US" sz="9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感谢聆听</a:t>
              </a:r>
              <a:endParaRPr lang="en-US" altLang="zh-CN" sz="9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5878586" y="3815288"/>
              <a:ext cx="5473670" cy="0"/>
            </a:xfrm>
            <a:prstGeom prst="line">
              <a:avLst/>
            </a:prstGeom>
            <a:ln w="25400" cap="rnd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" y="6589485"/>
            <a:ext cx="12192001" cy="268515"/>
          </a:xfrm>
          <a:prstGeom prst="rect">
            <a:avLst/>
          </a:prstGeom>
          <a:solidFill>
            <a:srgbClr val="39A4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>
              <a:defRPr/>
            </a:pPr>
            <a:endParaRPr lang="zh-CN" altLang="en-US" sz="240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05216" y="259883"/>
            <a:ext cx="1974553" cy="681343"/>
            <a:chOff x="305216" y="259882"/>
            <a:chExt cx="1004191" cy="346508"/>
          </a:xfrm>
        </p:grpSpPr>
        <p:sp>
          <p:nvSpPr>
            <p:cNvPr id="4" name="bookmark_76382"/>
            <p:cNvSpPr>
              <a:spLocks noChangeAspect="1"/>
            </p:cNvSpPr>
            <p:nvPr/>
          </p:nvSpPr>
          <p:spPr bwMode="auto">
            <a:xfrm>
              <a:off x="305216" y="259882"/>
              <a:ext cx="131376" cy="346508"/>
            </a:xfrm>
            <a:custGeom>
              <a:avLst/>
              <a:gdLst>
                <a:gd name="T0" fmla="*/ 455839 w 606244"/>
                <a:gd name="T1" fmla="*/ 455839 w 606244"/>
                <a:gd name="T2" fmla="*/ 600116 w 606244"/>
                <a:gd name="T3" fmla="*/ 600116 w 606244"/>
                <a:gd name="T4" fmla="*/ 600116 w 606244"/>
                <a:gd name="T5" fmla="*/ 600116 w 606244"/>
                <a:gd name="T6" fmla="*/ 600116 w 606244"/>
                <a:gd name="T7" fmla="*/ 600116 w 606244"/>
                <a:gd name="T8" fmla="*/ 600116 w 606244"/>
                <a:gd name="T9" fmla="*/ 600116 w 606244"/>
                <a:gd name="T10" fmla="*/ 600116 w 606244"/>
                <a:gd name="T11" fmla="*/ 600116 w 606244"/>
                <a:gd name="T12" fmla="*/ 600116 w 606244"/>
                <a:gd name="T13" fmla="*/ 600116 w 606244"/>
                <a:gd name="T14" fmla="*/ 600116 w 606244"/>
                <a:gd name="T15" fmla="*/ 600116 w 606244"/>
                <a:gd name="T16" fmla="*/ 600116 w 606244"/>
                <a:gd name="T17" fmla="*/ 600116 w 606244"/>
                <a:gd name="T18" fmla="*/ 600116 w 606244"/>
                <a:gd name="T19" fmla="*/ 600116 w 606244"/>
                <a:gd name="T20" fmla="*/ 600116 w 606244"/>
                <a:gd name="T21" fmla="*/ 600116 w 606244"/>
                <a:gd name="T22" fmla="*/ 600116 w 606244"/>
                <a:gd name="T23" fmla="*/ 600116 w 606244"/>
                <a:gd name="T24" fmla="*/ 455839 w 606244"/>
                <a:gd name="T25" fmla="*/ 455839 w 606244"/>
                <a:gd name="T26" fmla="*/ 600116 w 606244"/>
                <a:gd name="T27" fmla="*/ 600116 w 606244"/>
                <a:gd name="T28" fmla="*/ 600116 w 606244"/>
                <a:gd name="T29" fmla="*/ 600116 w 606244"/>
                <a:gd name="T30" fmla="*/ 600116 w 606244"/>
                <a:gd name="T31" fmla="*/ 600116 w 606244"/>
                <a:gd name="T32" fmla="*/ 600116 w 606244"/>
                <a:gd name="T33" fmla="*/ 600116 w 606244"/>
                <a:gd name="T34" fmla="*/ 600116 w 606244"/>
                <a:gd name="T35" fmla="*/ 600116 w 606244"/>
                <a:gd name="T36" fmla="*/ 600116 w 606244"/>
                <a:gd name="T37" fmla="*/ 600116 w 606244"/>
                <a:gd name="T38" fmla="*/ 600116 w 606244"/>
                <a:gd name="T39" fmla="*/ 600116 w 606244"/>
                <a:gd name="T40" fmla="*/ 455839 w 606244"/>
                <a:gd name="T41" fmla="*/ 455839 w 606244"/>
                <a:gd name="T42" fmla="*/ 600116 w 606244"/>
                <a:gd name="T43" fmla="*/ 600116 w 606244"/>
                <a:gd name="T44" fmla="*/ 600116 w 606244"/>
                <a:gd name="T45" fmla="*/ 600116 w 606244"/>
                <a:gd name="T46" fmla="*/ 600116 w 606244"/>
                <a:gd name="T47" fmla="*/ 600116 w 606244"/>
                <a:gd name="T48" fmla="*/ 600116 w 606244"/>
                <a:gd name="T49" fmla="*/ 600116 w 606244"/>
                <a:gd name="T50" fmla="*/ 600116 w 606244"/>
                <a:gd name="T51" fmla="*/ 600116 w 606244"/>
                <a:gd name="T52" fmla="*/ 600116 w 606244"/>
                <a:gd name="T53" fmla="*/ 600116 w 606244"/>
                <a:gd name="T54" fmla="*/ 600116 w 606244"/>
                <a:gd name="T55" fmla="*/ 600116 w 606244"/>
                <a:gd name="T56" fmla="*/ 600116 w 606244"/>
                <a:gd name="T57" fmla="*/ 600116 w 606244"/>
                <a:gd name="T58" fmla="*/ 600116 w 606244"/>
                <a:gd name="T59" fmla="*/ 600116 w 606244"/>
                <a:gd name="T60" fmla="*/ 600116 w 606244"/>
                <a:gd name="T61" fmla="*/ 600116 w 606244"/>
                <a:gd name="T62" fmla="*/ 600116 w 606244"/>
                <a:gd name="T63" fmla="*/ 600116 w 606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67" h="3875">
                  <a:moveTo>
                    <a:pt x="67" y="0"/>
                  </a:moveTo>
                  <a:cubicBezTo>
                    <a:pt x="30" y="0"/>
                    <a:pt x="0" y="30"/>
                    <a:pt x="0" y="67"/>
                  </a:cubicBezTo>
                  <a:lnTo>
                    <a:pt x="0" y="3800"/>
                  </a:lnTo>
                  <a:cubicBezTo>
                    <a:pt x="0" y="3837"/>
                    <a:pt x="30" y="3867"/>
                    <a:pt x="67" y="3867"/>
                  </a:cubicBezTo>
                  <a:cubicBezTo>
                    <a:pt x="86" y="3867"/>
                    <a:pt x="105" y="3858"/>
                    <a:pt x="118" y="3843"/>
                  </a:cubicBezTo>
                  <a:lnTo>
                    <a:pt x="733" y="3104"/>
                  </a:lnTo>
                  <a:lnTo>
                    <a:pt x="1349" y="3843"/>
                  </a:lnTo>
                  <a:cubicBezTo>
                    <a:pt x="1372" y="3871"/>
                    <a:pt x="1414" y="3875"/>
                    <a:pt x="1443" y="3851"/>
                  </a:cubicBezTo>
                  <a:cubicBezTo>
                    <a:pt x="1458" y="3839"/>
                    <a:pt x="1467" y="3820"/>
                    <a:pt x="1467" y="3800"/>
                  </a:cubicBezTo>
                  <a:lnTo>
                    <a:pt x="1467" y="67"/>
                  </a:lnTo>
                  <a:cubicBezTo>
                    <a:pt x="1467" y="30"/>
                    <a:pt x="1437" y="0"/>
                    <a:pt x="1400" y="0"/>
                  </a:cubicBezTo>
                  <a:lnTo>
                    <a:pt x="67" y="0"/>
                  </a:lnTo>
                  <a:close/>
                  <a:moveTo>
                    <a:pt x="133" y="133"/>
                  </a:moveTo>
                  <a:lnTo>
                    <a:pt x="1333" y="133"/>
                  </a:lnTo>
                  <a:lnTo>
                    <a:pt x="1333" y="3616"/>
                  </a:lnTo>
                  <a:lnTo>
                    <a:pt x="785" y="2957"/>
                  </a:lnTo>
                  <a:cubicBezTo>
                    <a:pt x="761" y="2929"/>
                    <a:pt x="719" y="2925"/>
                    <a:pt x="691" y="2949"/>
                  </a:cubicBezTo>
                  <a:cubicBezTo>
                    <a:pt x="688" y="2951"/>
                    <a:pt x="685" y="2954"/>
                    <a:pt x="682" y="2957"/>
                  </a:cubicBezTo>
                  <a:lnTo>
                    <a:pt x="133" y="3616"/>
                  </a:lnTo>
                  <a:lnTo>
                    <a:pt x="133" y="133"/>
                  </a:lnTo>
                  <a:close/>
                  <a:moveTo>
                    <a:pt x="267" y="233"/>
                  </a:moveTo>
                  <a:cubicBezTo>
                    <a:pt x="248" y="233"/>
                    <a:pt x="233" y="248"/>
                    <a:pt x="233" y="267"/>
                  </a:cubicBezTo>
                  <a:lnTo>
                    <a:pt x="233" y="1133"/>
                  </a:lnTo>
                  <a:cubicBezTo>
                    <a:pt x="233" y="1152"/>
                    <a:pt x="248" y="1167"/>
                    <a:pt x="266" y="1167"/>
                  </a:cubicBezTo>
                  <a:cubicBezTo>
                    <a:pt x="285" y="1167"/>
                    <a:pt x="300" y="1153"/>
                    <a:pt x="300" y="1134"/>
                  </a:cubicBezTo>
                  <a:lnTo>
                    <a:pt x="300" y="1133"/>
                  </a:lnTo>
                  <a:lnTo>
                    <a:pt x="300" y="300"/>
                  </a:lnTo>
                  <a:lnTo>
                    <a:pt x="733" y="300"/>
                  </a:lnTo>
                  <a:cubicBezTo>
                    <a:pt x="752" y="300"/>
                    <a:pt x="767" y="286"/>
                    <a:pt x="767" y="267"/>
                  </a:cubicBezTo>
                  <a:cubicBezTo>
                    <a:pt x="767" y="249"/>
                    <a:pt x="753" y="234"/>
                    <a:pt x="734" y="233"/>
                  </a:cubicBezTo>
                  <a:lnTo>
                    <a:pt x="733" y="233"/>
                  </a:lnTo>
                  <a:lnTo>
                    <a:pt x="267" y="233"/>
                  </a:lnTo>
                  <a:close/>
                </a:path>
              </a:pathLst>
            </a:custGeom>
            <a:solidFill>
              <a:srgbClr val="39A492"/>
            </a:solidFill>
            <a:ln>
              <a:noFill/>
            </a:ln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493016" y="260323"/>
              <a:ext cx="816391" cy="26545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800" dirty="0">
                  <a:cs typeface="+mn-ea"/>
                  <a:sym typeface="+mn-lt"/>
                </a:rPr>
                <a:t>字词乐园</a:t>
              </a:r>
              <a:endParaRPr lang="zh-CN" altLang="en-US" sz="2800" dirty="0"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882381" y="2104900"/>
            <a:ext cx="1511803" cy="1486307"/>
            <a:chOff x="-2214610" y="714356"/>
            <a:chExt cx="1785950" cy="1643868"/>
          </a:xfrm>
          <a:noFill/>
        </p:grpSpPr>
        <p:sp>
          <p:nvSpPr>
            <p:cNvPr id="8" name="矩形 7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cxnSp>
          <p:nvCxnSpPr>
            <p:cNvPr id="9" name="直接连接符 8"/>
            <p:cNvCxnSpPr>
              <a:stCxn id="8" idx="1"/>
              <a:endCxn id="8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>
              <a:stCxn id="8" idx="0"/>
              <a:endCxn id="8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extBox 17"/>
          <p:cNvSpPr txBox="1"/>
          <p:nvPr/>
        </p:nvSpPr>
        <p:spPr>
          <a:xfrm>
            <a:off x="4394773" y="3562841"/>
            <a:ext cx="436880" cy="706755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en-US" altLang="zh-CN" sz="4000" dirty="0" err="1">
                <a:cs typeface="+mn-ea"/>
                <a:sym typeface="+mn-lt"/>
              </a:rPr>
              <a:t>lì</a:t>
            </a:r>
            <a:endParaRPr lang="zh-CN" altLang="en-US" sz="4000" dirty="0"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985963" y="4303945"/>
            <a:ext cx="1511803" cy="1486307"/>
            <a:chOff x="-2214610" y="714356"/>
            <a:chExt cx="1785950" cy="1643868"/>
          </a:xfrm>
          <a:noFill/>
        </p:grpSpPr>
        <p:sp>
          <p:nvSpPr>
            <p:cNvPr id="13" name="矩形 12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cxnSp>
          <p:nvCxnSpPr>
            <p:cNvPr id="14" name="直接连接符 13"/>
            <p:cNvCxnSpPr>
              <a:stCxn id="13" idx="1"/>
              <a:endCxn id="13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>
              <a:stCxn id="13" idx="0"/>
              <a:endCxn id="13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Box 23"/>
          <p:cNvSpPr txBox="1">
            <a:spLocks noChangeArrowheads="1"/>
          </p:cNvSpPr>
          <p:nvPr/>
        </p:nvSpPr>
        <p:spPr bwMode="auto">
          <a:xfrm>
            <a:off x="4075416" y="4222071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9600" b="1" dirty="0">
                <a:cs typeface="+mn-ea"/>
                <a:sym typeface="+mn-lt"/>
              </a:rPr>
              <a:t>粒</a:t>
            </a:r>
            <a:endParaRPr lang="zh-CN" altLang="en-US" sz="9600" b="1" dirty="0"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004931" y="2104900"/>
            <a:ext cx="1544244" cy="1428268"/>
            <a:chOff x="-2214610" y="714356"/>
            <a:chExt cx="1785950" cy="1643868"/>
          </a:xfrm>
          <a:noFill/>
        </p:grpSpPr>
        <p:sp>
          <p:nvSpPr>
            <p:cNvPr id="18" name="矩形 17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cxnSp>
          <p:nvCxnSpPr>
            <p:cNvPr id="19" name="直接连接符 18"/>
            <p:cNvCxnSpPr>
              <a:stCxn id="18" idx="1"/>
              <a:endCxn id="18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>
              <a:stCxn id="18" idx="0"/>
              <a:endCxn id="18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TextBox 23"/>
          <p:cNvSpPr txBox="1">
            <a:spLocks noChangeArrowheads="1"/>
          </p:cNvSpPr>
          <p:nvPr/>
        </p:nvSpPr>
        <p:spPr bwMode="auto">
          <a:xfrm>
            <a:off x="4091181" y="1952656"/>
            <a:ext cx="122794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9600" b="1" dirty="0">
                <a:cs typeface="+mn-ea"/>
                <a:sym typeface="+mn-lt"/>
              </a:rPr>
              <a:t>雀</a:t>
            </a:r>
            <a:endParaRPr lang="zh-CN" altLang="en-US" sz="9600" b="1" dirty="0">
              <a:cs typeface="+mn-ea"/>
              <a:sym typeface="+mn-lt"/>
            </a:endParaRPr>
          </a:p>
        </p:txBody>
      </p:sp>
      <p:sp>
        <p:nvSpPr>
          <p:cNvPr id="22" name="TextBox 40"/>
          <p:cNvSpPr txBox="1"/>
          <p:nvPr/>
        </p:nvSpPr>
        <p:spPr>
          <a:xfrm>
            <a:off x="6029441" y="1298455"/>
            <a:ext cx="974090" cy="706755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algn="l"/>
            <a:r>
              <a:rPr lang="en-US" altLang="zh-CN" sz="4000" dirty="0">
                <a:cs typeface="+mn-ea"/>
                <a:sym typeface="+mn-lt"/>
              </a:rPr>
              <a:t>jiāo</a:t>
            </a:r>
            <a:endParaRPr lang="en-US" altLang="zh-CN" sz="4000" dirty="0">
              <a:cs typeface="+mn-ea"/>
              <a:sym typeface="+mn-lt"/>
            </a:endParaRPr>
          </a:p>
        </p:txBody>
      </p:sp>
      <p:sp>
        <p:nvSpPr>
          <p:cNvPr id="23" name="TextBox 23"/>
          <p:cNvSpPr txBox="1">
            <a:spLocks noChangeArrowheads="1"/>
          </p:cNvSpPr>
          <p:nvPr/>
        </p:nvSpPr>
        <p:spPr bwMode="auto">
          <a:xfrm>
            <a:off x="5956944" y="2031485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9600" b="1" dirty="0">
                <a:cs typeface="+mn-ea"/>
                <a:sym typeface="+mn-lt"/>
              </a:rPr>
              <a:t>郊</a:t>
            </a:r>
            <a:endParaRPr lang="zh-CN" altLang="en-US" sz="9600" b="1" dirty="0">
              <a:cs typeface="+mn-ea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727392" y="2104900"/>
            <a:ext cx="1511803" cy="1486307"/>
            <a:chOff x="-2214610" y="714356"/>
            <a:chExt cx="1785950" cy="1643868"/>
          </a:xfrm>
          <a:noFill/>
        </p:grpSpPr>
        <p:sp>
          <p:nvSpPr>
            <p:cNvPr id="25" name="矩形 24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cxnSp>
          <p:nvCxnSpPr>
            <p:cNvPr id="26" name="直接连接符 25"/>
            <p:cNvCxnSpPr>
              <a:stCxn id="25" idx="1"/>
              <a:endCxn id="25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>
              <a:stCxn id="25" idx="0"/>
              <a:endCxn id="25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TextBox 54"/>
          <p:cNvSpPr txBox="1"/>
          <p:nvPr/>
        </p:nvSpPr>
        <p:spPr>
          <a:xfrm>
            <a:off x="7890941" y="1294241"/>
            <a:ext cx="1284605" cy="1322070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algn="l"/>
            <a:r>
              <a:rPr lang="en-US" altLang="zh-CN" sz="4000" dirty="0" err="1">
                <a:cs typeface="+mn-ea"/>
                <a:sym typeface="+mn-lt"/>
              </a:rPr>
              <a:t>yǎnɡ</a:t>
            </a:r>
            <a:endParaRPr lang="zh-CN" altLang="en-US" sz="4000" dirty="0">
              <a:cs typeface="+mn-ea"/>
              <a:sym typeface="+mn-lt"/>
            </a:endParaRPr>
          </a:p>
          <a:p>
            <a:endParaRPr lang="zh-CN" altLang="en-US" sz="4000" dirty="0">
              <a:cs typeface="+mn-ea"/>
              <a:sym typeface="+mn-lt"/>
            </a:endParaRPr>
          </a:p>
        </p:txBody>
      </p:sp>
      <p:sp>
        <p:nvSpPr>
          <p:cNvPr id="29" name="TextBox 23"/>
          <p:cNvSpPr txBox="1">
            <a:spLocks noChangeArrowheads="1"/>
          </p:cNvSpPr>
          <p:nvPr/>
        </p:nvSpPr>
        <p:spPr bwMode="auto">
          <a:xfrm>
            <a:off x="7845864" y="2031487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9600" b="1" dirty="0">
                <a:cs typeface="+mn-ea"/>
                <a:sym typeface="+mn-lt"/>
              </a:rPr>
              <a:t>养</a:t>
            </a:r>
            <a:endParaRPr lang="zh-CN" altLang="en-US" sz="9600" b="1" dirty="0">
              <a:cs typeface="+mn-ea"/>
              <a:sym typeface="+mn-lt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9572401" y="2104900"/>
            <a:ext cx="1511803" cy="1486307"/>
            <a:chOff x="-2214610" y="714356"/>
            <a:chExt cx="1785950" cy="1643868"/>
          </a:xfrm>
          <a:noFill/>
        </p:grpSpPr>
        <p:sp>
          <p:nvSpPr>
            <p:cNvPr id="31" name="矩形 30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cxnSp>
          <p:nvCxnSpPr>
            <p:cNvPr id="32" name="直接连接符 31"/>
            <p:cNvCxnSpPr>
              <a:stCxn id="31" idx="1"/>
              <a:endCxn id="31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>
              <a:stCxn id="31" idx="0"/>
              <a:endCxn id="31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TextBox 60"/>
          <p:cNvSpPr txBox="1"/>
          <p:nvPr/>
        </p:nvSpPr>
        <p:spPr>
          <a:xfrm>
            <a:off x="9978391" y="1364616"/>
            <a:ext cx="1358900" cy="70675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altLang="zh-CN" sz="4000" dirty="0">
                <a:cs typeface="+mn-ea"/>
                <a:sym typeface="+mn-lt"/>
              </a:rPr>
              <a:t>fěn</a:t>
            </a:r>
            <a:endParaRPr lang="en-US" altLang="zh-CN" sz="4000" dirty="0">
              <a:cs typeface="+mn-ea"/>
              <a:sym typeface="+mn-lt"/>
            </a:endParaRPr>
          </a:p>
        </p:txBody>
      </p: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9687487" y="1984188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9600" b="1" dirty="0">
                <a:cs typeface="+mn-ea"/>
                <a:sym typeface="+mn-lt"/>
              </a:rPr>
              <a:t>粉</a:t>
            </a:r>
            <a:endParaRPr lang="zh-CN" altLang="en-US" sz="9600" b="1" dirty="0">
              <a:cs typeface="+mn-ea"/>
              <a:sym typeface="+mn-lt"/>
            </a:endParaRPr>
          </a:p>
        </p:txBody>
      </p:sp>
      <p:sp>
        <p:nvSpPr>
          <p:cNvPr id="36" name="TextBox 62"/>
          <p:cNvSpPr txBox="1"/>
          <p:nvPr/>
        </p:nvSpPr>
        <p:spPr>
          <a:xfrm>
            <a:off x="6119383" y="3575812"/>
            <a:ext cx="1030605" cy="706755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en-US" altLang="zh-CN" sz="4000" dirty="0" err="1">
                <a:cs typeface="+mn-ea"/>
                <a:sym typeface="+mn-lt"/>
              </a:rPr>
              <a:t>nán</a:t>
            </a:r>
            <a:endParaRPr lang="zh-CN" altLang="en-US" sz="4000" dirty="0">
              <a:cs typeface="+mn-ea"/>
              <a:sym typeface="+mn-lt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5856933" y="4303945"/>
            <a:ext cx="1511803" cy="1486307"/>
            <a:chOff x="-2214610" y="714356"/>
            <a:chExt cx="1785950" cy="1643868"/>
          </a:xfrm>
          <a:noFill/>
        </p:grpSpPr>
        <p:sp>
          <p:nvSpPr>
            <p:cNvPr id="38" name="矩形 37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cxnSp>
          <p:nvCxnSpPr>
            <p:cNvPr id="39" name="直接连接符 38"/>
            <p:cNvCxnSpPr>
              <a:stCxn id="38" idx="1"/>
              <a:endCxn id="38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>
              <a:stCxn id="38" idx="0"/>
              <a:endCxn id="38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TextBox 23"/>
          <p:cNvSpPr txBox="1">
            <a:spLocks noChangeArrowheads="1"/>
          </p:cNvSpPr>
          <p:nvPr/>
        </p:nvSpPr>
        <p:spPr bwMode="auto">
          <a:xfrm>
            <a:off x="5908664" y="4245228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9600" b="1" dirty="0">
                <a:cs typeface="+mn-ea"/>
                <a:sym typeface="+mn-lt"/>
              </a:rPr>
              <a:t>男</a:t>
            </a:r>
            <a:endParaRPr lang="zh-CN" altLang="en-US" sz="9600" b="1" dirty="0">
              <a:cs typeface="+mn-ea"/>
              <a:sym typeface="+mn-lt"/>
            </a:endParaRPr>
          </a:p>
        </p:txBody>
      </p:sp>
      <p:sp>
        <p:nvSpPr>
          <p:cNvPr id="42" name="TextBox 68"/>
          <p:cNvSpPr txBox="1"/>
          <p:nvPr/>
        </p:nvSpPr>
        <p:spPr>
          <a:xfrm>
            <a:off x="8019183" y="3548000"/>
            <a:ext cx="1097995" cy="70675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altLang="zh-CN" sz="4000" dirty="0" err="1">
                <a:cs typeface="+mn-ea"/>
                <a:sym typeface="+mn-lt"/>
              </a:rPr>
              <a:t>huò</a:t>
            </a:r>
            <a:endParaRPr lang="zh-CN" altLang="en-US" sz="4000" dirty="0">
              <a:cs typeface="+mn-ea"/>
              <a:sym typeface="+mn-lt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7727903" y="4303945"/>
            <a:ext cx="1511803" cy="1486307"/>
            <a:chOff x="-2214610" y="714356"/>
            <a:chExt cx="1785950" cy="1643868"/>
          </a:xfrm>
          <a:noFill/>
        </p:grpSpPr>
        <p:sp>
          <p:nvSpPr>
            <p:cNvPr id="44" name="矩形 43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cxnSp>
          <p:nvCxnSpPr>
            <p:cNvPr id="45" name="直接连接符 44"/>
            <p:cNvCxnSpPr>
              <a:stCxn id="44" idx="1"/>
              <a:endCxn id="44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>
              <a:stCxn id="44" idx="0"/>
              <a:endCxn id="44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TextBox 23"/>
          <p:cNvSpPr txBox="1">
            <a:spLocks noChangeArrowheads="1"/>
          </p:cNvSpPr>
          <p:nvPr/>
        </p:nvSpPr>
        <p:spPr bwMode="auto">
          <a:xfrm>
            <a:off x="7798567" y="4245228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9600" b="1" dirty="0">
                <a:cs typeface="+mn-ea"/>
                <a:sym typeface="+mn-lt"/>
              </a:rPr>
              <a:t>或</a:t>
            </a:r>
            <a:endParaRPr lang="zh-CN" altLang="en-US" sz="9600" b="1" dirty="0">
              <a:cs typeface="+mn-ea"/>
              <a:sym typeface="+mn-lt"/>
            </a:endParaRPr>
          </a:p>
        </p:txBody>
      </p:sp>
      <p:sp>
        <p:nvSpPr>
          <p:cNvPr id="48" name="TextBox 74"/>
          <p:cNvSpPr txBox="1"/>
          <p:nvPr/>
        </p:nvSpPr>
        <p:spPr>
          <a:xfrm>
            <a:off x="9910569" y="3530848"/>
            <a:ext cx="1002030" cy="706755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en-US" altLang="zh-CN" sz="4000" dirty="0" err="1">
                <a:cs typeface="+mn-ea"/>
                <a:sym typeface="+mn-lt"/>
              </a:rPr>
              <a:t>zhě</a:t>
            </a:r>
            <a:endParaRPr lang="zh-CN" altLang="en-US" sz="4000" dirty="0">
              <a:cs typeface="+mn-ea"/>
              <a:sym typeface="+mn-lt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9598873" y="4303945"/>
            <a:ext cx="1511803" cy="1486307"/>
            <a:chOff x="-2214610" y="714356"/>
            <a:chExt cx="1785950" cy="1643868"/>
          </a:xfrm>
          <a:noFill/>
        </p:grpSpPr>
        <p:sp>
          <p:nvSpPr>
            <p:cNvPr id="50" name="矩形 49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cxnSp>
          <p:nvCxnSpPr>
            <p:cNvPr id="51" name="直接连接符 50"/>
            <p:cNvCxnSpPr>
              <a:stCxn id="50" idx="1"/>
              <a:endCxn id="50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>
              <a:stCxn id="50" idx="0"/>
              <a:endCxn id="50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Box 23"/>
          <p:cNvSpPr txBox="1">
            <a:spLocks noChangeArrowheads="1"/>
          </p:cNvSpPr>
          <p:nvPr/>
        </p:nvSpPr>
        <p:spPr bwMode="auto">
          <a:xfrm>
            <a:off x="9694879" y="4222071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9600" b="1" dirty="0">
                <a:cs typeface="+mn-ea"/>
                <a:sym typeface="+mn-lt"/>
              </a:rPr>
              <a:t>者</a:t>
            </a:r>
            <a:endParaRPr lang="zh-CN" altLang="en-US" sz="9600" b="1" dirty="0">
              <a:cs typeface="+mn-ea"/>
              <a:sym typeface="+mn-lt"/>
            </a:endParaRPr>
          </a:p>
        </p:txBody>
      </p:sp>
      <p:sp>
        <p:nvSpPr>
          <p:cNvPr id="54" name="TextBox 3"/>
          <p:cNvSpPr txBox="1"/>
          <p:nvPr/>
        </p:nvSpPr>
        <p:spPr>
          <a:xfrm>
            <a:off x="4337028" y="1298601"/>
            <a:ext cx="1214447" cy="70675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altLang="zh-CN" sz="4000" dirty="0" err="1">
                <a:cs typeface="+mn-ea"/>
                <a:sym typeface="+mn-lt"/>
              </a:rPr>
              <a:t>què</a:t>
            </a:r>
            <a:endParaRPr lang="zh-CN" altLang="en-US" sz="4000" dirty="0">
              <a:cs typeface="+mn-ea"/>
              <a:sym typeface="+mn-lt"/>
            </a:endParaRPr>
          </a:p>
        </p:txBody>
      </p:sp>
      <p:sp>
        <p:nvSpPr>
          <p:cNvPr id="55" name="AutoShape 2"/>
          <p:cNvSpPr>
            <a:spLocks noChangeArrowheads="1"/>
          </p:cNvSpPr>
          <p:nvPr/>
        </p:nvSpPr>
        <p:spPr bwMode="auto">
          <a:xfrm>
            <a:off x="758111" y="1533191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39A492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lIns="91440" tIns="45720" rIns="91440" bIns="45720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会写字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6" grpId="0"/>
      <p:bldP spid="21" grpId="0"/>
      <p:bldP spid="22" grpId="0"/>
      <p:bldP spid="23" grpId="0"/>
      <p:bldP spid="28" grpId="0"/>
      <p:bldP spid="29" grpId="0"/>
      <p:bldP spid="34" grpId="0"/>
      <p:bldP spid="35" grpId="0"/>
      <p:bldP spid="36" grpId="0"/>
      <p:bldP spid="41" grpId="0"/>
      <p:bldP spid="42" grpId="0"/>
      <p:bldP spid="47" grpId="0"/>
      <p:bldP spid="48" grpId="0"/>
      <p:bldP spid="53" grpId="0"/>
      <p:bldP spid="5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" y="6589485"/>
            <a:ext cx="12192001" cy="268515"/>
          </a:xfrm>
          <a:prstGeom prst="rect">
            <a:avLst/>
          </a:prstGeom>
          <a:solidFill>
            <a:srgbClr val="39A4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>
              <a:defRPr/>
            </a:pPr>
            <a:endParaRPr lang="zh-CN" altLang="en-US" sz="240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05216" y="259883"/>
            <a:ext cx="1974553" cy="681343"/>
            <a:chOff x="305216" y="259882"/>
            <a:chExt cx="1004191" cy="346508"/>
          </a:xfrm>
        </p:grpSpPr>
        <p:sp>
          <p:nvSpPr>
            <p:cNvPr id="4" name="bookmark_76382"/>
            <p:cNvSpPr>
              <a:spLocks noChangeAspect="1"/>
            </p:cNvSpPr>
            <p:nvPr/>
          </p:nvSpPr>
          <p:spPr bwMode="auto">
            <a:xfrm>
              <a:off x="305216" y="259882"/>
              <a:ext cx="131376" cy="346508"/>
            </a:xfrm>
            <a:custGeom>
              <a:avLst/>
              <a:gdLst>
                <a:gd name="T0" fmla="*/ 455839 w 606244"/>
                <a:gd name="T1" fmla="*/ 455839 w 606244"/>
                <a:gd name="T2" fmla="*/ 600116 w 606244"/>
                <a:gd name="T3" fmla="*/ 600116 w 606244"/>
                <a:gd name="T4" fmla="*/ 600116 w 606244"/>
                <a:gd name="T5" fmla="*/ 600116 w 606244"/>
                <a:gd name="T6" fmla="*/ 600116 w 606244"/>
                <a:gd name="T7" fmla="*/ 600116 w 606244"/>
                <a:gd name="T8" fmla="*/ 600116 w 606244"/>
                <a:gd name="T9" fmla="*/ 600116 w 606244"/>
                <a:gd name="T10" fmla="*/ 600116 w 606244"/>
                <a:gd name="T11" fmla="*/ 600116 w 606244"/>
                <a:gd name="T12" fmla="*/ 600116 w 606244"/>
                <a:gd name="T13" fmla="*/ 600116 w 606244"/>
                <a:gd name="T14" fmla="*/ 600116 w 606244"/>
                <a:gd name="T15" fmla="*/ 600116 w 606244"/>
                <a:gd name="T16" fmla="*/ 600116 w 606244"/>
                <a:gd name="T17" fmla="*/ 600116 w 606244"/>
                <a:gd name="T18" fmla="*/ 600116 w 606244"/>
                <a:gd name="T19" fmla="*/ 600116 w 606244"/>
                <a:gd name="T20" fmla="*/ 600116 w 606244"/>
                <a:gd name="T21" fmla="*/ 600116 w 606244"/>
                <a:gd name="T22" fmla="*/ 600116 w 606244"/>
                <a:gd name="T23" fmla="*/ 600116 w 606244"/>
                <a:gd name="T24" fmla="*/ 455839 w 606244"/>
                <a:gd name="T25" fmla="*/ 455839 w 606244"/>
                <a:gd name="T26" fmla="*/ 600116 w 606244"/>
                <a:gd name="T27" fmla="*/ 600116 w 606244"/>
                <a:gd name="T28" fmla="*/ 600116 w 606244"/>
                <a:gd name="T29" fmla="*/ 600116 w 606244"/>
                <a:gd name="T30" fmla="*/ 600116 w 606244"/>
                <a:gd name="T31" fmla="*/ 600116 w 606244"/>
                <a:gd name="T32" fmla="*/ 600116 w 606244"/>
                <a:gd name="T33" fmla="*/ 600116 w 606244"/>
                <a:gd name="T34" fmla="*/ 600116 w 606244"/>
                <a:gd name="T35" fmla="*/ 600116 w 606244"/>
                <a:gd name="T36" fmla="*/ 600116 w 606244"/>
                <a:gd name="T37" fmla="*/ 600116 w 606244"/>
                <a:gd name="T38" fmla="*/ 600116 w 606244"/>
                <a:gd name="T39" fmla="*/ 600116 w 606244"/>
                <a:gd name="T40" fmla="*/ 455839 w 606244"/>
                <a:gd name="T41" fmla="*/ 455839 w 606244"/>
                <a:gd name="T42" fmla="*/ 600116 w 606244"/>
                <a:gd name="T43" fmla="*/ 600116 w 606244"/>
                <a:gd name="T44" fmla="*/ 600116 w 606244"/>
                <a:gd name="T45" fmla="*/ 600116 w 606244"/>
                <a:gd name="T46" fmla="*/ 600116 w 606244"/>
                <a:gd name="T47" fmla="*/ 600116 w 606244"/>
                <a:gd name="T48" fmla="*/ 600116 w 606244"/>
                <a:gd name="T49" fmla="*/ 600116 w 606244"/>
                <a:gd name="T50" fmla="*/ 600116 w 606244"/>
                <a:gd name="T51" fmla="*/ 600116 w 606244"/>
                <a:gd name="T52" fmla="*/ 600116 w 606244"/>
                <a:gd name="T53" fmla="*/ 600116 w 606244"/>
                <a:gd name="T54" fmla="*/ 600116 w 606244"/>
                <a:gd name="T55" fmla="*/ 600116 w 606244"/>
                <a:gd name="T56" fmla="*/ 600116 w 606244"/>
                <a:gd name="T57" fmla="*/ 600116 w 606244"/>
                <a:gd name="T58" fmla="*/ 600116 w 606244"/>
                <a:gd name="T59" fmla="*/ 600116 w 606244"/>
                <a:gd name="T60" fmla="*/ 600116 w 606244"/>
                <a:gd name="T61" fmla="*/ 600116 w 606244"/>
                <a:gd name="T62" fmla="*/ 600116 w 606244"/>
                <a:gd name="T63" fmla="*/ 600116 w 606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67" h="3875">
                  <a:moveTo>
                    <a:pt x="67" y="0"/>
                  </a:moveTo>
                  <a:cubicBezTo>
                    <a:pt x="30" y="0"/>
                    <a:pt x="0" y="30"/>
                    <a:pt x="0" y="67"/>
                  </a:cubicBezTo>
                  <a:lnTo>
                    <a:pt x="0" y="3800"/>
                  </a:lnTo>
                  <a:cubicBezTo>
                    <a:pt x="0" y="3837"/>
                    <a:pt x="30" y="3867"/>
                    <a:pt x="67" y="3867"/>
                  </a:cubicBezTo>
                  <a:cubicBezTo>
                    <a:pt x="86" y="3867"/>
                    <a:pt x="105" y="3858"/>
                    <a:pt x="118" y="3843"/>
                  </a:cubicBezTo>
                  <a:lnTo>
                    <a:pt x="733" y="3104"/>
                  </a:lnTo>
                  <a:lnTo>
                    <a:pt x="1349" y="3843"/>
                  </a:lnTo>
                  <a:cubicBezTo>
                    <a:pt x="1372" y="3871"/>
                    <a:pt x="1414" y="3875"/>
                    <a:pt x="1443" y="3851"/>
                  </a:cubicBezTo>
                  <a:cubicBezTo>
                    <a:pt x="1458" y="3839"/>
                    <a:pt x="1467" y="3820"/>
                    <a:pt x="1467" y="3800"/>
                  </a:cubicBezTo>
                  <a:lnTo>
                    <a:pt x="1467" y="67"/>
                  </a:lnTo>
                  <a:cubicBezTo>
                    <a:pt x="1467" y="30"/>
                    <a:pt x="1437" y="0"/>
                    <a:pt x="1400" y="0"/>
                  </a:cubicBezTo>
                  <a:lnTo>
                    <a:pt x="67" y="0"/>
                  </a:lnTo>
                  <a:close/>
                  <a:moveTo>
                    <a:pt x="133" y="133"/>
                  </a:moveTo>
                  <a:lnTo>
                    <a:pt x="1333" y="133"/>
                  </a:lnTo>
                  <a:lnTo>
                    <a:pt x="1333" y="3616"/>
                  </a:lnTo>
                  <a:lnTo>
                    <a:pt x="785" y="2957"/>
                  </a:lnTo>
                  <a:cubicBezTo>
                    <a:pt x="761" y="2929"/>
                    <a:pt x="719" y="2925"/>
                    <a:pt x="691" y="2949"/>
                  </a:cubicBezTo>
                  <a:cubicBezTo>
                    <a:pt x="688" y="2951"/>
                    <a:pt x="685" y="2954"/>
                    <a:pt x="682" y="2957"/>
                  </a:cubicBezTo>
                  <a:lnTo>
                    <a:pt x="133" y="3616"/>
                  </a:lnTo>
                  <a:lnTo>
                    <a:pt x="133" y="133"/>
                  </a:lnTo>
                  <a:close/>
                  <a:moveTo>
                    <a:pt x="267" y="233"/>
                  </a:moveTo>
                  <a:cubicBezTo>
                    <a:pt x="248" y="233"/>
                    <a:pt x="233" y="248"/>
                    <a:pt x="233" y="267"/>
                  </a:cubicBezTo>
                  <a:lnTo>
                    <a:pt x="233" y="1133"/>
                  </a:lnTo>
                  <a:cubicBezTo>
                    <a:pt x="233" y="1152"/>
                    <a:pt x="248" y="1167"/>
                    <a:pt x="266" y="1167"/>
                  </a:cubicBezTo>
                  <a:cubicBezTo>
                    <a:pt x="285" y="1167"/>
                    <a:pt x="300" y="1153"/>
                    <a:pt x="300" y="1134"/>
                  </a:cubicBezTo>
                  <a:lnTo>
                    <a:pt x="300" y="1133"/>
                  </a:lnTo>
                  <a:lnTo>
                    <a:pt x="300" y="300"/>
                  </a:lnTo>
                  <a:lnTo>
                    <a:pt x="733" y="300"/>
                  </a:lnTo>
                  <a:cubicBezTo>
                    <a:pt x="752" y="300"/>
                    <a:pt x="767" y="286"/>
                    <a:pt x="767" y="267"/>
                  </a:cubicBezTo>
                  <a:cubicBezTo>
                    <a:pt x="767" y="249"/>
                    <a:pt x="753" y="234"/>
                    <a:pt x="734" y="233"/>
                  </a:cubicBezTo>
                  <a:lnTo>
                    <a:pt x="733" y="233"/>
                  </a:lnTo>
                  <a:lnTo>
                    <a:pt x="267" y="233"/>
                  </a:lnTo>
                  <a:close/>
                </a:path>
              </a:pathLst>
            </a:custGeom>
            <a:solidFill>
              <a:srgbClr val="39A492"/>
            </a:solidFill>
            <a:ln>
              <a:noFill/>
            </a:ln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493016" y="260323"/>
              <a:ext cx="816391" cy="26545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800" dirty="0">
                  <a:cs typeface="+mn-ea"/>
                  <a:sym typeface="+mn-lt"/>
                </a:rPr>
                <a:t>字词乐园</a:t>
              </a:r>
              <a:endParaRPr lang="zh-CN" altLang="en-US" sz="2800" dirty="0"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170472" y="3741145"/>
            <a:ext cx="1511803" cy="1486307"/>
            <a:chOff x="-2214610" y="714356"/>
            <a:chExt cx="1785950" cy="1643868"/>
          </a:xfrm>
          <a:noFill/>
        </p:grpSpPr>
        <p:sp>
          <p:nvSpPr>
            <p:cNvPr id="8" name="矩形 7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cxnSp>
          <p:nvCxnSpPr>
            <p:cNvPr id="9" name="直接连接符 8"/>
            <p:cNvCxnSpPr>
              <a:stCxn id="8" idx="1"/>
              <a:endCxn id="8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>
              <a:stCxn id="8" idx="0"/>
              <a:endCxn id="8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/>
          <p:cNvGrpSpPr/>
          <p:nvPr/>
        </p:nvGrpSpPr>
        <p:grpSpPr>
          <a:xfrm>
            <a:off x="2293020" y="3741145"/>
            <a:ext cx="1544244" cy="1428268"/>
            <a:chOff x="-2214610" y="714356"/>
            <a:chExt cx="1785950" cy="1643868"/>
          </a:xfrm>
          <a:noFill/>
        </p:grpSpPr>
        <p:sp>
          <p:nvSpPr>
            <p:cNvPr id="12" name="矩形 1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cxnSp>
          <p:nvCxnSpPr>
            <p:cNvPr id="13" name="直接连接符 12"/>
            <p:cNvCxnSpPr>
              <a:stCxn id="12" idx="1"/>
              <a:endCxn id="1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>
              <a:stCxn id="12" idx="0"/>
              <a:endCxn id="1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extBox 23"/>
          <p:cNvSpPr txBox="1">
            <a:spLocks noChangeArrowheads="1"/>
          </p:cNvSpPr>
          <p:nvPr/>
        </p:nvSpPr>
        <p:spPr bwMode="auto">
          <a:xfrm>
            <a:off x="2339267" y="3740031"/>
            <a:ext cx="122794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9600" b="1" dirty="0">
                <a:cs typeface="+mn-ea"/>
                <a:sym typeface="+mn-lt"/>
              </a:rPr>
              <a:t>冻</a:t>
            </a:r>
            <a:endParaRPr lang="zh-CN" altLang="en-US" sz="9600" b="1" dirty="0">
              <a:cs typeface="+mn-ea"/>
              <a:sym typeface="+mn-lt"/>
            </a:endParaRPr>
          </a:p>
        </p:txBody>
      </p:sp>
      <p:sp>
        <p:nvSpPr>
          <p:cNvPr id="16" name="TextBox 40"/>
          <p:cNvSpPr txBox="1"/>
          <p:nvPr/>
        </p:nvSpPr>
        <p:spPr>
          <a:xfrm>
            <a:off x="4334040" y="2942392"/>
            <a:ext cx="577850" cy="1322070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algn="l"/>
            <a:r>
              <a:rPr lang="en-US" altLang="zh-CN" sz="4000" dirty="0" err="1">
                <a:cs typeface="+mn-ea"/>
                <a:sym typeface="+mn-lt"/>
              </a:rPr>
              <a:t>xī</a:t>
            </a:r>
            <a:endParaRPr lang="zh-CN" altLang="en-US" sz="4000" dirty="0">
              <a:cs typeface="+mn-ea"/>
              <a:sym typeface="+mn-lt"/>
            </a:endParaRPr>
          </a:p>
          <a:p>
            <a:endParaRPr lang="zh-CN" altLang="en-US" sz="4000" dirty="0">
              <a:cs typeface="+mn-ea"/>
              <a:sym typeface="+mn-lt"/>
            </a:endParaRPr>
          </a:p>
        </p:txBody>
      </p:sp>
      <p:sp>
        <p:nvSpPr>
          <p:cNvPr id="17" name="TextBox 23"/>
          <p:cNvSpPr txBox="1">
            <a:spLocks noChangeArrowheads="1"/>
          </p:cNvSpPr>
          <p:nvPr/>
        </p:nvSpPr>
        <p:spPr bwMode="auto">
          <a:xfrm>
            <a:off x="4170740" y="3741391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9600" b="1" dirty="0">
                <a:cs typeface="+mn-ea"/>
                <a:sym typeface="+mn-lt"/>
              </a:rPr>
              <a:t>惜</a:t>
            </a:r>
            <a:endParaRPr lang="zh-CN" altLang="en-US" sz="9600" b="1" dirty="0"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6015481" y="3741145"/>
            <a:ext cx="1511803" cy="1486307"/>
            <a:chOff x="-2214610" y="714356"/>
            <a:chExt cx="1785950" cy="1643868"/>
          </a:xfrm>
          <a:noFill/>
        </p:grpSpPr>
        <p:sp>
          <p:nvSpPr>
            <p:cNvPr id="19" name="矩形 18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cxnSp>
          <p:nvCxnSpPr>
            <p:cNvPr id="20" name="直接连接符 19"/>
            <p:cNvCxnSpPr>
              <a:stCxn id="19" idx="1"/>
              <a:endCxn id="19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>
              <a:stCxn id="19" idx="0"/>
              <a:endCxn id="19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TextBox 54"/>
          <p:cNvSpPr txBox="1"/>
          <p:nvPr/>
        </p:nvSpPr>
        <p:spPr>
          <a:xfrm>
            <a:off x="6299405" y="2961127"/>
            <a:ext cx="1002030" cy="706755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algn="l"/>
            <a:r>
              <a:rPr lang="en-US" altLang="zh-CN" sz="4000" dirty="0">
                <a:cs typeface="+mn-ea"/>
                <a:sym typeface="+mn-lt"/>
              </a:rPr>
              <a:t>kěn</a:t>
            </a:r>
            <a:endParaRPr lang="en-US" altLang="zh-CN" sz="4000" dirty="0">
              <a:cs typeface="+mn-ea"/>
              <a:sym typeface="+mn-lt"/>
            </a:endParaRPr>
          </a:p>
        </p:txBody>
      </p:sp>
      <p:sp>
        <p:nvSpPr>
          <p:cNvPr id="23" name="TextBox 23"/>
          <p:cNvSpPr txBox="1">
            <a:spLocks noChangeArrowheads="1"/>
          </p:cNvSpPr>
          <p:nvPr/>
        </p:nvSpPr>
        <p:spPr bwMode="auto">
          <a:xfrm>
            <a:off x="6135224" y="3700116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9600" b="1" dirty="0">
                <a:cs typeface="+mn-ea"/>
                <a:sym typeface="+mn-lt"/>
              </a:rPr>
              <a:t>肯</a:t>
            </a:r>
            <a:endParaRPr lang="zh-CN" altLang="en-US" sz="9600" b="1" dirty="0">
              <a:cs typeface="+mn-ea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60491" y="3741145"/>
            <a:ext cx="1511803" cy="1486307"/>
            <a:chOff x="-2214610" y="714356"/>
            <a:chExt cx="1785950" cy="1643868"/>
          </a:xfrm>
          <a:noFill/>
        </p:grpSpPr>
        <p:sp>
          <p:nvSpPr>
            <p:cNvPr id="25" name="矩形 24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cxnSp>
          <p:nvCxnSpPr>
            <p:cNvPr id="26" name="直接连接符 25"/>
            <p:cNvCxnSpPr>
              <a:stCxn id="25" idx="1"/>
              <a:endCxn id="25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>
              <a:stCxn id="25" idx="0"/>
              <a:endCxn id="25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TextBox 60"/>
          <p:cNvSpPr txBox="1"/>
          <p:nvPr/>
        </p:nvSpPr>
        <p:spPr>
          <a:xfrm>
            <a:off x="7897185" y="2997957"/>
            <a:ext cx="1567180" cy="1322070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algn="l"/>
            <a:r>
              <a:rPr lang="en-US" altLang="zh-CN" sz="4000" dirty="0" err="1">
                <a:cs typeface="+mn-ea"/>
                <a:sym typeface="+mn-lt"/>
              </a:rPr>
              <a:t>chénɡ</a:t>
            </a:r>
            <a:endParaRPr lang="zh-CN" altLang="en-US" sz="4000" dirty="0">
              <a:cs typeface="+mn-ea"/>
              <a:sym typeface="+mn-lt"/>
            </a:endParaRPr>
          </a:p>
          <a:p>
            <a:endParaRPr lang="zh-CN" altLang="en-US" sz="4000" dirty="0">
              <a:cs typeface="+mn-ea"/>
              <a:sym typeface="+mn-lt"/>
            </a:endParaRPr>
          </a:p>
        </p:txBody>
      </p:sp>
      <p:sp>
        <p:nvSpPr>
          <p:cNvPr id="29" name="TextBox 23"/>
          <p:cNvSpPr txBox="1">
            <a:spLocks noChangeArrowheads="1"/>
          </p:cNvSpPr>
          <p:nvPr/>
        </p:nvSpPr>
        <p:spPr bwMode="auto">
          <a:xfrm>
            <a:off x="7980656" y="3741719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9600" b="1" dirty="0">
                <a:cs typeface="+mn-ea"/>
                <a:sym typeface="+mn-lt"/>
              </a:rPr>
              <a:t>诚</a:t>
            </a:r>
            <a:endParaRPr lang="zh-CN" altLang="en-US" sz="9600" b="1" dirty="0">
              <a:cs typeface="+mn-ea"/>
              <a:sym typeface="+mn-lt"/>
            </a:endParaRPr>
          </a:p>
        </p:txBody>
      </p:sp>
      <p:sp>
        <p:nvSpPr>
          <p:cNvPr id="30" name="TextBox 3"/>
          <p:cNvSpPr txBox="1"/>
          <p:nvPr/>
        </p:nvSpPr>
        <p:spPr>
          <a:xfrm>
            <a:off x="2455469" y="2934776"/>
            <a:ext cx="1685859" cy="132207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altLang="zh-CN" sz="4000" dirty="0" err="1">
                <a:cs typeface="+mn-ea"/>
                <a:sym typeface="+mn-lt"/>
              </a:rPr>
              <a:t>dònɡ</a:t>
            </a:r>
            <a:endParaRPr lang="zh-CN" altLang="en-US" sz="4000" dirty="0">
              <a:cs typeface="+mn-ea"/>
              <a:sym typeface="+mn-lt"/>
            </a:endParaRPr>
          </a:p>
          <a:p>
            <a:endParaRPr lang="zh-CN" altLang="en-US" sz="4000" dirty="0">
              <a:cs typeface="+mn-ea"/>
              <a:sym typeface="+mn-lt"/>
            </a:endParaRPr>
          </a:p>
        </p:txBody>
      </p:sp>
      <p:sp>
        <p:nvSpPr>
          <p:cNvPr id="31" name="AutoShape 2"/>
          <p:cNvSpPr>
            <a:spLocks noChangeArrowheads="1"/>
          </p:cNvSpPr>
          <p:nvPr/>
        </p:nvSpPr>
        <p:spPr bwMode="auto">
          <a:xfrm>
            <a:off x="852861" y="14633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39A492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lIns="91440" tIns="45720" rIns="91440" bIns="45720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会写字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22" grpId="0"/>
      <p:bldP spid="23" grpId="0"/>
      <p:bldP spid="28" grpId="0"/>
      <p:bldP spid="29" grpId="0"/>
      <p:bldP spid="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" y="6589485"/>
            <a:ext cx="12192001" cy="268515"/>
          </a:xfrm>
          <a:prstGeom prst="rect">
            <a:avLst/>
          </a:prstGeom>
          <a:solidFill>
            <a:srgbClr val="39A4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>
              <a:defRPr/>
            </a:pPr>
            <a:endParaRPr lang="zh-CN" altLang="en-US" sz="240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05216" y="259883"/>
            <a:ext cx="1974553" cy="681343"/>
            <a:chOff x="305216" y="259882"/>
            <a:chExt cx="1004191" cy="346508"/>
          </a:xfrm>
        </p:grpSpPr>
        <p:sp>
          <p:nvSpPr>
            <p:cNvPr id="4" name="bookmark_76382"/>
            <p:cNvSpPr>
              <a:spLocks noChangeAspect="1"/>
            </p:cNvSpPr>
            <p:nvPr/>
          </p:nvSpPr>
          <p:spPr bwMode="auto">
            <a:xfrm>
              <a:off x="305216" y="259882"/>
              <a:ext cx="131376" cy="346508"/>
            </a:xfrm>
            <a:custGeom>
              <a:avLst/>
              <a:gdLst>
                <a:gd name="T0" fmla="*/ 455839 w 606244"/>
                <a:gd name="T1" fmla="*/ 455839 w 606244"/>
                <a:gd name="T2" fmla="*/ 600116 w 606244"/>
                <a:gd name="T3" fmla="*/ 600116 w 606244"/>
                <a:gd name="T4" fmla="*/ 600116 w 606244"/>
                <a:gd name="T5" fmla="*/ 600116 w 606244"/>
                <a:gd name="T6" fmla="*/ 600116 w 606244"/>
                <a:gd name="T7" fmla="*/ 600116 w 606244"/>
                <a:gd name="T8" fmla="*/ 600116 w 606244"/>
                <a:gd name="T9" fmla="*/ 600116 w 606244"/>
                <a:gd name="T10" fmla="*/ 600116 w 606244"/>
                <a:gd name="T11" fmla="*/ 600116 w 606244"/>
                <a:gd name="T12" fmla="*/ 600116 w 606244"/>
                <a:gd name="T13" fmla="*/ 600116 w 606244"/>
                <a:gd name="T14" fmla="*/ 600116 w 606244"/>
                <a:gd name="T15" fmla="*/ 600116 w 606244"/>
                <a:gd name="T16" fmla="*/ 600116 w 606244"/>
                <a:gd name="T17" fmla="*/ 600116 w 606244"/>
                <a:gd name="T18" fmla="*/ 600116 w 606244"/>
                <a:gd name="T19" fmla="*/ 600116 w 606244"/>
                <a:gd name="T20" fmla="*/ 600116 w 606244"/>
                <a:gd name="T21" fmla="*/ 600116 w 606244"/>
                <a:gd name="T22" fmla="*/ 600116 w 606244"/>
                <a:gd name="T23" fmla="*/ 600116 w 606244"/>
                <a:gd name="T24" fmla="*/ 455839 w 606244"/>
                <a:gd name="T25" fmla="*/ 455839 w 606244"/>
                <a:gd name="T26" fmla="*/ 600116 w 606244"/>
                <a:gd name="T27" fmla="*/ 600116 w 606244"/>
                <a:gd name="T28" fmla="*/ 600116 w 606244"/>
                <a:gd name="T29" fmla="*/ 600116 w 606244"/>
                <a:gd name="T30" fmla="*/ 600116 w 606244"/>
                <a:gd name="T31" fmla="*/ 600116 w 606244"/>
                <a:gd name="T32" fmla="*/ 600116 w 606244"/>
                <a:gd name="T33" fmla="*/ 600116 w 606244"/>
                <a:gd name="T34" fmla="*/ 600116 w 606244"/>
                <a:gd name="T35" fmla="*/ 600116 w 606244"/>
                <a:gd name="T36" fmla="*/ 600116 w 606244"/>
                <a:gd name="T37" fmla="*/ 600116 w 606244"/>
                <a:gd name="T38" fmla="*/ 600116 w 606244"/>
                <a:gd name="T39" fmla="*/ 600116 w 606244"/>
                <a:gd name="T40" fmla="*/ 455839 w 606244"/>
                <a:gd name="T41" fmla="*/ 455839 w 606244"/>
                <a:gd name="T42" fmla="*/ 600116 w 606244"/>
                <a:gd name="T43" fmla="*/ 600116 w 606244"/>
                <a:gd name="T44" fmla="*/ 600116 w 606244"/>
                <a:gd name="T45" fmla="*/ 600116 w 606244"/>
                <a:gd name="T46" fmla="*/ 600116 w 606244"/>
                <a:gd name="T47" fmla="*/ 600116 w 606244"/>
                <a:gd name="T48" fmla="*/ 600116 w 606244"/>
                <a:gd name="T49" fmla="*/ 600116 w 606244"/>
                <a:gd name="T50" fmla="*/ 600116 w 606244"/>
                <a:gd name="T51" fmla="*/ 600116 w 606244"/>
                <a:gd name="T52" fmla="*/ 600116 w 606244"/>
                <a:gd name="T53" fmla="*/ 600116 w 606244"/>
                <a:gd name="T54" fmla="*/ 600116 w 606244"/>
                <a:gd name="T55" fmla="*/ 600116 w 606244"/>
                <a:gd name="T56" fmla="*/ 600116 w 606244"/>
                <a:gd name="T57" fmla="*/ 600116 w 606244"/>
                <a:gd name="T58" fmla="*/ 600116 w 606244"/>
                <a:gd name="T59" fmla="*/ 600116 w 606244"/>
                <a:gd name="T60" fmla="*/ 600116 w 606244"/>
                <a:gd name="T61" fmla="*/ 600116 w 606244"/>
                <a:gd name="T62" fmla="*/ 600116 w 606244"/>
                <a:gd name="T63" fmla="*/ 600116 w 606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67" h="3875">
                  <a:moveTo>
                    <a:pt x="67" y="0"/>
                  </a:moveTo>
                  <a:cubicBezTo>
                    <a:pt x="30" y="0"/>
                    <a:pt x="0" y="30"/>
                    <a:pt x="0" y="67"/>
                  </a:cubicBezTo>
                  <a:lnTo>
                    <a:pt x="0" y="3800"/>
                  </a:lnTo>
                  <a:cubicBezTo>
                    <a:pt x="0" y="3837"/>
                    <a:pt x="30" y="3867"/>
                    <a:pt x="67" y="3867"/>
                  </a:cubicBezTo>
                  <a:cubicBezTo>
                    <a:pt x="86" y="3867"/>
                    <a:pt x="105" y="3858"/>
                    <a:pt x="118" y="3843"/>
                  </a:cubicBezTo>
                  <a:lnTo>
                    <a:pt x="733" y="3104"/>
                  </a:lnTo>
                  <a:lnTo>
                    <a:pt x="1349" y="3843"/>
                  </a:lnTo>
                  <a:cubicBezTo>
                    <a:pt x="1372" y="3871"/>
                    <a:pt x="1414" y="3875"/>
                    <a:pt x="1443" y="3851"/>
                  </a:cubicBezTo>
                  <a:cubicBezTo>
                    <a:pt x="1458" y="3839"/>
                    <a:pt x="1467" y="3820"/>
                    <a:pt x="1467" y="3800"/>
                  </a:cubicBezTo>
                  <a:lnTo>
                    <a:pt x="1467" y="67"/>
                  </a:lnTo>
                  <a:cubicBezTo>
                    <a:pt x="1467" y="30"/>
                    <a:pt x="1437" y="0"/>
                    <a:pt x="1400" y="0"/>
                  </a:cubicBezTo>
                  <a:lnTo>
                    <a:pt x="67" y="0"/>
                  </a:lnTo>
                  <a:close/>
                  <a:moveTo>
                    <a:pt x="133" y="133"/>
                  </a:moveTo>
                  <a:lnTo>
                    <a:pt x="1333" y="133"/>
                  </a:lnTo>
                  <a:lnTo>
                    <a:pt x="1333" y="3616"/>
                  </a:lnTo>
                  <a:lnTo>
                    <a:pt x="785" y="2957"/>
                  </a:lnTo>
                  <a:cubicBezTo>
                    <a:pt x="761" y="2929"/>
                    <a:pt x="719" y="2925"/>
                    <a:pt x="691" y="2949"/>
                  </a:cubicBezTo>
                  <a:cubicBezTo>
                    <a:pt x="688" y="2951"/>
                    <a:pt x="685" y="2954"/>
                    <a:pt x="682" y="2957"/>
                  </a:cubicBezTo>
                  <a:lnTo>
                    <a:pt x="133" y="3616"/>
                  </a:lnTo>
                  <a:lnTo>
                    <a:pt x="133" y="133"/>
                  </a:lnTo>
                  <a:close/>
                  <a:moveTo>
                    <a:pt x="267" y="233"/>
                  </a:moveTo>
                  <a:cubicBezTo>
                    <a:pt x="248" y="233"/>
                    <a:pt x="233" y="248"/>
                    <a:pt x="233" y="267"/>
                  </a:cubicBezTo>
                  <a:lnTo>
                    <a:pt x="233" y="1133"/>
                  </a:lnTo>
                  <a:cubicBezTo>
                    <a:pt x="233" y="1152"/>
                    <a:pt x="248" y="1167"/>
                    <a:pt x="266" y="1167"/>
                  </a:cubicBezTo>
                  <a:cubicBezTo>
                    <a:pt x="285" y="1167"/>
                    <a:pt x="300" y="1153"/>
                    <a:pt x="300" y="1134"/>
                  </a:cubicBezTo>
                  <a:lnTo>
                    <a:pt x="300" y="1133"/>
                  </a:lnTo>
                  <a:lnTo>
                    <a:pt x="300" y="300"/>
                  </a:lnTo>
                  <a:lnTo>
                    <a:pt x="733" y="300"/>
                  </a:lnTo>
                  <a:cubicBezTo>
                    <a:pt x="752" y="300"/>
                    <a:pt x="767" y="286"/>
                    <a:pt x="767" y="267"/>
                  </a:cubicBezTo>
                  <a:cubicBezTo>
                    <a:pt x="767" y="249"/>
                    <a:pt x="753" y="234"/>
                    <a:pt x="734" y="233"/>
                  </a:cubicBezTo>
                  <a:lnTo>
                    <a:pt x="733" y="233"/>
                  </a:lnTo>
                  <a:lnTo>
                    <a:pt x="267" y="233"/>
                  </a:lnTo>
                  <a:close/>
                </a:path>
              </a:pathLst>
            </a:custGeom>
            <a:solidFill>
              <a:srgbClr val="39A492"/>
            </a:solidFill>
            <a:ln>
              <a:noFill/>
            </a:ln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493016" y="260323"/>
              <a:ext cx="816391" cy="26545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800" dirty="0">
                  <a:cs typeface="+mn-ea"/>
                  <a:sym typeface="+mn-lt"/>
                </a:rPr>
                <a:t>字词乐园</a:t>
              </a:r>
              <a:endParaRPr lang="zh-CN" altLang="en-US" sz="2800" dirty="0">
                <a:cs typeface="+mn-ea"/>
                <a:sym typeface="+mn-lt"/>
              </a:endParaRPr>
            </a:p>
          </p:txBody>
        </p:sp>
      </p:grpSp>
      <p:sp>
        <p:nvSpPr>
          <p:cNvPr id="7" name="TextBox 32"/>
          <p:cNvSpPr txBox="1"/>
          <p:nvPr/>
        </p:nvSpPr>
        <p:spPr>
          <a:xfrm>
            <a:off x="1153161" y="2888739"/>
            <a:ext cx="8601075" cy="175323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3600" dirty="0">
                <a:cs typeface="+mn-ea"/>
                <a:sym typeface="+mn-lt"/>
              </a:rPr>
              <a:t>或：不要丢了右部的一撇。</a:t>
            </a:r>
            <a:endParaRPr lang="en-US" altLang="zh-CN" sz="3600" dirty="0">
              <a:cs typeface="+mn-ea"/>
              <a:sym typeface="+mn-lt"/>
            </a:endParaRPr>
          </a:p>
          <a:p>
            <a:endParaRPr lang="zh-CN" altLang="en-US" sz="3600" dirty="0">
              <a:solidFill>
                <a:srgbClr val="FF0000"/>
              </a:solidFill>
              <a:cs typeface="+mn-ea"/>
              <a:sym typeface="+mn-lt"/>
            </a:endParaRPr>
          </a:p>
          <a:p>
            <a:r>
              <a:rPr lang="zh-CN" altLang="en-US" sz="3600" dirty="0">
                <a:cs typeface="+mn-ea"/>
                <a:sym typeface="+mn-lt"/>
              </a:rPr>
              <a:t>冻：右半部分是“冫”，不要写成“氵”。</a:t>
            </a:r>
            <a:endParaRPr lang="zh-CN" altLang="en-US" sz="3600" dirty="0">
              <a:cs typeface="+mn-ea"/>
              <a:sym typeface="+mn-lt"/>
            </a:endParaRPr>
          </a:p>
        </p:txBody>
      </p:sp>
      <p:sp>
        <p:nvSpPr>
          <p:cNvPr id="8" name="AutoShape 2"/>
          <p:cNvSpPr>
            <a:spLocks noChangeArrowheads="1"/>
          </p:cNvSpPr>
          <p:nvPr/>
        </p:nvSpPr>
        <p:spPr bwMode="auto">
          <a:xfrm>
            <a:off x="814761" y="1540295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39A492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lIns="91440" tIns="45720" rIns="91440" bIns="45720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易错提示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" y="6589485"/>
            <a:ext cx="12192001" cy="268515"/>
          </a:xfrm>
          <a:prstGeom prst="rect">
            <a:avLst/>
          </a:prstGeom>
          <a:solidFill>
            <a:srgbClr val="39A4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>
              <a:defRPr/>
            </a:pPr>
            <a:endParaRPr lang="zh-CN" altLang="en-US" sz="240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05216" y="259883"/>
            <a:ext cx="1974553" cy="681343"/>
            <a:chOff x="305216" y="259882"/>
            <a:chExt cx="1004191" cy="346508"/>
          </a:xfrm>
        </p:grpSpPr>
        <p:sp>
          <p:nvSpPr>
            <p:cNvPr id="4" name="bookmark_76382"/>
            <p:cNvSpPr>
              <a:spLocks noChangeAspect="1"/>
            </p:cNvSpPr>
            <p:nvPr/>
          </p:nvSpPr>
          <p:spPr bwMode="auto">
            <a:xfrm>
              <a:off x="305216" y="259882"/>
              <a:ext cx="131376" cy="346508"/>
            </a:xfrm>
            <a:custGeom>
              <a:avLst/>
              <a:gdLst>
                <a:gd name="T0" fmla="*/ 455839 w 606244"/>
                <a:gd name="T1" fmla="*/ 455839 w 606244"/>
                <a:gd name="T2" fmla="*/ 600116 w 606244"/>
                <a:gd name="T3" fmla="*/ 600116 w 606244"/>
                <a:gd name="T4" fmla="*/ 600116 w 606244"/>
                <a:gd name="T5" fmla="*/ 600116 w 606244"/>
                <a:gd name="T6" fmla="*/ 600116 w 606244"/>
                <a:gd name="T7" fmla="*/ 600116 w 606244"/>
                <a:gd name="T8" fmla="*/ 600116 w 606244"/>
                <a:gd name="T9" fmla="*/ 600116 w 606244"/>
                <a:gd name="T10" fmla="*/ 600116 w 606244"/>
                <a:gd name="T11" fmla="*/ 600116 w 606244"/>
                <a:gd name="T12" fmla="*/ 600116 w 606244"/>
                <a:gd name="T13" fmla="*/ 600116 w 606244"/>
                <a:gd name="T14" fmla="*/ 600116 w 606244"/>
                <a:gd name="T15" fmla="*/ 600116 w 606244"/>
                <a:gd name="T16" fmla="*/ 600116 w 606244"/>
                <a:gd name="T17" fmla="*/ 600116 w 606244"/>
                <a:gd name="T18" fmla="*/ 600116 w 606244"/>
                <a:gd name="T19" fmla="*/ 600116 w 606244"/>
                <a:gd name="T20" fmla="*/ 600116 w 606244"/>
                <a:gd name="T21" fmla="*/ 600116 w 606244"/>
                <a:gd name="T22" fmla="*/ 600116 w 606244"/>
                <a:gd name="T23" fmla="*/ 600116 w 606244"/>
                <a:gd name="T24" fmla="*/ 455839 w 606244"/>
                <a:gd name="T25" fmla="*/ 455839 w 606244"/>
                <a:gd name="T26" fmla="*/ 600116 w 606244"/>
                <a:gd name="T27" fmla="*/ 600116 w 606244"/>
                <a:gd name="T28" fmla="*/ 600116 w 606244"/>
                <a:gd name="T29" fmla="*/ 600116 w 606244"/>
                <a:gd name="T30" fmla="*/ 600116 w 606244"/>
                <a:gd name="T31" fmla="*/ 600116 w 606244"/>
                <a:gd name="T32" fmla="*/ 600116 w 606244"/>
                <a:gd name="T33" fmla="*/ 600116 w 606244"/>
                <a:gd name="T34" fmla="*/ 600116 w 606244"/>
                <a:gd name="T35" fmla="*/ 600116 w 606244"/>
                <a:gd name="T36" fmla="*/ 600116 w 606244"/>
                <a:gd name="T37" fmla="*/ 600116 w 606244"/>
                <a:gd name="T38" fmla="*/ 600116 w 606244"/>
                <a:gd name="T39" fmla="*/ 600116 w 606244"/>
                <a:gd name="T40" fmla="*/ 455839 w 606244"/>
                <a:gd name="T41" fmla="*/ 455839 w 606244"/>
                <a:gd name="T42" fmla="*/ 600116 w 606244"/>
                <a:gd name="T43" fmla="*/ 600116 w 606244"/>
                <a:gd name="T44" fmla="*/ 600116 w 606244"/>
                <a:gd name="T45" fmla="*/ 600116 w 606244"/>
                <a:gd name="T46" fmla="*/ 600116 w 606244"/>
                <a:gd name="T47" fmla="*/ 600116 w 606244"/>
                <a:gd name="T48" fmla="*/ 600116 w 606244"/>
                <a:gd name="T49" fmla="*/ 600116 w 606244"/>
                <a:gd name="T50" fmla="*/ 600116 w 606244"/>
                <a:gd name="T51" fmla="*/ 600116 w 606244"/>
                <a:gd name="T52" fmla="*/ 600116 w 606244"/>
                <a:gd name="T53" fmla="*/ 600116 w 606244"/>
                <a:gd name="T54" fmla="*/ 600116 w 606244"/>
                <a:gd name="T55" fmla="*/ 600116 w 606244"/>
                <a:gd name="T56" fmla="*/ 600116 w 606244"/>
                <a:gd name="T57" fmla="*/ 600116 w 606244"/>
                <a:gd name="T58" fmla="*/ 600116 w 606244"/>
                <a:gd name="T59" fmla="*/ 600116 w 606244"/>
                <a:gd name="T60" fmla="*/ 600116 w 606244"/>
                <a:gd name="T61" fmla="*/ 600116 w 606244"/>
                <a:gd name="T62" fmla="*/ 600116 w 606244"/>
                <a:gd name="T63" fmla="*/ 600116 w 606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67" h="3875">
                  <a:moveTo>
                    <a:pt x="67" y="0"/>
                  </a:moveTo>
                  <a:cubicBezTo>
                    <a:pt x="30" y="0"/>
                    <a:pt x="0" y="30"/>
                    <a:pt x="0" y="67"/>
                  </a:cubicBezTo>
                  <a:lnTo>
                    <a:pt x="0" y="3800"/>
                  </a:lnTo>
                  <a:cubicBezTo>
                    <a:pt x="0" y="3837"/>
                    <a:pt x="30" y="3867"/>
                    <a:pt x="67" y="3867"/>
                  </a:cubicBezTo>
                  <a:cubicBezTo>
                    <a:pt x="86" y="3867"/>
                    <a:pt x="105" y="3858"/>
                    <a:pt x="118" y="3843"/>
                  </a:cubicBezTo>
                  <a:lnTo>
                    <a:pt x="733" y="3104"/>
                  </a:lnTo>
                  <a:lnTo>
                    <a:pt x="1349" y="3843"/>
                  </a:lnTo>
                  <a:cubicBezTo>
                    <a:pt x="1372" y="3871"/>
                    <a:pt x="1414" y="3875"/>
                    <a:pt x="1443" y="3851"/>
                  </a:cubicBezTo>
                  <a:cubicBezTo>
                    <a:pt x="1458" y="3839"/>
                    <a:pt x="1467" y="3820"/>
                    <a:pt x="1467" y="3800"/>
                  </a:cubicBezTo>
                  <a:lnTo>
                    <a:pt x="1467" y="67"/>
                  </a:lnTo>
                  <a:cubicBezTo>
                    <a:pt x="1467" y="30"/>
                    <a:pt x="1437" y="0"/>
                    <a:pt x="1400" y="0"/>
                  </a:cubicBezTo>
                  <a:lnTo>
                    <a:pt x="67" y="0"/>
                  </a:lnTo>
                  <a:close/>
                  <a:moveTo>
                    <a:pt x="133" y="133"/>
                  </a:moveTo>
                  <a:lnTo>
                    <a:pt x="1333" y="133"/>
                  </a:lnTo>
                  <a:lnTo>
                    <a:pt x="1333" y="3616"/>
                  </a:lnTo>
                  <a:lnTo>
                    <a:pt x="785" y="2957"/>
                  </a:lnTo>
                  <a:cubicBezTo>
                    <a:pt x="761" y="2929"/>
                    <a:pt x="719" y="2925"/>
                    <a:pt x="691" y="2949"/>
                  </a:cubicBezTo>
                  <a:cubicBezTo>
                    <a:pt x="688" y="2951"/>
                    <a:pt x="685" y="2954"/>
                    <a:pt x="682" y="2957"/>
                  </a:cubicBezTo>
                  <a:lnTo>
                    <a:pt x="133" y="3616"/>
                  </a:lnTo>
                  <a:lnTo>
                    <a:pt x="133" y="133"/>
                  </a:lnTo>
                  <a:close/>
                  <a:moveTo>
                    <a:pt x="267" y="233"/>
                  </a:moveTo>
                  <a:cubicBezTo>
                    <a:pt x="248" y="233"/>
                    <a:pt x="233" y="248"/>
                    <a:pt x="233" y="267"/>
                  </a:cubicBezTo>
                  <a:lnTo>
                    <a:pt x="233" y="1133"/>
                  </a:lnTo>
                  <a:cubicBezTo>
                    <a:pt x="233" y="1152"/>
                    <a:pt x="248" y="1167"/>
                    <a:pt x="266" y="1167"/>
                  </a:cubicBezTo>
                  <a:cubicBezTo>
                    <a:pt x="285" y="1167"/>
                    <a:pt x="300" y="1153"/>
                    <a:pt x="300" y="1134"/>
                  </a:cubicBezTo>
                  <a:lnTo>
                    <a:pt x="300" y="1133"/>
                  </a:lnTo>
                  <a:lnTo>
                    <a:pt x="300" y="300"/>
                  </a:lnTo>
                  <a:lnTo>
                    <a:pt x="733" y="300"/>
                  </a:lnTo>
                  <a:cubicBezTo>
                    <a:pt x="752" y="300"/>
                    <a:pt x="767" y="286"/>
                    <a:pt x="767" y="267"/>
                  </a:cubicBezTo>
                  <a:cubicBezTo>
                    <a:pt x="767" y="249"/>
                    <a:pt x="753" y="234"/>
                    <a:pt x="734" y="233"/>
                  </a:cubicBezTo>
                  <a:lnTo>
                    <a:pt x="733" y="233"/>
                  </a:lnTo>
                  <a:lnTo>
                    <a:pt x="267" y="233"/>
                  </a:lnTo>
                  <a:close/>
                </a:path>
              </a:pathLst>
            </a:custGeom>
            <a:solidFill>
              <a:srgbClr val="39A492"/>
            </a:solidFill>
            <a:ln>
              <a:noFill/>
            </a:ln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493016" y="260323"/>
              <a:ext cx="816391" cy="26545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800" dirty="0">
                  <a:cs typeface="+mn-ea"/>
                  <a:sym typeface="+mn-lt"/>
                </a:rPr>
                <a:t>字词乐园</a:t>
              </a:r>
              <a:endParaRPr lang="zh-CN" altLang="en-US" sz="2800" dirty="0">
                <a:cs typeface="+mn-ea"/>
                <a:sym typeface="+mn-lt"/>
              </a:endParaRPr>
            </a:p>
          </p:txBody>
        </p:sp>
      </p:grpSp>
      <p:sp>
        <p:nvSpPr>
          <p:cNvPr id="7" name="圆角矩形 1"/>
          <p:cNvSpPr/>
          <p:nvPr/>
        </p:nvSpPr>
        <p:spPr>
          <a:xfrm>
            <a:off x="1183184" y="1709219"/>
            <a:ext cx="9472116" cy="3955016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8" name="TextBox 23"/>
          <p:cNvSpPr txBox="1">
            <a:spLocks noChangeArrowheads="1"/>
          </p:cNvSpPr>
          <p:nvPr/>
        </p:nvSpPr>
        <p:spPr bwMode="auto">
          <a:xfrm>
            <a:off x="1687240" y="2337547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cs typeface="+mn-ea"/>
                <a:sym typeface="+mn-lt"/>
              </a:rPr>
              <a:t>宁</a:t>
            </a:r>
            <a:endParaRPr lang="zh-CN" altLang="en-US" sz="3600" b="1" dirty="0">
              <a:solidFill>
                <a:srgbClr val="0000FF"/>
              </a:solidFill>
              <a:cs typeface="+mn-ea"/>
              <a:sym typeface="+mn-lt"/>
            </a:endParaRPr>
          </a:p>
        </p:txBody>
      </p:sp>
      <p:sp>
        <p:nvSpPr>
          <p:cNvPr id="9" name="AutoShape 2"/>
          <p:cNvSpPr>
            <a:spLocks noChangeArrowheads="1"/>
          </p:cNvSpPr>
          <p:nvPr/>
        </p:nvSpPr>
        <p:spPr bwMode="auto">
          <a:xfrm>
            <a:off x="8399761" y="2386675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39A492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lIns="91440" tIns="45720" rIns="91440" bIns="45720" anchor="ctr"/>
          <a:lstStyle/>
          <a:p>
            <a:r>
              <a:rPr lang="zh-CN" altLang="en-US" sz="3200" dirty="0">
                <a:solidFill>
                  <a:schemeClr val="bg1"/>
                </a:solidFill>
                <a:cs typeface="+mn-ea"/>
                <a:sym typeface="+mn-lt"/>
              </a:rPr>
              <a:t>会认字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TextBox 23"/>
          <p:cNvSpPr txBox="1">
            <a:spLocks noChangeArrowheads="1"/>
          </p:cNvSpPr>
          <p:nvPr/>
        </p:nvSpPr>
        <p:spPr bwMode="auto">
          <a:xfrm>
            <a:off x="2767360" y="2397941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组词：列宁  宁静  不得安宁</a:t>
            </a:r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11" name="TextBox 21"/>
          <p:cNvSpPr txBox="1"/>
          <p:nvPr/>
        </p:nvSpPr>
        <p:spPr>
          <a:xfrm>
            <a:off x="1749467" y="1795975"/>
            <a:ext cx="974090" cy="1076325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algn="l"/>
            <a:r>
              <a:rPr lang="en-US" altLang="zh-CN" sz="3200" dirty="0" err="1">
                <a:cs typeface="+mn-ea"/>
                <a:sym typeface="+mn-lt"/>
              </a:rPr>
              <a:t>nínɡ</a:t>
            </a:r>
            <a:endParaRPr lang="zh-CN" altLang="en-US" sz="3200" dirty="0">
              <a:cs typeface="+mn-ea"/>
              <a:sym typeface="+mn-lt"/>
            </a:endParaRPr>
          </a:p>
          <a:p>
            <a:endParaRPr lang="zh-CN" altLang="en-US" sz="3200" dirty="0">
              <a:cs typeface="+mn-ea"/>
              <a:sym typeface="+mn-lt"/>
            </a:endParaRPr>
          </a:p>
        </p:txBody>
      </p:sp>
      <p:sp>
        <p:nvSpPr>
          <p:cNvPr id="12" name="TextBox 23"/>
          <p:cNvSpPr txBox="1">
            <a:spLocks noChangeArrowheads="1"/>
          </p:cNvSpPr>
          <p:nvPr/>
        </p:nvSpPr>
        <p:spPr bwMode="auto">
          <a:xfrm>
            <a:off x="1687240" y="3655176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cs typeface="+mn-ea"/>
                <a:sym typeface="+mn-lt"/>
              </a:rPr>
              <a:t>胸</a:t>
            </a:r>
            <a:endParaRPr lang="zh-CN" altLang="en-US" sz="3600" b="1" dirty="0">
              <a:solidFill>
                <a:srgbClr val="0000FF"/>
              </a:solidFill>
              <a:cs typeface="+mn-ea"/>
              <a:sym typeface="+mn-lt"/>
            </a:endParaRPr>
          </a:p>
        </p:txBody>
      </p:sp>
      <p:sp>
        <p:nvSpPr>
          <p:cNvPr id="13" name="TextBox 23"/>
          <p:cNvSpPr txBox="1">
            <a:spLocks noChangeArrowheads="1"/>
          </p:cNvSpPr>
          <p:nvPr/>
        </p:nvSpPr>
        <p:spPr bwMode="auto">
          <a:xfrm>
            <a:off x="2767360" y="3706279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组词：胸脯  胸口  挺胸抬头</a:t>
            </a:r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14" name="TextBox 27"/>
          <p:cNvSpPr txBox="1"/>
          <p:nvPr/>
        </p:nvSpPr>
        <p:spPr>
          <a:xfrm>
            <a:off x="1584216" y="3071645"/>
            <a:ext cx="1154430" cy="583565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algn="l"/>
            <a:r>
              <a:rPr lang="en-US" altLang="zh-CN" sz="3200" dirty="0">
                <a:cs typeface="+mn-ea"/>
                <a:sym typeface="+mn-lt"/>
              </a:rPr>
              <a:t>xiōn</a:t>
            </a:r>
            <a:r>
              <a:rPr lang="en-US" altLang="zh-CN" sz="3200" dirty="0" err="1">
                <a:cs typeface="+mn-ea"/>
                <a:sym typeface="+mn-lt"/>
              </a:rPr>
              <a:t>ɡ</a:t>
            </a:r>
            <a:endParaRPr lang="en-US" altLang="zh-CN" sz="3200" dirty="0">
              <a:cs typeface="+mn-ea"/>
              <a:sym typeface="+mn-lt"/>
            </a:endParaRPr>
          </a:p>
        </p:txBody>
      </p:sp>
      <p:sp>
        <p:nvSpPr>
          <p:cNvPr id="15" name="TextBox 23"/>
          <p:cNvSpPr txBox="1">
            <a:spLocks noChangeArrowheads="1"/>
          </p:cNvSpPr>
          <p:nvPr/>
        </p:nvSpPr>
        <p:spPr bwMode="auto">
          <a:xfrm>
            <a:off x="1687240" y="4879312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cs typeface="+mn-ea"/>
                <a:sym typeface="+mn-lt"/>
              </a:rPr>
              <a:t>脯</a:t>
            </a:r>
            <a:endParaRPr lang="zh-CN" altLang="en-US" sz="3600" b="1" dirty="0">
              <a:solidFill>
                <a:srgbClr val="0000FF"/>
              </a:solidFill>
              <a:cs typeface="+mn-ea"/>
              <a:sym typeface="+mn-lt"/>
            </a:endParaRPr>
          </a:p>
        </p:txBody>
      </p:sp>
      <p:sp>
        <p:nvSpPr>
          <p:cNvPr id="16" name="TextBox 23"/>
          <p:cNvSpPr txBox="1">
            <a:spLocks noChangeArrowheads="1"/>
          </p:cNvSpPr>
          <p:nvPr/>
        </p:nvSpPr>
        <p:spPr bwMode="auto">
          <a:xfrm>
            <a:off x="2767360" y="4930415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组词：胸脯   </a:t>
            </a:r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17" name="TextBox 30"/>
          <p:cNvSpPr txBox="1"/>
          <p:nvPr/>
        </p:nvSpPr>
        <p:spPr>
          <a:xfrm>
            <a:off x="1749425" y="4300252"/>
            <a:ext cx="1125855" cy="58356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l"/>
            <a:r>
              <a:rPr lang="en-US" altLang="zh-CN" sz="3200" dirty="0">
                <a:cs typeface="+mn-ea"/>
                <a:sym typeface="+mn-lt"/>
              </a:rPr>
              <a:t>pú</a:t>
            </a:r>
            <a:endParaRPr lang="en-US" altLang="zh-CN" sz="3200" dirty="0"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" y="6589485"/>
            <a:ext cx="12192001" cy="268515"/>
          </a:xfrm>
          <a:prstGeom prst="rect">
            <a:avLst/>
          </a:prstGeom>
          <a:solidFill>
            <a:srgbClr val="39A4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>
              <a:defRPr/>
            </a:pPr>
            <a:endParaRPr lang="zh-CN" altLang="en-US" sz="240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05216" y="259883"/>
            <a:ext cx="1974553" cy="681343"/>
            <a:chOff x="305216" y="259882"/>
            <a:chExt cx="1004191" cy="346508"/>
          </a:xfrm>
        </p:grpSpPr>
        <p:sp>
          <p:nvSpPr>
            <p:cNvPr id="4" name="bookmark_76382"/>
            <p:cNvSpPr>
              <a:spLocks noChangeAspect="1"/>
            </p:cNvSpPr>
            <p:nvPr/>
          </p:nvSpPr>
          <p:spPr bwMode="auto">
            <a:xfrm>
              <a:off x="305216" y="259882"/>
              <a:ext cx="131376" cy="346508"/>
            </a:xfrm>
            <a:custGeom>
              <a:avLst/>
              <a:gdLst>
                <a:gd name="T0" fmla="*/ 455839 w 606244"/>
                <a:gd name="T1" fmla="*/ 455839 w 606244"/>
                <a:gd name="T2" fmla="*/ 600116 w 606244"/>
                <a:gd name="T3" fmla="*/ 600116 w 606244"/>
                <a:gd name="T4" fmla="*/ 600116 w 606244"/>
                <a:gd name="T5" fmla="*/ 600116 w 606244"/>
                <a:gd name="T6" fmla="*/ 600116 w 606244"/>
                <a:gd name="T7" fmla="*/ 600116 w 606244"/>
                <a:gd name="T8" fmla="*/ 600116 w 606244"/>
                <a:gd name="T9" fmla="*/ 600116 w 606244"/>
                <a:gd name="T10" fmla="*/ 600116 w 606244"/>
                <a:gd name="T11" fmla="*/ 600116 w 606244"/>
                <a:gd name="T12" fmla="*/ 600116 w 606244"/>
                <a:gd name="T13" fmla="*/ 600116 w 606244"/>
                <a:gd name="T14" fmla="*/ 600116 w 606244"/>
                <a:gd name="T15" fmla="*/ 600116 w 606244"/>
                <a:gd name="T16" fmla="*/ 600116 w 606244"/>
                <a:gd name="T17" fmla="*/ 600116 w 606244"/>
                <a:gd name="T18" fmla="*/ 600116 w 606244"/>
                <a:gd name="T19" fmla="*/ 600116 w 606244"/>
                <a:gd name="T20" fmla="*/ 600116 w 606244"/>
                <a:gd name="T21" fmla="*/ 600116 w 606244"/>
                <a:gd name="T22" fmla="*/ 600116 w 606244"/>
                <a:gd name="T23" fmla="*/ 600116 w 606244"/>
                <a:gd name="T24" fmla="*/ 455839 w 606244"/>
                <a:gd name="T25" fmla="*/ 455839 w 606244"/>
                <a:gd name="T26" fmla="*/ 600116 w 606244"/>
                <a:gd name="T27" fmla="*/ 600116 w 606244"/>
                <a:gd name="T28" fmla="*/ 600116 w 606244"/>
                <a:gd name="T29" fmla="*/ 600116 w 606244"/>
                <a:gd name="T30" fmla="*/ 600116 w 606244"/>
                <a:gd name="T31" fmla="*/ 600116 w 606244"/>
                <a:gd name="T32" fmla="*/ 600116 w 606244"/>
                <a:gd name="T33" fmla="*/ 600116 w 606244"/>
                <a:gd name="T34" fmla="*/ 600116 w 606244"/>
                <a:gd name="T35" fmla="*/ 600116 w 606244"/>
                <a:gd name="T36" fmla="*/ 600116 w 606244"/>
                <a:gd name="T37" fmla="*/ 600116 w 606244"/>
                <a:gd name="T38" fmla="*/ 600116 w 606244"/>
                <a:gd name="T39" fmla="*/ 600116 w 606244"/>
                <a:gd name="T40" fmla="*/ 455839 w 606244"/>
                <a:gd name="T41" fmla="*/ 455839 w 606244"/>
                <a:gd name="T42" fmla="*/ 600116 w 606244"/>
                <a:gd name="T43" fmla="*/ 600116 w 606244"/>
                <a:gd name="T44" fmla="*/ 600116 w 606244"/>
                <a:gd name="T45" fmla="*/ 600116 w 606244"/>
                <a:gd name="T46" fmla="*/ 600116 w 606244"/>
                <a:gd name="T47" fmla="*/ 600116 w 606244"/>
                <a:gd name="T48" fmla="*/ 600116 w 606244"/>
                <a:gd name="T49" fmla="*/ 600116 w 606244"/>
                <a:gd name="T50" fmla="*/ 600116 w 606244"/>
                <a:gd name="T51" fmla="*/ 600116 w 606244"/>
                <a:gd name="T52" fmla="*/ 600116 w 606244"/>
                <a:gd name="T53" fmla="*/ 600116 w 606244"/>
                <a:gd name="T54" fmla="*/ 600116 w 606244"/>
                <a:gd name="T55" fmla="*/ 600116 w 606244"/>
                <a:gd name="T56" fmla="*/ 600116 w 606244"/>
                <a:gd name="T57" fmla="*/ 600116 w 606244"/>
                <a:gd name="T58" fmla="*/ 600116 w 606244"/>
                <a:gd name="T59" fmla="*/ 600116 w 606244"/>
                <a:gd name="T60" fmla="*/ 600116 w 606244"/>
                <a:gd name="T61" fmla="*/ 600116 w 606244"/>
                <a:gd name="T62" fmla="*/ 600116 w 606244"/>
                <a:gd name="T63" fmla="*/ 600116 w 606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67" h="3875">
                  <a:moveTo>
                    <a:pt x="67" y="0"/>
                  </a:moveTo>
                  <a:cubicBezTo>
                    <a:pt x="30" y="0"/>
                    <a:pt x="0" y="30"/>
                    <a:pt x="0" y="67"/>
                  </a:cubicBezTo>
                  <a:lnTo>
                    <a:pt x="0" y="3800"/>
                  </a:lnTo>
                  <a:cubicBezTo>
                    <a:pt x="0" y="3837"/>
                    <a:pt x="30" y="3867"/>
                    <a:pt x="67" y="3867"/>
                  </a:cubicBezTo>
                  <a:cubicBezTo>
                    <a:pt x="86" y="3867"/>
                    <a:pt x="105" y="3858"/>
                    <a:pt x="118" y="3843"/>
                  </a:cubicBezTo>
                  <a:lnTo>
                    <a:pt x="733" y="3104"/>
                  </a:lnTo>
                  <a:lnTo>
                    <a:pt x="1349" y="3843"/>
                  </a:lnTo>
                  <a:cubicBezTo>
                    <a:pt x="1372" y="3871"/>
                    <a:pt x="1414" y="3875"/>
                    <a:pt x="1443" y="3851"/>
                  </a:cubicBezTo>
                  <a:cubicBezTo>
                    <a:pt x="1458" y="3839"/>
                    <a:pt x="1467" y="3820"/>
                    <a:pt x="1467" y="3800"/>
                  </a:cubicBezTo>
                  <a:lnTo>
                    <a:pt x="1467" y="67"/>
                  </a:lnTo>
                  <a:cubicBezTo>
                    <a:pt x="1467" y="30"/>
                    <a:pt x="1437" y="0"/>
                    <a:pt x="1400" y="0"/>
                  </a:cubicBezTo>
                  <a:lnTo>
                    <a:pt x="67" y="0"/>
                  </a:lnTo>
                  <a:close/>
                  <a:moveTo>
                    <a:pt x="133" y="133"/>
                  </a:moveTo>
                  <a:lnTo>
                    <a:pt x="1333" y="133"/>
                  </a:lnTo>
                  <a:lnTo>
                    <a:pt x="1333" y="3616"/>
                  </a:lnTo>
                  <a:lnTo>
                    <a:pt x="785" y="2957"/>
                  </a:lnTo>
                  <a:cubicBezTo>
                    <a:pt x="761" y="2929"/>
                    <a:pt x="719" y="2925"/>
                    <a:pt x="691" y="2949"/>
                  </a:cubicBezTo>
                  <a:cubicBezTo>
                    <a:pt x="688" y="2951"/>
                    <a:pt x="685" y="2954"/>
                    <a:pt x="682" y="2957"/>
                  </a:cubicBezTo>
                  <a:lnTo>
                    <a:pt x="133" y="3616"/>
                  </a:lnTo>
                  <a:lnTo>
                    <a:pt x="133" y="133"/>
                  </a:lnTo>
                  <a:close/>
                  <a:moveTo>
                    <a:pt x="267" y="233"/>
                  </a:moveTo>
                  <a:cubicBezTo>
                    <a:pt x="248" y="233"/>
                    <a:pt x="233" y="248"/>
                    <a:pt x="233" y="267"/>
                  </a:cubicBezTo>
                  <a:lnTo>
                    <a:pt x="233" y="1133"/>
                  </a:lnTo>
                  <a:cubicBezTo>
                    <a:pt x="233" y="1152"/>
                    <a:pt x="248" y="1167"/>
                    <a:pt x="266" y="1167"/>
                  </a:cubicBezTo>
                  <a:cubicBezTo>
                    <a:pt x="285" y="1167"/>
                    <a:pt x="300" y="1153"/>
                    <a:pt x="300" y="1134"/>
                  </a:cubicBezTo>
                  <a:lnTo>
                    <a:pt x="300" y="1133"/>
                  </a:lnTo>
                  <a:lnTo>
                    <a:pt x="300" y="300"/>
                  </a:lnTo>
                  <a:lnTo>
                    <a:pt x="733" y="300"/>
                  </a:lnTo>
                  <a:cubicBezTo>
                    <a:pt x="752" y="300"/>
                    <a:pt x="767" y="286"/>
                    <a:pt x="767" y="267"/>
                  </a:cubicBezTo>
                  <a:cubicBezTo>
                    <a:pt x="767" y="249"/>
                    <a:pt x="753" y="234"/>
                    <a:pt x="734" y="233"/>
                  </a:cubicBezTo>
                  <a:lnTo>
                    <a:pt x="733" y="233"/>
                  </a:lnTo>
                  <a:lnTo>
                    <a:pt x="267" y="233"/>
                  </a:lnTo>
                  <a:close/>
                </a:path>
              </a:pathLst>
            </a:custGeom>
            <a:solidFill>
              <a:srgbClr val="39A492"/>
            </a:solidFill>
            <a:ln>
              <a:noFill/>
            </a:ln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493016" y="260323"/>
              <a:ext cx="816391" cy="26545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800" dirty="0">
                  <a:cs typeface="+mn-ea"/>
                  <a:sym typeface="+mn-lt"/>
                </a:rPr>
                <a:t>字词乐园</a:t>
              </a:r>
              <a:endParaRPr lang="zh-CN" altLang="en-US" sz="2800" dirty="0">
                <a:cs typeface="+mn-ea"/>
                <a:sym typeface="+mn-lt"/>
              </a:endParaRPr>
            </a:p>
          </p:txBody>
        </p:sp>
      </p:grpSp>
      <p:sp>
        <p:nvSpPr>
          <p:cNvPr id="7" name="圆角矩形 1"/>
          <p:cNvSpPr/>
          <p:nvPr/>
        </p:nvSpPr>
        <p:spPr>
          <a:xfrm>
            <a:off x="1183184" y="1709219"/>
            <a:ext cx="9472116" cy="3955016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9" name="AutoShape 2"/>
          <p:cNvSpPr>
            <a:spLocks noChangeArrowheads="1"/>
          </p:cNvSpPr>
          <p:nvPr/>
        </p:nvSpPr>
        <p:spPr bwMode="auto">
          <a:xfrm>
            <a:off x="8399761" y="2386675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39A492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lIns="91440" tIns="45720" rIns="91440" bIns="45720" anchor="ctr"/>
          <a:lstStyle/>
          <a:p>
            <a:r>
              <a:rPr lang="zh-CN" altLang="en-US" sz="3200" dirty="0">
                <a:solidFill>
                  <a:schemeClr val="bg1"/>
                </a:solidFill>
                <a:cs typeface="+mn-ea"/>
                <a:sym typeface="+mn-lt"/>
              </a:rPr>
              <a:t>会认字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TextBox 23"/>
          <p:cNvSpPr txBox="1">
            <a:spLocks noChangeArrowheads="1"/>
          </p:cNvSpPr>
          <p:nvPr/>
        </p:nvSpPr>
        <p:spPr bwMode="auto">
          <a:xfrm>
            <a:off x="1852340" y="2326280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cs typeface="+mn-ea"/>
                <a:sym typeface="+mn-lt"/>
              </a:rPr>
              <a:t>惹</a:t>
            </a:r>
            <a:endParaRPr lang="zh-CN" altLang="en-US" sz="3600" b="1" dirty="0">
              <a:solidFill>
                <a:srgbClr val="0000FF"/>
              </a:solidFill>
              <a:cs typeface="+mn-ea"/>
              <a:sym typeface="+mn-lt"/>
            </a:endParaRPr>
          </a:p>
        </p:txBody>
      </p:sp>
      <p:sp>
        <p:nvSpPr>
          <p:cNvPr id="19" name="TextBox 23"/>
          <p:cNvSpPr txBox="1">
            <a:spLocks noChangeArrowheads="1"/>
          </p:cNvSpPr>
          <p:nvPr/>
        </p:nvSpPr>
        <p:spPr bwMode="auto">
          <a:xfrm>
            <a:off x="2932460" y="2386675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组词：惹事  招惹  惹人喜爱</a:t>
            </a:r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20" name="TextBox 21"/>
          <p:cNvSpPr txBox="1"/>
          <p:nvPr/>
        </p:nvSpPr>
        <p:spPr>
          <a:xfrm>
            <a:off x="1914567" y="1784709"/>
            <a:ext cx="544195" cy="583565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algn="l"/>
            <a:r>
              <a:rPr lang="en-US" altLang="zh-CN" sz="3200" dirty="0" err="1">
                <a:cs typeface="+mn-ea"/>
                <a:sym typeface="+mn-lt"/>
              </a:rPr>
              <a:t>rě</a:t>
            </a:r>
            <a:endParaRPr lang="zh-CN" altLang="en-US" sz="3200" dirty="0">
              <a:cs typeface="+mn-ea"/>
              <a:sym typeface="+mn-lt"/>
            </a:endParaRPr>
          </a:p>
        </p:txBody>
      </p:sp>
      <p:sp>
        <p:nvSpPr>
          <p:cNvPr id="21" name="TextBox 23"/>
          <p:cNvSpPr txBox="1">
            <a:spLocks noChangeArrowheads="1"/>
          </p:cNvSpPr>
          <p:nvPr/>
        </p:nvSpPr>
        <p:spPr bwMode="auto">
          <a:xfrm>
            <a:off x="1852340" y="3643911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cs typeface="+mn-ea"/>
                <a:sym typeface="+mn-lt"/>
              </a:rPr>
              <a:t>仰</a:t>
            </a:r>
            <a:endParaRPr lang="zh-CN" altLang="en-US" sz="3600" b="1" dirty="0">
              <a:solidFill>
                <a:srgbClr val="0000FF"/>
              </a:solidFill>
              <a:cs typeface="+mn-ea"/>
              <a:sym typeface="+mn-lt"/>
            </a:endParaRPr>
          </a:p>
        </p:txBody>
      </p:sp>
      <p:sp>
        <p:nvSpPr>
          <p:cNvPr id="22" name="TextBox 23"/>
          <p:cNvSpPr txBox="1">
            <a:spLocks noChangeArrowheads="1"/>
          </p:cNvSpPr>
          <p:nvPr/>
        </p:nvSpPr>
        <p:spPr bwMode="auto">
          <a:xfrm>
            <a:off x="2932460" y="3695013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组词：仰望  敬仰  人仰马翻</a:t>
            </a:r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23" name="TextBox 27"/>
          <p:cNvSpPr txBox="1"/>
          <p:nvPr/>
        </p:nvSpPr>
        <p:spPr>
          <a:xfrm>
            <a:off x="1896000" y="3067999"/>
            <a:ext cx="1064260" cy="583565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algn="l"/>
            <a:r>
              <a:rPr lang="en-US" altLang="zh-CN" sz="3200" dirty="0" err="1">
                <a:cs typeface="+mn-ea"/>
                <a:sym typeface="+mn-lt"/>
              </a:rPr>
              <a:t>yǎnɡ</a:t>
            </a:r>
            <a:endParaRPr lang="zh-CN" altLang="en-US" sz="3200" dirty="0">
              <a:cs typeface="+mn-ea"/>
              <a:sym typeface="+mn-lt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980611" y="4794387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cs typeface="+mn-ea"/>
                <a:sym typeface="+mn-lt"/>
              </a:rPr>
              <a:t>渣</a:t>
            </a:r>
            <a:endParaRPr lang="zh-CN" altLang="en-US" sz="3600" b="1" dirty="0">
              <a:solidFill>
                <a:srgbClr val="0000FF"/>
              </a:solidFill>
              <a:cs typeface="+mn-ea"/>
              <a:sym typeface="+mn-lt"/>
            </a:endParaRPr>
          </a:p>
        </p:txBody>
      </p:sp>
      <p:sp>
        <p:nvSpPr>
          <p:cNvPr id="25" name="TextBox 23"/>
          <p:cNvSpPr txBox="1">
            <a:spLocks noChangeArrowheads="1"/>
          </p:cNvSpPr>
          <p:nvPr/>
        </p:nvSpPr>
        <p:spPr bwMode="auto">
          <a:xfrm>
            <a:off x="2932460" y="4919149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组词：煤渣  豆渣  沉渣泛起</a:t>
            </a:r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26" name="TextBox 30"/>
          <p:cNvSpPr txBox="1"/>
          <p:nvPr/>
        </p:nvSpPr>
        <p:spPr>
          <a:xfrm>
            <a:off x="1915556" y="4305059"/>
            <a:ext cx="838200" cy="583565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en-US" altLang="zh-CN" sz="3200" dirty="0" err="1">
                <a:cs typeface="+mn-ea"/>
                <a:sym typeface="+mn-lt"/>
              </a:rPr>
              <a:t>zhā</a:t>
            </a:r>
            <a:endParaRPr lang="zh-CN" altLang="en-US" sz="3200" dirty="0"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" y="6589485"/>
            <a:ext cx="12192001" cy="268515"/>
          </a:xfrm>
          <a:prstGeom prst="rect">
            <a:avLst/>
          </a:prstGeom>
          <a:solidFill>
            <a:srgbClr val="39A4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>
              <a:defRPr/>
            </a:pPr>
            <a:endParaRPr lang="zh-CN" altLang="en-US" sz="240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05216" y="259883"/>
            <a:ext cx="1974553" cy="681343"/>
            <a:chOff x="305216" y="259882"/>
            <a:chExt cx="1004191" cy="346508"/>
          </a:xfrm>
        </p:grpSpPr>
        <p:sp>
          <p:nvSpPr>
            <p:cNvPr id="4" name="bookmark_76382"/>
            <p:cNvSpPr>
              <a:spLocks noChangeAspect="1"/>
            </p:cNvSpPr>
            <p:nvPr/>
          </p:nvSpPr>
          <p:spPr bwMode="auto">
            <a:xfrm>
              <a:off x="305216" y="259882"/>
              <a:ext cx="131376" cy="346508"/>
            </a:xfrm>
            <a:custGeom>
              <a:avLst/>
              <a:gdLst>
                <a:gd name="T0" fmla="*/ 455839 w 606244"/>
                <a:gd name="T1" fmla="*/ 455839 w 606244"/>
                <a:gd name="T2" fmla="*/ 600116 w 606244"/>
                <a:gd name="T3" fmla="*/ 600116 w 606244"/>
                <a:gd name="T4" fmla="*/ 600116 w 606244"/>
                <a:gd name="T5" fmla="*/ 600116 w 606244"/>
                <a:gd name="T6" fmla="*/ 600116 w 606244"/>
                <a:gd name="T7" fmla="*/ 600116 w 606244"/>
                <a:gd name="T8" fmla="*/ 600116 w 606244"/>
                <a:gd name="T9" fmla="*/ 600116 w 606244"/>
                <a:gd name="T10" fmla="*/ 600116 w 606244"/>
                <a:gd name="T11" fmla="*/ 600116 w 606244"/>
                <a:gd name="T12" fmla="*/ 600116 w 606244"/>
                <a:gd name="T13" fmla="*/ 600116 w 606244"/>
                <a:gd name="T14" fmla="*/ 600116 w 606244"/>
                <a:gd name="T15" fmla="*/ 600116 w 606244"/>
                <a:gd name="T16" fmla="*/ 600116 w 606244"/>
                <a:gd name="T17" fmla="*/ 600116 w 606244"/>
                <a:gd name="T18" fmla="*/ 600116 w 606244"/>
                <a:gd name="T19" fmla="*/ 600116 w 606244"/>
                <a:gd name="T20" fmla="*/ 600116 w 606244"/>
                <a:gd name="T21" fmla="*/ 600116 w 606244"/>
                <a:gd name="T22" fmla="*/ 600116 w 606244"/>
                <a:gd name="T23" fmla="*/ 600116 w 606244"/>
                <a:gd name="T24" fmla="*/ 455839 w 606244"/>
                <a:gd name="T25" fmla="*/ 455839 w 606244"/>
                <a:gd name="T26" fmla="*/ 600116 w 606244"/>
                <a:gd name="T27" fmla="*/ 600116 w 606244"/>
                <a:gd name="T28" fmla="*/ 600116 w 606244"/>
                <a:gd name="T29" fmla="*/ 600116 w 606244"/>
                <a:gd name="T30" fmla="*/ 600116 w 606244"/>
                <a:gd name="T31" fmla="*/ 600116 w 606244"/>
                <a:gd name="T32" fmla="*/ 600116 w 606244"/>
                <a:gd name="T33" fmla="*/ 600116 w 606244"/>
                <a:gd name="T34" fmla="*/ 600116 w 606244"/>
                <a:gd name="T35" fmla="*/ 600116 w 606244"/>
                <a:gd name="T36" fmla="*/ 600116 w 606244"/>
                <a:gd name="T37" fmla="*/ 600116 w 606244"/>
                <a:gd name="T38" fmla="*/ 600116 w 606244"/>
                <a:gd name="T39" fmla="*/ 600116 w 606244"/>
                <a:gd name="T40" fmla="*/ 455839 w 606244"/>
                <a:gd name="T41" fmla="*/ 455839 w 606244"/>
                <a:gd name="T42" fmla="*/ 600116 w 606244"/>
                <a:gd name="T43" fmla="*/ 600116 w 606244"/>
                <a:gd name="T44" fmla="*/ 600116 w 606244"/>
                <a:gd name="T45" fmla="*/ 600116 w 606244"/>
                <a:gd name="T46" fmla="*/ 600116 w 606244"/>
                <a:gd name="T47" fmla="*/ 600116 w 606244"/>
                <a:gd name="T48" fmla="*/ 600116 w 606244"/>
                <a:gd name="T49" fmla="*/ 600116 w 606244"/>
                <a:gd name="T50" fmla="*/ 600116 w 606244"/>
                <a:gd name="T51" fmla="*/ 600116 w 606244"/>
                <a:gd name="T52" fmla="*/ 600116 w 606244"/>
                <a:gd name="T53" fmla="*/ 600116 w 606244"/>
                <a:gd name="T54" fmla="*/ 600116 w 606244"/>
                <a:gd name="T55" fmla="*/ 600116 w 606244"/>
                <a:gd name="T56" fmla="*/ 600116 w 606244"/>
                <a:gd name="T57" fmla="*/ 600116 w 606244"/>
                <a:gd name="T58" fmla="*/ 600116 w 606244"/>
                <a:gd name="T59" fmla="*/ 600116 w 606244"/>
                <a:gd name="T60" fmla="*/ 600116 w 606244"/>
                <a:gd name="T61" fmla="*/ 600116 w 606244"/>
                <a:gd name="T62" fmla="*/ 600116 w 606244"/>
                <a:gd name="T63" fmla="*/ 600116 w 606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67" h="3875">
                  <a:moveTo>
                    <a:pt x="67" y="0"/>
                  </a:moveTo>
                  <a:cubicBezTo>
                    <a:pt x="30" y="0"/>
                    <a:pt x="0" y="30"/>
                    <a:pt x="0" y="67"/>
                  </a:cubicBezTo>
                  <a:lnTo>
                    <a:pt x="0" y="3800"/>
                  </a:lnTo>
                  <a:cubicBezTo>
                    <a:pt x="0" y="3837"/>
                    <a:pt x="30" y="3867"/>
                    <a:pt x="67" y="3867"/>
                  </a:cubicBezTo>
                  <a:cubicBezTo>
                    <a:pt x="86" y="3867"/>
                    <a:pt x="105" y="3858"/>
                    <a:pt x="118" y="3843"/>
                  </a:cubicBezTo>
                  <a:lnTo>
                    <a:pt x="733" y="3104"/>
                  </a:lnTo>
                  <a:lnTo>
                    <a:pt x="1349" y="3843"/>
                  </a:lnTo>
                  <a:cubicBezTo>
                    <a:pt x="1372" y="3871"/>
                    <a:pt x="1414" y="3875"/>
                    <a:pt x="1443" y="3851"/>
                  </a:cubicBezTo>
                  <a:cubicBezTo>
                    <a:pt x="1458" y="3839"/>
                    <a:pt x="1467" y="3820"/>
                    <a:pt x="1467" y="3800"/>
                  </a:cubicBezTo>
                  <a:lnTo>
                    <a:pt x="1467" y="67"/>
                  </a:lnTo>
                  <a:cubicBezTo>
                    <a:pt x="1467" y="30"/>
                    <a:pt x="1437" y="0"/>
                    <a:pt x="1400" y="0"/>
                  </a:cubicBezTo>
                  <a:lnTo>
                    <a:pt x="67" y="0"/>
                  </a:lnTo>
                  <a:close/>
                  <a:moveTo>
                    <a:pt x="133" y="133"/>
                  </a:moveTo>
                  <a:lnTo>
                    <a:pt x="1333" y="133"/>
                  </a:lnTo>
                  <a:lnTo>
                    <a:pt x="1333" y="3616"/>
                  </a:lnTo>
                  <a:lnTo>
                    <a:pt x="785" y="2957"/>
                  </a:lnTo>
                  <a:cubicBezTo>
                    <a:pt x="761" y="2929"/>
                    <a:pt x="719" y="2925"/>
                    <a:pt x="691" y="2949"/>
                  </a:cubicBezTo>
                  <a:cubicBezTo>
                    <a:pt x="688" y="2951"/>
                    <a:pt x="685" y="2954"/>
                    <a:pt x="682" y="2957"/>
                  </a:cubicBezTo>
                  <a:lnTo>
                    <a:pt x="133" y="3616"/>
                  </a:lnTo>
                  <a:lnTo>
                    <a:pt x="133" y="133"/>
                  </a:lnTo>
                  <a:close/>
                  <a:moveTo>
                    <a:pt x="267" y="233"/>
                  </a:moveTo>
                  <a:cubicBezTo>
                    <a:pt x="248" y="233"/>
                    <a:pt x="233" y="248"/>
                    <a:pt x="233" y="267"/>
                  </a:cubicBezTo>
                  <a:lnTo>
                    <a:pt x="233" y="1133"/>
                  </a:lnTo>
                  <a:cubicBezTo>
                    <a:pt x="233" y="1152"/>
                    <a:pt x="248" y="1167"/>
                    <a:pt x="266" y="1167"/>
                  </a:cubicBezTo>
                  <a:cubicBezTo>
                    <a:pt x="285" y="1167"/>
                    <a:pt x="300" y="1153"/>
                    <a:pt x="300" y="1134"/>
                  </a:cubicBezTo>
                  <a:lnTo>
                    <a:pt x="300" y="1133"/>
                  </a:lnTo>
                  <a:lnTo>
                    <a:pt x="300" y="300"/>
                  </a:lnTo>
                  <a:lnTo>
                    <a:pt x="733" y="300"/>
                  </a:lnTo>
                  <a:cubicBezTo>
                    <a:pt x="752" y="300"/>
                    <a:pt x="767" y="286"/>
                    <a:pt x="767" y="267"/>
                  </a:cubicBezTo>
                  <a:cubicBezTo>
                    <a:pt x="767" y="249"/>
                    <a:pt x="753" y="234"/>
                    <a:pt x="734" y="233"/>
                  </a:cubicBezTo>
                  <a:lnTo>
                    <a:pt x="733" y="233"/>
                  </a:lnTo>
                  <a:lnTo>
                    <a:pt x="267" y="233"/>
                  </a:lnTo>
                  <a:close/>
                </a:path>
              </a:pathLst>
            </a:custGeom>
            <a:solidFill>
              <a:srgbClr val="39A492"/>
            </a:solidFill>
            <a:ln>
              <a:noFill/>
            </a:ln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493016" y="260323"/>
              <a:ext cx="816391" cy="26545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800" dirty="0">
                  <a:cs typeface="+mn-ea"/>
                  <a:sym typeface="+mn-lt"/>
                </a:rPr>
                <a:t>字词乐园</a:t>
              </a:r>
              <a:endParaRPr lang="zh-CN" altLang="en-US" sz="2800" dirty="0">
                <a:cs typeface="+mn-ea"/>
                <a:sym typeface="+mn-lt"/>
              </a:endParaRPr>
            </a:p>
          </p:txBody>
        </p:sp>
      </p:grpSp>
      <p:sp>
        <p:nvSpPr>
          <p:cNvPr id="7" name="圆角矩形 1"/>
          <p:cNvSpPr/>
          <p:nvPr/>
        </p:nvSpPr>
        <p:spPr>
          <a:xfrm>
            <a:off x="1183184" y="1709219"/>
            <a:ext cx="9472116" cy="3955016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8" name="AutoShape 2"/>
          <p:cNvSpPr>
            <a:spLocks noChangeArrowheads="1"/>
          </p:cNvSpPr>
          <p:nvPr/>
        </p:nvSpPr>
        <p:spPr bwMode="auto">
          <a:xfrm>
            <a:off x="8399761" y="2386675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39A492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lIns="91440" tIns="45720" rIns="91440" bIns="45720" anchor="ctr"/>
          <a:lstStyle/>
          <a:p>
            <a:r>
              <a:rPr lang="zh-CN" altLang="en-US" sz="3200" dirty="0">
                <a:solidFill>
                  <a:schemeClr val="bg1"/>
                </a:solidFill>
                <a:cs typeface="+mn-ea"/>
                <a:sym typeface="+mn-lt"/>
              </a:rPr>
              <a:t>会认字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TextBox 23"/>
          <p:cNvSpPr txBox="1">
            <a:spLocks noChangeArrowheads="1"/>
          </p:cNvSpPr>
          <p:nvPr/>
        </p:nvSpPr>
        <p:spPr bwMode="auto">
          <a:xfrm>
            <a:off x="2130451" y="303646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cs typeface="+mn-ea"/>
                <a:sym typeface="+mn-lt"/>
              </a:rPr>
              <a:t>或</a:t>
            </a:r>
            <a:endParaRPr lang="zh-CN" altLang="en-US" sz="3600" b="1" dirty="0">
              <a:solidFill>
                <a:srgbClr val="0000FF"/>
              </a:solidFill>
              <a:cs typeface="+mn-ea"/>
              <a:sym typeface="+mn-lt"/>
            </a:endParaRPr>
          </a:p>
        </p:txBody>
      </p:sp>
      <p:sp>
        <p:nvSpPr>
          <p:cNvPr id="19" name="TextBox 23"/>
          <p:cNvSpPr txBox="1">
            <a:spLocks noChangeArrowheads="1"/>
          </p:cNvSpPr>
          <p:nvPr/>
        </p:nvSpPr>
        <p:spPr bwMode="auto">
          <a:xfrm>
            <a:off x="3336905" y="2974153"/>
            <a:ext cx="506285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组词：或者  间或   不可或缺</a:t>
            </a:r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20" name="TextBox 27"/>
          <p:cNvSpPr txBox="1"/>
          <p:nvPr/>
        </p:nvSpPr>
        <p:spPr>
          <a:xfrm>
            <a:off x="2174111" y="2460557"/>
            <a:ext cx="861060" cy="583565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en-US" altLang="zh-CN" sz="3200" dirty="0" err="1">
                <a:cs typeface="+mn-ea"/>
                <a:sym typeface="+mn-lt"/>
              </a:rPr>
              <a:t>huò</a:t>
            </a:r>
            <a:endParaRPr lang="zh-CN" altLang="en-US" sz="3200" dirty="0">
              <a:cs typeface="+mn-ea"/>
              <a:sym typeface="+mn-lt"/>
            </a:endParaRPr>
          </a:p>
        </p:txBody>
      </p:sp>
      <p:sp>
        <p:nvSpPr>
          <p:cNvPr id="21" name="TextBox 23"/>
          <p:cNvSpPr txBox="1">
            <a:spLocks noChangeArrowheads="1"/>
          </p:cNvSpPr>
          <p:nvPr/>
        </p:nvSpPr>
        <p:spPr bwMode="auto">
          <a:xfrm>
            <a:off x="2258720" y="4186945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cs typeface="+mn-ea"/>
                <a:sym typeface="+mn-lt"/>
              </a:rPr>
              <a:t>者</a:t>
            </a:r>
            <a:endParaRPr lang="zh-CN" altLang="en-US" sz="3600" b="1" dirty="0">
              <a:solidFill>
                <a:srgbClr val="0000FF"/>
              </a:solidFill>
              <a:cs typeface="+mn-ea"/>
              <a:sym typeface="+mn-lt"/>
            </a:endParaRPr>
          </a:p>
        </p:txBody>
      </p:sp>
      <p:sp>
        <p:nvSpPr>
          <p:cNvPr id="22" name="TextBox 23"/>
          <p:cNvSpPr txBox="1">
            <a:spLocks noChangeArrowheads="1"/>
          </p:cNvSpPr>
          <p:nvPr/>
        </p:nvSpPr>
        <p:spPr bwMode="auto">
          <a:xfrm>
            <a:off x="3344525" y="4187004"/>
            <a:ext cx="5248911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组词：或者  记者   来者不善 </a:t>
            </a:r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23" name="TextBox 30"/>
          <p:cNvSpPr txBox="1"/>
          <p:nvPr/>
        </p:nvSpPr>
        <p:spPr>
          <a:xfrm>
            <a:off x="2193665" y="3697617"/>
            <a:ext cx="838200" cy="583565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en-US" altLang="zh-CN" sz="3200" dirty="0" err="1">
                <a:cs typeface="+mn-ea"/>
                <a:sym typeface="+mn-lt"/>
              </a:rPr>
              <a:t>zhě</a:t>
            </a:r>
            <a:endParaRPr lang="zh-CN" altLang="en-US" sz="3200" dirty="0"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" y="6589485"/>
            <a:ext cx="12192001" cy="268515"/>
          </a:xfrm>
          <a:prstGeom prst="rect">
            <a:avLst/>
          </a:prstGeom>
          <a:solidFill>
            <a:srgbClr val="39A4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>
              <a:defRPr/>
            </a:pPr>
            <a:endParaRPr lang="zh-CN" altLang="en-US" sz="240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05216" y="259883"/>
            <a:ext cx="1974553" cy="681343"/>
            <a:chOff x="305216" y="259882"/>
            <a:chExt cx="1004191" cy="346508"/>
          </a:xfrm>
        </p:grpSpPr>
        <p:sp>
          <p:nvSpPr>
            <p:cNvPr id="4" name="bookmark_76382"/>
            <p:cNvSpPr>
              <a:spLocks noChangeAspect="1"/>
            </p:cNvSpPr>
            <p:nvPr/>
          </p:nvSpPr>
          <p:spPr bwMode="auto">
            <a:xfrm>
              <a:off x="305216" y="259882"/>
              <a:ext cx="131376" cy="346508"/>
            </a:xfrm>
            <a:custGeom>
              <a:avLst/>
              <a:gdLst>
                <a:gd name="T0" fmla="*/ 455839 w 606244"/>
                <a:gd name="T1" fmla="*/ 455839 w 606244"/>
                <a:gd name="T2" fmla="*/ 600116 w 606244"/>
                <a:gd name="T3" fmla="*/ 600116 w 606244"/>
                <a:gd name="T4" fmla="*/ 600116 w 606244"/>
                <a:gd name="T5" fmla="*/ 600116 w 606244"/>
                <a:gd name="T6" fmla="*/ 600116 w 606244"/>
                <a:gd name="T7" fmla="*/ 600116 w 606244"/>
                <a:gd name="T8" fmla="*/ 600116 w 606244"/>
                <a:gd name="T9" fmla="*/ 600116 w 606244"/>
                <a:gd name="T10" fmla="*/ 600116 w 606244"/>
                <a:gd name="T11" fmla="*/ 600116 w 606244"/>
                <a:gd name="T12" fmla="*/ 600116 w 606244"/>
                <a:gd name="T13" fmla="*/ 600116 w 606244"/>
                <a:gd name="T14" fmla="*/ 600116 w 606244"/>
                <a:gd name="T15" fmla="*/ 600116 w 606244"/>
                <a:gd name="T16" fmla="*/ 600116 w 606244"/>
                <a:gd name="T17" fmla="*/ 600116 w 606244"/>
                <a:gd name="T18" fmla="*/ 600116 w 606244"/>
                <a:gd name="T19" fmla="*/ 600116 w 606244"/>
                <a:gd name="T20" fmla="*/ 600116 w 606244"/>
                <a:gd name="T21" fmla="*/ 600116 w 606244"/>
                <a:gd name="T22" fmla="*/ 600116 w 606244"/>
                <a:gd name="T23" fmla="*/ 600116 w 606244"/>
                <a:gd name="T24" fmla="*/ 455839 w 606244"/>
                <a:gd name="T25" fmla="*/ 455839 w 606244"/>
                <a:gd name="T26" fmla="*/ 600116 w 606244"/>
                <a:gd name="T27" fmla="*/ 600116 w 606244"/>
                <a:gd name="T28" fmla="*/ 600116 w 606244"/>
                <a:gd name="T29" fmla="*/ 600116 w 606244"/>
                <a:gd name="T30" fmla="*/ 600116 w 606244"/>
                <a:gd name="T31" fmla="*/ 600116 w 606244"/>
                <a:gd name="T32" fmla="*/ 600116 w 606244"/>
                <a:gd name="T33" fmla="*/ 600116 w 606244"/>
                <a:gd name="T34" fmla="*/ 600116 w 606244"/>
                <a:gd name="T35" fmla="*/ 600116 w 606244"/>
                <a:gd name="T36" fmla="*/ 600116 w 606244"/>
                <a:gd name="T37" fmla="*/ 600116 w 606244"/>
                <a:gd name="T38" fmla="*/ 600116 w 606244"/>
                <a:gd name="T39" fmla="*/ 600116 w 606244"/>
                <a:gd name="T40" fmla="*/ 455839 w 606244"/>
                <a:gd name="T41" fmla="*/ 455839 w 606244"/>
                <a:gd name="T42" fmla="*/ 600116 w 606244"/>
                <a:gd name="T43" fmla="*/ 600116 w 606244"/>
                <a:gd name="T44" fmla="*/ 600116 w 606244"/>
                <a:gd name="T45" fmla="*/ 600116 w 606244"/>
                <a:gd name="T46" fmla="*/ 600116 w 606244"/>
                <a:gd name="T47" fmla="*/ 600116 w 606244"/>
                <a:gd name="T48" fmla="*/ 600116 w 606244"/>
                <a:gd name="T49" fmla="*/ 600116 w 606244"/>
                <a:gd name="T50" fmla="*/ 600116 w 606244"/>
                <a:gd name="T51" fmla="*/ 600116 w 606244"/>
                <a:gd name="T52" fmla="*/ 600116 w 606244"/>
                <a:gd name="T53" fmla="*/ 600116 w 606244"/>
                <a:gd name="T54" fmla="*/ 600116 w 606244"/>
                <a:gd name="T55" fmla="*/ 600116 w 606244"/>
                <a:gd name="T56" fmla="*/ 600116 w 606244"/>
                <a:gd name="T57" fmla="*/ 600116 w 606244"/>
                <a:gd name="T58" fmla="*/ 600116 w 606244"/>
                <a:gd name="T59" fmla="*/ 600116 w 606244"/>
                <a:gd name="T60" fmla="*/ 600116 w 606244"/>
                <a:gd name="T61" fmla="*/ 600116 w 606244"/>
                <a:gd name="T62" fmla="*/ 600116 w 606244"/>
                <a:gd name="T63" fmla="*/ 600116 w 606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67" h="3875">
                  <a:moveTo>
                    <a:pt x="67" y="0"/>
                  </a:moveTo>
                  <a:cubicBezTo>
                    <a:pt x="30" y="0"/>
                    <a:pt x="0" y="30"/>
                    <a:pt x="0" y="67"/>
                  </a:cubicBezTo>
                  <a:lnTo>
                    <a:pt x="0" y="3800"/>
                  </a:lnTo>
                  <a:cubicBezTo>
                    <a:pt x="0" y="3837"/>
                    <a:pt x="30" y="3867"/>
                    <a:pt x="67" y="3867"/>
                  </a:cubicBezTo>
                  <a:cubicBezTo>
                    <a:pt x="86" y="3867"/>
                    <a:pt x="105" y="3858"/>
                    <a:pt x="118" y="3843"/>
                  </a:cubicBezTo>
                  <a:lnTo>
                    <a:pt x="733" y="3104"/>
                  </a:lnTo>
                  <a:lnTo>
                    <a:pt x="1349" y="3843"/>
                  </a:lnTo>
                  <a:cubicBezTo>
                    <a:pt x="1372" y="3871"/>
                    <a:pt x="1414" y="3875"/>
                    <a:pt x="1443" y="3851"/>
                  </a:cubicBezTo>
                  <a:cubicBezTo>
                    <a:pt x="1458" y="3839"/>
                    <a:pt x="1467" y="3820"/>
                    <a:pt x="1467" y="3800"/>
                  </a:cubicBezTo>
                  <a:lnTo>
                    <a:pt x="1467" y="67"/>
                  </a:lnTo>
                  <a:cubicBezTo>
                    <a:pt x="1467" y="30"/>
                    <a:pt x="1437" y="0"/>
                    <a:pt x="1400" y="0"/>
                  </a:cubicBezTo>
                  <a:lnTo>
                    <a:pt x="67" y="0"/>
                  </a:lnTo>
                  <a:close/>
                  <a:moveTo>
                    <a:pt x="133" y="133"/>
                  </a:moveTo>
                  <a:lnTo>
                    <a:pt x="1333" y="133"/>
                  </a:lnTo>
                  <a:lnTo>
                    <a:pt x="1333" y="3616"/>
                  </a:lnTo>
                  <a:lnTo>
                    <a:pt x="785" y="2957"/>
                  </a:lnTo>
                  <a:cubicBezTo>
                    <a:pt x="761" y="2929"/>
                    <a:pt x="719" y="2925"/>
                    <a:pt x="691" y="2949"/>
                  </a:cubicBezTo>
                  <a:cubicBezTo>
                    <a:pt x="688" y="2951"/>
                    <a:pt x="685" y="2954"/>
                    <a:pt x="682" y="2957"/>
                  </a:cubicBezTo>
                  <a:lnTo>
                    <a:pt x="133" y="3616"/>
                  </a:lnTo>
                  <a:lnTo>
                    <a:pt x="133" y="133"/>
                  </a:lnTo>
                  <a:close/>
                  <a:moveTo>
                    <a:pt x="267" y="233"/>
                  </a:moveTo>
                  <a:cubicBezTo>
                    <a:pt x="248" y="233"/>
                    <a:pt x="233" y="248"/>
                    <a:pt x="233" y="267"/>
                  </a:cubicBezTo>
                  <a:lnTo>
                    <a:pt x="233" y="1133"/>
                  </a:lnTo>
                  <a:cubicBezTo>
                    <a:pt x="233" y="1152"/>
                    <a:pt x="248" y="1167"/>
                    <a:pt x="266" y="1167"/>
                  </a:cubicBezTo>
                  <a:cubicBezTo>
                    <a:pt x="285" y="1167"/>
                    <a:pt x="300" y="1153"/>
                    <a:pt x="300" y="1134"/>
                  </a:cubicBezTo>
                  <a:lnTo>
                    <a:pt x="300" y="1133"/>
                  </a:lnTo>
                  <a:lnTo>
                    <a:pt x="300" y="300"/>
                  </a:lnTo>
                  <a:lnTo>
                    <a:pt x="733" y="300"/>
                  </a:lnTo>
                  <a:cubicBezTo>
                    <a:pt x="752" y="300"/>
                    <a:pt x="767" y="286"/>
                    <a:pt x="767" y="267"/>
                  </a:cubicBezTo>
                  <a:cubicBezTo>
                    <a:pt x="767" y="249"/>
                    <a:pt x="753" y="234"/>
                    <a:pt x="734" y="233"/>
                  </a:cubicBezTo>
                  <a:lnTo>
                    <a:pt x="733" y="233"/>
                  </a:lnTo>
                  <a:lnTo>
                    <a:pt x="267" y="233"/>
                  </a:lnTo>
                  <a:close/>
                </a:path>
              </a:pathLst>
            </a:custGeom>
            <a:solidFill>
              <a:srgbClr val="39A492"/>
            </a:solidFill>
            <a:ln>
              <a:noFill/>
            </a:ln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493016" y="260323"/>
              <a:ext cx="816391" cy="26545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800" dirty="0">
                  <a:cs typeface="+mn-ea"/>
                  <a:sym typeface="+mn-lt"/>
                </a:rPr>
                <a:t>字词乐园</a:t>
              </a:r>
              <a:endParaRPr lang="zh-CN" altLang="en-US" sz="2800" dirty="0">
                <a:cs typeface="+mn-ea"/>
                <a:sym typeface="+mn-lt"/>
              </a:endParaRPr>
            </a:p>
          </p:txBody>
        </p:sp>
      </p:grpSp>
      <p:sp>
        <p:nvSpPr>
          <p:cNvPr id="7" name="TextBox 13"/>
          <p:cNvSpPr txBox="1"/>
          <p:nvPr/>
        </p:nvSpPr>
        <p:spPr>
          <a:xfrm>
            <a:off x="3279748" y="2204409"/>
            <a:ext cx="3738880" cy="521970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cs typeface="+mn-ea"/>
                <a:sym typeface="+mn-lt"/>
              </a:rPr>
              <a:t>仰望：</a:t>
            </a:r>
            <a:r>
              <a:rPr lang="zh-CN" altLang="en-US" sz="2800" dirty="0">
                <a:cs typeface="+mn-ea"/>
                <a:sym typeface="+mn-lt"/>
              </a:rPr>
              <a:t>抬着头向上看。</a:t>
            </a:r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8" name="TextBox 14"/>
          <p:cNvSpPr txBox="1"/>
          <p:nvPr/>
        </p:nvSpPr>
        <p:spPr>
          <a:xfrm>
            <a:off x="3279748" y="3020803"/>
            <a:ext cx="2316480" cy="521970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cs typeface="+mn-ea"/>
                <a:sym typeface="+mn-lt"/>
              </a:rPr>
              <a:t>严寒：</a:t>
            </a:r>
            <a:r>
              <a:rPr lang="zh-CN" altLang="en-US" sz="2800" dirty="0">
                <a:cs typeface="+mn-ea"/>
                <a:sym typeface="+mn-lt"/>
              </a:rPr>
              <a:t>极冷。</a:t>
            </a:r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9" name="TextBox 15"/>
          <p:cNvSpPr txBox="1"/>
          <p:nvPr/>
        </p:nvSpPr>
        <p:spPr>
          <a:xfrm>
            <a:off x="3279748" y="4653589"/>
            <a:ext cx="7294880" cy="521970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cs typeface="+mn-ea"/>
                <a:sym typeface="+mn-lt"/>
              </a:rPr>
              <a:t>欢蹦乱跳：</a:t>
            </a:r>
            <a:r>
              <a:rPr lang="zh-CN" altLang="en-US" sz="2800" dirty="0">
                <a:cs typeface="+mn-ea"/>
                <a:sym typeface="+mn-lt"/>
              </a:rPr>
              <a:t>形容健康活泼、无忧无虑的样子。</a:t>
            </a:r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10" name="TextBox 16"/>
          <p:cNvSpPr txBox="1"/>
          <p:nvPr/>
        </p:nvSpPr>
        <p:spPr>
          <a:xfrm>
            <a:off x="3279748" y="5469983"/>
            <a:ext cx="4805680" cy="521970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cs typeface="+mn-ea"/>
                <a:sym typeface="+mn-lt"/>
              </a:rPr>
              <a:t>诚实：</a:t>
            </a:r>
            <a:r>
              <a:rPr lang="zh-CN" altLang="en-US" sz="2800" dirty="0">
                <a:cs typeface="+mn-ea"/>
                <a:sym typeface="+mn-lt"/>
              </a:rPr>
              <a:t>言行跟内心思想一致。</a:t>
            </a:r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11" name="TextBox 18"/>
          <p:cNvSpPr txBox="1"/>
          <p:nvPr/>
        </p:nvSpPr>
        <p:spPr>
          <a:xfrm>
            <a:off x="3279748" y="1388017"/>
            <a:ext cx="4094480" cy="521970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cs typeface="+mn-ea"/>
                <a:sym typeface="+mn-lt"/>
              </a:rPr>
              <a:t>婉转：</a:t>
            </a:r>
            <a:r>
              <a:rPr lang="zh-CN" altLang="en-US" sz="2800" dirty="0">
                <a:cs typeface="+mn-ea"/>
                <a:sym typeface="+mn-lt"/>
              </a:rPr>
              <a:t>声音委婉而动听。</a:t>
            </a:r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12" name="TextBox 19"/>
          <p:cNvSpPr txBox="1"/>
          <p:nvPr/>
        </p:nvSpPr>
        <p:spPr>
          <a:xfrm>
            <a:off x="3279748" y="3837196"/>
            <a:ext cx="4805680" cy="521970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cs typeface="+mn-ea"/>
                <a:sym typeface="+mn-lt"/>
              </a:rPr>
              <a:t>自然自语：</a:t>
            </a:r>
            <a:r>
              <a:rPr lang="zh-CN" altLang="en-US" sz="2800" dirty="0">
                <a:cs typeface="+mn-ea"/>
                <a:sym typeface="+mn-lt"/>
              </a:rPr>
              <a:t>自己对自己说话。</a:t>
            </a:r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13" name="AutoShape 2"/>
          <p:cNvSpPr>
            <a:spLocks noChangeArrowheads="1"/>
          </p:cNvSpPr>
          <p:nvPr/>
        </p:nvSpPr>
        <p:spPr bwMode="auto">
          <a:xfrm>
            <a:off x="762149" y="148176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39A492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lIns="91440" tIns="45720" rIns="91440" bIns="45720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词语解释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1455</Words>
  <Application>WPS 演示</Application>
  <PresentationFormat>宽屏</PresentationFormat>
  <Paragraphs>365</Paragraphs>
  <Slides>25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Wingdings</vt:lpstr>
      <vt:lpstr>Arial Unicode MS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mayn</cp:lastModifiedBy>
  <cp:revision>172</cp:revision>
  <dcterms:created xsi:type="dcterms:W3CDTF">2019-06-19T02:08:00Z</dcterms:created>
  <dcterms:modified xsi:type="dcterms:W3CDTF">2020-11-19T01:46:25Z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2052-11.1.0.10132</vt:lpwstr>
  </property>
</Properties>
</file>