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FF33CC"/>
    <a:srgbClr val="FFFF00"/>
    <a:srgbClr val="FF00FF"/>
    <a:srgbClr val="FF0000"/>
    <a:srgbClr val="9900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91"/>
    <p:restoredTop sz="90929"/>
  </p:normalViewPr>
  <p:slideViewPr>
    <p:cSldViewPr showGuides="1">
      <p:cViewPr varScale="1">
        <p:scale>
          <a:sx n="106" d="100"/>
          <a:sy n="106" d="100"/>
        </p:scale>
        <p:origin x="-102" y="-90"/>
      </p:cViewPr>
      <p:guideLst>
        <p:guide orient="horz" pos="2160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9" Type="http://schemas.openxmlformats.org/officeDocument/2006/relationships/slideLayout" Target="../slideLayouts/slideLayout13.xml"/><Relationship Id="rId18" Type="http://schemas.openxmlformats.org/officeDocument/2006/relationships/image" Target="../media/image16.png"/><Relationship Id="rId17" Type="http://schemas.openxmlformats.org/officeDocument/2006/relationships/image" Target="../media/image15.png"/><Relationship Id="rId16" Type="http://schemas.openxmlformats.org/officeDocument/2006/relationships/image" Target="../media/image14.png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ctrTitle"/>
          </p:nvPr>
        </p:nvSpPr>
        <p:spPr>
          <a:xfrm>
            <a:off x="0" y="1066800"/>
            <a:ext cx="9144000" cy="2895600"/>
          </a:xfrm>
          <a:ln/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endParaRPr lang="zh-CN" altLang="en-US" sz="9600" b="1" dirty="0">
              <a:ea typeface="隶书" pitchFamily="49" charset="-122"/>
            </a:endParaRPr>
          </a:p>
        </p:txBody>
      </p:sp>
      <p:pic>
        <p:nvPicPr>
          <p:cNvPr id="14339" name="Picture 4" descr="NA0144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0163" y="5172075"/>
            <a:ext cx="1493837" cy="168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9" descr="C:\Documents and Settings\DBF\My Documents\My Pictures\桂林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1030288" y="1052513"/>
            <a:ext cx="4621213" cy="186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uLnTx/>
                <a:uFillTx/>
                <a:latin typeface="Times New Roman" panose="02020603050405020304" pitchFamily="18" charset="0"/>
                <a:ea typeface="华文彩云" pitchFamily="2" charset="-122"/>
                <a:cs typeface="+mn-cs"/>
              </a:rPr>
              <a:t>观刈麦</a:t>
            </a:r>
            <a:endParaRPr kumimoji="1" lang="zh-CN" alt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FCC99"/>
              </a:solidFill>
              <a:effectDag name="">
                <a:cont type="tree" name="">
                  <a:effect ref="fillLine"/>
                  <a:outerShdw dist="38100" dir="13500000" algn="br">
                    <a:srgbClr val="FFDDBB"/>
                  </a:outerShdw>
                </a:cont>
                <a:cont type="tree" name="">
                  <a:effect ref="fillLine"/>
                  <a:outerShdw dist="38100" dir="2700000" algn="tl">
                    <a:srgbClr val="997A5B"/>
                  </a:outerShdw>
                </a:cont>
                <a:effect ref="fillLine"/>
              </a:effectDag>
              <a:uLnTx/>
              <a:uFillTx/>
              <a:latin typeface="Times New Roman" panose="02020603050405020304" pitchFamily="18" charset="0"/>
              <a:ea typeface="华文彩云" pitchFamily="2" charset="-122"/>
              <a:cs typeface="+mn-cs"/>
            </a:endParaRPr>
          </a:p>
        </p:txBody>
      </p:sp>
      <p:sp>
        <p:nvSpPr>
          <p:cNvPr id="6159" name="Text Box 15"/>
          <p:cNvSpPr/>
          <p:nvPr>
            <p:ph type="subTitle" idx="1"/>
          </p:nvPr>
        </p:nvSpPr>
        <p:spPr>
          <a:xfrm>
            <a:off x="6372225" y="4868863"/>
            <a:ext cx="2133600" cy="838200"/>
          </a:xfrm>
          <a:ln/>
        </p:spPr>
        <p:txBody>
          <a:bodyPr vert="horz" wrap="square" lIns="91440" tIns="45720" rIns="91440" bIns="45720" anchor="t"/>
          <a:p>
            <a:pPr algn="l" eaLnBrk="1" hangingPunct="1">
              <a:spcBef>
                <a:spcPct val="50000"/>
              </a:spcBef>
              <a:buClrTx/>
              <a:buSzTx/>
              <a:buFontTx/>
            </a:pPr>
            <a:r>
              <a:rPr kumimoji="1" lang="zh-CN" altLang="en-US" sz="4400" b="1" dirty="0">
                <a:solidFill>
                  <a:srgbClr val="FFFF00"/>
                </a:solidFill>
                <a:latin typeface="+mn-lt"/>
                <a:ea typeface="华文隶书" pitchFamily="2" charset="-122"/>
                <a:cs typeface="+mn-cs"/>
              </a:rPr>
              <a:t>白居易</a:t>
            </a:r>
            <a:endParaRPr kumimoji="1" lang="zh-CN" altLang="en-US" sz="4400" b="1" dirty="0">
              <a:solidFill>
                <a:srgbClr val="FFFF00"/>
              </a:solidFill>
              <a:latin typeface="+mn-lt"/>
              <a:ea typeface="华文隶书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7313" y="6015038"/>
            <a:ext cx="262255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http://www.xz7.com</a:t>
            </a:r>
            <a:endParaRPr kumimoji="1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Picture 3" descr="C:\Documents and Settings\DBF\My Documents\My Pictures\017B94F9.jf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WordArt 6"/>
          <p:cNvSpPr>
            <a:spLocks noTextEdit="1"/>
          </p:cNvSpPr>
          <p:nvPr/>
        </p:nvSpPr>
        <p:spPr>
          <a:xfrm>
            <a:off x="304800" y="304800"/>
            <a:ext cx="6858000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今我何功德，曾不事农桑。</a:t>
            </a:r>
            <a:endParaRPr lang="zh-CN" altLang="en-US" sz="360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WordArt 7"/>
          <p:cNvSpPr>
            <a:spLocks noTextEdit="1"/>
          </p:cNvSpPr>
          <p:nvPr/>
        </p:nvSpPr>
        <p:spPr>
          <a:xfrm>
            <a:off x="609600" y="1752600"/>
            <a:ext cx="7086600" cy="13716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吏禄三百石，岁晏有余粮。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7" name="WordArt 8"/>
          <p:cNvSpPr>
            <a:spLocks noTextEdit="1"/>
          </p:cNvSpPr>
          <p:nvPr/>
        </p:nvSpPr>
        <p:spPr>
          <a:xfrm>
            <a:off x="914400" y="3124200"/>
            <a:ext cx="6400800" cy="1066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念此私自愧，尽日不能忘。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04800" y="4572000"/>
            <a:ext cx="88392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kern="1200" cap="none" spc="0" normalizeH="0" baseline="0" noProof="0" dirty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200" kern="1200" cap="none" spc="0" normalizeH="0" baseline="0" noProof="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第四层六句，写诗人面对丰收下出现如此悲惨景象的自疚自愧。事：从事。岁晏：年底。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1" lang="zh-CN" altLang="en-US" sz="3200" b="1" kern="1200" cap="none" spc="0" normalizeH="0" baseline="0" noProof="0" dirty="0" smtClean="0">
              <a:solidFill>
                <a:srgbClr val="FFCC99"/>
              </a:solidFill>
              <a:effectDag name="">
                <a:cont type="tree" name="">
                  <a:effect ref="fillLine"/>
                  <a:outerShdw dist="38100" dir="13500000" algn="br">
                    <a:srgbClr val="FFDDBB"/>
                  </a:outerShdw>
                </a:cont>
                <a:cont type="tree" name="">
                  <a:effect ref="fillLine"/>
                  <a:outerShdw dist="38100" dir="2700000" algn="tl">
                    <a:srgbClr val="997A5B"/>
                  </a:outerShdw>
                </a:cont>
                <a:effect ref="fillLine"/>
              </a:effectDag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2560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2560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C:\Documents and Settings\DBF\My Documents\My Pictures\d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0" y="0"/>
            <a:ext cx="9144000" cy="7399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作品的题目叫《观刈麦》，而画面上实际出现的，除了刈麦者之外，却还有一个拾麦者，而且作者的关心也恰恰是更偏重在后者身上。他们二者目前的贫富苦乐程度是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不同的，但是他们的命运却有着紧密的联系。今日凄凉可怜的拾麦穗者是昨日辛劳忙碌的刈麦者；又安知今日辛劳忙碌的刈麦者明日不沦落成凄凉可怜的拾麦者呢?只要有繁重的捐税在，劳动人民就永远摆脱不了破产的命运。作者在这里对当时害民的赋税制度提出了尖锐批评，对劳动人民</a:t>
            </a:r>
            <a:r>
              <a:rPr lang="zh-CN" altLang="en-US" sz="2800" b="1" dirty="0">
                <a:solidFill>
                  <a:srgbClr val="FF33CC"/>
                </a:solidFill>
                <a:latin typeface="宋体" panose="02010600030101010101" pitchFamily="2" charset="-122"/>
              </a:rPr>
              <a:t>所蒙受的苦难寄寓了深切的同情。而且不是一般的同情，是进而把自己摆进去，觉得自己和劳动人民的差别太大了，自己问心有愧。这时的白居易的诗歌确实反映了劳动人民的思想情绪，呼出了劳动人民的声音。表现了对劳动人民的同情。</a:t>
            </a:r>
            <a:endParaRPr lang="zh-CN" altLang="en-US" sz="2800" b="1" dirty="0">
              <a:solidFill>
                <a:srgbClr val="FF33CC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3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0" end="3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573213" y="432911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>
              <a:buNone/>
            </a:pP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模板下载：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www.1ppt.com/moban/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行业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www.1ppt.com/hangye/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节日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www.1ppt.com/jieri/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素材下载：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www.1ppt.com/sucai/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www.1ppt.com/beijing/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图表下载：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www.1ppt.com/tubiao/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下载：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7"/>
              </a:rPr>
              <a:t>www.1ppt.com/xiazai/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教程：       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www.1ppt.com/powerpoint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教程：    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www.1ppt.com/word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Excel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教程：     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www.1ppt.com/excel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资料下载：      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1"/>
              </a:rPr>
              <a:t>www.1ppt.com/ziliao/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PPT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课件下载：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www.1ppt.com/kejian/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范文下载：      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www.1ppt.com/fanwen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试卷下载：      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4"/>
              </a:rPr>
              <a:t>www.1ppt.com/shiti/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zh-CN" altLang="en-US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教案下载：      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  <a:hlinkClick r:id="rId15"/>
              </a:rPr>
              <a:t>www.1ppt.com/jiaoan/</a:t>
            </a: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buNone/>
            </a:pPr>
            <a:r>
              <a:rPr lang="en-US" altLang="zh-CN" sz="1100" dirty="0">
                <a:solidFill>
                  <a:srgbClr val="4A452A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1100" dirty="0">
              <a:solidFill>
                <a:srgbClr val="4A45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9863"/>
            <a:ext cx="9144000" cy="13668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5604" name="图片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52588" y="349250"/>
            <a:ext cx="558165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875"/>
            <a:ext cx="4103688" cy="161766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可以在下列情况使用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不限次数的用于您个人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公司、企业的商业演示。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拷贝模板中的内容用于其它幻灯片母版中使用。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875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不可以在以下情况使用</a:t>
            </a:r>
            <a:endParaRPr kumimoji="0" lang="zh-CN" altLang="en-US" sz="105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用于任何形式的在线付费下载。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收集整理我们发布的免费资源后，刻录光碟销售。</a:t>
            </a:r>
            <a:endParaRPr kumimoji="0" lang="zh-CN" altLang="en-GB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5607" name="Picture 10" descr="png-064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16238" y="2809875"/>
            <a:ext cx="393700" cy="39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11" descr="png-065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34238" y="2809875"/>
            <a:ext cx="393700" cy="39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7162800" y="2971800"/>
          <a:ext cx="198120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285875" imgH="1724025" progId="MSPhotoEd.3">
                  <p:embed/>
                </p:oleObj>
              </mc:Choice>
              <mc:Fallback>
                <p:oleObj name="" r:id="rId1" imgW="1285875" imgH="1724025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62800" y="2971800"/>
                        <a:ext cx="1981200" cy="3581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7" name="Picture 9" descr="C:\Documents and Settings\DBF\My Documents\My Pictures\1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0" y="177800"/>
            <a:ext cx="9144000" cy="625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白居易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(公元772年-846年)，唐代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_x000B__x000C_"/>
                <a:cs typeface="_x000B__x000C_"/>
              </a:rPr>
              <a:t>伟大的现实主义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诗人。字乐天，晚年号香山居士。祖籍太原(今山西太原南)，后迁下(今陕西渭南北)，一身经历了代宗、德宗、宪宗、穆宗、敬宗、文宗、武宗七朝。曾任过周至尉、左拾遗、左赞善大夫、江州司马、杭州刺史、苏州刺史、太子少傅等官。白居易前期有热情，有锐气，是个同情人民，敢于反映民间疾苦，敢于揭露官场贵族黑暗面的官吏和诗人。后期锐气消失，棱角磨平，潜心佛事，以知足长乐 “独善其身”自居。白居易的诗歌以通俗浅显著称,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itchFamily="2" charset="-122"/>
                <a:ea typeface="华文宋体" pitchFamily="2" charset="-122"/>
                <a:cs typeface="+mn-cs"/>
              </a:rPr>
              <a:t>据说能                    够流传于老太太、兵士、僧徒口中。现存白诗近                   三千首，数量当推为唐代诗人之冠。</a:t>
            </a:r>
            <a: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今留有作品             三千多首，他自己分之为讽谕诗、闲适诗、感                      伤诗、杂律诗四类,元稹为之编辑为《白氏长庆                集》。</a:t>
            </a:r>
            <a:endParaRPr kumimoji="1" lang="zh-CN" altLang="en-US" sz="2800" b="1" kern="1200" cap="none" spc="0" normalizeH="0" baseline="0" noProof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7419" name="Object 11"/>
          <p:cNvGraphicFramePr>
            <a:graphicFrameLocks noChangeAspect="1"/>
          </p:cNvGraphicFramePr>
          <p:nvPr/>
        </p:nvGraphicFramePr>
        <p:xfrm>
          <a:off x="7620000" y="3973513"/>
          <a:ext cx="1524000" cy="288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1285875" imgH="1724025" progId="MSPhotoEd.3">
                  <p:embed/>
                </p:oleObj>
              </mc:Choice>
              <mc:Fallback>
                <p:oleObj name="" r:id="rId4" imgW="1285875" imgH="1724025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20000" y="3973513"/>
                        <a:ext cx="1524000" cy="2884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charRg st="0" end="4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418">
                                            <p:txEl>
                                              <p:charRg st="0" end="4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304800" y="304800"/>
            <a:ext cx="8382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457200" y="0"/>
            <a:ext cx="822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-3175" y="228600"/>
            <a:ext cx="9144000" cy="618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《观刈麦》是白居易任周至县县尉时有感于当地人民劳动艰苦、生活贫困所写的一首诗，作品对造成人民贫困之源的繁重租税提出</a:t>
            </a:r>
            <a:r>
              <a:rPr kumimoji="1" lang="zh-CN" altLang="en-US" sz="3600" b="1" kern="1200" cap="none" spc="0" normalizeH="0" baseline="0" noProof="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指责．对于自己无功无德又不劳动却能丰衣足食而深感愧疚，表现了一个有良心的封建官吏的人道主义精神。这首诗作于唐宪宗元和</a:t>
            </a:r>
            <a:r>
              <a:rPr kumimoji="1" lang="zh-CN" altLang="en-US" sz="3600" b="1" kern="1200" cap="none" spc="0" normalizeH="0" baseline="0" noProof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二年(807)，诗人三十六岁。周至县在今陕西省西安市西。县尉在县里主管缉捕盗贼、征收捐税等事。正因为白居易主管此事；所以他对劳动人民在这方面所受的灾难也知道得最清楚 </a:t>
            </a:r>
            <a:endParaRPr kumimoji="1" lang="zh-CN" altLang="en-US" sz="3600" b="1" kern="1200" cap="none" spc="0" normalizeH="0" baseline="0" noProof="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0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9">
                                            <p:txEl>
                                              <p:charRg st="0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Picture 4" descr="C:\Documents and Settings\DBF\My Documents\My Pictures\险峻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5"/>
          <p:cNvSpPr txBox="1"/>
          <p:nvPr/>
        </p:nvSpPr>
        <p:spPr>
          <a:xfrm>
            <a:off x="304800" y="0"/>
            <a:ext cx="8839200" cy="6845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田家少闲月，</a:t>
            </a:r>
            <a:r>
              <a:rPr lang="zh-CN" altLang="en-US" sz="3600" b="1" dirty="0">
                <a:solidFill>
                  <a:srgbClr val="FF66FF"/>
                </a:solidFill>
                <a:latin typeface="幼圆" pitchFamily="49" charset="-122"/>
                <a:ea typeface="幼圆" pitchFamily="49" charset="-122"/>
              </a:rPr>
              <a:t>五月人倍忙。夜来南风起，</a:t>
            </a:r>
            <a:r>
              <a:rPr lang="zh-CN" altLang="en-US" sz="3600" b="1" dirty="0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小麦覆陇黄。</a:t>
            </a:r>
            <a:r>
              <a:rPr lang="zh-CN" altLang="en-US" sz="3600" b="1" dirty="0">
                <a:solidFill>
                  <a:srgbClr val="FF0066"/>
                </a:solidFill>
                <a:latin typeface="幼圆" pitchFamily="49" charset="-122"/>
                <a:ea typeface="幼圆" pitchFamily="49" charset="-122"/>
              </a:rPr>
              <a:t>/</a:t>
            </a:r>
            <a:r>
              <a:rPr lang="zh-CN" altLang="en-US" sz="3600" b="1" dirty="0">
                <a:solidFill>
                  <a:srgbClr val="FF66FF"/>
                </a:solidFill>
                <a:latin typeface="幼圆" pitchFamily="49" charset="-122"/>
                <a:ea typeface="幼圆" pitchFamily="49" charset="-122"/>
              </a:rPr>
              <a:t>妇</a:t>
            </a:r>
            <a:r>
              <a:rPr lang="zh-CN" altLang="en-US" sz="3600" b="1" dirty="0">
                <a:solidFill>
                  <a:srgbClr val="FF66FF"/>
                </a:solidFill>
                <a:latin typeface="宋体" panose="02010600030101010101" pitchFamily="2" charset="-122"/>
                <a:ea typeface="幼圆" pitchFamily="49" charset="-122"/>
              </a:rPr>
              <a:t>姑荷箪食，童稚携壶浆。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相随饷田去，</a:t>
            </a:r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  <a:ea typeface="幼圆" pitchFamily="49" charset="-122"/>
              </a:rPr>
              <a:t>丁壮在南冈。足蒸暑土气，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背灼炎天光。</a:t>
            </a:r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  <a:ea typeface="幼圆" pitchFamily="49" charset="-122"/>
              </a:rPr>
              <a:t>力尽不知热，但惜夏日长。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  <a:ea typeface="幼圆" pitchFamily="49" charset="-122"/>
              </a:rPr>
              <a:t>/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复有贫妇人，</a:t>
            </a:r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  <a:ea typeface="幼圆" pitchFamily="49" charset="-122"/>
              </a:rPr>
              <a:t>抱子在其旁。右手秉遗穗，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左臂悬敝筐。</a:t>
            </a:r>
            <a:r>
              <a:rPr lang="zh-CN" altLang="en-US" sz="3600" b="1" dirty="0">
                <a:solidFill>
                  <a:srgbClr val="FF6600"/>
                </a:solidFill>
                <a:latin typeface="宋体" panose="02010600030101010101" pitchFamily="2" charset="-122"/>
                <a:ea typeface="幼圆" pitchFamily="49" charset="-122"/>
              </a:rPr>
              <a:t>听其相顾言，闻者为悲伤。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田家输税尽，</a:t>
            </a: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幼圆" pitchFamily="49" charset="-122"/>
              </a:rPr>
              <a:t>拾此充饥肠。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/</a:t>
            </a: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幼圆" pitchFamily="49" charset="-122"/>
              </a:rPr>
              <a:t>今我何功德，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曾不事农桑。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  <a:ea typeface="幼圆" pitchFamily="49" charset="-122"/>
              </a:rPr>
              <a:t>吏禄三百石，岁晏有余粮。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幼圆" pitchFamily="49" charset="-122"/>
              </a:rPr>
              <a:t>念此私自愧，尽日不能忘。</a:t>
            </a:r>
            <a:endParaRPr lang="zh-CN" altLang="en-US" sz="3600" b="1" dirty="0">
              <a:solidFill>
                <a:schemeClr val="bg1"/>
              </a:solidFill>
              <a:latin typeface="Arial Unicode MS" pitchFamily="34" charset="-122"/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charRg st="0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3" name="Picture 3" descr="C:\Documents and Settings\DBF\My Documents\My Pictures\1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85800" y="609600"/>
            <a:ext cx="80010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dirty="0" smtClean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田家少闲月，五月人倍忙。</a:t>
            </a:r>
            <a:br>
              <a:rPr kumimoji="1" lang="zh-CN" altLang="en-US" sz="4400" b="1" kern="1200" cap="none" spc="0" normalizeH="0" baseline="0" noProof="0" dirty="0" smtClean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4400" b="1" kern="1200" cap="none" spc="0" normalizeH="0" baseline="0" noProof="0" dirty="0" smtClean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夜来南风起，小麦覆陇黄。</a:t>
            </a:r>
            <a:endParaRPr kumimoji="1" lang="zh-CN" altLang="en-US" sz="4400" b="1" kern="1200" cap="none" spc="0" normalizeH="0" baseline="0" noProof="0" dirty="0" smtClean="0">
              <a:solidFill>
                <a:srgbClr val="FFCC99"/>
              </a:solidFill>
              <a:effectDag name="">
                <a:cont type="tree" name="">
                  <a:effect ref="fillLine"/>
                  <a:outerShdw dist="38100" dir="13500000" algn="br">
                    <a:srgbClr val="FFDDBB"/>
                  </a:outerShdw>
                </a:cont>
                <a:cont type="tree" name="">
                  <a:effect ref="fillLine"/>
                  <a:outerShdw dist="38100" dir="2700000" algn="tl">
                    <a:srgbClr val="997A5B"/>
                  </a:outerShdw>
                </a:cont>
                <a:effect ref="fillLine"/>
              </a:effectDag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0" y="2438400"/>
            <a:ext cx="9144000" cy="432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第一层四句，交代时间及其环境气氛。"农家少闲月，五月人倍忙"，下文要说的事情就发生"人倍忙"的五月。这两句总领全篇，而且一开头就流露出了作者对劳动人民的同情；"夜来南风起，小麦覆陇黄"，一派丰收景象，大画面是让人喜悦的。可是谁又能想到在这丰收景象下农民的悲哀呢?</a:t>
            </a:r>
            <a:endParaRPr lang="zh-CN" altLang="en-US" sz="32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" fill="hold"/>
                                        <p:tgtEl>
                                          <p:spTgt spid="20485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20485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  <p:bldP spid="2048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Picture 4" descr="C:\Documents and Settings\DBF\My Documents\My Pictures\017B94DE.jf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33400" y="533400"/>
            <a:ext cx="7848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妇姑荷箪食，     童稚携壶桨。</a:t>
            </a:r>
            <a:br>
              <a:rPr kumimoji="1" lang="zh-CN" altLang="en-US" sz="40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40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相随饷田去，     丁壮在南冈。</a:t>
            </a:r>
            <a:br>
              <a:rPr kumimoji="1" lang="zh-CN" altLang="en-US" sz="40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40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足蒸暑土气，      背灼炎天光。</a:t>
            </a:r>
            <a:br>
              <a:rPr kumimoji="1" lang="zh-CN" altLang="en-US" sz="40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4000" b="1" kern="1200" cap="none" spc="0" normalizeH="0" baseline="0" noProof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力尽不知热，      但惜夏日长。</a:t>
            </a:r>
            <a:endParaRPr kumimoji="1" lang="zh-CN" altLang="en-US" sz="40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457200" y="3276600"/>
            <a:ext cx="7696200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00"/>
                </a:solidFill>
                <a:latin typeface="宋体" panose="02010600030101010101" pitchFamily="2" charset="-122"/>
              </a:rPr>
              <a:t>第二层八句，通过具体的一户人家来展现这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6600"/>
                </a:solidFill>
                <a:latin typeface="宋体" panose="02010600030101010101" pitchFamily="2" charset="-122"/>
              </a:rPr>
              <a:t>人倍忙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FF66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66FF"/>
                </a:solidFill>
                <a:latin typeface="宋体" panose="02010600030101010101" pitchFamily="2" charset="-122"/>
              </a:rPr>
              <a:t>割麦</a:t>
            </a:r>
            <a:r>
              <a:rPr lang="zh-CN" altLang="en-US" sz="2800" b="1" dirty="0">
                <a:solidFill>
                  <a:srgbClr val="FF6600"/>
                </a:solidFill>
                <a:latin typeface="宋体" panose="02010600030101010101" pitchFamily="2" charset="-122"/>
              </a:rPr>
              <a:t>情景。婆婆、儿媳妇担着饭篮子，小孙儿提着水壶，他们是去给地里干活儿的男人们送饭的。男人天不亮就下地了；女人起床后先忙家务，而后做饭；小孙子跟着奶奶、妈妈送饭时一齐到地里。她们是要在饭后和男人们一道干下去的。你看这一家忙不忙呢?"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1510">
                                            <p:txEl>
                                              <p:charRg st="0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C:\Documents and Settings\DBF\My Documents\My Pictures\蓝天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457200"/>
            <a:ext cx="8763000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kern="1200" cap="none" spc="0" normalizeH="0" baseline="0" noProof="0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/>
                <a:ea typeface="宋体" panose="02010600030101010101" pitchFamily="2" charset="-122"/>
                <a:cs typeface="+mn-cs"/>
              </a:rPr>
              <a:t>“</a:t>
            </a:r>
            <a:r>
              <a:rPr kumimoji="1" lang="zh-CN" altLang="en-US" sz="2800" kern="1200" cap="none" spc="0" normalizeH="0" baseline="0" noProof="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足蒸暑土气，背灼炎天光。力尽不知热，但惜夏日长。</a:t>
            </a:r>
            <a:r>
              <a:rPr kumimoji="1" lang="zh-CN" altLang="en-US" sz="2800" kern="1200" cap="none" spc="0" normalizeH="0" baseline="0" noProof="0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"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这四句正面描写收麦劳动。他们脸对着大地，背对着蓝天，下面如同笼蒸，上面如同火烤，但是他们用尽一切力量挥舞着镰刀一路向前割去，似乎完全忘记了炎热，因为这是"虎口夺粮"，时间必须抓紧呀！</a:t>
            </a:r>
            <a:r>
              <a:rPr kumimoji="1" lang="zh-CN" altLang="en-US" sz="2800" kern="1200" cap="none" spc="0" normalizeH="0" baseline="0" noProof="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妇姑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：媳妇、婆婆，古时媳妇称婆婆叫姑，称公公叫舅。</a:t>
            </a:r>
            <a:r>
              <a:rPr kumimoji="1" lang="zh-CN" altLang="en-US" sz="2800" kern="1200" cap="none" spc="0" normalizeH="0" baseline="0" noProof="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荷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：肩挑；用篮子盛着食物，这里即指饭篮。</a:t>
            </a:r>
            <a:r>
              <a:rPr kumimoji="1" lang="zh-CN" altLang="en-US" sz="2800" kern="1200" cap="none" spc="0" normalizeH="0" baseline="0" noProof="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壶浆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：用壶装着水，这里即指水壶。</a:t>
            </a:r>
            <a:r>
              <a:rPr kumimoji="1" lang="zh-CN" altLang="en-US" sz="2800" kern="1200" cap="none" spc="0" normalizeH="0" baseline="0" noProof="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田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：给田里干活的人送饭。</a:t>
            </a:r>
            <a:r>
              <a:rPr kumimoji="1" lang="zh-CN" altLang="en-US" sz="2800" kern="1200" cap="none" spc="0" normalizeH="0" baseline="0" noProof="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丁壮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：成年的男劳力。</a:t>
            </a:r>
            <a:r>
              <a:rPr kumimoji="1" lang="zh-CN" altLang="en-US" sz="2800" kern="1200" cap="none" spc="0" normalizeH="0" baseline="0" noProof="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惜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：珍惜．舍不得浪费。天气如此之热，白天又如此之长，而人们却竭力苦干，就怕浪费一点时间，可见人们对即将到手的麦子的珍惜程度。"</a:t>
            </a:r>
            <a:r>
              <a:rPr kumimoji="1" lang="zh-CN" altLang="en-US" sz="2800" kern="1200" cap="none" spc="0" normalizeH="0" baseline="0" noProof="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惜</a:t>
            </a:r>
            <a:r>
              <a:rPr kumimoji="1" lang="zh-CN" altLang="en-US" sz="2800" kern="1200" cap="none" spc="0" normalizeH="0" baseline="0" noProof="0" dirty="0" smtClean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"字在这里用得非常好，是用一种违背人之常情的写法来突出人们此时此地的感情烈度</a:t>
            </a:r>
            <a:r>
              <a:rPr kumimoji="1" lang="zh-CN" altLang="en-US" sz="2800" kern="1200" cap="none" spc="0" normalizeH="0" baseline="0" noProof="0" dirty="0" smtClean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br>
              <a:rPr kumimoji="1" lang="zh-CN" altLang="en-US" sz="2800" kern="1200" cap="none" spc="0" normalizeH="0" baseline="0" noProof="0" dirty="0" smtClean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kumimoji="1" lang="zh-CN" altLang="en-US" sz="2800" kern="1200" cap="none" spc="0" normalizeH="0" baseline="0" noProof="0" dirty="0" smtClean="0">
              <a:solidFill>
                <a:srgbClr val="FFCC99"/>
              </a:solidFill>
              <a:effectDag name="">
                <a:cont type="tree" name="">
                  <a:effect ref="fillLine"/>
                  <a:outerShdw dist="38100" dir="13500000" algn="br">
                    <a:srgbClr val="FFDDBB"/>
                  </a:outerShdw>
                </a:cont>
                <a:cont type="tree" name="">
                  <a:effect ref="fillLine"/>
                  <a:outerShdw dist="38100" dir="2700000" algn="tl">
                    <a:srgbClr val="997A5B"/>
                  </a:outerShdw>
                </a:cont>
                <a:effect ref="fillLine"/>
              </a:effectDag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3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charRg st="0" end="3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C:\Documents and Settings\DBF\My Documents\My Pictures\k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685800" y="1447800"/>
            <a:ext cx="8153400" cy="450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白居易的《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卖炭翁</a:t>
            </a: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》中有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</a:rPr>
              <a:t>可怜身上衣正单，心忧炭贱愿天寒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之语，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愿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字的用法与此处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惜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字的用法正同。</a:t>
            </a:r>
            <a:b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</a:b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这一层交代了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人物、环境、心里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表现了劳动人民的</a:t>
            </a:r>
            <a:r>
              <a:rPr lang="zh-CN" altLang="en-US" sz="2800" b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艰辛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2800" dirty="0">
                <a:solidFill>
                  <a:srgbClr val="FF6600"/>
                </a:solidFill>
                <a:latin typeface="Times New Roman" panose="02020603050405020304" pitchFamily="18" charset="0"/>
              </a:rPr>
              <a:t>             </a:t>
            </a:r>
            <a:endParaRPr lang="zh-CN" altLang="en-US" sz="2800" dirty="0">
              <a:solidFill>
                <a:srgbClr val="FF66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ct val="50000"/>
              </a:spcBef>
            </a:pPr>
            <a:endParaRPr lang="en-US" altLang="zh-CN" sz="2800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555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C:\Documents and Settings\DBF\My Documents\My Pictures\k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914400" y="0"/>
            <a:ext cx="7620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PMingLiU" pitchFamily="18" charset="-120"/>
                <a:ea typeface="PMingLiU" pitchFamily="18" charset="-120"/>
              </a:rPr>
              <a:t>复有贫妇人，         抱子在其旁。                            右手秉遗穗，         左臂悬</a:t>
            </a:r>
            <a:r>
              <a:rPr lang="zh-CN" altLang="en-US" sz="3600" b="1" dirty="0">
                <a:solidFill>
                  <a:schemeClr val="bg1"/>
                </a:solidFill>
                <a:latin typeface="PMingLiU" pitchFamily="18" charset="-120"/>
              </a:rPr>
              <a:t>敝</a:t>
            </a:r>
            <a:r>
              <a:rPr lang="zh-CN" altLang="en-US" sz="3600" b="1" dirty="0">
                <a:solidFill>
                  <a:schemeClr val="bg1"/>
                </a:solidFill>
                <a:latin typeface="PMingLiU" pitchFamily="18" charset="-120"/>
                <a:ea typeface="PMingLiU" pitchFamily="18" charset="-120"/>
              </a:rPr>
              <a:t>筐。                     听其相顾言，         闻者为悲伤。                       田家输税尽，         拾此充饥肠。 </a:t>
            </a:r>
            <a:endParaRPr lang="zh-CN" altLang="en-US" sz="3600" b="1" dirty="0">
              <a:solidFill>
                <a:schemeClr val="bg1"/>
              </a:solidFill>
              <a:latin typeface="PMingLiU" pitchFamily="18" charset="-120"/>
              <a:ea typeface="PMingLiU" pitchFamily="18" charset="-12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2209800"/>
            <a:ext cx="9144000" cy="511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笫三层八句，镜头转向一个贫妇人，她被捐税弄得破了产，现时只能以拾麦穗为生，这是比前述全家忙于收麦者更低一个层次的人。你看她的形象：左手抱着一个孩子，臂弯里挂着一个破竹筐，右手在那里捡人家落下的麦穗。这有多么累，而收获又是多么少啊！但有什么办法呢?现在是收麦的时候，还有麦穗可捡，换个别的时候，就只有去沿街乞讨了。而她们家在去年、前年，也是有地可种、有麦可收的人家呀，只是后来让捐税弄得走投无路，把家产，土地都折变了，至使今天落到了这个地步。秉：拿着。田家：这里指一个庄稼户的产业。输：交纳。</a:t>
            </a:r>
            <a:b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这一层写拾穗，从肖像、语言，突出生活的悲惨。揭示了赋税的繁重。</a:t>
            </a:r>
            <a:br>
              <a:rPr kumimoji="1" lang="zh-CN" altLang="en-US" sz="2800" b="1" kern="1200" cap="none" spc="0" normalizeH="0" baseline="0" noProof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endParaRPr kumimoji="1" lang="zh-CN" altLang="en-US" sz="2800" b="1" kern="1200" cap="none" spc="0" normalizeH="0" baseline="0" noProof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4580">
                                            <p:txEl>
                                              <p:charRg st="0" end="2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3067</Words>
  <Application>WPS 演示</Application>
  <PresentationFormat>全屏显示(4:3)</PresentationFormat>
  <Paragraphs>61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Calibri</vt:lpstr>
      <vt:lpstr>隶书</vt:lpstr>
      <vt:lpstr>微软雅黑</vt:lpstr>
      <vt:lpstr>华文彩云</vt:lpstr>
      <vt:lpstr>华文隶书</vt:lpstr>
      <vt:lpstr>华文行楷</vt:lpstr>
      <vt:lpstr>_x000B__x000C_</vt:lpstr>
      <vt:lpstr>Segoe Print</vt:lpstr>
      <vt:lpstr>华文宋体</vt:lpstr>
      <vt:lpstr>华文楷体</vt:lpstr>
      <vt:lpstr>幼圆</vt:lpstr>
      <vt:lpstr>Arial Unicode MS</vt:lpstr>
      <vt:lpstr>华文新魏</vt:lpstr>
      <vt:lpstr>PMingLiU</vt:lpstr>
      <vt:lpstr>MingLiU-ExtB</vt:lpstr>
      <vt:lpstr>Calibri</vt:lpstr>
      <vt:lpstr>Times New Roman</vt:lpstr>
      <vt:lpstr>Arial</vt:lpstr>
      <vt:lpstr>Arial Unicode MS</vt:lpstr>
      <vt:lpstr>默认设计模板</vt:lpstr>
      <vt:lpstr>Office 主题</vt:lpstr>
      <vt:lpstr>MSPhotoEd.3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hcc</cp:lastModifiedBy>
  <cp:revision>61</cp:revision>
  <dcterms:created xsi:type="dcterms:W3CDTF">2020-11-16T08:17:41Z</dcterms:created>
  <dcterms:modified xsi:type="dcterms:W3CDTF">2020-11-16T08:22:02Z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