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5"/>
  </p:handoutMasterIdLst>
  <p:sldIdLst>
    <p:sldId id="627" r:id="rId3"/>
    <p:sldId id="628" r:id="rId5"/>
    <p:sldId id="554" r:id="rId6"/>
    <p:sldId id="557" r:id="rId7"/>
    <p:sldId id="556" r:id="rId8"/>
    <p:sldId id="705" r:id="rId9"/>
    <p:sldId id="706" r:id="rId10"/>
    <p:sldId id="707" r:id="rId11"/>
    <p:sldId id="708" r:id="rId12"/>
    <p:sldId id="709" r:id="rId13"/>
    <p:sldId id="711" r:id="rId14"/>
    <p:sldId id="565" r:id="rId15"/>
    <p:sldId id="566" r:id="rId16"/>
    <p:sldId id="567" r:id="rId17"/>
    <p:sldId id="568" r:id="rId18"/>
    <p:sldId id="569" r:id="rId19"/>
    <p:sldId id="570" r:id="rId20"/>
    <p:sldId id="715" r:id="rId21"/>
    <p:sldId id="577" r:id="rId22"/>
    <p:sldId id="571" r:id="rId23"/>
    <p:sldId id="573" r:id="rId24"/>
    <p:sldId id="726" r:id="rId25"/>
    <p:sldId id="572" r:id="rId26"/>
    <p:sldId id="574" r:id="rId27"/>
    <p:sldId id="575" r:id="rId28"/>
    <p:sldId id="578" r:id="rId29"/>
    <p:sldId id="579" r:id="rId30"/>
    <p:sldId id="792" r:id="rId31"/>
    <p:sldId id="580" r:id="rId32"/>
    <p:sldId id="581" r:id="rId33"/>
    <p:sldId id="582" r:id="rId34"/>
    <p:sldId id="716" r:id="rId35"/>
    <p:sldId id="583" r:id="rId36"/>
    <p:sldId id="730" r:id="rId37"/>
    <p:sldId id="791" r:id="rId38"/>
    <p:sldId id="731" r:id="rId39"/>
    <p:sldId id="584" r:id="rId40"/>
    <p:sldId id="585" r:id="rId41"/>
    <p:sldId id="586" r:id="rId42"/>
    <p:sldId id="588" r:id="rId43"/>
    <p:sldId id="589" r:id="rId44"/>
    <p:sldId id="590" r:id="rId45"/>
    <p:sldId id="594" r:id="rId46"/>
    <p:sldId id="732" r:id="rId47"/>
    <p:sldId id="595" r:id="rId48"/>
    <p:sldId id="596" r:id="rId49"/>
    <p:sldId id="718" r:id="rId50"/>
    <p:sldId id="597" r:id="rId51"/>
    <p:sldId id="598" r:id="rId52"/>
    <p:sldId id="600" r:id="rId53"/>
    <p:sldId id="723" r:id="rId54"/>
    <p:sldId id="719" r:id="rId55"/>
    <p:sldId id="728" r:id="rId56"/>
    <p:sldId id="720" r:id="rId57"/>
    <p:sldId id="721" r:id="rId58"/>
    <p:sldId id="722" r:id="rId59"/>
    <p:sldId id="733" r:id="rId60"/>
    <p:sldId id="601" r:id="rId61"/>
    <p:sldId id="602" r:id="rId62"/>
    <p:sldId id="734" r:id="rId63"/>
    <p:sldId id="603" r:id="rId64"/>
    <p:sldId id="607" r:id="rId65"/>
    <p:sldId id="605" r:id="rId66"/>
    <p:sldId id="606" r:id="rId67"/>
    <p:sldId id="735" r:id="rId68"/>
    <p:sldId id="623" r:id="rId69"/>
    <p:sldId id="790" r:id="rId70"/>
    <p:sldId id="724" r:id="rId71"/>
    <p:sldId id="621" r:id="rId72"/>
    <p:sldId id="624" r:id="rId73"/>
    <p:sldId id="795" r:id="rId7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DC24E8"/>
    <a:srgbClr val="DE19E5"/>
    <a:srgbClr val="E233E9"/>
    <a:srgbClr val="FA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5063" autoAdjust="0"/>
  </p:normalViewPr>
  <p:slideViewPr>
    <p:cSldViewPr>
      <p:cViewPr>
        <p:scale>
          <a:sx n="90" d="100"/>
          <a:sy n="90" d="100"/>
        </p:scale>
        <p:origin x="-606" y="-924"/>
      </p:cViewPr>
      <p:guideLst>
        <p:guide orient="horz" pos="3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97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9F51CA4-6EC7-422A-845D-71BB6CA031B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E287AD2-3BCE-4CB7-91B6-798F2C376AD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313B092-2327-4927-BE05-3C0D607E3B7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C521283-C275-4B0E-A972-506B9A17B17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880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197EB6A-EE94-43BA-A66C-5665E3EC73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21283-C275-4B0E-A972-506B9A17B1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2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7CD81-D565-419E-BE5E-38F3A73D2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5C658-C1DC-492C-BF29-95A3A5F8BB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5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6.xml"/><Relationship Id="rId5" Type="http://schemas.openxmlformats.org/officeDocument/2006/relationships/audio" Target="../media/audio2.wav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3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1.xml"/><Relationship Id="rId3" Type="http://schemas.openxmlformats.org/officeDocument/2006/relationships/slideLayout" Target="../slideLayouts/slideLayout53.xml"/><Relationship Id="rId2" Type="http://schemas.openxmlformats.org/officeDocument/2006/relationships/image" Target="../media/image4.png"/><Relationship Id="rId1" Type="http://schemas.openxmlformats.org/officeDocument/2006/relationships/image" Target="../media/image3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6.xml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5.xml"/><Relationship Id="rId3" Type="http://schemas.openxmlformats.org/officeDocument/2006/relationships/slideLayout" Target="../slideLayouts/slideLayout57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491630"/>
            <a:ext cx="9141906" cy="1036827"/>
            <a:chOff x="242" y="6425"/>
            <a:chExt cx="12911" cy="1633"/>
          </a:xfrm>
          <a:solidFill>
            <a:schemeClr val="bg2">
              <a:lumMod val="90000"/>
            </a:schemeClr>
          </a:solidFill>
        </p:grpSpPr>
        <p:sp>
          <p:nvSpPr>
            <p:cNvPr id="3" name="标题 1"/>
            <p:cNvSpPr txBox="1"/>
            <p:nvPr/>
          </p:nvSpPr>
          <p:spPr bwMode="auto">
            <a:xfrm>
              <a:off x="242" y="6425"/>
              <a:ext cx="12911" cy="1633"/>
            </a:xfrm>
            <a:prstGeom prst="rect">
              <a:avLst/>
            </a:prstGeom>
            <a:grpFill/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4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从百草园到三味书屋</a:t>
              </a:r>
              <a:endPara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04" y="7786"/>
              <a:ext cx="6971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3916757"/>
            <a:ext cx="9141906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649" r="95551">
                        <a14:backgroundMark x1="75162" y1="86225" x2="74328" y2="957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3688" y="2442291"/>
            <a:ext cx="3868187" cy="27066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3445510" y="191162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◆词语集注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180340" y="977900"/>
            <a:ext cx="8963659" cy="371178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【确凿】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确实。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【轻捷】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轻快敏捷。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【缠络】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缠绕。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【攒】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凑在一块儿。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【无妨】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没有妨碍；没有关系。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【敛】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收拢。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鉴赏】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鉴定和欣赏。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【倜傥】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洒脱;不拘束。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【淋漓】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形容湿淋淋地往下滴。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没有门径（做某事）。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【拗】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弯曲，弯转。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【宿儒】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老成博学的读书人。宿，长久从事某事的。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3380740" y="264822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◆词语集注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89535" y="1115695"/>
            <a:ext cx="8965565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【高枕而卧】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垫高枕头睡觉，形容不加警惕。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【人迹罕至】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少有人来。迹，足迹、脚印。罕，稀少。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【人声鼎沸】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形容人声喧闹，像水在鼎中沸腾一样。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鼎，古代煮东西用的器物，一般为圆形，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三足两耳，也有方形四足的。沸，水开。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【绅士】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旧时地方上有地位、有势力、有功名的人，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一般是地主或退职官僚。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4965" y="1747520"/>
            <a:ext cx="8434705" cy="3061335"/>
          </a:xfrm>
          <a:prstGeom prst="rect">
            <a:avLst/>
          </a:prstGeom>
          <a:solidFill>
            <a:schemeClr val="accent2">
              <a:lumMod val="60000"/>
              <a:lumOff val="40000"/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①“百草园”“三味书屋”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全文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记叙的两个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地方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。“从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到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表明文章是按“百草园”在前，“三味书屋”在后的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时间和空间顺序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来写的，很明显就是把文章分为两大部分内容。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了作者由童年的游戏、玩乐到长大读书的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成长过程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354965" y="948055"/>
            <a:ext cx="8434070" cy="5651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10000"/>
              </a:lnSpc>
              <a:buFont typeface="Wingdings" panose="05000000000000000000" charset="0"/>
              <a:buChar char="u"/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从题目《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从百草园到三味书屋》能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得到哪些信息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6050" y="189865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20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文章感知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46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155575" y="242570"/>
            <a:ext cx="7539990" cy="944682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05000"/>
              </a:lnSpc>
              <a:buFont typeface="Wingdings" panose="05000000000000000000" charset="0"/>
              <a:buChar char="u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百草园和三味书屋两部分的起止各是哪里？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05000"/>
              </a:lnSpc>
              <a:buFont typeface="Wingdings" panose="05000000000000000000" charset="0"/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哪一个自然段是中间的过渡段？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图片 9" descr="从百草园到三味书屋-百草园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3703" y="1757178"/>
            <a:ext cx="3214687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20486"/>
          <p:cNvSpPr txBox="1">
            <a:spLocks noChangeArrowheads="1"/>
          </p:cNvSpPr>
          <p:nvPr/>
        </p:nvSpPr>
        <p:spPr bwMode="auto">
          <a:xfrm>
            <a:off x="3727450" y="3608705"/>
            <a:ext cx="1689735" cy="1291590"/>
          </a:xfrm>
          <a:prstGeom prst="rect">
            <a:avLst/>
          </a:prstGeom>
          <a:solidFill>
            <a:schemeClr val="accent4">
              <a:lumMod val="40000"/>
              <a:lumOff val="6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告别百草园去书塾读书</a:t>
            </a:r>
            <a:endParaRPr lang="zh-CN" altLang="en-US" sz="2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7445" y="1933575"/>
            <a:ext cx="1768475" cy="1426210"/>
            <a:chOff x="5890" y="3479"/>
            <a:chExt cx="2785" cy="2246"/>
          </a:xfrm>
        </p:grpSpPr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890" y="3479"/>
              <a:ext cx="2785" cy="2246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3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过渡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承上启下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5" name="燕尾形箭头 14"/>
            <p:cNvSpPr>
              <a:spLocks noChangeArrowheads="1"/>
            </p:cNvSpPr>
            <p:nvPr/>
          </p:nvSpPr>
          <p:spPr bwMode="auto">
            <a:xfrm>
              <a:off x="6683" y="4302"/>
              <a:ext cx="1200" cy="600"/>
            </a:xfrm>
            <a:prstGeom prst="notchedRigh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>
              <a:solidFill>
                <a:srgbClr val="FF33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0243"/>
          <p:cNvSpPr txBox="1">
            <a:spLocks noChangeArrowheads="1"/>
          </p:cNvSpPr>
          <p:nvPr/>
        </p:nvSpPr>
        <p:spPr bwMode="auto">
          <a:xfrm>
            <a:off x="2485390" y="1237615"/>
            <a:ext cx="4518660" cy="521970"/>
          </a:xfrm>
          <a:prstGeom prst="rect">
            <a:avLst/>
          </a:prstGeom>
          <a:solidFill>
            <a:schemeClr val="tx2">
              <a:lumMod val="40000"/>
              <a:lumOff val="60000"/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以空间变化为顺序安排材料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57530" y="4008755"/>
            <a:ext cx="2927985" cy="891540"/>
          </a:xfrm>
          <a:prstGeom prst="rect">
            <a:avLst/>
          </a:prstGeom>
          <a:solidFill>
            <a:schemeClr val="accent4">
              <a:lumMod val="40000"/>
              <a:lumOff val="6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1—8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段：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百草园的有趣生活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508625" y="4008755"/>
            <a:ext cx="3534410" cy="891540"/>
          </a:xfrm>
          <a:prstGeom prst="rect">
            <a:avLst/>
          </a:prstGeom>
          <a:solidFill>
            <a:schemeClr val="accent4">
              <a:lumMod val="40000"/>
              <a:lumOff val="6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10—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结束：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在三味书屋读书的经历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6326" name="Picture 6" descr="http://www.earsgo.com/ueditor2/jsp/upload/20130702/12385-1372772783477-37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1757045"/>
            <a:ext cx="3234690" cy="208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277495" y="1639570"/>
            <a:ext cx="5591810" cy="3061335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我家的后面有一个很大的园，相传叫作百草园。现在是早已并屋子一起卖给朱文公的子孙了，连那最末次的相见也已经隔了七八年了，其中似乎确凿只有一些野草；但那时却是我的乐园。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1021080" y="958215"/>
            <a:ext cx="7101205" cy="553085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课文开头，作者是怎样介绍百草园的？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497965" y="4131945"/>
            <a:ext cx="1317625" cy="635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492375" y="4138295"/>
            <a:ext cx="748030" cy="43561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050" y="189865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20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文章解析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967730" y="2045335"/>
            <a:ext cx="2832735" cy="2249170"/>
          </a:xfrm>
          <a:prstGeom prst="roundRect">
            <a:avLst/>
          </a:prstGeom>
          <a:ln w="53975">
            <a:noFill/>
          </a:ln>
          <a:effectLst>
            <a:softEdge rad="381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407670" y="1779905"/>
            <a:ext cx="8328025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不矛盾。“似乎”表示 不确定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确凿”表示十分肯定。不确定是因为“连那最末次的相见也已经隔了七八年”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印象已经淡薄了。之所以肯定是因为追忆儿时的生活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又都历历在目。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580" name="矩形 6"/>
          <p:cNvSpPr>
            <a:spLocks noChangeArrowheads="1"/>
          </p:cNvSpPr>
          <p:nvPr/>
        </p:nvSpPr>
        <p:spPr bwMode="auto">
          <a:xfrm>
            <a:off x="304800" y="740860"/>
            <a:ext cx="8532813" cy="982385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作者说“似乎确凿只有一些野草”中的“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似乎确凿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 两个词用在一句话中是否矛盾? 为什么?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120835"/>
          <p:cNvSpPr>
            <a:spLocks noChangeArrowheads="1"/>
          </p:cNvSpPr>
          <p:nvPr/>
        </p:nvSpPr>
        <p:spPr bwMode="auto">
          <a:xfrm>
            <a:off x="560070" y="345440"/>
            <a:ext cx="8023860" cy="1014730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百草园是“我”的乐园，主要体现在哪些方面？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034665" y="1553978"/>
            <a:ext cx="4857750" cy="2417445"/>
          </a:xfrm>
          <a:prstGeom prst="rect">
            <a:avLst/>
          </a:prstGeom>
          <a:solidFill>
            <a:schemeClr val="accent2">
              <a:lumMod val="40000"/>
              <a:lumOff val="60000"/>
              <a:alpha val="33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三个方面：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3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有趣的动植物（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段）；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3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神奇的传说（第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3-6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段）；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3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雪地捕鸟的乐趣（第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7-8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917700" y="1940560"/>
            <a:ext cx="593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百草园</a:t>
            </a:r>
            <a:endParaRPr lang="zh-CN" altLang="en-US" sz="32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0120" y="2285365"/>
            <a:ext cx="913765" cy="9531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我的乐园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32715" y="2199640"/>
            <a:ext cx="640080" cy="11252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总写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349615" y="2199640"/>
            <a:ext cx="646430" cy="11252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右大括号 20"/>
          <p:cNvSpPr/>
          <p:nvPr/>
        </p:nvSpPr>
        <p:spPr>
          <a:xfrm rot="10800000">
            <a:off x="2586355" y="1615440"/>
            <a:ext cx="356870" cy="221869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右大括号 1"/>
          <p:cNvSpPr/>
          <p:nvPr/>
        </p:nvSpPr>
        <p:spPr>
          <a:xfrm>
            <a:off x="7892415" y="1615440"/>
            <a:ext cx="356870" cy="221869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16" grpId="0"/>
      <p:bldP spid="18" grpId="0" bldLvl="0" animBg="1"/>
      <p:bldP spid="19" grpId="0" bldLvl="0" animBg="1"/>
      <p:bldP spid="20" grpId="0" bldLvl="0" animBg="1"/>
      <p:bldP spid="21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TextBox 23"/>
          <p:cNvSpPr txBox="1">
            <a:spLocks noChangeArrowheads="1"/>
          </p:cNvSpPr>
          <p:nvPr/>
        </p:nvSpPr>
        <p:spPr bwMode="auto">
          <a:xfrm>
            <a:off x="516255" y="2138045"/>
            <a:ext cx="789051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菜畦、石井栏、皂荚树、桑椹、鸣蝉、黄蜂、叫天子、油蛉、蟋蟀、蜈蚣、斑蝥、何首乌、木莲藤、覆盆子等。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516255" y="304165"/>
            <a:ext cx="3235325" cy="583565"/>
          </a:xfrm>
          <a:prstGeom prst="rect">
            <a:avLst/>
          </a:prstGeom>
          <a:solidFill>
            <a:schemeClr val="accent2">
              <a:lumMod val="60000"/>
              <a:lumOff val="40000"/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有趣的动植物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631" name="矩形 2"/>
          <p:cNvSpPr>
            <a:spLocks noChangeArrowheads="1"/>
          </p:cNvSpPr>
          <p:nvPr/>
        </p:nvSpPr>
        <p:spPr bwMode="auto">
          <a:xfrm>
            <a:off x="588963" y="1249495"/>
            <a:ext cx="6000750" cy="508409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 eaLnBrk="1" hangingPunct="1">
              <a:lnSpc>
                <a:spcPct val="11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作者描写了百草园中的哪些景物？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26630" grpId="0" bldLvl="0" animBg="1"/>
      <p:bldP spid="266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6880" y="1501775"/>
            <a:ext cx="8141970" cy="3192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先用两句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“不必说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也不必说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整体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上勾勒出作者对百草园的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印象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“单是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就有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......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”从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局部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强调了“泥墙根一带”，这是一种顺序。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整体是从植物写到动物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局部是从动物写到植物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，这又是一种顺序。几种顺序配合起来，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使写景不仅有序，而且活泼生动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64173" y="313723"/>
            <a:ext cx="8286750" cy="105779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作者描写了百草园这么多景物,是通过什么词语和句式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把它们连缀在一起的?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6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395923" y="571315"/>
            <a:ext cx="8351837" cy="1383665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Font typeface="Wingdings" panose="05000000000000000000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 “不必说……也不必说……单是……”中，哪个内容是强调的重点？前两个“不必说”在表达上有什么作用？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TextBox 6"/>
          <p:cNvSpPr txBox="1">
            <a:spLocks noChangeArrowheads="1"/>
          </p:cNvSpPr>
          <p:nvPr/>
        </p:nvSpPr>
        <p:spPr bwMode="auto">
          <a:xfrm>
            <a:off x="509270" y="2067694"/>
            <a:ext cx="812609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“单是”后面的内容是强调的重点。前两个“不必说”不仅突出了“单是”下边的内容，还表现了鲁迅一一历数儿时趣味时的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欣喜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，表现出儿童所特有的一种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情趣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86703" y="979620"/>
            <a:ext cx="8569325" cy="370903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童年是一首古老的歌谣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童年的小伙伴、童年的小秘密、童年的故事是我们记忆中的珍宝。你的童年生活里有没有难忘的人或事呢？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可是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每个人都必须告别童年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成长为一个大人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当一个成人回顾童年时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他的心里会想些什么呢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今天让我们一起走进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从百草园到三味书屋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》,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去看看鲁迅先生的童年故事。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9865" y="220345"/>
            <a:ext cx="2346325" cy="649104"/>
            <a:chOff x="923" y="1552"/>
            <a:chExt cx="3695" cy="882"/>
          </a:xfrm>
        </p:grpSpPr>
        <p:pic>
          <p:nvPicPr>
            <p:cNvPr id="12" name="图片 11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情景导入</a:t>
              </a:r>
              <a:endParaRPr lang="zh-CN" altLang="en-US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矩形 8"/>
          <p:cNvSpPr>
            <a:spLocks noChangeArrowheads="1"/>
          </p:cNvSpPr>
          <p:nvPr/>
        </p:nvSpPr>
        <p:spPr bwMode="auto">
          <a:xfrm>
            <a:off x="463868" y="259848"/>
            <a:ext cx="821531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Font typeface="Wingdings" panose="05000000000000000000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④“不必说……也不必说……单是……就有……”分别写了哪些景物，各有什么特点,分别从哪些角度、什么顺序描写这些景物的？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0899"/>
          <p:cNvSpPr txBox="1">
            <a:spLocks noChangeArrowheads="1"/>
          </p:cNvSpPr>
          <p:nvPr/>
        </p:nvSpPr>
        <p:spPr bwMode="auto">
          <a:xfrm>
            <a:off x="3790950" y="1643380"/>
            <a:ext cx="128651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菜畦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石井栏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皂荚树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桑椹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鸣蝉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黄蜂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叫天子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右大括号 10"/>
          <p:cNvSpPr/>
          <p:nvPr/>
        </p:nvSpPr>
        <p:spPr bwMode="auto">
          <a:xfrm>
            <a:off x="6026150" y="1715135"/>
            <a:ext cx="203835" cy="1635125"/>
          </a:xfrm>
          <a:prstGeom prst="rightBrace">
            <a:avLst>
              <a:gd name="adj1" fmla="val 91258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80902"/>
          <p:cNvSpPr txBox="1">
            <a:spLocks noChangeArrowheads="1"/>
          </p:cNvSpPr>
          <p:nvPr/>
        </p:nvSpPr>
        <p:spPr bwMode="auto">
          <a:xfrm>
            <a:off x="6236772" y="2095315"/>
            <a:ext cx="67710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静态</a:t>
            </a:r>
            <a:endParaRPr lang="zh-CN" altLang="en-US" sz="3200">
              <a:solidFill>
                <a:srgbClr val="DC24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80903"/>
          <p:cNvSpPr txBox="1">
            <a:spLocks noChangeArrowheads="1"/>
          </p:cNvSpPr>
          <p:nvPr/>
        </p:nvSpPr>
        <p:spPr bwMode="auto">
          <a:xfrm>
            <a:off x="6236455" y="3572325"/>
            <a:ext cx="67710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动态</a:t>
            </a:r>
            <a:endParaRPr lang="zh-CN" altLang="en-US" sz="3200">
              <a:solidFill>
                <a:srgbClr val="DC24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80905"/>
          <p:cNvSpPr txBox="1">
            <a:spLocks noChangeArrowheads="1"/>
          </p:cNvSpPr>
          <p:nvPr/>
        </p:nvSpPr>
        <p:spPr bwMode="auto">
          <a:xfrm>
            <a:off x="7305993" y="2330265"/>
            <a:ext cx="5730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V="1">
            <a:off x="7810818" y="2500128"/>
            <a:ext cx="500062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文本框 80907"/>
          <p:cNvSpPr txBox="1">
            <a:spLocks noChangeArrowheads="1"/>
          </p:cNvSpPr>
          <p:nvPr/>
        </p:nvSpPr>
        <p:spPr bwMode="auto">
          <a:xfrm>
            <a:off x="8266430" y="2254065"/>
            <a:ext cx="5730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80910"/>
          <p:cNvSpPr txBox="1">
            <a:spLocks noChangeArrowheads="1"/>
          </p:cNvSpPr>
          <p:nvPr/>
        </p:nvSpPr>
        <p:spPr bwMode="auto">
          <a:xfrm>
            <a:off x="2358708" y="1643513"/>
            <a:ext cx="170815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碧绿的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光滑的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高大的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紫红的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肥胖的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轻捷的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80911"/>
          <p:cNvSpPr txBox="1">
            <a:spLocks noChangeArrowheads="1"/>
          </p:cNvSpPr>
          <p:nvPr/>
        </p:nvSpPr>
        <p:spPr bwMode="auto">
          <a:xfrm>
            <a:off x="4881245" y="3405505"/>
            <a:ext cx="1273175" cy="13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95000"/>
              </a:lnSpc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长吟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95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伏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95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窜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449185" y="3716470"/>
            <a:ext cx="5730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V="1">
            <a:off x="7974648" y="3930783"/>
            <a:ext cx="428625" cy="46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80914"/>
          <p:cNvSpPr txBox="1">
            <a:spLocks noChangeArrowheads="1"/>
          </p:cNvSpPr>
          <p:nvPr/>
        </p:nvSpPr>
        <p:spPr bwMode="auto">
          <a:xfrm>
            <a:off x="8330248" y="3692658"/>
            <a:ext cx="5730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8" name="右大括号 22"/>
          <p:cNvSpPr/>
          <p:nvPr/>
        </p:nvSpPr>
        <p:spPr bwMode="auto">
          <a:xfrm>
            <a:off x="6026150" y="3405505"/>
            <a:ext cx="219075" cy="1317625"/>
          </a:xfrm>
          <a:prstGeom prst="rightBrace">
            <a:avLst>
              <a:gd name="adj1" fmla="val 58319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9445" y="1715135"/>
            <a:ext cx="1784350" cy="1713230"/>
            <a:chOff x="1007" y="2701"/>
            <a:chExt cx="2810" cy="2698"/>
          </a:xfrm>
        </p:grpSpPr>
        <p:sp>
          <p:nvSpPr>
            <p:cNvPr id="24" name="TextBox 23"/>
            <p:cNvSpPr txBox="1"/>
            <p:nvPr/>
          </p:nvSpPr>
          <p:spPr>
            <a:xfrm>
              <a:off x="1007" y="3639"/>
              <a:ext cx="2025" cy="82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不必说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3163" y="2701"/>
              <a:ext cx="655" cy="2699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2270" y="3572510"/>
            <a:ext cx="1976755" cy="1178560"/>
            <a:chOff x="602" y="5626"/>
            <a:chExt cx="3113" cy="1856"/>
          </a:xfrm>
        </p:grpSpPr>
        <p:sp>
          <p:nvSpPr>
            <p:cNvPr id="25" name="TextBox 24"/>
            <p:cNvSpPr txBox="1"/>
            <p:nvPr/>
          </p:nvSpPr>
          <p:spPr>
            <a:xfrm>
              <a:off x="602" y="6144"/>
              <a:ext cx="2561" cy="82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也不必说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左大括号 26"/>
            <p:cNvSpPr/>
            <p:nvPr/>
          </p:nvSpPr>
          <p:spPr>
            <a:xfrm>
              <a:off x="3265" y="5626"/>
              <a:ext cx="450" cy="1857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806248" y="2145480"/>
            <a:ext cx="500062" cy="8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视觉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878320" y="3643630"/>
            <a:ext cx="499110" cy="8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听觉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1" grpId="0" bldLvl="0" animBg="1"/>
      <p:bldP spid="12" grpId="0"/>
      <p:bldP spid="13" grpId="0"/>
      <p:bldP spid="14" grpId="0"/>
      <p:bldP spid="16" grpId="0"/>
      <p:bldP spid="19" grpId="0"/>
      <p:bldP spid="20" grpId="0"/>
      <p:bldP spid="22" grpId="0"/>
      <p:bldP spid="20498" grpId="0" bldLvl="0" animBg="1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82945"/>
          <p:cNvSpPr txBox="1">
            <a:spLocks noChangeArrowheads="1"/>
          </p:cNvSpPr>
          <p:nvPr/>
        </p:nvSpPr>
        <p:spPr bwMode="auto">
          <a:xfrm>
            <a:off x="440690" y="1731010"/>
            <a:ext cx="994410" cy="1814830"/>
          </a:xfrm>
          <a:prstGeom prst="rect">
            <a:avLst/>
          </a:prstGeom>
          <a:solidFill>
            <a:schemeClr val="accent2">
              <a:lumMod val="60000"/>
              <a:lumOff val="40000"/>
              <a:alpha val="4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单是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2948"/>
          <p:cNvSpPr txBox="1">
            <a:spLocks noChangeArrowheads="1"/>
          </p:cNvSpPr>
          <p:nvPr/>
        </p:nvSpPr>
        <p:spPr bwMode="auto">
          <a:xfrm>
            <a:off x="4475163" y="740225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低唱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3127375" y="1025340"/>
            <a:ext cx="1117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3127375" y="1327600"/>
            <a:ext cx="1090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82951"/>
          <p:cNvSpPr txBox="1">
            <a:spLocks noChangeArrowheads="1"/>
          </p:cNvSpPr>
          <p:nvPr/>
        </p:nvSpPr>
        <p:spPr bwMode="auto">
          <a:xfrm>
            <a:off x="4475163" y="1097413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弹琴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12498" y="1025340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声音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3090863" y="1822900"/>
            <a:ext cx="1163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82954"/>
          <p:cNvSpPr txBox="1">
            <a:spLocks noChangeArrowheads="1"/>
          </p:cNvSpPr>
          <p:nvPr/>
        </p:nvSpPr>
        <p:spPr bwMode="auto">
          <a:xfrm>
            <a:off x="3271203" y="1403800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翻开</a:t>
            </a:r>
            <a:endParaRPr lang="zh-CN" altLang="en-US" sz="240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136900" y="2181675"/>
            <a:ext cx="1195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框 82956"/>
          <p:cNvSpPr txBox="1">
            <a:spLocks noChangeArrowheads="1"/>
          </p:cNvSpPr>
          <p:nvPr/>
        </p:nvSpPr>
        <p:spPr bwMode="auto">
          <a:xfrm>
            <a:off x="3257868" y="1780038"/>
            <a:ext cx="950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按住</a:t>
            </a:r>
            <a:endParaRPr lang="zh-CN" altLang="en-US" sz="240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82957"/>
          <p:cNvSpPr txBox="1">
            <a:spLocks noChangeArrowheads="1"/>
          </p:cNvSpPr>
          <p:nvPr/>
        </p:nvSpPr>
        <p:spPr bwMode="auto">
          <a:xfrm>
            <a:off x="4838065" y="1864175"/>
            <a:ext cx="590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喷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2958"/>
          <p:cNvSpPr txBox="1">
            <a:spLocks noChangeArrowheads="1"/>
          </p:cNvSpPr>
          <p:nvPr/>
        </p:nvSpPr>
        <p:spPr bwMode="auto">
          <a:xfrm>
            <a:off x="6012815" y="1780038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3568700" y="2902718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V="1">
            <a:off x="3497263" y="3131318"/>
            <a:ext cx="73025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82961"/>
          <p:cNvSpPr txBox="1">
            <a:spLocks noChangeArrowheads="1"/>
          </p:cNvSpPr>
          <p:nvPr/>
        </p:nvSpPr>
        <p:spPr bwMode="auto">
          <a:xfrm>
            <a:off x="4480243" y="2874143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缠络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直接连接符 22"/>
          <p:cNvSpPr>
            <a:spLocks noChangeShapeType="1"/>
          </p:cNvSpPr>
          <p:nvPr/>
        </p:nvSpPr>
        <p:spPr bwMode="auto">
          <a:xfrm>
            <a:off x="3424238" y="3623125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82963"/>
          <p:cNvSpPr txBox="1">
            <a:spLocks noChangeArrowheads="1"/>
          </p:cNvSpPr>
          <p:nvPr/>
        </p:nvSpPr>
        <p:spPr bwMode="auto">
          <a:xfrm>
            <a:off x="4475480" y="3334518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像莲房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82965"/>
          <p:cNvSpPr txBox="1">
            <a:spLocks noChangeArrowheads="1"/>
          </p:cNvSpPr>
          <p:nvPr/>
        </p:nvSpPr>
        <p:spPr bwMode="auto">
          <a:xfrm>
            <a:off x="4560253" y="3794893"/>
            <a:ext cx="795020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拥肿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82967"/>
          <p:cNvSpPr txBox="1">
            <a:spLocks noChangeArrowheads="1"/>
          </p:cNvSpPr>
          <p:nvPr/>
        </p:nvSpPr>
        <p:spPr bwMode="auto">
          <a:xfrm>
            <a:off x="3760788" y="3664400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</a:t>
            </a:r>
            <a:endParaRPr lang="zh-CN" altLang="en-US" sz="240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直接连接符 26"/>
          <p:cNvSpPr>
            <a:spLocks noChangeShapeType="1"/>
          </p:cNvSpPr>
          <p:nvPr/>
        </p:nvSpPr>
        <p:spPr bwMode="auto">
          <a:xfrm>
            <a:off x="3352165" y="4486725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文本框 82969"/>
          <p:cNvSpPr txBox="1">
            <a:spLocks noChangeArrowheads="1"/>
          </p:cNvSpPr>
          <p:nvPr/>
        </p:nvSpPr>
        <p:spPr bwMode="auto">
          <a:xfrm>
            <a:off x="4456430" y="4126363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像小球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82971"/>
          <p:cNvSpPr txBox="1">
            <a:spLocks noChangeArrowheads="1"/>
          </p:cNvSpPr>
          <p:nvPr/>
        </p:nvSpPr>
        <p:spPr bwMode="auto">
          <a:xfrm>
            <a:off x="4254183" y="4486725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又酸又甜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82972"/>
          <p:cNvSpPr txBox="1">
            <a:spLocks noChangeArrowheads="1"/>
          </p:cNvSpPr>
          <p:nvPr/>
        </p:nvSpPr>
        <p:spPr bwMode="auto">
          <a:xfrm>
            <a:off x="6012498" y="3131000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82973"/>
          <p:cNvSpPr txBox="1">
            <a:spLocks noChangeArrowheads="1"/>
          </p:cNvSpPr>
          <p:nvPr/>
        </p:nvSpPr>
        <p:spPr bwMode="auto">
          <a:xfrm>
            <a:off x="3497263" y="4055243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</a:t>
            </a:r>
            <a:endParaRPr lang="zh-CN" altLang="en-US" sz="240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右大括号 32"/>
          <p:cNvSpPr/>
          <p:nvPr/>
        </p:nvSpPr>
        <p:spPr bwMode="auto">
          <a:xfrm>
            <a:off x="7142163" y="681805"/>
            <a:ext cx="119062" cy="1700213"/>
          </a:xfrm>
          <a:prstGeom prst="rightBrace">
            <a:avLst>
              <a:gd name="adj1" fmla="val 12056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右大括号 33"/>
          <p:cNvSpPr/>
          <p:nvPr/>
        </p:nvSpPr>
        <p:spPr bwMode="auto">
          <a:xfrm>
            <a:off x="7142480" y="2708275"/>
            <a:ext cx="226695" cy="1603375"/>
          </a:xfrm>
          <a:prstGeom prst="rightBrace">
            <a:avLst>
              <a:gd name="adj1" fmla="val 15382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82976"/>
          <p:cNvSpPr txBox="1">
            <a:spLocks noChangeArrowheads="1"/>
          </p:cNvSpPr>
          <p:nvPr/>
        </p:nvSpPr>
        <p:spPr bwMode="auto">
          <a:xfrm>
            <a:off x="7485777" y="1160595"/>
            <a:ext cx="615553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</a:t>
            </a:r>
            <a:endParaRPr lang="zh-CN" altLang="en-US" sz="28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82977"/>
          <p:cNvSpPr txBox="1">
            <a:spLocks noChangeArrowheads="1"/>
          </p:cNvSpPr>
          <p:nvPr/>
        </p:nvSpPr>
        <p:spPr bwMode="auto">
          <a:xfrm>
            <a:off x="7568010" y="3160845"/>
            <a:ext cx="615553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植物</a:t>
            </a:r>
            <a:endParaRPr lang="zh-CN" altLang="en-US" sz="28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82979"/>
          <p:cNvSpPr txBox="1">
            <a:spLocks noChangeArrowheads="1"/>
          </p:cNvSpPr>
          <p:nvPr/>
        </p:nvSpPr>
        <p:spPr bwMode="auto">
          <a:xfrm>
            <a:off x="6012498" y="3851090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味道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82981"/>
          <p:cNvSpPr txBox="1">
            <a:spLocks noChangeArrowheads="1"/>
          </p:cNvSpPr>
          <p:nvPr/>
        </p:nvSpPr>
        <p:spPr bwMode="auto">
          <a:xfrm>
            <a:off x="4456113" y="1864493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拍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右大括号 39"/>
          <p:cNvSpPr/>
          <p:nvPr/>
        </p:nvSpPr>
        <p:spPr bwMode="auto">
          <a:xfrm>
            <a:off x="5589905" y="740410"/>
            <a:ext cx="266700" cy="1584325"/>
          </a:xfrm>
          <a:prstGeom prst="rightBrace">
            <a:avLst>
              <a:gd name="adj1" fmla="val 8795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右大括号 40"/>
          <p:cNvSpPr/>
          <p:nvPr/>
        </p:nvSpPr>
        <p:spPr bwMode="auto">
          <a:xfrm>
            <a:off x="5661660" y="2628900"/>
            <a:ext cx="213995" cy="2250440"/>
          </a:xfrm>
          <a:prstGeom prst="rightBrace">
            <a:avLst>
              <a:gd name="adj1" fmla="val 109016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直接连接符 41"/>
          <p:cNvSpPr>
            <a:spLocks noChangeShapeType="1"/>
          </p:cNvSpPr>
          <p:nvPr/>
        </p:nvSpPr>
        <p:spPr bwMode="auto">
          <a:xfrm>
            <a:off x="3617913" y="4054925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右大括号 1"/>
          <p:cNvSpPr/>
          <p:nvPr/>
        </p:nvSpPr>
        <p:spPr bwMode="auto">
          <a:xfrm flipH="1">
            <a:off x="1550035" y="740410"/>
            <a:ext cx="351790" cy="3846195"/>
          </a:xfrm>
          <a:prstGeom prst="rightBrace">
            <a:avLst>
              <a:gd name="adj1" fmla="val 91258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82947"/>
          <p:cNvSpPr txBox="1">
            <a:spLocks noChangeArrowheads="1"/>
          </p:cNvSpPr>
          <p:nvPr/>
        </p:nvSpPr>
        <p:spPr bwMode="auto">
          <a:xfrm>
            <a:off x="2017078" y="746258"/>
            <a:ext cx="1612900" cy="396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油蛉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蟋蟀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蜈蚣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斑蝥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何首乌藤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木莲藤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木莲果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何首乌根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覆盆子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2" grpId="0"/>
      <p:bldP spid="13" grpId="0"/>
      <p:bldP spid="15" grpId="0"/>
      <p:bldP spid="17" grpId="0"/>
      <p:bldP spid="18" grpId="0"/>
      <p:bldP spid="19" grpId="0"/>
      <p:bldP spid="22" grpId="0"/>
      <p:bldP spid="24" grpId="0"/>
      <p:bldP spid="25" grpId="0"/>
      <p:bldP spid="26" grpId="0"/>
      <p:bldP spid="28" grpId="0"/>
      <p:bldP spid="30" grpId="0"/>
      <p:bldP spid="31" grpId="0"/>
      <p:bldP spid="32" grpId="0"/>
      <p:bldP spid="33" grpId="0" bldLvl="0" animBg="1"/>
      <p:bldP spid="35" grpId="0"/>
      <p:bldP spid="36" grpId="0"/>
      <p:bldP spid="37" grpId="0"/>
      <p:bldP spid="39" grpId="0"/>
      <p:bldP spid="40" grpId="0" bldLvl="0" animBg="1"/>
      <p:bldP spid="41" grpId="0" bldLvl="0" animBg="1"/>
      <p:bldP spid="2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45590" y="1360170"/>
            <a:ext cx="5877560" cy="2538095"/>
            <a:chOff x="2434" y="2142"/>
            <a:chExt cx="9256" cy="3997"/>
          </a:xfrm>
        </p:grpSpPr>
        <p:sp>
          <p:nvSpPr>
            <p:cNvPr id="93190" name="Rectangle 7"/>
            <p:cNvSpPr/>
            <p:nvPr/>
          </p:nvSpPr>
          <p:spPr>
            <a:xfrm>
              <a:off x="2434" y="4050"/>
              <a:ext cx="1518" cy="1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009999"/>
                </a:buClr>
                <a:buSzPct val="70000"/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声音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192" name="Rectangle 9"/>
            <p:cNvSpPr/>
            <p:nvPr/>
          </p:nvSpPr>
          <p:spPr>
            <a:xfrm>
              <a:off x="2434" y="5095"/>
              <a:ext cx="1518" cy="1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009999"/>
                </a:buClr>
                <a:buSzPct val="70000"/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味道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194" name="Rectangle 11"/>
            <p:cNvSpPr/>
            <p:nvPr/>
          </p:nvSpPr>
          <p:spPr>
            <a:xfrm>
              <a:off x="2434" y="3205"/>
              <a:ext cx="1518" cy="8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eaLnBrk="0" hangingPunct="0">
                <a:spcBef>
                  <a:spcPct val="20000"/>
                </a:spcBef>
                <a:buClr>
                  <a:srgbClr val="009999"/>
                </a:buClr>
                <a:buSzPct val="70000"/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形状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196" name="Rectangle 13"/>
            <p:cNvSpPr/>
            <p:nvPr/>
          </p:nvSpPr>
          <p:spPr>
            <a:xfrm>
              <a:off x="2434" y="2160"/>
              <a:ext cx="1518" cy="1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eaLnBrk="0" hangingPunct="0">
                <a:lnSpc>
                  <a:spcPct val="120000"/>
                </a:lnSpc>
                <a:spcBef>
                  <a:spcPct val="20000"/>
                </a:spcBef>
                <a:buClr>
                  <a:srgbClr val="009999"/>
                </a:buClr>
                <a:buSzPct val="70000"/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2434" y="3204"/>
              <a:ext cx="9255" cy="2"/>
            </a:xfrm>
            <a:prstGeom prst="line">
              <a:avLst/>
            </a:prstGeom>
            <a:noFill/>
            <a:ln w="12700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2434" y="4050"/>
              <a:ext cx="9256" cy="1"/>
            </a:xfrm>
            <a:prstGeom prst="line">
              <a:avLst/>
            </a:prstGeom>
            <a:noFill/>
            <a:ln w="12700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3799" y="2142"/>
              <a:ext cx="0" cy="3979"/>
            </a:xfrm>
            <a:prstGeom prst="line">
              <a:avLst/>
            </a:prstGeom>
            <a:noFill/>
            <a:ln w="12700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 flipV="1">
              <a:off x="2434" y="2142"/>
              <a:ext cx="9256" cy="18"/>
            </a:xfrm>
            <a:prstGeom prst="line">
              <a:avLst/>
            </a:prstGeom>
            <a:noFill/>
            <a:ln w="57150" cap="sq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434" y="2160"/>
              <a:ext cx="0" cy="3979"/>
            </a:xfrm>
            <a:prstGeom prst="line">
              <a:avLst/>
            </a:prstGeom>
            <a:noFill/>
            <a:ln w="57150" cap="sq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11690" y="2160"/>
              <a:ext cx="0" cy="3979"/>
            </a:xfrm>
            <a:prstGeom prst="line">
              <a:avLst/>
            </a:prstGeom>
            <a:noFill/>
            <a:ln w="57150" cap="sq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2448" y="6121"/>
              <a:ext cx="9242" cy="1"/>
            </a:xfrm>
            <a:prstGeom prst="line">
              <a:avLst/>
            </a:prstGeom>
            <a:noFill/>
            <a:ln w="57150" cap="sq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Line 21"/>
            <p:cNvSpPr>
              <a:spLocks noChangeShapeType="1"/>
            </p:cNvSpPr>
            <p:nvPr/>
          </p:nvSpPr>
          <p:spPr bwMode="auto">
            <a:xfrm>
              <a:off x="2434" y="5095"/>
              <a:ext cx="9255" cy="1"/>
            </a:xfrm>
            <a:prstGeom prst="line">
              <a:avLst/>
            </a:prstGeom>
            <a:noFill/>
            <a:ln w="12700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8503" y="2160"/>
              <a:ext cx="0" cy="3979"/>
            </a:xfrm>
            <a:prstGeom prst="line">
              <a:avLst/>
            </a:prstGeom>
            <a:noFill/>
            <a:ln w="12700">
              <a:solidFill>
                <a:srgbClr val="000000">
                  <a:lumMod val="95000"/>
                  <a:lumOff val="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Text Box 23"/>
          <p:cNvSpPr txBox="1"/>
          <p:nvPr/>
        </p:nvSpPr>
        <p:spPr>
          <a:xfrm>
            <a:off x="3014980" y="605155"/>
            <a:ext cx="3114040" cy="521970"/>
          </a:xfrm>
          <a:prstGeom prst="rect">
            <a:avLst/>
          </a:prstGeom>
          <a:solidFill>
            <a:schemeClr val="accent2">
              <a:lumMod val="60000"/>
              <a:lumOff val="40000"/>
              <a:alpha val="44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比喻、拟人、排比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26"/>
          <p:cNvSpPr txBox="1"/>
          <p:nvPr/>
        </p:nvSpPr>
        <p:spPr>
          <a:xfrm>
            <a:off x="1913255" y="4084955"/>
            <a:ext cx="5317490" cy="589280"/>
          </a:xfrm>
          <a:prstGeom prst="rect">
            <a:avLst/>
          </a:prstGeom>
          <a:solidFill>
            <a:schemeClr val="accent2">
              <a:lumMod val="60000"/>
              <a:lumOff val="40000"/>
              <a:alpha val="44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准确的形容、准确地表述动作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5399234" y="3235328"/>
            <a:ext cx="1633739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味觉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3"/>
          <p:cNvSpPr/>
          <p:nvPr/>
        </p:nvSpPr>
        <p:spPr>
          <a:xfrm>
            <a:off x="5429004" y="2670902"/>
            <a:ext cx="1633739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Rectangle 4"/>
          <p:cNvSpPr/>
          <p:nvPr/>
        </p:nvSpPr>
        <p:spPr>
          <a:xfrm>
            <a:off x="5399405" y="2035175"/>
            <a:ext cx="2229485" cy="5372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视觉、触觉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Rectangle 5"/>
          <p:cNvSpPr/>
          <p:nvPr/>
        </p:nvSpPr>
        <p:spPr>
          <a:xfrm>
            <a:off x="5399234" y="1362879"/>
            <a:ext cx="1633739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6"/>
          <p:cNvSpPr/>
          <p:nvPr/>
        </p:nvSpPr>
        <p:spPr>
          <a:xfrm>
            <a:off x="2349667" y="2670902"/>
            <a:ext cx="3044804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长吟、弹琴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Rectangle 8"/>
          <p:cNvSpPr/>
          <p:nvPr/>
        </p:nvSpPr>
        <p:spPr>
          <a:xfrm>
            <a:off x="2354430" y="3235328"/>
            <a:ext cx="3044804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又酸又甜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10"/>
          <p:cNvSpPr/>
          <p:nvPr/>
        </p:nvSpPr>
        <p:spPr>
          <a:xfrm>
            <a:off x="2354430" y="2026140"/>
            <a:ext cx="3044804" cy="5370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光滑、高大、肥胖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Rectangle 12"/>
          <p:cNvSpPr/>
          <p:nvPr/>
        </p:nvSpPr>
        <p:spPr>
          <a:xfrm>
            <a:off x="2354430" y="1362879"/>
            <a:ext cx="3044804" cy="663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009999"/>
              </a:buClr>
              <a:buSzPct val="70000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碧绿、紫红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皂荚树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23305" y="443230"/>
            <a:ext cx="2666365" cy="3646170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67941"/>
          <p:cNvSpPr txBox="1">
            <a:spLocks noChangeArrowheads="1"/>
          </p:cNvSpPr>
          <p:nvPr/>
        </p:nvSpPr>
        <p:spPr bwMode="auto">
          <a:xfrm>
            <a:off x="6889115" y="4089400"/>
            <a:ext cx="16078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皂荚树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43" name="图片 26626" descr="20069291753850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7025" y="1406525"/>
            <a:ext cx="2487930" cy="3266440"/>
          </a:xfrm>
          <a:prstGeom prst="rect">
            <a:avLst/>
          </a:prstGeom>
          <a:noFill/>
          <a:ln w="9525">
            <a:noFill/>
          </a:ln>
          <a:effectLst>
            <a:softEdge rad="88900"/>
          </a:effectLst>
        </p:spPr>
      </p:pic>
      <p:sp>
        <p:nvSpPr>
          <p:cNvPr id="4" name="文本框 26625"/>
          <p:cNvSpPr txBox="1"/>
          <p:nvPr/>
        </p:nvSpPr>
        <p:spPr>
          <a:xfrm>
            <a:off x="829310" y="865505"/>
            <a:ext cx="148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何首乌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265805" y="782320"/>
            <a:ext cx="2611755" cy="181864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27650" name="文本框 27649"/>
          <p:cNvSpPr txBox="1"/>
          <p:nvPr/>
        </p:nvSpPr>
        <p:spPr>
          <a:xfrm>
            <a:off x="3867785" y="281623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覆盆子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2" name="图片 1" descr="104822q1xqqw4sjc61jhc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266440" y="2600960"/>
            <a:ext cx="2611120" cy="183705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2" name="文本框 1"/>
          <p:cNvSpPr txBox="1"/>
          <p:nvPr/>
        </p:nvSpPr>
        <p:spPr>
          <a:xfrm>
            <a:off x="3459480" y="443769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紫红的桑椹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 build="p"/>
      <p:bldP spid="27650" grpId="0" build="p"/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/>
        </p:nvGrpSpPr>
        <p:grpSpPr bwMode="auto">
          <a:xfrm>
            <a:off x="3217545" y="873125"/>
            <a:ext cx="2697480" cy="3458185"/>
            <a:chOff x="2080872" y="626295"/>
            <a:chExt cx="5711178" cy="4408344"/>
          </a:xfrm>
        </p:grpSpPr>
        <p:pic>
          <p:nvPicPr>
            <p:cNvPr id="30727" name="Picture 2" descr="http://k.zol-img.com.cn/dcbbs/12075/a12074106_s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80872" y="626295"/>
              <a:ext cx="5711178" cy="3623190"/>
            </a:xfrm>
            <a:prstGeom prst="rect">
              <a:avLst/>
            </a:prstGeom>
            <a:noFill/>
            <a:ln>
              <a:noFill/>
            </a:ln>
            <a:effectLst>
              <a:softEdge rad="1143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8" name="TextBox 2"/>
            <p:cNvSpPr txBox="1">
              <a:spLocks noChangeArrowheads="1"/>
            </p:cNvSpPr>
            <p:nvPr/>
          </p:nvSpPr>
          <p:spPr bwMode="auto">
            <a:xfrm>
              <a:off x="2646767" y="4369254"/>
              <a:ext cx="4580575" cy="66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肥胖的黄蜂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4145" y="227330"/>
            <a:ext cx="3073400" cy="3395345"/>
            <a:chOff x="198" y="358"/>
            <a:chExt cx="4840" cy="5347"/>
          </a:xfrm>
        </p:grpSpPr>
        <p:pic>
          <p:nvPicPr>
            <p:cNvPr id="17" name="Picture 5" descr="t01e44ceb8142e119b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" y="358"/>
              <a:ext cx="4050" cy="4522"/>
            </a:xfrm>
            <a:prstGeom prst="rect">
              <a:avLst/>
            </a:prstGeom>
            <a:noFill/>
            <a:ln>
              <a:noFill/>
            </a:ln>
            <a:effectLst>
              <a:softEdge rad="889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3"/>
            <p:cNvSpPr txBox="1"/>
            <p:nvPr/>
          </p:nvSpPr>
          <p:spPr bwMode="auto">
            <a:xfrm>
              <a:off x="198" y="5031"/>
              <a:ext cx="4840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257175" indent="-257175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鸣蝉在树叶里长吟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8065" y="1468120"/>
            <a:ext cx="2775585" cy="3311525"/>
            <a:chOff x="9474" y="2109"/>
            <a:chExt cx="4371" cy="5215"/>
          </a:xfrm>
        </p:grpSpPr>
        <p:sp>
          <p:nvSpPr>
            <p:cNvPr id="30730" name="TextBox 6"/>
            <p:cNvSpPr txBox="1">
              <a:spLocks noChangeArrowheads="1"/>
            </p:cNvSpPr>
            <p:nvPr/>
          </p:nvSpPr>
          <p:spPr bwMode="auto">
            <a:xfrm>
              <a:off x="9790" y="6502"/>
              <a:ext cx="3666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轻捷的叫天子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" name="Picture 4" descr="C:\Users\Administrator\Desktop\叫天子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474" y="2109"/>
              <a:ext cx="4371" cy="42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2130" y="621030"/>
            <a:ext cx="3016885" cy="3656965"/>
            <a:chOff x="7980" y="931"/>
            <a:chExt cx="4751" cy="5759"/>
          </a:xfrm>
        </p:grpSpPr>
        <p:sp>
          <p:nvSpPr>
            <p:cNvPr id="31749" name="TextBox 8"/>
            <p:cNvSpPr txBox="1">
              <a:spLocks noChangeArrowheads="1"/>
            </p:cNvSpPr>
            <p:nvPr/>
          </p:nvSpPr>
          <p:spPr bwMode="auto">
            <a:xfrm>
              <a:off x="9124" y="5771"/>
              <a:ext cx="243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覆盆子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868" name="图片 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980" y="931"/>
              <a:ext cx="4751" cy="4618"/>
            </a:xfrm>
            <a:prstGeom prst="rect">
              <a:avLst/>
            </a:prstGeom>
            <a:noFill/>
            <a:ln w="9525">
              <a:noFill/>
            </a:ln>
            <a:effectLst>
              <a:softEdge rad="190500"/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144780" y="621030"/>
            <a:ext cx="2927350" cy="3627120"/>
            <a:chOff x="344" y="978"/>
            <a:chExt cx="4610" cy="5712"/>
          </a:xfrm>
        </p:grpSpPr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1705" y="5771"/>
              <a:ext cx="188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斑 蝥</a:t>
              </a:r>
              <a:endParaRPr lang="zh-CN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Picture 2" descr="班蝥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4" y="978"/>
              <a:ext cx="4610" cy="4618"/>
            </a:xfrm>
            <a:prstGeom prst="rect">
              <a:avLst/>
            </a:prstGeom>
            <a:ln>
              <a:noFill/>
            </a:ln>
            <a:effectLst>
              <a:softEdge rad="1778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8"/>
          <p:cNvGrpSpPr/>
          <p:nvPr/>
        </p:nvGrpSpPr>
        <p:grpSpPr bwMode="auto">
          <a:xfrm>
            <a:off x="6088743" y="680535"/>
            <a:ext cx="2877820" cy="3567430"/>
            <a:chOff x="6364802" y="764317"/>
            <a:chExt cx="3413699" cy="3676854"/>
          </a:xfrm>
        </p:grpSpPr>
        <p:pic>
          <p:nvPicPr>
            <p:cNvPr id="33797" name="Picture 6" descr="http://cdn.zhongyibaike.com/image/%E8%96%9C/post-%E8%96%9C%E8%8D%94/%E8%96%9C%E8%8D%94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64802" y="764317"/>
              <a:ext cx="3413699" cy="29608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4" name="TextBox 8"/>
            <p:cNvSpPr txBox="1">
              <a:spLocks noChangeArrowheads="1"/>
            </p:cNvSpPr>
            <p:nvPr/>
          </p:nvSpPr>
          <p:spPr bwMode="auto">
            <a:xfrm>
              <a:off x="7184331" y="3839706"/>
              <a:ext cx="1773888" cy="601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buClrTx/>
                <a:buSzTx/>
                <a:buFontTx/>
              </a:pP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木莲藤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03834" y="1059582"/>
            <a:ext cx="873696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抓住事物特点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符合儿童心理。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 石井栏“光滑”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表明长年累月地抚摸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写出少年鲁迅多次好奇地摸。“直窜”写出鸟儿的机灵、轻捷和儿童羡慕不已的心理。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多角度写景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形声色味俱全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春夏秋齐备。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 视觉、听觉、触觉、味觉皆有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桑椹、菜花在春末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蝉鸣在盛夏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蟋蟀到秋后才叫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与后文的冬季合成四季图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构思极精巧。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融情入景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景中有人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表现出儿童好奇、好知、热爱大自然的性格特点。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写景有序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层次井然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条理分明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活泼多姿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4820" name="矩形 2"/>
          <p:cNvSpPr>
            <a:spLocks noChangeArrowheads="1"/>
          </p:cNvSpPr>
          <p:nvPr/>
        </p:nvSpPr>
        <p:spPr bwMode="auto">
          <a:xfrm>
            <a:off x="395536" y="314325"/>
            <a:ext cx="7173595" cy="475615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这一段有哪些写作方法值得我们借鉴？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9"/>
          <p:cNvSpPr txBox="1">
            <a:spLocks noChangeArrowheads="1"/>
          </p:cNvSpPr>
          <p:nvPr/>
        </p:nvSpPr>
        <p:spPr bwMode="auto">
          <a:xfrm>
            <a:off x="3977005" y="2071370"/>
            <a:ext cx="4708525" cy="129667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40000"/>
              </a:lnSpc>
              <a:buFont typeface="Wingdings" panose="05000000000000000000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 第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段中“美女蛇”的故事是不是闲笔？可以删去吗？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845" name="矩形 1"/>
          <p:cNvSpPr>
            <a:spLocks noChangeArrowheads="1"/>
          </p:cNvSpPr>
          <p:nvPr/>
        </p:nvSpPr>
        <p:spPr bwMode="auto">
          <a:xfrm>
            <a:off x="4933315" y="543560"/>
            <a:ext cx="2795905" cy="583565"/>
          </a:xfrm>
          <a:prstGeom prst="rect">
            <a:avLst/>
          </a:prstGeom>
          <a:solidFill>
            <a:schemeClr val="accent2">
              <a:lumMod val="60000"/>
              <a:lumOff val="40000"/>
              <a:alpha val="6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神奇的传说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7035" y="748665"/>
            <a:ext cx="3266440" cy="3942080"/>
          </a:xfrm>
          <a:prstGeom prst="rect">
            <a:avLst/>
          </a:prstGeom>
          <a:effectLst>
            <a:softEdge rad="1397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  <p:bldP spid="3584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9"/>
          <p:cNvSpPr txBox="1">
            <a:spLocks noChangeArrowheads="1"/>
          </p:cNvSpPr>
          <p:nvPr/>
        </p:nvSpPr>
        <p:spPr bwMode="auto">
          <a:xfrm>
            <a:off x="155257" y="1103630"/>
            <a:ext cx="8832850" cy="52197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Font typeface="Wingdings" panose="05000000000000000000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 第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段中“美女蛇”的故事是不是闲笔？可以删去吗？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2425" y="1833880"/>
            <a:ext cx="8438515" cy="3030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不是闲笔，不能删去，“美女蛇”的故事看似“闲笔”，实则独具匠心。这个故事符合儿童的好奇心，深深地吸引着“我”，引起了“我”的担忧、幻想，使“我”得到一些教训，悟出一些道理，从而给百草园增添了更多的神秘色彩。因此，写“美女蛇”的故事，实际上突出了百草园是一个充满无限情趣的乐园。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从记叙顺序看属于插叙。  </a:t>
            </a:r>
            <a:endParaRPr lang="zh-CN" altLang="en-US" sz="2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845" name="矩形 1"/>
          <p:cNvSpPr>
            <a:spLocks noChangeArrowheads="1"/>
          </p:cNvSpPr>
          <p:nvPr/>
        </p:nvSpPr>
        <p:spPr bwMode="auto">
          <a:xfrm>
            <a:off x="572770" y="285750"/>
            <a:ext cx="2795905" cy="583565"/>
          </a:xfrm>
          <a:prstGeom prst="rect">
            <a:avLst/>
          </a:prstGeom>
          <a:solidFill>
            <a:schemeClr val="accent2">
              <a:lumMod val="60000"/>
              <a:lumOff val="40000"/>
              <a:alpha val="6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神奇的传说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  <p:bldP spid="11" grpId="0"/>
      <p:bldP spid="3584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矩形 2"/>
          <p:cNvSpPr>
            <a:spLocks noChangeArrowheads="1"/>
          </p:cNvSpPr>
          <p:nvPr/>
        </p:nvSpPr>
        <p:spPr bwMode="auto">
          <a:xfrm>
            <a:off x="518160" y="1007110"/>
            <a:ext cx="4987925" cy="2848610"/>
          </a:xfrm>
          <a:prstGeom prst="rect">
            <a:avLst/>
          </a:prstGeom>
          <a:solidFill>
            <a:srgbClr val="FAFAF6">
              <a:alpha val="4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这么有趣的百草园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是什么样的？继续读课文，说说作者写了百草园中的哪些活动。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735320" y="1513205"/>
            <a:ext cx="2729230" cy="3352800"/>
          </a:xfrm>
          <a:prstGeom prst="rect">
            <a:avLst/>
          </a:prstGeom>
          <a:effectLst>
            <a:softEdge rad="889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082" y="843558"/>
            <a:ext cx="7188413" cy="3838551"/>
          </a:xfrm>
          <a:prstGeom prst="rect">
            <a:avLst/>
          </a:prstGeom>
          <a:solidFill>
            <a:schemeClr val="bg1">
              <a:alpha val="38000"/>
            </a:schemeClr>
          </a:solidFill>
        </p:spPr>
        <p:txBody>
          <a:bodyPr wrap="square" rtlCol="0">
            <a:spAutoFit/>
          </a:bodyPr>
          <a:lstStyle/>
          <a:p>
            <a:pPr algn="l" latinLnBrk="0">
              <a:lnSpc>
                <a:spcPts val="326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【鲁迅】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(1881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1936),原名周树人,字豫才,浙江绍兴人,文学家、思想家和革命家。1918年5月,首次用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笔名“鲁迅”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发表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中国现代文学史上第一篇白话小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说《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狂人日记》,奠定了新文学运动的基石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。1927—1935年期间的杂文,深刻地分析了各种社会问题,表现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出卓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越的政治远见和韧性的战斗精神,为中国革命事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业作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出了巨大的贡献。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latinLnBrk="0">
              <a:lnSpc>
                <a:spcPts val="326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代表作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小说集《呐喊》《彷徨》《故事</a:t>
            </a:r>
            <a:r>
              <a:rPr lang="zh-CN" altLang="en-US" sz="20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新编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散文集《朝花夕拾》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散文诗集《野草</a:t>
            </a:r>
            <a:r>
              <a:rPr lang="zh-CN" altLang="en-US" sz="20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杂文集《热风》《坟》《且介亭杂文》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649" r="95551">
                        <a14:backgroundMark x1="75162" y1="86225" x2="74328" y2="957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3263" y="2442291"/>
            <a:ext cx="3868187" cy="27066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8265" y="153035"/>
            <a:ext cx="2346325" cy="583565"/>
            <a:chOff x="923" y="1533"/>
            <a:chExt cx="3695" cy="919"/>
          </a:xfrm>
        </p:grpSpPr>
        <p:pic>
          <p:nvPicPr>
            <p:cNvPr id="12" name="图片 11" descr="00 图标-0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作者简介</a:t>
              </a:r>
              <a:endParaRPr lang="zh-CN" altLang="en-US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Box 1"/>
          <p:cNvSpPr txBox="1">
            <a:spLocks noChangeArrowheads="1"/>
          </p:cNvSpPr>
          <p:nvPr/>
        </p:nvSpPr>
        <p:spPr bwMode="auto">
          <a:xfrm>
            <a:off x="395288" y="1228223"/>
            <a:ext cx="8569325" cy="1693349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拍雪人（将自己的全形印在雪上）和塑雪罗汉需要人们鉴赏，这是荒原，人迹罕至，所以不相宜，只好来捕鸟。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259195" y="2400300"/>
            <a:ext cx="1714500" cy="762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4" name="矩形 1"/>
          <p:cNvSpPr>
            <a:spLocks noChangeArrowheads="1"/>
          </p:cNvSpPr>
          <p:nvPr/>
        </p:nvSpPr>
        <p:spPr bwMode="auto">
          <a:xfrm>
            <a:off x="395605" y="315093"/>
            <a:ext cx="3041015" cy="583565"/>
          </a:xfrm>
          <a:prstGeom prst="rect">
            <a:avLst/>
          </a:prstGeom>
          <a:solidFill>
            <a:schemeClr val="accent2">
              <a:lumMod val="60000"/>
              <a:lumOff val="40000"/>
              <a:alpha val="5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雪地捕鸟的乐趣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945" y="3074670"/>
            <a:ext cx="5676265" cy="1693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先抑后扬，欲扬先抑。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以没有雪的无味来衬托下雪带来的乐趣。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" name="Picture 2" descr="wa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2320" y="2565400"/>
            <a:ext cx="3102610" cy="216027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60045" y="944245"/>
            <a:ext cx="8424545" cy="1640205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扫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开一块雪，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出地面，用一枝短棒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起一面大的竹筛来，下面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些秕谷，棒上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一条长绳，人远远地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鸟雀下来啄食，走到竹筛底下的时候，将绳子一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，便罩住了。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542290" y="247650"/>
            <a:ext cx="6930390" cy="521970"/>
          </a:xfrm>
          <a:prstGeom prst="rect">
            <a:avLst/>
          </a:prstGeom>
          <a:solidFill>
            <a:srgbClr val="FAFAF6">
              <a:alpha val="4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①品读红色的字，思考这样写有什么好处。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3" name="矩形 3"/>
          <p:cNvSpPr>
            <a:spLocks noChangeArrowheads="1"/>
          </p:cNvSpPr>
          <p:nvPr/>
        </p:nvSpPr>
        <p:spPr bwMode="auto">
          <a:xfrm>
            <a:off x="360362" y="3411035"/>
            <a:ext cx="8424167" cy="1318260"/>
          </a:xfrm>
          <a:prstGeom prst="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准确、生动、真切地写出了捕鸟的全过程，使读者如临其境，同时也从捕鸟活动中表现出捕鸟时的兴奋惊喜之情，不点乐源，却乐在其中。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2776"/>
          <p:cNvSpPr txBox="1"/>
          <p:nvPr/>
        </p:nvSpPr>
        <p:spPr>
          <a:xfrm>
            <a:off x="1723939" y="2702876"/>
            <a:ext cx="471546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扫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2777"/>
          <p:cNvSpPr txBox="1"/>
          <p:nvPr/>
        </p:nvSpPr>
        <p:spPr>
          <a:xfrm>
            <a:off x="2372995" y="2702560"/>
            <a:ext cx="480695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露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32778"/>
          <p:cNvSpPr txBox="1"/>
          <p:nvPr/>
        </p:nvSpPr>
        <p:spPr>
          <a:xfrm>
            <a:off x="2967355" y="2702560"/>
            <a:ext cx="480060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支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2779"/>
          <p:cNvSpPr txBox="1"/>
          <p:nvPr/>
        </p:nvSpPr>
        <p:spPr>
          <a:xfrm>
            <a:off x="3583940" y="2702560"/>
            <a:ext cx="499110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撒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2780"/>
          <p:cNvSpPr txBox="1"/>
          <p:nvPr/>
        </p:nvSpPr>
        <p:spPr>
          <a:xfrm>
            <a:off x="4147185" y="2702560"/>
            <a:ext cx="466725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2781"/>
          <p:cNvSpPr txBox="1"/>
          <p:nvPr/>
        </p:nvSpPr>
        <p:spPr>
          <a:xfrm>
            <a:off x="4749800" y="2702560"/>
            <a:ext cx="457835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牵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2782"/>
          <p:cNvSpPr txBox="1"/>
          <p:nvPr/>
        </p:nvSpPr>
        <p:spPr>
          <a:xfrm>
            <a:off x="5936615" y="2702560"/>
            <a:ext cx="495300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2783"/>
          <p:cNvSpPr txBox="1"/>
          <p:nvPr/>
        </p:nvSpPr>
        <p:spPr>
          <a:xfrm>
            <a:off x="5342890" y="2702560"/>
            <a:ext cx="517525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2784"/>
          <p:cNvSpPr txBox="1"/>
          <p:nvPr/>
        </p:nvSpPr>
        <p:spPr>
          <a:xfrm>
            <a:off x="6530975" y="2702560"/>
            <a:ext cx="497205" cy="4603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8916" grpId="0" animBg="1"/>
      <p:bldP spid="37893" grpId="0" bldLvl="0" animBg="1"/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20091" y="3813203"/>
            <a:ext cx="7703820" cy="521970"/>
          </a:xfrm>
          <a:prstGeom prst="rect">
            <a:avLst/>
          </a:prstGeom>
          <a:solidFill>
            <a:srgbClr val="FFC000">
              <a:alpha val="63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  地面  短棒  竹筛  秕谷  长绳  人  鸟雀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2776"/>
          <p:cNvSpPr txBox="1"/>
          <p:nvPr/>
        </p:nvSpPr>
        <p:spPr>
          <a:xfrm>
            <a:off x="1420495" y="1377315"/>
            <a:ext cx="600710" cy="107632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5" descr="http://1874.img.pp.sohu.com.cn/images/blog/2013/3/8/13/1/u131589726_13e0c3e5aedg85_blo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15838" y="597044"/>
            <a:ext cx="3512965" cy="2636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1066483" y="952633"/>
            <a:ext cx="6920865" cy="58356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② 作者写冬天的捕鸟活动有何意义？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1150" y="2009140"/>
            <a:ext cx="8432165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前面写了春、夏、秋的景物，这里再单写冬天的捕鸟活动，正好构成一幅百草园四季图。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3793"/>
          <p:cNvSpPr txBox="1"/>
          <p:nvPr/>
        </p:nvSpPr>
        <p:spPr>
          <a:xfrm>
            <a:off x="599440" y="2477770"/>
            <a:ext cx="3258820" cy="541302"/>
          </a:xfrm>
          <a:prstGeom prst="rect">
            <a:avLst/>
          </a:prstGeom>
          <a:noFill/>
          <a:ln w="9525">
            <a:noFill/>
          </a:ln>
        </p:spPr>
        <p:txBody>
          <a:bodyPr wrap="square" tIns="0">
            <a:spAutoFit/>
          </a:bodyPr>
          <a:lstStyle/>
          <a:p>
            <a:pPr marL="342900" indent="-342900" algn="ctr">
              <a:lnSpc>
                <a:spcPct val="40000"/>
              </a:lnSpc>
              <a:spcBef>
                <a:spcPct val="50000"/>
              </a:spcBef>
              <a:buFont typeface="Wingdings" panose="05000000000000000000" charset="0"/>
              <a:buChar char="n"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百草园的景物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有声有色，充满乐趣。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 descr="3"/>
          <p:cNvSpPr/>
          <p:nvPr/>
        </p:nvSpPr>
        <p:spPr>
          <a:xfrm>
            <a:off x="447040" y="168275"/>
            <a:ext cx="3563620" cy="2105660"/>
          </a:xfrm>
          <a:prstGeom prst="roundRect">
            <a:avLst>
              <a:gd name="adj" fmla="val 16667"/>
            </a:avLst>
          </a:prstGeom>
          <a:blipFill rotWithShape="0">
            <a:blip r:embed="rId1" cstate="email"/>
            <a:stretch>
              <a:fillRect/>
            </a:stretch>
          </a:blipFill>
          <a:ln w="76200" cap="flat" cmpd="sng">
            <a:noFill/>
            <a:prstDash val="solid"/>
            <a:headEnd type="none" w="med" len="med"/>
            <a:tailEnd type="none" w="med" len="med"/>
          </a:ln>
          <a:effectLst>
            <a:softEdge rad="50800"/>
          </a:effectLst>
        </p:spPr>
        <p:txBody>
          <a:bodyPr/>
          <a:lstStyle/>
          <a:p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4" name="圆角矩形 3" descr="3"/>
          <p:cNvSpPr/>
          <p:nvPr/>
        </p:nvSpPr>
        <p:spPr>
          <a:xfrm>
            <a:off x="4699635" y="168275"/>
            <a:ext cx="3708400" cy="2160905"/>
          </a:xfrm>
          <a:prstGeom prst="roundRect">
            <a:avLst>
              <a:gd name="adj" fmla="val 16667"/>
            </a:avLst>
          </a:prstGeom>
          <a:blipFill rotWithShape="0">
            <a:blip r:embed="rId2" cstate="print"/>
            <a:stretch>
              <a:fillRect/>
            </a:stretch>
          </a:blipFill>
          <a:ln w="76200" cap="flat" cmpd="sng">
            <a:noFill/>
            <a:prstDash val="solid"/>
            <a:headEnd type="none" w="med" len="med"/>
            <a:tailEnd type="none" w="med" len="med"/>
          </a:ln>
          <a:effectLst>
            <a:softEdge rad="101600"/>
          </a:effectLst>
        </p:spPr>
        <p:txBody>
          <a:bodyPr/>
          <a:lstStyle/>
          <a:p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6" name="文本框 33797"/>
          <p:cNvSpPr txBox="1"/>
          <p:nvPr/>
        </p:nvSpPr>
        <p:spPr>
          <a:xfrm>
            <a:off x="3761793" y="2976880"/>
            <a:ext cx="1898597" cy="21253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50000"/>
              </a:spcBef>
              <a:buFont typeface="Wingdings" panose="05000000000000000000" charset="0"/>
              <a:buChar char="n"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美女蛇故事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增添神秘色彩，丰富情趣。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3799"/>
          <p:cNvSpPr txBox="1"/>
          <p:nvPr/>
        </p:nvSpPr>
        <p:spPr>
          <a:xfrm>
            <a:off x="5308600" y="2432050"/>
            <a:ext cx="2491105" cy="5874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40000"/>
              </a:lnSpc>
              <a:spcBef>
                <a:spcPct val="50000"/>
              </a:spcBef>
              <a:buFont typeface="Wingdings" panose="05000000000000000000" charset="0"/>
              <a:buChar char="n"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雪地捕鸟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带来无穷乐趣。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6" name="矩形 33801"/>
          <p:cNvSpPr>
            <a:spLocks noTextEdit="1"/>
          </p:cNvSpPr>
          <p:nvPr/>
        </p:nvSpPr>
        <p:spPr>
          <a:xfrm>
            <a:off x="599440" y="3453130"/>
            <a:ext cx="2725420" cy="1026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自由快乐的乐园</a:t>
            </a:r>
            <a:endParaRPr lang="zh-CN" altLang="en-US" sz="2800">
              <a:ln w="22225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 l="14875" t="5896" r="15687" b="3396"/>
          <a:stretch>
            <a:fillRect/>
          </a:stretch>
        </p:blipFill>
        <p:spPr>
          <a:xfrm>
            <a:off x="5573395" y="3041015"/>
            <a:ext cx="2834640" cy="1997075"/>
          </a:xfrm>
          <a:prstGeom prst="roundRect">
            <a:avLst/>
          </a:prstGeom>
          <a:effectLst>
            <a:softEdge rad="762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21505"/>
          <p:cNvSpPr/>
          <p:nvPr/>
        </p:nvSpPr>
        <p:spPr>
          <a:xfrm>
            <a:off x="2134754" y="1620641"/>
            <a:ext cx="4801193" cy="45725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0985" y="716915"/>
            <a:ext cx="1397635" cy="3943985"/>
            <a:chOff x="411" y="1129"/>
            <a:chExt cx="2201" cy="6211"/>
          </a:xfrm>
        </p:grpSpPr>
        <p:sp>
          <p:nvSpPr>
            <p:cNvPr id="32771" name="文本框 21506"/>
            <p:cNvSpPr txBox="1"/>
            <p:nvPr/>
          </p:nvSpPr>
          <p:spPr>
            <a:xfrm>
              <a:off x="411" y="2734"/>
              <a:ext cx="1272" cy="3052"/>
            </a:xfrm>
            <a:prstGeom prst="rect">
              <a:avLst/>
            </a:prstGeom>
            <a:solidFill>
              <a:srgbClr val="E6B9B8"/>
            </a:solidFill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05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百草园</a:t>
              </a:r>
              <a:endParaRPr lang="zh-CN" altLang="en-US" sz="405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772" name="左大括号 21507"/>
            <p:cNvSpPr/>
            <p:nvPr/>
          </p:nvSpPr>
          <p:spPr>
            <a:xfrm>
              <a:off x="2103" y="1129"/>
              <a:ext cx="509" cy="6211"/>
            </a:xfrm>
            <a:prstGeom prst="leftBrace">
              <a:avLst>
                <a:gd name="adj1" fmla="val 150805"/>
                <a:gd name="adj2" fmla="val 50000"/>
              </a:avLst>
            </a:prstGeom>
            <a:noFill/>
            <a:ln w="317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5" name="文本框 21508"/>
          <p:cNvSpPr txBox="1"/>
          <p:nvPr/>
        </p:nvSpPr>
        <p:spPr>
          <a:xfrm>
            <a:off x="1550670" y="956945"/>
            <a:ext cx="1393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夏秋的美丽</a:t>
            </a:r>
            <a:endParaRPr lang="zh-CN" altLang="en-US" sz="2800" dirty="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</a:t>
            </a:r>
            <a:endParaRPr lang="zh-CN" altLang="en-US" sz="2800" dirty="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824480" y="572770"/>
            <a:ext cx="219710" cy="2152015"/>
          </a:xfrm>
          <a:prstGeom prst="leftBrace">
            <a:avLst>
              <a:gd name="adj1" fmla="val 109727"/>
              <a:gd name="adj2" fmla="val 50000"/>
            </a:avLst>
          </a:prstGeom>
          <a:noFill/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1510"/>
          <p:cNvSpPr txBox="1"/>
          <p:nvPr/>
        </p:nvSpPr>
        <p:spPr>
          <a:xfrm>
            <a:off x="2997200" y="572770"/>
            <a:ext cx="1297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不必说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21511"/>
          <p:cNvSpPr txBox="1"/>
          <p:nvPr/>
        </p:nvSpPr>
        <p:spPr>
          <a:xfrm>
            <a:off x="4459605" y="558800"/>
            <a:ext cx="2681605" cy="71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菜畦、石井栏、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皂荚树、桑椹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1512"/>
          <p:cNvSpPr txBox="1"/>
          <p:nvPr/>
        </p:nvSpPr>
        <p:spPr>
          <a:xfrm>
            <a:off x="2944495" y="1276985"/>
            <a:ext cx="1727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也不必说：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1513"/>
          <p:cNvSpPr txBox="1"/>
          <p:nvPr/>
        </p:nvSpPr>
        <p:spPr>
          <a:xfrm>
            <a:off x="4459605" y="1309370"/>
            <a:ext cx="2961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鸣蝉、黄蜂、叫天子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21514"/>
          <p:cNvSpPr txBox="1"/>
          <p:nvPr/>
        </p:nvSpPr>
        <p:spPr>
          <a:xfrm>
            <a:off x="2944495" y="1908810"/>
            <a:ext cx="1802765" cy="71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单是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就有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21515"/>
          <p:cNvSpPr txBox="1"/>
          <p:nvPr/>
        </p:nvSpPr>
        <p:spPr>
          <a:xfrm>
            <a:off x="4459605" y="1908810"/>
            <a:ext cx="3691890" cy="71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油蛉、蟋蟀、蜈蚣、斑蝥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何首乌、木莲、覆盆子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8151495" y="558800"/>
            <a:ext cx="76200" cy="703580"/>
          </a:xfrm>
          <a:prstGeom prst="rightBrace">
            <a:avLst>
              <a:gd name="adj1" fmla="val 91894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8151495" y="1351280"/>
            <a:ext cx="76200" cy="1275715"/>
          </a:xfrm>
          <a:prstGeom prst="rightBrace">
            <a:avLst>
              <a:gd name="adj1" fmla="val 91894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21518"/>
          <p:cNvSpPr txBox="1"/>
          <p:nvPr/>
        </p:nvSpPr>
        <p:spPr>
          <a:xfrm>
            <a:off x="8315960" y="479425"/>
            <a:ext cx="5797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静物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1519"/>
          <p:cNvSpPr txBox="1"/>
          <p:nvPr/>
        </p:nvSpPr>
        <p:spPr>
          <a:xfrm>
            <a:off x="8315960" y="1574165"/>
            <a:ext cx="59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1520"/>
          <p:cNvSpPr txBox="1"/>
          <p:nvPr/>
        </p:nvSpPr>
        <p:spPr>
          <a:xfrm>
            <a:off x="1550670" y="3079115"/>
            <a:ext cx="2538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美女蛇的故事</a:t>
            </a:r>
            <a:endParaRPr lang="zh-CN" altLang="en-US" sz="2800" dirty="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1521"/>
          <p:cNvSpPr txBox="1"/>
          <p:nvPr/>
        </p:nvSpPr>
        <p:spPr>
          <a:xfrm>
            <a:off x="4459365" y="3079336"/>
            <a:ext cx="232200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增添神秘色彩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21522"/>
          <p:cNvSpPr txBox="1"/>
          <p:nvPr/>
        </p:nvSpPr>
        <p:spPr>
          <a:xfrm>
            <a:off x="1467485" y="3810000"/>
            <a:ext cx="2992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冬天有趣的游戏</a:t>
            </a:r>
            <a:endParaRPr lang="zh-CN" altLang="en-US" sz="2800" dirty="0">
              <a:solidFill>
                <a:srgbClr val="DE19E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21523"/>
          <p:cNvSpPr txBox="1"/>
          <p:nvPr/>
        </p:nvSpPr>
        <p:spPr>
          <a:xfrm>
            <a:off x="4459815" y="3674127"/>
            <a:ext cx="156586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拍雪人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1524"/>
          <p:cNvSpPr txBox="1"/>
          <p:nvPr/>
        </p:nvSpPr>
        <p:spPr>
          <a:xfrm>
            <a:off x="4459605" y="4200525"/>
            <a:ext cx="1175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捕鸟：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525"/>
          <p:cNvSpPr txBox="1"/>
          <p:nvPr/>
        </p:nvSpPr>
        <p:spPr>
          <a:xfrm>
            <a:off x="5502275" y="4134485"/>
            <a:ext cx="255587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扫、支、撒、系、牵、看、拉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785"/>
          <p:cNvSpPr txBox="1"/>
          <p:nvPr/>
        </p:nvSpPr>
        <p:spPr>
          <a:xfrm>
            <a:off x="942975" y="737870"/>
            <a:ext cx="5136515" cy="3930650"/>
          </a:xfrm>
          <a:prstGeom prst="rect">
            <a:avLst/>
          </a:prstGeom>
          <a:solidFill>
            <a:schemeClr val="bg1">
              <a:alpha val="43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en-US" sz="1950" dirty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写百草园，始终围绕着一个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“乐”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字——乐于观察百草园的景物，乐于听美女蛇的故事，乐于捕鸟活动，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表现了儿童热爱大自然，喜欢自由快乐生活的心理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2776"/>
          <p:cNvSpPr txBox="1"/>
          <p:nvPr/>
        </p:nvSpPr>
        <p:spPr>
          <a:xfrm>
            <a:off x="332105" y="203835"/>
            <a:ext cx="610870" cy="10763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02045" y="1607185"/>
            <a:ext cx="2625090" cy="3061335"/>
          </a:xfrm>
          <a:prstGeom prst="rect">
            <a:avLst/>
          </a:prstGeom>
          <a:effectLst>
            <a:softEdge rad="889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矩形 2"/>
          <p:cNvSpPr>
            <a:spLocks noChangeArrowheads="1"/>
          </p:cNvSpPr>
          <p:nvPr/>
        </p:nvSpPr>
        <p:spPr bwMode="auto">
          <a:xfrm>
            <a:off x="3712210" y="1635646"/>
            <a:ext cx="5190490" cy="245364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作者在百草园中留下了很多难忘的回忆，当他要离开的时候又是怎样的心情呢？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82930" y="516890"/>
            <a:ext cx="2934970" cy="3736340"/>
          </a:xfrm>
          <a:prstGeom prst="roundRect">
            <a:avLst/>
          </a:prstGeom>
          <a:effectLst>
            <a:softEdge rad="762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68288" y="935805"/>
            <a:ext cx="8607425" cy="1850390"/>
          </a:xfrm>
          <a:prstGeom prst="rect">
            <a:avLst/>
          </a:prstGeom>
          <a:solidFill>
            <a:schemeClr val="tx2">
              <a:lumMod val="40000"/>
              <a:lumOff val="60000"/>
              <a:alpha val="2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是因为拔何首乌毁了泥墙罢，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是因为将砖头抛到间壁的梁家去了罢，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是因为站在石井栏上跳了下罢，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都无从知道。总而言之：我将不能常到百草园了。</a:t>
            </a:r>
            <a:r>
              <a:rPr lang="en-US" altLang="zh-CN" sz="26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Ade</a:t>
            </a:r>
            <a:r>
              <a:rPr lang="zh-CN" altLang="en-US" sz="26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，我的蟋蟀们！</a:t>
            </a:r>
            <a:r>
              <a:rPr lang="en-US" altLang="zh-CN" sz="26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Ade</a:t>
            </a:r>
            <a:r>
              <a:rPr lang="zh-CN" altLang="en-US" sz="26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，我的覆盆子们和木莲们！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7484110" y="2861443"/>
            <a:ext cx="1296988" cy="633412"/>
          </a:xfrm>
          <a:prstGeom prst="wedgeEllipseCallout">
            <a:avLst>
              <a:gd name="adj1" fmla="val -49182"/>
              <a:gd name="adj2" fmla="val -53298"/>
            </a:avLst>
          </a:prstGeom>
          <a:solidFill>
            <a:srgbClr val="FFFF00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7515" y="2972435"/>
            <a:ext cx="56572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怎么理解三个“也许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4965" y="3752850"/>
            <a:ext cx="8511540" cy="982385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写出了“我”对被送到私塾读书的原因的猜测，表现了“我”告别百草园时既无奈又无限依恋的情感。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991" name="矩形 13"/>
          <p:cNvSpPr>
            <a:spLocks noChangeArrowheads="1"/>
          </p:cNvSpPr>
          <p:nvPr/>
        </p:nvSpPr>
        <p:spPr bwMode="auto">
          <a:xfrm>
            <a:off x="268605" y="274320"/>
            <a:ext cx="5826125" cy="52197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默读第</a:t>
            </a:r>
            <a:r>
              <a:rPr lang="en-US" altLang="zh-CN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自然段，感受作者的情感。</a:t>
            </a:r>
            <a:endParaRPr lang="zh-CN" altLang="en-US" sz="2800" dirty="0">
              <a:solidFill>
                <a:srgbClr val="DC24E8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/>
      <p:bldP spid="11" grpId="0" bldLvl="0" animBg="1"/>
      <p:bldP spid="4199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188" y="1368515"/>
            <a:ext cx="8072437" cy="141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德文中的“再见”有两种表示方法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一种是“</a:t>
            </a:r>
            <a:r>
              <a:rPr lang="en-US" altLang="zh-CN" sz="26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wiedersehen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”,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一般用于较正式的场合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一种是“</a:t>
            </a:r>
            <a:r>
              <a:rPr lang="en-US" altLang="zh-CN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Ade”,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多用于儿童之间的告别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6595" y="3015748"/>
            <a:ext cx="806450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Ade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表现了此时此刻的</a:t>
            </a:r>
            <a:r>
              <a:rPr lang="zh-CN" altLang="en-US" sz="2800">
                <a:solidFill>
                  <a:srgbClr val="DE19E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眷恋、惜别之情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符合“我”的年龄特征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这是“再见、别了”之类的词所不能比拟的。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3013" name="TextBox 3"/>
          <p:cNvSpPr txBox="1">
            <a:spLocks noChangeArrowheads="1"/>
          </p:cNvSpPr>
          <p:nvPr/>
        </p:nvSpPr>
        <p:spPr bwMode="auto">
          <a:xfrm>
            <a:off x="611505" y="433705"/>
            <a:ext cx="5953760" cy="52197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 这一段中“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Ade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”一词如何理解？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0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185420" y="865505"/>
            <a:ext cx="8773160" cy="371351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本文写于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1926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18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日。鲁迅写这篇散文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“重提旧事”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。这年鲁迅目睹“三一八”惨案，愤怒不已，并亲自参加对北洋军阀的斗争，被反动当局列入拟通缉的北平文教界五十人名单，遭到通缉。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鲁迅难以公开同反动势力进行斗争，被迫于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1926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年应厦门大学的邀请而离开北京。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他来到厦门后，仍很失望，厦门大学也充满了陈腐之气，那里的校领导顽固地奉行封建教育制度，强迫学生尊孔读经。鲁迅“重提旧事”就是为了借它来讽喻现实，也就是用“百草园”和“三味书屋”两种生活的对比来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痛斥封建教育迫使儿童读那些无用之书，摧残儿童身心的罪恶。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265" y="153035"/>
            <a:ext cx="2346325" cy="583565"/>
            <a:chOff x="923" y="1533"/>
            <a:chExt cx="3695" cy="919"/>
          </a:xfrm>
        </p:grpSpPr>
        <p:pic>
          <p:nvPicPr>
            <p:cNvPr id="12" name="图片 11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背景资料</a:t>
              </a:r>
              <a:endParaRPr lang="zh-CN" altLang="en-US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矩形 2"/>
          <p:cNvSpPr>
            <a:spLocks noChangeArrowheads="1"/>
          </p:cNvSpPr>
          <p:nvPr/>
        </p:nvSpPr>
        <p:spPr bwMode="auto">
          <a:xfrm>
            <a:off x="284480" y="848360"/>
            <a:ext cx="4419600" cy="249174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默读课文，找出文中对三味书屋的描写，说说作者在三味书屋中又有哪些难忘的经历。</a:t>
            </a:r>
            <a:endParaRPr lang="zh-CN" altLang="en-US" sz="3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04080" y="1475740"/>
            <a:ext cx="4315460" cy="3556000"/>
          </a:xfrm>
          <a:prstGeom prst="roundRect">
            <a:avLst/>
          </a:prstGeom>
          <a:effectLst>
            <a:softEdge rad="762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598805" y="608965"/>
            <a:ext cx="7456170" cy="52197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 作者从哪些方面写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三味书屋的读书生活？ 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359275" y="1240790"/>
            <a:ext cx="4203065" cy="344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   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   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12-16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17-20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21-23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24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928995" y="1240790"/>
            <a:ext cx="2633345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书屋内的陈设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928995" y="1783715"/>
            <a:ext cx="2633345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对先生的印象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948045" y="2393950"/>
            <a:ext cx="2228850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询问怪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哉虫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948045" y="2985135"/>
            <a:ext cx="1824355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后园寻趣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002020" y="3528060"/>
            <a:ext cx="1824355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师生读书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6002020" y="4070985"/>
            <a:ext cx="2228850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做戏、画画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31495" y="1445260"/>
            <a:ext cx="3827780" cy="3040380"/>
          </a:xfrm>
          <a:prstGeom prst="round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216218" y="404310"/>
            <a:ext cx="8821737" cy="98238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 从文中找出描写三味书屋环境的句子，说说三味书屋的环境是怎样的。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66420" y="1443355"/>
            <a:ext cx="801116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从一扇黑油的竹门进去，第三间是书房。中间挂着一块扁道：三味书屋；扁下面是一幅画，画着一只很肥大的梅花鹿伏在古树下。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没有孔子牌位，我们便对着那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扁和鹿行礼。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l="650" b="9706"/>
          <a:stretch>
            <a:fillRect/>
          </a:stretch>
        </p:blipFill>
        <p:spPr>
          <a:xfrm>
            <a:off x="5169535" y="2414270"/>
            <a:ext cx="3610610" cy="2608580"/>
          </a:xfrm>
          <a:prstGeom prst="roundRect">
            <a:avLst/>
          </a:prstGeom>
          <a:solidFill>
            <a:schemeClr val="bg1">
              <a:alpha val="43000"/>
            </a:schemeClr>
          </a:solidFill>
          <a:effectLst>
            <a:softEdge rad="889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 animBg="1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>
            <a:spLocks noChangeArrowheads="1"/>
          </p:cNvSpPr>
          <p:nvPr/>
        </p:nvSpPr>
        <p:spPr bwMode="auto">
          <a:xfrm>
            <a:off x="638810" y="353695"/>
            <a:ext cx="7255510" cy="1057790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 请结合原文说说老师是一个什么样的人。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从哪些事例可以看出来？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6690" y="1856105"/>
            <a:ext cx="6887845" cy="179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他是一个高而瘦的老人，须发都花白了，还戴着大眼镜。我对他很恭敬，因为我早听</a:t>
            </a:r>
            <a:endParaRPr lang="zh-CN" altLang="en-US" sz="2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到，他是本城中极方正，质朴，博学的人。</a:t>
            </a:r>
            <a:endParaRPr lang="zh-CN" altLang="en-US" sz="2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24075" y="2499995"/>
            <a:ext cx="4536440" cy="38735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0675" y="3077845"/>
            <a:ext cx="216027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646680" y="3662045"/>
            <a:ext cx="2976880" cy="2794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62070" y="1411485"/>
            <a:ext cx="988695" cy="521970"/>
          </a:xfrm>
          <a:prstGeom prst="rect">
            <a:avLst/>
          </a:prstGeom>
          <a:solidFill>
            <a:schemeClr val="accent2">
              <a:lumMod val="60000"/>
              <a:lumOff val="40000"/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24225" y="3886200"/>
            <a:ext cx="958850" cy="521970"/>
          </a:xfrm>
          <a:prstGeom prst="rect">
            <a:avLst/>
          </a:prstGeom>
          <a:solidFill>
            <a:schemeClr val="accent2">
              <a:lumMod val="60000"/>
              <a:lumOff val="40000"/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品质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42" name="Picture 7" descr="http://i9.qhimg.com/t01302bf89bba31cb7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3235" y="1633220"/>
            <a:ext cx="2070100" cy="28892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/>
      <p:bldP spid="4" grpId="0"/>
      <p:bldP spid="17" grpId="0" bldLvl="0" animBg="1"/>
      <p:bldP spid="2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缺角矩形 38913" descr="5"/>
          <p:cNvSpPr/>
          <p:nvPr/>
        </p:nvSpPr>
        <p:spPr>
          <a:xfrm>
            <a:off x="716915" y="483235"/>
            <a:ext cx="3473450" cy="1953895"/>
          </a:xfrm>
          <a:prstGeom prst="plaque">
            <a:avLst>
              <a:gd name="adj" fmla="val 11296"/>
            </a:avLst>
          </a:prstGeom>
          <a:blipFill rotWithShape="0">
            <a:blip r:embed="rId1" cstate="email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38915" name="缺角矩形 38914" descr="6"/>
          <p:cNvSpPr/>
          <p:nvPr/>
        </p:nvSpPr>
        <p:spPr>
          <a:xfrm>
            <a:off x="716915" y="2801620"/>
            <a:ext cx="3473450" cy="1941830"/>
          </a:xfrm>
          <a:prstGeom prst="plaque">
            <a:avLst>
              <a:gd name="adj" fmla="val 12648"/>
            </a:avLst>
          </a:prstGeom>
          <a:blipFill rotWithShape="0">
            <a:blip r:embed="rId2" cstate="email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4504055" y="861060"/>
            <a:ext cx="3458845" cy="1113766"/>
          </a:xfrm>
          <a:prstGeom prst="rect">
            <a:avLst/>
          </a:prstGeom>
          <a:solidFill>
            <a:schemeClr val="tx2">
              <a:lumMod val="40000"/>
              <a:lumOff val="60000"/>
              <a:alpha val="43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先生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,‘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怪哉’这虫，是怎么一回事？”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4504055" y="2896235"/>
            <a:ext cx="3881755" cy="1667764"/>
          </a:xfrm>
          <a:prstGeom prst="rect">
            <a:avLst/>
          </a:prstGeom>
          <a:solidFill>
            <a:schemeClr val="tx2">
              <a:lumMod val="40000"/>
              <a:lumOff val="60000"/>
              <a:alpha val="43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读到这里,他总是微笑起来,而且将头仰起,摇着,向后面拗过去……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38916" grpId="0" bldLvl="0" animBg="1"/>
      <p:bldP spid="3891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81928" y="583380"/>
            <a:ext cx="8778875" cy="4407535"/>
          </a:xfrm>
          <a:prstGeom prst="rect">
            <a:avLst/>
          </a:prstGeom>
          <a:solidFill>
            <a:schemeClr val="tx2">
              <a:lumMod val="40000"/>
              <a:lumOff val="60000"/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"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由“戒尺不常用”可以看出先生很少体罚学生，说明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先生是一个</a:t>
            </a:r>
            <a:r>
              <a:rPr lang="zh-CN" altLang="en-US" sz="26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和蔼、严而不厉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的老师。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"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问“怪哉”虫看出他的</a:t>
            </a:r>
            <a:r>
              <a:rPr lang="zh-CN" altLang="en-US" sz="26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方正、质朴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，由远见的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都送孩子到他的私塾来读书，可见他是</a:t>
            </a:r>
            <a:r>
              <a:rPr lang="zh-CN" altLang="en-US" sz="26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学识渊博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"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去后院玩，去的多了不可以，一同回来也不行，可以看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出是一个对孩子教育有方的人。（开始对</a:t>
            </a:r>
            <a:r>
              <a:rPr lang="en-US" altLang="zh-CN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严厉，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后来好多了）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E40000"/>
              </a:buClr>
              <a:buFont typeface="Wingdings" panose="05000000000000000000" pitchFamily="2" charset="2"/>
              <a:buChar char=""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由不断增加教学内容可以看出先生是一个教学认真的好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Clr>
                <a:srgbClr val="E40000"/>
              </a:buClr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老师。</a:t>
            </a:r>
            <a:endParaRPr lang="zh-CN" altLang="en-US" sz="26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552133" y="383038"/>
            <a:ext cx="5415265" cy="54072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 “我”又是一个怎样的学生？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36220" y="1175041"/>
            <a:ext cx="8670925" cy="3681730"/>
          </a:xfrm>
          <a:prstGeom prst="rect">
            <a:avLst/>
          </a:prstGeom>
          <a:solidFill>
            <a:schemeClr val="tx2">
              <a:lumMod val="40000"/>
              <a:lumOff val="60000"/>
              <a:alpha val="23000"/>
            </a:schemeClr>
          </a:solidFill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457200" indent="-457200">
              <a:lnSpc>
                <a:spcPts val="3500"/>
              </a:lnSpc>
              <a:buClr>
                <a:srgbClr val="FF0000"/>
              </a:buClr>
              <a:buFont typeface="Wingdings" panose="05000000000000000000" charset="0"/>
              <a:buChar char="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好奇心强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的学生，由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问“怪哉”虫的事件和拔何首乌根可以看出来。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ts val="3500"/>
              </a:lnSpc>
              <a:buClr>
                <a:srgbClr val="FF0000"/>
              </a:buClr>
              <a:buFont typeface="Wingdings" panose="05000000000000000000" charset="0"/>
              <a:buChar char="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努力认真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的学生，从老师对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的态度由原来的严厉到变好可以看出。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500"/>
              </a:lnSpc>
              <a:buClr>
                <a:srgbClr val="FF0000"/>
              </a:buClr>
              <a:buFont typeface="Wingdings" panose="05000000000000000000" charset="0"/>
              <a:buChar char="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贪玩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的学生，从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在后园中折腊梅、寻蝉蜕等可以看出。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ts val="3500"/>
              </a:lnSpc>
              <a:buClr>
                <a:srgbClr val="FF0000"/>
              </a:buClr>
              <a:buFont typeface="Wingdings" panose="05000000000000000000" charset="0"/>
              <a:buChar char="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有天赋才情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的孩子，由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会描绣像可见。 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424" y="506095"/>
            <a:ext cx="8235007" cy="1126462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⑤ 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16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段写“先生最初这几天对我很严厉”，为什么“后来却好起来了”？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65125" y="1630680"/>
            <a:ext cx="4978400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       “好起来”的原因没有正面说出来，但从“给我读的书渐渐加多”可以看出，正是由于“我”的勤奋好学才博得了先生的好感。这里用了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侧面烘托的手法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Picture 2" descr="http://p1.so.qhimg.com/t01a55b842069ae8c8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78003" y="1821229"/>
            <a:ext cx="3256381" cy="281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357505" y="479743"/>
            <a:ext cx="8535035" cy="521970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⑥“我”对老师持什么态度？请结合原文简要分析。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63800" y="1477778"/>
            <a:ext cx="388778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他是本城中极方正、质朴、博学的人。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46338" y="2492190"/>
            <a:ext cx="41617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他有一条戒尺，但是不常用。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46655" y="3137535"/>
            <a:ext cx="39052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也有罚跪的规则，但也不常用，普通总不过瞪几眼。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678" y="2346775"/>
            <a:ext cx="2103437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对老先生充满着</a:t>
            </a:r>
            <a:r>
              <a:rPr lang="zh-CN" altLang="en-US" sz="2400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恭敬、敬佩</a:t>
            </a:r>
            <a:endParaRPr lang="zh-CN" altLang="en-US" sz="2400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8928" y="1740033"/>
            <a:ext cx="2233612" cy="2306320"/>
          </a:xfrm>
          <a:prstGeom prst="rect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说明先生比较开明，他对学生是严而不厉，甚至是严而可亲。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078355" y="1548580"/>
            <a:ext cx="504825" cy="2573338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6255068" y="1477460"/>
            <a:ext cx="288925" cy="2568575"/>
          </a:xfrm>
          <a:prstGeom prst="righ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4" grpId="0"/>
      <p:bldP spid="5" grpId="0"/>
      <p:bldP spid="8" grpId="0"/>
      <p:bldP spid="9" grpId="0"/>
      <p:bldP spid="10" grpId="0" bldLvl="0" animBg="1"/>
      <p:bldP spid="11" grpId="0" bldLvl="0" animBg="1"/>
      <p:bldP spid="12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318135" y="838200"/>
            <a:ext cx="8508365" cy="1128835"/>
          </a:xfrm>
          <a:prstGeom prst="rect">
            <a:avLst/>
          </a:prstGeom>
          <a:solidFill>
            <a:schemeClr val="tx2">
              <a:lumMod val="40000"/>
              <a:lumOff val="60000"/>
              <a:alpha val="2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我疑心这是极好的文章，因为读到这里，他总是微笑起来，而且将头仰起，摇着，向后面拗过去，拗过去。</a:t>
            </a:r>
            <a:endParaRPr lang="zh-CN" altLang="en-US" sz="2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7170420" y="1491615"/>
            <a:ext cx="1506220" cy="17145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45770" y="2067560"/>
            <a:ext cx="8014970" cy="5461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45770" y="2741594"/>
            <a:ext cx="8174990" cy="1284006"/>
          </a:xfrm>
          <a:prstGeom prst="rect">
            <a:avLst/>
          </a:prstGeom>
          <a:solidFill>
            <a:schemeClr val="accent2">
              <a:lumMod val="40000"/>
              <a:lumOff val="60000"/>
              <a:alpha val="36000"/>
            </a:schemeClr>
          </a:solidFill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对先生读书入神时的描写，表现出作者对先生的</a:t>
            </a:r>
            <a:r>
              <a:rPr lang="zh-CN" altLang="en-US" sz="2800" dirty="0">
                <a:solidFill>
                  <a:srgbClr val="DC24E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赞赏、尊敬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，即使批评也是寓于幽默之中。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5"/>
          <p:cNvSpPr>
            <a:spLocks noChangeArrowheads="1"/>
          </p:cNvSpPr>
          <p:nvPr/>
        </p:nvSpPr>
        <p:spPr bwMode="auto">
          <a:xfrm>
            <a:off x="279306" y="1308233"/>
            <a:ext cx="5708015" cy="232852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《朝花夕拾》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是一部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散文集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，共搜集了10篇文章，大部分是作者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自己童年、少年时代生活的。写作文章时鲁迅已经40多岁了，这部散文集题名为《朝花夕拾》，意思是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早上的花到晚上才拾取，晚年时回忆起少年时代的事。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 descr="C:\Users\Administrator\Desktop\QQ截图20151023094352.pngQQ截图2015102309435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7433" y="1308233"/>
            <a:ext cx="2570162" cy="3241675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8265" y="153035"/>
            <a:ext cx="2346325" cy="583565"/>
            <a:chOff x="923" y="1533"/>
            <a:chExt cx="3695" cy="919"/>
          </a:xfrm>
        </p:grpSpPr>
        <p:pic>
          <p:nvPicPr>
            <p:cNvPr id="12" name="图片 11" descr="00 图标-0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作品简介</a:t>
              </a:r>
              <a:endParaRPr lang="zh-CN" altLang="en-US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04297" y="1875367"/>
            <a:ext cx="67710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三味书屋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82725" y="2283989"/>
            <a:ext cx="2274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教书先生：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19475" y="2317327"/>
            <a:ext cx="38163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方正、质朴、博学、严而可亲可敬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11288" y="3219027"/>
            <a:ext cx="2390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学习内容：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82725" y="1491827"/>
            <a:ext cx="2305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书屋环境：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203575" y="1491827"/>
            <a:ext cx="3889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清新淡雅，感到新鲜</a:t>
            </a: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132138" y="3206327"/>
            <a:ext cx="4014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脱离实际、单调枯燥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482725" y="3992139"/>
            <a:ext cx="2286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读书生活：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419475" y="4046114"/>
            <a:ext cx="3673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有趣、寻找读书外的乐趣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448233" y="2548149"/>
            <a:ext cx="162083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求知中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不乏乐趣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6" name="Text Box 13"/>
          <p:cNvSpPr txBox="1">
            <a:spLocks noChangeArrowheads="1"/>
          </p:cNvSpPr>
          <p:nvPr/>
        </p:nvSpPr>
        <p:spPr bwMode="auto">
          <a:xfrm>
            <a:off x="406400" y="305435"/>
            <a:ext cx="8208010" cy="103886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7.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刚才我们分析了三味书屋的具体情况，那么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作者对三味书屋又有怎样的感情？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7019925" y="1490239"/>
            <a:ext cx="428625" cy="292893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339850" y="1562947"/>
            <a:ext cx="214313" cy="278606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57356" grpId="0" animBg="1"/>
      <p:bldP spid="18" grpId="0" bldLvl="0" animBg="1"/>
      <p:bldP spid="1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3244" y="283873"/>
            <a:ext cx="7316787" cy="540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dirty="0">
                <a:latin typeface="+mj-ea"/>
                <a:ea typeface="+mj-ea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作者写了在三味书屋的生活的几个片段？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16953" y="1223037"/>
            <a:ext cx="7224712" cy="341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问“怪哉”虫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这是不可以的。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学习生活，正午习字，晚上对课。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3.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逃课到小院子去被先生批评。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师生一起朗读的情景。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课上的意外收获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画的进步不小。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8475" y="558800"/>
            <a:ext cx="7797800" cy="105779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写三味书屋时，作者为什么还要在第17段特意描写三味书屋后面的小园？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73735" y="1683385"/>
            <a:ext cx="779653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三味书屋后面的小园，虽远不如百草园那样多彩有趣，却也是孩子们开心的好去处。在这里，孩子们同样玩得有滋有味，从而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反衬了三味书屋呆板、枯燥的生活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3553"/>
          <p:cNvSpPr/>
          <p:nvPr/>
        </p:nvSpPr>
        <p:spPr>
          <a:xfrm>
            <a:off x="2560786" y="1097892"/>
            <a:ext cx="5315606" cy="308648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7710" y="1178560"/>
            <a:ext cx="2287270" cy="3272790"/>
            <a:chOff x="1485" y="1856"/>
            <a:chExt cx="3602" cy="5154"/>
          </a:xfrm>
        </p:grpSpPr>
        <p:sp>
          <p:nvSpPr>
            <p:cNvPr id="33795" name="文本框 23554"/>
            <p:cNvSpPr txBox="1"/>
            <p:nvPr/>
          </p:nvSpPr>
          <p:spPr>
            <a:xfrm>
              <a:off x="1485" y="3096"/>
              <a:ext cx="983" cy="2858"/>
            </a:xfrm>
            <a:prstGeom prst="rect">
              <a:avLst/>
            </a:prstGeom>
            <a:solidFill>
              <a:srgbClr val="E6B9B8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三味书屋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796" name="左大括号 23555"/>
            <p:cNvSpPr/>
            <p:nvPr/>
          </p:nvSpPr>
          <p:spPr>
            <a:xfrm>
              <a:off x="2619" y="1856"/>
              <a:ext cx="768" cy="5154"/>
            </a:xfrm>
            <a:prstGeom prst="leftBrace">
              <a:avLst>
                <a:gd name="adj1" fmla="val 44109"/>
                <a:gd name="adj2" fmla="val 50000"/>
              </a:avLst>
            </a:prstGeom>
            <a:noFill/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800" dirty="0">
                <a:latin typeface="宋体" panose="02010600030101010101" pitchFamily="2" charset="-122"/>
              </a:endParaRPr>
            </a:p>
          </p:txBody>
        </p:sp>
        <p:sp>
          <p:nvSpPr>
            <p:cNvPr id="33797" name="文本框 23556"/>
            <p:cNvSpPr txBox="1"/>
            <p:nvPr/>
          </p:nvSpPr>
          <p:spPr>
            <a:xfrm>
              <a:off x="3283" y="2206"/>
              <a:ext cx="17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过渡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798" name="文本框 23557"/>
            <p:cNvSpPr txBox="1"/>
            <p:nvPr/>
          </p:nvSpPr>
          <p:spPr>
            <a:xfrm>
              <a:off x="3283" y="4114"/>
              <a:ext cx="144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环境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799" name="文本框 23558"/>
            <p:cNvSpPr txBox="1"/>
            <p:nvPr/>
          </p:nvSpPr>
          <p:spPr>
            <a:xfrm>
              <a:off x="3387" y="6090"/>
              <a:ext cx="17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活动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23559"/>
          <p:cNvSpPr txBox="1"/>
          <p:nvPr/>
        </p:nvSpPr>
        <p:spPr>
          <a:xfrm>
            <a:off x="2898053" y="1400822"/>
            <a:ext cx="135033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留恋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3560"/>
          <p:cNvSpPr txBox="1"/>
          <p:nvPr/>
        </p:nvSpPr>
        <p:spPr>
          <a:xfrm>
            <a:off x="2898053" y="2612318"/>
            <a:ext cx="108122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严肃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3561"/>
          <p:cNvSpPr txBox="1"/>
          <p:nvPr/>
        </p:nvSpPr>
        <p:spPr>
          <a:xfrm>
            <a:off x="2949475" y="3867296"/>
            <a:ext cx="1565865" cy="909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枯燥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也有趣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736465" y="789305"/>
            <a:ext cx="215265" cy="3662045"/>
          </a:xfrm>
          <a:prstGeom prst="leftBrace">
            <a:avLst>
              <a:gd name="adj1" fmla="val 118353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23563"/>
          <p:cNvSpPr txBox="1"/>
          <p:nvPr/>
        </p:nvSpPr>
        <p:spPr>
          <a:xfrm>
            <a:off x="4108860" y="1949767"/>
            <a:ext cx="41200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对老师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3564"/>
          <p:cNvSpPr txBox="1"/>
          <p:nvPr/>
        </p:nvSpPr>
        <p:spPr>
          <a:xfrm>
            <a:off x="5033645" y="789305"/>
            <a:ext cx="2618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正，质朴，博学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3565"/>
          <p:cNvSpPr txBox="1"/>
          <p:nvPr/>
        </p:nvSpPr>
        <p:spPr>
          <a:xfrm>
            <a:off x="5033010" y="1965960"/>
            <a:ext cx="29464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回答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我”的问题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23566"/>
          <p:cNvSpPr txBox="1"/>
          <p:nvPr/>
        </p:nvSpPr>
        <p:spPr>
          <a:xfrm>
            <a:off x="4951419" y="2994237"/>
            <a:ext cx="2924973" cy="1599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有戒尺不常用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读书入神时学生可画画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3567"/>
          <p:cNvSpPr txBox="1"/>
          <p:nvPr/>
        </p:nvSpPr>
        <p:spPr>
          <a:xfrm>
            <a:off x="8043355" y="697387"/>
            <a:ext cx="8645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恭敬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3568"/>
          <p:cNvSpPr txBox="1"/>
          <p:nvPr/>
        </p:nvSpPr>
        <p:spPr>
          <a:xfrm>
            <a:off x="8043600" y="1923097"/>
            <a:ext cx="865691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3569"/>
          <p:cNvSpPr txBox="1"/>
          <p:nvPr/>
        </p:nvSpPr>
        <p:spPr>
          <a:xfrm>
            <a:off x="8097907" y="3134513"/>
            <a:ext cx="81091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开明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2776"/>
          <p:cNvSpPr txBox="1"/>
          <p:nvPr/>
        </p:nvSpPr>
        <p:spPr>
          <a:xfrm>
            <a:off x="332105" y="203835"/>
            <a:ext cx="610870" cy="10763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矩形 2"/>
          <p:cNvSpPr>
            <a:spLocks noChangeArrowheads="1"/>
          </p:cNvSpPr>
          <p:nvPr/>
        </p:nvSpPr>
        <p:spPr bwMode="auto">
          <a:xfrm>
            <a:off x="532130" y="1492885"/>
            <a:ext cx="8079105" cy="2158365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对于三味书屋的读书生活，有人认为在作者看来是枯燥乏味的，有人认为也不乏情趣，你同意哪种看法？试从文中找出能证明你观点的句子，略作分析。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7650" y="346710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20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合作探究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矩形 8"/>
          <p:cNvSpPr>
            <a:spLocks noChangeArrowheads="1"/>
          </p:cNvSpPr>
          <p:nvPr/>
        </p:nvSpPr>
        <p:spPr bwMode="auto">
          <a:xfrm>
            <a:off x="1687195" y="989965"/>
            <a:ext cx="46494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观点一：我认为是有趣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79500" y="1594485"/>
            <a:ext cx="731901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“怪哉”是怎么回事？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折蜡梅花；寻蝉蜕；捉苍蝇喂蚂蚁；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3.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用纸糊的盔甲套在指甲上做戏；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4.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用荆川纸蒙在小说绣像上画画等。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5"/>
          <p:cNvSpPr>
            <a:spLocks noChangeArrowheads="1"/>
          </p:cNvSpPr>
          <p:nvPr/>
        </p:nvSpPr>
        <p:spPr bwMode="auto">
          <a:xfrm>
            <a:off x="1577658" y="1212665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观点二：我认为是枯燥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1577975" y="1851660"/>
            <a:ext cx="641667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礼仪繁琐、教学方法单调；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不许乱问、不许做与学习无关的事；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个性得不到发展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37890"/>
          <p:cNvSpPr txBox="1"/>
          <p:nvPr/>
        </p:nvSpPr>
        <p:spPr>
          <a:xfrm>
            <a:off x="801370" y="449580"/>
            <a:ext cx="5422265" cy="521970"/>
          </a:xfrm>
          <a:prstGeom prst="rect">
            <a:avLst/>
          </a:prstGeom>
          <a:solidFill>
            <a:schemeClr val="bg1">
              <a:alpha val="3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作者对三味书屋的感受是什么?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2785"/>
          <p:cNvSpPr txBox="1"/>
          <p:nvPr/>
        </p:nvSpPr>
        <p:spPr>
          <a:xfrm>
            <a:off x="801370" y="1320800"/>
            <a:ext cx="7661910" cy="2501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与百草园的自由快乐相比，三味书屋显然是太受约束，且令人深感枯燥。但也应看到，孩子们也能跟随先生有板有眼的学习，并不抵触，况且也有游戏的乐趣。</a:t>
            </a:r>
            <a:endParaRPr lang="en-US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49390" y="3324768"/>
            <a:ext cx="2213645" cy="1605161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Box 6"/>
          <p:cNvSpPr txBox="1">
            <a:spLocks noChangeArrowheads="1"/>
          </p:cNvSpPr>
          <p:nvPr/>
        </p:nvSpPr>
        <p:spPr bwMode="auto">
          <a:xfrm>
            <a:off x="214313" y="590048"/>
            <a:ext cx="8929687" cy="1040285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本文写的“百草园”和“三味书屋”两部分之间是什么关系？表现了作者怎样的思想感情？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0375" y="1628908"/>
            <a:ext cx="8215313" cy="2889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两部分是和谐统一的关系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贯穿全文的是甜美的欢乐的回忆，是对自然的爱和对知识的追求，是一颗天真调皮的童心，他们在叙述格调上是浑然一体的，都是为了表现对儿童时代生活的回忆和留念。这是这篇散文的意境美和韵味美的所在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ldLvl="0" animBg="1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Box 1"/>
          <p:cNvSpPr txBox="1">
            <a:spLocks noChangeArrowheads="1"/>
          </p:cNvSpPr>
          <p:nvPr/>
        </p:nvSpPr>
        <p:spPr bwMode="auto">
          <a:xfrm>
            <a:off x="246380" y="387985"/>
            <a:ext cx="8519795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“三味书屋”的生活与“百草园”的生活有哪些相同和不同？“我”有什么变化？说明了什么？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63575" y="1555115"/>
          <a:ext cx="7817485" cy="2034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620"/>
                <a:gridCol w="2192020"/>
                <a:gridCol w="2140585"/>
                <a:gridCol w="233426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1" marB="45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百草园</a:t>
                      </a:r>
                      <a:endParaRPr lang="zh-CN" altLang="en-US" sz="24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1" marB="45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三味书屋</a:t>
                      </a:r>
                      <a:endParaRPr lang="zh-CN" altLang="en-US" sz="24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1" marB="45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“我”的变化</a:t>
                      </a:r>
                      <a:endParaRPr lang="zh-CN" altLang="en-US" sz="24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1" marB="45701" anchor="ctr"/>
                </a:tc>
              </a:tr>
              <a:tr h="5708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充满趣味，有快乐的童年回忆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伴随着成长的过程，逐渐适应有限制的生活。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</a:tr>
              <a:tr h="10060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无拘无束，</a:t>
                      </a:r>
                      <a:endParaRPr lang="en-US" altLang="zh-CN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随意而充实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有趣味但也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枯燥、有限制</a:t>
                      </a:r>
                      <a:endParaRPr lang="zh-CN" altLang="en-US" sz="2400" b="0" dirty="0" smtClean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anchor="ctr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65518" y="3757110"/>
            <a:ext cx="7212012" cy="952184"/>
          </a:xfrm>
          <a:prstGeom prst="rect">
            <a:avLst/>
          </a:prstGeom>
          <a:solidFill>
            <a:schemeClr val="accent2">
              <a:lumMod val="60000"/>
              <a:lumOff val="40000"/>
              <a:alpha val="38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随意而充实的童年生活是宝贵的财富，而生活的种种限制也是成长要付出的代价。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7175" y="1732280"/>
            <a:ext cx="8595360" cy="1464632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是指与小说、诗歌、戏剧并列的一种文学体裁，一般是指文艺性散文，它是一种以记叙或抒情为主，取材广泛、笔法灵活、篇幅短小、情文并茂的文学样式。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94724" y="939193"/>
            <a:ext cx="1816100" cy="583565"/>
          </a:xfrm>
          <a:prstGeom prst="rect">
            <a:avLst/>
          </a:prstGeom>
          <a:solidFill>
            <a:schemeClr val="accent2">
              <a:lumMod val="60000"/>
              <a:lumOff val="40000"/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现代散文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850" y="263525"/>
            <a:ext cx="2346325" cy="583565"/>
            <a:chOff x="923" y="1533"/>
            <a:chExt cx="3695" cy="919"/>
          </a:xfrm>
        </p:grpSpPr>
        <p:pic>
          <p:nvPicPr>
            <p:cNvPr id="12" name="图片 11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文体知识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7890"/>
          <p:cNvSpPr txBox="1"/>
          <p:nvPr/>
        </p:nvSpPr>
        <p:spPr>
          <a:xfrm>
            <a:off x="609600" y="614680"/>
            <a:ext cx="7813675" cy="1057790"/>
          </a:xfrm>
          <a:prstGeom prst="rect">
            <a:avLst/>
          </a:prstGeom>
          <a:solidFill>
            <a:schemeClr val="bg1">
              <a:alpha val="3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把前后两部分联系起来思考，讨论：这篇文章表现了作者怎样的思想感情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44036"/>
          <p:cNvSpPr txBox="1"/>
          <p:nvPr/>
        </p:nvSpPr>
        <p:spPr>
          <a:xfrm>
            <a:off x="280035" y="1923678"/>
            <a:ext cx="886396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）通过对百草园和三味书屋的回忆，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表现作者儿童时代对自然的热爱，对知识的追求，以及天真、幼稚、欢乐的心理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）用百草园的自由快乐同三味书屋的枯燥无味作对比，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表现了儿童热爱大自然、喜欢自由快乐生活的心理，同时对束缚儿童身心发展的封建教育表示不满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 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nimBg="1"/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矩形 11"/>
          <p:cNvSpPr>
            <a:spLocks noChangeArrowheads="1"/>
          </p:cNvSpPr>
          <p:nvPr/>
        </p:nvSpPr>
        <p:spPr bwMode="auto">
          <a:xfrm>
            <a:off x="379095" y="1908682"/>
            <a:ext cx="66706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章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通过对百草园和三味书屋美好生活的回忆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表达了作者儿童时代对自然的热爱、对知识的追求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以及天真、幼稚、快乐的心理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9095" y="358775"/>
            <a:ext cx="8037830" cy="4802545"/>
            <a:chOff x="-117" y="1357"/>
            <a:chExt cx="12658" cy="8758"/>
          </a:xfrm>
        </p:grpSpPr>
        <p:sp>
          <p:nvSpPr>
            <p:cNvPr id="9" name="圆角矩形 8"/>
            <p:cNvSpPr/>
            <p:nvPr/>
          </p:nvSpPr>
          <p:spPr>
            <a:xfrm>
              <a:off x="-117" y="3871"/>
              <a:ext cx="10319" cy="4761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0" name="图片 2" descr="office6\wpsassist\cache\A000220150322H54PPIC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16800000">
              <a:off x="6839" y="4413"/>
              <a:ext cx="8758" cy="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47650" y="346710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课文小结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1325" y="787400"/>
            <a:ext cx="8641715" cy="4189095"/>
            <a:chOff x="695" y="1240"/>
            <a:chExt cx="13609" cy="6597"/>
          </a:xfrm>
        </p:grpSpPr>
        <p:sp>
          <p:nvSpPr>
            <p:cNvPr id="64516" name="Text Box 12"/>
            <p:cNvSpPr txBox="1">
              <a:spLocks noChangeArrowheads="1"/>
            </p:cNvSpPr>
            <p:nvPr/>
          </p:nvSpPr>
          <p:spPr bwMode="auto">
            <a:xfrm>
              <a:off x="4838" y="1240"/>
              <a:ext cx="3572" cy="2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有趣的景色</a:t>
              </a:r>
              <a:endParaRPr lang="en-US" altLang="zh-CN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迷人的传说</a:t>
              </a:r>
              <a:endParaRPr lang="en-US" altLang="zh-CN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捕鸟的乐趣</a:t>
              </a:r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5" y="1587"/>
              <a:ext cx="13609" cy="6250"/>
              <a:chOff x="695" y="1587"/>
              <a:chExt cx="13609" cy="6250"/>
            </a:xfrm>
          </p:grpSpPr>
          <p:sp>
            <p:nvSpPr>
              <p:cNvPr id="64515" name="Text Box 12"/>
              <p:cNvSpPr txBox="1">
                <a:spLocks noChangeArrowheads="1"/>
              </p:cNvSpPr>
              <p:nvPr/>
            </p:nvSpPr>
            <p:spPr bwMode="auto">
              <a:xfrm>
                <a:off x="4973" y="4152"/>
                <a:ext cx="3302" cy="3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陈设及行礼、提问受斥</a:t>
                </a:r>
                <a:endParaRPr lang="en-US" altLang="zh-CN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读书生活</a:t>
                </a:r>
                <a:endParaRPr lang="en-US" altLang="zh-CN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小园中玩耍</a:t>
                </a:r>
                <a:endParaRPr lang="en-US" altLang="zh-CN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偷偷画画</a:t>
                </a:r>
                <a:endParaRPr lang="zh-CN" altLang="en-US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左大括号 25"/>
              <p:cNvSpPr/>
              <p:nvPr/>
            </p:nvSpPr>
            <p:spPr>
              <a:xfrm>
                <a:off x="4580" y="1677"/>
                <a:ext cx="245" cy="1957"/>
              </a:xfrm>
              <a:prstGeom prst="leftBrace">
                <a:avLst>
                  <a:gd name="adj1" fmla="val 59526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4540" y="4330"/>
                <a:ext cx="523" cy="2985"/>
              </a:xfrm>
              <a:prstGeom prst="leftBrace">
                <a:avLst>
                  <a:gd name="adj1" fmla="val 69906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519" name="Text Box 12"/>
              <p:cNvSpPr txBox="1">
                <a:spLocks noChangeArrowheads="1"/>
              </p:cNvSpPr>
              <p:nvPr/>
            </p:nvSpPr>
            <p:spPr bwMode="auto">
              <a:xfrm>
                <a:off x="2377" y="2314"/>
                <a:ext cx="2023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百草园</a:t>
                </a:r>
                <a:endParaRPr lang="zh-CN" altLang="en-US" sz="24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520" name="Text Box 12"/>
              <p:cNvSpPr txBox="1">
                <a:spLocks noChangeArrowheads="1"/>
              </p:cNvSpPr>
              <p:nvPr/>
            </p:nvSpPr>
            <p:spPr bwMode="auto">
              <a:xfrm>
                <a:off x="2040" y="5460"/>
                <a:ext cx="2698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三味书屋</a:t>
                </a:r>
                <a:endParaRPr lang="zh-CN" altLang="en-US" sz="24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右大括号 29"/>
              <p:cNvSpPr/>
              <p:nvPr/>
            </p:nvSpPr>
            <p:spPr>
              <a:xfrm>
                <a:off x="8198" y="4330"/>
                <a:ext cx="352" cy="2985"/>
              </a:xfrm>
              <a:prstGeom prst="rightBrace">
                <a:avLst>
                  <a:gd name="adj1" fmla="val 73628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Text Box 12"/>
              <p:cNvSpPr txBox="1">
                <a:spLocks noChangeArrowheads="1"/>
              </p:cNvSpPr>
              <p:nvPr/>
            </p:nvSpPr>
            <p:spPr bwMode="auto">
              <a:xfrm>
                <a:off x="8505" y="5555"/>
                <a:ext cx="2670" cy="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24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汲取知识</a:t>
                </a: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680" y="2367"/>
                <a:ext cx="463" cy="4187"/>
              </a:xfrm>
              <a:prstGeom prst="leftBrace">
                <a:avLst>
                  <a:gd name="adj1" fmla="val 59073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524" name="Text Box 12"/>
              <p:cNvSpPr txBox="1">
                <a:spLocks noChangeArrowheads="1"/>
              </p:cNvSpPr>
              <p:nvPr/>
            </p:nvSpPr>
            <p:spPr bwMode="auto">
              <a:xfrm>
                <a:off x="695" y="1587"/>
                <a:ext cx="935" cy="6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从百草园到三味书屋</a:t>
                </a:r>
                <a:endPara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右大括号 33"/>
              <p:cNvSpPr/>
              <p:nvPr/>
            </p:nvSpPr>
            <p:spPr>
              <a:xfrm>
                <a:off x="10913" y="2590"/>
                <a:ext cx="327" cy="3803"/>
              </a:xfrm>
              <a:prstGeom prst="rightBrace">
                <a:avLst>
                  <a:gd name="adj1" fmla="val 49740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526" name="Text Box 12"/>
              <p:cNvSpPr txBox="1">
                <a:spLocks noChangeArrowheads="1"/>
              </p:cNvSpPr>
              <p:nvPr/>
            </p:nvSpPr>
            <p:spPr bwMode="auto">
              <a:xfrm>
                <a:off x="11198" y="3255"/>
                <a:ext cx="3107" cy="2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美好的回忆成长的乐园</a:t>
                </a:r>
                <a:endPara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右大括号 35"/>
              <p:cNvSpPr/>
              <p:nvPr/>
            </p:nvSpPr>
            <p:spPr>
              <a:xfrm>
                <a:off x="8003" y="1605"/>
                <a:ext cx="422" cy="2143"/>
              </a:xfrm>
              <a:prstGeom prst="rightBrace">
                <a:avLst>
                  <a:gd name="adj1" fmla="val 38255"/>
                  <a:gd name="adj2" fmla="val 5000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Text Box 12"/>
              <p:cNvSpPr txBox="1">
                <a:spLocks noChangeArrowheads="1"/>
              </p:cNvSpPr>
              <p:nvPr/>
            </p:nvSpPr>
            <p:spPr bwMode="auto">
              <a:xfrm>
                <a:off x="8518" y="2495"/>
                <a:ext cx="2670" cy="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24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自由快乐</a:t>
                </a: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47650" y="243840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板书设计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矩形 5"/>
          <p:cNvSpPr>
            <a:spLocks noChangeArrowheads="1"/>
          </p:cNvSpPr>
          <p:nvPr/>
        </p:nvSpPr>
        <p:spPr bwMode="auto">
          <a:xfrm>
            <a:off x="592138" y="1020895"/>
            <a:ext cx="79597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精彩的景物描写。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本文的景物描写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既抓住了事物的特点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又符合儿童的心理。如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黄蜂“肥胖”、油蛉“低唱”、蟋蟀“弹琴”都是儿童特有的感受。形、声、色、味俱全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春、夏、秋景皆备。如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“碧绿”“紫红”等写颜色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“高大”“拥肿”等写形状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都是从视觉上写的。“长吟”“弹琴”是从听觉上写的。“又酸又甜”是从味觉上写的。有声有色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有滋有味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巧妙地包含了春、夏、秋三个季节的景物。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7650" y="243840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3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写作特色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矩形 5"/>
          <p:cNvSpPr>
            <a:spLocks noChangeArrowheads="1"/>
          </p:cNvSpPr>
          <p:nvPr/>
        </p:nvSpPr>
        <p:spPr bwMode="auto">
          <a:xfrm>
            <a:off x="827088" y="843413"/>
            <a:ext cx="72009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丰富的联想。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本文包含着丰富的联想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由何首乌的根联想到成仙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由传说中的赤练蛇联想到长妈妈讲美女蛇的故事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由捕鸟提到闰土的父亲等。这些必要的联想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使文章极富情趣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生动活泼。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60350" y="1226185"/>
            <a:ext cx="8623935" cy="3207385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 algn="just">
              <a:lnSpc>
                <a:spcPct val="150000"/>
              </a:lnSpc>
              <a:tabLst>
                <a:tab pos="228600" algn="l"/>
                <a:tab pos="987425" algn="l"/>
              </a:tabLst>
            </a:pPr>
            <a:r>
              <a:rPr lang="en-US" altLang="zh-CN" sz="27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   </a:t>
            </a:r>
            <a:r>
              <a:rPr lang="zh-CN" altLang="en-US" sz="27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三味书屋</a:t>
            </a:r>
            <a:r>
              <a:rPr lang="zh-CN" altLang="en-US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：“三味”取自“读经味如稻粱，读史味如肴馔</a:t>
            </a:r>
            <a:r>
              <a:rPr lang="en-US" altLang="zh-CN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(zhuàn)</a:t>
            </a:r>
            <a:r>
              <a:rPr lang="zh-CN" altLang="en-US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，读诸子百家，味如醯</a:t>
            </a:r>
            <a:r>
              <a:rPr lang="en-US" altLang="zh-CN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(xī)</a:t>
            </a:r>
            <a:r>
              <a:rPr lang="zh-CN" altLang="en-US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醢</a:t>
            </a:r>
            <a:r>
              <a:rPr lang="en-US" altLang="zh-CN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(hǎi)”</a:t>
            </a:r>
            <a:r>
              <a:rPr lang="zh-CN" altLang="en-US" sz="27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的古语。大意是：读四书五经之类味如吃米面，读经典史籍味如吃喝佳肴美酒；而读诸子百家学说之类的书，则味如酱醋罢了，好比烹调中的佐料一样。</a:t>
            </a:r>
            <a:endParaRPr lang="zh-CN" altLang="en-US" sz="2700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7650" y="243840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拓展提升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8" name="矩形 10"/>
          <p:cNvSpPr>
            <a:spLocks noChangeArrowheads="1"/>
          </p:cNvSpPr>
          <p:nvPr/>
        </p:nvSpPr>
        <p:spPr bwMode="auto">
          <a:xfrm>
            <a:off x="160973" y="570363"/>
            <a:ext cx="8821737" cy="439039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700" dirty="0">
                <a:latin typeface="方正楷体_GBK" pitchFamily="65" charset="-122"/>
                <a:ea typeface="方正楷体_GBK" pitchFamily="65" charset="-122"/>
                <a:sym typeface="+mn-ea"/>
              </a:rPr>
              <a:t>     </a:t>
            </a:r>
            <a:r>
              <a:rPr lang="en-US" altLang="zh-CN" sz="27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  <a:sym typeface="+mn-ea"/>
              </a:rPr>
              <a:t>   </a:t>
            </a:r>
            <a:r>
              <a:rPr lang="zh-CN" altLang="en-US" sz="27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  <a:sym typeface="+mn-ea"/>
              </a:rPr>
              <a:t>私 塾：</a:t>
            </a:r>
            <a:r>
              <a:rPr lang="zh-CN" altLang="en-US" sz="2700" dirty="0">
                <a:latin typeface="方正楷体_GBK" pitchFamily="65" charset="-122"/>
                <a:ea typeface="方正楷体_GBK" pitchFamily="65" charset="-122"/>
              </a:rPr>
              <a:t>私塾是私人办学的一种,大约开始于唐宋时期。青少年真正读书受教育的场所,除义学外,一般都在地方或私人所办的私塾里。清代私塾发达,遍布城乡,以经费来源区分,分为三种:第一种是由官宦、地主、商人设立的家塾,一般聘师在家教读子弟;第二种是由祠堂、庙宇的地租收入或私人捐款举办的义塾,聘师设塾以教贫寒子弟;第三种是塾师私人设馆收费教授生徒。塾师多为落第秀才或老童生,学生入学年龄不限。从五六岁到二十岁左右的都有,其中以十二三岁以下的居多。</a:t>
            </a:r>
            <a:endParaRPr lang="zh-CN" altLang="en-US" sz="2700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81929" name="矩形 1"/>
          <p:cNvSpPr>
            <a:spLocks noChangeArrowheads="1"/>
          </p:cNvSpPr>
          <p:nvPr/>
        </p:nvSpPr>
        <p:spPr bwMode="auto">
          <a:xfrm>
            <a:off x="3602038" y="1175200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91841"/>
          <p:cNvSpPr txBox="1">
            <a:spLocks noChangeArrowheads="1"/>
          </p:cNvSpPr>
          <p:nvPr/>
        </p:nvSpPr>
        <p:spPr bwMode="auto">
          <a:xfrm>
            <a:off x="24755" y="173170"/>
            <a:ext cx="9054465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4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关于鲁迅少年时家中的“变故”</a:t>
            </a:r>
            <a:endParaRPr lang="zh-CN" altLang="en-US" sz="2400" dirty="0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</a:t>
            </a: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鲁迅13岁那年除夕，79岁的曾祖母去世了。当时已有电报和轮船，所以不到一个月，祖父就从北京赶到了绍兴。祖父回家后第二年秋天，正值浙江考举人，主考官是鲁迅祖父在科举中一道考上的同年。周家的一位亲戚，因为儿子要参加考试，就在考试前的一些日子请鲁迅祖父去通关节。一开始，鲁迅祖父觉得不好办，后来纠缠不过，知道这年外放主考的学台，与自己是同科出身，就写了一封信。结果事情败露，光绪批下来要将周福清逮捕法办。于是鲁迅祖父就不得不离家躲到了别处。但根据当时清政府的法律，捉不到本人，就要把家里其余的男人都捉去，甚至“满门抄斩”。于是鲁迅的父亲也离家避难，其他男人也都避开了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7175" y="310331"/>
            <a:ext cx="888682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鲁迅小故事</a:t>
            </a:r>
            <a:endParaRPr lang="zh-CN" altLang="en-US" sz="2400" dirty="0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eaLnBrk="1" hangingPunct="1"/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     鲁迅十三岁时，他的祖父因科场案被逮捕入狱，父亲长期患病，家里越来越穷，他经常到当铺卖掉家里值钱的东西，然后再在药店给父亲买药。有一次，父亲病重，鲁迅一大早就去当铺和药店，回来时老师已经开始上课了。老师看到他迟到了，就生气地说：“十几岁的学生，还睡懒觉，上课迟到。下次再迟到就别来了。”鲁迅听了，点点头，没有为自己做任何辩解，低着头默默回到自己的座位上。第二天，他早早来到学校，用刀在书桌右上角刻了一个“早”字，心里暗暗决定：以后一定要早起，不能再迟到了。以后的日子里，他每天天不亮就早早起床，料理好家里的事情，然后再到当铺和药店，之后又急急忙忙地跑到私塾去上课。虽然家里的负担很重，可是他再也没有迟到过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6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 noChangeArrowheads="1"/>
          </p:cNvSpPr>
          <p:nvPr/>
        </p:nvSpPr>
        <p:spPr bwMode="auto">
          <a:xfrm>
            <a:off x="233680" y="192061"/>
            <a:ext cx="8677275" cy="476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5000"/>
              </a:lnSpc>
            </a:pPr>
            <a:r>
              <a:rPr lang="en-US" altLang="zh-CN" sz="2400" dirty="0"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  <a:sym typeface="+mn-ea"/>
              </a:rPr>
              <a:t>理 发 趣 事</a:t>
            </a:r>
            <a:endParaRPr lang="zh-CN" altLang="en-US" sz="2400" dirty="0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在厦门大学教书时,鲁迅先生曾到一家理发店理发。理发师不认识鲁迅,见他衣着简朴,心想他肯定没几个钱,理发时一点也不认真。对此,鲁迅先生不仅不生气,反而在理完后极随意地掏出一大把钱给他——远远超出了应付的钱。理发师大喜,脸上立刻堆满了笑。过了一段日子,鲁迅又去理发。理发师见状大喜,立即拿出全部看家本领,满脸写着谦恭,“慢工细活”地做。不料理毕,鲁迅并没有再显豪爽,而是掏出钱来一个一个地数给理发师,一个子也没多给。理发师大惑不解:“先生,您上回那样给,今天怎么这样给?”鲁迅笑笑:“你上回马马虎虎地理,我就马马虎虎地给点;这回认认真真地理,我就认认真真地给。”理发师听了大窘……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307023" y="191903"/>
            <a:ext cx="1214437" cy="398780"/>
          </a:xfrm>
          <a:prstGeom prst="rect">
            <a:avLst/>
          </a:prstGeom>
          <a:solidFill>
            <a:schemeClr val="tx2">
              <a:lumMod val="40000"/>
              <a:lumOff val="60000"/>
              <a:alpha val="38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鲁迅趣事</a:t>
            </a:r>
            <a:endParaRPr lang="zh-CN" altLang="en-US" sz="2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528" y="771550"/>
            <a:ext cx="8568952" cy="312701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）现代散文的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分类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：散文具有记叙、议论、抒情三种功能，与此相应，散文可分为记叙性散文、抒情性散文和议论性散文三种。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）现代散文的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特点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：①较强的纪实性。②取材的广泛性。③形式的灵活性。④诗意浓郁性。⑤语言优美性。⑥（篇幅）短小精悍性。总之，现代散文最后必须要达到形散神聚的特点。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130049"/>
          <p:cNvSpPr txBox="1">
            <a:spLocks noChangeArrowheads="1"/>
          </p:cNvSpPr>
          <p:nvPr/>
        </p:nvSpPr>
        <p:spPr bwMode="auto">
          <a:xfrm>
            <a:off x="144780" y="772160"/>
            <a:ext cx="908367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1.时间就是生命，无端的空耗别人的时间，其实无异于谋财害命。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2.我们从古以来，就有埋头苦干的人，有拼命硬干的人，有为民请命的人，有舍身求法的人，……这就是中国的脊梁。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3.时间就像海绵里的水，只要你愿意挤，总还是有的。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4.我好象是一只牛，吃的是草，挤出的是牛奶。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5.不满是向上的车轮，能够载着不自满的人前进。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6.横眉冷对千夫指，俯首甘为孺子牛。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7.寄意寒星荃不察，我以我血荐轩辕。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400" dirty="0">
                <a:latin typeface="方正楷体_GBK" pitchFamily="65" charset="-122"/>
                <a:ea typeface="方正楷体_GBK" pitchFamily="65" charset="-122"/>
              </a:rPr>
              <a:t>8.哪里有天才，我是把别人喝咖啡的工夫都用在工作上了。</a:t>
            </a:r>
            <a:endParaRPr lang="zh-CN" altLang="en-US" sz="2400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82947" name="文本框 130050"/>
          <p:cNvSpPr txBox="1">
            <a:spLocks noChangeArrowheads="1"/>
          </p:cNvSpPr>
          <p:nvPr/>
        </p:nvSpPr>
        <p:spPr bwMode="auto">
          <a:xfrm>
            <a:off x="2405698" y="250323"/>
            <a:ext cx="43322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方正楷体_GBK" pitchFamily="65" charset="-122"/>
                <a:ea typeface="方正楷体_GBK" pitchFamily="65" charset="-122"/>
              </a:rPr>
              <a:t>鲁迅名言</a:t>
            </a:r>
            <a:endParaRPr lang="zh-CN" altLang="en-US" sz="2800" b="1" dirty="0">
              <a:solidFill>
                <a:srgbClr val="0000FF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ext Box 4"/>
          <p:cNvSpPr txBox="1">
            <a:spLocks noChangeArrowheads="1"/>
          </p:cNvSpPr>
          <p:nvPr/>
        </p:nvSpPr>
        <p:spPr bwMode="auto">
          <a:xfrm>
            <a:off x="4319270" y="3724910"/>
            <a:ext cx="48602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谢谢观看！</a:t>
            </a:r>
            <a:endParaRPr lang="zh-CN" altLang="en-US" sz="6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7496" y="1213200"/>
            <a:ext cx="8778875" cy="370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蟋蟀（    ）油蛉（    ）斑蝥（    ）蝉蜕（   ）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竹筛（    ） 拗（   ）攒成（    ）倜傥（      ）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叵（    ）盔甲（    ）锡箔（     ）觅食（    ）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脑髓（   ）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秕谷（   ）书塾（    ）确凿（    ）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菜畦（   ）人迹罕至（   ）皂荚（   ）桑葚（    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拥肿（         ）敛（   ）东方朔（   ）宿儒（  ）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68730" y="1372235"/>
            <a:ext cx="109728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shuài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31765" y="1897407"/>
            <a:ext cx="9017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cuán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802881" y="1293522"/>
            <a:ext cx="75406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tuì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658735" y="2501716"/>
            <a:ext cx="730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ｍ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323523" y="2501716"/>
            <a:ext cx="10604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xī bó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329374" y="1897620"/>
            <a:ext cx="8651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shāi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478530" y="1372235"/>
            <a:ext cx="100901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línɡ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060768" y="2502140"/>
            <a:ext cx="51689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pǒ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137854" y="2501927"/>
            <a:ext cx="68389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kuī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7332981" y="1897196"/>
            <a:ext cx="135191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tì tǎnɡ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5726749" y="1372474"/>
            <a:ext cx="8080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máo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3404870" y="1897380"/>
            <a:ext cx="56134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ǎo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92" name="矩形 2"/>
          <p:cNvSpPr>
            <a:spLocks noChangeArrowheads="1"/>
          </p:cNvSpPr>
          <p:nvPr/>
        </p:nvSpPr>
        <p:spPr bwMode="auto">
          <a:xfrm>
            <a:off x="3663634" y="709957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◆生难字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1355725" y="3106659"/>
            <a:ext cx="730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suǐ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552190" y="3142615"/>
            <a:ext cx="61976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5561648" y="3142855"/>
            <a:ext cx="730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shú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7658735" y="3142615"/>
            <a:ext cx="76009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záo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 Box 7"/>
          <p:cNvSpPr txBox="1">
            <a:spLocks noChangeArrowheads="1"/>
          </p:cNvSpPr>
          <p:nvPr/>
        </p:nvSpPr>
        <p:spPr bwMode="auto">
          <a:xfrm>
            <a:off x="1404620" y="3782695"/>
            <a:ext cx="58039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qí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4055110" y="3782695"/>
            <a:ext cx="71564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hǎn</a:t>
            </a:r>
            <a:endParaRPr lang="en-US" altLang="zh-CN" sz="26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978208" y="3782722"/>
            <a:ext cx="8064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jiá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34325" y="3782695"/>
            <a:ext cx="88201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shèn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329690" y="4351020"/>
            <a:ext cx="188658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yōnɡ zhǒnɡ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966210" y="4351020"/>
            <a:ext cx="89408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liǎn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292215" y="4351020"/>
            <a:ext cx="89408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shuò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8305165" y="4351020"/>
            <a:ext cx="6191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rú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6050" y="189865"/>
            <a:ext cx="2346325" cy="583565"/>
            <a:chOff x="923" y="1533"/>
            <a:chExt cx="3695" cy="919"/>
          </a:xfrm>
        </p:grpSpPr>
        <p:pic>
          <p:nvPicPr>
            <p:cNvPr id="19" name="图片 18" descr="00 图标-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20" name="文本框 3"/>
            <p:cNvSpPr txBox="1"/>
            <p:nvPr/>
          </p:nvSpPr>
          <p:spPr>
            <a:xfrm>
              <a:off x="1130" y="1533"/>
              <a:ext cx="28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dirty="0" smtClean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识文辩词</a:t>
              </a:r>
              <a:endParaRPr lang="zh-CN" altLang="zh-CN" sz="3200" dirty="0" smtClean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29" grpId="0"/>
      <p:bldP spid="30" grpId="0"/>
      <p:bldP spid="31" grpId="0"/>
      <p:bldP spid="11292" grpId="0"/>
      <p:bldP spid="44" grpId="0"/>
      <p:bldP spid="45" grpId="0"/>
      <p:bldP spid="46" grpId="0"/>
      <p:bldP spid="47" grpId="0"/>
      <p:bldP spid="49" grpId="0"/>
      <p:bldP spid="50" grpId="0"/>
      <p:bldP spid="3" grpId="0"/>
      <p:bldP spid="4" grpId="0"/>
      <p:bldP spid="10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816033" y="696622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◆多音字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96340" y="1683385"/>
            <a:ext cx="2981960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）拗断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）执拗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)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拗口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486400" y="2015490"/>
            <a:ext cx="3092450" cy="1368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攒射（ 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积攒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9735" y="2399692"/>
            <a:ext cx="488950" cy="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拗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138555" y="1902460"/>
            <a:ext cx="247650" cy="1791970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37075" y="2301268"/>
            <a:ext cx="5911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攒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6735" y="1816127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ǎo</a:t>
            </a:r>
            <a:endParaRPr lang="en-US" altLang="zh-CN" sz="32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3548" y="2412393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niù</a:t>
            </a:r>
            <a:endParaRPr lang="en-US" altLang="zh-CN" sz="32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237480" y="2178050"/>
            <a:ext cx="248920" cy="1220470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6735" y="3110865"/>
            <a:ext cx="6953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ào</a:t>
            </a:r>
            <a:endParaRPr lang="en-US" altLang="zh-CN" sz="32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89420" y="2104390"/>
            <a:ext cx="10960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cuán</a:t>
            </a:r>
            <a:endParaRPr lang="en-US" altLang="zh-CN" sz="32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37694" y="281477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zǎn</a:t>
            </a:r>
            <a:endParaRPr lang="en-US" altLang="zh-CN" sz="32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3" grpId="0"/>
      <p:bldP spid="4" grpId="0"/>
      <p:bldP spid="7" grpId="0"/>
      <p:bldP spid="8" grpId="0" bldLvl="0" animBg="1"/>
      <p:bldP spid="9" grpId="0"/>
      <p:bldP spid="10" grpId="0"/>
      <p:bldP spid="11" grpId="0"/>
      <p:bldP spid="12" grpId="0" bldLvl="0" animBg="1"/>
      <p:bldP spid="13" grpId="0"/>
      <p:bldP spid="14" grpId="0"/>
      <p:bldP spid="20" grpId="0"/>
    </p:bldLst>
  </p:timing>
</p:sld>
</file>

<file path=ppt/tags/tag1.xml><?xml version="1.0" encoding="utf-8"?>
<p:tagLst xmlns:p="http://schemas.openxmlformats.org/presentationml/2006/main">
  <p:tag name="TIMING" val="|1.5|1.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8610</Words>
  <Application>WPS 演示</Application>
  <PresentationFormat>全屏显示(16:9)</PresentationFormat>
  <Paragraphs>741</Paragraphs>
  <Slides>71</Slides>
  <Notes>72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7" baseType="lpstr">
      <vt:lpstr>Arial</vt:lpstr>
      <vt:lpstr>宋体</vt:lpstr>
      <vt:lpstr>Wingdings</vt:lpstr>
      <vt:lpstr>Calibri</vt:lpstr>
      <vt:lpstr>Times New Roman</vt:lpstr>
      <vt:lpstr>黑体</vt:lpstr>
      <vt:lpstr>微软雅黑</vt:lpstr>
      <vt:lpstr>楷体</vt:lpstr>
      <vt:lpstr>华文新魏</vt:lpstr>
      <vt:lpstr>Arial Unicode MS</vt:lpstr>
      <vt:lpstr>Wingdings</vt:lpstr>
      <vt:lpstr>方正楷体_GBK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wuhan</cp:lastModifiedBy>
  <cp:revision>9</cp:revision>
  <dcterms:created xsi:type="dcterms:W3CDTF">2019-07-12T01:47:00Z</dcterms:created>
  <dcterms:modified xsi:type="dcterms:W3CDTF">2020-10-20T07:46:22Z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