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</p:sldMasterIdLst>
  <p:sldIdLst>
    <p:sldId id="438" r:id="rId6"/>
    <p:sldId id="316" r:id="rId7"/>
    <p:sldId id="445" r:id="rId8"/>
    <p:sldId id="446" r:id="rId9"/>
    <p:sldId id="447" r:id="rId10"/>
    <p:sldId id="441" r:id="rId11"/>
    <p:sldId id="442" r:id="rId12"/>
    <p:sldId id="439" r:id="rId13"/>
    <p:sldId id="440" r:id="rId14"/>
    <p:sldId id="448" r:id="rId15"/>
    <p:sldId id="375" r:id="rId16"/>
    <p:sldId id="449" r:id="rId17"/>
    <p:sldId id="453" r:id="rId18"/>
    <p:sldId id="466" r:id="rId19"/>
    <p:sldId id="463" r:id="rId20"/>
    <p:sldId id="464" r:id="rId21"/>
    <p:sldId id="465" r:id="rId22"/>
    <p:sldId id="450" r:id="rId23"/>
    <p:sldId id="456" r:id="rId24"/>
    <p:sldId id="455" r:id="rId25"/>
    <p:sldId id="457" r:id="rId26"/>
    <p:sldId id="454" r:id="rId27"/>
    <p:sldId id="451" r:id="rId28"/>
    <p:sldId id="458" r:id="rId29"/>
    <p:sldId id="459" r:id="rId30"/>
    <p:sldId id="461" r:id="rId31"/>
    <p:sldId id="462" r:id="rId32"/>
    <p:sldId id="460" r:id="rId33"/>
    <p:sldId id="344" r:id="rId34"/>
    <p:sldId id="436" r:id="rId35"/>
    <p:sldId id="343" r:id="rId36"/>
    <p:sldId id="415" r:id="rId37"/>
    <p:sldId id="289" r:id="rId38"/>
    <p:sldId id="287" r:id="rId39"/>
    <p:sldId id="409" r:id="rId40"/>
    <p:sldId id="377" r:id="rId41"/>
    <p:sldId id="406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9999"/>
    <a:srgbClr val="99CCFF"/>
    <a:srgbClr val="CC3300"/>
    <a:srgbClr val="FF6600"/>
    <a:srgbClr val="009900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F9FFC-8061-435B-8296-F5691FB85E9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28BCE-A134-4B21-9785-09DB3BC621B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475BD-1280-4116-9566-7286DD9F6C8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39319DB-9B8F-414D-AF2E-499081283E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4FBCF-4137-4798-AB69-68C163D7EB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F9984-F666-49A4-959C-3B715E8E119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220B1-71FD-4A3D-A661-28462DF036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5AEBB-5968-4369-B87F-8766FC737E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C05AE-0233-4AE8-BD0F-5F583CB4172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49D0E-C2F9-4116-B819-6409055AE43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5C719-B36D-4DD5-8F66-FA83B8F35F0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C266F-F4D0-49FA-8516-F2838B7BEAE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983AD-A999-4D6A-B692-32BCD4CB26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C37F3-AA19-47BF-ACF9-6056822D77A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6C605-99E7-4DE0-B4C4-A45D7D07D3E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AB123-CCE6-4F2C-A7BA-F559FDA28CF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4099" name="Picture 3" descr="ANABNR2"/>
          <p:cNvPicPr>
            <a:picLocks noChangeAspect="1" noChangeArrowheads="1"/>
          </p:cNvPicPr>
          <p:nvPr/>
        </p:nvPicPr>
        <p:blipFill>
          <a:blip r:embed="rId2" cstate="email"/>
          <a:srcRect l="-900" t="-1314" r="-2" b="-36961"/>
          <a:stretch>
            <a:fillRect/>
          </a:stretch>
        </p:blipFill>
        <p:spPr bwMode="auto">
          <a:xfrm>
            <a:off x="533400" y="3200400"/>
            <a:ext cx="84582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4102" name="Rectangle 6"/>
          <p:cNvSpPr>
            <a:spLocks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103" name="Rectangle 7"/>
          <p:cNvSpPr>
            <a:spLocks noChangeArrowheads="1"/>
          </p:cNvSpPr>
          <p:nvPr>
            <p:ph type="dt" sz="half" idx="2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>
            <p:ph type="sldNum" sz="quarter" idx="4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15CCE2F9-2F77-4D39-80C4-DF51730E3A9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796BD-725B-4508-9F8B-F11BA1BA6C37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F6D9-4231-4F0C-BF31-165D9C5BAB10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BA8B6-67AE-4A1B-A551-87E799E947A6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274E5-C88B-48A1-8341-85A502E2CAC9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5B760-96C2-4AA1-A1E5-EB9438B7F8D1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51E00-B44A-4B52-A7A7-760FDC6014F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0295C-43B5-4FBF-A013-3985D135892D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7E43C-517E-4289-A568-3D5EF7D529A4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833F3-5B99-4E03-977A-3BD65048A3C0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0E3DC-150D-40AD-A5B4-E2364E00EE78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36A9B2-2F07-48C8-9EFC-B0908914F616}" type="slidenum">
              <a:rPr lang="zh-CN" altLang="en-US"/>
            </a:fld>
            <a:endParaRPr lang="en-US" sz="140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7EACC-C91C-4171-9AD4-D487CA3954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37CD1-21A1-4C39-827B-2D90552E45D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21658-D8FB-4EC6-B954-03A3649EBF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C2957-3869-4604-878A-5E5F5CE151B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DAAB7-9717-4522-8716-B48E57755F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4F90F-2081-44A8-B894-F7F7C6CECB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43F15-6009-4BAC-8952-C1745D8BFDB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8F196-F385-41B7-89A3-08EBAC07C8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4A918-389B-48D8-8E66-57467EB151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4A03F-DD93-49D4-9598-EC25FBED4E4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E81BB-59E6-4F4D-994B-CF7C6953D82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CA9BE-C38E-4A7C-A6F0-550CCEBA8E3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E6EE6-AF1C-4330-B780-3B7C39D4A1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D2A45-12C2-4207-8D91-F53C32D7029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97ED2-BA72-4A76-B8E6-F8592669BC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088B6A-9D5B-41FA-9E41-247BCF1304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C8836-9DC3-4E23-8C85-F2266C29E05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+mn-ea"/>
              </a:defRPr>
            </a:lvl1pPr>
          </a:lstStyle>
          <a:p>
            <a:fld id="{3E184194-D3C1-4C1B-BDFD-BDDABF8A0C3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053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054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+mn-ea"/>
              </a:defRPr>
            </a:lvl1pPr>
          </a:lstStyle>
          <a:p>
            <a:fld id="{24E9C990-63BB-4AC7-9BDF-13E49A512BE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3076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3077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3078" name="Rectangle 6"/>
          <p:cNvSpPr>
            <a:spLocks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9" name="Rectangle 7"/>
          <p:cNvSpPr>
            <a:spLocks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 b="0">
                <a:solidFill>
                  <a:schemeClr val="tx2"/>
                </a:solidFill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3080" name="Rectangle 8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 b="0">
                <a:solidFill>
                  <a:schemeClr val="tx2"/>
                </a:solidFill>
                <a:ea typeface="+mn-ea"/>
              </a:defRPr>
            </a:lvl1pPr>
          </a:lstStyle>
          <a:p>
            <a:endParaRPr lang="en-US"/>
          </a:p>
        </p:txBody>
      </p:sp>
      <p:pic>
        <p:nvPicPr>
          <p:cNvPr id="3081" name="Picture 9" descr="anabnr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3083" name="Rectangle 11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2400" b="0">
                <a:solidFill>
                  <a:schemeClr val="tx2"/>
                </a:solidFill>
                <a:ea typeface="+mn-ea"/>
              </a:defRPr>
            </a:lvl1pPr>
          </a:lstStyle>
          <a:p>
            <a:fld id="{EF0BF2CB-9993-4996-A74A-E3BEB68F4805}" type="slidenum">
              <a:rPr lang="zh-CN" altLang="en-US"/>
            </a:fld>
            <a:endParaRPr lang="en-US" sz="1400"/>
          </a:p>
        </p:txBody>
      </p:sp>
      <p:sp>
        <p:nvSpPr>
          <p:cNvPr id="3084" name="Rectangle 12"/>
          <p:cNvSpPr>
            <a:spLocks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430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370330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713230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172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7173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7174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+mn-ea"/>
              </a:defRPr>
            </a:lvl1pPr>
          </a:lstStyle>
          <a:p>
            <a:fld id="{5C7885A6-88BA-439F-86E7-4B4782F6E8F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2.wav"/><Relationship Id="rId1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4.wav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audio" Target="../media/audio5.wav"/><Relationship Id="rId1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4.wav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9.png"/><Relationship Id="rId3" Type="http://schemas.microsoft.com/office/2007/relationships/media" Target="file:///I:\20100101203849.mp3" TargetMode="External"/><Relationship Id="rId2" Type="http://schemas.openxmlformats.org/officeDocument/2006/relationships/audio" Target="file:///I:\20100101203849.mp3" TargetMode="External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9.png"/><Relationship Id="rId3" Type="http://schemas.microsoft.com/office/2007/relationships/media" Target="file:///I:\&#33410;&#26085;.mp3" TargetMode="External"/><Relationship Id="rId2" Type="http://schemas.openxmlformats.org/officeDocument/2006/relationships/audio" Target="file:///I:\&#33410;&#26085;.mp3" TargetMode="External"/><Relationship Id="rId1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6.wav"/><Relationship Id="rId1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7.wav"/><Relationship Id="rId1" Type="http://schemas.openxmlformats.org/officeDocument/2006/relationships/image" Target="../media/image2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3141663"/>
            <a:ext cx="3625850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141663"/>
            <a:ext cx="3600450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17527" y="1340768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自 己 去 吧</a:t>
            </a:r>
            <a:endParaRPr lang="zh-CN" altLang="en-US" sz="8000" dirty="0">
              <a:solidFill>
                <a:schemeClr val="tx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p20101418431737951"/>
          <p:cNvPicPr>
            <a:picLocks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34925" y="46038"/>
            <a:ext cx="9145588" cy="6783387"/>
          </a:xfrm>
          <a:noFill/>
        </p:spPr>
      </p:pic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836613"/>
            <a:ext cx="8785225" cy="4114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自 己        风 景       深 夜       </a:t>
            </a:r>
            <a:endParaRPr lang="zh-CN" altLang="en-US" sz="4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学 习        那 边       您 好</a:t>
            </a:r>
            <a:endParaRPr lang="zh-CN" altLang="en-US" sz="4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很 美        皮 带       开 会      </a:t>
            </a:r>
            <a:endParaRPr lang="zh-CN" altLang="en-US" sz="4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r>
              <a:rPr lang="zh-CN" altLang="en-US" sz="4800" b="1">
                <a:solidFill>
                  <a:schemeClr val="bg1"/>
                </a:solidFill>
              </a:rPr>
              <a:t>去 吧        好 吗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48133" name="Rectangle 5"/>
          <p:cNvSpPr>
            <a:spLocks noGrp="1" noChangeArrowheads="1"/>
          </p:cNvSpPr>
          <p:nvPr/>
        </p:nvSpPr>
        <p:spPr bwMode="auto">
          <a:xfrm>
            <a:off x="395288" y="836613"/>
            <a:ext cx="87852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自 己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       风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景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深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夜       </a:t>
            </a:r>
            <a:endParaRPr lang="zh-CN" altLang="en-US" sz="4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学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习       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那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边      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您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好</a:t>
            </a:r>
            <a:endParaRPr lang="zh-CN" altLang="en-US" sz="4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很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美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       皮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带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      开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 会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     </a:t>
            </a:r>
            <a:endParaRPr lang="zh-CN" altLang="en-US" sz="4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去 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吧</a:t>
            </a:r>
            <a:r>
              <a:rPr lang="zh-CN" altLang="en-US" sz="4800" dirty="0">
                <a:solidFill>
                  <a:schemeClr val="bg1"/>
                </a:solidFill>
                <a:ea typeface="宋体" panose="02010600030101010101" pitchFamily="2" charset="-122"/>
              </a:rPr>
              <a:t>        好</a:t>
            </a:r>
            <a:r>
              <a:rPr lang="zh-CN" altLang="en-US" sz="4800" dirty="0">
                <a:solidFill>
                  <a:srgbClr val="FF3300"/>
                </a:solidFill>
                <a:ea typeface="宋体" panose="02010600030101010101" pitchFamily="2" charset="-122"/>
              </a:rPr>
              <a:t> 吗</a:t>
            </a:r>
            <a:endParaRPr lang="zh-CN" altLang="en-US" sz="48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3f8376e1270c1e680cb4a7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513" y="-9525"/>
            <a:ext cx="9180512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90b0a0cc12ed044a0fb345a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-9525"/>
            <a:ext cx="9267826" cy="689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2d016f2db91e3bbf98250a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8" y="-7938"/>
            <a:ext cx="9267826" cy="696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55650" y="1052513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第</a:t>
            </a:r>
            <a:r>
              <a:rPr lang="en-US" altLang="zh-CN" sz="4000"/>
              <a:t>2</a:t>
            </a:r>
            <a:r>
              <a:rPr lang="zh-CN" altLang="en-US" sz="4000"/>
              <a:t>教时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457200" y="457200"/>
            <a:ext cx="8229600" cy="609600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9155" name="Group 3"/>
          <p:cNvGraphicFramePr>
            <a:graphicFrameLocks noGrp="1"/>
          </p:cNvGraphicFramePr>
          <p:nvPr/>
        </p:nvGraphicFramePr>
        <p:xfrm>
          <a:off x="457200" y="457200"/>
          <a:ext cx="208280" cy="586740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297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381000" y="533400"/>
            <a:ext cx="8382000" cy="586740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457200" y="457200"/>
            <a:ext cx="8153400" cy="5943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 flipH="1">
            <a:off x="1981200" y="4419600"/>
            <a:ext cx="76200" cy="18288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 flipH="1" flipV="1">
            <a:off x="1905000" y="4191000"/>
            <a:ext cx="76200" cy="762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2057400" y="4267200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9168" name="AutoShape 16"/>
          <p:cNvSpPr>
            <a:spLocks noChangeArrowheads="1"/>
          </p:cNvSpPr>
          <p:nvPr/>
        </p:nvSpPr>
        <p:spPr bwMode="auto">
          <a:xfrm>
            <a:off x="250825" y="549275"/>
            <a:ext cx="8610600" cy="5867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127000" cap="rnd">
            <a:solidFill>
              <a:srgbClr val="00CCFF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49169" name="Group 17"/>
          <p:cNvGrpSpPr/>
          <p:nvPr/>
        </p:nvGrpSpPr>
        <p:grpSpPr bwMode="auto">
          <a:xfrm>
            <a:off x="3563938" y="1270000"/>
            <a:ext cx="838200" cy="2971800"/>
            <a:chOff x="0" y="0"/>
            <a:chExt cx="528" cy="1872"/>
          </a:xfrm>
        </p:grpSpPr>
        <p:sp>
          <p:nvSpPr>
            <p:cNvPr id="49170" name="Oval 18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solidFill>
              <a:srgbClr val="CC66FF"/>
            </a:solidFill>
            <a:ln w="25400">
              <a:solidFill>
                <a:srgbClr val="9933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FFFF66"/>
                  </a:solidFill>
                  <a:latin typeface="华文中宋" pitchFamily="2" charset="-122"/>
                  <a:ea typeface="华文中宋" pitchFamily="2" charset="-122"/>
                </a:rPr>
                <a:t>您</a:t>
              </a:r>
              <a:endParaRPr lang="zh-CN" altLang="en-US" sz="4000">
                <a:solidFill>
                  <a:srgbClr val="FFFF66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71" name="Line 19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9933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72" name="Group 20"/>
          <p:cNvGrpSpPr/>
          <p:nvPr/>
        </p:nvGrpSpPr>
        <p:grpSpPr bwMode="auto">
          <a:xfrm>
            <a:off x="1476375" y="3933825"/>
            <a:ext cx="815975" cy="2971800"/>
            <a:chOff x="0" y="0"/>
            <a:chExt cx="513" cy="1872"/>
          </a:xfrm>
        </p:grpSpPr>
        <p:sp>
          <p:nvSpPr>
            <p:cNvPr id="49173" name="Oval 21"/>
            <p:cNvSpPr>
              <a:spLocks noChangeArrowheads="1"/>
            </p:cNvSpPr>
            <p:nvPr/>
          </p:nvSpPr>
          <p:spPr bwMode="auto">
            <a:xfrm>
              <a:off x="0" y="0"/>
              <a:ext cx="513" cy="618"/>
            </a:xfrm>
            <a:prstGeom prst="ellipse">
              <a:avLst/>
            </a:prstGeom>
            <a:solidFill>
              <a:srgbClr val="FFCC00"/>
            </a:solidFill>
            <a:ln w="25400">
              <a:solidFill>
                <a:srgbClr val="FFFF6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03300"/>
                  </a:solidFill>
                  <a:latin typeface="华文中宋" pitchFamily="2" charset="-122"/>
                  <a:ea typeface="华文中宋" pitchFamily="2" charset="-122"/>
                </a:rPr>
                <a:t>吗</a:t>
              </a:r>
              <a:endParaRPr lang="zh-CN" altLang="en-US" sz="400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74" name="Line 22"/>
            <p:cNvSpPr>
              <a:spLocks noChangeShapeType="1"/>
            </p:cNvSpPr>
            <p:nvPr/>
          </p:nvSpPr>
          <p:spPr bwMode="auto">
            <a:xfrm>
              <a:off x="240" y="624"/>
              <a:ext cx="0" cy="1248"/>
            </a:xfrm>
            <a:prstGeom prst="line">
              <a:avLst/>
            </a:prstGeom>
            <a:noFill/>
            <a:ln w="9525">
              <a:solidFill>
                <a:srgbClr val="FF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75" name="Group 23"/>
          <p:cNvGrpSpPr/>
          <p:nvPr/>
        </p:nvGrpSpPr>
        <p:grpSpPr bwMode="auto">
          <a:xfrm>
            <a:off x="4140200" y="2708275"/>
            <a:ext cx="838200" cy="2971800"/>
            <a:chOff x="0" y="0"/>
            <a:chExt cx="528" cy="1872"/>
          </a:xfrm>
        </p:grpSpPr>
        <p:sp>
          <p:nvSpPr>
            <p:cNvPr id="49176" name="Oval 24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solidFill>
              <a:srgbClr val="993366"/>
            </a:solidFill>
            <a:ln w="25400">
              <a:solidFill>
                <a:srgbClr val="CC99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FFFF66"/>
                  </a:solidFill>
                  <a:latin typeface="华文中宋" pitchFamily="2" charset="-122"/>
                  <a:ea typeface="华文中宋" pitchFamily="2" charset="-122"/>
                </a:rPr>
                <a:t>景</a:t>
              </a:r>
              <a:endParaRPr lang="zh-CN" altLang="en-US" sz="4000">
                <a:solidFill>
                  <a:srgbClr val="FFFF66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77" name="Line 25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25400">
              <a:solidFill>
                <a:srgbClr val="CC99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78" name="Group 26"/>
          <p:cNvGrpSpPr/>
          <p:nvPr/>
        </p:nvGrpSpPr>
        <p:grpSpPr bwMode="auto">
          <a:xfrm>
            <a:off x="4953000" y="1447800"/>
            <a:ext cx="914400" cy="2971800"/>
            <a:chOff x="0" y="0"/>
            <a:chExt cx="528" cy="1872"/>
          </a:xfrm>
        </p:grpSpPr>
        <p:sp>
          <p:nvSpPr>
            <p:cNvPr id="49179" name="Oval 27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solidFill>
              <a:srgbClr val="FF3399"/>
            </a:solidFill>
            <a:ln w="25400">
              <a:solidFill>
                <a:srgbClr val="80008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学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80" name="Line 28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81" name="Group 29"/>
          <p:cNvGrpSpPr/>
          <p:nvPr/>
        </p:nvGrpSpPr>
        <p:grpSpPr bwMode="auto">
          <a:xfrm>
            <a:off x="2195513" y="1628775"/>
            <a:ext cx="838200" cy="2971800"/>
            <a:chOff x="0" y="0"/>
            <a:chExt cx="528" cy="1872"/>
          </a:xfrm>
        </p:grpSpPr>
        <p:sp>
          <p:nvSpPr>
            <p:cNvPr id="49182" name="Oval 30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gradFill rotWithShape="0">
              <a:gsLst>
                <a:gs pos="0">
                  <a:srgbClr val="FF6600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00008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吧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83" name="Line 31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84" name="Group 32"/>
          <p:cNvGrpSpPr/>
          <p:nvPr/>
        </p:nvGrpSpPr>
        <p:grpSpPr bwMode="auto">
          <a:xfrm>
            <a:off x="6156325" y="1052513"/>
            <a:ext cx="838200" cy="2971800"/>
            <a:chOff x="0" y="0"/>
            <a:chExt cx="528" cy="1872"/>
          </a:xfrm>
        </p:grpSpPr>
        <p:sp>
          <p:nvSpPr>
            <p:cNvPr id="49185" name="Oval 33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solidFill>
              <a:srgbClr val="00CC00"/>
            </a:solidFill>
            <a:ln w="25400">
              <a:solidFill>
                <a:srgbClr val="33996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FFFF66"/>
                  </a:solidFill>
                  <a:latin typeface="华文中宋" pitchFamily="2" charset="-122"/>
                  <a:ea typeface="华文中宋" pitchFamily="2" charset="-122"/>
                </a:rPr>
                <a:t>会</a:t>
              </a:r>
              <a:endParaRPr lang="zh-CN" altLang="en-US" sz="4000">
                <a:solidFill>
                  <a:srgbClr val="FFFF66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86" name="Line 34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3399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87" name="Group 35"/>
          <p:cNvGrpSpPr/>
          <p:nvPr/>
        </p:nvGrpSpPr>
        <p:grpSpPr bwMode="auto">
          <a:xfrm>
            <a:off x="4645025" y="4076700"/>
            <a:ext cx="838200" cy="2527300"/>
            <a:chOff x="0" y="0"/>
            <a:chExt cx="528" cy="1939"/>
          </a:xfrm>
        </p:grpSpPr>
        <p:sp>
          <p:nvSpPr>
            <p:cNvPr id="49188" name="Oval 36"/>
            <p:cNvSpPr>
              <a:spLocks noChangeArrowheads="1"/>
            </p:cNvSpPr>
            <p:nvPr/>
          </p:nvSpPr>
          <p:spPr bwMode="auto">
            <a:xfrm>
              <a:off x="0" y="0"/>
              <a:ext cx="528" cy="75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33CCFF"/>
                </a:gs>
              </a:gsLst>
              <a:lin ang="5400000" scaled="1"/>
            </a:gradFill>
            <a:ln w="25400">
              <a:solidFill>
                <a:srgbClr val="00CC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带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89" name="Line 37"/>
            <p:cNvSpPr>
              <a:spLocks noChangeShapeType="1"/>
            </p:cNvSpPr>
            <p:nvPr/>
          </p:nvSpPr>
          <p:spPr bwMode="auto">
            <a:xfrm>
              <a:off x="288" y="691"/>
              <a:ext cx="0" cy="1248"/>
            </a:xfrm>
            <a:prstGeom prst="line">
              <a:avLst/>
            </a:prstGeom>
            <a:noFill/>
            <a:ln w="25400">
              <a:solidFill>
                <a:srgbClr val="00CC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90" name="Group 38"/>
          <p:cNvGrpSpPr/>
          <p:nvPr/>
        </p:nvGrpSpPr>
        <p:grpSpPr bwMode="auto">
          <a:xfrm>
            <a:off x="2844800" y="3286125"/>
            <a:ext cx="914400" cy="2971800"/>
            <a:chOff x="0" y="0"/>
            <a:chExt cx="528" cy="1872"/>
          </a:xfrm>
        </p:grpSpPr>
        <p:sp>
          <p:nvSpPr>
            <p:cNvPr id="49191" name="Oval 39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solidFill>
              <a:srgbClr val="FF6600"/>
            </a:solidFill>
            <a:ln w="254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美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92" name="Line 40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FF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93" name="Group 41"/>
          <p:cNvGrpSpPr/>
          <p:nvPr/>
        </p:nvGrpSpPr>
        <p:grpSpPr bwMode="auto">
          <a:xfrm>
            <a:off x="900113" y="1341438"/>
            <a:ext cx="838200" cy="2971800"/>
            <a:chOff x="0" y="0"/>
            <a:chExt cx="528" cy="1872"/>
          </a:xfrm>
        </p:grpSpPr>
        <p:sp>
          <p:nvSpPr>
            <p:cNvPr id="49194" name="Oval 42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gradFill rotWithShape="0">
              <a:gsLst>
                <a:gs pos="0">
                  <a:srgbClr val="CC66FF"/>
                </a:gs>
                <a:gs pos="100000">
                  <a:schemeClr val="bg1"/>
                </a:gs>
              </a:gsLst>
              <a:lin ang="5400000" scaled="1"/>
            </a:gradFill>
            <a:ln w="25400">
              <a:solidFill>
                <a:srgbClr val="80008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自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95" name="Line 43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96" name="Group 44"/>
          <p:cNvGrpSpPr/>
          <p:nvPr/>
        </p:nvGrpSpPr>
        <p:grpSpPr bwMode="auto">
          <a:xfrm>
            <a:off x="5940425" y="3286125"/>
            <a:ext cx="911225" cy="2970213"/>
            <a:chOff x="0" y="0"/>
            <a:chExt cx="526" cy="1872"/>
          </a:xfrm>
        </p:grpSpPr>
        <p:sp>
          <p:nvSpPr>
            <p:cNvPr id="49197" name="Oval 45"/>
            <p:cNvSpPr>
              <a:spLocks noChangeArrowheads="1"/>
            </p:cNvSpPr>
            <p:nvPr/>
          </p:nvSpPr>
          <p:spPr bwMode="auto">
            <a:xfrm>
              <a:off x="0" y="0"/>
              <a:ext cx="526" cy="61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3399FF"/>
                </a:gs>
              </a:gsLst>
              <a:lin ang="5400000" scaled="1"/>
            </a:gradFill>
            <a:ln w="25400">
              <a:solidFill>
                <a:srgbClr val="3366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己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198" name="Line 46"/>
            <p:cNvSpPr>
              <a:spLocks noChangeShapeType="1"/>
            </p:cNvSpPr>
            <p:nvPr/>
          </p:nvSpPr>
          <p:spPr bwMode="auto">
            <a:xfrm>
              <a:off x="287" y="624"/>
              <a:ext cx="0" cy="1248"/>
            </a:xfrm>
            <a:prstGeom prst="line">
              <a:avLst/>
            </a:prstGeom>
            <a:noFill/>
            <a:ln w="9525">
              <a:solidFill>
                <a:srgbClr val="3366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9199" name="Group 47"/>
          <p:cNvGrpSpPr/>
          <p:nvPr/>
        </p:nvGrpSpPr>
        <p:grpSpPr bwMode="auto">
          <a:xfrm>
            <a:off x="7010400" y="2286000"/>
            <a:ext cx="838200" cy="2971800"/>
            <a:chOff x="0" y="0"/>
            <a:chExt cx="528" cy="1872"/>
          </a:xfrm>
        </p:grpSpPr>
        <p:sp>
          <p:nvSpPr>
            <p:cNvPr id="49200" name="Oval 48"/>
            <p:cNvSpPr>
              <a:spLocks noChangeArrowheads="1"/>
            </p:cNvSpPr>
            <p:nvPr/>
          </p:nvSpPr>
          <p:spPr bwMode="auto">
            <a:xfrm>
              <a:off x="0" y="0"/>
              <a:ext cx="528" cy="618"/>
            </a:xfrm>
            <a:prstGeom prst="ellipse">
              <a:avLst/>
            </a:prstGeom>
            <a:solidFill>
              <a:srgbClr val="CC9900"/>
            </a:solidFill>
            <a:ln w="25400">
              <a:solidFill>
                <a:srgbClr val="996633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000">
                  <a:latin typeface="华文中宋" pitchFamily="2" charset="-122"/>
                  <a:ea typeface="华文中宋" pitchFamily="2" charset="-122"/>
                </a:rPr>
                <a:t>深</a:t>
              </a:r>
              <a:endParaRPr lang="zh-CN" altLang="en-US" sz="400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201" name="Line 49"/>
            <p:cNvSpPr>
              <a:spLocks noChangeShapeType="1"/>
            </p:cNvSpPr>
            <p:nvPr/>
          </p:nvSpPr>
          <p:spPr bwMode="auto">
            <a:xfrm>
              <a:off x="288" y="624"/>
              <a:ext cx="0" cy="1248"/>
            </a:xfrm>
            <a:prstGeom prst="line">
              <a:avLst/>
            </a:prstGeom>
            <a:noFill/>
            <a:ln w="9525">
              <a:solidFill>
                <a:srgbClr val="99663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9202" name="AutoShape 50">
            <a:hlinkClick r:id="rId1" action="ppaction://hlinksldjump">
              <a:snd r:embed="rId2" name="鼓掌"/>
            </a:hlinkClick>
          </p:cNvPr>
          <p:cNvSpPr>
            <a:spLocks noChangeArrowheads="1"/>
          </p:cNvSpPr>
          <p:nvPr/>
        </p:nvSpPr>
        <p:spPr bwMode="auto">
          <a:xfrm>
            <a:off x="8305800" y="6248400"/>
            <a:ext cx="457200" cy="304800"/>
          </a:xfrm>
          <a:prstGeom prst="actionButtonEnd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18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117475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0"/>
            <a:ext cx="7885113" cy="240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</a:t>
            </a:r>
            <a:r>
              <a:rPr lang="zh-CN" altLang="en-US" sz="3200" dirty="0"/>
              <a:t>小鸭说：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妈妈，您带我去游泳好吗？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妈妈说：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小溪的水不深，自己去游吧。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过了几天，小鸭学会了游泳。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117475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7885113" cy="240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</a:t>
            </a:r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en-US" altLang="zh-CN" sz="4000" dirty="0"/>
              <a:t> </a:t>
            </a:r>
            <a:r>
              <a:rPr lang="en-US" altLang="zh-CN" sz="3200" dirty="0">
                <a:solidFill>
                  <a:srgbClr val="FF0000"/>
                </a:solidFill>
              </a:rPr>
              <a:t>①</a:t>
            </a:r>
            <a:r>
              <a:rPr lang="zh-CN" altLang="en-US" sz="3200" dirty="0"/>
              <a:t>小鸭说：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妈妈，您带我去游泳好吗？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en-US" altLang="zh-CN" sz="3200" dirty="0">
                <a:solidFill>
                  <a:srgbClr val="FF0000"/>
                </a:solidFill>
              </a:rPr>
              <a:t>②</a:t>
            </a:r>
            <a:r>
              <a:rPr lang="zh-CN" altLang="en-US" sz="3200" dirty="0"/>
              <a:t>妈妈说：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小溪的水不深，自己去游吧。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en-US" altLang="zh-CN" sz="3200" dirty="0">
                <a:solidFill>
                  <a:srgbClr val="FF0000"/>
                </a:solidFill>
              </a:rPr>
              <a:t>③</a:t>
            </a:r>
            <a:r>
              <a:rPr lang="zh-CN" altLang="en-US" sz="3200" dirty="0"/>
              <a:t>过了几天，小鸭学会了游泳。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3350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0"/>
            <a:ext cx="788511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</a:t>
            </a:r>
            <a:r>
              <a:rPr lang="zh-CN" altLang="en-US" sz="4000" dirty="0">
                <a:solidFill>
                  <a:srgbClr val="FF0000"/>
                </a:solidFill>
              </a:rPr>
              <a:t>小鸭说：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4000" dirty="0">
                <a:solidFill>
                  <a:srgbClr val="FF0000"/>
                </a:solidFill>
              </a:rPr>
              <a:t>妈妈，您带我去游泳好吗？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/>
              </a:rPr>
              <a:t>”</a:t>
            </a:r>
            <a:r>
              <a:rPr lang="zh-CN" altLang="en-US" sz="3200" dirty="0"/>
              <a:t>妈妈说：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小溪的水不深，自己去游吧。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过了几天，小鸭学会了游泳。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117475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0" y="0"/>
            <a:ext cx="7885113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</a:t>
            </a:r>
            <a:r>
              <a:rPr lang="zh-CN" altLang="en-US" sz="3200">
                <a:solidFill>
                  <a:srgbClr val="FF0000"/>
                </a:solidFill>
              </a:rPr>
              <a:t>小鸭说：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妈妈，您带我去游泳好吗？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/>
              </a:rPr>
              <a:t>”</a:t>
            </a:r>
            <a:r>
              <a:rPr lang="zh-CN" altLang="en-US" sz="4000">
                <a:solidFill>
                  <a:srgbClr val="0066FF"/>
                </a:solidFill>
              </a:rPr>
              <a:t>妈妈说：</a:t>
            </a:r>
            <a:r>
              <a:rPr lang="zh-CN" altLang="en-US" sz="4000">
                <a:solidFill>
                  <a:srgbClr val="0066FF"/>
                </a:solidFill>
                <a:latin typeface="Arial" panose="020B0604020202020204"/>
              </a:rPr>
              <a:t>“</a:t>
            </a:r>
            <a:r>
              <a:rPr lang="zh-CN" altLang="en-US" sz="4000">
                <a:solidFill>
                  <a:srgbClr val="0066FF"/>
                </a:solidFill>
              </a:rPr>
              <a:t>小溪的水不深，自己去游吧。</a:t>
            </a:r>
            <a:r>
              <a:rPr lang="zh-CN" altLang="en-US" sz="4000">
                <a:solidFill>
                  <a:srgbClr val="0066FF"/>
                </a:solidFill>
                <a:latin typeface="Arial" panose="020B0604020202020204"/>
              </a:rPr>
              <a:t>”</a:t>
            </a:r>
            <a:r>
              <a:rPr lang="zh-CN" altLang="en-US" sz="3200"/>
              <a:t>过了几天，小鸭学会了游泳。</a:t>
            </a:r>
            <a:endParaRPr lang="zh-CN" altLang="en-US" sz="3200"/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rgbClr val="FF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117475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0"/>
            <a:ext cx="7885113" cy="274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      </a:t>
            </a:r>
            <a:r>
              <a:rPr lang="zh-CN" altLang="en-US" sz="3200">
                <a:solidFill>
                  <a:srgbClr val="FF0000"/>
                </a:solidFill>
              </a:rPr>
              <a:t>小鸭说：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妈妈，您带我去游泳好吗？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/>
              </a:rPr>
              <a:t>”</a:t>
            </a:r>
            <a:r>
              <a:rPr lang="zh-CN" altLang="en-US" sz="3200">
                <a:solidFill>
                  <a:srgbClr val="0066FF"/>
                </a:solidFill>
              </a:rPr>
              <a:t>妈妈说：</a:t>
            </a:r>
            <a:r>
              <a:rPr lang="zh-CN" altLang="en-US" sz="3200">
                <a:solidFill>
                  <a:srgbClr val="0066FF"/>
                </a:solidFill>
                <a:latin typeface="Arial" panose="020B0604020202020204"/>
              </a:rPr>
              <a:t>“</a:t>
            </a:r>
            <a:r>
              <a:rPr lang="zh-CN" altLang="en-US" sz="3200">
                <a:solidFill>
                  <a:srgbClr val="0066FF"/>
                </a:solidFill>
              </a:rPr>
              <a:t>小溪的水不深，自己去游吧。</a:t>
            </a:r>
            <a:r>
              <a:rPr lang="zh-CN" altLang="en-US" sz="3200">
                <a:solidFill>
                  <a:srgbClr val="0066FF"/>
                </a:solidFill>
                <a:latin typeface="Arial" panose="020B0604020202020204"/>
              </a:rPr>
              <a:t>”</a:t>
            </a:r>
            <a:r>
              <a:rPr lang="zh-CN" altLang="en-US" sz="4400"/>
              <a:t>过了几天，小鸭学会了游泳。</a:t>
            </a:r>
            <a:endParaRPr lang="zh-CN" altLang="en-US" sz="4400"/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rgbClr val="FF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117475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79" name="AutoShape 3"/>
          <p:cNvSpPr>
            <a:spLocks noChangeArrowheads="1"/>
          </p:cNvSpPr>
          <p:nvPr/>
        </p:nvSpPr>
        <p:spPr bwMode="auto">
          <a:xfrm flipH="1">
            <a:off x="323850" y="1412875"/>
            <a:ext cx="3671888" cy="1223963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妈妈，您带我去游泳好吗？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auto">
          <a:xfrm>
            <a:off x="5148263" y="188913"/>
            <a:ext cx="3600450" cy="1223962"/>
          </a:xfrm>
          <a:prstGeom prst="wedgeRectCallout">
            <a:avLst>
              <a:gd name="adj1" fmla="val -45116"/>
              <a:gd name="adj2" fmla="val 8330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小溪的水不深，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自己去游吧。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ldLvl="0" animBg="1" autoUpdateAnimBg="0"/>
      <p:bldP spid="50180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3350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78851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</a:t>
            </a:r>
            <a:r>
              <a:rPr lang="zh-CN" altLang="en-US" sz="3200"/>
              <a:t>小鸭说：</a:t>
            </a:r>
            <a:r>
              <a:rPr lang="zh-CN" altLang="en-US" sz="3200">
                <a:latin typeface="Arial" panose="020B0604020202020204"/>
              </a:rPr>
              <a:t>“</a:t>
            </a:r>
            <a:r>
              <a:rPr lang="zh-CN" altLang="en-US" sz="3200"/>
              <a:t>妈妈，您带我去游泳好吗？</a:t>
            </a:r>
            <a:r>
              <a:rPr lang="zh-CN" altLang="en-US" sz="3200">
                <a:latin typeface="Arial" panose="020B0604020202020204"/>
              </a:rPr>
              <a:t>”</a:t>
            </a:r>
            <a:r>
              <a:rPr lang="zh-CN" altLang="en-US" sz="3200"/>
              <a:t>妈妈说：</a:t>
            </a:r>
            <a:r>
              <a:rPr lang="zh-CN" altLang="en-US" sz="3200">
                <a:latin typeface="Arial" panose="020B0604020202020204"/>
              </a:rPr>
              <a:t>“</a:t>
            </a:r>
            <a:r>
              <a:rPr lang="zh-CN" altLang="en-US" sz="3200"/>
              <a:t>小溪的水不深，自己去游吧。</a:t>
            </a:r>
            <a:r>
              <a:rPr lang="zh-CN" altLang="en-US" sz="3200">
                <a:latin typeface="Arial" panose="020B0604020202020204"/>
              </a:rPr>
              <a:t>”</a:t>
            </a:r>
            <a:endParaRPr lang="zh-CN" altLang="en-US" sz="3200"/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201021319475399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-6350"/>
            <a:ext cx="913765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31640" y="1700808"/>
            <a:ext cx="684076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40FA0"/>
                </a:solidFill>
              </a:rPr>
              <a:t>     1</a:t>
            </a:r>
            <a:r>
              <a:rPr lang="zh-CN" altLang="en-US" sz="4000" dirty="0">
                <a:solidFill>
                  <a:srgbClr val="040FA0"/>
                </a:solidFill>
              </a:rPr>
              <a:t>、出声读课文，读准</a:t>
            </a:r>
            <a:r>
              <a:rPr lang="zh-CN" altLang="en-US" sz="4000" dirty="0" smtClean="0">
                <a:solidFill>
                  <a:srgbClr val="040FA0"/>
                </a:solidFill>
              </a:rPr>
              <a:t>字音；</a:t>
            </a:r>
            <a:endParaRPr lang="en-US" altLang="zh-CN" sz="4000" dirty="0" smtClean="0">
              <a:solidFill>
                <a:srgbClr val="040FA0"/>
              </a:solidFill>
            </a:endParaRPr>
          </a:p>
          <a:p>
            <a:pPr algn="ctr"/>
            <a:r>
              <a:rPr lang="en-US" altLang="zh-CN" sz="4000" dirty="0" smtClean="0">
                <a:solidFill>
                  <a:srgbClr val="040FA0"/>
                </a:solidFill>
              </a:rPr>
              <a:t>2</a:t>
            </a:r>
            <a:r>
              <a:rPr lang="zh-CN" altLang="en-US" sz="4000" dirty="0" smtClean="0">
                <a:solidFill>
                  <a:srgbClr val="040FA0"/>
                </a:solidFill>
              </a:rPr>
              <a:t>、圈生字，记记生字。</a:t>
            </a:r>
            <a:endParaRPr lang="zh-CN" altLang="en-US" sz="4000" dirty="0">
              <a:solidFill>
                <a:srgbClr val="040F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1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3350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0"/>
            <a:ext cx="7885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       过了几天，</a:t>
            </a:r>
            <a:r>
              <a:rPr lang="zh-CN" altLang="en-US" sz="3200"/>
              <a:t>小鸭</a:t>
            </a:r>
            <a:r>
              <a:rPr lang="zh-CN" altLang="en-US" sz="3200">
                <a:solidFill>
                  <a:srgbClr val="FF0000"/>
                </a:solidFill>
              </a:rPr>
              <a:t>学会</a:t>
            </a:r>
            <a:r>
              <a:rPr lang="zh-CN" altLang="en-US" sz="3200"/>
              <a:t>了游泳。</a:t>
            </a:r>
            <a:endParaRPr lang="zh-CN" altLang="en-US" sz="3200"/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3350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0"/>
            <a:ext cx="7885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       过了几天，</a:t>
            </a:r>
            <a:r>
              <a:rPr lang="zh-CN" altLang="en-US" sz="3200"/>
              <a:t>小鸭</a:t>
            </a:r>
            <a:r>
              <a:rPr lang="zh-CN" altLang="en-US" sz="3200">
                <a:solidFill>
                  <a:srgbClr val="FF0000"/>
                </a:solidFill>
              </a:rPr>
              <a:t>学会</a:t>
            </a:r>
            <a:r>
              <a:rPr lang="zh-CN" altLang="en-US" sz="3200"/>
              <a:t>了游泳。</a:t>
            </a:r>
            <a:endParaRPr lang="zh-CN" altLang="en-US" sz="3200"/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0" y="3429000"/>
            <a:ext cx="64087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</a:rPr>
              <a:t>（          ）学会（              ）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275" y="117475"/>
            <a:ext cx="9067800" cy="674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0" y="188913"/>
            <a:ext cx="9144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</a:t>
            </a:r>
            <a:r>
              <a:rPr lang="zh-CN" altLang="en-US" sz="3200" dirty="0"/>
              <a:t>小鹰说：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妈妈，我想去山那边看看，您带我去好吗？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妈妈说：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山那边风景很美，自己去看吧。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过了几天，小鹰学会了飞翔</a:t>
            </a:r>
            <a:r>
              <a:rPr lang="en-US" altLang="zh-CN" sz="3200" dirty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275" y="117475"/>
            <a:ext cx="9067800" cy="674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3" name="AutoShape 3"/>
          <p:cNvSpPr>
            <a:spLocks noChangeArrowheads="1"/>
          </p:cNvSpPr>
          <p:nvPr/>
        </p:nvSpPr>
        <p:spPr bwMode="auto">
          <a:xfrm flipH="1">
            <a:off x="-33338" y="836613"/>
            <a:ext cx="3668713" cy="1223962"/>
          </a:xfrm>
          <a:prstGeom prst="wedgeEllipseCallout">
            <a:avLst>
              <a:gd name="adj1" fmla="val -21185"/>
              <a:gd name="adj2" fmla="val 11244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妈妈，我想去山那边看看，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您带我去好吗？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auto">
          <a:xfrm>
            <a:off x="1692275" y="4149725"/>
            <a:ext cx="3600450" cy="1223963"/>
          </a:xfrm>
          <a:prstGeom prst="wedgeRectCallout">
            <a:avLst>
              <a:gd name="adj1" fmla="val 47389"/>
              <a:gd name="adj2" fmla="val -11171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山那边风景很美，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自己去看吧。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 autoUpdateAnimBg="0"/>
      <p:bldP spid="51204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275" y="117475"/>
            <a:ext cx="9067800" cy="674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0" y="188913"/>
            <a:ext cx="9144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</a:t>
            </a:r>
            <a:r>
              <a:rPr lang="zh-CN" altLang="en-US" sz="3200"/>
              <a:t>小鹰说：</a:t>
            </a:r>
            <a:r>
              <a:rPr lang="zh-CN" altLang="en-US" sz="3200">
                <a:latin typeface="Arial" panose="020B0604020202020204"/>
              </a:rPr>
              <a:t>“</a:t>
            </a:r>
            <a:r>
              <a:rPr lang="zh-CN" altLang="en-US" sz="3200"/>
              <a:t>妈妈，我想去山那边看看，您带我去好吗？</a:t>
            </a:r>
            <a:r>
              <a:rPr lang="zh-CN" altLang="en-US" sz="3200">
                <a:latin typeface="Arial" panose="020B0604020202020204"/>
              </a:rPr>
              <a:t>”</a:t>
            </a:r>
            <a:r>
              <a:rPr lang="zh-CN" altLang="en-US" sz="3200"/>
              <a:t>妈妈说：</a:t>
            </a:r>
            <a:r>
              <a:rPr lang="zh-CN" altLang="en-US" sz="3200">
                <a:latin typeface="Arial" panose="020B0604020202020204"/>
              </a:rPr>
              <a:t>“</a:t>
            </a:r>
            <a:r>
              <a:rPr lang="zh-CN" altLang="en-US" sz="3200"/>
              <a:t>山那边风景很美，自己去看吧。</a:t>
            </a:r>
            <a:r>
              <a:rPr lang="zh-CN" altLang="en-US" sz="3200">
                <a:latin typeface="Arial" panose="020B0604020202020204"/>
              </a:rPr>
              <a:t>”</a:t>
            </a:r>
            <a:r>
              <a:rPr lang="zh-CN" altLang="en-US" sz="3200">
                <a:solidFill>
                  <a:srgbClr val="FF0000"/>
                </a:solidFill>
              </a:rPr>
              <a:t>过了几天</a:t>
            </a:r>
            <a:r>
              <a:rPr lang="zh-CN" altLang="en-US" sz="3200"/>
              <a:t>，小鹰学</a:t>
            </a:r>
            <a:r>
              <a:rPr lang="zh-CN" altLang="en-US" sz="3200">
                <a:solidFill>
                  <a:srgbClr val="FF0000"/>
                </a:solidFill>
              </a:rPr>
              <a:t>会</a:t>
            </a:r>
            <a:r>
              <a:rPr lang="zh-CN" altLang="en-US" sz="3200"/>
              <a:t>了飞翔</a:t>
            </a:r>
            <a:r>
              <a:rPr lang="en-US" altLang="zh-CN" sz="3200"/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900113" y="1196975"/>
            <a:ext cx="2592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9900"/>
                </a:solidFill>
              </a:rPr>
              <a:t>故事剧场</a:t>
            </a:r>
            <a:endParaRPr lang="zh-CN" altLang="en-US" sz="4000">
              <a:solidFill>
                <a:srgbClr val="009900"/>
              </a:solidFill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1116013" y="3141663"/>
            <a:ext cx="655161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演一演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8bb94cf804367762242df27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539750" y="2781300"/>
            <a:ext cx="7605713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dirty="0"/>
              <a:t>         </a:t>
            </a:r>
            <a:r>
              <a:rPr lang="zh-CN" altLang="en-US" sz="3200" dirty="0">
                <a:solidFill>
                  <a:srgbClr val="FF0000"/>
                </a:solidFill>
              </a:rPr>
              <a:t>你真狠心啊，一点也不爱自己的孩子。</a:t>
            </a:r>
            <a:endParaRPr lang="zh-CN" altLang="en-US" sz="3200" dirty="0">
              <a:solidFill>
                <a:srgbClr val="FF0000"/>
              </a:solidFill>
            </a:endParaRPr>
          </a:p>
          <a:p>
            <a:pPr algn="just"/>
            <a:r>
              <a:rPr lang="zh-CN" altLang="en-US" sz="3200" dirty="0">
                <a:solidFill>
                  <a:srgbClr val="FF0000"/>
                </a:solidFill>
              </a:rPr>
              <a:t>让孩子自己去游泳，万一淹死了怎么办？</a:t>
            </a:r>
            <a:endParaRPr lang="zh-CN" altLang="en-US" sz="3200" dirty="0">
              <a:solidFill>
                <a:srgbClr val="FF0000"/>
              </a:solidFill>
            </a:endParaRPr>
          </a:p>
          <a:p>
            <a:pPr algn="just"/>
            <a:r>
              <a:rPr lang="zh-CN" altLang="en-US" sz="3200" dirty="0">
                <a:solidFill>
                  <a:srgbClr val="FF0000"/>
                </a:solidFill>
              </a:rPr>
              <a:t>要是我啊，才舍不得让孩子去吃苦、冒</a:t>
            </a:r>
            <a:endParaRPr lang="zh-CN" altLang="en-US" sz="3200" dirty="0">
              <a:solidFill>
                <a:srgbClr val="FF0000"/>
              </a:solidFill>
            </a:endParaRPr>
          </a:p>
          <a:p>
            <a:pPr algn="just"/>
            <a:r>
              <a:rPr lang="zh-CN" altLang="en-US" sz="3200" dirty="0">
                <a:solidFill>
                  <a:srgbClr val="FF0000"/>
                </a:solidFill>
              </a:rPr>
              <a:t>险呢！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50825" y="1628775"/>
            <a:ext cx="29765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rgbClr val="040FA0"/>
                </a:solidFill>
              </a:rPr>
              <a:t>鸡妈妈说</a:t>
            </a:r>
            <a:r>
              <a:rPr lang="zh-CN" altLang="en-US" sz="2800" dirty="0"/>
              <a:t>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ldLvl="0" autoUpdateAnimBg="0"/>
      <p:bldP spid="6246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2b06a9115e03a410f819b8a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450" y="0"/>
            <a:ext cx="9055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611188" y="2133600"/>
            <a:ext cx="7599362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3200" dirty="0">
                <a:solidFill>
                  <a:srgbClr val="040FA0"/>
                </a:solidFill>
              </a:rPr>
              <a:t> </a:t>
            </a:r>
            <a:r>
              <a:rPr lang="zh-CN" altLang="en-US" sz="3200" dirty="0"/>
              <a:t>    我不是不爱自己的孩子，我这样做是为</a:t>
            </a:r>
            <a:endParaRPr lang="zh-CN" altLang="en-US" sz="3200" dirty="0"/>
          </a:p>
          <a:p>
            <a:pPr algn="just"/>
            <a:r>
              <a:rPr lang="zh-CN" altLang="en-US" sz="3200" dirty="0"/>
              <a:t>了锻炼它生活的本领。我的鸭宝宝身体扁</a:t>
            </a:r>
            <a:endParaRPr lang="zh-CN" altLang="en-US" sz="3200" dirty="0"/>
          </a:p>
          <a:p>
            <a:pPr algn="just"/>
            <a:r>
              <a:rPr lang="zh-CN" altLang="en-US" sz="3200" dirty="0"/>
              <a:t>扁的，身上有油，趾间有蹼，这些会帮助</a:t>
            </a:r>
            <a:endParaRPr lang="zh-CN" altLang="en-US" sz="3200" dirty="0"/>
          </a:p>
          <a:p>
            <a:pPr algn="just"/>
            <a:r>
              <a:rPr lang="zh-CN" altLang="en-US" sz="3200" dirty="0"/>
              <a:t>它自己学会游泳的。如果不让它学习，它</a:t>
            </a:r>
            <a:endParaRPr lang="zh-CN" altLang="en-US" sz="3200" dirty="0"/>
          </a:p>
          <a:p>
            <a:pPr algn="just"/>
            <a:r>
              <a:rPr lang="zh-CN" altLang="en-US" sz="3200" dirty="0"/>
              <a:t>什么时候也学不会游泳的。</a:t>
            </a:r>
            <a:endParaRPr lang="zh-CN" altLang="en-US" sz="3200" dirty="0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223838" y="1246188"/>
            <a:ext cx="2603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rgbClr val="FF33CC"/>
                </a:solidFill>
              </a:rPr>
              <a:t>鸭妈妈说:</a:t>
            </a:r>
            <a:endParaRPr lang="zh-CN" altLang="en-US" sz="440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ldLvl="0" autoUpdateAnimBg="0"/>
      <p:bldP spid="63492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900113" y="1196975"/>
            <a:ext cx="2592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9900"/>
                </a:solidFill>
              </a:rPr>
              <a:t>故事剧场</a:t>
            </a:r>
            <a:endParaRPr lang="zh-CN" altLang="en-US" sz="4000">
              <a:solidFill>
                <a:srgbClr val="009900"/>
              </a:solidFill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116013" y="2564904"/>
            <a:ext cx="65516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/>
              <a:t>编一编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U20080623121422852063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0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580063" y="4006850"/>
            <a:ext cx="3313112" cy="946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F1944"/>
                </a:solidFill>
              </a:rPr>
              <a:t>妈妈，您到树上摘果子给我吃好吗？</a:t>
            </a:r>
            <a:endParaRPr lang="zh-CN" altLang="en-US" sz="2800">
              <a:solidFill>
                <a:srgbClr val="CF1944"/>
              </a:solidFill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23850" y="1052513"/>
            <a:ext cx="5057775" cy="57943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CF1944"/>
                </a:solidFill>
              </a:rPr>
              <a:t>树上多着呢，自己去摘吧。</a:t>
            </a:r>
            <a:endParaRPr lang="zh-CN" altLang="en-US" sz="3200">
              <a:solidFill>
                <a:srgbClr val="CF194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 autoUpdateAnimBg="0"/>
      <p:bldP spid="14340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563938" y="908050"/>
            <a:ext cx="2222500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dirty="0">
                <a:solidFill>
                  <a:srgbClr val="0656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会认的字</a:t>
            </a:r>
            <a:endParaRPr lang="zh-CN" altLang="en-US" sz="4000" dirty="0">
              <a:solidFill>
                <a:srgbClr val="0656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547813" y="1701800"/>
            <a:ext cx="7200900" cy="33813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6561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dirty="0">
                <a:latin typeface="Arial" panose="020B0604020202020204" pitchFamily="34" charset="0"/>
              </a:rPr>
              <a:t>  zì      j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zh-CN" altLang="en-US" sz="3600" dirty="0">
                <a:latin typeface="Arial" panose="020B0604020202020204" pitchFamily="34" charset="0"/>
              </a:rPr>
              <a:t>     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ba</a:t>
            </a:r>
            <a:r>
              <a:rPr lang="zh-CN" altLang="en-US" sz="3600" dirty="0">
                <a:latin typeface="Arial" panose="020B0604020202020204" pitchFamily="34" charset="0"/>
              </a:rPr>
              <a:t>    nín   dài   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ma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 自  己  吧  您  带  吗</a:t>
            </a:r>
            <a:endParaRPr lang="zh-CN" altLang="en-US" sz="5400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 sh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r>
              <a:rPr lang="zh-CN" altLang="en-US" sz="3600" dirty="0">
                <a:latin typeface="Arial" panose="020B0604020202020204" pitchFamily="34" charset="0"/>
              </a:rPr>
              <a:t>n xué  huì    nà    jǐng  měi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 深  学  会  那   景  美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8027988" y="44450"/>
            <a:ext cx="1101725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8722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</a:rPr>
              <a:t>影子</a:t>
            </a:r>
            <a:endParaRPr lang="zh-CN" altLang="en-US" sz="36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U20080623121422852063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0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268538" y="260350"/>
            <a:ext cx="6624637" cy="1187450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ea typeface="宋体" panose="02010600030101010101" pitchFamily="2" charset="-122"/>
              </a:rPr>
              <a:t> 小猴说：“妈妈， （                         ） ”</a:t>
            </a:r>
            <a:endParaRPr lang="zh-CN" altLang="en-US" sz="2400">
              <a:ea typeface="宋体" panose="02010600030101010101" pitchFamily="2" charset="-122"/>
            </a:endParaRPr>
          </a:p>
          <a:p>
            <a:pPr algn="just"/>
            <a:r>
              <a:rPr lang="zh-CN" altLang="en-US" sz="2400">
                <a:ea typeface="宋体" panose="02010600030101010101" pitchFamily="2" charset="-122"/>
              </a:rPr>
              <a:t>妈妈说：“树上多着呢，自己去（    ）。    </a:t>
            </a:r>
            <a:endParaRPr lang="zh-CN" altLang="en-US" sz="2400">
              <a:ea typeface="宋体" panose="02010600030101010101" pitchFamily="2" charset="-122"/>
            </a:endParaRPr>
          </a:p>
          <a:p>
            <a:pPr algn="just"/>
            <a:r>
              <a:rPr lang="zh-CN" altLang="en-US" sz="2400">
                <a:ea typeface="宋体" panose="02010600030101010101" pitchFamily="2" charset="-122"/>
              </a:rPr>
              <a:t>后来，小猴学会了（        ）。</a:t>
            </a:r>
            <a:endParaRPr lang="zh-CN" altLang="en-US" sz="24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008112804570217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0"/>
            <a:ext cx="9178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97050" y="1120775"/>
            <a:ext cx="3567113" cy="5175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妈妈，我学会爬树啦。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638550" y="2824163"/>
            <a:ext cx="5183188" cy="457200"/>
          </a:xfrm>
          <a:prstGeom prst="rec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b="0">
                <a:solidFill>
                  <a:srgbClr val="0066FF"/>
                </a:solidFill>
                <a:ea typeface="隶书" pitchFamily="49" charset="-122"/>
              </a:rPr>
              <a:t>为了吃树上的果实，小猴学会了爬树</a:t>
            </a:r>
            <a:endParaRPr lang="zh-CN" altLang="en-US" sz="2400" b="0">
              <a:solidFill>
                <a:srgbClr val="0066FF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64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7455fb63212e9305ebf8f8b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5875"/>
            <a:ext cx="9180513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1846263"/>
            <a:ext cx="914400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0066FF"/>
                </a:solidFill>
              </a:rPr>
              <a:t>     </a:t>
            </a:r>
            <a:r>
              <a:rPr lang="zh-CN" altLang="en-US" sz="2800">
                <a:solidFill>
                  <a:srgbClr val="0066FF"/>
                </a:solidFill>
              </a:rPr>
              <a:t>小猴说：</a:t>
            </a:r>
            <a:r>
              <a:rPr lang="zh-CN" altLang="en-US" sz="2800">
                <a:solidFill>
                  <a:srgbClr val="0066FF"/>
                </a:solidFill>
                <a:latin typeface="Arial" panose="020B0604020202020204"/>
              </a:rPr>
              <a:t>“</a:t>
            </a:r>
            <a:r>
              <a:rPr lang="zh-CN" altLang="en-US" sz="2800">
                <a:solidFill>
                  <a:srgbClr val="CF1944"/>
                </a:solidFill>
              </a:rPr>
              <a:t>妈</a:t>
            </a:r>
            <a:r>
              <a:rPr lang="zh-CN" altLang="en-US" sz="2800">
                <a:solidFill>
                  <a:srgbClr val="0066FF"/>
                </a:solidFill>
              </a:rPr>
              <a:t>妈，您到树上摘果子给我吃好吗？</a:t>
            </a:r>
            <a:r>
              <a:rPr lang="zh-CN" altLang="en-US" sz="2800">
                <a:solidFill>
                  <a:srgbClr val="0066FF"/>
                </a:solidFill>
                <a:latin typeface="Arial" panose="020B0604020202020204"/>
              </a:rPr>
              <a:t>”</a:t>
            </a:r>
            <a:endParaRPr lang="zh-CN" altLang="en-US" sz="2800">
              <a:solidFill>
                <a:srgbClr val="0066FF"/>
              </a:solidFill>
            </a:endParaRPr>
          </a:p>
          <a:p>
            <a:pPr algn="just"/>
            <a:r>
              <a:rPr lang="zh-CN" altLang="en-US" sz="2800">
                <a:solidFill>
                  <a:srgbClr val="0066FF"/>
                </a:solidFill>
              </a:rPr>
              <a:t>     妈妈说：</a:t>
            </a:r>
            <a:r>
              <a:rPr lang="zh-CN" altLang="en-US" sz="2800">
                <a:solidFill>
                  <a:srgbClr val="0066FF"/>
                </a:solidFill>
                <a:latin typeface="Arial" panose="020B0604020202020204"/>
              </a:rPr>
              <a:t>“</a:t>
            </a:r>
            <a:r>
              <a:rPr lang="zh-CN" altLang="en-US" sz="2800">
                <a:solidFill>
                  <a:srgbClr val="0066FF"/>
                </a:solidFill>
              </a:rPr>
              <a:t>树上多着呢，自己去摘吧。</a:t>
            </a:r>
            <a:r>
              <a:rPr lang="zh-CN" altLang="en-US" sz="2800">
                <a:solidFill>
                  <a:srgbClr val="0066FF"/>
                </a:solidFill>
                <a:latin typeface="Arial" panose="020B0604020202020204"/>
              </a:rPr>
              <a:t>”</a:t>
            </a:r>
            <a:endParaRPr lang="zh-CN" altLang="en-US" sz="2800">
              <a:solidFill>
                <a:srgbClr val="0066FF"/>
              </a:solidFill>
            </a:endParaRPr>
          </a:p>
          <a:p>
            <a:pPr algn="just"/>
            <a:r>
              <a:rPr lang="zh-CN" altLang="en-US" sz="2800">
                <a:solidFill>
                  <a:srgbClr val="0066FF"/>
                </a:solidFill>
              </a:rPr>
              <a:t>     这样，小猴学会了爬树</a:t>
            </a:r>
            <a:r>
              <a:rPr lang="zh-CN" altLang="en-US" sz="2800">
                <a:solidFill>
                  <a:srgbClr val="FF0000"/>
                </a:solidFill>
              </a:rPr>
              <a:t>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b06a9115e03a410f819b8a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988" y="0"/>
            <a:ext cx="9170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12775" y="1246188"/>
            <a:ext cx="8427307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    小鸭说：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>
                <a:latin typeface="楷体_GB2312" pitchFamily="49" charset="-122"/>
              </a:rPr>
              <a:t>妈妈，您带我去游泳好吗？</a:t>
            </a:r>
            <a:r>
              <a:rPr lang="zh-CN" altLang="en-US" sz="3200" dirty="0">
                <a:latin typeface="Arial" panose="020B0604020202020204"/>
              </a:rPr>
              <a:t>”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妈妈说：</a:t>
            </a:r>
            <a:r>
              <a:rPr lang="zh-CN" altLang="en-US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楷体_GB2312" pitchFamily="49" charset="-122"/>
              </a:rPr>
              <a:t>小溪的水不深，自己去游吧。</a:t>
            </a:r>
            <a:r>
              <a:rPr lang="zh-CN" altLang="en-US" sz="3200" dirty="0">
                <a:latin typeface="宋体" panose="02010600030101010101" pitchFamily="2" charset="-122"/>
              </a:rPr>
              <a:t>”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过了几天，小鸭学会了游泳。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    小鹰说：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>
                <a:latin typeface="楷体_GB2312" pitchFamily="49" charset="-122"/>
              </a:rPr>
              <a:t>妈妈，我想去山那边看看，您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带我去好吗？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>
                <a:latin typeface="楷体_GB2312" pitchFamily="49" charset="-122"/>
              </a:rPr>
              <a:t>妈妈说：</a:t>
            </a:r>
            <a:r>
              <a:rPr lang="zh-CN" altLang="en-US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楷体_GB2312" pitchFamily="49" charset="-122"/>
              </a:rPr>
              <a:t>山那边风景很美，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自己去看吧。</a:t>
            </a:r>
            <a:r>
              <a:rPr lang="zh-CN" altLang="en-US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楷体_GB2312" pitchFamily="49" charset="-122"/>
              </a:rPr>
              <a:t>过了几天，小鹰学会了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latin typeface="楷体_GB2312" pitchFamily="49" charset="-122"/>
              </a:rPr>
              <a:t>飞翔</a:t>
            </a:r>
            <a:r>
              <a:rPr lang="zh-CN" altLang="en-US" sz="3200" dirty="0" smtClean="0">
                <a:latin typeface="楷体_GB2312" pitchFamily="49" charset="-122"/>
              </a:rPr>
              <a:t>。</a:t>
            </a:r>
            <a:endParaRPr lang="zh-CN" altLang="en-US" sz="3200" dirty="0">
              <a:latin typeface="楷体_GB2312" pitchFamily="49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124200" y="457200"/>
            <a:ext cx="3463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楷体_GB2312" pitchFamily="49" charset="-122"/>
              </a:rPr>
              <a:t>1</a:t>
            </a:r>
            <a:r>
              <a:rPr lang="en-US" altLang="zh-CN" sz="3600">
                <a:latin typeface="楷体_GB2312" pitchFamily="49" charset="-122"/>
              </a:rPr>
              <a:t>4 </a:t>
            </a:r>
            <a:r>
              <a:rPr lang="en-US" sz="3600">
                <a:latin typeface="楷体_GB2312" pitchFamily="49" charset="-122"/>
              </a:rPr>
              <a:t>自己去吧</a:t>
            </a:r>
            <a:endParaRPr lang="en-US" sz="3600">
              <a:latin typeface="楷体_GB2312" pitchFamily="49" charset="-122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-92075" y="0"/>
            <a:ext cx="2198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我会读：</a:t>
            </a:r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27654" name="20100101203849.mp3" descr="20100101203849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275" y="6526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36" fill="hold"/>
                                        <p:tgtEl>
                                          <p:spTgt spid="276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utoUpdateAnimBg="0"/>
      <p:bldP spid="27651" grpId="1" bldLvl="0" autoUpdateAnimBg="0"/>
      <p:bldP spid="27652" grpId="0" bldLvl="0" autoUpdateAnimBg="0"/>
      <p:bldP spid="27653" grpId="0" bldLvl="0" autoUpdateAnimBg="0"/>
      <p:bldP spid="27653" grpId="1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8bb94cf804367762242df27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0"/>
            <a:ext cx="919956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555875" y="333375"/>
            <a:ext cx="3841750" cy="551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0">
                <a:latin typeface="Arial" panose="020B0604020202020204" pitchFamily="34" charset="0"/>
              </a:rPr>
              <a:t>      </a:t>
            </a:r>
            <a:r>
              <a:rPr lang="zh-CN" altLang="en-US" sz="3600">
                <a:solidFill>
                  <a:schemeClr val="accent2"/>
                </a:solidFill>
                <a:latin typeface="Arial" panose="020B0604020202020204" pitchFamily="34" charset="0"/>
              </a:rPr>
              <a:t>我自己干</a:t>
            </a:r>
            <a:endParaRPr lang="zh-CN" altLang="en-US" sz="36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0">
                <a:latin typeface="Arial" panose="020B0604020202020204" pitchFamily="34" charset="0"/>
              </a:rPr>
              <a:t>      </a:t>
            </a:r>
            <a:r>
              <a:rPr lang="zh-CN" altLang="en-US" sz="3200" b="0">
                <a:solidFill>
                  <a:srgbClr val="0066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bi</a:t>
            </a:r>
            <a:r>
              <a:rPr lang="zh-CN" altLang="en-US" sz="2400" b="0">
                <a:solidFill>
                  <a:srgbClr val="0066FF"/>
                </a:solidFill>
                <a:latin typeface="Comic Sans MS" panose="030F0702030302020204"/>
                <a:ea typeface="方正姚体" pitchFamily="2" charset="-122"/>
              </a:rPr>
              <a:t>é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 bāng</a:t>
            </a:r>
            <a:endParaRPr lang="zh-CN" altLang="en-US" sz="2400" b="0">
              <a:solidFill>
                <a:srgbClr val="0066FF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妈妈 别 帮 我穿衣，</a:t>
            </a:r>
            <a:endParaRPr lang="zh-CN" altLang="en-US" sz="3200" b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0">
                <a:latin typeface="方正姚体" pitchFamily="2" charset="-122"/>
                <a:ea typeface="方正姚体" pitchFamily="2" charset="-122"/>
              </a:rPr>
              <a:t>         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bi</a:t>
            </a:r>
            <a:r>
              <a:rPr lang="zh-CN" altLang="en-US" sz="2400" b="0">
                <a:solidFill>
                  <a:srgbClr val="0066FF"/>
                </a:solidFill>
                <a:latin typeface="Comic Sans MS" panose="030F0702030302020204"/>
                <a:ea typeface="方正姚体" pitchFamily="2" charset="-122"/>
              </a:rPr>
              <a:t>é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 bāng          w</a:t>
            </a:r>
            <a:r>
              <a:rPr lang="zh-CN" altLang="en-US" sz="2400" b="0">
                <a:solidFill>
                  <a:srgbClr val="0066FF"/>
                </a:solidFill>
                <a:latin typeface="Comic Sans MS" panose="030F0702030302020204" pitchFamily="66" charset="0"/>
                <a:ea typeface="方正姚体" pitchFamily="2" charset="-122"/>
              </a:rPr>
              <a:t>à</a:t>
            </a:r>
            <a:endParaRPr lang="zh-CN" altLang="en-US" sz="2400" b="0">
              <a:solidFill>
                <a:srgbClr val="0066FF"/>
              </a:solidFill>
              <a:latin typeface="Comic Sans MS" panose="030F0702030302020204" pitchFamily="66" charset="0"/>
              <a:ea typeface="方正姚体" pitchFamily="2" charset="-122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爸爸 别 帮 我穿袜</a:t>
            </a:r>
            <a:r>
              <a:rPr lang="zh-CN" altLang="en-US" sz="3200" b="0">
                <a:solidFill>
                  <a:srgbClr val="FF5050"/>
                </a:solidFill>
                <a:latin typeface="Arial" panose="020B0604020202020204" pitchFamily="34" charset="0"/>
              </a:rPr>
              <a:t>，</a:t>
            </a:r>
            <a:endParaRPr lang="zh-CN" altLang="en-US" sz="3200" b="0">
              <a:solidFill>
                <a:srgbClr val="FF5050"/>
              </a:solidFill>
              <a:latin typeface="Arial" panose="020B0604020202020204" pitchFamily="34" charset="0"/>
            </a:endParaRPr>
          </a:p>
          <a:p>
            <a:r>
              <a:rPr lang="zh-CN" altLang="en-US" sz="3200" b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zh-CN" altLang="en-US" sz="3200" b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zh-CN" altLang="en-US" sz="32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 bi</a:t>
            </a:r>
            <a:r>
              <a:rPr lang="zh-CN" altLang="en-US" sz="3200" b="0">
                <a:solidFill>
                  <a:srgbClr val="0066FF"/>
                </a:solidFill>
                <a:latin typeface="Comic Sans MS" panose="030F0702030302020204"/>
                <a:ea typeface="方正姚体" pitchFamily="2" charset="-122"/>
              </a:rPr>
              <a:t>é</a:t>
            </a:r>
            <a:r>
              <a:rPr lang="zh-CN" altLang="en-US" sz="32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 bāng   liǎn</a:t>
            </a:r>
            <a:endParaRPr lang="zh-CN" altLang="en-US" sz="3200" b="0">
              <a:solidFill>
                <a:srgbClr val="0066FF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爷爷 别 帮 我洗脸，</a:t>
            </a:r>
            <a:endParaRPr lang="zh-CN" altLang="en-US" sz="3200" b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400" b="0">
                <a:latin typeface="Arial" panose="020B0604020202020204" pitchFamily="34" charset="0"/>
              </a:rPr>
              <a:t>       </a:t>
            </a:r>
            <a:r>
              <a:rPr lang="zh-CN" altLang="en-US" sz="2400" b="0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400" b="0">
                <a:solidFill>
                  <a:srgbClr val="0066FF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bi</a:t>
            </a:r>
            <a:r>
              <a:rPr lang="zh-CN" altLang="en-US" sz="2400" b="0">
                <a:solidFill>
                  <a:srgbClr val="0066FF"/>
                </a:solidFill>
                <a:latin typeface="Comic Sans MS" panose="030F0702030302020204"/>
                <a:ea typeface="方正姚体" pitchFamily="2" charset="-122"/>
              </a:rPr>
              <a:t>é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 w</a:t>
            </a:r>
            <a:r>
              <a:rPr lang="zh-CN" altLang="en-US" sz="2400" b="0">
                <a:solidFill>
                  <a:srgbClr val="0066FF"/>
                </a:solidFill>
                <a:latin typeface="Comic Sans MS" panose="030F0702030302020204"/>
                <a:ea typeface="方正姚体" pitchFamily="2" charset="-122"/>
              </a:rPr>
              <a:t>è</a:t>
            </a:r>
            <a:r>
              <a:rPr lang="zh-CN" altLang="en-US" sz="2400" b="0">
                <a:solidFill>
                  <a:srgbClr val="0066FF"/>
                </a:solidFill>
                <a:latin typeface="方正姚体" pitchFamily="2" charset="-122"/>
                <a:ea typeface="方正姚体" pitchFamily="2" charset="-122"/>
              </a:rPr>
              <a:t>i</a:t>
            </a:r>
            <a:r>
              <a:rPr lang="zh-CN" altLang="en-US" sz="3200" b="0">
                <a:solidFill>
                  <a:srgbClr val="0066FF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200" b="0">
                <a:latin typeface="Arial" panose="020B0604020202020204" pitchFamily="34" charset="0"/>
              </a:rPr>
              <a:t>  </a:t>
            </a:r>
            <a:endParaRPr lang="zh-CN" altLang="en-US" sz="3200" b="0">
              <a:latin typeface="Arial" panose="020B0604020202020204" pitchFamily="34" charset="0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奶奶 别 喂 我吃饭，</a:t>
            </a:r>
            <a:endParaRPr lang="zh-CN" altLang="en-US" sz="3200" b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我都 已 经 长大了，</a:t>
            </a:r>
            <a:endParaRPr lang="zh-CN" altLang="en-US" sz="3200" b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自己的事情自己干！</a:t>
            </a:r>
            <a:endParaRPr lang="zh-CN" altLang="en-US" sz="3200" b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8676" name="节日.mp3" descr="节日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6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68313" y="1054100"/>
            <a:ext cx="7207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我</a:t>
            </a:r>
            <a:endParaRPr lang="zh-CN" altLang="en-US" sz="4800" dirty="0">
              <a:solidFill>
                <a:srgbClr val="FF0000"/>
              </a:solidFill>
            </a:endParaRPr>
          </a:p>
          <a:p>
            <a:r>
              <a:rPr lang="zh-CN" altLang="en-US" sz="4800" dirty="0">
                <a:solidFill>
                  <a:srgbClr val="FF0000"/>
                </a:solidFill>
              </a:rPr>
              <a:t>还</a:t>
            </a:r>
            <a:endParaRPr lang="zh-CN" altLang="en-US" sz="4800" dirty="0">
              <a:solidFill>
                <a:srgbClr val="FF0000"/>
              </a:solidFill>
            </a:endParaRPr>
          </a:p>
          <a:p>
            <a:r>
              <a:rPr lang="zh-CN" altLang="en-US" sz="4800" dirty="0">
                <a:solidFill>
                  <a:srgbClr val="FF0000"/>
                </a:solidFill>
              </a:rPr>
              <a:t>会</a:t>
            </a:r>
            <a:endParaRPr lang="zh-CN" altLang="en-US" sz="4800" dirty="0">
              <a:solidFill>
                <a:srgbClr val="FF0000"/>
              </a:solidFill>
            </a:endParaRPr>
          </a:p>
          <a:p>
            <a:r>
              <a:rPr lang="zh-CN" altLang="en-US" sz="4800" dirty="0">
                <a:solidFill>
                  <a:srgbClr val="FF0000"/>
                </a:solidFill>
              </a:rPr>
              <a:t>读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1161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utoUpdateAnimBg="0"/>
      <p:bldP spid="28675" grpId="1" bldLvl="0" autoUpdateAnimBg="0"/>
      <p:bldP spid="28675" grpId="2" bldLvl="0" autoUpdateAnimBg="0"/>
      <p:bldP spid="28675" grpId="3" bldLvl="0" autoUpdateAnimBg="0"/>
      <p:bldP spid="28675" grpId="4" bldLvl="0" autoUpdateAnimBg="0"/>
      <p:bldP spid="28677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422e32edd54b0484ec2261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39552" y="692696"/>
            <a:ext cx="29765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</a:rPr>
              <a:t>我知道了：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116013" y="1844675"/>
            <a:ext cx="698341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隶书" pitchFamily="49" charset="-122"/>
                <a:ea typeface="隶书" pitchFamily="49" charset="-122"/>
                <a:sym typeface="Times New Roman" panose="02020603050405020304" pitchFamily="18" charset="0"/>
              </a:rPr>
              <a:t>  我们从小就要不依赖父母、自己能做的事自己做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  <a:sym typeface="Times New Roman" panose="02020603050405020304" pitchFamily="18" charset="0"/>
              </a:rPr>
              <a:t>自己学会生活的本领。</a:t>
            </a:r>
            <a:endParaRPr lang="zh-CN" altLang="en-US" sz="4000" dirty="0">
              <a:latin typeface="隶书" pitchFamily="49" charset="-122"/>
              <a:ea typeface="隶书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utoUpdateAnimBg="0"/>
      <p:bldP spid="29700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422e32edd54b0484ec2261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52413" y="2278063"/>
            <a:ext cx="8135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endParaRPr lang="zh-CN" altLang="en-US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50825" y="1341438"/>
            <a:ext cx="832485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 dirty="0"/>
              <a:t>     小猫说：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妈妈，</a:t>
            </a:r>
            <a:r>
              <a:rPr lang="zh-CN" altLang="en-US" sz="3200" u="sng" dirty="0"/>
              <a:t>         </a:t>
            </a:r>
            <a:r>
              <a:rPr lang="en-US" altLang="zh-CN" sz="3200" u="sng" dirty="0">
                <a:latin typeface="Arial" panose="020B0604020202020204"/>
              </a:rPr>
              <a:t>”</a:t>
            </a:r>
            <a:r>
              <a:rPr lang="zh-CN" altLang="en-US" sz="3200" dirty="0"/>
              <a:t>妈妈说： </a:t>
            </a:r>
            <a:r>
              <a:rPr lang="zh-CN" altLang="en-US" sz="3200" u="sng" dirty="0">
                <a:latin typeface="Arial" panose="020B0604020202020204"/>
              </a:rPr>
              <a:t>“</a:t>
            </a:r>
            <a:r>
              <a:rPr lang="zh-CN" altLang="en-US" sz="3200" u="sng" dirty="0"/>
              <a:t>              </a:t>
            </a:r>
            <a:r>
              <a:rPr lang="zh-CN" altLang="en-US" sz="3200" dirty="0"/>
              <a:t>，</a:t>
            </a:r>
            <a:r>
              <a:rPr lang="zh-CN" altLang="en-US" sz="3200" u="sng" dirty="0"/>
              <a:t>               </a:t>
            </a:r>
            <a:r>
              <a:rPr lang="zh-CN" altLang="en-US" sz="3200" dirty="0"/>
              <a:t>。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这样，小猫学会了</a:t>
            </a:r>
            <a:r>
              <a:rPr lang="zh-CN" altLang="en-US" sz="3200" u="sng" dirty="0">
                <a:solidFill>
                  <a:srgbClr val="FF0000"/>
                </a:solidFill>
              </a:rPr>
              <a:t>捕鱼</a:t>
            </a:r>
            <a:r>
              <a:rPr lang="zh-CN" altLang="en-US" sz="3200" dirty="0"/>
              <a:t>  。</a:t>
            </a:r>
            <a:endParaRPr lang="zh-CN" altLang="en-US" sz="3200" dirty="0"/>
          </a:p>
          <a:p>
            <a:pPr algn="just"/>
            <a:r>
              <a:rPr lang="zh-CN" altLang="en-US" sz="3200" u="sng" dirty="0"/>
              <a:t>  </a:t>
            </a:r>
            <a:r>
              <a:rPr lang="zh-CN" altLang="en-US" sz="3200" dirty="0"/>
              <a:t>                      </a:t>
            </a:r>
            <a:r>
              <a:rPr lang="zh-CN" altLang="en-US" sz="3200" u="sng" dirty="0"/>
              <a:t>                                                </a:t>
            </a:r>
            <a:endParaRPr lang="zh-CN" altLang="en-US" sz="3200" u="sng" dirty="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07950" y="188913"/>
            <a:ext cx="26209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4800" dirty="0">
                <a:solidFill>
                  <a:srgbClr val="FF0000"/>
                </a:solidFill>
              </a:rPr>
              <a:t>我会说：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79388" y="3141663"/>
            <a:ext cx="8424862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 dirty="0"/>
              <a:t>    </a:t>
            </a:r>
            <a:r>
              <a:rPr lang="zh-CN" altLang="en-US" sz="3200" dirty="0">
                <a:solidFill>
                  <a:srgbClr val="FF0000"/>
                </a:solidFill>
              </a:rPr>
              <a:t>放学回到家，我说：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</a:rPr>
              <a:t>妈妈，我</a:t>
            </a:r>
            <a:r>
              <a:rPr lang="zh-CN" altLang="en-US" sz="3200" u="sng" dirty="0">
                <a:solidFill>
                  <a:srgbClr val="FF0000"/>
                </a:solidFill>
              </a:rPr>
              <a:t>           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</a:rPr>
              <a:t>妈妈说：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3200" u="sng" dirty="0">
                <a:solidFill>
                  <a:srgbClr val="FF0000"/>
                </a:solidFill>
              </a:rPr>
              <a:t>                 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zh-CN" altLang="en-US" sz="3200" u="sng" dirty="0">
                <a:solidFill>
                  <a:srgbClr val="FF0000"/>
                </a:solidFill>
              </a:rPr>
              <a:t>           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</a:rPr>
              <a:t>这样，我学会了</a:t>
            </a:r>
            <a:r>
              <a:rPr lang="zh-CN" altLang="en-US" sz="3200" u="sng" dirty="0">
                <a:solidFill>
                  <a:srgbClr val="FF0000"/>
                </a:solidFill>
              </a:rPr>
              <a:t>            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  <a:endParaRPr lang="zh-CN" altLang="en-US" sz="32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utoUpdateAnimBg="0"/>
      <p:bldP spid="30725" grpId="0" bldLvl="0" autoUpdateAnimBg="0"/>
      <p:bldP spid="30726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1021319475399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050" y="1588"/>
            <a:ext cx="9166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620838" y="1557338"/>
            <a:ext cx="6408737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solidFill>
                  <a:srgbClr val="000066"/>
                </a:solidFill>
                <a:latin typeface="Verdana" panose="020B0604030504040204" pitchFamily="34" charset="0"/>
                <a:ea typeface="隶书" pitchFamily="49" charset="-122"/>
                <a:sym typeface="Verdana" panose="020B0604030504040204" pitchFamily="34" charset="0"/>
              </a:rPr>
              <a:t>  回家后自己学会做一件自己应该做的事情</a:t>
            </a:r>
            <a:r>
              <a:rPr lang="zh-CN" altLang="en-US" sz="4800" dirty="0" smtClean="0">
                <a:solidFill>
                  <a:srgbClr val="000066"/>
                </a:solidFill>
                <a:latin typeface="Verdana" panose="020B0604030504040204" pitchFamily="34" charset="0"/>
                <a:ea typeface="隶书" pitchFamily="49" charset="-122"/>
                <a:sym typeface="Verdana" panose="020B0604030504040204" pitchFamily="34" charset="0"/>
              </a:rPr>
              <a:t>。 </a:t>
            </a:r>
            <a:endParaRPr lang="zh-CN" altLang="en-US" sz="4800" dirty="0">
              <a:solidFill>
                <a:srgbClr val="000066"/>
              </a:solidFill>
              <a:latin typeface="Verdana" panose="020B0604030504040204" pitchFamily="34" charset="0"/>
              <a:ea typeface="隶书" pitchFamily="49" charset="-122"/>
              <a:sym typeface="Verdana" panose="020B0604030504040204" pitchFamily="34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271646" y="332656"/>
            <a:ext cx="26035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ea typeface="隶书" pitchFamily="49" charset="-122"/>
                <a:sym typeface="Verdana" panose="020B0604030504040204" pitchFamily="34" charset="0"/>
              </a:rPr>
              <a:t>做一</a:t>
            </a:r>
            <a:r>
              <a:rPr lang="zh-CN" altLang="en-US" sz="4800" dirty="0">
                <a:ea typeface="隶书" pitchFamily="49" charset="-122"/>
                <a:sym typeface="宋体" panose="02010600030101010101" pitchFamily="2" charset="-122"/>
              </a:rPr>
              <a:t>做：</a:t>
            </a:r>
            <a:endParaRPr lang="zh-CN" altLang="en-US" sz="4800" dirty="0">
              <a:ea typeface="隶书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utoUpdateAnimBg="0"/>
      <p:bldP spid="31747" grpId="1" bldLvl="0" autoUpdateAnimBg="0"/>
      <p:bldP spid="31747" grpId="2" bldLvl="0" autoUpdateAnimBg="0"/>
      <p:bldP spid="31747" grpId="3" bldLvl="0" autoUpdateAnimBg="0"/>
      <p:bldP spid="31747" grpId="4" bldLvl="0" autoUpdateAnimBg="0"/>
      <p:bldP spid="31747" grpId="5" bldLvl="0" autoUpdateAnimBg="0"/>
      <p:bldP spid="31747" grpId="6" bldLvl="0" autoUpdateAnimBg="0"/>
      <p:bldP spid="31747" grpId="7" bldLvl="0" autoUpdateAnimBg="0"/>
      <p:bldP spid="31747" grpId="8" bldLvl="0" autoUpdateAnimBg="0"/>
      <p:bldP spid="31747" grpId="9" bldLvl="0" autoUpdateAnimBg="0"/>
      <p:bldP spid="31747" grpId="10" bldLvl="0" autoUpdateAnimBg="0"/>
      <p:bldP spid="31747" grpId="11" bldLvl="0" autoUpdateAnimBg="0"/>
      <p:bldP spid="31748" grpId="0" bldLvl="0" autoUpdateAnimBg="0"/>
      <p:bldP spid="31748" grpId="1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563938" y="908050"/>
            <a:ext cx="2222500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dirty="0">
                <a:solidFill>
                  <a:srgbClr val="0656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会认的字</a:t>
            </a:r>
            <a:endParaRPr lang="zh-CN" altLang="en-US" sz="4000" dirty="0">
              <a:solidFill>
                <a:srgbClr val="0656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547813" y="1701800"/>
            <a:ext cx="7200900" cy="33861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6561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dirty="0">
                <a:latin typeface="Arial" panose="020B0604020202020204" pitchFamily="34" charset="0"/>
              </a:rPr>
              <a:t>  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 自  己  吧  您  带  吗</a:t>
            </a:r>
            <a:endParaRPr lang="zh-CN" altLang="en-US" sz="5400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endParaRPr lang="zh-CN" altLang="en-US" sz="3600" dirty="0">
              <a:latin typeface="Arial" panose="020B0604020202020204" pitchFamily="34" charset="0"/>
            </a:endParaRP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 深  学  会  那   景  美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8027988" y="44450"/>
            <a:ext cx="1101725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8722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</a:rPr>
              <a:t>影子</a:t>
            </a:r>
            <a:endParaRPr lang="zh-CN" altLang="en-US" sz="36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563938" y="938213"/>
            <a:ext cx="325437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0656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>
              <a:solidFill>
                <a:srgbClr val="0656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79388" y="0"/>
            <a:ext cx="8964612" cy="67294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endParaRPr lang="zh-CN" altLang="en-US" sz="5400"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</a:rPr>
              <a:t>您   会  学  景  美 带  深 那</a:t>
            </a:r>
            <a:endParaRPr lang="zh-CN" altLang="en-US" sz="3600"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</a:rPr>
              <a:t>自     己 </a:t>
            </a:r>
            <a:endParaRPr lang="en-US" altLang="zh-CN" sz="5400"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</a:rPr>
              <a:t> </a:t>
            </a:r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</a:rPr>
              <a:t>吧 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</a:rPr>
              <a:t>吗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endParaRPr lang="zh-CN" altLang="en-US" sz="5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117475"/>
            <a:ext cx="907415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39" name="AutoShape 3"/>
          <p:cNvSpPr>
            <a:spLocks noChangeArrowheads="1"/>
          </p:cNvSpPr>
          <p:nvPr/>
        </p:nvSpPr>
        <p:spPr bwMode="auto">
          <a:xfrm flipH="1">
            <a:off x="323850" y="1412875"/>
            <a:ext cx="3671888" cy="1223963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妈妈，您带我去游泳好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5148263" y="188913"/>
            <a:ext cx="3600450" cy="1223962"/>
          </a:xfrm>
          <a:prstGeom prst="wedgeRectCallout">
            <a:avLst>
              <a:gd name="adj1" fmla="val -45116"/>
              <a:gd name="adj2" fmla="val 8330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小溪的水不深，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自己去游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吧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nimBg="1" autoUpdateAnimBg="0"/>
      <p:bldP spid="3994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275" y="117475"/>
            <a:ext cx="9067800" cy="674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3" name="AutoShape 3"/>
          <p:cNvSpPr>
            <a:spLocks noChangeArrowheads="1"/>
          </p:cNvSpPr>
          <p:nvPr/>
        </p:nvSpPr>
        <p:spPr bwMode="auto">
          <a:xfrm flipH="1">
            <a:off x="-33338" y="836613"/>
            <a:ext cx="3668713" cy="1223962"/>
          </a:xfrm>
          <a:prstGeom prst="wedgeEllipseCallout">
            <a:avLst>
              <a:gd name="adj1" fmla="val -21185"/>
              <a:gd name="adj2" fmla="val 11244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妈妈，我想去山那边看看，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您带我去好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692275" y="4149725"/>
            <a:ext cx="3600450" cy="1223963"/>
          </a:xfrm>
          <a:prstGeom prst="wedgeRectCallout">
            <a:avLst>
              <a:gd name="adj1" fmla="val 47389"/>
              <a:gd name="adj2" fmla="val -11171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山那边风景很美，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自己去看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吧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nimBg="1" autoUpdateAnimBg="0"/>
      <p:bldP spid="40964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258888" y="620713"/>
            <a:ext cx="6842125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accent2"/>
                </a:solidFill>
              </a:rPr>
              <a:t>                   </a:t>
            </a:r>
            <a:r>
              <a:rPr lang="zh-CN" altLang="en-US" sz="4000" dirty="0">
                <a:solidFill>
                  <a:schemeClr val="accent2"/>
                </a:solidFill>
              </a:rPr>
              <a:t>吧          吗    </a:t>
            </a:r>
            <a:r>
              <a:rPr lang="zh-CN" altLang="en-US" sz="4000" dirty="0" smtClean="0">
                <a:solidFill>
                  <a:schemeClr val="accent2"/>
                </a:solidFill>
              </a:rPr>
              <a:t>呢</a:t>
            </a:r>
            <a:endParaRPr lang="en-US" altLang="zh-CN" sz="4000" b="0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/>
              <a:t>1</a:t>
            </a:r>
            <a:r>
              <a:rPr lang="zh-CN" altLang="en-US" sz="4000" dirty="0"/>
              <a:t>、我可以走了（）？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2</a:t>
            </a:r>
            <a:r>
              <a:rPr lang="zh-CN" altLang="en-US" sz="4000" dirty="0"/>
              <a:t>、后面还有一个人（）！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3</a:t>
            </a:r>
            <a:r>
              <a:rPr lang="zh-CN" altLang="en-US" sz="4000" dirty="0"/>
              <a:t>、这道题怎么做（）？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4</a:t>
            </a:r>
            <a:r>
              <a:rPr lang="zh-CN" altLang="en-US" sz="4000" dirty="0"/>
              <a:t>、这里水很深（）？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5</a:t>
            </a:r>
            <a:r>
              <a:rPr lang="zh-CN" altLang="en-US" sz="4000" dirty="0"/>
              <a:t>、天要下雨了，快走（）！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0" y="0"/>
            <a:ext cx="8820150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accent2"/>
                </a:solidFill>
              </a:rPr>
              <a:t>                   </a:t>
            </a:r>
            <a:r>
              <a:rPr lang="zh-CN" altLang="en-US" sz="4000" dirty="0">
                <a:solidFill>
                  <a:schemeClr val="accent2"/>
                </a:solidFill>
              </a:rPr>
              <a:t>吧           </a:t>
            </a:r>
            <a:r>
              <a:rPr lang="zh-CN" altLang="en-US" sz="4000" b="0" dirty="0">
                <a:solidFill>
                  <a:schemeClr val="accent2"/>
                </a:solidFill>
              </a:rPr>
              <a:t>呢    吗</a:t>
            </a:r>
            <a:endParaRPr lang="zh-CN" altLang="en-US" sz="4000" b="0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4000" b="0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/>
              <a:t>1</a:t>
            </a:r>
            <a:r>
              <a:rPr lang="zh-CN" altLang="en-US" sz="4000" dirty="0"/>
              <a:t>、我可以走了（</a:t>
            </a:r>
            <a:r>
              <a:rPr lang="zh-CN" altLang="en-US" sz="4000" b="0" dirty="0">
                <a:solidFill>
                  <a:schemeClr val="accent2"/>
                </a:solidFill>
              </a:rPr>
              <a:t>吗</a:t>
            </a:r>
            <a:r>
              <a:rPr lang="zh-CN" altLang="en-US" sz="4000" dirty="0"/>
              <a:t>）？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2</a:t>
            </a:r>
            <a:r>
              <a:rPr lang="zh-CN" altLang="en-US" sz="4000" dirty="0"/>
              <a:t>、后面还有一个人（</a:t>
            </a:r>
            <a:r>
              <a:rPr lang="zh-CN" altLang="en-US" sz="4000" dirty="0">
                <a:solidFill>
                  <a:schemeClr val="accent2"/>
                </a:solidFill>
              </a:rPr>
              <a:t>吧</a:t>
            </a:r>
            <a:r>
              <a:rPr lang="zh-CN" altLang="en-US" sz="4000" dirty="0"/>
              <a:t> ）！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3</a:t>
            </a:r>
            <a:r>
              <a:rPr lang="zh-CN" altLang="en-US" sz="4000" dirty="0"/>
              <a:t>、这道题怎么做（</a:t>
            </a:r>
            <a:r>
              <a:rPr lang="zh-CN" altLang="en-US" sz="4000" b="0" dirty="0">
                <a:solidFill>
                  <a:schemeClr val="accent2"/>
                </a:solidFill>
              </a:rPr>
              <a:t>呢</a:t>
            </a:r>
            <a:r>
              <a:rPr lang="zh-CN" altLang="en-US" sz="4000" dirty="0"/>
              <a:t>）？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4</a:t>
            </a:r>
            <a:r>
              <a:rPr lang="zh-CN" altLang="en-US" sz="4000" dirty="0"/>
              <a:t>、这里水很深（吗）？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en-US" altLang="zh-CN" sz="4000" dirty="0"/>
              <a:t>5</a:t>
            </a:r>
            <a:r>
              <a:rPr lang="zh-CN" altLang="en-US" sz="4000" dirty="0"/>
              <a:t>、天要下雨了，快走（</a:t>
            </a:r>
            <a:r>
              <a:rPr lang="zh-CN" altLang="en-US" sz="4000" dirty="0">
                <a:solidFill>
                  <a:schemeClr val="accent2"/>
                </a:solidFill>
              </a:rPr>
              <a:t>吧</a:t>
            </a:r>
            <a:r>
              <a:rPr lang="zh-CN" altLang="en-US" sz="4000" dirty="0"/>
              <a:t> ）！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3">
  <a:themeElements>
    <a:clrScheme name="默认设计模板_3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3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4">
  <a:themeElements>
    <a:clrScheme name="默认设计模板_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4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2258</Words>
  <Application>WPS 演示</Application>
  <PresentationFormat>全屏显示(4:3)</PresentationFormat>
  <Paragraphs>218</Paragraphs>
  <Slides>37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37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楷体_GB2312</vt:lpstr>
      <vt:lpstr>Calibri</vt:lpstr>
      <vt:lpstr>华文隶书</vt:lpstr>
      <vt:lpstr>微软雅黑</vt:lpstr>
      <vt:lpstr>Arial Unicode MS</vt:lpstr>
      <vt:lpstr>华文中宋</vt:lpstr>
      <vt:lpstr>Arial</vt:lpstr>
      <vt:lpstr>隶书</vt:lpstr>
      <vt:lpstr>新宋体</vt:lpstr>
      <vt:lpstr>方正姚体</vt:lpstr>
      <vt:lpstr>Comic Sans MS</vt:lpstr>
      <vt:lpstr>Comic Sans MS</vt:lpstr>
      <vt:lpstr>Verdana</vt:lpstr>
      <vt:lpstr>默认设计模板_2</vt:lpstr>
      <vt:lpstr>默认设计模板_3</vt:lpstr>
      <vt:lpstr>Nature</vt:lpstr>
      <vt:lpstr>默认设计模板_4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mayn</cp:lastModifiedBy>
  <cp:revision>74</cp:revision>
  <cp:lastPrinted>2411-12-30T00:00:00Z</cp:lastPrinted>
  <dcterms:created xsi:type="dcterms:W3CDTF">2004-11-14T02:24:00Z</dcterms:created>
  <dcterms:modified xsi:type="dcterms:W3CDTF">2019-09-27T00:44:56Z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