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3" r:id="rId4"/>
  </p:sldMasterIdLst>
  <p:notesMasterIdLst>
    <p:notesMasterId r:id="rId11"/>
  </p:notesMasterIdLst>
  <p:handoutMasterIdLst>
    <p:handoutMasterId r:id="rId35"/>
  </p:handoutMasterIdLst>
  <p:sldIdLst>
    <p:sldId id="256" r:id="rId5"/>
    <p:sldId id="257" r:id="rId6"/>
    <p:sldId id="286" r:id="rId7"/>
    <p:sldId id="274" r:id="rId8"/>
    <p:sldId id="258" r:id="rId9"/>
    <p:sldId id="273" r:id="rId10"/>
    <p:sldId id="259" r:id="rId12"/>
    <p:sldId id="297" r:id="rId13"/>
    <p:sldId id="263" r:id="rId14"/>
    <p:sldId id="282" r:id="rId15"/>
    <p:sldId id="261" r:id="rId16"/>
    <p:sldId id="266" r:id="rId17"/>
    <p:sldId id="293" r:id="rId18"/>
    <p:sldId id="276" r:id="rId19"/>
    <p:sldId id="277" r:id="rId20"/>
    <p:sldId id="279" r:id="rId21"/>
    <p:sldId id="298" r:id="rId22"/>
    <p:sldId id="278" r:id="rId23"/>
    <p:sldId id="283" r:id="rId24"/>
    <p:sldId id="284" r:id="rId25"/>
    <p:sldId id="285" r:id="rId26"/>
    <p:sldId id="290" r:id="rId27"/>
    <p:sldId id="291" r:id="rId28"/>
    <p:sldId id="292" r:id="rId29"/>
    <p:sldId id="269" r:id="rId30"/>
    <p:sldId id="270" r:id="rId31"/>
    <p:sldId id="271" r:id="rId32"/>
    <p:sldId id="280" r:id="rId33"/>
    <p:sldId id="299" r:id="rId34"/>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F0000"/>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314" autoAdjust="0"/>
  </p:normalViewPr>
  <p:slideViewPr>
    <p:cSldViewPr>
      <p:cViewPr>
        <p:scale>
          <a:sx n="107" d="100"/>
          <a:sy n="107" d="100"/>
        </p:scale>
        <p:origin x="-84" y="-108"/>
      </p:cViewPr>
      <p:guideLst>
        <p:guide orient="horz" pos="2160"/>
        <p:guide pos="2880"/>
      </p:guideLst>
    </p:cSldViewPr>
  </p:slideViewPr>
  <p:notesTextViewPr>
    <p:cViewPr>
      <p:scale>
        <a:sx n="100" d="100"/>
        <a:sy n="100" d="100"/>
      </p:scale>
      <p:origin x="0" y="0"/>
    </p:cViewPr>
  </p:notesTextViewPr>
  <p:sorterViewPr>
    <p:cViewPr>
      <p:scale>
        <a:sx n="68" d="100"/>
        <a:sy n="68" d="100"/>
      </p:scale>
      <p:origin x="0" y="0"/>
    </p:cViewPr>
  </p:sorterViewPr>
  <p:notesViewPr>
    <p:cSldViewPr>
      <p:cViewPr varScale="1">
        <p:scale>
          <a:sx n="54" d="100"/>
          <a:sy n="54" d="100"/>
        </p:scale>
        <p:origin x="-2310"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handoutMaster" Target="handoutMasters/handoutMaster1.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notesMaster" Target="notesMasters/notesMaster1.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a:lvl1pPr>
          </a:lstStyle>
          <a:p>
            <a:pPr>
              <a:defRPr/>
            </a:pPr>
            <a:endParaRPr lang="en-US" altLang="zh-CN"/>
          </a:p>
        </p:txBody>
      </p:sp>
      <p:sp>
        <p:nvSpPr>
          <p:cNvPr id="3174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a:lvl1pPr>
          </a:lstStyle>
          <a:p>
            <a:pPr>
              <a:defRPr/>
            </a:pPr>
            <a:endParaRPr lang="en-US" altLang="zh-CN"/>
          </a:p>
        </p:txBody>
      </p:sp>
      <p:sp>
        <p:nvSpPr>
          <p:cNvPr id="3174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a:lvl1pPr>
          </a:lstStyle>
          <a:p>
            <a:pPr>
              <a:defRPr/>
            </a:pPr>
            <a:endParaRPr lang="en-US" altLang="zh-CN"/>
          </a:p>
        </p:txBody>
      </p:sp>
      <p:sp>
        <p:nvSpPr>
          <p:cNvPr id="3174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a:lvl1pPr>
          </a:lstStyle>
          <a:p>
            <a:pPr>
              <a:defRPr/>
            </a:pPr>
            <a:fld id="{E37ED155-7A50-4B58-BC9E-17122CF6EFCF}" type="slidenum">
              <a:rPr lang="en-US" altLang="zh-CN"/>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E5347BE7-8F4E-4379-8E53-EB15E8AA7C5E}"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smtClean="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E3856075-E54C-4FDC-83AF-BBEA759770BC}"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fld id="{FDF6618E-0399-43F1-A05D-43CA1059CD82}" type="slidenum">
              <a:rPr lang="zh-CN" altLang="en-US" smtClean="0"/>
            </a:fld>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E0BBF982-B2BE-48BE-B4EC-40A3F6A699D5}" type="slidenum">
              <a:rPr lang="en-US" altLang="zh-CN"/>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600200"/>
            <a:ext cx="82296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96CF980F-2399-4036-9BD0-83C000A97664}" type="slidenum">
              <a:rPr lang="en-US" altLang="zh-CN"/>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DE5C30D5-E981-46C6-B458-78FE967F2C2F}" type="slidenum">
              <a:rPr lang="en-US" altLang="zh-CN"/>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61B6DD70-151D-494C-8796-3A95033C8A60}" type="slidenum">
              <a:rPr lang="en-US" altLang="zh-CN"/>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95D9AC65-7292-4BA1-A74A-2A9FF910C469}" type="slidenum">
              <a:rPr lang="en-US" altLang="zh-CN"/>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34F0E9C7-A90B-42EC-8225-07009D5D4D63}" type="slidenum">
              <a:rPr lang="en-US" altLang="zh-CN"/>
            </a:fld>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228A2395-5E15-4EA5-8181-272EE96F4804}" type="slidenum">
              <a:rPr lang="en-US" altLang="zh-CN"/>
            </a:fld>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325C4535-895C-483F-900B-FC69B2F926F7}" type="slidenum">
              <a:rPr lang="en-US" altLang="zh-CN"/>
            </a:fld>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5ED37988-4B88-4261-94F7-B0922B955EB5}" type="slidenum">
              <a:rPr lang="en-US" altLang="zh-CN"/>
            </a:fld>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F28538D1-E9EB-4DD7-95F1-13676C27CA7B}" type="slidenum">
              <a:rPr lang="en-US" altLang="zh-CN"/>
            </a:fld>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0FCDB387-8F1A-4742-A5E2-63818B34DEFD}" type="slidenum">
              <a:rPr lang="en-US" altLang="zh-CN"/>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49358EA5-55C1-4548-A3F3-9F6584197486}" type="slidenum">
              <a:rPr lang="en-US" altLang="zh-CN"/>
            </a:fld>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1B70B52D-6920-4467-A52F-3FA5F1AE2720}" type="slidenum">
              <a:rPr lang="en-US" altLang="zh-CN"/>
            </a:fld>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75FD9B67-53E4-4EE0-8894-38499A802883}" type="slidenum">
              <a:rPr lang="en-US" altLang="zh-CN"/>
            </a:fld>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5888C11E-41AE-495E-B9BA-6346A68AAFC8}" type="slidenum">
              <a:rPr lang="en-US" altLang="zh-CN"/>
            </a:fld>
            <a:endParaRPr lang="en-US"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2DF03AFA-1936-4A24-9CD7-5CB189B0200D}" type="slidenum">
              <a:rPr lang="en-US" altLang="zh-CN"/>
            </a:fld>
            <a:endParaRPr lang="en-US"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ECC57C8B-02FC-40B6-AE14-590F0EDE2770}" type="slidenum">
              <a:rPr lang="en-US" altLang="zh-CN"/>
            </a:fld>
            <a:endParaRPr lang="en-US"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802C34AF-2491-41D0-B4CD-2A5A7399258B}" type="slidenum">
              <a:rPr lang="en-US" altLang="zh-CN"/>
            </a:fld>
            <a:endParaRPr lang="en-US" altLang="zh-C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0DCA5F95-C272-46D5-ACB7-B1F0ED81DD38}" type="slidenum">
              <a:rPr lang="en-US" altLang="zh-CN"/>
            </a:fld>
            <a:endParaRPr lang="en-US" altLang="zh-CN"/>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3A6BDB08-74B1-4F2B-A208-236DA4F1489B}" type="slidenum">
              <a:rPr lang="en-US" altLang="zh-CN"/>
            </a:fld>
            <a:endParaRPr lang="en-US" altLang="zh-CN"/>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80541A9D-6497-4659-AC20-EA7ACCA05028}" type="slidenum">
              <a:rPr lang="en-US" altLang="zh-CN"/>
            </a:fld>
            <a:endParaRPr lang="en-US" altLang="zh-CN"/>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B1292369-FFA3-4304-AE04-B8BE99D8DF23}" type="slidenum">
              <a:rPr lang="en-US" altLang="zh-CN"/>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29D783EC-0F95-4EA2-BA5F-AF018AF68E81}" type="slidenum">
              <a:rPr lang="en-US" altLang="zh-CN"/>
            </a:fld>
            <a:endParaRPr lang="en-US" alt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AD276831-3609-4147-97D6-5FDA36D16784}" type="slidenum">
              <a:rPr lang="en-US" altLang="zh-CN"/>
            </a:fld>
            <a:endParaRPr lang="en-US" altLang="zh-CN"/>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D352FC65-D600-484E-90D4-5C6DDA36CD4A}" type="slidenum">
              <a:rPr lang="en-US" altLang="zh-CN"/>
            </a:fld>
            <a:endParaRPr lang="en-US" altLang="zh-CN"/>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83C472F0-36BE-45BB-B995-53066A8DA0B2}" type="slidenum">
              <a:rPr lang="en-US" altLang="zh-CN"/>
            </a:fld>
            <a:endParaRPr lang="en-US" altLang="zh-CN"/>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1AC3173C-530F-48A0-A631-CB08F24866C2}" type="slidenum">
              <a:rPr lang="en-US" altLang="zh-CN"/>
            </a:fld>
            <a:endParaRPr lang="en-US" altLang="zh-CN"/>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4EB126DE-4D8B-4E07-96DD-72591F2A00E4}" type="slidenum">
              <a:rPr lang="en-US" altLang="zh-CN"/>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28BD23DE-2A6B-4DD6-AF06-B9F01487D53B}" type="slidenum">
              <a:rPr lang="en-US" altLang="zh-CN"/>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ABBCDFF1-B43E-4267-A4AC-DCB7BFE0D842}" type="slidenum">
              <a:rPr lang="en-US" altLang="zh-CN"/>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66BB25A9-5B76-4A9E-AC47-243237D49410}" type="slidenum">
              <a:rPr lang="en-US" altLang="zh-CN"/>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40DEB46E-B196-495D-A48B-A7752658A07E}" type="slidenum">
              <a:rPr lang="en-US" altLang="zh-CN"/>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321E2D52-6726-4CAC-869B-95234F59D16B}" type="slidenum">
              <a:rPr lang="en-US" altLang="zh-CN"/>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480F918F-C932-484D-A40F-1BFD92270C4D}" type="slidenum">
              <a:rPr lang="en-US" altLang="zh-CN"/>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jpe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2" Type="http://schemas.openxmlformats.org/officeDocument/2006/relationships/theme" Target="../theme/theme2.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2.xml"/><Relationship Id="rId8" Type="http://schemas.openxmlformats.org/officeDocument/2006/relationships/slideLayout" Target="../slideLayouts/slideLayout31.xml"/><Relationship Id="rId7" Type="http://schemas.openxmlformats.org/officeDocument/2006/relationships/slideLayout" Target="../slideLayouts/slideLayout30.xml"/><Relationship Id="rId6" Type="http://schemas.openxmlformats.org/officeDocument/2006/relationships/slideLayout" Target="../slideLayouts/slideLayout29.xml"/><Relationship Id="rId5" Type="http://schemas.openxmlformats.org/officeDocument/2006/relationships/slideLayout" Target="../slideLayouts/slideLayout28.xml"/><Relationship Id="rId4" Type="http://schemas.openxmlformats.org/officeDocument/2006/relationships/slideLayout" Target="../slideLayouts/slideLayout2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2" Type="http://schemas.openxmlformats.org/officeDocument/2006/relationships/theme" Target="../theme/theme3.xml"/><Relationship Id="rId11" Type="http://schemas.openxmlformats.org/officeDocument/2006/relationships/slideLayout" Target="../slideLayouts/slideLayout34.xml"/><Relationship Id="rId10" Type="http://schemas.openxmlformats.org/officeDocument/2006/relationships/slideLayout" Target="../slideLayouts/slideLayout33.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a:defRPr/>
            </a:pPr>
            <a:fld id="{4808ED8F-4A77-47A6-A153-B685688E43CA}"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51204"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a:defRPr/>
            </a:pPr>
            <a:endParaRPr lang="en-US" altLang="zh-CN"/>
          </a:p>
        </p:txBody>
      </p:sp>
      <p:sp>
        <p:nvSpPr>
          <p:cNvPr id="51205"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pPr>
              <a:defRPr/>
            </a:pPr>
            <a:endParaRPr lang="en-US" altLang="zh-CN"/>
          </a:p>
        </p:txBody>
      </p:sp>
      <p:sp>
        <p:nvSpPr>
          <p:cNvPr id="51206"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a:defRPr/>
            </a:pPr>
            <a:fld id="{75A6BA4D-288C-41FE-ACAD-615FA715E6AF}" type="slidenum">
              <a:rPr lang="en-US" altLang="zh-CN"/>
            </a:fld>
            <a:endParaRPr lang="en-US" altLang="zh-CN"/>
          </a:p>
        </p:txBody>
      </p:sp>
      <p:sp>
        <p:nvSpPr>
          <p:cNvPr id="2055" name="AutoShape 7">
            <a:hlinkClick r:id="" action="ppaction://hlinkshowjump?jump=previousslide" highlightClick="1"/>
          </p:cNvPr>
          <p:cNvSpPr>
            <a:spLocks noChangeArrowheads="1"/>
          </p:cNvSpPr>
          <p:nvPr userDrawn="1"/>
        </p:nvSpPr>
        <p:spPr bwMode="auto">
          <a:xfrm>
            <a:off x="7164388" y="4941888"/>
            <a:ext cx="1079500" cy="935037"/>
          </a:xfrm>
          <a:prstGeom prst="actionButtonBeginning">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3075"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50180"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a:defRPr/>
            </a:pPr>
            <a:endParaRPr lang="en-US" altLang="zh-CN"/>
          </a:p>
        </p:txBody>
      </p:sp>
      <p:sp>
        <p:nvSpPr>
          <p:cNvPr id="50181"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pPr>
              <a:defRPr/>
            </a:pPr>
            <a:endParaRPr lang="en-US" altLang="zh-CN"/>
          </a:p>
        </p:txBody>
      </p:sp>
      <p:sp>
        <p:nvSpPr>
          <p:cNvPr id="50182"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a:defRPr/>
            </a:pPr>
            <a:fld id="{EA0D8F52-2200-4A29-ABDE-2C1862570793}" type="slidenum">
              <a:rPr lang="en-US" altLang="zh-CN"/>
            </a:fld>
            <a:endParaRPr lang="en-US" altLang="zh-CN"/>
          </a:p>
        </p:txBody>
      </p:sp>
      <p:sp>
        <p:nvSpPr>
          <p:cNvPr id="3079" name="AutoShape 7">
            <a:hlinkClick r:id="" action="ppaction://hlinkshowjump?jump=lastslideviewed" highlightClick="1"/>
          </p:cNvPr>
          <p:cNvSpPr>
            <a:spLocks noChangeArrowheads="1"/>
          </p:cNvSpPr>
          <p:nvPr userDrawn="1"/>
        </p:nvSpPr>
        <p:spPr bwMode="auto">
          <a:xfrm>
            <a:off x="7885113" y="5084763"/>
            <a:ext cx="1008062" cy="936625"/>
          </a:xfrm>
          <a:prstGeom prst="actionButtonReturn">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8.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4.png"/><Relationship Id="rId2" Type="http://schemas.microsoft.com/office/2007/relationships/media" Target="file:///I:\&#12298;&#26368;&#21518;&#19968;&#27425;&#28436;&#35762;&#12299;mp3&#38899;&#39057;&#26391;&#35835;.mp3" TargetMode="External"/><Relationship Id="rId1" Type="http://schemas.openxmlformats.org/officeDocument/2006/relationships/audio" Target="file:///I:\&#12298;&#26368;&#21518;&#19968;&#27425;&#28436;&#35762;&#12299;mp3&#38899;&#39057;&#26391;&#35835;.mp3" TargetMode="Externa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slide" Target="slide2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539750" y="765175"/>
            <a:ext cx="7772400" cy="1470025"/>
          </a:xfrm>
        </p:spPr>
        <p:txBody>
          <a:bodyPr/>
          <a:lstStyle/>
          <a:p>
            <a:pPr eaLnBrk="1" hangingPunct="1">
              <a:defRPr/>
            </a:pPr>
            <a:r>
              <a:rPr lang="zh-CN" altLang="en-US" sz="8800" b="1" i="1" dirty="0" smtClean="0">
                <a:solidFill>
                  <a:srgbClr val="0000CC"/>
                </a:solidFill>
                <a:effectLst>
                  <a:outerShdw blurRad="38100" dist="38100" dir="2700000" algn="tl">
                    <a:srgbClr val="C0C0C0"/>
                  </a:outerShdw>
                </a:effectLst>
                <a:ea typeface="隶书" pitchFamily="49" charset="-122"/>
              </a:rPr>
              <a:t>最后一次演讲</a:t>
            </a:r>
            <a:endParaRPr lang="zh-CN" altLang="en-US" sz="8800" b="1" i="1" dirty="0" smtClean="0">
              <a:solidFill>
                <a:srgbClr val="0000CC"/>
              </a:solidFill>
              <a:effectLst>
                <a:outerShdw blurRad="38100" dist="38100" dir="2700000" algn="tl">
                  <a:srgbClr val="C0C0C0"/>
                </a:outerShdw>
              </a:effectLst>
              <a:ea typeface="隶书" pitchFamily="49" charset="-122"/>
            </a:endParaRPr>
          </a:p>
        </p:txBody>
      </p:sp>
      <p:sp>
        <p:nvSpPr>
          <p:cNvPr id="16387" name="Rectangle 3"/>
          <p:cNvSpPr>
            <a:spLocks noChangeArrowheads="1"/>
          </p:cNvSpPr>
          <p:nvPr>
            <p:ph type="subTitle" idx="1"/>
          </p:nvPr>
        </p:nvSpPr>
        <p:spPr bwMode="auto">
          <a:xfrm>
            <a:off x="4932363" y="2492375"/>
            <a:ext cx="2519362" cy="1081088"/>
          </a:xfrm>
          <a:solidFill>
            <a:srgbClr val="FFFFFF"/>
          </a:solidFill>
          <a:ln>
            <a:solidFill>
              <a:srgbClr val="000000"/>
            </a:solidFill>
            <a:miter lim="800000"/>
          </a:ln>
        </p:spPr>
        <p:txBody>
          <a:bodyPr vert="horz" wrap="square" lIns="91440" tIns="45720" rIns="91440" bIns="45720" numCol="1" anchor="t" anchorCtr="0" compatLnSpc="1"/>
          <a:lstStyle/>
          <a:p>
            <a:pPr eaLnBrk="1" hangingPunct="1"/>
            <a:r>
              <a:rPr lang="zh-CN" altLang="en-US" sz="6000" b="1" smtClean="0">
                <a:ea typeface="华文新魏" pitchFamily="2" charset="-122"/>
              </a:rPr>
              <a:t>闻一多</a:t>
            </a:r>
            <a:endParaRPr lang="zh-CN" altLang="en-US" sz="6000" b="1" smtClean="0">
              <a:ea typeface="华文新魏" pitchFamily="2" charset="-122"/>
            </a:endParaRPr>
          </a:p>
        </p:txBody>
      </p:sp>
      <p:pic>
        <p:nvPicPr>
          <p:cNvPr id="16388" name="Picture 5" descr="闻一多"/>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116013" y="2316163"/>
            <a:ext cx="2663825" cy="346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2"/>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br>
              <a:rPr lang="en-US" altLang="zh-CN" sz="2800" smtClean="0"/>
            </a:br>
            <a:br>
              <a:rPr lang="en-US" altLang="zh-CN" sz="2800" smtClean="0"/>
            </a:br>
            <a:r>
              <a:rPr lang="en-US" altLang="zh-CN" sz="2800" smtClean="0"/>
              <a:t>   </a:t>
            </a:r>
            <a:br>
              <a:rPr lang="en-US" altLang="zh-CN" sz="2800" smtClean="0"/>
            </a:br>
            <a:br>
              <a:rPr lang="en-US" altLang="zh-CN" sz="4000" smtClean="0"/>
            </a:br>
            <a:endParaRPr lang="en-US" altLang="zh-CN" sz="4000" smtClean="0"/>
          </a:p>
        </p:txBody>
      </p:sp>
      <p:sp>
        <p:nvSpPr>
          <p:cNvPr id="25603" name="Rectangle 3"/>
          <p:cNvSpPr>
            <a:spLocks noChangeArrowheads="1"/>
          </p:cNvSpPr>
          <p:nvPr>
            <p:ph type="body" idx="1"/>
          </p:nvPr>
        </p:nvSpPr>
        <p:spPr bwMode="auto">
          <a:xfrm>
            <a:off x="0" y="476250"/>
            <a:ext cx="9144000" cy="2120900"/>
          </a:xfrm>
          <a:solidFill>
            <a:srgbClr val="FFFFFF"/>
          </a:solidFill>
          <a:ln>
            <a:solidFill>
              <a:srgbClr val="000000"/>
            </a:solidFill>
            <a:miter lim="800000"/>
          </a:ln>
        </p:spPr>
        <p:txBody>
          <a:bodyPr vert="horz" wrap="square" lIns="91440" tIns="45720" rIns="91440" bIns="45720" numCol="1" anchor="t" anchorCtr="0" compatLnSpc="1"/>
          <a:lstStyle/>
          <a:p>
            <a:pPr eaLnBrk="1" hangingPunct="1">
              <a:lnSpc>
                <a:spcPct val="80000"/>
              </a:lnSpc>
              <a:buFontTx/>
              <a:buNone/>
            </a:pPr>
            <a:br>
              <a:rPr lang="en-US" altLang="zh-CN" sz="2800" b="1" smtClean="0"/>
            </a:br>
            <a:endParaRPr lang="en-US" altLang="zh-CN" sz="2800" b="1" smtClean="0"/>
          </a:p>
        </p:txBody>
      </p:sp>
      <p:sp>
        <p:nvSpPr>
          <p:cNvPr id="25604" name="Text Box 4"/>
          <p:cNvSpPr txBox="1">
            <a:spLocks noChangeArrowheads="1"/>
          </p:cNvSpPr>
          <p:nvPr/>
        </p:nvSpPr>
        <p:spPr bwMode="auto">
          <a:xfrm>
            <a:off x="0" y="0"/>
            <a:ext cx="9144000" cy="5249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a:t>
            </a:r>
            <a:endParaRPr lang="en-US" altLang="zh-CN"/>
          </a:p>
          <a:p>
            <a:pPr eaLnBrk="1" hangingPunct="1">
              <a:spcBef>
                <a:spcPct val="50000"/>
              </a:spcBef>
            </a:pPr>
            <a:r>
              <a:rPr lang="zh-CN" altLang="en-US" sz="3200" b="1">
                <a:solidFill>
                  <a:srgbClr val="0000CC"/>
                </a:solidFill>
              </a:rPr>
              <a:t>品读课文  质疑研讨</a:t>
            </a:r>
            <a:endParaRPr lang="zh-CN" altLang="en-US" sz="3200" b="1">
              <a:solidFill>
                <a:srgbClr val="0000CC"/>
              </a:solidFill>
            </a:endParaRPr>
          </a:p>
          <a:p>
            <a:pPr eaLnBrk="1" hangingPunct="1">
              <a:spcBef>
                <a:spcPct val="50000"/>
              </a:spcBef>
            </a:pPr>
            <a:r>
              <a:rPr lang="zh-CN" altLang="en-US" sz="3200" b="1"/>
              <a:t>默读第六段至文末</a:t>
            </a:r>
            <a:endParaRPr lang="zh-CN" altLang="en-US" sz="3200" b="1"/>
          </a:p>
          <a:p>
            <a:pPr eaLnBrk="1" hangingPunct="1">
              <a:spcBef>
                <a:spcPct val="50000"/>
              </a:spcBef>
            </a:pPr>
            <a:r>
              <a:rPr lang="en-US" altLang="zh-CN" sz="2800" b="1">
                <a:solidFill>
                  <a:srgbClr val="0000CC"/>
                </a:solidFill>
              </a:rPr>
              <a:t>1</a:t>
            </a:r>
            <a:r>
              <a:rPr lang="zh-CN" altLang="en-US" sz="2800" b="1">
                <a:solidFill>
                  <a:srgbClr val="0000CC"/>
                </a:solidFill>
              </a:rPr>
              <a:t>、作者说：“我们有力量打破这个黑暗，争到光明！我们的光明，就是反动派的末日！” 思考：“我们有力量”。我们的力量在哪里</a:t>
            </a:r>
            <a:r>
              <a:rPr lang="en-US" altLang="zh-CN" sz="2800" b="1">
                <a:solidFill>
                  <a:srgbClr val="0000CC"/>
                </a:solidFill>
              </a:rPr>
              <a:t>?  </a:t>
            </a:r>
            <a:r>
              <a:rPr lang="zh-CN" altLang="en-US" sz="2800" b="1">
                <a:solidFill>
                  <a:srgbClr val="0000CC"/>
                </a:solidFill>
                <a:hlinkClick r:id="rId1" action="ppaction://hlinksldjump"/>
              </a:rPr>
              <a:t>背景资料</a:t>
            </a:r>
            <a:endParaRPr lang="zh-CN" altLang="en-US" sz="2800" b="1">
              <a:solidFill>
                <a:srgbClr val="0000CC"/>
              </a:solidFill>
            </a:endParaRPr>
          </a:p>
          <a:p>
            <a:pPr eaLnBrk="1" hangingPunct="1">
              <a:spcBef>
                <a:spcPct val="50000"/>
              </a:spcBef>
            </a:pPr>
            <a:r>
              <a:rPr lang="en-US" altLang="zh-CN" sz="2800" b="1">
                <a:solidFill>
                  <a:srgbClr val="0000CC"/>
                </a:solidFill>
              </a:rPr>
              <a:t>2</a:t>
            </a:r>
            <a:r>
              <a:rPr lang="zh-CN" altLang="en-US" sz="2800" b="1">
                <a:solidFill>
                  <a:srgbClr val="0000CC"/>
                </a:solidFill>
              </a:rPr>
              <a:t>、闻一多先生对进步青年提出了什么样的号召？</a:t>
            </a:r>
            <a:r>
              <a:rPr lang="zh-CN" altLang="en-US" b="1"/>
              <a:t>　</a:t>
            </a:r>
            <a:r>
              <a:rPr lang="zh-CN" altLang="en-US"/>
              <a:t> </a:t>
            </a:r>
            <a:endParaRPr lang="zh-CN" altLang="en-US" sz="2800" b="1">
              <a:solidFill>
                <a:srgbClr val="0000CC"/>
              </a:solidFill>
            </a:endParaRPr>
          </a:p>
          <a:p>
            <a:pPr eaLnBrk="1" hangingPunct="1">
              <a:spcBef>
                <a:spcPct val="50000"/>
              </a:spcBef>
            </a:pPr>
            <a:endParaRPr lang="zh-CN" altLang="en-US" sz="2800" b="1">
              <a:solidFill>
                <a:srgbClr val="0000CC"/>
              </a:solidFill>
            </a:endParaRPr>
          </a:p>
          <a:p>
            <a:pPr eaLnBrk="1" hangingPunct="1">
              <a:spcBef>
                <a:spcPct val="50000"/>
              </a:spcBef>
            </a:pPr>
            <a:r>
              <a:rPr lang="en-US" altLang="zh-CN" sz="2800" b="1">
                <a:solidFill>
                  <a:srgbClr val="0000CC"/>
                </a:solidFill>
              </a:rPr>
              <a:t>3</a:t>
            </a:r>
            <a:r>
              <a:rPr lang="zh-CN" altLang="en-US" sz="2800" b="1">
                <a:solidFill>
                  <a:srgbClr val="0000CC"/>
                </a:solidFill>
              </a:rPr>
              <a:t>、文末表达了闻一多先生怎样的斗争决心</a:t>
            </a:r>
            <a:r>
              <a:rPr lang="zh-CN" altLang="en-US" b="1"/>
              <a:t>？</a:t>
            </a:r>
            <a:r>
              <a:rPr lang="zh-CN" altLang="en-US"/>
              <a:t> </a:t>
            </a:r>
            <a:endParaRPr lang="zh-CN" altLang="en-US" sz="2800" b="1">
              <a:solidFill>
                <a:srgbClr val="0000CC"/>
              </a:solidFill>
            </a:endParaRPr>
          </a:p>
        </p:txBody>
      </p:sp>
      <p:sp>
        <p:nvSpPr>
          <p:cNvPr id="34821" name="Text Box 5"/>
          <p:cNvSpPr txBox="1">
            <a:spLocks noChangeArrowheads="1"/>
          </p:cNvSpPr>
          <p:nvPr/>
        </p:nvSpPr>
        <p:spPr bwMode="auto">
          <a:xfrm>
            <a:off x="4572000" y="2924175"/>
            <a:ext cx="432117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a:solidFill>
                  <a:srgbClr val="FF0000"/>
                </a:solidFill>
              </a:rPr>
              <a:t>昆明青年学生，广大的市民。</a:t>
            </a:r>
            <a:r>
              <a:rPr lang="zh-CN" altLang="en-US" sz="3200"/>
              <a:t> </a:t>
            </a:r>
            <a:endParaRPr lang="zh-CN" altLang="en-US" sz="3200"/>
          </a:p>
        </p:txBody>
      </p:sp>
      <p:sp>
        <p:nvSpPr>
          <p:cNvPr id="34824" name="Text Box 8"/>
          <p:cNvSpPr txBox="1">
            <a:spLocks noChangeArrowheads="1"/>
          </p:cNvSpPr>
          <p:nvPr/>
        </p:nvSpPr>
        <p:spPr bwMode="auto">
          <a:xfrm>
            <a:off x="0" y="4076700"/>
            <a:ext cx="8532813"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a:solidFill>
                  <a:srgbClr val="FF0000"/>
                </a:solidFill>
              </a:rPr>
              <a:t>热情地号召青年，继承传统，争取民主和平的胜利</a:t>
            </a:r>
            <a:endParaRPr lang="zh-CN" altLang="en-US" sz="3200" b="1">
              <a:solidFill>
                <a:srgbClr val="FF0000"/>
              </a:solidFill>
            </a:endParaRPr>
          </a:p>
        </p:txBody>
      </p:sp>
      <p:sp>
        <p:nvSpPr>
          <p:cNvPr id="34825" name="Text Box 9"/>
          <p:cNvSpPr txBox="1">
            <a:spLocks noChangeArrowheads="1"/>
          </p:cNvSpPr>
          <p:nvPr/>
        </p:nvSpPr>
        <p:spPr bwMode="auto">
          <a:xfrm>
            <a:off x="0" y="5300663"/>
            <a:ext cx="882015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a:solidFill>
                  <a:srgbClr val="FF0000"/>
                </a:solidFill>
              </a:rPr>
              <a:t>表明文先生为追求光明和民主，决心为革命事业献身的斗争精神，随时准备为真理献身的斗争精神。</a:t>
            </a:r>
            <a:endParaRPr lang="zh-CN" altLang="en-US" sz="28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821"/>
                                        </p:tgtEl>
                                        <p:attrNameLst>
                                          <p:attrName>style.visibility</p:attrName>
                                        </p:attrNameLst>
                                      </p:cBhvr>
                                      <p:to>
                                        <p:strVal val="visible"/>
                                      </p:to>
                                    </p:set>
                                    <p:anim calcmode="lin" valueType="num">
                                      <p:cBhvr additive="base">
                                        <p:cTn id="7" dur="500" fill="hold"/>
                                        <p:tgtEl>
                                          <p:spTgt spid="34821"/>
                                        </p:tgtEl>
                                        <p:attrNameLst>
                                          <p:attrName>ppt_x</p:attrName>
                                        </p:attrNameLst>
                                      </p:cBhvr>
                                      <p:tavLst>
                                        <p:tav tm="0">
                                          <p:val>
                                            <p:strVal val="#ppt_x"/>
                                          </p:val>
                                        </p:tav>
                                        <p:tav tm="100000">
                                          <p:val>
                                            <p:strVal val="#ppt_x"/>
                                          </p:val>
                                        </p:tav>
                                      </p:tavLst>
                                    </p:anim>
                                    <p:anim calcmode="lin" valueType="num">
                                      <p:cBhvr additive="base">
                                        <p:cTn id="8" dur="500" fill="hold"/>
                                        <p:tgtEl>
                                          <p:spTgt spid="348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4824"/>
                                        </p:tgtEl>
                                        <p:attrNameLst>
                                          <p:attrName>style.visibility</p:attrName>
                                        </p:attrNameLst>
                                      </p:cBhvr>
                                      <p:to>
                                        <p:strVal val="visible"/>
                                      </p:to>
                                    </p:set>
                                    <p:anim calcmode="lin" valueType="num">
                                      <p:cBhvr additive="base">
                                        <p:cTn id="13" dur="500" fill="hold"/>
                                        <p:tgtEl>
                                          <p:spTgt spid="34824"/>
                                        </p:tgtEl>
                                        <p:attrNameLst>
                                          <p:attrName>ppt_x</p:attrName>
                                        </p:attrNameLst>
                                      </p:cBhvr>
                                      <p:tavLst>
                                        <p:tav tm="0">
                                          <p:val>
                                            <p:strVal val="#ppt_x"/>
                                          </p:val>
                                        </p:tav>
                                        <p:tav tm="100000">
                                          <p:val>
                                            <p:strVal val="#ppt_x"/>
                                          </p:val>
                                        </p:tav>
                                      </p:tavLst>
                                    </p:anim>
                                    <p:anim calcmode="lin" valueType="num">
                                      <p:cBhvr additive="base">
                                        <p:cTn id="14" dur="500" fill="hold"/>
                                        <p:tgtEl>
                                          <p:spTgt spid="3482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4825"/>
                                        </p:tgtEl>
                                        <p:attrNameLst>
                                          <p:attrName>style.visibility</p:attrName>
                                        </p:attrNameLst>
                                      </p:cBhvr>
                                      <p:to>
                                        <p:strVal val="visible"/>
                                      </p:to>
                                    </p:set>
                                    <p:anim calcmode="lin" valueType="num">
                                      <p:cBhvr additive="base">
                                        <p:cTn id="19" dur="500" fill="hold"/>
                                        <p:tgtEl>
                                          <p:spTgt spid="34825"/>
                                        </p:tgtEl>
                                        <p:attrNameLst>
                                          <p:attrName>ppt_x</p:attrName>
                                        </p:attrNameLst>
                                      </p:cBhvr>
                                      <p:tavLst>
                                        <p:tav tm="0">
                                          <p:val>
                                            <p:strVal val="#ppt_x"/>
                                          </p:val>
                                        </p:tav>
                                        <p:tav tm="100000">
                                          <p:val>
                                            <p:strVal val="#ppt_x"/>
                                          </p:val>
                                        </p:tav>
                                      </p:tavLst>
                                    </p:anim>
                                    <p:anim calcmode="lin" valueType="num">
                                      <p:cBhvr additive="base">
                                        <p:cTn id="20" dur="500" fill="hold"/>
                                        <p:tgtEl>
                                          <p:spTgt spid="348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1" grpId="0"/>
      <p:bldP spid="34824" grpId="0"/>
      <p:bldP spid="348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0" y="1196975"/>
            <a:ext cx="8893175" cy="1930400"/>
          </a:xfrm>
        </p:spPr>
        <p:txBody>
          <a:bodyPr/>
          <a:lstStyle/>
          <a:p>
            <a:pPr algn="l" eaLnBrk="1" hangingPunct="1"/>
            <a:r>
              <a:rPr lang="zh-CN" altLang="en-US" sz="2800" b="1" smtClean="0"/>
              <a:t>一、这篇演讲稿表现了闻一多先生对李公仆烈士和爱国民主运动怎样的思想感情，对国民党特务又是怎样的思想感情？</a:t>
            </a:r>
            <a:r>
              <a:rPr lang="zh-CN" altLang="en-US" sz="4000" smtClean="0"/>
              <a:t> </a:t>
            </a:r>
            <a:endParaRPr lang="zh-CN" altLang="en-US" sz="4000" smtClean="0"/>
          </a:p>
        </p:txBody>
      </p:sp>
      <p:sp>
        <p:nvSpPr>
          <p:cNvPr id="7172" name="Text Box 4"/>
          <p:cNvSpPr txBox="1">
            <a:spLocks noChangeArrowheads="1"/>
          </p:cNvSpPr>
          <p:nvPr/>
        </p:nvSpPr>
        <p:spPr bwMode="auto">
          <a:xfrm>
            <a:off x="0" y="2852738"/>
            <a:ext cx="9144000" cy="423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a:solidFill>
                  <a:srgbClr val="0000CC"/>
                </a:solidFill>
                <a:latin typeface="宋体" panose="02010600030101010101" pitchFamily="2" charset="-122"/>
              </a:rPr>
              <a:t>这篇讲演表现了闻一多先生强烈的爱憎感情。对李公仆先生被暗杀十分悲痛，赞扬了李公仆先生和昆明人民，他们为争取民主和平献出宝贵生命是昆明无限的光荣，高度评价他们的斗争精神。对国民党特务的罪恶行径质问、痛斥，面对面地揭露反动派的虚伪本性和险恶用心，指出反动派必然灭亡的可耻下场。</a:t>
            </a:r>
            <a:r>
              <a:rPr lang="zh-CN" altLang="en-US" sz="3200">
                <a:latin typeface="宋体" panose="02010600030101010101" pitchFamily="2" charset="-122"/>
              </a:rPr>
              <a:t> </a:t>
            </a:r>
            <a:endParaRPr lang="zh-CN" altLang="en-US" sz="3200">
              <a:latin typeface="宋体" panose="02010600030101010101" pitchFamily="2" charset="-122"/>
            </a:endParaRPr>
          </a:p>
          <a:p>
            <a:pPr eaLnBrk="1" hangingPunct="1">
              <a:spcBef>
                <a:spcPct val="50000"/>
              </a:spcBef>
            </a:pPr>
            <a:endParaRPr lang="en-US" altLang="zh-CN" sz="3200">
              <a:latin typeface="宋体" panose="02010600030101010101" pitchFamily="2" charset="-122"/>
            </a:endParaRPr>
          </a:p>
        </p:txBody>
      </p:sp>
      <p:sp>
        <p:nvSpPr>
          <p:cNvPr id="26628" name="Rectangle 5"/>
          <p:cNvSpPr>
            <a:spLocks noGrp="1" noChangeArrowheads="1"/>
          </p:cNvSpPr>
          <p:nvPr>
            <p:ph type="body" idx="1"/>
          </p:nvPr>
        </p:nvSpPr>
        <p:spPr bwMode="auto">
          <a:xfrm>
            <a:off x="0" y="0"/>
            <a:ext cx="8686800" cy="98107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eaLnBrk="1" hangingPunct="1">
              <a:buFontTx/>
              <a:buNone/>
            </a:pPr>
            <a:r>
              <a:rPr lang="zh-CN" altLang="en-US" sz="6000" b="1" smtClean="0">
                <a:solidFill>
                  <a:srgbClr val="0000CC"/>
                </a:solidFill>
              </a:rPr>
              <a:t>深化小结</a:t>
            </a:r>
            <a:endParaRPr lang="zh-CN" altLang="en-US" sz="6000" b="1" smtClean="0">
              <a:solidFill>
                <a:srgbClr val="0000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3" presetClass="entr" presetSubtype="0" fill="hold" grpId="0" nodeType="clickEffect">
                                  <p:stCondLst>
                                    <p:cond delay="0"/>
                                  </p:stCondLst>
                                  <p:childTnLst>
                                    <p:set>
                                      <p:cBhvr>
                                        <p:cTn id="6" dur="1" fill="hold">
                                          <p:stCondLst>
                                            <p:cond delay="0"/>
                                          </p:stCondLst>
                                        </p:cTn>
                                        <p:tgtEl>
                                          <p:spTgt spid="7172"/>
                                        </p:tgtEl>
                                        <p:attrNameLst>
                                          <p:attrName>style.visibility</p:attrName>
                                        </p:attrNameLst>
                                      </p:cBhvr>
                                      <p:to>
                                        <p:strVal val="visible"/>
                                      </p:to>
                                    </p:set>
                                    <p:animEffect transition="in" filter="fade">
                                      <p:cBhvr>
                                        <p:cTn id="7" dur="100"/>
                                        <p:tgtEl>
                                          <p:spTgt spid="7172"/>
                                        </p:tgtEl>
                                      </p:cBhvr>
                                    </p:animEffect>
                                    <p:anim calcmode="lin" valueType="num">
                                      <p:cBhvr>
                                        <p:cTn id="8" dur="400" fill="hold"/>
                                        <p:tgtEl>
                                          <p:spTgt spid="7172"/>
                                        </p:tgtEl>
                                        <p:attrNameLst>
                                          <p:attrName>ppt_x</p:attrName>
                                        </p:attrNameLst>
                                      </p:cBhvr>
                                      <p:tavLst>
                                        <p:tav tm="0">
                                          <p:val>
                                            <p:strVal val="#ppt_x"/>
                                          </p:val>
                                        </p:tav>
                                        <p:tav tm="100000">
                                          <p:val>
                                            <p:strVal val="#ppt_x"/>
                                          </p:val>
                                        </p:tav>
                                      </p:tavLst>
                                    </p:anim>
                                    <p:anim calcmode="lin" valueType="num">
                                      <p:cBhvr>
                                        <p:cTn id="9" dur="400" fill="hold"/>
                                        <p:tgtEl>
                                          <p:spTgt spid="7172"/>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717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717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algn="l" eaLnBrk="1" hangingPunct="1"/>
            <a:r>
              <a:rPr lang="en-US" altLang="zh-CN" sz="6000" b="1" smtClean="0">
                <a:solidFill>
                  <a:srgbClr val="0000CC"/>
                </a:solidFill>
              </a:rPr>
              <a:t> </a:t>
            </a:r>
            <a:r>
              <a:rPr lang="zh-CN" altLang="en-US" sz="6000" b="1" smtClean="0">
                <a:solidFill>
                  <a:srgbClr val="0000CC"/>
                </a:solidFill>
              </a:rPr>
              <a:t>深化小结</a:t>
            </a:r>
            <a:endParaRPr lang="zh-CN" altLang="en-US" sz="6000" b="1" smtClean="0">
              <a:solidFill>
                <a:srgbClr val="0000CC"/>
              </a:solidFill>
            </a:endParaRPr>
          </a:p>
        </p:txBody>
      </p:sp>
      <p:sp>
        <p:nvSpPr>
          <p:cNvPr id="27651" name="Rectangle 3"/>
          <p:cNvSpPr>
            <a:spLocks noChangeArrowheads="1"/>
          </p:cNvSpPr>
          <p:nvPr>
            <p:ph type="body" idx="1"/>
          </p:nvPr>
        </p:nvSpPr>
        <p:spPr bwMode="auto">
          <a:xfrm>
            <a:off x="250825" y="1557338"/>
            <a:ext cx="8229600" cy="2305050"/>
          </a:xfrm>
          <a:solidFill>
            <a:srgbClr val="FFFFFF"/>
          </a:solidFill>
          <a:ln>
            <a:solidFill>
              <a:srgbClr val="000000"/>
            </a:solidFill>
            <a:miter lim="800000"/>
          </a:ln>
        </p:spPr>
        <p:txBody>
          <a:bodyPr vert="horz" wrap="square" lIns="91440" tIns="45720" rIns="91440" bIns="45720" numCol="1" anchor="t" anchorCtr="0" compatLnSpc="1"/>
          <a:lstStyle/>
          <a:p>
            <a:pPr eaLnBrk="1" hangingPunct="1"/>
            <a:r>
              <a:rPr lang="zh-CN" altLang="en-US" sz="2800" b="1" smtClean="0"/>
              <a:t>闻一多先生的遗愿，上一代青年人完成了，他们用鲜血和生命换来了一个崭新的世界，换来了我们今天的幸福生活。同学们，我们新中国青年一代的任务又是什么呢？怎样才能对得起革命先烈呢？</a:t>
            </a:r>
            <a:r>
              <a:rPr lang="zh-CN" altLang="en-US" smtClean="0"/>
              <a:t>　</a:t>
            </a:r>
            <a:endParaRPr lang="zh-CN" altLang="en-US" smtClean="0"/>
          </a:p>
        </p:txBody>
      </p:sp>
      <p:sp>
        <p:nvSpPr>
          <p:cNvPr id="12292" name="Text Box 4"/>
          <p:cNvSpPr txBox="1">
            <a:spLocks noChangeArrowheads="1"/>
          </p:cNvSpPr>
          <p:nvPr/>
        </p:nvSpPr>
        <p:spPr bwMode="auto">
          <a:xfrm>
            <a:off x="0" y="4005263"/>
            <a:ext cx="8497888" cy="234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600" b="1">
                <a:solidFill>
                  <a:srgbClr val="0000CC"/>
                </a:solidFill>
              </a:rPr>
              <a:t>　</a:t>
            </a:r>
            <a:r>
              <a:rPr lang="zh-CN" altLang="en-US" sz="2800" b="1">
                <a:solidFill>
                  <a:srgbClr val="0000CC"/>
                </a:solidFill>
              </a:rPr>
              <a:t>明确：我们新中国的青年一代肩负着刻苦学习，掌握本领开拓未来，建设四化的历史重任。我们要坚持四项基本原则，警惕资本主义的“和平演变”，立志成才，这样才能无愧于为共和国的诞生而英勇斗争、光荣献身的无数革命先烈。</a:t>
            </a:r>
            <a:endParaRPr lang="zh-CN" altLang="en-US" sz="2800" b="1">
              <a:solidFill>
                <a:srgbClr val="0000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nodeType="clickEffect">
                                  <p:stCondLst>
                                    <p:cond delay="0"/>
                                  </p:stCondLst>
                                  <p:childTnLst>
                                    <p:set>
                                      <p:cBhvr>
                                        <p:cTn id="6" dur="1" fill="hold">
                                          <p:stCondLst>
                                            <p:cond delay="0"/>
                                          </p:stCondLst>
                                        </p:cTn>
                                        <p:tgtEl>
                                          <p:spTgt spid="12292">
                                            <p:txEl>
                                              <p:pRg st="0" end="0"/>
                                            </p:txEl>
                                          </p:spTgt>
                                        </p:tgtEl>
                                        <p:attrNameLst>
                                          <p:attrName>style.visibility</p:attrName>
                                        </p:attrNameLst>
                                      </p:cBhvr>
                                      <p:to>
                                        <p:strVal val="visible"/>
                                      </p:to>
                                    </p:set>
                                    <p:anim calcmode="lin" valueType="num">
                                      <p:cBhvr additive="base">
                                        <p:cTn id="7" dur="5000" fill="hold"/>
                                        <p:tgtEl>
                                          <p:spTgt spid="12292">
                                            <p:txEl>
                                              <p:pRg st="0" end="0"/>
                                            </p:txEl>
                                          </p:spTgt>
                                        </p:tgtEl>
                                        <p:attrNameLst>
                                          <p:attrName>ppt_x</p:attrName>
                                        </p:attrNameLst>
                                      </p:cBhvr>
                                      <p:tavLst>
                                        <p:tav tm="0">
                                          <p:val>
                                            <p:strVal val="#ppt_x"/>
                                          </p:val>
                                        </p:tav>
                                        <p:tav tm="100000">
                                          <p:val>
                                            <p:strVal val="#ppt_x"/>
                                          </p:val>
                                        </p:tav>
                                      </p:tavLst>
                                    </p:anim>
                                    <p:anim calcmode="lin" valueType="num">
                                      <p:cBhvr additive="base">
                                        <p:cTn id="8" dur="5000" fill="hold"/>
                                        <p:tgtEl>
                                          <p:spTgt spid="1229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zh-CN" altLang="en-US" smtClean="0"/>
              <a:t>第二课时</a:t>
            </a:r>
            <a:endParaRPr lang="zh-CN" altLang="en-US" smtClean="0"/>
          </a:p>
        </p:txBody>
      </p:sp>
      <p:sp>
        <p:nvSpPr>
          <p:cNvPr id="28675" name="Rectangle 3"/>
          <p:cNvSpPr>
            <a:spLocks noGrp="1" noChangeArrowheads="1"/>
          </p:cNvSpPr>
          <p:nvPr>
            <p:ph type="body" idx="1"/>
          </p:nvPr>
        </p:nvSpPr>
        <p:spPr bwMode="auto">
          <a:xfrm>
            <a:off x="468313" y="1628775"/>
            <a:ext cx="8229600" cy="4957763"/>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eaLnBrk="1" hangingPunct="1">
              <a:buFontTx/>
              <a:buNone/>
            </a:pPr>
            <a:endParaRPr lang="en-US" altLang="zh-CN" sz="3600" b="1" smtClean="0"/>
          </a:p>
          <a:p>
            <a:pPr eaLnBrk="1" hangingPunct="1">
              <a:buFontTx/>
              <a:buNone/>
            </a:pPr>
            <a:r>
              <a:rPr lang="zh-CN" altLang="en-US" sz="3600" b="1" smtClean="0"/>
              <a:t>一、了解讲演词的语言特点。</a:t>
            </a:r>
            <a:endParaRPr lang="zh-CN" altLang="en-US" sz="3600" b="1" smtClean="0"/>
          </a:p>
          <a:p>
            <a:pPr eaLnBrk="1" hangingPunct="1">
              <a:buFontTx/>
              <a:buNone/>
            </a:pPr>
            <a:r>
              <a:rPr lang="zh-CN" altLang="en-US" sz="3600" b="1" smtClean="0"/>
              <a:t>　　</a:t>
            </a:r>
            <a:endParaRPr lang="zh-CN" altLang="en-US" sz="3600" b="1" smtClean="0"/>
          </a:p>
          <a:p>
            <a:pPr eaLnBrk="1" hangingPunct="1">
              <a:buFontTx/>
              <a:buNone/>
            </a:pPr>
            <a:r>
              <a:rPr lang="zh-CN" altLang="en-US" sz="3600" b="1" smtClean="0"/>
              <a:t>二、体会口语与书面语的差异</a:t>
            </a:r>
            <a:endParaRPr lang="zh-CN" altLang="en-US" sz="3600" b="1"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179388" y="404813"/>
            <a:ext cx="8734425" cy="720725"/>
          </a:xfrm>
        </p:spPr>
        <p:txBody>
          <a:bodyPr/>
          <a:lstStyle/>
          <a:p>
            <a:pPr algn="l" eaLnBrk="1" hangingPunct="1"/>
            <a:r>
              <a:rPr lang="zh-CN" altLang="en-US" sz="3200" b="1" smtClean="0">
                <a:solidFill>
                  <a:srgbClr val="0000CC"/>
                </a:solidFill>
              </a:rPr>
              <a:t>文章是怎么使语言具有感染力和论辩力量的？</a:t>
            </a:r>
            <a:endParaRPr lang="zh-CN" altLang="en-US" sz="3200" b="1" smtClean="0">
              <a:solidFill>
                <a:srgbClr val="0000CC"/>
              </a:solidFill>
            </a:endParaRPr>
          </a:p>
        </p:txBody>
      </p:sp>
      <p:sp>
        <p:nvSpPr>
          <p:cNvPr id="26627" name="Rectangle 3"/>
          <p:cNvSpPr>
            <a:spLocks noChangeArrowheads="1"/>
          </p:cNvSpPr>
          <p:nvPr>
            <p:ph type="body" idx="1"/>
          </p:nvPr>
        </p:nvSpPr>
        <p:spPr bwMode="auto">
          <a:xfrm>
            <a:off x="250825" y="1196975"/>
            <a:ext cx="8229600" cy="5516563"/>
          </a:xfrm>
          <a:solidFill>
            <a:srgbClr val="FFFFFF"/>
          </a:solidFill>
          <a:ln>
            <a:solidFill>
              <a:srgbClr val="000000"/>
            </a:solidFill>
            <a:miter lim="800000"/>
          </a:ln>
        </p:spPr>
        <p:txBody>
          <a:bodyPr vert="horz" wrap="square" lIns="91440" tIns="45720" rIns="91440" bIns="45720" numCol="1" anchor="t" anchorCtr="0" compatLnSpc="1"/>
          <a:lstStyle/>
          <a:p>
            <a:pPr eaLnBrk="1" hangingPunct="1">
              <a:lnSpc>
                <a:spcPct val="80000"/>
              </a:lnSpc>
            </a:pPr>
            <a:r>
              <a:rPr lang="zh-CN" altLang="en-US" sz="2400" smtClean="0"/>
              <a:t>整篇讲演恰当地运用了多种句式和多种修辞方法，增强了语言的感染力和论辩力量。</a:t>
            </a:r>
            <a:endParaRPr lang="zh-CN" altLang="en-US" sz="2400" smtClean="0"/>
          </a:p>
          <a:p>
            <a:pPr eaLnBrk="1" hangingPunct="1">
              <a:lnSpc>
                <a:spcPct val="80000"/>
              </a:lnSpc>
            </a:pPr>
            <a:r>
              <a:rPr lang="zh-CN" altLang="en-US" sz="2400" b="1" smtClean="0">
                <a:solidFill>
                  <a:srgbClr val="FF0000"/>
                </a:solidFill>
              </a:rPr>
              <a:t>一、感叹句：</a:t>
            </a:r>
            <a:endParaRPr lang="zh-CN" altLang="en-US" sz="2400" b="1" smtClean="0">
              <a:solidFill>
                <a:srgbClr val="FF0000"/>
              </a:solidFill>
            </a:endParaRPr>
          </a:p>
          <a:p>
            <a:pPr eaLnBrk="1" hangingPunct="1">
              <a:lnSpc>
                <a:spcPct val="80000"/>
              </a:lnSpc>
            </a:pPr>
            <a:r>
              <a:rPr lang="zh-CN" altLang="en-US" sz="2400" u="sng" smtClean="0"/>
              <a:t>有的是对英烈和人民力量的赞颂</a:t>
            </a:r>
            <a:r>
              <a:rPr lang="zh-CN" altLang="en-US" sz="2400" smtClean="0"/>
              <a:t>：“李先生在昆明被暗杀，是李先生的光荣，也是昆明人的光荣！”“云南光荣的历史，远的如护国，近的如‘一二</a:t>
            </a:r>
            <a:r>
              <a:rPr lang="en-US" altLang="zh-CN" sz="2400" smtClean="0"/>
              <a:t>·</a:t>
            </a:r>
            <a:r>
              <a:rPr lang="zh-CN" altLang="en-US" sz="2400" smtClean="0"/>
              <a:t>一’，这些都是属于云南人民的，我们要发扬！”</a:t>
            </a:r>
            <a:endParaRPr lang="zh-CN" altLang="en-US" sz="2400" smtClean="0"/>
          </a:p>
          <a:p>
            <a:pPr eaLnBrk="1" hangingPunct="1">
              <a:lnSpc>
                <a:spcPct val="80000"/>
              </a:lnSpc>
            </a:pPr>
            <a:r>
              <a:rPr lang="zh-CN" altLang="en-US" sz="2400" u="sng" smtClean="0"/>
              <a:t>有的是对敌人罪行的揭露</a:t>
            </a:r>
            <a:r>
              <a:rPr lang="zh-CN" altLang="en-US" sz="2400" smtClean="0"/>
              <a:t>：“在昆明出现了历史上最卑污、最无耻的事情！”</a:t>
            </a:r>
            <a:endParaRPr lang="zh-CN" altLang="en-US" sz="2400" smtClean="0"/>
          </a:p>
          <a:p>
            <a:pPr eaLnBrk="1" hangingPunct="1">
              <a:lnSpc>
                <a:spcPct val="80000"/>
              </a:lnSpc>
            </a:pPr>
            <a:r>
              <a:rPr lang="zh-CN" altLang="en-US" sz="2400" smtClean="0"/>
              <a:t>有的是对光明前景的展望：“李先生倒下了，也要换来一个政协会议的召开，我们有这信心！”</a:t>
            </a:r>
            <a:endParaRPr lang="zh-CN" altLang="en-US" sz="2400" smtClean="0"/>
          </a:p>
          <a:p>
            <a:pPr eaLnBrk="1" hangingPunct="1">
              <a:lnSpc>
                <a:spcPct val="80000"/>
              </a:lnSpc>
            </a:pPr>
            <a:r>
              <a:rPr lang="zh-CN" altLang="en-US" sz="2400" u="sng" smtClean="0"/>
              <a:t>有的是对敌人虚弱本质的揭露</a:t>
            </a:r>
            <a:r>
              <a:rPr lang="zh-CN" altLang="en-US" sz="2400" smtClean="0"/>
              <a:t>：“他们这样疯狂害怕，正是他们自己在慌啊！”</a:t>
            </a:r>
            <a:endParaRPr lang="zh-CN" altLang="en-US" sz="2400" smtClean="0"/>
          </a:p>
          <a:p>
            <a:pPr eaLnBrk="1" hangingPunct="1">
              <a:lnSpc>
                <a:spcPct val="80000"/>
              </a:lnSpc>
            </a:pPr>
            <a:r>
              <a:rPr lang="zh-CN" altLang="en-US" sz="2400" smtClean="0"/>
              <a:t>有的是对昆明学生的号召：</a:t>
            </a:r>
            <a:r>
              <a:rPr lang="en-US" altLang="zh-CN" sz="2400" smtClean="0"/>
              <a:t>…</a:t>
            </a:r>
            <a:endParaRPr lang="en-US" altLang="zh-CN" sz="2400" smtClean="0"/>
          </a:p>
          <a:p>
            <a:pPr eaLnBrk="1" hangingPunct="1">
              <a:lnSpc>
                <a:spcPct val="80000"/>
              </a:lnSpc>
            </a:pPr>
            <a:r>
              <a:rPr lang="zh-CN" altLang="en-US" sz="2400" smtClean="0">
                <a:solidFill>
                  <a:srgbClr val="0000CC"/>
                </a:solidFill>
              </a:rPr>
              <a:t>这些感叹句的运用，充分表达了闻一多先生的爱憎之情，具有强烈的感召力和战斗力。</a:t>
            </a:r>
            <a:endParaRPr lang="zh-CN" altLang="en-US" sz="2400" smtClean="0">
              <a:solidFill>
                <a:srgbClr val="0000CC"/>
              </a:solidFill>
            </a:endParaRPr>
          </a:p>
        </p:txBody>
      </p:sp>
      <p:sp>
        <p:nvSpPr>
          <p:cNvPr id="26629" name="Rectangle 5"/>
          <p:cNvSpPr>
            <a:spLocks noChangeArrowheads="1"/>
          </p:cNvSpPr>
          <p:nvPr/>
        </p:nvSpPr>
        <p:spPr bwMode="auto">
          <a:xfrm>
            <a:off x="7667625" y="260350"/>
            <a:ext cx="1060450" cy="496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zh-CN" altLang="en-US" sz="8000" i="1" dirty="0">
                <a:solidFill>
                  <a:srgbClr val="FF0000"/>
                </a:solidFill>
                <a:effectLst>
                  <a:outerShdw blurRad="38100" dist="38100" dir="2700000" algn="tl">
                    <a:srgbClr val="C0C0C0"/>
                  </a:outerShdw>
                </a:effectLst>
              </a:rPr>
              <a:t>探究研讨</a:t>
            </a:r>
            <a:endParaRPr lang="zh-CN" altLang="en-US" sz="8000" i="1" dirty="0">
              <a:solidFill>
                <a:srgbClr val="FF0000"/>
              </a:solidFill>
              <a:effectLst>
                <a:outerShdw blurRad="38100" dist="38100" dir="2700000" algn="tl">
                  <a:srgbClr val="C0C0C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anim calcmode="lin" valueType="num">
                                      <p:cBhvr additive="base">
                                        <p:cTn id="7" dur="500" fill="hold"/>
                                        <p:tgtEl>
                                          <p:spTgt spid="2662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6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627">
                                            <p:txEl>
                                              <p:pRg st="1" end="1"/>
                                            </p:txEl>
                                          </p:spTgt>
                                        </p:tgtEl>
                                        <p:attrNameLst>
                                          <p:attrName>style.visibility</p:attrName>
                                        </p:attrNameLst>
                                      </p:cBhvr>
                                      <p:to>
                                        <p:strVal val="visible"/>
                                      </p:to>
                                    </p:set>
                                    <p:anim calcmode="lin" valueType="num">
                                      <p:cBhvr additive="base">
                                        <p:cTn id="13" dur="500" fill="hold"/>
                                        <p:tgtEl>
                                          <p:spTgt spid="2662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662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6627">
                                            <p:txEl>
                                              <p:pRg st="2" end="2"/>
                                            </p:txEl>
                                          </p:spTgt>
                                        </p:tgtEl>
                                        <p:attrNameLst>
                                          <p:attrName>style.visibility</p:attrName>
                                        </p:attrNameLst>
                                      </p:cBhvr>
                                      <p:to>
                                        <p:strVal val="visible"/>
                                      </p:to>
                                    </p:set>
                                    <p:anim calcmode="lin" valueType="num">
                                      <p:cBhvr additive="base">
                                        <p:cTn id="19" dur="500" fill="hold"/>
                                        <p:tgtEl>
                                          <p:spTgt spid="26627">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662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6627">
                                            <p:txEl>
                                              <p:pRg st="3" end="3"/>
                                            </p:txEl>
                                          </p:spTgt>
                                        </p:tgtEl>
                                        <p:attrNameLst>
                                          <p:attrName>style.visibility</p:attrName>
                                        </p:attrNameLst>
                                      </p:cBhvr>
                                      <p:to>
                                        <p:strVal val="visible"/>
                                      </p:to>
                                    </p:set>
                                    <p:anim calcmode="lin" valueType="num">
                                      <p:cBhvr additive="base">
                                        <p:cTn id="25" dur="500" fill="hold"/>
                                        <p:tgtEl>
                                          <p:spTgt spid="26627">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662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6627">
                                            <p:txEl>
                                              <p:pRg st="4" end="4"/>
                                            </p:txEl>
                                          </p:spTgt>
                                        </p:tgtEl>
                                        <p:attrNameLst>
                                          <p:attrName>style.visibility</p:attrName>
                                        </p:attrNameLst>
                                      </p:cBhvr>
                                      <p:to>
                                        <p:strVal val="visible"/>
                                      </p:to>
                                    </p:set>
                                    <p:anim calcmode="lin" valueType="num">
                                      <p:cBhvr additive="base">
                                        <p:cTn id="31" dur="500" fill="hold"/>
                                        <p:tgtEl>
                                          <p:spTgt spid="26627">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662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6627">
                                            <p:txEl>
                                              <p:pRg st="5" end="5"/>
                                            </p:txEl>
                                          </p:spTgt>
                                        </p:tgtEl>
                                        <p:attrNameLst>
                                          <p:attrName>style.visibility</p:attrName>
                                        </p:attrNameLst>
                                      </p:cBhvr>
                                      <p:to>
                                        <p:strVal val="visible"/>
                                      </p:to>
                                    </p:set>
                                    <p:anim calcmode="lin" valueType="num">
                                      <p:cBhvr additive="base">
                                        <p:cTn id="37" dur="500" fill="hold"/>
                                        <p:tgtEl>
                                          <p:spTgt spid="26627">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662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6627">
                                            <p:txEl>
                                              <p:pRg st="6" end="6"/>
                                            </p:txEl>
                                          </p:spTgt>
                                        </p:tgtEl>
                                        <p:attrNameLst>
                                          <p:attrName>style.visibility</p:attrName>
                                        </p:attrNameLst>
                                      </p:cBhvr>
                                      <p:to>
                                        <p:strVal val="visible"/>
                                      </p:to>
                                    </p:set>
                                    <p:anim calcmode="lin" valueType="num">
                                      <p:cBhvr additive="base">
                                        <p:cTn id="43" dur="500" fill="hold"/>
                                        <p:tgtEl>
                                          <p:spTgt spid="26627">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6627">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6627">
                                            <p:txEl>
                                              <p:pRg st="7" end="7"/>
                                            </p:txEl>
                                          </p:spTgt>
                                        </p:tgtEl>
                                        <p:attrNameLst>
                                          <p:attrName>style.visibility</p:attrName>
                                        </p:attrNameLst>
                                      </p:cBhvr>
                                      <p:to>
                                        <p:strVal val="visible"/>
                                      </p:to>
                                    </p:set>
                                    <p:anim calcmode="lin" valueType="num">
                                      <p:cBhvr additive="base">
                                        <p:cTn id="49" dur="500" fill="hold"/>
                                        <p:tgtEl>
                                          <p:spTgt spid="26627">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6627">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0" y="0"/>
            <a:ext cx="8686800" cy="647700"/>
          </a:xfrm>
        </p:spPr>
        <p:txBody>
          <a:bodyPr/>
          <a:lstStyle/>
          <a:p>
            <a:pPr eaLnBrk="1" hangingPunct="1"/>
            <a:r>
              <a:rPr lang="zh-CN" altLang="en-US" sz="3200" b="1" smtClean="0">
                <a:solidFill>
                  <a:srgbClr val="0000CC"/>
                </a:solidFill>
              </a:rPr>
              <a:t>文章是怎么使语言具有感染力和论辩力量的？</a:t>
            </a:r>
            <a:endParaRPr lang="zh-CN" altLang="en-US" sz="3200" b="1" smtClean="0">
              <a:solidFill>
                <a:srgbClr val="0000CC"/>
              </a:solidFill>
            </a:endParaRPr>
          </a:p>
        </p:txBody>
      </p:sp>
      <p:sp>
        <p:nvSpPr>
          <p:cNvPr id="27651" name="Rectangle 3"/>
          <p:cNvSpPr>
            <a:spLocks noChangeArrowheads="1"/>
          </p:cNvSpPr>
          <p:nvPr>
            <p:ph type="body" idx="1"/>
          </p:nvPr>
        </p:nvSpPr>
        <p:spPr bwMode="auto">
          <a:xfrm>
            <a:off x="0" y="620713"/>
            <a:ext cx="8867775" cy="5761037"/>
          </a:xfrm>
          <a:solidFill>
            <a:srgbClr val="FFFFFF"/>
          </a:solidFill>
          <a:ln>
            <a:solidFill>
              <a:srgbClr val="000000"/>
            </a:solidFill>
            <a:miter lim="800000"/>
          </a:ln>
        </p:spPr>
        <p:txBody>
          <a:bodyPr vert="horz" wrap="square" lIns="91440" tIns="45720" rIns="91440" bIns="45720" numCol="1" anchor="t" anchorCtr="0" compatLnSpc="1"/>
          <a:lstStyle/>
          <a:p>
            <a:pPr eaLnBrk="1" hangingPunct="1"/>
            <a:r>
              <a:rPr lang="zh-CN" altLang="en-US" smtClean="0">
                <a:solidFill>
                  <a:srgbClr val="FF0000"/>
                </a:solidFill>
              </a:rPr>
              <a:t>二</a:t>
            </a:r>
            <a:r>
              <a:rPr lang="zh-CN" altLang="en-US" b="1" smtClean="0">
                <a:solidFill>
                  <a:srgbClr val="FF0000"/>
                </a:solidFill>
              </a:rPr>
              <a:t>、设问句 、反问句在文中也多次出现</a:t>
            </a:r>
            <a:r>
              <a:rPr lang="zh-CN" altLang="en-US" smtClean="0"/>
              <a:t>。</a:t>
            </a:r>
            <a:endParaRPr lang="zh-CN" altLang="en-US" smtClean="0"/>
          </a:p>
          <a:p>
            <a:pPr eaLnBrk="1" hangingPunct="1"/>
            <a:r>
              <a:rPr lang="zh-CN" altLang="en-US" smtClean="0"/>
              <a:t>如：“李先生究竟犯了什么罪，竟遭此毒手？他只不过用笔，用嘴，写出了千万人民心中压着的话”“今天，这里有没有特务？你站出来”“凭什么要杀死李先生”等等。</a:t>
            </a:r>
            <a:endParaRPr lang="zh-CN" altLang="en-US" smtClean="0"/>
          </a:p>
          <a:p>
            <a:pPr eaLnBrk="1" hangingPunct="1"/>
            <a:r>
              <a:rPr lang="zh-CN" altLang="en-US" smtClean="0">
                <a:solidFill>
                  <a:srgbClr val="0000CC"/>
                </a:solidFill>
              </a:rPr>
              <a:t>设问句能够引起听众的注意和思考，使听众产生情感上的共鸣。设问句比陈述句情感强烈，表达了闻一多愤怒痛斥反动派的情感。</a:t>
            </a:r>
            <a:endParaRPr lang="zh-CN" altLang="en-US" smtClean="0">
              <a:solidFill>
                <a:srgbClr val="0000CC"/>
              </a:solidFill>
            </a:endParaRPr>
          </a:p>
          <a:p>
            <a:pPr eaLnBrk="1" hangingPunct="1"/>
            <a:r>
              <a:rPr lang="zh-CN" altLang="en-US" smtClean="0">
                <a:solidFill>
                  <a:srgbClr val="0000CC"/>
                </a:solidFill>
              </a:rPr>
              <a:t>反问句用来揭露敌人卑劣无耻的行径，表达更坚决，态度更鲜明，批判的力量更强烈！</a:t>
            </a:r>
            <a:endParaRPr lang="zh-CN" altLang="en-US" smtClean="0">
              <a:solidFill>
                <a:srgbClr val="0000CC"/>
              </a:solidFill>
            </a:endParaRPr>
          </a:p>
        </p:txBody>
      </p:sp>
      <p:sp>
        <p:nvSpPr>
          <p:cNvPr id="27652" name="Rectangle 4"/>
          <p:cNvSpPr>
            <a:spLocks noChangeArrowheads="1"/>
          </p:cNvSpPr>
          <p:nvPr/>
        </p:nvSpPr>
        <p:spPr bwMode="auto">
          <a:xfrm>
            <a:off x="7667625" y="260350"/>
            <a:ext cx="1060450" cy="496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zh-CN" altLang="en-US" sz="8000" i="1">
                <a:solidFill>
                  <a:srgbClr val="FF0000"/>
                </a:solidFill>
                <a:effectLst>
                  <a:outerShdw blurRad="38100" dist="38100" dir="2700000" algn="tl">
                    <a:srgbClr val="C0C0C0"/>
                  </a:outerShdw>
                </a:effectLst>
              </a:rPr>
              <a:t>探究研讨</a:t>
            </a:r>
            <a:endParaRPr lang="zh-CN" altLang="en-US" sz="8000" i="1">
              <a:solidFill>
                <a:srgbClr val="FF0000"/>
              </a:solidFill>
              <a:effectLst>
                <a:outerShdw blurRad="38100" dist="38100" dir="2700000" algn="tl">
                  <a:srgbClr val="C0C0C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 calcmode="lin" valueType="num">
                                      <p:cBhvr additive="base">
                                        <p:cTn id="7" dur="500" fill="hold"/>
                                        <p:tgtEl>
                                          <p:spTgt spid="276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76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7651">
                                            <p:txEl>
                                              <p:pRg st="1" end="1"/>
                                            </p:txEl>
                                          </p:spTgt>
                                        </p:tgtEl>
                                        <p:attrNameLst>
                                          <p:attrName>style.visibility</p:attrName>
                                        </p:attrNameLst>
                                      </p:cBhvr>
                                      <p:to>
                                        <p:strVal val="visible"/>
                                      </p:to>
                                    </p:set>
                                    <p:anim calcmode="lin" valueType="num">
                                      <p:cBhvr additive="base">
                                        <p:cTn id="13" dur="500" fill="hold"/>
                                        <p:tgtEl>
                                          <p:spTgt spid="2765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765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7651">
                                            <p:txEl>
                                              <p:pRg st="2" end="2"/>
                                            </p:txEl>
                                          </p:spTgt>
                                        </p:tgtEl>
                                        <p:attrNameLst>
                                          <p:attrName>style.visibility</p:attrName>
                                        </p:attrNameLst>
                                      </p:cBhvr>
                                      <p:to>
                                        <p:strVal val="visible"/>
                                      </p:to>
                                    </p:set>
                                    <p:anim calcmode="lin" valueType="num">
                                      <p:cBhvr additive="base">
                                        <p:cTn id="19" dur="500" fill="hold"/>
                                        <p:tgtEl>
                                          <p:spTgt spid="2765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765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7651">
                                            <p:txEl>
                                              <p:pRg st="3" end="3"/>
                                            </p:txEl>
                                          </p:spTgt>
                                        </p:tgtEl>
                                        <p:attrNameLst>
                                          <p:attrName>style.visibility</p:attrName>
                                        </p:attrNameLst>
                                      </p:cBhvr>
                                      <p:to>
                                        <p:strVal val="visible"/>
                                      </p:to>
                                    </p:set>
                                    <p:anim calcmode="lin" valueType="num">
                                      <p:cBhvr additive="base">
                                        <p:cTn id="25" dur="500" fill="hold"/>
                                        <p:tgtEl>
                                          <p:spTgt spid="2765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765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0" y="274638"/>
            <a:ext cx="9144000" cy="633412"/>
          </a:xfrm>
        </p:spPr>
        <p:txBody>
          <a:bodyPr/>
          <a:lstStyle/>
          <a:p>
            <a:pPr eaLnBrk="1" hangingPunct="1"/>
            <a:r>
              <a:rPr lang="zh-CN" altLang="en-US" sz="3200" b="1" smtClean="0">
                <a:solidFill>
                  <a:srgbClr val="0000CC"/>
                </a:solidFill>
              </a:rPr>
              <a:t>文章是怎么使语言具有感染力和论辩力量的？</a:t>
            </a:r>
            <a:endParaRPr lang="zh-CN" altLang="en-US" sz="3200" b="1" smtClean="0">
              <a:solidFill>
                <a:srgbClr val="0000CC"/>
              </a:solidFill>
            </a:endParaRPr>
          </a:p>
        </p:txBody>
      </p:sp>
      <p:sp>
        <p:nvSpPr>
          <p:cNvPr id="31747" name="Rectangle 3"/>
          <p:cNvSpPr>
            <a:spLocks noChangeArrowheads="1"/>
          </p:cNvSpPr>
          <p:nvPr>
            <p:ph type="body" idx="1"/>
          </p:nvPr>
        </p:nvSpPr>
        <p:spPr bwMode="auto">
          <a:xfrm>
            <a:off x="0" y="908050"/>
            <a:ext cx="9144000" cy="5949950"/>
          </a:xfrm>
          <a:solidFill>
            <a:srgbClr val="FFFFFF"/>
          </a:solidFill>
          <a:ln>
            <a:solidFill>
              <a:srgbClr val="000000"/>
            </a:solidFill>
            <a:miter lim="800000"/>
          </a:ln>
        </p:spPr>
        <p:txBody>
          <a:bodyPr vert="horz" wrap="square" lIns="91440" tIns="45720" rIns="91440" bIns="45720" numCol="1" anchor="t" anchorCtr="0" compatLnSpc="1"/>
          <a:lstStyle/>
          <a:p>
            <a:pPr eaLnBrk="1" hangingPunct="1"/>
            <a:r>
              <a:rPr lang="zh-CN" altLang="en-US" b="1" smtClean="0">
                <a:solidFill>
                  <a:srgbClr val="FF0000"/>
                </a:solidFill>
              </a:rPr>
              <a:t>三、对比手法的运用</a:t>
            </a:r>
            <a:r>
              <a:rPr lang="zh-CN" altLang="en-US" smtClean="0">
                <a:solidFill>
                  <a:srgbClr val="FF0000"/>
                </a:solidFill>
              </a:rPr>
              <a:t>。</a:t>
            </a:r>
            <a:endParaRPr lang="zh-CN" altLang="en-US" smtClean="0">
              <a:solidFill>
                <a:srgbClr val="FF0000"/>
              </a:solidFill>
            </a:endParaRPr>
          </a:p>
          <a:p>
            <a:pPr eaLnBrk="1" hangingPunct="1"/>
            <a:r>
              <a:rPr lang="zh-CN" altLang="en-US" smtClean="0">
                <a:solidFill>
                  <a:srgbClr val="0000CC"/>
                </a:solidFill>
              </a:rPr>
              <a:t>讲演者把不同的人物置于明暗对比鲜明的角度，故意拉大两者的距离，并赋予他们不同的感情色彩，从而达到了极佳的表达效果。</a:t>
            </a:r>
            <a:endParaRPr lang="zh-CN" altLang="en-US" smtClean="0">
              <a:solidFill>
                <a:srgbClr val="0000CC"/>
              </a:solidFill>
            </a:endParaRPr>
          </a:p>
          <a:p>
            <a:pPr eaLnBrk="1" hangingPunct="1"/>
            <a:r>
              <a:rPr lang="zh-CN" altLang="en-US" smtClean="0"/>
              <a:t>如在第二自然段中，“这是某集团的无耻，是李先生的光荣”把反动派与李公朴置于对比的立场，以反动派的“无耻”衬托李先生的“光荣”，又以李先生的“光荣”反衬反动派的“无耻”，两者互为作用。在强烈的对比中，表现出对反动派的愤怒与蔑视，以及对李先生的赞扬，充分表达出闻一多先生大义凛然、爱憎分明的爱国主义感情。</a:t>
            </a:r>
            <a:endParaRPr lang="zh-CN" altLang="en-US" smtClean="0"/>
          </a:p>
        </p:txBody>
      </p:sp>
      <p:sp>
        <p:nvSpPr>
          <p:cNvPr id="29700" name="Rectangle 4"/>
          <p:cNvSpPr>
            <a:spLocks noChangeArrowheads="1"/>
          </p:cNvSpPr>
          <p:nvPr/>
        </p:nvSpPr>
        <p:spPr bwMode="auto">
          <a:xfrm>
            <a:off x="7667625" y="260350"/>
            <a:ext cx="1060450" cy="496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zh-CN" altLang="en-US" sz="8000" i="1">
                <a:solidFill>
                  <a:srgbClr val="FF0000"/>
                </a:solidFill>
                <a:effectLst>
                  <a:outerShdw blurRad="38100" dist="38100" dir="2700000" algn="tl">
                    <a:srgbClr val="C0C0C0"/>
                  </a:outerShdw>
                </a:effectLst>
              </a:rPr>
              <a:t>探究研讨</a:t>
            </a:r>
            <a:endParaRPr lang="zh-CN" altLang="en-US" sz="8000" i="1">
              <a:solidFill>
                <a:srgbClr val="FF0000"/>
              </a:solidFill>
              <a:effectLst>
                <a:outerShdw blurRad="38100" dist="38100" dir="2700000" algn="tl">
                  <a:srgbClr val="C0C0C0"/>
                </a:outerShdw>
              </a:effectLst>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zh-CN" altLang="en-US" smtClean="0"/>
              <a:t>根据课文内容，填写人称代词</a:t>
            </a:r>
            <a:endParaRPr lang="zh-CN" altLang="en-US" smtClean="0"/>
          </a:p>
        </p:txBody>
      </p:sp>
      <p:sp>
        <p:nvSpPr>
          <p:cNvPr id="32771" name="Rectangle 3"/>
          <p:cNvSpPr>
            <a:spLocks noGrp="1" noChangeArrowheads="1"/>
          </p:cNvSpPr>
          <p:nvPr>
            <p:ph type="body" idx="1"/>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eaLnBrk="1" hangingPunct="1"/>
            <a:r>
              <a:rPr lang="zh-CN" altLang="en-US" smtClean="0"/>
              <a:t>对敌人正面指斥、揭露，用</a:t>
            </a:r>
            <a:r>
              <a:rPr lang="zh-CN" altLang="en-US" b="1" smtClean="0"/>
              <a:t>                  </a:t>
            </a:r>
            <a:r>
              <a:rPr lang="zh-CN" altLang="en-US" smtClean="0"/>
              <a:t>； </a:t>
            </a:r>
            <a:endParaRPr lang="zh-CN" altLang="en-US" smtClean="0"/>
          </a:p>
          <a:p>
            <a:pPr eaLnBrk="1" hangingPunct="1"/>
            <a:endParaRPr lang="zh-CN" altLang="en-US" smtClean="0"/>
          </a:p>
          <a:p>
            <a:pPr eaLnBrk="1" hangingPunct="1"/>
            <a:r>
              <a:rPr lang="zh-CN" altLang="en-US" smtClean="0"/>
              <a:t>向听众揭露敌人的罪行或揭穿他们的用心时，用</a:t>
            </a:r>
            <a:r>
              <a:rPr lang="zh-CN" altLang="en-US" b="1" u="sng" smtClean="0"/>
              <a:t>                    ；</a:t>
            </a:r>
            <a:endParaRPr lang="zh-CN" altLang="en-US" smtClean="0"/>
          </a:p>
          <a:p>
            <a:pPr eaLnBrk="1" hangingPunct="1"/>
            <a:endParaRPr lang="zh-CN" altLang="en-US" smtClean="0"/>
          </a:p>
          <a:p>
            <a:pPr eaLnBrk="1" hangingPunct="1"/>
            <a:r>
              <a:rPr lang="zh-CN" altLang="en-US" smtClean="0"/>
              <a:t>鼓舞人们团结斗争时用</a:t>
            </a:r>
            <a:r>
              <a:rPr lang="zh-CN" altLang="en-US" u="sng" smtClean="0"/>
              <a:t>              </a:t>
            </a:r>
            <a:r>
              <a:rPr lang="zh-CN" altLang="en-US" b="1" u="sng" smtClean="0"/>
              <a:t>。</a:t>
            </a:r>
            <a:endParaRPr lang="zh-CN" altLang="en-US" b="1" u="sng" smtClean="0"/>
          </a:p>
        </p:txBody>
      </p:sp>
      <p:sp>
        <p:nvSpPr>
          <p:cNvPr id="61444" name="Text Box 4"/>
          <p:cNvSpPr txBox="1">
            <a:spLocks noChangeArrowheads="1"/>
          </p:cNvSpPr>
          <p:nvPr/>
        </p:nvSpPr>
        <p:spPr bwMode="auto">
          <a:xfrm>
            <a:off x="5940425" y="1628775"/>
            <a:ext cx="223202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200" b="1">
                <a:solidFill>
                  <a:srgbClr val="FF0000"/>
                </a:solidFill>
              </a:rPr>
              <a:t>“</a:t>
            </a:r>
            <a:r>
              <a:rPr lang="zh-CN" altLang="en-US" sz="3200" b="1">
                <a:solidFill>
                  <a:srgbClr val="FF0000"/>
                </a:solidFill>
              </a:rPr>
              <a:t>你”“你们”</a:t>
            </a:r>
            <a:endParaRPr lang="zh-CN" altLang="en-US" sz="3200" b="1">
              <a:solidFill>
                <a:srgbClr val="FF0000"/>
              </a:solidFill>
            </a:endParaRPr>
          </a:p>
        </p:txBody>
      </p:sp>
      <p:sp>
        <p:nvSpPr>
          <p:cNvPr id="61445" name="Text Box 5"/>
          <p:cNvSpPr txBox="1">
            <a:spLocks noChangeArrowheads="1"/>
          </p:cNvSpPr>
          <p:nvPr/>
        </p:nvSpPr>
        <p:spPr bwMode="auto">
          <a:xfrm>
            <a:off x="2411413" y="3284538"/>
            <a:ext cx="19431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200" b="1">
                <a:solidFill>
                  <a:srgbClr val="FF0000"/>
                </a:solidFill>
              </a:rPr>
              <a:t>“</a:t>
            </a:r>
            <a:r>
              <a:rPr lang="zh-CN" altLang="en-US" sz="3200" b="1">
                <a:solidFill>
                  <a:srgbClr val="FF0000"/>
                </a:solidFill>
              </a:rPr>
              <a:t>他们”</a:t>
            </a:r>
            <a:endParaRPr lang="zh-CN" altLang="en-US" sz="3200" b="1">
              <a:solidFill>
                <a:srgbClr val="FF0000"/>
              </a:solidFill>
            </a:endParaRPr>
          </a:p>
        </p:txBody>
      </p:sp>
      <p:sp>
        <p:nvSpPr>
          <p:cNvPr id="61446" name="Text Box 6"/>
          <p:cNvSpPr txBox="1">
            <a:spLocks noChangeArrowheads="1"/>
          </p:cNvSpPr>
          <p:nvPr/>
        </p:nvSpPr>
        <p:spPr bwMode="auto">
          <a:xfrm>
            <a:off x="4932363" y="4365625"/>
            <a:ext cx="180022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a:solidFill>
                  <a:srgbClr val="FF0000"/>
                </a:solidFill>
              </a:rPr>
              <a:t>我们</a:t>
            </a:r>
            <a:endParaRPr lang="zh-CN" altLang="en-US" sz="3200" b="1">
              <a:solidFill>
                <a:srgbClr val="FF0000"/>
              </a:solidFill>
            </a:endParaRPr>
          </a:p>
        </p:txBody>
      </p:sp>
      <p:sp>
        <p:nvSpPr>
          <p:cNvPr id="61447" name="Text Box 7"/>
          <p:cNvSpPr txBox="1">
            <a:spLocks noChangeArrowheads="1"/>
          </p:cNvSpPr>
          <p:nvPr/>
        </p:nvSpPr>
        <p:spPr bwMode="auto">
          <a:xfrm>
            <a:off x="468313" y="5300663"/>
            <a:ext cx="82804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a:solidFill>
                  <a:srgbClr val="0000CC"/>
                </a:solidFill>
              </a:rPr>
              <a:t>思考在演讲中不断的变换人称，演对讲者表达思想感情有什么作用？ </a:t>
            </a:r>
            <a:endParaRPr lang="zh-CN" altLang="en-US" sz="3200" b="1">
              <a:solidFill>
                <a:srgbClr val="0000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1444"/>
                                        </p:tgtEl>
                                        <p:attrNameLst>
                                          <p:attrName>style.visibility</p:attrName>
                                        </p:attrNameLst>
                                      </p:cBhvr>
                                      <p:to>
                                        <p:strVal val="visible"/>
                                      </p:to>
                                    </p:set>
                                    <p:anim calcmode="lin" valueType="num">
                                      <p:cBhvr additive="base">
                                        <p:cTn id="7" dur="500" fill="hold"/>
                                        <p:tgtEl>
                                          <p:spTgt spid="61444"/>
                                        </p:tgtEl>
                                        <p:attrNameLst>
                                          <p:attrName>ppt_x</p:attrName>
                                        </p:attrNameLst>
                                      </p:cBhvr>
                                      <p:tavLst>
                                        <p:tav tm="0">
                                          <p:val>
                                            <p:strVal val="#ppt_x"/>
                                          </p:val>
                                        </p:tav>
                                        <p:tav tm="100000">
                                          <p:val>
                                            <p:strVal val="#ppt_x"/>
                                          </p:val>
                                        </p:tav>
                                      </p:tavLst>
                                    </p:anim>
                                    <p:anim calcmode="lin" valueType="num">
                                      <p:cBhvr additive="base">
                                        <p:cTn id="8" dur="500" fill="hold"/>
                                        <p:tgtEl>
                                          <p:spTgt spid="6144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1445"/>
                                        </p:tgtEl>
                                        <p:attrNameLst>
                                          <p:attrName>style.visibility</p:attrName>
                                        </p:attrNameLst>
                                      </p:cBhvr>
                                      <p:to>
                                        <p:strVal val="visible"/>
                                      </p:to>
                                    </p:set>
                                    <p:anim calcmode="lin" valueType="num">
                                      <p:cBhvr additive="base">
                                        <p:cTn id="13" dur="500" fill="hold"/>
                                        <p:tgtEl>
                                          <p:spTgt spid="61445"/>
                                        </p:tgtEl>
                                        <p:attrNameLst>
                                          <p:attrName>ppt_x</p:attrName>
                                        </p:attrNameLst>
                                      </p:cBhvr>
                                      <p:tavLst>
                                        <p:tav tm="0">
                                          <p:val>
                                            <p:strVal val="#ppt_x"/>
                                          </p:val>
                                        </p:tav>
                                        <p:tav tm="100000">
                                          <p:val>
                                            <p:strVal val="#ppt_x"/>
                                          </p:val>
                                        </p:tav>
                                      </p:tavLst>
                                    </p:anim>
                                    <p:anim calcmode="lin" valueType="num">
                                      <p:cBhvr additive="base">
                                        <p:cTn id="14" dur="500" fill="hold"/>
                                        <p:tgtEl>
                                          <p:spTgt spid="6144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1446"/>
                                        </p:tgtEl>
                                        <p:attrNameLst>
                                          <p:attrName>style.visibility</p:attrName>
                                        </p:attrNameLst>
                                      </p:cBhvr>
                                      <p:to>
                                        <p:strVal val="visible"/>
                                      </p:to>
                                    </p:set>
                                    <p:anim calcmode="lin" valueType="num">
                                      <p:cBhvr additive="base">
                                        <p:cTn id="19" dur="500" fill="hold"/>
                                        <p:tgtEl>
                                          <p:spTgt spid="61446"/>
                                        </p:tgtEl>
                                        <p:attrNameLst>
                                          <p:attrName>ppt_x</p:attrName>
                                        </p:attrNameLst>
                                      </p:cBhvr>
                                      <p:tavLst>
                                        <p:tav tm="0">
                                          <p:val>
                                            <p:strVal val="#ppt_x"/>
                                          </p:val>
                                        </p:tav>
                                        <p:tav tm="100000">
                                          <p:val>
                                            <p:strVal val="#ppt_x"/>
                                          </p:val>
                                        </p:tav>
                                      </p:tavLst>
                                    </p:anim>
                                    <p:anim calcmode="lin" valueType="num">
                                      <p:cBhvr additive="base">
                                        <p:cTn id="20" dur="500" fill="hold"/>
                                        <p:tgtEl>
                                          <p:spTgt spid="6144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1447"/>
                                        </p:tgtEl>
                                        <p:attrNameLst>
                                          <p:attrName>style.visibility</p:attrName>
                                        </p:attrNameLst>
                                      </p:cBhvr>
                                      <p:to>
                                        <p:strVal val="visible"/>
                                      </p:to>
                                    </p:set>
                                    <p:anim calcmode="lin" valueType="num">
                                      <p:cBhvr additive="base">
                                        <p:cTn id="25" dur="500" fill="hold"/>
                                        <p:tgtEl>
                                          <p:spTgt spid="61447"/>
                                        </p:tgtEl>
                                        <p:attrNameLst>
                                          <p:attrName>ppt_x</p:attrName>
                                        </p:attrNameLst>
                                      </p:cBhvr>
                                      <p:tavLst>
                                        <p:tav tm="0">
                                          <p:val>
                                            <p:strVal val="#ppt_x"/>
                                          </p:val>
                                        </p:tav>
                                        <p:tav tm="100000">
                                          <p:val>
                                            <p:strVal val="#ppt_x"/>
                                          </p:val>
                                        </p:tav>
                                      </p:tavLst>
                                    </p:anim>
                                    <p:anim calcmode="lin" valueType="num">
                                      <p:cBhvr additive="base">
                                        <p:cTn id="26" dur="500" fill="hold"/>
                                        <p:tgtEl>
                                          <p:spTgt spid="6144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4" grpId="0"/>
      <p:bldP spid="61445" grpId="0"/>
      <p:bldP spid="61446" grpId="0"/>
      <p:bldP spid="6144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0" y="0"/>
            <a:ext cx="9144000" cy="490538"/>
          </a:xfrm>
        </p:spPr>
        <p:txBody>
          <a:bodyPr/>
          <a:lstStyle/>
          <a:p>
            <a:pPr eaLnBrk="1" hangingPunct="1"/>
            <a:r>
              <a:rPr lang="zh-CN" altLang="en-US" sz="3200" b="1" smtClean="0">
                <a:solidFill>
                  <a:srgbClr val="0000CC"/>
                </a:solidFill>
              </a:rPr>
              <a:t>文章是怎么使语言具有感染力和论辩力量的？</a:t>
            </a:r>
            <a:endParaRPr lang="zh-CN" altLang="en-US" sz="3200" b="1" smtClean="0">
              <a:solidFill>
                <a:srgbClr val="0000CC"/>
              </a:solidFill>
            </a:endParaRPr>
          </a:p>
        </p:txBody>
      </p:sp>
      <p:sp>
        <p:nvSpPr>
          <p:cNvPr id="28675" name="Rectangle 3"/>
          <p:cNvSpPr>
            <a:spLocks noChangeArrowheads="1"/>
          </p:cNvSpPr>
          <p:nvPr>
            <p:ph type="body" idx="1"/>
          </p:nvPr>
        </p:nvSpPr>
        <p:spPr bwMode="auto">
          <a:xfrm>
            <a:off x="0" y="549275"/>
            <a:ext cx="9144000" cy="6119813"/>
          </a:xfrm>
          <a:solidFill>
            <a:srgbClr val="FFFFFF"/>
          </a:solidFill>
          <a:ln>
            <a:solidFill>
              <a:srgbClr val="000000"/>
            </a:solidFill>
            <a:miter lim="800000"/>
          </a:ln>
        </p:spPr>
        <p:txBody>
          <a:bodyPr vert="horz" wrap="square" lIns="91440" tIns="45720" rIns="91440" bIns="45720" numCol="1" anchor="t" anchorCtr="0" compatLnSpc="1"/>
          <a:lstStyle/>
          <a:p>
            <a:pPr eaLnBrk="1" hangingPunct="1"/>
            <a:r>
              <a:rPr lang="zh-CN" altLang="en-US" b="1" smtClean="0">
                <a:solidFill>
                  <a:srgbClr val="FF0000"/>
                </a:solidFill>
              </a:rPr>
              <a:t>四、在演讲中不断变换人称</a:t>
            </a:r>
            <a:r>
              <a:rPr lang="zh-CN" altLang="en-US" smtClean="0">
                <a:solidFill>
                  <a:srgbClr val="FF0000"/>
                </a:solidFill>
              </a:rPr>
              <a:t>。</a:t>
            </a:r>
            <a:endParaRPr lang="zh-CN" altLang="en-US" smtClean="0">
              <a:solidFill>
                <a:srgbClr val="FF0000"/>
              </a:solidFill>
            </a:endParaRPr>
          </a:p>
          <a:p>
            <a:pPr eaLnBrk="1" hangingPunct="1"/>
            <a:r>
              <a:rPr lang="zh-CN" altLang="en-US" smtClean="0"/>
              <a:t>在讲演中使用的人称不断变换，对表达讲演者的思想感情起到了有力的配合作用。</a:t>
            </a:r>
            <a:endParaRPr lang="zh-CN" altLang="en-US" smtClean="0"/>
          </a:p>
          <a:p>
            <a:pPr eaLnBrk="1" hangingPunct="1"/>
            <a:r>
              <a:rPr lang="zh-CN" altLang="en-US" u="sng" smtClean="0"/>
              <a:t>对敌人正面指斥、揭露</a:t>
            </a:r>
            <a:r>
              <a:rPr lang="zh-CN" altLang="en-US" smtClean="0"/>
              <a:t>，用“你”“你们”，</a:t>
            </a:r>
            <a:r>
              <a:rPr lang="zh-CN" altLang="en-US" b="1" smtClean="0">
                <a:solidFill>
                  <a:srgbClr val="0000CC"/>
                </a:solidFill>
              </a:rPr>
              <a:t>显示出讲演者的毫无畏惧</a:t>
            </a:r>
            <a:r>
              <a:rPr lang="zh-CN" altLang="en-US" smtClean="0">
                <a:solidFill>
                  <a:srgbClr val="0000CC"/>
                </a:solidFill>
              </a:rPr>
              <a:t>；</a:t>
            </a:r>
            <a:r>
              <a:rPr lang="zh-CN" altLang="en-US" u="sng" smtClean="0"/>
              <a:t>向听众揭露敌人的罪行或揭穿他们的用心时</a:t>
            </a:r>
            <a:r>
              <a:rPr lang="zh-CN" altLang="en-US" smtClean="0"/>
              <a:t>，用“他们”，</a:t>
            </a:r>
            <a:r>
              <a:rPr lang="zh-CN" altLang="en-US" b="1" smtClean="0">
                <a:solidFill>
                  <a:srgbClr val="0000CC"/>
                </a:solidFill>
              </a:rPr>
              <a:t>流露出讲演者极端的愤怒感情和蔑视情绪。</a:t>
            </a:r>
            <a:endParaRPr lang="zh-CN" altLang="en-US" b="1" smtClean="0">
              <a:solidFill>
                <a:srgbClr val="0000CC"/>
              </a:solidFill>
            </a:endParaRPr>
          </a:p>
          <a:p>
            <a:pPr eaLnBrk="1" hangingPunct="1"/>
            <a:r>
              <a:rPr lang="zh-CN" altLang="en-US" u="sng" smtClean="0"/>
              <a:t>鼓舞人们团结斗争时</a:t>
            </a:r>
            <a:r>
              <a:rPr lang="zh-CN" altLang="en-US" smtClean="0"/>
              <a:t>用“我们”，</a:t>
            </a:r>
            <a:r>
              <a:rPr lang="zh-CN" altLang="en-US" b="1" smtClean="0">
                <a:solidFill>
                  <a:srgbClr val="0000CC"/>
                </a:solidFill>
              </a:rPr>
              <a:t>显出讲演者与群众亲密战斗的感情。</a:t>
            </a:r>
            <a:endParaRPr lang="zh-CN" altLang="en-US" b="1" smtClean="0">
              <a:solidFill>
                <a:srgbClr val="0000CC"/>
              </a:solidFill>
            </a:endParaRPr>
          </a:p>
          <a:p>
            <a:pPr eaLnBrk="1" hangingPunct="1"/>
            <a:r>
              <a:rPr lang="zh-CN" altLang="en-US" smtClean="0"/>
              <a:t>特别是把“我们”与“你们”相连相对地使用时，更表达出</a:t>
            </a:r>
            <a:r>
              <a:rPr lang="zh-CN" altLang="en-US" b="1" smtClean="0">
                <a:solidFill>
                  <a:srgbClr val="0000CC"/>
                </a:solidFill>
              </a:rPr>
              <a:t>讲演者感情的鲜明，立场的坚定。</a:t>
            </a:r>
            <a:endParaRPr lang="zh-CN" altLang="en-US" b="1" smtClean="0">
              <a:solidFill>
                <a:srgbClr val="0000CC"/>
              </a:solidFill>
            </a:endParaRPr>
          </a:p>
        </p:txBody>
      </p:sp>
      <p:sp>
        <p:nvSpPr>
          <p:cNvPr id="28676" name="Rectangle 4"/>
          <p:cNvSpPr>
            <a:spLocks noChangeArrowheads="1"/>
          </p:cNvSpPr>
          <p:nvPr/>
        </p:nvSpPr>
        <p:spPr bwMode="auto">
          <a:xfrm>
            <a:off x="7667625" y="260350"/>
            <a:ext cx="1060450" cy="4968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lang="zh-CN" altLang="en-US" sz="8000" i="1">
                <a:solidFill>
                  <a:srgbClr val="FF0000"/>
                </a:solidFill>
                <a:effectLst>
                  <a:outerShdw blurRad="38100" dist="38100" dir="2700000" algn="tl">
                    <a:srgbClr val="C0C0C0"/>
                  </a:outerShdw>
                </a:effectLst>
              </a:rPr>
              <a:t>探究研讨</a:t>
            </a:r>
            <a:endParaRPr lang="zh-CN" altLang="en-US" sz="8000" i="1">
              <a:solidFill>
                <a:srgbClr val="FF0000"/>
              </a:solidFill>
              <a:effectLst>
                <a:outerShdw blurRad="38100" dist="38100" dir="2700000" algn="tl">
                  <a:srgbClr val="C0C0C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anim calcmode="lin" valueType="num">
                                      <p:cBhvr additive="base">
                                        <p:cTn id="7" dur="500" fill="hold"/>
                                        <p:tgtEl>
                                          <p:spTgt spid="2867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867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8675">
                                            <p:txEl>
                                              <p:pRg st="1" end="1"/>
                                            </p:txEl>
                                          </p:spTgt>
                                        </p:tgtEl>
                                        <p:attrNameLst>
                                          <p:attrName>style.visibility</p:attrName>
                                        </p:attrNameLst>
                                      </p:cBhvr>
                                      <p:to>
                                        <p:strVal val="visible"/>
                                      </p:to>
                                    </p:set>
                                    <p:anim calcmode="lin" valueType="num">
                                      <p:cBhvr additive="base">
                                        <p:cTn id="13" dur="500" fill="hold"/>
                                        <p:tgtEl>
                                          <p:spTgt spid="2867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867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8675">
                                            <p:txEl>
                                              <p:pRg st="2" end="2"/>
                                            </p:txEl>
                                          </p:spTgt>
                                        </p:tgtEl>
                                        <p:attrNameLst>
                                          <p:attrName>style.visibility</p:attrName>
                                        </p:attrNameLst>
                                      </p:cBhvr>
                                      <p:to>
                                        <p:strVal val="visible"/>
                                      </p:to>
                                    </p:set>
                                    <p:anim calcmode="lin" valueType="num">
                                      <p:cBhvr additive="base">
                                        <p:cTn id="19" dur="500" fill="hold"/>
                                        <p:tgtEl>
                                          <p:spTgt spid="2867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867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8675">
                                            <p:txEl>
                                              <p:pRg st="3" end="3"/>
                                            </p:txEl>
                                          </p:spTgt>
                                        </p:tgtEl>
                                        <p:attrNameLst>
                                          <p:attrName>style.visibility</p:attrName>
                                        </p:attrNameLst>
                                      </p:cBhvr>
                                      <p:to>
                                        <p:strVal val="visible"/>
                                      </p:to>
                                    </p:set>
                                    <p:anim calcmode="lin" valueType="num">
                                      <p:cBhvr additive="base">
                                        <p:cTn id="25" dur="500" fill="hold"/>
                                        <p:tgtEl>
                                          <p:spTgt spid="2867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867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8675">
                                            <p:txEl>
                                              <p:pRg st="4" end="4"/>
                                            </p:txEl>
                                          </p:spTgt>
                                        </p:tgtEl>
                                        <p:attrNameLst>
                                          <p:attrName>style.visibility</p:attrName>
                                        </p:attrNameLst>
                                      </p:cBhvr>
                                      <p:to>
                                        <p:strVal val="visible"/>
                                      </p:to>
                                    </p:set>
                                    <p:anim calcmode="lin" valueType="num">
                                      <p:cBhvr additive="base">
                                        <p:cTn id="31" dur="500" fill="hold"/>
                                        <p:tgtEl>
                                          <p:spTgt spid="2867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867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457200" y="274638"/>
            <a:ext cx="8435975" cy="850900"/>
          </a:xfrm>
        </p:spPr>
        <p:txBody>
          <a:bodyPr/>
          <a:lstStyle/>
          <a:p>
            <a:pPr eaLnBrk="1" hangingPunct="1"/>
            <a:r>
              <a:rPr lang="zh-CN" altLang="en-US" sz="3200" b="1" smtClean="0">
                <a:solidFill>
                  <a:srgbClr val="0000CC"/>
                </a:solidFill>
              </a:rPr>
              <a:t>文章是怎么使语言具有感染力和论辩力量的？</a:t>
            </a:r>
            <a:endParaRPr lang="zh-CN" altLang="en-US" sz="3200" b="1" smtClean="0">
              <a:solidFill>
                <a:srgbClr val="0000CC"/>
              </a:solidFill>
            </a:endParaRPr>
          </a:p>
        </p:txBody>
      </p:sp>
      <p:sp>
        <p:nvSpPr>
          <p:cNvPr id="34819" name="Rectangle 3"/>
          <p:cNvSpPr>
            <a:spLocks noChangeArrowheads="1"/>
          </p:cNvSpPr>
          <p:nvPr>
            <p:ph type="body" idx="1"/>
          </p:nvPr>
        </p:nvSpPr>
        <p:spPr bwMode="auto">
          <a:xfrm>
            <a:off x="395288" y="1268413"/>
            <a:ext cx="8229600" cy="5257800"/>
          </a:xfrm>
          <a:solidFill>
            <a:srgbClr val="FFFFFF"/>
          </a:solidFill>
          <a:ln>
            <a:solidFill>
              <a:srgbClr val="000000"/>
            </a:solidFill>
            <a:miter lim="800000"/>
          </a:ln>
        </p:spPr>
        <p:txBody>
          <a:bodyPr vert="horz" wrap="square" lIns="91440" tIns="45720" rIns="91440" bIns="45720" numCol="1" anchor="t" anchorCtr="0" compatLnSpc="1"/>
          <a:lstStyle/>
          <a:p>
            <a:pPr eaLnBrk="1" hangingPunct="1"/>
            <a:r>
              <a:rPr lang="zh-CN" altLang="en-US" b="1" smtClean="0">
                <a:solidFill>
                  <a:srgbClr val="FF0000"/>
                </a:solidFill>
              </a:rPr>
              <a:t>五、得益于口语的表达效果</a:t>
            </a:r>
            <a:r>
              <a:rPr lang="zh-CN" altLang="en-US" b="1" smtClean="0"/>
              <a:t>。</a:t>
            </a:r>
            <a:endParaRPr lang="zh-CN" altLang="en-US" b="1" smtClean="0"/>
          </a:p>
          <a:p>
            <a:pPr eaLnBrk="1" hangingPunct="1"/>
            <a:r>
              <a:rPr lang="zh-CN" altLang="en-US" smtClean="0"/>
              <a:t>试比较以下几组句子，体会口语与书面语有什么差异？</a:t>
            </a:r>
            <a:endParaRPr lang="zh-CN" altLang="en-US" smtClean="0"/>
          </a:p>
          <a:p>
            <a:pPr eaLnBrk="1" hangingPunct="1"/>
            <a:r>
              <a:rPr lang="zh-CN" altLang="en-US" b="1" smtClean="0"/>
              <a:t>第一组</a:t>
            </a:r>
            <a:r>
              <a:rPr lang="zh-CN" altLang="en-US" smtClean="0"/>
              <a:t>：</a:t>
            </a:r>
            <a:endParaRPr lang="zh-CN" altLang="en-US" smtClean="0"/>
          </a:p>
          <a:p>
            <a:pPr eaLnBrk="1" hangingPunct="1"/>
            <a:r>
              <a:rPr lang="zh-CN" altLang="en-US" smtClean="0"/>
              <a:t>有什么理由拿出来讲啊！有什么事实拿出来说啊！</a:t>
            </a:r>
            <a:endParaRPr lang="zh-CN" altLang="en-US" smtClean="0"/>
          </a:p>
          <a:p>
            <a:pPr eaLnBrk="1" hangingPunct="1"/>
            <a:r>
              <a:rPr lang="zh-CN" altLang="en-US" smtClean="0"/>
              <a:t>有理由和事实都可以讲出来。</a:t>
            </a:r>
            <a:endParaRPr lang="zh-CN" altLang="en-US" smtClean="0"/>
          </a:p>
        </p:txBody>
      </p:sp>
      <p:sp>
        <p:nvSpPr>
          <p:cNvPr id="35844" name="Text Box 4"/>
          <p:cNvSpPr txBox="1">
            <a:spLocks noChangeArrowheads="1"/>
          </p:cNvSpPr>
          <p:nvPr/>
        </p:nvSpPr>
        <p:spPr bwMode="auto">
          <a:xfrm>
            <a:off x="468313" y="5300663"/>
            <a:ext cx="82804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a:solidFill>
                  <a:srgbClr val="FF0000"/>
                </a:solidFill>
              </a:rPr>
              <a:t>第一个句子是由两个感叹句组成，语气强硬，语调斩钉截铁，情绪激愤，面对敌人，形成强大的攻势</a:t>
            </a:r>
            <a:endParaRPr lang="zh-CN" altLang="en-US" sz="28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844"/>
                                        </p:tgtEl>
                                        <p:attrNameLst>
                                          <p:attrName>style.visibility</p:attrName>
                                        </p:attrNameLst>
                                      </p:cBhvr>
                                      <p:to>
                                        <p:strVal val="visible"/>
                                      </p:to>
                                    </p:set>
                                    <p:anim calcmode="lin" valueType="num">
                                      <p:cBhvr additive="base">
                                        <p:cTn id="7" dur="500" fill="hold"/>
                                        <p:tgtEl>
                                          <p:spTgt spid="35844"/>
                                        </p:tgtEl>
                                        <p:attrNameLst>
                                          <p:attrName>ppt_x</p:attrName>
                                        </p:attrNameLst>
                                      </p:cBhvr>
                                      <p:tavLst>
                                        <p:tav tm="0">
                                          <p:val>
                                            <p:strVal val="#ppt_x"/>
                                          </p:val>
                                        </p:tav>
                                        <p:tav tm="100000">
                                          <p:val>
                                            <p:strVal val="#ppt_x"/>
                                          </p:val>
                                        </p:tav>
                                      </p:tavLst>
                                    </p:anim>
                                    <p:anim calcmode="lin" valueType="num">
                                      <p:cBhvr additive="base">
                                        <p:cTn id="8" dur="500" fill="hold"/>
                                        <p:tgtEl>
                                          <p:spTgt spid="358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br>
              <a:rPr lang="en-US" altLang="zh-CN" sz="4000" smtClean="0"/>
            </a:br>
            <a:r>
              <a:rPr lang="en-US" altLang="zh-CN" sz="4000" smtClean="0"/>
              <a:t> </a:t>
            </a:r>
            <a:endParaRPr lang="en-US" altLang="zh-CN" sz="4000" smtClean="0"/>
          </a:p>
        </p:txBody>
      </p:sp>
      <p:sp>
        <p:nvSpPr>
          <p:cNvPr id="17411" name="Rectangle 3"/>
          <p:cNvSpPr>
            <a:spLocks noChangeArrowheads="1"/>
          </p:cNvSpPr>
          <p:nvPr>
            <p:ph type="body" idx="1"/>
          </p:nvPr>
        </p:nvSpPr>
        <p:spPr bwMode="auto">
          <a:xfrm>
            <a:off x="468313" y="620713"/>
            <a:ext cx="8229600" cy="5761037"/>
          </a:xfrm>
          <a:solidFill>
            <a:srgbClr val="FFFFFF"/>
          </a:solidFill>
          <a:ln>
            <a:solidFill>
              <a:srgbClr val="000000"/>
            </a:solidFill>
            <a:miter lim="800000"/>
          </a:ln>
        </p:spPr>
        <p:txBody>
          <a:bodyPr vert="horz" wrap="square" lIns="91440" tIns="45720" rIns="91440" bIns="45720" numCol="1" anchor="t" anchorCtr="0" compatLnSpc="1"/>
          <a:lstStyle/>
          <a:p>
            <a:pPr eaLnBrk="1" hangingPunct="1"/>
            <a:r>
              <a:rPr lang="zh-CN" altLang="en-US" sz="4000" b="1" smtClean="0"/>
              <a:t>学习目标</a:t>
            </a:r>
            <a:r>
              <a:rPr lang="zh-CN" altLang="en-US" sz="3600" b="1" smtClean="0"/>
              <a:t>　　</a:t>
            </a:r>
            <a:endParaRPr lang="zh-CN" altLang="en-US" sz="3600" b="1" smtClean="0"/>
          </a:p>
          <a:p>
            <a:pPr eaLnBrk="1" hangingPunct="1"/>
            <a:r>
              <a:rPr lang="zh-CN" altLang="en-US" sz="3600" b="1" smtClean="0"/>
              <a:t>一、有感情的朗读课文，了解讲演词的语言特点</a:t>
            </a:r>
            <a:r>
              <a:rPr lang="en-US" altLang="zh-CN" sz="3600" b="1" smtClean="0"/>
              <a:t>,</a:t>
            </a:r>
            <a:r>
              <a:rPr lang="zh-CN" altLang="en-US" sz="3600" b="1" smtClean="0"/>
              <a:t>体味口语的特点和本文感情色彩强烈的语言。</a:t>
            </a:r>
            <a:endParaRPr lang="zh-CN" altLang="en-US" sz="3600" b="1" smtClean="0"/>
          </a:p>
          <a:p>
            <a:pPr eaLnBrk="1" hangingPunct="1">
              <a:buFontTx/>
              <a:buNone/>
            </a:pPr>
            <a:r>
              <a:rPr lang="zh-CN" altLang="en-US" sz="3600" b="1" smtClean="0"/>
              <a:t>　</a:t>
            </a:r>
            <a:endParaRPr lang="zh-CN" altLang="en-US" sz="3600" b="1" smtClean="0"/>
          </a:p>
          <a:p>
            <a:pPr eaLnBrk="1" hangingPunct="1">
              <a:buFontTx/>
              <a:buNone/>
            </a:pPr>
            <a:r>
              <a:rPr lang="zh-CN" altLang="en-US" sz="3600" b="1" smtClean="0"/>
              <a:t>　二、学习闻一多先生热爱祖国、献身革命的英雄气概和斗争精神。</a:t>
            </a:r>
            <a:endParaRPr lang="zh-CN" altLang="en-US" sz="3600" b="1"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endParaRPr lang="zh-CN" altLang="zh-CN" smtClean="0"/>
          </a:p>
        </p:txBody>
      </p:sp>
      <p:sp>
        <p:nvSpPr>
          <p:cNvPr id="35843" name="Rectangle 3"/>
          <p:cNvSpPr>
            <a:spLocks noChangeArrowheads="1"/>
          </p:cNvSpPr>
          <p:nvPr>
            <p:ph type="body" idx="1"/>
          </p:nvPr>
        </p:nvSpPr>
        <p:spPr bwMode="auto">
          <a:xfrm>
            <a:off x="457200" y="0"/>
            <a:ext cx="8229600" cy="6126163"/>
          </a:xfrm>
          <a:solidFill>
            <a:srgbClr val="FFFFFF"/>
          </a:solidFill>
          <a:ln>
            <a:solidFill>
              <a:srgbClr val="000000"/>
            </a:solidFill>
            <a:miter lim="800000"/>
          </a:ln>
        </p:spPr>
        <p:txBody>
          <a:bodyPr vert="horz" wrap="square" lIns="91440" tIns="45720" rIns="91440" bIns="45720" numCol="1" anchor="t" anchorCtr="0" compatLnSpc="1"/>
          <a:lstStyle/>
          <a:p>
            <a:pPr eaLnBrk="1" hangingPunct="1"/>
            <a:r>
              <a:rPr lang="zh-CN" altLang="en-US" smtClean="0"/>
              <a:t>第二组：</a:t>
            </a:r>
            <a:endParaRPr lang="zh-CN" altLang="en-US" smtClean="0"/>
          </a:p>
          <a:p>
            <a:pPr eaLnBrk="1" hangingPunct="1"/>
            <a:r>
              <a:rPr lang="zh-CN" altLang="en-US" sz="2800" smtClean="0"/>
              <a:t>为什么要打要杀，而且又不敢光明正大的来打来杀，而偷偷摸摸地来暗杀！</a:t>
            </a:r>
            <a:endParaRPr lang="zh-CN" altLang="en-US" sz="2800" smtClean="0"/>
          </a:p>
          <a:p>
            <a:pPr eaLnBrk="1" hangingPunct="1"/>
            <a:r>
              <a:rPr lang="zh-CN" altLang="en-US" sz="2800" smtClean="0"/>
              <a:t>为什么用鬼蜮伎俩施行暗杀！</a:t>
            </a:r>
            <a:endParaRPr lang="zh-CN" altLang="en-US" sz="2800" smtClean="0"/>
          </a:p>
          <a:p>
            <a:pPr eaLnBrk="1" hangingPunct="1"/>
            <a:endParaRPr lang="zh-CN" altLang="en-US" smtClean="0"/>
          </a:p>
          <a:p>
            <a:pPr eaLnBrk="1" hangingPunct="1"/>
            <a:endParaRPr lang="zh-CN" altLang="en-US" smtClean="0"/>
          </a:p>
          <a:p>
            <a:pPr eaLnBrk="1" hangingPunct="1"/>
            <a:r>
              <a:rPr lang="zh-CN" altLang="en-US" smtClean="0"/>
              <a:t>第三组：</a:t>
            </a:r>
            <a:endParaRPr lang="zh-CN" altLang="en-US" smtClean="0"/>
          </a:p>
          <a:p>
            <a:pPr eaLnBrk="1" hangingPunct="1"/>
            <a:r>
              <a:rPr lang="zh-CN" altLang="en-US" sz="2800" smtClean="0"/>
              <a:t>特务们，你们想想，你们还有几天？你们完了，快完了！</a:t>
            </a:r>
            <a:endParaRPr lang="zh-CN" altLang="en-US" sz="2800" smtClean="0"/>
          </a:p>
          <a:p>
            <a:pPr eaLnBrk="1" hangingPunct="1"/>
            <a:r>
              <a:rPr lang="zh-CN" altLang="en-US" sz="2800" smtClean="0"/>
              <a:t>特务们已经到了穷途末路</a:t>
            </a:r>
            <a:r>
              <a:rPr lang="zh-CN" altLang="en-US" smtClean="0"/>
              <a:t>。</a:t>
            </a:r>
            <a:endParaRPr lang="zh-CN" altLang="en-US" smtClean="0"/>
          </a:p>
        </p:txBody>
      </p:sp>
      <p:sp>
        <p:nvSpPr>
          <p:cNvPr id="36868" name="Text Box 4"/>
          <p:cNvSpPr txBox="1">
            <a:spLocks noChangeArrowheads="1"/>
          </p:cNvSpPr>
          <p:nvPr/>
        </p:nvSpPr>
        <p:spPr bwMode="auto">
          <a:xfrm>
            <a:off x="684213" y="2060575"/>
            <a:ext cx="7991475"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a:solidFill>
                  <a:srgbClr val="FF0000"/>
                </a:solidFill>
              </a:rPr>
              <a:t>第一个句子，面对面质问敌人，用递进句子形成步步逼近的气势，加强揭露敌人的力量。用感叹句表达对特务们的强烈谴责。</a:t>
            </a:r>
            <a:endParaRPr lang="zh-CN" altLang="en-US" sz="2400" b="1">
              <a:solidFill>
                <a:srgbClr val="FF0000"/>
              </a:solidFill>
            </a:endParaRPr>
          </a:p>
        </p:txBody>
      </p:sp>
      <p:sp>
        <p:nvSpPr>
          <p:cNvPr id="36869" name="Text Box 5"/>
          <p:cNvSpPr txBox="1">
            <a:spLocks noChangeArrowheads="1"/>
          </p:cNvSpPr>
          <p:nvPr/>
        </p:nvSpPr>
        <p:spPr bwMode="auto">
          <a:xfrm>
            <a:off x="323850" y="5300663"/>
            <a:ext cx="8497888"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a:solidFill>
                  <a:srgbClr val="FF0000"/>
                </a:solidFill>
              </a:rPr>
              <a:t>第一个句子用简明的语言向面前的敌人发问，发人深思，接着宣判反动派必然灭亡的下场，通过反复，既打击了敌人的嚣张气焰，灭了敌人威风，又表达了对敌人的蔑视、嘲讽。</a:t>
            </a:r>
            <a:endParaRPr lang="zh-CN" altLang="en-US" sz="24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868"/>
                                        </p:tgtEl>
                                        <p:attrNameLst>
                                          <p:attrName>style.visibility</p:attrName>
                                        </p:attrNameLst>
                                      </p:cBhvr>
                                      <p:to>
                                        <p:strVal val="visible"/>
                                      </p:to>
                                    </p:set>
                                    <p:anim calcmode="lin" valueType="num">
                                      <p:cBhvr additive="base">
                                        <p:cTn id="7" dur="500" fill="hold"/>
                                        <p:tgtEl>
                                          <p:spTgt spid="36868"/>
                                        </p:tgtEl>
                                        <p:attrNameLst>
                                          <p:attrName>ppt_x</p:attrName>
                                        </p:attrNameLst>
                                      </p:cBhvr>
                                      <p:tavLst>
                                        <p:tav tm="0">
                                          <p:val>
                                            <p:strVal val="#ppt_x"/>
                                          </p:val>
                                        </p:tav>
                                        <p:tav tm="100000">
                                          <p:val>
                                            <p:strVal val="#ppt_x"/>
                                          </p:val>
                                        </p:tav>
                                      </p:tavLst>
                                    </p:anim>
                                    <p:anim calcmode="lin" valueType="num">
                                      <p:cBhvr additive="base">
                                        <p:cTn id="8" dur="500" fill="hold"/>
                                        <p:tgtEl>
                                          <p:spTgt spid="3686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6869"/>
                                        </p:tgtEl>
                                        <p:attrNameLst>
                                          <p:attrName>style.visibility</p:attrName>
                                        </p:attrNameLst>
                                      </p:cBhvr>
                                      <p:to>
                                        <p:strVal val="visible"/>
                                      </p:to>
                                    </p:set>
                                    <p:anim calcmode="lin" valueType="num">
                                      <p:cBhvr additive="base">
                                        <p:cTn id="13" dur="500" fill="hold"/>
                                        <p:tgtEl>
                                          <p:spTgt spid="36869"/>
                                        </p:tgtEl>
                                        <p:attrNameLst>
                                          <p:attrName>ppt_x</p:attrName>
                                        </p:attrNameLst>
                                      </p:cBhvr>
                                      <p:tavLst>
                                        <p:tav tm="0">
                                          <p:val>
                                            <p:strVal val="#ppt_x"/>
                                          </p:val>
                                        </p:tav>
                                        <p:tav tm="100000">
                                          <p:val>
                                            <p:strVal val="#ppt_x"/>
                                          </p:val>
                                        </p:tav>
                                      </p:tavLst>
                                    </p:anim>
                                    <p:anim calcmode="lin" valueType="num">
                                      <p:cBhvr additive="base">
                                        <p:cTn id="14" dur="500" fill="hold"/>
                                        <p:tgtEl>
                                          <p:spTgt spid="368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p:bldP spid="3686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3"/>
          <p:cNvSpPr>
            <a:spLocks noChangeArrowheads="1"/>
          </p:cNvSpPr>
          <p:nvPr>
            <p:ph type="body" idx="1"/>
          </p:nvPr>
        </p:nvSpPr>
        <p:spPr bwMode="auto">
          <a:xfrm>
            <a:off x="457200" y="0"/>
            <a:ext cx="8229600" cy="6858000"/>
          </a:xfrm>
          <a:solidFill>
            <a:srgbClr val="FFFFFF"/>
          </a:solidFill>
          <a:ln>
            <a:solidFill>
              <a:srgbClr val="000000"/>
            </a:solidFill>
            <a:miter lim="800000"/>
          </a:ln>
        </p:spPr>
        <p:txBody>
          <a:bodyPr vert="horz" wrap="square" lIns="91440" tIns="45720" rIns="91440" bIns="45720" numCol="1" anchor="t" anchorCtr="0" compatLnSpc="1"/>
          <a:lstStyle/>
          <a:p>
            <a:pPr eaLnBrk="1" hangingPunct="1"/>
            <a:r>
              <a:rPr lang="zh-CN" altLang="en-US" smtClean="0"/>
              <a:t>第四组：</a:t>
            </a:r>
            <a:endParaRPr lang="zh-CN" altLang="en-US" smtClean="0"/>
          </a:p>
          <a:p>
            <a:pPr eaLnBrk="1" hangingPunct="1"/>
            <a:r>
              <a:rPr lang="zh-CN" altLang="en-US" sz="2400" smtClean="0"/>
              <a:t>你们杀死一个李公朴，会有千百万个李公朴站出来！</a:t>
            </a:r>
            <a:endParaRPr lang="zh-CN" altLang="en-US" sz="2400" smtClean="0"/>
          </a:p>
          <a:p>
            <a:pPr eaLnBrk="1" hangingPunct="1"/>
            <a:r>
              <a:rPr lang="zh-CN" altLang="en-US" sz="2400" smtClean="0"/>
              <a:t>妄图用杀人来达到目的，结果必定事与愿违。</a:t>
            </a:r>
            <a:endParaRPr lang="zh-CN" altLang="en-US" sz="2400" smtClean="0"/>
          </a:p>
          <a:p>
            <a:pPr eaLnBrk="1" hangingPunct="1"/>
            <a:endParaRPr lang="zh-CN" altLang="en-US" sz="2400" smtClean="0"/>
          </a:p>
          <a:p>
            <a:pPr eaLnBrk="1" hangingPunct="1"/>
            <a:endParaRPr lang="zh-CN" altLang="en-US" smtClean="0"/>
          </a:p>
          <a:p>
            <a:pPr eaLnBrk="1" hangingPunct="1"/>
            <a:endParaRPr lang="zh-CN" altLang="en-US" smtClean="0"/>
          </a:p>
          <a:p>
            <a:pPr eaLnBrk="1" hangingPunct="1"/>
            <a:r>
              <a:rPr lang="zh-CN" altLang="en-US" smtClean="0"/>
              <a:t>第五组</a:t>
            </a:r>
            <a:endParaRPr lang="zh-CN" altLang="en-US" smtClean="0"/>
          </a:p>
          <a:p>
            <a:pPr eaLnBrk="1" hangingPunct="1"/>
            <a:r>
              <a:rPr lang="zh-CN" altLang="en-US" sz="2400" smtClean="0"/>
              <a:t>我们有力量打破这个黑暗，争到光明！我们的光明，就是反动派的末日！</a:t>
            </a:r>
            <a:endParaRPr lang="zh-CN" altLang="en-US" sz="2400" smtClean="0"/>
          </a:p>
          <a:p>
            <a:pPr eaLnBrk="1" hangingPunct="1"/>
            <a:r>
              <a:rPr lang="zh-CN" altLang="en-US" sz="2400" smtClean="0"/>
              <a:t>我们能够通过斗争获胜，届时反动派只能向隅而泣。</a:t>
            </a:r>
            <a:endParaRPr lang="zh-CN" altLang="en-US" sz="2400" smtClean="0"/>
          </a:p>
        </p:txBody>
      </p:sp>
      <p:sp>
        <p:nvSpPr>
          <p:cNvPr id="37892" name="Text Box 4"/>
          <p:cNvSpPr txBox="1">
            <a:spLocks noChangeArrowheads="1"/>
          </p:cNvSpPr>
          <p:nvPr/>
        </p:nvSpPr>
        <p:spPr bwMode="auto">
          <a:xfrm>
            <a:off x="468313" y="1557338"/>
            <a:ext cx="8353425" cy="1373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a:solidFill>
                  <a:srgbClr val="FF0000"/>
                </a:solidFill>
              </a:rPr>
              <a:t>第一句用“一个”和“千百万个”，“杀死”和“站起来”作对比，给了敌人有力的打击，表达了作者对未来充满信心，号召人民 前仆后继，斗争到底。</a:t>
            </a:r>
            <a:endParaRPr lang="zh-CN" altLang="en-US" sz="2800" b="1">
              <a:solidFill>
                <a:srgbClr val="FF0000"/>
              </a:solidFill>
            </a:endParaRPr>
          </a:p>
        </p:txBody>
      </p:sp>
      <p:sp>
        <p:nvSpPr>
          <p:cNvPr id="37893" name="Text Box 5"/>
          <p:cNvSpPr txBox="1">
            <a:spLocks noChangeArrowheads="1"/>
          </p:cNvSpPr>
          <p:nvPr/>
        </p:nvSpPr>
        <p:spPr bwMode="auto">
          <a:xfrm>
            <a:off x="395288" y="4868863"/>
            <a:ext cx="8208962" cy="2227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800" b="1">
                <a:solidFill>
                  <a:srgbClr val="FF0000"/>
                </a:solidFill>
              </a:rPr>
              <a:t>第一个句子面对广大的听众，发出战斗的召唤。“打破”和“争到”相对照，“黑暗”和“光明”成对比，都表达了作者爱憎分明的强烈感情；“有力量”，表达了人民必胜、前途光明的信念，给人民巨大的鼓舞。</a:t>
            </a:r>
            <a:endParaRPr lang="zh-CN" altLang="en-US" sz="28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892"/>
                                        </p:tgtEl>
                                        <p:attrNameLst>
                                          <p:attrName>style.visibility</p:attrName>
                                        </p:attrNameLst>
                                      </p:cBhvr>
                                      <p:to>
                                        <p:strVal val="visible"/>
                                      </p:to>
                                    </p:set>
                                    <p:anim calcmode="lin" valueType="num">
                                      <p:cBhvr additive="base">
                                        <p:cTn id="7" dur="500" fill="hold"/>
                                        <p:tgtEl>
                                          <p:spTgt spid="37892"/>
                                        </p:tgtEl>
                                        <p:attrNameLst>
                                          <p:attrName>ppt_x</p:attrName>
                                        </p:attrNameLst>
                                      </p:cBhvr>
                                      <p:tavLst>
                                        <p:tav tm="0">
                                          <p:val>
                                            <p:strVal val="#ppt_x"/>
                                          </p:val>
                                        </p:tav>
                                        <p:tav tm="100000">
                                          <p:val>
                                            <p:strVal val="#ppt_x"/>
                                          </p:val>
                                        </p:tav>
                                      </p:tavLst>
                                    </p:anim>
                                    <p:anim calcmode="lin" valueType="num">
                                      <p:cBhvr additive="base">
                                        <p:cTn id="8" dur="500" fill="hold"/>
                                        <p:tgtEl>
                                          <p:spTgt spid="3789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7893"/>
                                        </p:tgtEl>
                                        <p:attrNameLst>
                                          <p:attrName>style.visibility</p:attrName>
                                        </p:attrNameLst>
                                      </p:cBhvr>
                                      <p:to>
                                        <p:strVal val="visible"/>
                                      </p:to>
                                    </p:set>
                                    <p:anim calcmode="lin" valueType="num">
                                      <p:cBhvr additive="base">
                                        <p:cTn id="13" dur="500" fill="hold"/>
                                        <p:tgtEl>
                                          <p:spTgt spid="37893"/>
                                        </p:tgtEl>
                                        <p:attrNameLst>
                                          <p:attrName>ppt_x</p:attrName>
                                        </p:attrNameLst>
                                      </p:cBhvr>
                                      <p:tavLst>
                                        <p:tav tm="0">
                                          <p:val>
                                            <p:strVal val="#ppt_x"/>
                                          </p:val>
                                        </p:tav>
                                        <p:tav tm="100000">
                                          <p:val>
                                            <p:strVal val="#ppt_x"/>
                                          </p:val>
                                        </p:tav>
                                      </p:tavLst>
                                    </p:anim>
                                    <p:anim calcmode="lin" valueType="num">
                                      <p:cBhvr additive="base">
                                        <p:cTn id="14" dur="500" fill="hold"/>
                                        <p:tgtEl>
                                          <p:spTgt spid="3789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p:bldP spid="3789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zh-CN" altLang="en-US" smtClean="0"/>
              <a:t>口语与书面语的差异</a:t>
            </a:r>
            <a:endParaRPr lang="zh-CN" altLang="en-US" smtClean="0"/>
          </a:p>
        </p:txBody>
      </p:sp>
      <p:sp>
        <p:nvSpPr>
          <p:cNvPr id="37891" name="Rectangle 3"/>
          <p:cNvSpPr>
            <a:spLocks noGrp="1" noChangeArrowheads="1"/>
          </p:cNvSpPr>
          <p:nvPr>
            <p:ph type="body" idx="1"/>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eaLnBrk="1" hangingPunct="1"/>
            <a:r>
              <a:rPr lang="zh-CN" altLang="en-US" b="1" smtClean="0"/>
              <a:t>口语</a:t>
            </a:r>
            <a:r>
              <a:rPr lang="zh-CN" altLang="en-US" smtClean="0"/>
              <a:t>可以充分利用面对面的条件直接进行信息交流，可以充分发挥语调的抑扬顿挫，可以用平实简洁的通俗语句收到斩钉截铁的效果，还 可以随时根据需要把某个意思充分展开，充分强调，不仅不令人感到啰嗦重复，还会使人感到印象格外深刻。</a:t>
            </a:r>
            <a:endParaRPr lang="zh-CN" altLang="en-US" smtClean="0"/>
          </a:p>
          <a:p>
            <a:pPr eaLnBrk="1" hangingPunct="1"/>
            <a:endParaRPr lang="en-US" altLang="zh-CN"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zh-CN" altLang="en-US" smtClean="0"/>
              <a:t>口语与书面语的差异</a:t>
            </a:r>
            <a:endParaRPr lang="zh-CN" altLang="en-US" smtClean="0"/>
          </a:p>
        </p:txBody>
      </p:sp>
      <p:sp>
        <p:nvSpPr>
          <p:cNvPr id="38915" name="Rectangle 3"/>
          <p:cNvSpPr>
            <a:spLocks noGrp="1" noChangeArrowheads="1"/>
          </p:cNvSpPr>
          <p:nvPr>
            <p:ph type="body" idx="1"/>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eaLnBrk="1" hangingPunct="1"/>
            <a:r>
              <a:rPr lang="zh-CN" altLang="en-US" b="1" smtClean="0"/>
              <a:t>书面语</a:t>
            </a:r>
            <a:r>
              <a:rPr lang="zh-CN" altLang="en-US" smtClean="0"/>
              <a:t>是由口语加工而成的，大多采用书面形式表达，由于言者与听者、作者与读者不是直接接触，所以在修辞上要求有严密性、系统性和规范性。</a:t>
            </a:r>
            <a:endParaRPr lang="zh-CN" altLang="en-US" smtClean="0"/>
          </a:p>
          <a:p>
            <a:pPr eaLnBrk="1" hangingPunct="1"/>
            <a:r>
              <a:rPr lang="zh-CN" altLang="en-US" smtClean="0"/>
              <a:t>本文是一篇充满激情、现场发挥的讲演词，口语色彩极浓，从而更好地表达了自己的感情。</a:t>
            </a:r>
            <a:endParaRPr lang="zh-CN" altLang="en-US" smtClean="0"/>
          </a:p>
        </p:txBody>
      </p:sp>
      <p:sp>
        <p:nvSpPr>
          <p:cNvPr id="53252" name="Text Box 4"/>
          <p:cNvSpPr txBox="1">
            <a:spLocks noChangeArrowheads="1"/>
          </p:cNvSpPr>
          <p:nvPr/>
        </p:nvSpPr>
        <p:spPr bwMode="auto">
          <a:xfrm>
            <a:off x="468313" y="5229225"/>
            <a:ext cx="7199312"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6000" b="1">
                <a:solidFill>
                  <a:srgbClr val="FF0000"/>
                </a:solidFill>
              </a:rPr>
              <a:t>带着感情朗读课文。</a:t>
            </a:r>
            <a:endParaRPr lang="zh-CN" altLang="en-US" sz="60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3252"/>
                                        </p:tgtEl>
                                        <p:attrNameLst>
                                          <p:attrName>style.visibility</p:attrName>
                                        </p:attrNameLst>
                                      </p:cBhvr>
                                      <p:to>
                                        <p:strVal val="visible"/>
                                      </p:to>
                                    </p:set>
                                    <p:animEffect transition="in" filter="circle(in)">
                                      <p:cBhvr>
                                        <p:cTn id="7" dur="2000"/>
                                        <p:tgtEl>
                                          <p:spTgt spid="532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250825" y="0"/>
            <a:ext cx="2386013" cy="1228725"/>
          </a:xfrm>
        </p:spPr>
        <p:txBody>
          <a:bodyPr/>
          <a:lstStyle/>
          <a:p>
            <a:pPr eaLnBrk="1" hangingPunct="1"/>
            <a:r>
              <a:rPr lang="zh-CN" altLang="en-US" sz="4000" b="1" smtClean="0"/>
              <a:t>课堂练习</a:t>
            </a:r>
            <a:endParaRPr lang="zh-CN" altLang="en-US" sz="4000" b="1" smtClean="0"/>
          </a:p>
        </p:txBody>
      </p:sp>
      <p:sp>
        <p:nvSpPr>
          <p:cNvPr id="39939" name="Rectangle 3"/>
          <p:cNvSpPr>
            <a:spLocks noChangeArrowheads="1"/>
          </p:cNvSpPr>
          <p:nvPr>
            <p:ph type="body" idx="1"/>
          </p:nvPr>
        </p:nvSpPr>
        <p:spPr bwMode="auto">
          <a:xfrm>
            <a:off x="179388" y="908050"/>
            <a:ext cx="8351837" cy="4857750"/>
          </a:xfrm>
          <a:solidFill>
            <a:srgbClr val="FFFFFF"/>
          </a:solidFill>
          <a:ln>
            <a:solidFill>
              <a:srgbClr val="000000"/>
            </a:solidFill>
            <a:miter lim="800000"/>
          </a:ln>
        </p:spPr>
        <p:txBody>
          <a:bodyPr vert="horz" wrap="square" lIns="91440" tIns="45720" rIns="91440" bIns="45720" numCol="1" anchor="t" anchorCtr="0" compatLnSpc="1"/>
          <a:lstStyle/>
          <a:p>
            <a:pPr eaLnBrk="1" hangingPunct="1">
              <a:buFontTx/>
              <a:buNone/>
            </a:pPr>
            <a:r>
              <a:rPr lang="zh-CN" altLang="en-US" b="1" smtClean="0"/>
              <a:t>指出下列各句所运用的修辞方法：</a:t>
            </a:r>
            <a:endParaRPr lang="zh-CN" altLang="en-US" b="1" smtClean="0"/>
          </a:p>
          <a:p>
            <a:pPr eaLnBrk="1" hangingPunct="1">
              <a:buFontTx/>
              <a:buNone/>
            </a:pPr>
            <a:r>
              <a:rPr lang="zh-CN" altLang="en-US" b="1" smtClean="0">
                <a:solidFill>
                  <a:srgbClr val="0000CC"/>
                </a:solidFill>
              </a:rPr>
              <a:t>（</a:t>
            </a:r>
            <a:r>
              <a:rPr lang="en-US" altLang="zh-CN" b="1" smtClean="0">
                <a:solidFill>
                  <a:srgbClr val="0000CC"/>
                </a:solidFill>
              </a:rPr>
              <a:t>1</a:t>
            </a:r>
            <a:r>
              <a:rPr lang="zh-CN" altLang="en-US" b="1" smtClean="0">
                <a:solidFill>
                  <a:srgbClr val="0000CC"/>
                </a:solidFill>
              </a:rPr>
              <a:t>）这是某集团的无耻，恰是李先生的光荣。（      ）</a:t>
            </a:r>
            <a:endParaRPr lang="zh-CN" altLang="en-US" b="1" smtClean="0">
              <a:solidFill>
                <a:srgbClr val="0000CC"/>
              </a:solidFill>
            </a:endParaRPr>
          </a:p>
          <a:p>
            <a:pPr eaLnBrk="1" hangingPunct="1">
              <a:buFontTx/>
              <a:buNone/>
            </a:pPr>
            <a:r>
              <a:rPr lang="zh-CN" altLang="en-US" b="1" smtClean="0">
                <a:solidFill>
                  <a:srgbClr val="0000CC"/>
                </a:solidFill>
              </a:rPr>
              <a:t>（</a:t>
            </a:r>
            <a:r>
              <a:rPr lang="en-US" altLang="zh-CN" b="1" smtClean="0">
                <a:solidFill>
                  <a:srgbClr val="0000CC"/>
                </a:solidFill>
              </a:rPr>
              <a:t>2</a:t>
            </a:r>
            <a:r>
              <a:rPr lang="zh-CN" altLang="en-US" b="1" smtClean="0">
                <a:solidFill>
                  <a:srgbClr val="0000CC"/>
                </a:solidFill>
              </a:rPr>
              <a:t>）你们以为打伤几个，杀死几个，就可以了事，就可以把人民吓倒吗？（     ）</a:t>
            </a:r>
            <a:endParaRPr lang="zh-CN" altLang="en-US" b="1" smtClean="0">
              <a:solidFill>
                <a:srgbClr val="0000CC"/>
              </a:solidFill>
            </a:endParaRPr>
          </a:p>
          <a:p>
            <a:pPr eaLnBrk="1" hangingPunct="1">
              <a:buFontTx/>
              <a:buNone/>
            </a:pPr>
            <a:r>
              <a:rPr lang="zh-CN" altLang="en-US" b="1" smtClean="0">
                <a:solidFill>
                  <a:srgbClr val="0000CC"/>
                </a:solidFill>
              </a:rPr>
              <a:t>（</a:t>
            </a:r>
            <a:r>
              <a:rPr lang="en-US" altLang="zh-CN" b="1" smtClean="0">
                <a:solidFill>
                  <a:srgbClr val="0000CC"/>
                </a:solidFill>
              </a:rPr>
              <a:t>3</a:t>
            </a:r>
            <a:r>
              <a:rPr lang="zh-CN" altLang="en-US" b="1" smtClean="0">
                <a:solidFill>
                  <a:srgbClr val="0000CC"/>
                </a:solidFill>
              </a:rPr>
              <a:t>）我们看，光明就在我们眼前，而现在正是黎明之前那个最黑暗的时候。我们有力量打破这个黑暗，争到光明。（      ）</a:t>
            </a:r>
            <a:endParaRPr lang="zh-CN" altLang="en-US" b="1" smtClean="0">
              <a:solidFill>
                <a:srgbClr val="0000CC"/>
              </a:solidFill>
            </a:endParaRPr>
          </a:p>
          <a:p>
            <a:pPr eaLnBrk="1" hangingPunct="1">
              <a:buFontTx/>
              <a:buNone/>
            </a:pPr>
            <a:r>
              <a:rPr lang="zh-CN" altLang="en-US" b="1" smtClean="0">
                <a:solidFill>
                  <a:srgbClr val="0000CC"/>
                </a:solidFill>
              </a:rPr>
              <a:t>（</a:t>
            </a:r>
            <a:r>
              <a:rPr lang="en-US" altLang="zh-CN" b="1" smtClean="0">
                <a:solidFill>
                  <a:srgbClr val="0000CC"/>
                </a:solidFill>
              </a:rPr>
              <a:t>4</a:t>
            </a:r>
            <a:r>
              <a:rPr lang="zh-CN" altLang="en-US" b="1" smtClean="0">
                <a:solidFill>
                  <a:srgbClr val="0000CC"/>
                </a:solidFill>
              </a:rPr>
              <a:t>）翻开历史看看，你们还站得住几天！你们完了，快完了！（      ）</a:t>
            </a:r>
            <a:endParaRPr lang="zh-CN" altLang="en-US" b="1" smtClean="0">
              <a:solidFill>
                <a:srgbClr val="0000CC"/>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
          <p:cNvSpPr>
            <a:spLocks noChangeArrowheads="1"/>
          </p:cNvSpPr>
          <p:nvPr>
            <p:ph type="body" idx="1"/>
          </p:nvPr>
        </p:nvSpPr>
        <p:spPr bwMode="auto">
          <a:xfrm>
            <a:off x="250825" y="404813"/>
            <a:ext cx="8642350" cy="6119812"/>
          </a:xfrm>
          <a:solidFill>
            <a:srgbClr val="FFFFFF"/>
          </a:solidFill>
          <a:ln>
            <a:solidFill>
              <a:srgbClr val="000000"/>
            </a:solidFill>
            <a:miter lim="800000"/>
          </a:ln>
        </p:spPr>
        <p:txBody>
          <a:bodyPr vert="horz" wrap="square" lIns="91440" tIns="45720" rIns="91440" bIns="45720" numCol="1" anchor="t" anchorCtr="0" compatLnSpc="1"/>
          <a:lstStyle/>
          <a:p>
            <a:pPr eaLnBrk="1" hangingPunct="1">
              <a:buFontTx/>
              <a:buNone/>
            </a:pPr>
            <a:r>
              <a:rPr lang="en-US" altLang="zh-CN" sz="2800" b="1" smtClean="0"/>
              <a:t>          </a:t>
            </a:r>
            <a:r>
              <a:rPr lang="zh-CN" altLang="en-US" sz="2800" b="1" smtClean="0"/>
              <a:t>你们杀死一个李公朴，会有千百万个李公朴站起来！你们将失去千百万的人民！</a:t>
            </a:r>
            <a:r>
              <a:rPr lang="en-US" altLang="zh-CN" sz="2800" b="1" smtClean="0"/>
              <a:t>A</a:t>
            </a:r>
            <a:r>
              <a:rPr lang="zh-CN" altLang="en-US" sz="2800" b="1" u="sng" smtClean="0"/>
              <a:t>你们看着我们人少，没有力量？告诉你们，我们的力量大得很，强得很！</a:t>
            </a:r>
            <a:r>
              <a:rPr lang="zh-CN" altLang="en-US" sz="2800" b="1" smtClean="0"/>
              <a:t>看今天来的这些人，都是我们的人，都是我们的力量！此外还有广大的市民！我们有这个信心：人民的力量是要胜利的，真理是永远存在的。历史上没有一个反人民的势力不被人民毁灭的！</a:t>
            </a:r>
            <a:r>
              <a:rPr lang="en-US" altLang="zh-CN" sz="2800" b="1" smtClean="0"/>
              <a:t>B</a:t>
            </a:r>
            <a:r>
              <a:rPr lang="zh-CN" altLang="en-US" sz="2800" b="1" u="sng" smtClean="0"/>
              <a:t>希特勒，墨索里尼，不都在人民面前倒下去了吗？</a:t>
            </a:r>
            <a:r>
              <a:rPr lang="zh-CN" altLang="en-US" sz="2800" b="1" smtClean="0"/>
              <a:t>翻开历史看看，你们还站得住几天！你们完了，快完了！我们的光明就要出现了。你们看，光明就在我们眼前，而现在正是黎明之前那个最黑暗的时候。我们有力量打破这个黑暗，争到光明！我们的光明，就是反动派的末日！（热烈的鼓掌）</a:t>
            </a:r>
            <a:endParaRPr lang="zh-CN" altLang="en-US" sz="2800" b="1"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br>
              <a:rPr lang="en-US" altLang="zh-CN" sz="4000" smtClean="0"/>
            </a:br>
            <a:r>
              <a:rPr lang="en-US" altLang="zh-CN" sz="4000" smtClean="0"/>
              <a:t> </a:t>
            </a:r>
            <a:endParaRPr lang="en-US" altLang="zh-CN" sz="4000" smtClean="0"/>
          </a:p>
        </p:txBody>
      </p:sp>
      <p:sp>
        <p:nvSpPr>
          <p:cNvPr id="16387" name="Rectangle 3"/>
          <p:cNvSpPr>
            <a:spLocks noChangeArrowheads="1"/>
          </p:cNvSpPr>
          <p:nvPr>
            <p:ph type="body" idx="1"/>
          </p:nvPr>
        </p:nvSpPr>
        <p:spPr bwMode="auto">
          <a:xfrm>
            <a:off x="179388" y="620713"/>
            <a:ext cx="8640762" cy="5505450"/>
          </a:xfrm>
          <a:solidFill>
            <a:srgbClr val="FFFFFF"/>
          </a:solidFill>
          <a:ln>
            <a:solidFill>
              <a:srgbClr val="000000"/>
            </a:solidFill>
            <a:miter lim="800000"/>
          </a:ln>
        </p:spPr>
        <p:txBody>
          <a:bodyPr vert="horz" wrap="square" lIns="91440" tIns="45720" rIns="91440" bIns="45720" numCol="1" anchor="t" anchorCtr="0" compatLnSpc="1"/>
          <a:lstStyle/>
          <a:p>
            <a:pPr eaLnBrk="1" hangingPunct="1">
              <a:lnSpc>
                <a:spcPct val="80000"/>
              </a:lnSpc>
            </a:pPr>
            <a:r>
              <a:rPr lang="zh-CN" altLang="en-US" sz="2800" b="1" smtClean="0"/>
              <a:t>（</a:t>
            </a:r>
            <a:r>
              <a:rPr lang="en-US" altLang="zh-CN" sz="2800" b="1" smtClean="0"/>
              <a:t>1</a:t>
            </a:r>
            <a:r>
              <a:rPr lang="zh-CN" altLang="en-US" sz="2800" b="1" smtClean="0"/>
              <a:t>）文中“你们”指的是</a:t>
            </a:r>
            <a:r>
              <a:rPr lang="zh-CN" altLang="en-US" sz="2800" b="1" u="sng" smtClean="0"/>
              <a:t>           </a:t>
            </a:r>
            <a:r>
              <a:rPr lang="zh-CN" altLang="en-US" sz="2800" b="1" smtClean="0"/>
              <a:t>，“我们”指的是</a:t>
            </a:r>
            <a:r>
              <a:rPr lang="zh-CN" altLang="en-US" sz="2800" b="1" u="sng" smtClean="0"/>
              <a:t>             </a:t>
            </a:r>
            <a:r>
              <a:rPr lang="zh-CN" altLang="en-US" sz="2800" b="1" smtClean="0"/>
              <a:t>。不断变化人称，表达了什么感情？</a:t>
            </a:r>
            <a:endParaRPr lang="zh-CN" altLang="en-US" sz="2800" b="1" smtClean="0"/>
          </a:p>
          <a:p>
            <a:pPr eaLnBrk="1" hangingPunct="1">
              <a:lnSpc>
                <a:spcPct val="80000"/>
              </a:lnSpc>
              <a:buFontTx/>
              <a:buNone/>
            </a:pPr>
            <a:r>
              <a:rPr lang="zh-CN" altLang="en-US" sz="2800" smtClean="0"/>
              <a:t>    </a:t>
            </a:r>
            <a:r>
              <a:rPr lang="zh-CN" altLang="en-US" b="1" smtClean="0">
                <a:solidFill>
                  <a:srgbClr val="0000CC"/>
                </a:solidFill>
              </a:rPr>
              <a:t>      国民党反动派及帮凶   演讲者和广大人民 揭露敌人的罪行和虚弱本质，用“你们”表达出愤怒和蔑视的感情；歌颂人民的力量，用“我们”表示演讲者与群众的亲密无间的战斗感情。</a:t>
            </a:r>
            <a:endParaRPr lang="zh-CN" altLang="en-US" b="1" smtClean="0">
              <a:solidFill>
                <a:srgbClr val="0000CC"/>
              </a:solidFill>
            </a:endParaRPr>
          </a:p>
          <a:p>
            <a:pPr eaLnBrk="1" hangingPunct="1">
              <a:lnSpc>
                <a:spcPct val="80000"/>
              </a:lnSpc>
            </a:pPr>
            <a:r>
              <a:rPr lang="zh-CN" altLang="en-US" sz="2800" smtClean="0"/>
              <a:t> </a:t>
            </a:r>
            <a:r>
              <a:rPr lang="zh-CN" altLang="en-US" b="1" smtClean="0"/>
              <a:t>（</a:t>
            </a:r>
            <a:r>
              <a:rPr lang="en-US" altLang="zh-CN" b="1" smtClean="0"/>
              <a:t>2</a:t>
            </a:r>
            <a:r>
              <a:rPr lang="zh-CN" altLang="en-US" b="1" smtClean="0"/>
              <a:t>）“会有千百万个李公朴站起来！”的含义是什么？</a:t>
            </a:r>
            <a:endParaRPr lang="zh-CN" altLang="en-US" b="1" smtClean="0"/>
          </a:p>
          <a:p>
            <a:pPr eaLnBrk="1" hangingPunct="1">
              <a:lnSpc>
                <a:spcPct val="80000"/>
              </a:lnSpc>
              <a:buFontTx/>
              <a:buNone/>
            </a:pPr>
            <a:r>
              <a:rPr lang="zh-CN" altLang="en-US" b="1" smtClean="0">
                <a:solidFill>
                  <a:srgbClr val="0000CC"/>
                </a:solidFill>
              </a:rPr>
              <a:t>          说明一个爱国人士被杀害，会有更多的人站起来斗争，表达对反动派杀害爱国人士的蔑视。</a:t>
            </a:r>
            <a:endParaRPr lang="zh-CN" altLang="en-US" b="1" smtClean="0">
              <a:solidFill>
                <a:srgbClr val="0000CC"/>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387">
                                            <p:txEl>
                                              <p:pRg st="1" end="1"/>
                                            </p:txEl>
                                          </p:spTgt>
                                        </p:tgtEl>
                                        <p:attrNameLst>
                                          <p:attrName>style.visibility</p:attrName>
                                        </p:attrNameLst>
                                      </p:cBhvr>
                                      <p:to>
                                        <p:strVal val="visible"/>
                                      </p:to>
                                    </p:set>
                                    <p:anim calcmode="lin" valueType="num">
                                      <p:cBhvr additive="base">
                                        <p:cTn id="7" dur="500" fill="hold"/>
                                        <p:tgtEl>
                                          <p:spTgt spid="16387">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38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387">
                                            <p:txEl>
                                              <p:pRg st="3" end="3"/>
                                            </p:txEl>
                                          </p:spTgt>
                                        </p:tgtEl>
                                        <p:attrNameLst>
                                          <p:attrName>style.visibility</p:attrName>
                                        </p:attrNameLst>
                                      </p:cBhvr>
                                      <p:to>
                                        <p:strVal val="visible"/>
                                      </p:to>
                                    </p:set>
                                    <p:anim calcmode="lin" valueType="num">
                                      <p:cBhvr additive="base">
                                        <p:cTn id="13" dur="500" fill="hold"/>
                                        <p:tgtEl>
                                          <p:spTgt spid="16387">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38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br>
              <a:rPr lang="en-US" altLang="zh-CN" sz="4000" smtClean="0"/>
            </a:br>
            <a:r>
              <a:rPr lang="en-US" altLang="zh-CN" sz="4000" smtClean="0"/>
              <a:t> </a:t>
            </a:r>
            <a:endParaRPr lang="en-US" altLang="zh-CN" sz="4000" smtClean="0"/>
          </a:p>
        </p:txBody>
      </p:sp>
      <p:sp>
        <p:nvSpPr>
          <p:cNvPr id="17411" name="Rectangle 3"/>
          <p:cNvSpPr>
            <a:spLocks noChangeArrowheads="1"/>
          </p:cNvSpPr>
          <p:nvPr>
            <p:ph type="body" idx="1"/>
          </p:nvPr>
        </p:nvSpPr>
        <p:spPr bwMode="auto">
          <a:xfrm>
            <a:off x="323850" y="476250"/>
            <a:ext cx="8661400" cy="6048375"/>
          </a:xfrm>
          <a:solidFill>
            <a:srgbClr val="FFFFFF"/>
          </a:solidFill>
          <a:ln>
            <a:solidFill>
              <a:srgbClr val="000000"/>
            </a:solidFill>
            <a:miter lim="800000"/>
          </a:ln>
        </p:spPr>
        <p:txBody>
          <a:bodyPr vert="horz" wrap="square" lIns="91440" tIns="45720" rIns="91440" bIns="45720" numCol="1" anchor="t" anchorCtr="0" compatLnSpc="1"/>
          <a:lstStyle/>
          <a:p>
            <a:pPr eaLnBrk="1" hangingPunct="1">
              <a:lnSpc>
                <a:spcPct val="80000"/>
              </a:lnSpc>
            </a:pPr>
            <a:r>
              <a:rPr lang="zh-CN" altLang="en-US" sz="1800" b="1" smtClean="0"/>
              <a:t>（</a:t>
            </a:r>
            <a:r>
              <a:rPr lang="en-US" altLang="zh-CN" sz="2800" b="1" smtClean="0"/>
              <a:t>3</a:t>
            </a:r>
            <a:r>
              <a:rPr lang="zh-CN" altLang="en-US" sz="2800" b="1" smtClean="0"/>
              <a:t>）画横线的句子属于什么问句？在文中有何作用？</a:t>
            </a:r>
            <a:endParaRPr lang="zh-CN" altLang="en-US" sz="2800" b="1" smtClean="0"/>
          </a:p>
          <a:p>
            <a:pPr eaLnBrk="1" hangingPunct="1">
              <a:lnSpc>
                <a:spcPct val="80000"/>
              </a:lnSpc>
              <a:buFontTx/>
              <a:buNone/>
            </a:pPr>
            <a:r>
              <a:rPr lang="zh-CN" altLang="en-US" sz="1400" smtClean="0"/>
              <a:t> </a:t>
            </a:r>
            <a:endParaRPr lang="zh-CN" altLang="en-US" sz="1400" smtClean="0"/>
          </a:p>
          <a:p>
            <a:pPr eaLnBrk="1" hangingPunct="1">
              <a:lnSpc>
                <a:spcPct val="80000"/>
              </a:lnSpc>
              <a:buFontTx/>
              <a:buNone/>
            </a:pPr>
            <a:r>
              <a:rPr lang="zh-CN" altLang="en-US" smtClean="0"/>
              <a:t>           </a:t>
            </a:r>
            <a:r>
              <a:rPr lang="en-US" altLang="zh-CN" b="1" smtClean="0">
                <a:solidFill>
                  <a:srgbClr val="0000CC"/>
                </a:solidFill>
              </a:rPr>
              <a:t>A</a:t>
            </a:r>
            <a:r>
              <a:rPr lang="zh-CN" altLang="en-US" b="1" smtClean="0">
                <a:solidFill>
                  <a:srgbClr val="0000CC"/>
                </a:solidFill>
              </a:rPr>
              <a:t>．设问句，</a:t>
            </a:r>
            <a:r>
              <a:rPr lang="en-US" altLang="zh-CN" b="1" smtClean="0">
                <a:solidFill>
                  <a:srgbClr val="0000CC"/>
                </a:solidFill>
              </a:rPr>
              <a:t>B</a:t>
            </a:r>
            <a:r>
              <a:rPr lang="zh-CN" altLang="en-US" b="1" smtClean="0">
                <a:solidFill>
                  <a:srgbClr val="0000CC"/>
                </a:solidFill>
              </a:rPr>
              <a:t>。反问句。爱憎分明，充满激情，富于号召力和感染力。设问句能够引起听众的注意和思考，使听众产生感情上的共鸣；反问句用来揭露敌人卑劣无耻的行径，表达的语气更坚决、态度更鲜明、批判更有力量。</a:t>
            </a:r>
            <a:endParaRPr lang="zh-CN" altLang="en-US" b="1" smtClean="0">
              <a:solidFill>
                <a:srgbClr val="0000CC"/>
              </a:solidFill>
            </a:endParaRPr>
          </a:p>
          <a:p>
            <a:pPr eaLnBrk="1" hangingPunct="1">
              <a:lnSpc>
                <a:spcPct val="80000"/>
              </a:lnSpc>
              <a:buFontTx/>
              <a:buNone/>
            </a:pPr>
            <a:r>
              <a:rPr lang="zh-CN" altLang="en-US" sz="1400" smtClean="0"/>
              <a:t> </a:t>
            </a:r>
            <a:endParaRPr lang="zh-CN" altLang="en-US" sz="1400" smtClean="0"/>
          </a:p>
          <a:p>
            <a:pPr eaLnBrk="1" hangingPunct="1">
              <a:lnSpc>
                <a:spcPct val="80000"/>
              </a:lnSpc>
              <a:buFontTx/>
              <a:buNone/>
            </a:pPr>
            <a:r>
              <a:rPr lang="zh-CN" altLang="en-US" sz="1400" smtClean="0"/>
              <a:t> </a:t>
            </a:r>
            <a:endParaRPr lang="zh-CN" altLang="en-US" sz="1400" smtClean="0"/>
          </a:p>
          <a:p>
            <a:pPr eaLnBrk="1" hangingPunct="1">
              <a:lnSpc>
                <a:spcPct val="80000"/>
              </a:lnSpc>
              <a:buFontTx/>
              <a:buNone/>
            </a:pPr>
            <a:r>
              <a:rPr lang="zh-CN" altLang="en-US" sz="2400" b="1" smtClean="0"/>
              <a:t>（</a:t>
            </a:r>
            <a:r>
              <a:rPr lang="en-US" altLang="zh-CN" sz="2400" b="1" smtClean="0"/>
              <a:t>4</a:t>
            </a:r>
            <a:r>
              <a:rPr lang="zh-CN" altLang="en-US" sz="2400" b="1" smtClean="0"/>
              <a:t>）“希特勒，墨索里尼，不都在人民面前倒下去了吗？”将此句改为陈述句，并说明表达效果有什么不同。</a:t>
            </a:r>
            <a:endParaRPr lang="zh-CN" altLang="en-US" sz="2400" b="1" smtClean="0"/>
          </a:p>
          <a:p>
            <a:pPr eaLnBrk="1" hangingPunct="1">
              <a:lnSpc>
                <a:spcPct val="80000"/>
              </a:lnSpc>
              <a:buFontTx/>
              <a:buNone/>
            </a:pPr>
            <a:r>
              <a:rPr lang="zh-CN" altLang="en-US" b="1" smtClean="0">
                <a:solidFill>
                  <a:srgbClr val="0000CC"/>
                </a:solidFill>
              </a:rPr>
              <a:t>希特勒，墨索里尼，都在人民面前倒下去了。 改为陈述句后语气不如反问句语气坚决。</a:t>
            </a:r>
            <a:endParaRPr lang="zh-CN" altLang="en-US" b="1" smtClean="0">
              <a:solidFill>
                <a:srgbClr val="0000CC"/>
              </a:solidFill>
            </a:endParaRPr>
          </a:p>
          <a:p>
            <a:pPr eaLnBrk="1" hangingPunct="1">
              <a:lnSpc>
                <a:spcPct val="80000"/>
              </a:lnSpc>
              <a:buFontTx/>
              <a:buNone/>
            </a:pPr>
            <a:r>
              <a:rPr lang="zh-CN" altLang="en-US" sz="1400" smtClean="0"/>
              <a:t> </a:t>
            </a:r>
            <a:endParaRPr lang="zh-CN" altLang="en-US" sz="1400" smtClean="0"/>
          </a:p>
          <a:p>
            <a:pPr eaLnBrk="1" hangingPunct="1">
              <a:lnSpc>
                <a:spcPct val="80000"/>
              </a:lnSpc>
            </a:pPr>
            <a:endParaRPr lang="en-US" altLang="zh-CN" sz="140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411">
                                            <p:txEl>
                                              <p:pRg st="2" end="2"/>
                                            </p:txEl>
                                          </p:spTgt>
                                        </p:tgtEl>
                                        <p:attrNameLst>
                                          <p:attrName>style.visibility</p:attrName>
                                        </p:attrNameLst>
                                      </p:cBhvr>
                                      <p:to>
                                        <p:strVal val="visible"/>
                                      </p:to>
                                    </p:set>
                                    <p:anim calcmode="lin" valueType="num">
                                      <p:cBhvr additive="base">
                                        <p:cTn id="7" dur="500" fill="hold"/>
                                        <p:tgtEl>
                                          <p:spTgt spid="17411">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41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7411">
                                            <p:txEl>
                                              <p:pRg st="6" end="6"/>
                                            </p:txEl>
                                          </p:spTgt>
                                        </p:tgtEl>
                                        <p:attrNameLst>
                                          <p:attrName>style.visibility</p:attrName>
                                        </p:attrNameLst>
                                      </p:cBhvr>
                                      <p:to>
                                        <p:strVal val="visible"/>
                                      </p:to>
                                    </p:set>
                                    <p:anim calcmode="lin" valueType="num">
                                      <p:cBhvr additive="base">
                                        <p:cTn id="13" dur="500" fill="hold"/>
                                        <p:tgtEl>
                                          <p:spTgt spid="17411">
                                            <p:txEl>
                                              <p:pRg st="6" end="6"/>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411">
                                            <p:txEl>
                                              <p:pRg st="6" end="6"/>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7411">
                                            <p:txEl>
                                              <p:pRg st="3" end="3"/>
                                            </p:txEl>
                                          </p:spTgt>
                                        </p:tgtEl>
                                        <p:attrNameLst>
                                          <p:attrName>style.visibility</p:attrName>
                                        </p:attrNameLst>
                                      </p:cBhvr>
                                      <p:to>
                                        <p:strVal val="visible"/>
                                      </p:to>
                                    </p:set>
                                    <p:anim calcmode="lin" valueType="num">
                                      <p:cBhvr additive="base">
                                        <p:cTn id="17" dur="500" fill="hold"/>
                                        <p:tgtEl>
                                          <p:spTgt spid="17411">
                                            <p:txEl>
                                              <p:pRg st="3" end="3"/>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7411">
                                            <p:txEl>
                                              <p:pRg st="3" end="3"/>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7411">
                                            <p:txEl>
                                              <p:pRg st="4" end="4"/>
                                            </p:txEl>
                                          </p:spTgt>
                                        </p:tgtEl>
                                        <p:attrNameLst>
                                          <p:attrName>style.visibility</p:attrName>
                                        </p:attrNameLst>
                                      </p:cBhvr>
                                      <p:to>
                                        <p:strVal val="visible"/>
                                      </p:to>
                                    </p:set>
                                    <p:anim calcmode="lin" valueType="num">
                                      <p:cBhvr additive="base">
                                        <p:cTn id="21" dur="500" fill="hold"/>
                                        <p:tgtEl>
                                          <p:spTgt spid="17411">
                                            <p:txEl>
                                              <p:pRg st="4" end="4"/>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741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zh-CN" altLang="en-US" smtClean="0"/>
              <a:t>背景资料</a:t>
            </a:r>
            <a:endParaRPr lang="zh-CN" altLang="en-US" smtClean="0"/>
          </a:p>
        </p:txBody>
      </p:sp>
      <p:sp>
        <p:nvSpPr>
          <p:cNvPr id="44035" name="Rectangle 3"/>
          <p:cNvSpPr>
            <a:spLocks noChangeArrowheads="1"/>
          </p:cNvSpPr>
          <p:nvPr>
            <p:ph type="body" idx="1"/>
          </p:nvPr>
        </p:nvSpPr>
        <p:spPr bwMode="auto">
          <a:solidFill>
            <a:srgbClr val="FFFFFF"/>
          </a:solidFill>
          <a:ln>
            <a:solidFill>
              <a:srgbClr val="000000"/>
            </a:solidFill>
            <a:miter lim="800000"/>
          </a:ln>
        </p:spPr>
        <p:txBody>
          <a:bodyPr vert="horz" wrap="square" lIns="91440" tIns="45720" rIns="91440" bIns="45720" numCol="1" anchor="t" anchorCtr="0" compatLnSpc="1"/>
          <a:lstStyle/>
          <a:p>
            <a:pPr eaLnBrk="1" hangingPunct="1">
              <a:buFontTx/>
              <a:buNone/>
            </a:pPr>
            <a:r>
              <a:rPr lang="en-US" altLang="zh-CN" sz="2800" smtClean="0"/>
              <a:t>  </a:t>
            </a:r>
            <a:r>
              <a:rPr lang="zh-CN" altLang="en-US" sz="2800" smtClean="0"/>
              <a:t>李夫人带着悲泣走到台上，愤怒地控诉国民党反动派卑劣的罪行，报告时泣不成声，一千多听众大都愤然泪下。而竟有一些歪戴帽、戴黑眼镜的特务分子不顾纠察队一再制止，在会场中抽烟、说笑，无理取闹，想造成混乱，趁机杀闻先生，但因为人多不敢下手。闻先生本来并不准备讲话，现在看到敌人这样猖狂实在抑不住心头的愤怒。 </a:t>
            </a:r>
            <a:br>
              <a:rPr lang="zh-CN" altLang="en-US" sz="2800" smtClean="0"/>
            </a:br>
            <a:r>
              <a:rPr lang="zh-CN" altLang="en-US" sz="2800" smtClean="0"/>
              <a:t>师：那么我们应该带着一种什么情感来读呢？ </a:t>
            </a:r>
            <a:endParaRPr lang="zh-CN" altLang="en-US" sz="2800" smtClean="0"/>
          </a:p>
        </p:txBody>
      </p:sp>
      <p:sp>
        <p:nvSpPr>
          <p:cNvPr id="30724" name="Text Box 4"/>
          <p:cNvSpPr txBox="1">
            <a:spLocks noChangeArrowheads="1"/>
          </p:cNvSpPr>
          <p:nvPr/>
        </p:nvSpPr>
        <p:spPr bwMode="auto">
          <a:xfrm>
            <a:off x="539750" y="5516563"/>
            <a:ext cx="76327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4000" b="1">
                <a:solidFill>
                  <a:srgbClr val="FF0000"/>
                </a:solidFill>
              </a:rPr>
              <a:t>一种愤怒，一种痛恨，一种痛斥</a:t>
            </a:r>
            <a:r>
              <a:rPr lang="zh-CN" altLang="en-US">
                <a:solidFill>
                  <a:srgbClr val="FF0000"/>
                </a:solidFill>
              </a:rPr>
              <a:t> </a:t>
            </a:r>
            <a:endParaRPr lang="zh-CN" altLang="en-US">
              <a:solidFill>
                <a:srgbClr val="FF0000"/>
              </a:solidFill>
            </a:endParaRPr>
          </a:p>
        </p:txBody>
      </p:sp>
      <p:sp>
        <p:nvSpPr>
          <p:cNvPr id="44037" name="Text Box 5"/>
          <p:cNvSpPr txBox="1">
            <a:spLocks noChangeArrowheads="1"/>
          </p:cNvSpPr>
          <p:nvPr/>
        </p:nvSpPr>
        <p:spPr bwMode="auto">
          <a:xfrm>
            <a:off x="6443663" y="5229225"/>
            <a:ext cx="10795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a:t>&lt;&lt;</a:t>
            </a:r>
            <a:r>
              <a:rPr lang="zh-CN" altLang="en-US">
                <a:hlinkClick r:id="rId1" action="ppaction://hlinksldjump"/>
              </a:rPr>
              <a:t>返回</a:t>
            </a:r>
            <a:r>
              <a:rPr lang="zh-CN" altLang="en-US"/>
              <a:t>  </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24"/>
                                        </p:tgtEl>
                                        <p:attrNameLst>
                                          <p:attrName>style.visibility</p:attrName>
                                        </p:attrNameLst>
                                      </p:cBhvr>
                                      <p:to>
                                        <p:strVal val="visible"/>
                                      </p:to>
                                    </p:set>
                                    <p:anim calcmode="lin" valueType="num">
                                      <p:cBhvr additive="base">
                                        <p:cTn id="7" dur="500" fill="hold"/>
                                        <p:tgtEl>
                                          <p:spTgt spid="30724"/>
                                        </p:tgtEl>
                                        <p:attrNameLst>
                                          <p:attrName>ppt_x</p:attrName>
                                        </p:attrNameLst>
                                      </p:cBhvr>
                                      <p:tavLst>
                                        <p:tav tm="0">
                                          <p:val>
                                            <p:strVal val="#ppt_x"/>
                                          </p:val>
                                        </p:tav>
                                        <p:tav tm="100000">
                                          <p:val>
                                            <p:strVal val="#ppt_x"/>
                                          </p:val>
                                        </p:tav>
                                      </p:tavLst>
                                    </p:anim>
                                    <p:anim calcmode="lin" valueType="num">
                                      <p:cBhvr additive="base">
                                        <p:cTn id="8" dur="500" fill="hold"/>
                                        <p:tgtEl>
                                          <p:spTgt spid="307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zh-CN" altLang="en-US" smtClean="0"/>
              <a:t>背景资料</a:t>
            </a:r>
            <a:endParaRPr lang="zh-CN" altLang="en-US" smtClean="0"/>
          </a:p>
        </p:txBody>
      </p:sp>
      <p:sp>
        <p:nvSpPr>
          <p:cNvPr id="45059" name="Rectangle 3"/>
          <p:cNvSpPr>
            <a:spLocks noChangeArrowheads="1"/>
          </p:cNvSpPr>
          <p:nvPr>
            <p:ph type="body" idx="1"/>
          </p:nvPr>
        </p:nvSpPr>
        <p:spPr bwMode="auto">
          <a:solidFill>
            <a:srgbClr val="FFFFFF"/>
          </a:solidFill>
          <a:ln>
            <a:solidFill>
              <a:srgbClr val="000000"/>
            </a:solidFill>
            <a:miter lim="800000"/>
          </a:ln>
        </p:spPr>
        <p:txBody>
          <a:bodyPr vert="horz" wrap="square" lIns="91440" tIns="45720" rIns="91440" bIns="45720" numCol="1" anchor="t" anchorCtr="0" compatLnSpc="1"/>
          <a:lstStyle/>
          <a:p>
            <a:pPr eaLnBrk="1" hangingPunct="1">
              <a:lnSpc>
                <a:spcPct val="90000"/>
              </a:lnSpc>
            </a:pPr>
            <a:r>
              <a:rPr lang="en-US" altLang="zh-CN" sz="2400" b="1" smtClean="0"/>
              <a:t>1941</a:t>
            </a:r>
            <a:r>
              <a:rPr lang="zh-CN" altLang="en-US" sz="2400" b="1" smtClean="0"/>
              <a:t>年</a:t>
            </a:r>
            <a:r>
              <a:rPr lang="en-US" altLang="zh-CN" sz="2400" b="1" smtClean="0"/>
              <a:t>4</a:t>
            </a:r>
            <a:r>
              <a:rPr lang="zh-CN" altLang="en-US" sz="2400" b="1" smtClean="0"/>
              <a:t>月至</a:t>
            </a:r>
            <a:r>
              <a:rPr lang="en-US" altLang="zh-CN" sz="2400" b="1" smtClean="0"/>
              <a:t>9</a:t>
            </a:r>
            <a:r>
              <a:rPr lang="zh-CN" altLang="en-US" sz="2400" b="1" smtClean="0"/>
              <a:t>月生产炮用制式光学仪器</a:t>
            </a:r>
            <a:r>
              <a:rPr lang="en-US" altLang="zh-CN" sz="2400" b="1" smtClean="0"/>
              <a:t>1136</a:t>
            </a:r>
            <a:r>
              <a:rPr lang="zh-CN" altLang="en-US" sz="2400" b="1" smtClean="0"/>
              <a:t>具，自行研制五角测远镜</a:t>
            </a:r>
            <a:r>
              <a:rPr lang="en-US" altLang="zh-CN" sz="2400" b="1" smtClean="0"/>
              <a:t>110</a:t>
            </a:r>
            <a:r>
              <a:rPr lang="zh-CN" altLang="en-US" sz="2400" b="1" smtClean="0"/>
              <a:t>具，从</a:t>
            </a:r>
            <a:r>
              <a:rPr lang="en-US" altLang="zh-CN" sz="2400" b="1" smtClean="0"/>
              <a:t>1942</a:t>
            </a:r>
            <a:r>
              <a:rPr lang="zh-CN" altLang="en-US" sz="2400" b="1" smtClean="0"/>
              <a:t>年至</a:t>
            </a:r>
            <a:r>
              <a:rPr lang="en-US" altLang="zh-CN" sz="2400" b="1" smtClean="0"/>
              <a:t>1945</a:t>
            </a:r>
            <a:r>
              <a:rPr lang="zh-CN" altLang="en-US" sz="2400" b="1" smtClean="0"/>
              <a:t>年共制造望远镜</a:t>
            </a:r>
            <a:r>
              <a:rPr lang="en-US" altLang="zh-CN" sz="2400" b="1" smtClean="0"/>
              <a:t>1.125</a:t>
            </a:r>
            <a:r>
              <a:rPr lang="zh-CN" altLang="en-US" sz="2400" b="1" smtClean="0"/>
              <a:t>万具，炮兵用象限仪</a:t>
            </a:r>
            <a:r>
              <a:rPr lang="en-US" altLang="zh-CN" sz="2400" b="1" smtClean="0"/>
              <a:t>100</a:t>
            </a:r>
            <a:r>
              <a:rPr lang="zh-CN" altLang="en-US" sz="2400" b="1" smtClean="0"/>
              <a:t>具，行军指北针</a:t>
            </a:r>
            <a:r>
              <a:rPr lang="en-US" altLang="zh-CN" sz="2400" b="1" smtClean="0"/>
              <a:t>3.31</a:t>
            </a:r>
            <a:r>
              <a:rPr lang="zh-CN" altLang="en-US" sz="2400" b="1" smtClean="0"/>
              <a:t>万件；</a:t>
            </a:r>
            <a:r>
              <a:rPr lang="en-US" altLang="zh-CN" sz="2400" b="1" smtClean="0"/>
              <a:t>1942</a:t>
            </a:r>
            <a:r>
              <a:rPr lang="zh-CN" altLang="en-US" sz="2400" b="1" smtClean="0"/>
              <a:t>年产</a:t>
            </a:r>
            <a:r>
              <a:rPr lang="en-US" altLang="zh-CN" sz="2400" b="1" smtClean="0"/>
              <a:t>2500</a:t>
            </a:r>
            <a:r>
              <a:rPr lang="zh-CN" altLang="en-US" sz="2400" b="1" smtClean="0"/>
              <a:t>挺机枪，</a:t>
            </a:r>
            <a:r>
              <a:rPr lang="en-US" altLang="zh-CN" sz="2400" b="1" smtClean="0"/>
              <a:t>1943</a:t>
            </a:r>
            <a:r>
              <a:rPr lang="zh-CN" altLang="en-US" sz="2400" b="1" smtClean="0"/>
              <a:t>年产</a:t>
            </a:r>
            <a:r>
              <a:rPr lang="en-US" altLang="zh-CN" sz="2400" b="1" smtClean="0"/>
              <a:t>3000</a:t>
            </a:r>
            <a:r>
              <a:rPr lang="zh-CN" altLang="en-US" sz="2400" b="1" smtClean="0"/>
              <a:t>挺，</a:t>
            </a:r>
            <a:r>
              <a:rPr lang="en-US" altLang="zh-CN" sz="2400" b="1" smtClean="0"/>
              <a:t>1944</a:t>
            </a:r>
            <a:r>
              <a:rPr lang="zh-CN" altLang="en-US" sz="2400" b="1" smtClean="0"/>
              <a:t>年为</a:t>
            </a:r>
            <a:r>
              <a:rPr lang="en-US" altLang="zh-CN" sz="2400" b="1" smtClean="0"/>
              <a:t>4400</a:t>
            </a:r>
            <a:r>
              <a:rPr lang="zh-CN" altLang="en-US" sz="2400" b="1" smtClean="0"/>
              <a:t>挺，</a:t>
            </a:r>
            <a:r>
              <a:rPr lang="en-US" altLang="zh-CN" sz="2400" b="1" smtClean="0"/>
              <a:t>1945</a:t>
            </a:r>
            <a:r>
              <a:rPr lang="zh-CN" altLang="en-US" sz="2400" b="1" smtClean="0"/>
              <a:t>年接近</a:t>
            </a:r>
            <a:r>
              <a:rPr lang="en-US" altLang="zh-CN" sz="2400" b="1" smtClean="0"/>
              <a:t>5000</a:t>
            </a:r>
            <a:r>
              <a:rPr lang="zh-CN" altLang="en-US" sz="2400" b="1" smtClean="0"/>
              <a:t>挺，</a:t>
            </a:r>
            <a:r>
              <a:rPr lang="en-US" altLang="zh-CN" sz="2400" b="1" smtClean="0"/>
              <a:t>1941</a:t>
            </a:r>
            <a:r>
              <a:rPr lang="zh-CN" altLang="en-US" sz="2400" b="1" smtClean="0"/>
              <a:t>年至</a:t>
            </a:r>
            <a:r>
              <a:rPr lang="en-US" altLang="zh-CN" sz="2400" b="1" smtClean="0"/>
              <a:t>1945</a:t>
            </a:r>
            <a:r>
              <a:rPr lang="zh-CN" altLang="en-US" sz="2400" b="1" smtClean="0"/>
              <a:t>年共生产</a:t>
            </a:r>
            <a:r>
              <a:rPr lang="en-US" altLang="zh-CN" sz="2400" b="1" smtClean="0"/>
              <a:t>15000</a:t>
            </a:r>
            <a:r>
              <a:rPr lang="zh-CN" altLang="en-US" sz="2400" b="1" smtClean="0"/>
              <a:t>余挺，同时，还修理火炮</a:t>
            </a:r>
            <a:r>
              <a:rPr lang="en-US" altLang="zh-CN" sz="2400" b="1" smtClean="0"/>
              <a:t>970</a:t>
            </a:r>
            <a:r>
              <a:rPr lang="zh-CN" altLang="en-US" sz="2400" b="1" smtClean="0"/>
              <a:t>余门、轻重机枪</a:t>
            </a:r>
            <a:r>
              <a:rPr lang="en-US" altLang="zh-CN" sz="2400" b="1" smtClean="0"/>
              <a:t>8000</a:t>
            </a:r>
            <a:r>
              <a:rPr lang="zh-CN" altLang="en-US" sz="2400" b="1" smtClean="0"/>
              <a:t>余挺、步枪</a:t>
            </a:r>
            <a:r>
              <a:rPr lang="en-US" altLang="zh-CN" sz="2400" b="1" smtClean="0"/>
              <a:t>22000</a:t>
            </a:r>
            <a:r>
              <a:rPr lang="zh-CN" altLang="en-US" sz="2400" b="1" smtClean="0"/>
              <a:t>余枝，还制造了难以记数的军工杂件；组装生产美、欧轻型飞机</a:t>
            </a:r>
            <a:r>
              <a:rPr lang="en-US" altLang="zh-CN" sz="2400" b="1" smtClean="0"/>
              <a:t>60</a:t>
            </a:r>
            <a:r>
              <a:rPr lang="zh-CN" altLang="en-US" sz="2400" b="1" smtClean="0"/>
              <a:t>余架。 </a:t>
            </a:r>
            <a:br>
              <a:rPr lang="zh-CN" altLang="en-US" sz="2400" b="1" smtClean="0"/>
            </a:br>
            <a:r>
              <a:rPr lang="zh-CN" altLang="en-US" sz="2400" b="1" smtClean="0"/>
              <a:t>师：这是在抗战期间一组数据，我们还记得在抗战期间为了保障缅甸公路的通畅，是伟大云南人民，确切的说是老人、妇女、儿童，顶着飞机的轰炸和子弹，用手用石碾铺平的，死了多少人已经无法统计了。有这些人在我们的革命会胜利吗？ </a:t>
            </a:r>
            <a:endParaRPr lang="zh-CN" altLang="en-US" sz="2400" b="1" smtClean="0"/>
          </a:p>
        </p:txBody>
      </p:sp>
      <p:sp>
        <p:nvSpPr>
          <p:cNvPr id="45060" name="AutoShape 4">
            <a:hlinkClick r:id="rId1" action="ppaction://hlinksldjump" highlightClick="1"/>
          </p:cNvPr>
          <p:cNvSpPr>
            <a:spLocks noChangeArrowheads="1"/>
          </p:cNvSpPr>
          <p:nvPr/>
        </p:nvSpPr>
        <p:spPr bwMode="auto">
          <a:xfrm>
            <a:off x="7524750" y="5445125"/>
            <a:ext cx="1042988" cy="1042988"/>
          </a:xfrm>
          <a:prstGeom prst="actionButtonBeginning">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684213" y="333375"/>
            <a:ext cx="8229600" cy="1143000"/>
          </a:xfrm>
        </p:spPr>
        <p:txBody>
          <a:bodyPr/>
          <a:lstStyle/>
          <a:p>
            <a:pPr eaLnBrk="1" hangingPunct="1"/>
            <a:r>
              <a:rPr lang="zh-CN" altLang="en-US" smtClean="0"/>
              <a:t>第一课时</a:t>
            </a:r>
            <a:endParaRPr lang="zh-CN" altLang="en-US" smtClean="0"/>
          </a:p>
        </p:txBody>
      </p:sp>
      <p:sp>
        <p:nvSpPr>
          <p:cNvPr id="18435" name="Rectangle 3"/>
          <p:cNvSpPr>
            <a:spLocks noChangeArrowheads="1"/>
          </p:cNvSpPr>
          <p:nvPr>
            <p:ph type="body" idx="1"/>
          </p:nvPr>
        </p:nvSpPr>
        <p:spPr bwMode="auto">
          <a:solidFill>
            <a:srgbClr val="FFFFFF"/>
          </a:solidFill>
          <a:ln>
            <a:solidFill>
              <a:srgbClr val="000000"/>
            </a:solidFill>
            <a:miter lim="800000"/>
          </a:ln>
        </p:spPr>
        <p:txBody>
          <a:bodyPr vert="horz" wrap="square" lIns="91440" tIns="45720" rIns="91440" bIns="45720" numCol="1" anchor="t" anchorCtr="0" compatLnSpc="1"/>
          <a:lstStyle/>
          <a:p>
            <a:pPr eaLnBrk="1" hangingPunct="1"/>
            <a:r>
              <a:rPr lang="zh-CN" altLang="en-US" b="1" smtClean="0"/>
              <a:t>一、积累字词。</a:t>
            </a:r>
            <a:endParaRPr lang="zh-CN" altLang="en-US" b="1" smtClean="0"/>
          </a:p>
          <a:p>
            <a:pPr eaLnBrk="1" hangingPunct="1"/>
            <a:endParaRPr lang="zh-CN" altLang="en-US" b="1" smtClean="0"/>
          </a:p>
          <a:p>
            <a:pPr eaLnBrk="1" hangingPunct="1"/>
            <a:r>
              <a:rPr lang="zh-CN" altLang="en-US" b="1" smtClean="0"/>
              <a:t>二、有感情的朗读课文。</a:t>
            </a:r>
            <a:endParaRPr lang="zh-CN" altLang="en-US" b="1" smtClean="0"/>
          </a:p>
          <a:p>
            <a:pPr eaLnBrk="1" hangingPunct="1"/>
            <a:endParaRPr lang="zh-CN" altLang="en-US" b="1" smtClean="0"/>
          </a:p>
          <a:p>
            <a:pPr eaLnBrk="1" hangingPunct="1"/>
            <a:r>
              <a:rPr lang="zh-CN" altLang="en-US" b="1" smtClean="0"/>
              <a:t>三、体会闻一多先生强烈的爱憎感情，追求真理不怕牺牲的精神。</a:t>
            </a:r>
            <a:endParaRPr lang="zh-CN" altLang="en-US" b="1"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7200" y="274638"/>
            <a:ext cx="2459038" cy="1143000"/>
          </a:xfrm>
        </p:spPr>
        <p:txBody>
          <a:bodyPr/>
          <a:lstStyle/>
          <a:p>
            <a:pPr eaLnBrk="1" hangingPunct="1"/>
            <a:r>
              <a:rPr lang="zh-CN" altLang="en-US" sz="4800" b="1" smtClean="0">
                <a:solidFill>
                  <a:srgbClr val="0000CC"/>
                </a:solidFill>
              </a:rPr>
              <a:t>讲演词</a:t>
            </a:r>
            <a:endParaRPr lang="zh-CN" altLang="en-US" sz="4800" b="1" smtClean="0">
              <a:solidFill>
                <a:srgbClr val="0000CC"/>
              </a:solidFill>
            </a:endParaRPr>
          </a:p>
        </p:txBody>
      </p:sp>
      <p:sp>
        <p:nvSpPr>
          <p:cNvPr id="19459" name="Rectangle 3"/>
          <p:cNvSpPr>
            <a:spLocks noChangeArrowheads="1"/>
          </p:cNvSpPr>
          <p:nvPr>
            <p:ph type="body" idx="1"/>
          </p:nvPr>
        </p:nvSpPr>
        <p:spPr bwMode="auto">
          <a:xfrm>
            <a:off x="395288" y="1341438"/>
            <a:ext cx="8229600" cy="4525962"/>
          </a:xfrm>
          <a:solidFill>
            <a:srgbClr val="FFFFFF"/>
          </a:solidFill>
          <a:ln>
            <a:solidFill>
              <a:srgbClr val="000000"/>
            </a:solidFill>
            <a:miter lim="800000"/>
          </a:ln>
        </p:spPr>
        <p:txBody>
          <a:bodyPr vert="horz" wrap="square" lIns="91440" tIns="45720" rIns="91440" bIns="45720" numCol="1" anchor="t" anchorCtr="0" compatLnSpc="1"/>
          <a:lstStyle/>
          <a:p>
            <a:pPr eaLnBrk="1" hangingPunct="1"/>
            <a:r>
              <a:rPr lang="zh-CN" altLang="en-US" sz="3600" b="1" smtClean="0"/>
              <a:t>　  </a:t>
            </a:r>
            <a:r>
              <a:rPr lang="zh-CN" altLang="en-US" sz="3600" b="1" smtClean="0">
                <a:solidFill>
                  <a:srgbClr val="0000CC"/>
                </a:solidFill>
              </a:rPr>
              <a:t>也叫演讲词、演说词，它常在各种大型的群众集会或较为隆重的场合使用，而且讲话人所讲的都是些较为重大的问题或是讲话人就某个专门问题进行的论述。讲演词具有宣传、鼓动和教育作用，它可以把讲演者的观点、主张与思想感情传达给听众及读者，使他们信服并在思想感情上产生共鸣。</a:t>
            </a:r>
            <a:r>
              <a:rPr lang="zh-CN" altLang="en-US" smtClean="0"/>
              <a:t> </a:t>
            </a:r>
            <a:endParaRPr lang="zh-CN" altLang="en-US" smtClean="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br>
              <a:rPr lang="en-US" altLang="zh-CN" sz="4000" smtClean="0"/>
            </a:br>
            <a:endParaRPr lang="en-US" altLang="zh-CN" sz="4000" smtClean="0"/>
          </a:p>
        </p:txBody>
      </p:sp>
      <p:sp>
        <p:nvSpPr>
          <p:cNvPr id="20483" name="Rectangle 3"/>
          <p:cNvSpPr>
            <a:spLocks noChangeArrowheads="1"/>
          </p:cNvSpPr>
          <p:nvPr>
            <p:ph type="body" idx="1"/>
          </p:nvPr>
        </p:nvSpPr>
        <p:spPr bwMode="auto">
          <a:xfrm>
            <a:off x="179388" y="476250"/>
            <a:ext cx="8229600" cy="5976938"/>
          </a:xfrm>
          <a:solidFill>
            <a:srgbClr val="FFFFFF"/>
          </a:solidFill>
          <a:ln>
            <a:solidFill>
              <a:srgbClr val="000000"/>
            </a:solidFill>
            <a:miter lim="800000"/>
          </a:ln>
        </p:spPr>
        <p:txBody>
          <a:bodyPr vert="horz" wrap="square" lIns="91440" tIns="45720" rIns="91440" bIns="45720" numCol="1" anchor="t" anchorCtr="0" compatLnSpc="1"/>
          <a:lstStyle/>
          <a:p>
            <a:pPr eaLnBrk="1" hangingPunct="1">
              <a:buFontTx/>
              <a:buNone/>
            </a:pPr>
            <a:r>
              <a:rPr lang="zh-CN" altLang="en-US" sz="4000" b="1" smtClean="0">
                <a:solidFill>
                  <a:srgbClr val="0000CC"/>
                </a:solidFill>
              </a:rPr>
              <a:t>朗读课文  整体感知</a:t>
            </a:r>
            <a:endParaRPr lang="zh-CN" altLang="en-US" sz="4000" b="1" smtClean="0">
              <a:solidFill>
                <a:srgbClr val="0000CC"/>
              </a:solidFill>
            </a:endParaRPr>
          </a:p>
          <a:p>
            <a:pPr eaLnBrk="1" hangingPunct="1">
              <a:buFontTx/>
              <a:buNone/>
            </a:pPr>
            <a:r>
              <a:rPr lang="zh-CN" altLang="en-US" sz="4000" b="1" smtClean="0"/>
              <a:t>一、给下列加点的字注音：</a:t>
            </a:r>
            <a:endParaRPr lang="zh-CN" altLang="en-US" sz="4000" b="1" smtClean="0"/>
          </a:p>
          <a:p>
            <a:pPr eaLnBrk="1" hangingPunct="1">
              <a:buFontTx/>
              <a:buNone/>
            </a:pPr>
            <a:endParaRPr lang="zh-CN" altLang="en-US" sz="4000" b="1" smtClean="0"/>
          </a:p>
          <a:p>
            <a:pPr eaLnBrk="1" hangingPunct="1">
              <a:buFontTx/>
              <a:buNone/>
            </a:pPr>
            <a:r>
              <a:rPr lang="zh-CN" altLang="en-US" sz="2800" smtClean="0"/>
              <a:t>   </a:t>
            </a:r>
            <a:r>
              <a:rPr lang="zh-CN" altLang="en-US" sz="5400" b="1" smtClean="0">
                <a:solidFill>
                  <a:srgbClr val="0000CC"/>
                </a:solidFill>
              </a:rPr>
              <a:t>卑劣（   ） 诬蔑（   ）</a:t>
            </a:r>
            <a:endParaRPr lang="zh-CN" altLang="en-US" sz="5400" b="1" smtClean="0">
              <a:solidFill>
                <a:srgbClr val="0000CC"/>
              </a:solidFill>
            </a:endParaRPr>
          </a:p>
          <a:p>
            <a:pPr eaLnBrk="1" hangingPunct="1">
              <a:buFontTx/>
              <a:buNone/>
            </a:pPr>
            <a:r>
              <a:rPr lang="zh-CN" altLang="en-US" sz="5400" b="1" smtClean="0">
                <a:solidFill>
                  <a:srgbClr val="0000CC"/>
                </a:solidFill>
              </a:rPr>
              <a:t> 卑鄙（   ）  离间（   ）</a:t>
            </a:r>
            <a:endParaRPr lang="zh-CN" altLang="en-US" sz="5400" b="1" smtClean="0">
              <a:solidFill>
                <a:srgbClr val="0000CC"/>
              </a:solidFill>
            </a:endParaRPr>
          </a:p>
          <a:p>
            <a:pPr eaLnBrk="1" hangingPunct="1">
              <a:buFontTx/>
              <a:buNone/>
            </a:pPr>
            <a:r>
              <a:rPr lang="zh-CN" altLang="en-US" sz="5400" b="1" smtClean="0">
                <a:solidFill>
                  <a:srgbClr val="0000CC"/>
                </a:solidFill>
              </a:rPr>
              <a:t> 蛮横（     ）赋予（   ）</a:t>
            </a:r>
            <a:endParaRPr lang="zh-CN" altLang="en-US" sz="5400" b="1" smtClean="0">
              <a:solidFill>
                <a:srgbClr val="0000CC"/>
              </a:solidFill>
            </a:endParaRPr>
          </a:p>
        </p:txBody>
      </p:sp>
      <p:sp>
        <p:nvSpPr>
          <p:cNvPr id="4100" name="Text Box 4"/>
          <p:cNvSpPr txBox="1">
            <a:spLocks noChangeArrowheads="1"/>
          </p:cNvSpPr>
          <p:nvPr/>
        </p:nvSpPr>
        <p:spPr bwMode="auto">
          <a:xfrm>
            <a:off x="2484438" y="2852738"/>
            <a:ext cx="1081087"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4000" b="1">
                <a:solidFill>
                  <a:srgbClr val="FF0000"/>
                </a:solidFill>
              </a:rPr>
              <a:t>bēi</a:t>
            </a:r>
            <a:endParaRPr lang="en-US" altLang="zh-CN" sz="4000" b="1">
              <a:solidFill>
                <a:srgbClr val="FF0000"/>
              </a:solidFill>
            </a:endParaRPr>
          </a:p>
        </p:txBody>
      </p:sp>
      <p:sp>
        <p:nvSpPr>
          <p:cNvPr id="4101" name="Text Box 5"/>
          <p:cNvSpPr txBox="1">
            <a:spLocks noChangeArrowheads="1"/>
          </p:cNvSpPr>
          <p:nvPr/>
        </p:nvSpPr>
        <p:spPr bwMode="auto">
          <a:xfrm>
            <a:off x="5867400" y="2781300"/>
            <a:ext cx="1189038"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4000" b="1">
                <a:solidFill>
                  <a:srgbClr val="FF0000"/>
                </a:solidFill>
              </a:rPr>
              <a:t>miè</a:t>
            </a:r>
            <a:endParaRPr lang="en-US" altLang="zh-CN" sz="4000" b="1">
              <a:solidFill>
                <a:srgbClr val="FF0000"/>
              </a:solidFill>
            </a:endParaRPr>
          </a:p>
        </p:txBody>
      </p:sp>
      <p:sp>
        <p:nvSpPr>
          <p:cNvPr id="4102" name="Text Box 6"/>
          <p:cNvSpPr txBox="1">
            <a:spLocks noChangeArrowheads="1"/>
          </p:cNvSpPr>
          <p:nvPr/>
        </p:nvSpPr>
        <p:spPr bwMode="auto">
          <a:xfrm>
            <a:off x="2411413" y="3789363"/>
            <a:ext cx="1008062"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4000" b="1">
                <a:solidFill>
                  <a:srgbClr val="FF0000"/>
                </a:solidFill>
              </a:rPr>
              <a:t>bǐ</a:t>
            </a:r>
            <a:endParaRPr lang="en-US" altLang="zh-CN" sz="4000" b="1">
              <a:solidFill>
                <a:srgbClr val="FF0000"/>
              </a:solidFill>
            </a:endParaRPr>
          </a:p>
        </p:txBody>
      </p:sp>
      <p:sp>
        <p:nvSpPr>
          <p:cNvPr id="4103" name="Text Box 7"/>
          <p:cNvSpPr txBox="1">
            <a:spLocks noChangeArrowheads="1"/>
          </p:cNvSpPr>
          <p:nvPr/>
        </p:nvSpPr>
        <p:spPr bwMode="auto">
          <a:xfrm>
            <a:off x="6011863" y="3716338"/>
            <a:ext cx="1296987"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4000" b="1">
                <a:solidFill>
                  <a:srgbClr val="FF0000"/>
                </a:solidFill>
              </a:rPr>
              <a:t>jiàn</a:t>
            </a:r>
            <a:endParaRPr lang="en-US" altLang="zh-CN" sz="4000" b="1">
              <a:solidFill>
                <a:srgbClr val="FF0000"/>
              </a:solidFill>
            </a:endParaRPr>
          </a:p>
        </p:txBody>
      </p:sp>
      <p:sp>
        <p:nvSpPr>
          <p:cNvPr id="4104" name="Text Box 8"/>
          <p:cNvSpPr txBox="1">
            <a:spLocks noChangeArrowheads="1"/>
          </p:cNvSpPr>
          <p:nvPr/>
        </p:nvSpPr>
        <p:spPr bwMode="auto">
          <a:xfrm>
            <a:off x="2268538" y="4724400"/>
            <a:ext cx="1582737"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4000" b="1">
                <a:solidFill>
                  <a:srgbClr val="FF0000"/>
                </a:solidFill>
              </a:rPr>
              <a:t>hèng</a:t>
            </a:r>
            <a:endParaRPr lang="en-US" altLang="zh-CN" sz="4000" b="1">
              <a:solidFill>
                <a:srgbClr val="FF0000"/>
              </a:solidFill>
            </a:endParaRPr>
          </a:p>
        </p:txBody>
      </p:sp>
      <p:sp>
        <p:nvSpPr>
          <p:cNvPr id="4105" name="Text Box 9"/>
          <p:cNvSpPr txBox="1">
            <a:spLocks noChangeArrowheads="1"/>
          </p:cNvSpPr>
          <p:nvPr/>
        </p:nvSpPr>
        <p:spPr bwMode="auto">
          <a:xfrm>
            <a:off x="6156325" y="4724400"/>
            <a:ext cx="11525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4000" b="1">
                <a:solidFill>
                  <a:srgbClr val="FF0000"/>
                </a:solidFill>
              </a:rPr>
              <a:t>yǔ</a:t>
            </a:r>
            <a:endParaRPr lang="en-US" altLang="zh-CN" sz="40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100"/>
                                        </p:tgtEl>
                                        <p:attrNameLst>
                                          <p:attrName>style.visibility</p:attrName>
                                        </p:attrNameLst>
                                      </p:cBhvr>
                                      <p:to>
                                        <p:strVal val="visible"/>
                                      </p:to>
                                    </p:set>
                                    <p:anim calcmode="lin" valueType="num">
                                      <p:cBhvr additive="base">
                                        <p:cTn id="7" dur="500" fill="hold"/>
                                        <p:tgtEl>
                                          <p:spTgt spid="4100"/>
                                        </p:tgtEl>
                                        <p:attrNameLst>
                                          <p:attrName>ppt_x</p:attrName>
                                        </p:attrNameLst>
                                      </p:cBhvr>
                                      <p:tavLst>
                                        <p:tav tm="0">
                                          <p:val>
                                            <p:strVal val="#ppt_x"/>
                                          </p:val>
                                        </p:tav>
                                        <p:tav tm="100000">
                                          <p:val>
                                            <p:strVal val="#ppt_x"/>
                                          </p:val>
                                        </p:tav>
                                      </p:tavLst>
                                    </p:anim>
                                    <p:anim calcmode="lin" valueType="num">
                                      <p:cBhvr additive="base">
                                        <p:cTn id="8" dur="500" fill="hold"/>
                                        <p:tgtEl>
                                          <p:spTgt spid="410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101"/>
                                        </p:tgtEl>
                                        <p:attrNameLst>
                                          <p:attrName>style.visibility</p:attrName>
                                        </p:attrNameLst>
                                      </p:cBhvr>
                                      <p:to>
                                        <p:strVal val="visible"/>
                                      </p:to>
                                    </p:set>
                                    <p:anim calcmode="lin" valueType="num">
                                      <p:cBhvr additive="base">
                                        <p:cTn id="13" dur="500" fill="hold"/>
                                        <p:tgtEl>
                                          <p:spTgt spid="4101"/>
                                        </p:tgtEl>
                                        <p:attrNameLst>
                                          <p:attrName>ppt_x</p:attrName>
                                        </p:attrNameLst>
                                      </p:cBhvr>
                                      <p:tavLst>
                                        <p:tav tm="0">
                                          <p:val>
                                            <p:strVal val="#ppt_x"/>
                                          </p:val>
                                        </p:tav>
                                        <p:tav tm="100000">
                                          <p:val>
                                            <p:strVal val="#ppt_x"/>
                                          </p:val>
                                        </p:tav>
                                      </p:tavLst>
                                    </p:anim>
                                    <p:anim calcmode="lin" valueType="num">
                                      <p:cBhvr additive="base">
                                        <p:cTn id="14" dur="500" fill="hold"/>
                                        <p:tgtEl>
                                          <p:spTgt spid="410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102"/>
                                        </p:tgtEl>
                                        <p:attrNameLst>
                                          <p:attrName>style.visibility</p:attrName>
                                        </p:attrNameLst>
                                      </p:cBhvr>
                                      <p:to>
                                        <p:strVal val="visible"/>
                                      </p:to>
                                    </p:set>
                                    <p:anim calcmode="lin" valueType="num">
                                      <p:cBhvr additive="base">
                                        <p:cTn id="19" dur="500" fill="hold"/>
                                        <p:tgtEl>
                                          <p:spTgt spid="4102"/>
                                        </p:tgtEl>
                                        <p:attrNameLst>
                                          <p:attrName>ppt_x</p:attrName>
                                        </p:attrNameLst>
                                      </p:cBhvr>
                                      <p:tavLst>
                                        <p:tav tm="0">
                                          <p:val>
                                            <p:strVal val="#ppt_x"/>
                                          </p:val>
                                        </p:tav>
                                        <p:tav tm="100000">
                                          <p:val>
                                            <p:strVal val="#ppt_x"/>
                                          </p:val>
                                        </p:tav>
                                      </p:tavLst>
                                    </p:anim>
                                    <p:anim calcmode="lin" valueType="num">
                                      <p:cBhvr additive="base">
                                        <p:cTn id="20" dur="500" fill="hold"/>
                                        <p:tgtEl>
                                          <p:spTgt spid="410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103"/>
                                        </p:tgtEl>
                                        <p:attrNameLst>
                                          <p:attrName>style.visibility</p:attrName>
                                        </p:attrNameLst>
                                      </p:cBhvr>
                                      <p:to>
                                        <p:strVal val="visible"/>
                                      </p:to>
                                    </p:set>
                                    <p:anim calcmode="lin" valueType="num">
                                      <p:cBhvr additive="base">
                                        <p:cTn id="25" dur="500" fill="hold"/>
                                        <p:tgtEl>
                                          <p:spTgt spid="4103"/>
                                        </p:tgtEl>
                                        <p:attrNameLst>
                                          <p:attrName>ppt_x</p:attrName>
                                        </p:attrNameLst>
                                      </p:cBhvr>
                                      <p:tavLst>
                                        <p:tav tm="0">
                                          <p:val>
                                            <p:strVal val="#ppt_x"/>
                                          </p:val>
                                        </p:tav>
                                        <p:tav tm="100000">
                                          <p:val>
                                            <p:strVal val="#ppt_x"/>
                                          </p:val>
                                        </p:tav>
                                      </p:tavLst>
                                    </p:anim>
                                    <p:anim calcmode="lin" valueType="num">
                                      <p:cBhvr additive="base">
                                        <p:cTn id="26" dur="500" fill="hold"/>
                                        <p:tgtEl>
                                          <p:spTgt spid="410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104"/>
                                        </p:tgtEl>
                                        <p:attrNameLst>
                                          <p:attrName>style.visibility</p:attrName>
                                        </p:attrNameLst>
                                      </p:cBhvr>
                                      <p:to>
                                        <p:strVal val="visible"/>
                                      </p:to>
                                    </p:set>
                                    <p:anim calcmode="lin" valueType="num">
                                      <p:cBhvr additive="base">
                                        <p:cTn id="31" dur="500" fill="hold"/>
                                        <p:tgtEl>
                                          <p:spTgt spid="4104"/>
                                        </p:tgtEl>
                                        <p:attrNameLst>
                                          <p:attrName>ppt_x</p:attrName>
                                        </p:attrNameLst>
                                      </p:cBhvr>
                                      <p:tavLst>
                                        <p:tav tm="0">
                                          <p:val>
                                            <p:strVal val="#ppt_x"/>
                                          </p:val>
                                        </p:tav>
                                        <p:tav tm="100000">
                                          <p:val>
                                            <p:strVal val="#ppt_x"/>
                                          </p:val>
                                        </p:tav>
                                      </p:tavLst>
                                    </p:anim>
                                    <p:anim calcmode="lin" valueType="num">
                                      <p:cBhvr additive="base">
                                        <p:cTn id="32" dur="500" fill="hold"/>
                                        <p:tgtEl>
                                          <p:spTgt spid="410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105"/>
                                        </p:tgtEl>
                                        <p:attrNameLst>
                                          <p:attrName>style.visibility</p:attrName>
                                        </p:attrNameLst>
                                      </p:cBhvr>
                                      <p:to>
                                        <p:strVal val="visible"/>
                                      </p:to>
                                    </p:set>
                                    <p:anim calcmode="lin" valueType="num">
                                      <p:cBhvr additive="base">
                                        <p:cTn id="37" dur="500" fill="hold"/>
                                        <p:tgtEl>
                                          <p:spTgt spid="4105"/>
                                        </p:tgtEl>
                                        <p:attrNameLst>
                                          <p:attrName>ppt_x</p:attrName>
                                        </p:attrNameLst>
                                      </p:cBhvr>
                                      <p:tavLst>
                                        <p:tav tm="0">
                                          <p:val>
                                            <p:strVal val="#ppt_x"/>
                                          </p:val>
                                        </p:tav>
                                        <p:tav tm="100000">
                                          <p:val>
                                            <p:strVal val="#ppt_x"/>
                                          </p:val>
                                        </p:tav>
                                      </p:tavLst>
                                    </p:anim>
                                    <p:anim calcmode="lin" valueType="num">
                                      <p:cBhvr additive="base">
                                        <p:cTn id="38" dur="500" fill="hold"/>
                                        <p:tgtEl>
                                          <p:spTgt spid="41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 grpId="0"/>
      <p:bldP spid="4101" grpId="0"/>
      <p:bldP spid="4102" grpId="0"/>
      <p:bldP spid="4103" grpId="0"/>
      <p:bldP spid="4104" grpId="0"/>
      <p:bldP spid="410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zh-CN" altLang="en-US" b="1" smtClean="0"/>
              <a:t>作者简介</a:t>
            </a:r>
            <a:endParaRPr lang="zh-CN" altLang="en-US" b="1" smtClean="0"/>
          </a:p>
        </p:txBody>
      </p:sp>
      <p:sp>
        <p:nvSpPr>
          <p:cNvPr id="21507" name="Rectangle 3"/>
          <p:cNvSpPr>
            <a:spLocks noChangeArrowheads="1"/>
          </p:cNvSpPr>
          <p:nvPr>
            <p:ph type="body" sz="half" idx="1"/>
          </p:nvPr>
        </p:nvSpPr>
        <p:spPr bwMode="auto">
          <a:xfrm>
            <a:off x="179388" y="1412875"/>
            <a:ext cx="6408737" cy="4824413"/>
          </a:xfrm>
          <a:solidFill>
            <a:srgbClr val="FFFFFF"/>
          </a:solidFill>
          <a:ln>
            <a:solidFill>
              <a:srgbClr val="000000"/>
            </a:solidFill>
            <a:miter lim="800000"/>
          </a:ln>
        </p:spPr>
        <p:txBody>
          <a:bodyPr vert="horz" wrap="square" lIns="91440" tIns="45720" rIns="91440" bIns="45720" numCol="1" anchor="t" anchorCtr="0" compatLnSpc="1"/>
          <a:lstStyle/>
          <a:p>
            <a:pPr eaLnBrk="1" hangingPunct="1"/>
            <a:r>
              <a:rPr lang="en-US" altLang="zh-CN" sz="2800" b="1" smtClean="0">
                <a:solidFill>
                  <a:srgbClr val="0000CC"/>
                </a:solidFill>
              </a:rPr>
              <a:t>    </a:t>
            </a:r>
            <a:r>
              <a:rPr lang="zh-CN" altLang="en-US" sz="2800" b="1" smtClean="0">
                <a:solidFill>
                  <a:srgbClr val="0000CC"/>
                </a:solidFill>
              </a:rPr>
              <a:t>闻一多（</a:t>
            </a:r>
            <a:r>
              <a:rPr lang="en-US" altLang="zh-CN" sz="2800" b="1" smtClean="0">
                <a:solidFill>
                  <a:srgbClr val="0000CC"/>
                </a:solidFill>
              </a:rPr>
              <a:t>1899</a:t>
            </a:r>
            <a:r>
              <a:rPr lang="zh-CN" altLang="en-US" sz="2800" b="1" smtClean="0">
                <a:solidFill>
                  <a:srgbClr val="0000CC"/>
                </a:solidFill>
              </a:rPr>
              <a:t>－</a:t>
            </a:r>
            <a:r>
              <a:rPr lang="en-US" altLang="zh-CN" sz="2800" b="1" smtClean="0">
                <a:solidFill>
                  <a:srgbClr val="0000CC"/>
                </a:solidFill>
              </a:rPr>
              <a:t>1946</a:t>
            </a:r>
            <a:r>
              <a:rPr lang="zh-CN" altLang="en-US" sz="2800" b="1" smtClean="0">
                <a:solidFill>
                  <a:srgbClr val="0000CC"/>
                </a:solidFill>
              </a:rPr>
              <a:t>），原名闻家骅著名诗人、学者、民主战士。湖北省浠水县人。</a:t>
            </a:r>
            <a:endParaRPr lang="zh-CN" altLang="en-US" sz="2800" b="1" smtClean="0">
              <a:solidFill>
                <a:srgbClr val="0000CC"/>
              </a:solidFill>
            </a:endParaRPr>
          </a:p>
          <a:p>
            <a:pPr eaLnBrk="1" hangingPunct="1">
              <a:buFontTx/>
              <a:buNone/>
            </a:pPr>
            <a:r>
              <a:rPr lang="zh-CN" altLang="en-US" sz="2800" b="1" smtClean="0">
                <a:solidFill>
                  <a:srgbClr val="0000CC"/>
                </a:solidFill>
              </a:rPr>
              <a:t>自幼爱好古典诗词和美术。</a:t>
            </a:r>
            <a:r>
              <a:rPr lang="en-US" altLang="zh-CN" sz="2800" b="1" smtClean="0">
                <a:solidFill>
                  <a:srgbClr val="0000CC"/>
                </a:solidFill>
              </a:rPr>
              <a:t>1912</a:t>
            </a:r>
            <a:r>
              <a:rPr lang="zh-CN" altLang="en-US" sz="2800" b="1" smtClean="0">
                <a:solidFill>
                  <a:srgbClr val="0000CC"/>
                </a:solidFill>
              </a:rPr>
              <a:t>年考入北京清华大学。</a:t>
            </a:r>
            <a:r>
              <a:rPr lang="en-US" altLang="zh-CN" sz="2800" b="1" smtClean="0">
                <a:solidFill>
                  <a:srgbClr val="0000CC"/>
                </a:solidFill>
              </a:rPr>
              <a:t>1923</a:t>
            </a:r>
            <a:r>
              <a:rPr lang="zh-CN" altLang="en-US" sz="2800" b="1" smtClean="0">
                <a:solidFill>
                  <a:srgbClr val="0000CC"/>
                </a:solidFill>
              </a:rPr>
              <a:t>年</a:t>
            </a:r>
            <a:r>
              <a:rPr lang="en-US" altLang="zh-CN" sz="2800" b="1" smtClean="0">
                <a:solidFill>
                  <a:srgbClr val="0000CC"/>
                </a:solidFill>
              </a:rPr>
              <a:t>9</a:t>
            </a:r>
            <a:r>
              <a:rPr lang="zh-CN" altLang="en-US" sz="2800" b="1" smtClean="0">
                <a:solidFill>
                  <a:srgbClr val="0000CC"/>
                </a:solidFill>
              </a:rPr>
              <a:t>月出版第一本新诗集</a:t>
            </a:r>
            <a:r>
              <a:rPr lang="en-US" altLang="zh-CN" sz="2800" b="1" smtClean="0">
                <a:solidFill>
                  <a:srgbClr val="0000CC"/>
                </a:solidFill>
              </a:rPr>
              <a:t>《</a:t>
            </a:r>
            <a:r>
              <a:rPr lang="zh-CN" altLang="en-US" sz="2800" b="1" smtClean="0">
                <a:solidFill>
                  <a:srgbClr val="0000CC"/>
                </a:solidFill>
              </a:rPr>
              <a:t>红烛</a:t>
            </a:r>
            <a:r>
              <a:rPr lang="en-US" altLang="zh-CN" sz="2800" b="1" smtClean="0">
                <a:solidFill>
                  <a:srgbClr val="0000CC"/>
                </a:solidFill>
              </a:rPr>
              <a:t>》</a:t>
            </a:r>
            <a:r>
              <a:rPr lang="zh-CN" altLang="en-US" sz="2800" b="1" smtClean="0">
                <a:solidFill>
                  <a:srgbClr val="0000CC"/>
                </a:solidFill>
              </a:rPr>
              <a:t>，</a:t>
            </a:r>
            <a:r>
              <a:rPr lang="en-US" altLang="zh-CN" sz="2800" b="1" smtClean="0">
                <a:solidFill>
                  <a:srgbClr val="0000CC"/>
                </a:solidFill>
              </a:rPr>
              <a:t>1946</a:t>
            </a:r>
            <a:r>
              <a:rPr lang="zh-CN" altLang="en-US" sz="2800" b="1" smtClean="0">
                <a:solidFill>
                  <a:srgbClr val="0000CC"/>
                </a:solidFill>
              </a:rPr>
              <a:t>年</a:t>
            </a:r>
            <a:r>
              <a:rPr lang="en-US" altLang="zh-CN" sz="2800" b="1" smtClean="0">
                <a:solidFill>
                  <a:srgbClr val="0000CC"/>
                </a:solidFill>
              </a:rPr>
              <a:t>7</a:t>
            </a:r>
            <a:r>
              <a:rPr lang="zh-CN" altLang="en-US" sz="2800" b="1" smtClean="0">
                <a:solidFill>
                  <a:srgbClr val="0000CC"/>
                </a:solidFill>
              </a:rPr>
              <a:t>月</a:t>
            </a:r>
            <a:r>
              <a:rPr lang="en-US" altLang="zh-CN" sz="2800" b="1" smtClean="0">
                <a:solidFill>
                  <a:srgbClr val="0000CC"/>
                </a:solidFill>
              </a:rPr>
              <a:t>15</a:t>
            </a:r>
            <a:r>
              <a:rPr lang="zh-CN" altLang="en-US" sz="2800" b="1" smtClean="0">
                <a:solidFill>
                  <a:srgbClr val="0000CC"/>
                </a:solidFill>
              </a:rPr>
              <a:t>日在悼念李公朴先生大会上，愤怒斥责国民党暗杀李公朴的罪行，发表了著名的</a:t>
            </a:r>
            <a:r>
              <a:rPr lang="en-US" altLang="zh-CN" sz="2800" b="1" smtClean="0">
                <a:solidFill>
                  <a:srgbClr val="0000CC"/>
                </a:solidFill>
              </a:rPr>
              <a:t>《</a:t>
            </a:r>
            <a:r>
              <a:rPr lang="zh-CN" altLang="en-US" sz="2800" b="1" smtClean="0">
                <a:solidFill>
                  <a:srgbClr val="0000CC"/>
                </a:solidFill>
              </a:rPr>
              <a:t>最后一次讲演</a:t>
            </a:r>
            <a:r>
              <a:rPr lang="en-US" altLang="zh-CN" sz="2800" b="1" smtClean="0">
                <a:solidFill>
                  <a:srgbClr val="0000CC"/>
                </a:solidFill>
              </a:rPr>
              <a:t>》</a:t>
            </a:r>
            <a:r>
              <a:rPr lang="zh-CN" altLang="en-US" sz="2800" b="1" smtClean="0">
                <a:solidFill>
                  <a:srgbClr val="0000CC"/>
                </a:solidFill>
              </a:rPr>
              <a:t>，当天下午即被国民党特务杀害。</a:t>
            </a:r>
            <a:r>
              <a:rPr lang="zh-CN" altLang="en-US" sz="2800" smtClean="0"/>
              <a:t> </a:t>
            </a:r>
            <a:endParaRPr lang="zh-CN" altLang="en-US" sz="2800" smtClean="0"/>
          </a:p>
        </p:txBody>
      </p:sp>
      <p:pic>
        <p:nvPicPr>
          <p:cNvPr id="21508" name="Picture 4" descr="1207045992491747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646863" y="0"/>
            <a:ext cx="2497137" cy="3529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179388" y="476250"/>
            <a:ext cx="8569325" cy="633413"/>
          </a:xfrm>
        </p:spPr>
        <p:txBody>
          <a:bodyPr/>
          <a:lstStyle/>
          <a:p>
            <a:pPr algn="l" eaLnBrk="1" hangingPunct="1"/>
            <a:r>
              <a:rPr lang="zh-CN" altLang="en-US" sz="4000" b="1" smtClean="0">
                <a:solidFill>
                  <a:srgbClr val="0000CC"/>
                </a:solidFill>
              </a:rPr>
              <a:t>朗读课文，整体感知</a:t>
            </a:r>
            <a:r>
              <a:rPr lang="zh-CN" altLang="en-US" sz="4000" smtClean="0"/>
              <a:t>： </a:t>
            </a:r>
            <a:endParaRPr lang="zh-CN" altLang="en-US" sz="4000" smtClean="0"/>
          </a:p>
        </p:txBody>
      </p:sp>
      <p:sp>
        <p:nvSpPr>
          <p:cNvPr id="22531" name="Rectangle 3"/>
          <p:cNvSpPr>
            <a:spLocks noChangeArrowheads="1"/>
          </p:cNvSpPr>
          <p:nvPr>
            <p:ph type="body" idx="1"/>
          </p:nvPr>
        </p:nvSpPr>
        <p:spPr bwMode="auto">
          <a:solidFill>
            <a:srgbClr val="FFFFFF"/>
          </a:solidFill>
          <a:ln>
            <a:solidFill>
              <a:srgbClr val="000000"/>
            </a:solidFill>
            <a:miter lim="800000"/>
          </a:ln>
        </p:spPr>
        <p:txBody>
          <a:bodyPr vert="horz" wrap="square" lIns="91440" tIns="45720" rIns="91440" bIns="45720" numCol="1" anchor="t" anchorCtr="0" compatLnSpc="1"/>
          <a:lstStyle/>
          <a:p>
            <a:pPr eaLnBrk="1" hangingPunct="1">
              <a:buFontTx/>
              <a:buNone/>
            </a:pPr>
            <a:r>
              <a:rPr lang="en-US" altLang="zh-CN" b="1" smtClean="0"/>
              <a:t> </a:t>
            </a:r>
            <a:r>
              <a:rPr lang="zh-CN" altLang="en-US" b="1" smtClean="0"/>
              <a:t>闻一多演讲的主要内容是什么？</a:t>
            </a:r>
            <a:endParaRPr lang="zh-CN" altLang="en-US" b="1" smtClean="0"/>
          </a:p>
          <a:p>
            <a:pPr eaLnBrk="1" hangingPunct="1">
              <a:buFontTx/>
              <a:buNone/>
            </a:pPr>
            <a:endParaRPr lang="en-US" altLang="zh-CN" b="1" smtClean="0"/>
          </a:p>
        </p:txBody>
      </p:sp>
      <p:sp>
        <p:nvSpPr>
          <p:cNvPr id="5124" name="Rectangle 4"/>
          <p:cNvSpPr>
            <a:spLocks noChangeArrowheads="1"/>
          </p:cNvSpPr>
          <p:nvPr/>
        </p:nvSpPr>
        <p:spPr bwMode="auto">
          <a:xfrm>
            <a:off x="900113" y="2187575"/>
            <a:ext cx="6985000" cy="314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r>
              <a:rPr lang="zh-CN" altLang="en-US" sz="4000" b="1">
                <a:solidFill>
                  <a:srgbClr val="0000CC"/>
                </a:solidFill>
              </a:rPr>
              <a:t>闻一多在李公仆的追悼会上，义正辞严地当众痛斥、揭露反动派的罪恶和卑劣，号召人们斗争，表达了对民主和平的坚定信心。 </a:t>
            </a:r>
            <a:endParaRPr lang="zh-CN" altLang="en-US" sz="4000" b="1">
              <a:solidFill>
                <a:srgbClr val="0000CC"/>
              </a:solidFill>
            </a:endParaRPr>
          </a:p>
        </p:txBody>
      </p:sp>
      <p:pic>
        <p:nvPicPr>
          <p:cNvPr id="5127" name="《最后一次演讲》mp3音频朗读.mp3">
            <a:hlinkClick r:id="" action="ppaction://media"/>
          </p:cNvPr>
          <p:cNvPicPr>
            <a:picLocks noRot="1" noChangeAspect="1" noChangeArrowheads="1"/>
          </p:cNvPicPr>
          <p:nvPr>
            <a:audioFile r:link="rId1"/>
            <p:extLst>
              <p:ext uri="{DAA4B4D4-6D71-4841-9C94-3DE7FCFB9230}">
                <p14:media xmlns:p14="http://schemas.microsoft.com/office/powerpoint/2010/main" r:link="rId2"/>
              </p:ext>
            </p:extLst>
          </p:nvPr>
        </p:nvPicPr>
        <p:blipFill>
          <a:blip r:embed="rId3">
            <a:extLst>
              <a:ext uri="{28A0092B-C50C-407E-A947-70E740481C1C}">
                <a14:useLocalDpi xmlns:a14="http://schemas.microsoft.com/office/drawing/2010/main" val="0"/>
              </a:ext>
            </a:extLst>
          </a:blip>
          <a:srcRect/>
          <a:stretch>
            <a:fillRect/>
          </a:stretch>
        </p:blipFill>
        <p:spPr bwMode="auto">
          <a:xfrm>
            <a:off x="8243888" y="6092825"/>
            <a:ext cx="665162"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124">
                                            <p:txEl>
                                              <p:pRg st="0" end="0"/>
                                            </p:txEl>
                                          </p:spTgt>
                                        </p:tgtEl>
                                        <p:attrNameLst>
                                          <p:attrName>style.visibility</p:attrName>
                                        </p:attrNameLst>
                                      </p:cBhvr>
                                      <p:to>
                                        <p:strVal val="visible"/>
                                      </p:to>
                                    </p:set>
                                    <p:anim calcmode="lin" valueType="num">
                                      <p:cBhvr additive="base">
                                        <p:cTn id="7" dur="500" fill="hold"/>
                                        <p:tgtEl>
                                          <p:spTgt spid="512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12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5127"/>
                    </p:tgtEl>
                  </p:cond>
                </p:stCondLst>
                <p:endSync evt="end" delay="0">
                  <p:rtn val="all"/>
                </p:endSync>
                <p:childTnLst>
                  <p:par>
                    <p:cTn id="10" fill="hold">
                      <p:stCondLst>
                        <p:cond delay="0"/>
                      </p:stCondLst>
                      <p:childTnLst>
                        <p:par>
                          <p:cTn id="11" fill="hold">
                            <p:stCondLst>
                              <p:cond delay="0"/>
                            </p:stCondLst>
                            <p:childTnLst>
                              <p:par>
                                <p:cTn id="12" presetID="1" presetClass="mediacall" presetSubtype="0" fill="hold" nodeType="clickEffect">
                                  <p:stCondLst>
                                    <p:cond delay="0"/>
                                  </p:stCondLst>
                                  <p:childTnLst>
                                    <p:cmd type="call" cmd="playFrom(0.0)">
                                      <p:cBhvr>
                                        <p:cTn id="13" dur="412824" fill="hold"/>
                                        <p:tgtEl>
                                          <p:spTgt spid="5127"/>
                                        </p:tgtEl>
                                      </p:cBhvr>
                                    </p:cmd>
                                  </p:childTnLst>
                                </p:cTn>
                              </p:par>
                            </p:childTnLst>
                          </p:cTn>
                        </p:par>
                      </p:childTnLst>
                    </p:cTn>
                  </p:par>
                </p:childTnLst>
              </p:cTn>
              <p:nextCondLst>
                <p:cond evt="onClick" delay="0">
                  <p:tgtEl>
                    <p:spTgt spid="5127"/>
                  </p:tgtEl>
                </p:cond>
              </p:nextCondLst>
            </p:seq>
            <p:audio>
              <p:cMediaNode>
                <p:cTn id="14" fill="hold" display="0">
                  <p:stCondLst>
                    <p:cond delay="indefinite"/>
                  </p:stCondLst>
                  <p:endCondLst>
                    <p:cond evt="onNext" delay="0">
                      <p:tgtEl>
                        <p:sldTgt/>
                      </p:tgtEl>
                    </p:cond>
                    <p:cond evt="onPrev" delay="0">
                      <p:tgtEl>
                        <p:sldTgt/>
                      </p:tgtEl>
                    </p:cond>
                    <p:cond evt="onStopAudio" delay="0">
                      <p:tgtEl>
                        <p:sldTgt/>
                      </p:tgtEl>
                    </p:cond>
                  </p:endCondLst>
                </p:cTn>
                <p:tgtEl>
                  <p:spTgt spid="5127"/>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431800" y="333375"/>
            <a:ext cx="8229600" cy="1143000"/>
          </a:xfrm>
        </p:spPr>
        <p:txBody>
          <a:bodyPr/>
          <a:lstStyle/>
          <a:p>
            <a:pPr algn="l" eaLnBrk="1" hangingPunct="1"/>
            <a:r>
              <a:rPr lang="zh-CN" altLang="en-US" b="1" smtClean="0">
                <a:solidFill>
                  <a:srgbClr val="0000CC"/>
                </a:solidFill>
              </a:rPr>
              <a:t>品读课文   质疑研讨</a:t>
            </a:r>
            <a:endParaRPr lang="zh-CN" altLang="en-US" b="1" smtClean="0">
              <a:solidFill>
                <a:srgbClr val="0000CC"/>
              </a:solidFill>
            </a:endParaRPr>
          </a:p>
        </p:txBody>
      </p:sp>
      <p:sp>
        <p:nvSpPr>
          <p:cNvPr id="23555" name="Rectangle 3"/>
          <p:cNvSpPr>
            <a:spLocks noGrp="1" noChangeArrowheads="1"/>
          </p:cNvSpPr>
          <p:nvPr>
            <p:ph type="body" idx="1"/>
          </p:nvPr>
        </p:nvSpPr>
        <p:spPr bwMode="auto">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eaLnBrk="1" hangingPunct="1"/>
            <a:r>
              <a:rPr lang="zh-CN" altLang="en-US" b="1" smtClean="0"/>
              <a:t>一、朗读一至三自然段</a:t>
            </a:r>
            <a:endParaRPr lang="zh-CN" altLang="en-US" b="1" smtClean="0"/>
          </a:p>
        </p:txBody>
      </p:sp>
      <p:sp>
        <p:nvSpPr>
          <p:cNvPr id="23556" name="Rectangle 4"/>
          <p:cNvSpPr>
            <a:spLocks noChangeArrowheads="1"/>
          </p:cNvSpPr>
          <p:nvPr/>
        </p:nvSpPr>
        <p:spPr bwMode="auto">
          <a:xfrm>
            <a:off x="684213" y="2349500"/>
            <a:ext cx="7489825" cy="1373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20000"/>
              </a:spcBef>
            </a:pPr>
            <a:r>
              <a:rPr lang="zh-CN" altLang="en-US" sz="2800" b="1">
                <a:solidFill>
                  <a:srgbClr val="0000CC"/>
                </a:solidFill>
              </a:rPr>
              <a:t>闻一多先生在讲演中一再痛斥敌人卑劣无耻，同学们说说它表现在哪几个方面？应该用怎样的语气来读？</a:t>
            </a:r>
            <a:endParaRPr lang="zh-CN" altLang="en-US" sz="2800" b="1">
              <a:solidFill>
                <a:srgbClr val="0000CC"/>
              </a:solidFill>
            </a:endParaRPr>
          </a:p>
        </p:txBody>
      </p:sp>
      <p:sp>
        <p:nvSpPr>
          <p:cNvPr id="60421" name="AutoShape 5"/>
          <p:cNvSpPr>
            <a:spLocks noChangeArrowheads="1"/>
          </p:cNvSpPr>
          <p:nvPr/>
        </p:nvSpPr>
        <p:spPr bwMode="auto">
          <a:xfrm>
            <a:off x="1116013" y="3284538"/>
            <a:ext cx="7545387" cy="3013075"/>
          </a:xfrm>
          <a:prstGeom prst="rightArrow">
            <a:avLst>
              <a:gd name="adj1" fmla="val 50000"/>
              <a:gd name="adj2" fmla="val 62605"/>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zh-CN" sz="2400" b="1"/>
              <a:t>                               </a:t>
            </a:r>
            <a:r>
              <a:rPr lang="zh-CN" altLang="en-US" sz="2400" b="1">
                <a:solidFill>
                  <a:srgbClr val="FF0000"/>
                </a:solidFill>
              </a:rPr>
              <a:t>无罪而遭毒手    </a:t>
            </a:r>
            <a:endParaRPr lang="zh-CN" altLang="en-US" sz="2400" b="1">
              <a:solidFill>
                <a:srgbClr val="FF0000"/>
              </a:solidFill>
            </a:endParaRPr>
          </a:p>
          <a:p>
            <a:pPr>
              <a:spcBef>
                <a:spcPct val="50000"/>
              </a:spcBef>
            </a:pPr>
            <a:r>
              <a:rPr lang="zh-CN" altLang="en-US" sz="2400" b="1">
                <a:solidFill>
                  <a:srgbClr val="FF0000"/>
                </a:solidFill>
              </a:rPr>
              <a:t>最卑劣、最无耻       </a:t>
            </a:r>
            <a:endParaRPr lang="zh-CN" altLang="en-US" sz="2400" b="1">
              <a:solidFill>
                <a:srgbClr val="FF0000"/>
              </a:solidFill>
            </a:endParaRPr>
          </a:p>
          <a:p>
            <a:pPr>
              <a:spcBef>
                <a:spcPct val="50000"/>
              </a:spcBef>
            </a:pPr>
            <a:r>
              <a:rPr lang="zh-CN" altLang="en-US" sz="2400" b="1">
                <a:solidFill>
                  <a:srgbClr val="FF0000"/>
                </a:solidFill>
              </a:rPr>
              <a:t>                                 </a:t>
            </a:r>
            <a:endParaRPr lang="zh-CN" altLang="en-US" sz="2400" b="1">
              <a:solidFill>
                <a:srgbClr val="FF0000"/>
              </a:solidFill>
            </a:endParaRPr>
          </a:p>
        </p:txBody>
      </p:sp>
      <p:sp>
        <p:nvSpPr>
          <p:cNvPr id="23558" name="AutoShape 6"/>
          <p:cNvSpPr/>
          <p:nvPr/>
        </p:nvSpPr>
        <p:spPr bwMode="auto">
          <a:xfrm>
            <a:off x="3419475" y="3933825"/>
            <a:ext cx="358775" cy="1727200"/>
          </a:xfrm>
          <a:prstGeom prst="leftBrace">
            <a:avLst>
              <a:gd name="adj1" fmla="val 40118"/>
              <a:gd name="adj2" fmla="val 50000"/>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0424" name="Text Box 8"/>
          <p:cNvSpPr txBox="1">
            <a:spLocks noChangeArrowheads="1"/>
          </p:cNvSpPr>
          <p:nvPr/>
        </p:nvSpPr>
        <p:spPr bwMode="auto">
          <a:xfrm>
            <a:off x="3924300" y="4652963"/>
            <a:ext cx="16573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a:solidFill>
                  <a:srgbClr val="FF0000"/>
                </a:solidFill>
              </a:rPr>
              <a:t>暗杀</a:t>
            </a:r>
            <a:endParaRPr lang="zh-CN" altLang="en-US" sz="2400" b="1">
              <a:solidFill>
                <a:srgbClr val="FF0000"/>
              </a:solidFill>
            </a:endParaRPr>
          </a:p>
        </p:txBody>
      </p:sp>
      <p:sp>
        <p:nvSpPr>
          <p:cNvPr id="60425" name="Text Box 9"/>
          <p:cNvSpPr txBox="1">
            <a:spLocks noChangeArrowheads="1"/>
          </p:cNvSpPr>
          <p:nvPr/>
        </p:nvSpPr>
        <p:spPr bwMode="auto">
          <a:xfrm>
            <a:off x="3851275" y="5229225"/>
            <a:ext cx="1584325"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2400" b="1">
                <a:solidFill>
                  <a:srgbClr val="FF0000"/>
                </a:solidFill>
              </a:rPr>
              <a:t>造谣污蔑</a:t>
            </a:r>
            <a:endParaRPr lang="zh-CN" altLang="en-US" sz="2400" b="1">
              <a:solidFill>
                <a:srgbClr val="FF0000"/>
              </a:solidFill>
            </a:endParaRPr>
          </a:p>
        </p:txBody>
      </p:sp>
      <p:sp>
        <p:nvSpPr>
          <p:cNvPr id="23561" name="AutoShape 10">
            <a:hlinkClick r:id="rId1" action="ppaction://hlinksldjump" highlightClick="1"/>
          </p:cNvPr>
          <p:cNvSpPr>
            <a:spLocks noChangeArrowheads="1"/>
          </p:cNvSpPr>
          <p:nvPr/>
        </p:nvSpPr>
        <p:spPr bwMode="auto">
          <a:xfrm>
            <a:off x="2987675" y="3500438"/>
            <a:ext cx="1008063" cy="288925"/>
          </a:xfrm>
          <a:prstGeom prst="actionButtonForwardNex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0421">
                                            <p:txEl>
                                              <p:pRg st="0" end="0"/>
                                            </p:txEl>
                                          </p:spTgt>
                                        </p:tgtEl>
                                        <p:attrNameLst>
                                          <p:attrName>style.visibility</p:attrName>
                                        </p:attrNameLst>
                                      </p:cBhvr>
                                      <p:to>
                                        <p:strVal val="visible"/>
                                      </p:to>
                                    </p:set>
                                    <p:anim calcmode="lin" valueType="num">
                                      <p:cBhvr additive="base">
                                        <p:cTn id="7" dur="500" fill="hold"/>
                                        <p:tgtEl>
                                          <p:spTgt spid="6042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042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0424"/>
                                        </p:tgtEl>
                                        <p:attrNameLst>
                                          <p:attrName>style.visibility</p:attrName>
                                        </p:attrNameLst>
                                      </p:cBhvr>
                                      <p:to>
                                        <p:strVal val="visible"/>
                                      </p:to>
                                    </p:set>
                                    <p:anim calcmode="lin" valueType="num">
                                      <p:cBhvr additive="base">
                                        <p:cTn id="13" dur="500" fill="hold"/>
                                        <p:tgtEl>
                                          <p:spTgt spid="60424"/>
                                        </p:tgtEl>
                                        <p:attrNameLst>
                                          <p:attrName>ppt_x</p:attrName>
                                        </p:attrNameLst>
                                      </p:cBhvr>
                                      <p:tavLst>
                                        <p:tav tm="0">
                                          <p:val>
                                            <p:strVal val="#ppt_x"/>
                                          </p:val>
                                        </p:tav>
                                        <p:tav tm="100000">
                                          <p:val>
                                            <p:strVal val="#ppt_x"/>
                                          </p:val>
                                        </p:tav>
                                      </p:tavLst>
                                    </p:anim>
                                    <p:anim calcmode="lin" valueType="num">
                                      <p:cBhvr additive="base">
                                        <p:cTn id="14" dur="500" fill="hold"/>
                                        <p:tgtEl>
                                          <p:spTgt spid="6042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0425">
                                            <p:txEl>
                                              <p:pRg st="0" end="0"/>
                                            </p:txEl>
                                          </p:spTgt>
                                        </p:tgtEl>
                                        <p:attrNameLst>
                                          <p:attrName>style.visibility</p:attrName>
                                        </p:attrNameLst>
                                      </p:cBhvr>
                                      <p:to>
                                        <p:strVal val="visible"/>
                                      </p:to>
                                    </p:set>
                                    <p:anim calcmode="lin" valueType="num">
                                      <p:cBhvr additive="base">
                                        <p:cTn id="19" dur="500" fill="hold"/>
                                        <p:tgtEl>
                                          <p:spTgt spid="60425">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042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4" grpId="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br>
              <a:rPr lang="en-US" altLang="zh-CN" sz="4000" smtClean="0"/>
            </a:br>
            <a:endParaRPr lang="en-US" altLang="zh-CN" sz="4000" smtClean="0"/>
          </a:p>
        </p:txBody>
      </p:sp>
      <p:sp>
        <p:nvSpPr>
          <p:cNvPr id="9219" name="Rectangle 3"/>
          <p:cNvSpPr>
            <a:spLocks noChangeArrowheads="1"/>
          </p:cNvSpPr>
          <p:nvPr>
            <p:ph type="body" idx="1"/>
          </p:nvPr>
        </p:nvSpPr>
        <p:spPr bwMode="auto">
          <a:xfrm>
            <a:off x="0" y="0"/>
            <a:ext cx="8964613" cy="6858000"/>
          </a:xfrm>
          <a:solidFill>
            <a:srgbClr val="FFFFFF"/>
          </a:solidFill>
          <a:ln>
            <a:solidFill>
              <a:srgbClr val="000000"/>
            </a:solidFill>
            <a:miter lim="800000"/>
          </a:ln>
        </p:spPr>
        <p:txBody>
          <a:bodyPr vert="horz" wrap="square" lIns="91440" tIns="45720" rIns="91440" bIns="45720" numCol="1" anchor="t" anchorCtr="0" compatLnSpc="1"/>
          <a:lstStyle/>
          <a:p>
            <a:pPr marL="609600" indent="-609600" eaLnBrk="1" hangingPunct="1">
              <a:buFontTx/>
              <a:buNone/>
            </a:pPr>
            <a:r>
              <a:rPr lang="en-US" altLang="zh-CN" sz="3600" b="1" smtClean="0">
                <a:solidFill>
                  <a:srgbClr val="0000CC"/>
                </a:solidFill>
              </a:rPr>
              <a:t> </a:t>
            </a:r>
            <a:r>
              <a:rPr lang="zh-CN" altLang="en-US" sz="4000" b="1" smtClean="0">
                <a:solidFill>
                  <a:srgbClr val="0000CC"/>
                </a:solidFill>
              </a:rPr>
              <a:t>品读课文  质疑研讨</a:t>
            </a:r>
            <a:endParaRPr lang="zh-CN" altLang="en-US" sz="4000" b="1" smtClean="0">
              <a:solidFill>
                <a:srgbClr val="0000CC"/>
              </a:solidFill>
            </a:endParaRPr>
          </a:p>
          <a:p>
            <a:pPr marL="609600" indent="-609600" eaLnBrk="1" hangingPunct="1">
              <a:buFontTx/>
              <a:buNone/>
            </a:pPr>
            <a:r>
              <a:rPr lang="zh-CN" altLang="en-US" b="1" smtClean="0"/>
              <a:t>二、朗读四、五自然段</a:t>
            </a:r>
            <a:endParaRPr lang="zh-CN" altLang="en-US" b="1" smtClean="0"/>
          </a:p>
          <a:p>
            <a:pPr marL="609600" indent="-609600" eaLnBrk="1" hangingPunct="1">
              <a:buFontTx/>
              <a:buNone/>
            </a:pPr>
            <a:r>
              <a:rPr lang="zh-CN" altLang="en-US" sz="3600" b="1" smtClean="0">
                <a:solidFill>
                  <a:srgbClr val="0000CC"/>
                </a:solidFill>
              </a:rPr>
              <a:t> </a:t>
            </a:r>
            <a:endParaRPr lang="zh-CN" altLang="en-US" sz="3600" b="1" smtClean="0">
              <a:solidFill>
                <a:srgbClr val="0000CC"/>
              </a:solidFill>
            </a:endParaRPr>
          </a:p>
          <a:p>
            <a:pPr marL="609600" indent="-609600" eaLnBrk="1" hangingPunct="1">
              <a:buFontTx/>
              <a:buNone/>
            </a:pPr>
            <a:endParaRPr lang="zh-CN" altLang="en-US" b="1" smtClean="0"/>
          </a:p>
          <a:p>
            <a:pPr marL="609600" indent="-609600" eaLnBrk="1" hangingPunct="1">
              <a:buFontTx/>
              <a:buNone/>
            </a:pPr>
            <a:endParaRPr lang="zh-CN" altLang="en-US" sz="3600" b="1" smtClean="0">
              <a:solidFill>
                <a:srgbClr val="0000CC"/>
              </a:solidFill>
            </a:endParaRPr>
          </a:p>
          <a:p>
            <a:pPr marL="609600" indent="-609600" eaLnBrk="1" hangingPunct="1">
              <a:buFontTx/>
              <a:buNone/>
            </a:pPr>
            <a:r>
              <a:rPr lang="zh-CN" altLang="en-US" b="1" smtClean="0"/>
              <a:t> </a:t>
            </a:r>
            <a:endParaRPr lang="zh-CN" altLang="en-US" b="1" smtClean="0"/>
          </a:p>
        </p:txBody>
      </p:sp>
      <p:sp>
        <p:nvSpPr>
          <p:cNvPr id="24580" name="Text Box 6"/>
          <p:cNvSpPr txBox="1">
            <a:spLocks noChangeArrowheads="1"/>
          </p:cNvSpPr>
          <p:nvPr/>
        </p:nvSpPr>
        <p:spPr bwMode="auto">
          <a:xfrm>
            <a:off x="827088" y="1412875"/>
            <a:ext cx="7345362"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en-US" altLang="zh-CN" sz="3200">
                <a:solidFill>
                  <a:srgbClr val="0000CC"/>
                </a:solidFill>
              </a:rPr>
              <a:t>1</a:t>
            </a:r>
            <a:r>
              <a:rPr lang="en-US" altLang="zh-CN" sz="3200"/>
              <a:t>.</a:t>
            </a:r>
            <a:r>
              <a:rPr lang="zh-CN" altLang="en-US" sz="3200" b="1">
                <a:solidFill>
                  <a:srgbClr val="0000CC"/>
                </a:solidFill>
              </a:rPr>
              <a:t>作者是怎样揭露反动派的虚弱本质？</a:t>
            </a:r>
            <a:endParaRPr lang="zh-CN" altLang="en-US" sz="3200" b="1">
              <a:solidFill>
                <a:srgbClr val="0000CC"/>
              </a:solidFill>
            </a:endParaRPr>
          </a:p>
        </p:txBody>
      </p:sp>
      <p:sp>
        <p:nvSpPr>
          <p:cNvPr id="9223" name="Text Box 7"/>
          <p:cNvSpPr txBox="1">
            <a:spLocks noChangeArrowheads="1"/>
          </p:cNvSpPr>
          <p:nvPr/>
        </p:nvSpPr>
        <p:spPr bwMode="auto">
          <a:xfrm>
            <a:off x="323850" y="2133600"/>
            <a:ext cx="8351838"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a:solidFill>
                  <a:srgbClr val="FF0000"/>
                </a:solidFill>
              </a:rPr>
              <a:t>揭露</a:t>
            </a:r>
            <a:r>
              <a:rPr lang="en-US" altLang="zh-CN" sz="3200" b="1">
                <a:solidFill>
                  <a:srgbClr val="FF0000"/>
                </a:solidFill>
              </a:rPr>
              <a:t>——</a:t>
            </a:r>
            <a:r>
              <a:rPr lang="zh-CN" altLang="en-US" sz="3200" b="1">
                <a:solidFill>
                  <a:srgbClr val="FF0000"/>
                </a:solidFill>
              </a:rPr>
              <a:t>虚弱本质：自己在恐怖、慌、害怕</a:t>
            </a:r>
            <a:endParaRPr lang="zh-CN" altLang="en-US" sz="3200" b="1">
              <a:solidFill>
                <a:srgbClr val="FF0000"/>
              </a:solidFill>
            </a:endParaRPr>
          </a:p>
        </p:txBody>
      </p:sp>
      <p:sp>
        <p:nvSpPr>
          <p:cNvPr id="24582" name="Text Box 8"/>
          <p:cNvSpPr txBox="1">
            <a:spLocks noChangeArrowheads="1"/>
          </p:cNvSpPr>
          <p:nvPr/>
        </p:nvSpPr>
        <p:spPr bwMode="auto">
          <a:xfrm>
            <a:off x="684213" y="2852738"/>
            <a:ext cx="8064500" cy="106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20000"/>
              </a:spcBef>
            </a:pPr>
            <a:r>
              <a:rPr lang="en-US" altLang="zh-CN" sz="3200" b="1">
                <a:solidFill>
                  <a:srgbClr val="0000CC"/>
                </a:solidFill>
              </a:rPr>
              <a:t>2.</a:t>
            </a:r>
            <a:r>
              <a:rPr lang="zh-CN" altLang="en-US" sz="3200" b="1">
                <a:solidFill>
                  <a:srgbClr val="0000CC"/>
                </a:solidFill>
              </a:rPr>
              <a:t>闻一多先生预言敌人“快完了”，人民一定胜利，有什么根据？请从文章中找答案。</a:t>
            </a:r>
            <a:endParaRPr lang="zh-CN" altLang="en-US" sz="3200" b="1"/>
          </a:p>
        </p:txBody>
      </p:sp>
      <p:sp>
        <p:nvSpPr>
          <p:cNvPr id="9225" name="Text Box 9"/>
          <p:cNvSpPr txBox="1">
            <a:spLocks noChangeArrowheads="1"/>
          </p:cNvSpPr>
          <p:nvPr/>
        </p:nvSpPr>
        <p:spPr bwMode="auto">
          <a:xfrm>
            <a:off x="0" y="4005263"/>
            <a:ext cx="8569325" cy="2528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spcBef>
                <a:spcPct val="50000"/>
              </a:spcBef>
            </a:pPr>
            <a:r>
              <a:rPr lang="zh-CN" altLang="en-US" sz="3200" b="1">
                <a:solidFill>
                  <a:srgbClr val="FF0000"/>
                </a:solidFill>
              </a:rPr>
              <a:t>第一，他们这样疯狂地制造恐怖，这是他们自己在慌，在害怕，自己在制造恐怖；第二，杀死一个李公朴，会有千万个李公朴站起来；第三，历史上没有一个反人民的势力是不被人民毁灭的（举例论证）。</a:t>
            </a:r>
            <a:endParaRPr lang="zh-CN" altLang="en-US" sz="32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219">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219">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219">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9223"/>
                                        </p:tgtEl>
                                        <p:attrNameLst>
                                          <p:attrName>style.visibility</p:attrName>
                                        </p:attrNameLst>
                                      </p:cBhvr>
                                      <p:to>
                                        <p:strVal val="visible"/>
                                      </p:to>
                                    </p:set>
                                    <p:anim calcmode="lin" valueType="num">
                                      <p:cBhvr additive="base">
                                        <p:cTn id="17" dur="500" fill="hold"/>
                                        <p:tgtEl>
                                          <p:spTgt spid="9223"/>
                                        </p:tgtEl>
                                        <p:attrNameLst>
                                          <p:attrName>ppt_x</p:attrName>
                                        </p:attrNameLst>
                                      </p:cBhvr>
                                      <p:tavLst>
                                        <p:tav tm="0">
                                          <p:val>
                                            <p:strVal val="#ppt_x"/>
                                          </p:val>
                                        </p:tav>
                                        <p:tav tm="100000">
                                          <p:val>
                                            <p:strVal val="#ppt_x"/>
                                          </p:val>
                                        </p:tav>
                                      </p:tavLst>
                                    </p:anim>
                                    <p:anim calcmode="lin" valueType="num">
                                      <p:cBhvr additive="base">
                                        <p:cTn id="18" dur="500" fill="hold"/>
                                        <p:tgtEl>
                                          <p:spTgt spid="922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9225"/>
                                        </p:tgtEl>
                                        <p:attrNameLst>
                                          <p:attrName>style.visibility</p:attrName>
                                        </p:attrNameLst>
                                      </p:cBhvr>
                                      <p:to>
                                        <p:strVal val="visible"/>
                                      </p:to>
                                    </p:set>
                                    <p:anim calcmode="lin" valueType="num">
                                      <p:cBhvr additive="base">
                                        <p:cTn id="23" dur="500" fill="hold"/>
                                        <p:tgtEl>
                                          <p:spTgt spid="9225"/>
                                        </p:tgtEl>
                                        <p:attrNameLst>
                                          <p:attrName>ppt_x</p:attrName>
                                        </p:attrNameLst>
                                      </p:cBhvr>
                                      <p:tavLst>
                                        <p:tav tm="0">
                                          <p:val>
                                            <p:strVal val="#ppt_x"/>
                                          </p:val>
                                        </p:tav>
                                        <p:tav tm="100000">
                                          <p:val>
                                            <p:strVal val="#ppt_x"/>
                                          </p:val>
                                        </p:tav>
                                      </p:tavLst>
                                    </p:anim>
                                    <p:anim calcmode="lin" valueType="num">
                                      <p:cBhvr additive="base">
                                        <p:cTn id="24" dur="500" fill="hold"/>
                                        <p:tgtEl>
                                          <p:spTgt spid="92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P spid="9223" grpId="0"/>
      <p:bldP spid="9225" grpId="0"/>
    </p:bldLst>
  </p:timing>
</p:sld>
</file>

<file path=ppt/tags/tag1.xml><?xml version="1.0" encoding="utf-8"?>
<p:tagLst xmlns:p="http://schemas.openxmlformats.org/presentationml/2006/main">
  <p:tag name="KSO_WM_SLIDE_MODEL_TYPE" val="cover"/>
</p:tagLst>
</file>

<file path=ppt/theme/theme1.xml><?xml version="1.0" encoding="utf-8"?>
<a:theme xmlns:a="http://schemas.openxmlformats.org/drawingml/2006/main" name="第一PPT模板网-WWW.1PPT.COM">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模板网-WWW.1PPT.COM ">
  <a:themeElements>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1_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5100</Words>
  <Application>WPS 演示</Application>
  <PresentationFormat>全屏显示(4:3)</PresentationFormat>
  <Paragraphs>270</Paragraphs>
  <Slides>29</Slides>
  <Notes>2</Notes>
  <HiddenSlides>0</HiddenSlides>
  <MMClips>1</MMClips>
  <ScaleCrop>false</ScaleCrop>
  <HeadingPairs>
    <vt:vector size="6" baseType="variant">
      <vt:variant>
        <vt:lpstr>已用的字体</vt:lpstr>
      </vt:variant>
      <vt:variant>
        <vt:i4>10</vt:i4>
      </vt:variant>
      <vt:variant>
        <vt:lpstr>主题</vt:lpstr>
      </vt:variant>
      <vt:variant>
        <vt:i4>3</vt:i4>
      </vt:variant>
      <vt:variant>
        <vt:lpstr>幻灯片标题</vt:lpstr>
      </vt:variant>
      <vt:variant>
        <vt:i4>29</vt:i4>
      </vt:variant>
    </vt:vector>
  </HeadingPairs>
  <TitlesOfParts>
    <vt:vector size="42" baseType="lpstr">
      <vt:lpstr>Arial</vt:lpstr>
      <vt:lpstr>宋体</vt:lpstr>
      <vt:lpstr>Wingdings</vt:lpstr>
      <vt:lpstr>Calibri</vt:lpstr>
      <vt:lpstr>Calibri</vt:lpstr>
      <vt:lpstr>隶书</vt:lpstr>
      <vt:lpstr>微软雅黑</vt:lpstr>
      <vt:lpstr>华文新魏</vt:lpstr>
      <vt:lpstr>Arial Unicode MS</vt:lpstr>
      <vt:lpstr>Arial</vt:lpstr>
      <vt:lpstr>第一PPT模板网-WWW.1PPT.COM</vt:lpstr>
      <vt:lpstr>第一PPT模板网-WWW.1PPT.COM </vt:lpstr>
      <vt:lpstr>自定义设计方案</vt:lpstr>
      <vt:lpstr>最后一次演讲</vt:lpstr>
      <vt:lpstr>  </vt:lpstr>
      <vt:lpstr>第一课时</vt:lpstr>
      <vt:lpstr>讲演词</vt:lpstr>
      <vt:lpstr> </vt:lpstr>
      <vt:lpstr>作者简介</vt:lpstr>
      <vt:lpstr>朗读课文，整体感知： </vt:lpstr>
      <vt:lpstr>品读课文   质疑研讨</vt:lpstr>
      <vt:lpstr> </vt:lpstr>
      <vt:lpstr>       </vt:lpstr>
      <vt:lpstr>一、这篇演讲稿表现了闻一多先生对李公仆烈士和爱国民主运动怎样的思想感情，对国民党特务又是怎样的思想感情？ </vt:lpstr>
      <vt:lpstr> 深化小结</vt:lpstr>
      <vt:lpstr>第二课时</vt:lpstr>
      <vt:lpstr>文章是怎么使语言具有感染力和论辩力量的？</vt:lpstr>
      <vt:lpstr>文章是怎么使语言具有感染力和论辩力量的？</vt:lpstr>
      <vt:lpstr>文章是怎么使语言具有感染力和论辩力量的？</vt:lpstr>
      <vt:lpstr>根据课文内容，填写人称代词</vt:lpstr>
      <vt:lpstr>文章是怎么使语言具有感染力和论辩力量的？</vt:lpstr>
      <vt:lpstr>文章是怎么使语言具有感染力和论辩力量的？</vt:lpstr>
      <vt:lpstr>PowerPoint 演示文稿</vt:lpstr>
      <vt:lpstr>PowerPoint 演示文稿</vt:lpstr>
      <vt:lpstr>口语与书面语的差异</vt:lpstr>
      <vt:lpstr>口语与书面语的差异</vt:lpstr>
      <vt:lpstr>课堂练习</vt:lpstr>
      <vt:lpstr>PowerPoint 演示文稿</vt:lpstr>
      <vt:lpstr>  </vt:lpstr>
      <vt:lpstr>  </vt:lpstr>
      <vt:lpstr>背景资料</vt:lpstr>
      <vt:lpstr>背景资料</vt:lpstr>
    </vt:vector>
  </TitlesOfParts>
  <Company>第一PPT模板网-WWW.1PPT.COM</Company>
  <LinksUpToDate>false</LinksUpToDate>
  <SharedDoc>false</SharedDoc>
  <HyperlinksChanged>false</HyperlinksChanged>
  <AppVersion>14.0000</AppVersion>
  <Manager>第一PPT模板网-WWW.1PPT.COM</Manager>
  <HyperlinkBase>第一PPT模板网-WWW.1PPT.COM</HyperlinkBase>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keywords>第一PPT模板网-WWW.1PPT.COM</cp:keywords>
  <dc:description>第一PPT模板网-WWW.1PPT.COM</dc:description>
  <dc:subject>第一PPT模板网-WWW.1PPT.COM</dc:subject>
  <cp:category>第一PPT模板网-WWW.1PPT.COM</cp:category>
  <cp:lastModifiedBy>mayn</cp:lastModifiedBy>
  <cp:revision>39</cp:revision>
  <dcterms:created xsi:type="dcterms:W3CDTF">2008-04-11T11:46:00Z</dcterms:created>
  <dcterms:modified xsi:type="dcterms:W3CDTF">2019-08-27T00:29:55Z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2052-11.1.0.8907</vt:lpwstr>
  </property>
</Properties>
</file>