
<file path=[Content_Types].xml><?xml version="1.0" encoding="utf-8"?>
<Types xmlns="http://schemas.openxmlformats.org/package/2006/content-types">
  <Default Extension="wav" ContentType="audio/x-wav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6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9939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4198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4301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点击左下标记，返回到“对话”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4403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.GIF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audio" Target="../media/audio2.wav"/><Relationship Id="rId7" Type="http://schemas.openxmlformats.org/officeDocument/2006/relationships/image" Target="../media/image9.png"/><Relationship Id="rId6" Type="http://schemas.openxmlformats.org/officeDocument/2006/relationships/image" Target="../media/image4.GIF"/><Relationship Id="rId5" Type="http://schemas.openxmlformats.org/officeDocument/2006/relationships/slide" Target="slide18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7.xml"/><Relationship Id="rId11" Type="http://schemas.openxmlformats.org/officeDocument/2006/relationships/audio" Target="../media/audio4.wav"/><Relationship Id="rId10" Type="http://schemas.openxmlformats.org/officeDocument/2006/relationships/audio" Target="../media/audio3.wav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WordArt 1027"/>
          <p:cNvSpPr>
            <a:spLocks noTextEdit="1"/>
          </p:cNvSpPr>
          <p:nvPr/>
        </p:nvSpPr>
        <p:spPr>
          <a:xfrm>
            <a:off x="3160713" y="1662113"/>
            <a:ext cx="5472112" cy="19812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1245921"/>
              </a:avLst>
            </a:prstTxWarp>
            <a:normAutofit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中国石拱桥</a:t>
            </a:r>
            <a:endParaRPr lang="zh-CN" altLang="en-US" sz="6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Text Box 1028"/>
          <p:cNvSpPr txBox="1"/>
          <p:nvPr/>
        </p:nvSpPr>
        <p:spPr>
          <a:xfrm>
            <a:off x="4568825" y="3429000"/>
            <a:ext cx="26558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latin typeface="Times New Roman" panose="02020603050405020304" pitchFamily="18" charset="0"/>
              </a:rPr>
              <a:t>茅以升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4"/>
          <p:cNvSpPr txBox="1"/>
          <p:nvPr/>
        </p:nvSpPr>
        <p:spPr>
          <a:xfrm>
            <a:off x="2133600" y="358775"/>
            <a:ext cx="72024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7</a:t>
            </a:r>
            <a:r>
              <a:rPr lang="zh-CN" altLang="en-US" sz="3200" b="1" dirty="0">
                <a:latin typeface="Times New Roman" panose="02020603050405020304" pitchFamily="18" charset="0"/>
              </a:rPr>
              <a:t>、说明文常见的结构形式：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    并列式、递进式、总分式、连贯式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23555" name="Text Box 5"/>
          <p:cNvSpPr txBox="1"/>
          <p:nvPr/>
        </p:nvSpPr>
        <p:spPr>
          <a:xfrm>
            <a:off x="2193925" y="2000250"/>
            <a:ext cx="8107680" cy="25533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Times New Roman" panose="02020603050405020304" pitchFamily="18" charset="0"/>
              </a:rPr>
              <a:t>、说明文语言的特点：准确、平实、生动。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语言的准确性是说明文的最基本特征。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语言的准确性表现在对说明对象进行精确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的修</a:t>
            </a:r>
            <a:r>
              <a:rPr lang="zh-CN" altLang="en-US" sz="3200" b="1" dirty="0">
                <a:latin typeface="宋体" panose="02010600030101010101" pitchFamily="2" charset="-122"/>
              </a:rPr>
              <a:t>饰、限制、补充，甚至以模糊词语来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达到准确说明的目的；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ctrTitle"/>
          </p:nvPr>
        </p:nvSpPr>
        <p:spPr>
          <a:xfrm>
            <a:off x="2135188" y="2133600"/>
            <a:ext cx="7772400" cy="1470025"/>
          </a:xfrm>
          <a:noFill/>
          <a:ln>
            <a:noFill/>
          </a:ln>
        </p:spPr>
        <p:txBody>
          <a:bodyPr/>
          <a:p>
            <a:pPr algn="l" eaLnBrk="1" hangingPunct="1">
              <a:buClrTx/>
              <a:buSzTx/>
              <a:buFontTx/>
            </a:pPr>
            <a:r>
              <a:rPr lang="zh-CN" altLang="en-US" sz="4000" b="1" dirty="0"/>
              <a:t>桥梁</a:t>
            </a:r>
            <a:r>
              <a:rPr lang="en-US" altLang="zh-CN" sz="4000" b="1" dirty="0"/>
              <a:t>:</a:t>
            </a:r>
            <a:r>
              <a:rPr lang="zh-CN" altLang="en-US" b="1" dirty="0"/>
              <a:t>架在河面上连接两岸的建   筑物</a:t>
            </a:r>
            <a:r>
              <a:rPr lang="zh-CN" altLang="en-US" sz="4000" b="1" dirty="0"/>
              <a:t> 。</a:t>
            </a:r>
            <a:endParaRPr lang="zh-CN" altLang="en-US" sz="4000" b="1" dirty="0"/>
          </a:p>
        </p:txBody>
      </p:sp>
      <p:sp>
        <p:nvSpPr>
          <p:cNvPr id="24579" name="Rectangle 3"/>
          <p:cNvSpPr>
            <a:spLocks noGrp="1"/>
          </p:cNvSpPr>
          <p:nvPr>
            <p:ph type="subTitle" idx="1"/>
          </p:nvPr>
        </p:nvSpPr>
        <p:spPr>
          <a:xfrm>
            <a:off x="2782888" y="3716338"/>
            <a:ext cx="6400800" cy="1752600"/>
          </a:xfrm>
          <a:noFill/>
          <a:ln>
            <a:noFill/>
          </a:ln>
        </p:spPr>
        <p:txBody>
          <a:bodyPr/>
          <a:p>
            <a:pPr eaLnBrk="1" hangingPunct="1">
              <a:buClrTx/>
              <a:buSzTx/>
              <a:buFontTx/>
            </a:pPr>
            <a:r>
              <a:rPr kumimoji="1" lang="en-US" altLang="zh-CN" b="1" dirty="0">
                <a:latin typeface="+mn-lt"/>
                <a:ea typeface="+mn-ea"/>
                <a:cs typeface="+mn-cs"/>
              </a:rPr>
              <a:t>&lt;&lt;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现代汉语词典</a:t>
            </a:r>
            <a:r>
              <a:rPr kumimoji="1" lang="en-US" altLang="zh-CN" b="1" dirty="0">
                <a:latin typeface="+mn-lt"/>
                <a:ea typeface="+mn-ea"/>
                <a:cs typeface="+mn-cs"/>
              </a:rPr>
              <a:t>&gt;&gt;  </a:t>
            </a:r>
            <a:endParaRPr kumimoji="1" lang="en-US" altLang="zh-CN" b="1" dirty="0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kumimoji="1" lang="en-US" altLang="zh-CN" b="1" dirty="0">
                <a:latin typeface="+mn-lt"/>
                <a:ea typeface="+mn-ea"/>
                <a:cs typeface="+mn-cs"/>
              </a:rPr>
              <a:t>   1995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年版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1703388" y="188913"/>
            <a:ext cx="57610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1992313" y="549275"/>
            <a:ext cx="2663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24582" name="Picture 6" descr="WW_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7063" y="3789363"/>
            <a:ext cx="2420937" cy="1885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WW_036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8040688" y="4652963"/>
            <a:ext cx="2420937" cy="1885950"/>
          </a:xfrm>
          <a:noFill/>
          <a:ln>
            <a:noFill/>
          </a:ln>
        </p:spPr>
      </p:pic>
      <p:sp>
        <p:nvSpPr>
          <p:cNvPr id="35843" name="Text Box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524000" y="188913"/>
            <a:ext cx="3851275" cy="1143000"/>
          </a:xfrm>
          <a:ln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阅读课文，</a:t>
            </a:r>
            <a:endParaRPr kumimoji="1" lang="zh-CN" altLang="en-US" sz="4400" b="0" i="0" u="none" strike="noStrike" kern="0" cap="none" spc="0" normalizeH="0" baseline="0" noProof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5851" name="Rectangle 11"/>
          <p:cNvSpPr>
            <a:spLocks noGrp="1"/>
          </p:cNvSpPr>
          <p:nvPr>
            <p:ph type="body" sz="half" idx="1"/>
          </p:nvPr>
        </p:nvSpPr>
        <p:spPr>
          <a:xfrm>
            <a:off x="4008438" y="1916113"/>
            <a:ext cx="4038600" cy="4525962"/>
          </a:xfrm>
          <a:noFill/>
          <a:ln>
            <a:noFill/>
          </a:ln>
        </p:spPr>
        <p:txBody>
          <a:bodyPr/>
          <a:p>
            <a:pPr eaLnBrk="1" hangingPunct="1">
              <a:buClrTx/>
              <a:buSzTx/>
              <a:buFontTx/>
            </a:pPr>
            <a:r>
              <a:rPr lang="zh-CN" altLang="en-US" sz="3600" b="1" dirty="0"/>
              <a:t>桥洞成弧型</a:t>
            </a:r>
            <a:endParaRPr lang="zh-CN" altLang="en-US" sz="3600" b="1" dirty="0"/>
          </a:p>
          <a:p>
            <a:pPr eaLnBrk="1" hangingPunct="1">
              <a:buClrTx/>
              <a:buSzTx/>
              <a:buFontTx/>
            </a:pPr>
            <a:r>
              <a:rPr lang="zh-CN" altLang="en-US" sz="3600" b="1" dirty="0"/>
              <a:t>结构坚固</a:t>
            </a:r>
            <a:endParaRPr lang="zh-CN" altLang="en-US" sz="3600" b="1" dirty="0"/>
          </a:p>
          <a:p>
            <a:pPr eaLnBrk="1" hangingPunct="1">
              <a:buClrTx/>
              <a:buSzTx/>
              <a:buFontTx/>
            </a:pPr>
            <a:r>
              <a:rPr lang="zh-CN" altLang="en-US" sz="3600" b="1" dirty="0"/>
              <a:t>形式优美</a:t>
            </a:r>
            <a:endParaRPr lang="zh-CN" altLang="en-US" sz="3600" b="1" dirty="0"/>
          </a:p>
          <a:p>
            <a:pPr eaLnBrk="1" hangingPunct="1">
              <a:buClrTx/>
              <a:buSzTx/>
              <a:buFontTx/>
            </a:pPr>
            <a:r>
              <a:rPr lang="zh-CN" altLang="en-US" sz="3600" b="1" dirty="0"/>
              <a:t>历史悠久</a:t>
            </a:r>
            <a:endParaRPr lang="zh-CN" altLang="en-US" sz="3600" b="1" dirty="0"/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4008438" y="476250"/>
            <a:ext cx="75231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概括文中写了石拱桥的哪些特征？</a:t>
            </a:r>
            <a:endParaRPr kumimoji="1" lang="zh-CN" altLang="en-US" sz="32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1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1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1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1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51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51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4"/>
          <p:cNvSpPr>
            <a:spLocks noGrp="1"/>
          </p:cNvSpPr>
          <p:nvPr>
            <p:ph type="title"/>
          </p:nvPr>
        </p:nvSpPr>
        <p:spPr>
          <a:xfrm>
            <a:off x="1524000" y="836613"/>
            <a:ext cx="9144000" cy="1143000"/>
          </a:xfrm>
          <a:noFill/>
          <a:ln>
            <a:noFill/>
          </a:ln>
        </p:spPr>
        <p:txBody>
          <a:bodyPr/>
          <a:p>
            <a:pPr algn="l" eaLnBrk="1" hangingPunct="1"/>
            <a:r>
              <a:rPr lang="zh-CN" altLang="en-US" sz="4000" b="1" dirty="0">
                <a:solidFill>
                  <a:schemeClr val="accent2"/>
                </a:solidFill>
              </a:rPr>
              <a:t>阅读课文</a:t>
            </a:r>
            <a:r>
              <a:rPr lang="zh-CN" altLang="en-US" sz="4000" b="1" dirty="0"/>
              <a:t>，再概括文中写了</a:t>
            </a:r>
            <a:r>
              <a:rPr lang="zh-CN" altLang="en-US" sz="4000" b="1" dirty="0">
                <a:solidFill>
                  <a:schemeClr val="tx1"/>
                </a:solidFill>
              </a:rPr>
              <a:t>中国石拱桥的哪些特点？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26627" name="Text Box 5"/>
          <p:cNvSpPr txBox="1"/>
          <p:nvPr/>
        </p:nvSpPr>
        <p:spPr>
          <a:xfrm>
            <a:off x="2351088" y="2276475"/>
            <a:ext cx="590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2135188" y="2276475"/>
            <a:ext cx="72009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历史悠久    分布广泛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形式多样     成就惊人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1992313" y="4005263"/>
            <a:ext cx="72009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同时还具有石拱桥的特点：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形式优美   结构坚固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4"/>
          <p:cNvSpPr>
            <a:spLocks noGrp="1"/>
          </p:cNvSpPr>
          <p:nvPr>
            <p:ph type="title"/>
          </p:nvPr>
        </p:nvSpPr>
        <p:spPr>
          <a:xfrm>
            <a:off x="1524000" y="333375"/>
            <a:ext cx="9144000" cy="1268413"/>
          </a:xfrm>
          <a:noFill/>
          <a:ln>
            <a:solidFill>
              <a:srgbClr val="FF3300"/>
            </a:solidFill>
            <a:miter/>
          </a:ln>
        </p:spPr>
        <p:txBody>
          <a:bodyPr/>
          <a:p>
            <a:pPr algn="l" eaLnBrk="1" hangingPunct="1"/>
            <a:r>
              <a:rPr lang="zh-CN" altLang="en-US" sz="3600" b="1" dirty="0">
                <a:solidFill>
                  <a:schemeClr val="tx1"/>
                </a:solidFill>
              </a:rPr>
              <a:t>思考：为什么课文中单举赵州桥、卢沟桥这两个例子呢？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pic>
        <p:nvPicPr>
          <p:cNvPr id="27651" name="Picture 7" descr="anjiqia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5275" y="1700213"/>
            <a:ext cx="4897438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8"/>
          <p:cNvSpPr txBox="1"/>
          <p:nvPr/>
        </p:nvSpPr>
        <p:spPr>
          <a:xfrm>
            <a:off x="4008438" y="4724400"/>
            <a:ext cx="29511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7653" name="Text Box 9"/>
          <p:cNvSpPr txBox="1"/>
          <p:nvPr/>
        </p:nvSpPr>
        <p:spPr>
          <a:xfrm>
            <a:off x="4656138" y="4868863"/>
            <a:ext cx="1511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27654" name="Picture 10" descr="lugou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275" y="4005263"/>
            <a:ext cx="4968875" cy="240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Text Box 11"/>
          <p:cNvSpPr txBox="1"/>
          <p:nvPr/>
        </p:nvSpPr>
        <p:spPr>
          <a:xfrm>
            <a:off x="2566988" y="4005263"/>
            <a:ext cx="69135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7656" name="Text Box 15"/>
          <p:cNvSpPr txBox="1"/>
          <p:nvPr/>
        </p:nvSpPr>
        <p:spPr>
          <a:xfrm>
            <a:off x="2640013" y="2205038"/>
            <a:ext cx="24479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36880" name="Text Box 16"/>
          <p:cNvSpPr txBox="1"/>
          <p:nvPr/>
        </p:nvSpPr>
        <p:spPr>
          <a:xfrm>
            <a:off x="1774825" y="2492375"/>
            <a:ext cx="259238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形式优美   结构坚固   历史悠久　</a:t>
            </a:r>
            <a:r>
              <a:rPr lang="zh-CN" altLang="en-US" sz="3600" b="1" dirty="0">
                <a:latin typeface="Times New Roman" panose="02020603050405020304" pitchFamily="18" charset="0"/>
              </a:rPr>
              <a:t>成就惊人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36882" name="Text Box 18"/>
          <p:cNvSpPr txBox="1"/>
          <p:nvPr/>
        </p:nvSpPr>
        <p:spPr>
          <a:xfrm>
            <a:off x="4151313" y="2492375"/>
            <a:ext cx="8636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共有特点</a:t>
            </a:r>
            <a:endParaRPr lang="zh-CN" altLang="en-US" sz="28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0" grpId="0"/>
      <p:bldP spid="368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1992313" y="2332038"/>
            <a:ext cx="7991475" cy="1960562"/>
          </a:xfrm>
          <a:noFill/>
          <a:ln>
            <a:solidFill>
              <a:srgbClr val="CC3300"/>
            </a:solidFill>
            <a:miter/>
          </a:ln>
        </p:spPr>
        <p:txBody>
          <a:bodyPr/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b="1" dirty="0"/>
              <a:t>   </a:t>
            </a:r>
            <a:r>
              <a:rPr lang="zh-CN" altLang="en-US" sz="3600" b="1" dirty="0"/>
              <a:t>请同学们根据课文内容具体分析，看看赵州桥、卢沟桥是不是体现了这些特征？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28675" name="Text Box 4"/>
          <p:cNvSpPr txBox="1"/>
          <p:nvPr/>
        </p:nvSpPr>
        <p:spPr>
          <a:xfrm>
            <a:off x="1703388" y="188913"/>
            <a:ext cx="34194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精读课文：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1992313" y="1484313"/>
            <a:ext cx="8229600" cy="1143000"/>
          </a:xfrm>
          <a:noFill/>
          <a:ln>
            <a:noFill/>
          </a:ln>
        </p:spPr>
        <p:txBody>
          <a:bodyPr/>
          <a:p>
            <a:pPr algn="l" eaLnBrk="1" hangingPunct="1"/>
            <a:r>
              <a:rPr lang="zh-CN" altLang="en-US" sz="3600" b="1" dirty="0">
                <a:solidFill>
                  <a:schemeClr val="tx1"/>
                </a:solidFill>
              </a:rPr>
              <a:t>既然这样，那么作者为什么不只选一个例子，那样文章不是更简洁吗</a:t>
            </a:r>
            <a:r>
              <a:rPr lang="zh-CN" altLang="en-US" sz="4000" b="1" dirty="0">
                <a:solidFill>
                  <a:schemeClr val="tx1"/>
                </a:solidFill>
              </a:rPr>
              <a:t> ？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2135188" y="3789363"/>
            <a:ext cx="7848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赵州桥和卢沟桥除了特别能体现中国石拱桥的特点以外，它们各自还有自己的特点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9" name="Text Box 3"/>
          <p:cNvSpPr txBox="1"/>
          <p:nvPr/>
        </p:nvSpPr>
        <p:spPr>
          <a:xfrm>
            <a:off x="3935413" y="1557338"/>
            <a:ext cx="5410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一、</a:t>
            </a:r>
            <a:r>
              <a:rPr lang="zh-CN" altLang="en-US" sz="2800" b="1" dirty="0">
                <a:latin typeface="Times New Roman" panose="02020603050405020304" pitchFamily="18" charset="0"/>
                <a:ea typeface="方正粗圆简体" pitchFamily="2" charset="-122"/>
              </a:rPr>
              <a:t>只有一个弓型大拱</a:t>
            </a:r>
            <a:endParaRPr lang="zh-CN" altLang="en-US" sz="2800" b="1" dirty="0">
              <a:latin typeface="Times New Roman" panose="02020603050405020304" pitchFamily="18" charset="0"/>
              <a:ea typeface="方正粗圆简体" pitchFamily="2" charset="-122"/>
            </a:endParaRPr>
          </a:p>
        </p:txBody>
      </p:sp>
      <p:sp>
        <p:nvSpPr>
          <p:cNvPr id="60420" name="Rectangle 4"/>
          <p:cNvSpPr/>
          <p:nvPr/>
        </p:nvSpPr>
        <p:spPr>
          <a:xfrm>
            <a:off x="3863975" y="2205038"/>
            <a:ext cx="63357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二、</a:t>
            </a:r>
            <a:r>
              <a:rPr lang="zh-CN" altLang="en-US" sz="2800" b="1" dirty="0">
                <a:latin typeface="Times New Roman" panose="02020603050405020304" pitchFamily="18" charset="0"/>
                <a:ea typeface="方正粗圆简体" pitchFamily="2" charset="-122"/>
              </a:rPr>
              <a:t>拱肩上各有两个小拱（拱上加拱）</a:t>
            </a:r>
            <a:endParaRPr lang="zh-CN" altLang="en-US" sz="2800" b="1" dirty="0">
              <a:latin typeface="Times New Roman" panose="02020603050405020304" pitchFamily="18" charset="0"/>
              <a:ea typeface="方正粗圆简体" pitchFamily="2" charset="-122"/>
            </a:endParaRPr>
          </a:p>
        </p:txBody>
      </p:sp>
      <p:sp>
        <p:nvSpPr>
          <p:cNvPr id="60421" name="Rectangle 5"/>
          <p:cNvSpPr/>
          <p:nvPr/>
        </p:nvSpPr>
        <p:spPr>
          <a:xfrm>
            <a:off x="3863975" y="2924175"/>
            <a:ext cx="5958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三、</a:t>
            </a:r>
            <a:r>
              <a:rPr lang="en-US" altLang="zh-CN" sz="2800" b="1" dirty="0">
                <a:latin typeface="方正粗圆简体" pitchFamily="2" charset="-122"/>
                <a:ea typeface="方正粗圆简体" pitchFamily="2" charset="-122"/>
              </a:rPr>
              <a:t>28</a:t>
            </a:r>
            <a:r>
              <a:rPr lang="zh-CN" altLang="en-US" sz="2800" b="1" dirty="0">
                <a:latin typeface="方正粗圆简体" pitchFamily="2" charset="-122"/>
                <a:ea typeface="方正粗圆简体" pitchFamily="2" charset="-122"/>
              </a:rPr>
              <a:t>道拱圈拼成大拱（独立承重）</a:t>
            </a:r>
            <a:endParaRPr lang="zh-CN" altLang="en-US" sz="2800" b="1" dirty="0">
              <a:latin typeface="方正粗圆简体" pitchFamily="2" charset="-122"/>
              <a:ea typeface="方正粗圆简体" pitchFamily="2" charset="-122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4000500" y="3738563"/>
            <a:ext cx="604520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四、</a:t>
            </a:r>
            <a:r>
              <a:rPr lang="zh-CN" altLang="en-US" sz="2800" b="1" dirty="0">
                <a:latin typeface="Times New Roman" panose="02020603050405020304" pitchFamily="18" charset="0"/>
                <a:ea typeface="方正粗圆简体" pitchFamily="2" charset="-122"/>
              </a:rPr>
              <a:t>结构匀称 环境和谐（初月出云，</a:t>
            </a:r>
            <a:endParaRPr lang="zh-CN" altLang="en-US" sz="2800" b="1" dirty="0">
              <a:latin typeface="Times New Roman" panose="02020603050405020304" pitchFamily="18" charset="0"/>
              <a:ea typeface="方正粗圆简体" pitchFamily="2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方正粗圆简体" pitchFamily="2" charset="-122"/>
              </a:rPr>
              <a:t>长虹饮涧）</a:t>
            </a:r>
            <a:endParaRPr lang="zh-CN" altLang="en-US" sz="2800" b="1" dirty="0">
              <a:latin typeface="Times New Roman" panose="02020603050405020304" pitchFamily="18" charset="0"/>
              <a:ea typeface="方正粗圆简体" pitchFamily="2" charset="-122"/>
            </a:endParaRPr>
          </a:p>
        </p:txBody>
      </p:sp>
      <p:sp>
        <p:nvSpPr>
          <p:cNvPr id="60423" name="AutoShape 7"/>
          <p:cNvSpPr/>
          <p:nvPr/>
        </p:nvSpPr>
        <p:spPr>
          <a:xfrm>
            <a:off x="3648075" y="2060575"/>
            <a:ext cx="287338" cy="2305050"/>
          </a:xfrm>
          <a:prstGeom prst="leftBrace">
            <a:avLst>
              <a:gd name="adj1" fmla="val 66850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60424" name="Text Box 8"/>
          <p:cNvSpPr txBox="1"/>
          <p:nvPr/>
        </p:nvSpPr>
        <p:spPr>
          <a:xfrm>
            <a:off x="1919288" y="2492375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方正美黑简体" pitchFamily="2" charset="-122"/>
              </a:rPr>
              <a:t>独拱石桥</a:t>
            </a:r>
            <a:endParaRPr lang="zh-CN" altLang="en-US" sz="3200" b="1" dirty="0">
              <a:latin typeface="Times New Roman" panose="02020603050405020304" pitchFamily="18" charset="0"/>
              <a:ea typeface="方正美黑简体" pitchFamily="2" charset="-122"/>
            </a:endParaRPr>
          </a:p>
        </p:txBody>
      </p:sp>
      <p:sp>
        <p:nvSpPr>
          <p:cNvPr id="60425" name="Text Box 9"/>
          <p:cNvSpPr txBox="1"/>
          <p:nvPr/>
        </p:nvSpPr>
        <p:spPr>
          <a:xfrm>
            <a:off x="4953000" y="533400"/>
            <a:ext cx="190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赵州桥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  <p:bldP spid="60423" grpId="0" bldLvl="0" animBg="1"/>
      <p:bldP spid="60424" grpId="0"/>
      <p:bldP spid="604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70" name="Text Box 6"/>
          <p:cNvSpPr txBox="1"/>
          <p:nvPr/>
        </p:nvSpPr>
        <p:spPr>
          <a:xfrm>
            <a:off x="4583113" y="2133600"/>
            <a:ext cx="5856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方正隶二简体" pitchFamily="2" charset="-122"/>
              </a:rPr>
              <a:t>十一个拱联成整体，坚固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1" name="Text Box 7"/>
          <p:cNvSpPr txBox="1"/>
          <p:nvPr/>
        </p:nvSpPr>
        <p:spPr>
          <a:xfrm>
            <a:off x="4448175" y="3357563"/>
            <a:ext cx="6219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、有历史意义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4656138" y="2708275"/>
            <a:ext cx="57927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方正隶二简体" pitchFamily="2" charset="-122"/>
              </a:rPr>
              <a:t>石栏上雕刻有狮子，美观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3" name="Text Box 9"/>
          <p:cNvSpPr txBox="1"/>
          <p:nvPr/>
        </p:nvSpPr>
        <p:spPr>
          <a:xfrm>
            <a:off x="9995535" y="5105400"/>
            <a:ext cx="459740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卢沟晓月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2474" name="AutoShape 10"/>
          <p:cNvSpPr/>
          <p:nvPr/>
        </p:nvSpPr>
        <p:spPr>
          <a:xfrm>
            <a:off x="4367213" y="2420938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62475" name="Text Box 11"/>
          <p:cNvSpPr txBox="1"/>
          <p:nvPr/>
        </p:nvSpPr>
        <p:spPr>
          <a:xfrm>
            <a:off x="1992313" y="2708275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联拱石桥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62476" name="Text Box 12"/>
          <p:cNvSpPr txBox="1"/>
          <p:nvPr/>
        </p:nvSpPr>
        <p:spPr>
          <a:xfrm>
            <a:off x="5016500" y="1052513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itchFamily="2" charset="-122"/>
              </a:rPr>
              <a:t>卢沟桥</a:t>
            </a:r>
            <a:endParaRPr lang="zh-CN" altLang="en-US" sz="3200" b="1" i="1" dirty="0">
              <a:solidFill>
                <a:schemeClr val="accent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31753" name="Picture 13" descr="箭（回）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6096000"/>
            <a:ext cx="685800" cy="51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  <p:bldP spid="62471" grpId="0"/>
      <p:bldP spid="62472" grpId="0"/>
      <p:bldP spid="62473" grpId="0"/>
      <p:bldP spid="62474" grpId="0" bldLvl="0" animBg="1"/>
      <p:bldP spid="62475" grpId="0"/>
      <p:bldP spid="624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6"/>
          <p:cNvSpPr txBox="1"/>
          <p:nvPr/>
        </p:nvSpPr>
        <p:spPr>
          <a:xfrm>
            <a:off x="1847850" y="333375"/>
            <a:ext cx="82089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32771" name="Picture 7" descr="anjiqia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Text Box 8"/>
          <p:cNvSpPr txBox="1"/>
          <p:nvPr/>
        </p:nvSpPr>
        <p:spPr>
          <a:xfrm>
            <a:off x="1847850" y="5373688"/>
            <a:ext cx="7416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32773" name="Text Box 9"/>
          <p:cNvSpPr txBox="1"/>
          <p:nvPr/>
        </p:nvSpPr>
        <p:spPr>
          <a:xfrm>
            <a:off x="1919288" y="5229225"/>
            <a:ext cx="77771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32774" name="Picture 10" descr="lugou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457700"/>
            <a:ext cx="9144000" cy="240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7" name="Rectangle 11"/>
          <p:cNvSpPr>
            <a:spLocks noGrp="1"/>
          </p:cNvSpPr>
          <p:nvPr>
            <p:ph idx="1"/>
          </p:nvPr>
        </p:nvSpPr>
        <p:spPr>
          <a:xfrm>
            <a:off x="2208213" y="2349500"/>
            <a:ext cx="8207375" cy="2320925"/>
          </a:xfrm>
          <a:noFill/>
          <a:ln>
            <a:solidFill>
              <a:srgbClr val="CC3300"/>
            </a:solidFill>
            <a:miter/>
          </a:ln>
        </p:spPr>
        <p:txBody>
          <a:bodyPr/>
          <a:p>
            <a:pPr eaLnBrk="1" hangingPunct="1"/>
            <a:r>
              <a:rPr lang="zh-CN" altLang="en-US" b="1" dirty="0"/>
              <a:t>说明文中举例子进行说明时，所举的例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子一定要具有</a:t>
            </a:r>
            <a:r>
              <a:rPr lang="zh-CN" altLang="en-US" b="1" dirty="0">
                <a:solidFill>
                  <a:srgbClr val="FF3300"/>
                </a:solidFill>
              </a:rPr>
              <a:t>代表性</a:t>
            </a:r>
            <a:r>
              <a:rPr lang="zh-CN" altLang="en-US" b="1" dirty="0"/>
              <a:t>，要</a:t>
            </a:r>
            <a:r>
              <a:rPr lang="zh-CN" altLang="en-US" b="1" dirty="0">
                <a:solidFill>
                  <a:srgbClr val="FF3300"/>
                </a:solidFill>
              </a:rPr>
              <a:t>全面</a:t>
            </a:r>
            <a:r>
              <a:rPr lang="zh-CN" altLang="en-US" b="1" dirty="0"/>
              <a:t>，才能说清楚问题。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7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5" name="Text Box 5"/>
          <p:cNvSpPr txBox="1"/>
          <p:nvPr/>
        </p:nvSpPr>
        <p:spPr>
          <a:xfrm>
            <a:off x="1919288" y="1484313"/>
            <a:ext cx="8183880" cy="28613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学习要求：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、注意课文怎样抓住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特征</a:t>
            </a:r>
            <a:r>
              <a:rPr lang="zh-CN" altLang="en-US" sz="3600" b="1" dirty="0">
                <a:latin typeface="Times New Roman" panose="02020603050405020304" pitchFamily="18" charset="0"/>
              </a:rPr>
              <a:t>来介绍事物。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</a:rPr>
              <a:t>、理清说明的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顺序</a:t>
            </a:r>
            <a:r>
              <a:rPr lang="zh-CN" altLang="en-US" sz="3600" b="1" dirty="0">
                <a:latin typeface="Times New Roman" panose="02020603050405020304" pitchFamily="18" charset="0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</a:rPr>
              <a:t>、了解常用的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说明方法</a:t>
            </a:r>
            <a:r>
              <a:rPr lang="zh-CN" altLang="en-US" sz="3600" b="1" dirty="0">
                <a:latin typeface="Times New Roman" panose="02020603050405020304" pitchFamily="18" charset="0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4</a:t>
            </a:r>
            <a:r>
              <a:rPr lang="zh-CN" altLang="en-US" sz="3600" b="1" dirty="0">
                <a:latin typeface="Times New Roman" panose="02020603050405020304" pitchFamily="18" charset="0"/>
              </a:rPr>
              <a:t>、体会说明文准确、周密的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语言</a:t>
            </a:r>
            <a:r>
              <a:rPr lang="zh-CN" altLang="en-US" sz="3600" b="1" dirty="0">
                <a:latin typeface="Times New Roman" panose="02020603050405020304" pitchFamily="18" charset="0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6"/>
          <p:cNvSpPr txBox="1"/>
          <p:nvPr/>
        </p:nvSpPr>
        <p:spPr>
          <a:xfrm>
            <a:off x="1524000" y="1773238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）这篇说明文为了介绍中国石拱桥抓住了中国石拱桥的哪些特点？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0969" name="Text Box 9"/>
          <p:cNvSpPr txBox="1"/>
          <p:nvPr/>
        </p:nvSpPr>
        <p:spPr>
          <a:xfrm>
            <a:off x="1524000" y="3068638"/>
            <a:ext cx="8893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说明文写作应该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抓特征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，就是要找出同类事物的共同点。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796" name="Text Box 10"/>
          <p:cNvSpPr txBox="1"/>
          <p:nvPr/>
        </p:nvSpPr>
        <p:spPr>
          <a:xfrm>
            <a:off x="1524000" y="0"/>
            <a:ext cx="9144000" cy="706755"/>
          </a:xfrm>
          <a:prstGeom prst="rect">
            <a:avLst/>
          </a:prstGeom>
          <a:noFill/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</a:rPr>
              <a:t>小结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0973" name="Text Box 13"/>
          <p:cNvSpPr txBox="1"/>
          <p:nvPr/>
        </p:nvSpPr>
        <p:spPr>
          <a:xfrm>
            <a:off x="1524000" y="4292600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）怎样写特征？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0974" name="Text Box 14"/>
          <p:cNvSpPr txBox="1"/>
          <p:nvPr/>
        </p:nvSpPr>
        <p:spPr>
          <a:xfrm>
            <a:off x="1524000" y="5445125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精选例子。所选例子一要有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代表性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，二要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全面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3799" name="Text Box 16"/>
          <p:cNvSpPr txBox="1"/>
          <p:nvPr/>
        </p:nvSpPr>
        <p:spPr>
          <a:xfrm>
            <a:off x="5735638" y="4797425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40977" name="AutoShape 17"/>
          <p:cNvSpPr/>
          <p:nvPr/>
        </p:nvSpPr>
        <p:spPr>
          <a:xfrm>
            <a:off x="5303838" y="3644900"/>
            <a:ext cx="2663825" cy="1512888"/>
          </a:xfrm>
          <a:prstGeom prst="cloudCallout">
            <a:avLst>
              <a:gd name="adj1" fmla="val -1907"/>
              <a:gd name="adj2" fmla="val 88824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b="1" dirty="0">
                <a:latin typeface="Times New Roman" panose="02020603050405020304" pitchFamily="18" charset="0"/>
              </a:rPr>
              <a:t>既有共性，又有个性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  <p:bldP spid="40974" grpId="0"/>
      <p:bldP spid="4097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2"/>
          <p:cNvSpPr>
            <a:spLocks noGrp="1"/>
          </p:cNvSpPr>
          <p:nvPr>
            <p:ph type="title"/>
          </p:nvPr>
        </p:nvSpPr>
        <p:spPr>
          <a:xfrm>
            <a:off x="1524000" y="1268413"/>
            <a:ext cx="8964613" cy="4608512"/>
          </a:xfrm>
          <a:noFill/>
          <a:ln>
            <a:noFill/>
          </a:ln>
        </p:spPr>
        <p:txBody>
          <a:bodyPr/>
          <a:p>
            <a:pPr algn="l" eaLnBrk="1" hangingPunct="1"/>
            <a:r>
              <a:rPr lang="en-US" altLang="zh-CN" sz="2800" b="1" dirty="0">
                <a:solidFill>
                  <a:schemeClr val="tx1"/>
                </a:solidFill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</a:rPr>
              <a:t>为什么我国的石拱桥会有这样光辉的成就呢？首先，在于我国劳动人民的勤劳和智慧。他们制作石料的工艺极其精巧，能把石料切成整块大石碑，又能把石料雕刻成各种形象。在建筑技术上有很多创造，在起重吊装方面更有意想不到的办法。如</a:t>
            </a:r>
            <a:r>
              <a:rPr lang="en-US" altLang="zh-CN" sz="2800" b="1" dirty="0"/>
              <a:t>……</a:t>
            </a:r>
            <a:r>
              <a:rPr lang="zh-CN" altLang="en-US" sz="2800" b="1" dirty="0"/>
              <a:t>其次，我国石拱桥的设计施工有优良传统，建成的桥，用料省，结构巧，强度高。再其次，我国富有建筑用的各种石料，便于就地取材，这也为修建石桥提供了有利条件。 </a:t>
            </a:r>
            <a:endParaRPr lang="zh-CN" altLang="en-US" sz="2800" b="1" dirty="0"/>
          </a:p>
        </p:txBody>
      </p:sp>
      <p:sp>
        <p:nvSpPr>
          <p:cNvPr id="64516" name="Line 4"/>
          <p:cNvSpPr/>
          <p:nvPr/>
        </p:nvSpPr>
        <p:spPr>
          <a:xfrm flipH="1">
            <a:off x="9120188" y="1196975"/>
            <a:ext cx="0" cy="503238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17" name="Oval 5"/>
          <p:cNvSpPr/>
          <p:nvPr/>
        </p:nvSpPr>
        <p:spPr>
          <a:xfrm>
            <a:off x="9191625" y="1341438"/>
            <a:ext cx="792163" cy="503237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518" name="Oval 6"/>
          <p:cNvSpPr/>
          <p:nvPr/>
        </p:nvSpPr>
        <p:spPr>
          <a:xfrm>
            <a:off x="6600825" y="2997200"/>
            <a:ext cx="792163" cy="503238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519" name="Oval 7"/>
          <p:cNvSpPr/>
          <p:nvPr/>
        </p:nvSpPr>
        <p:spPr>
          <a:xfrm>
            <a:off x="2208213" y="3860800"/>
            <a:ext cx="1295400" cy="503238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522" name="AutoShape 10"/>
          <p:cNvSpPr/>
          <p:nvPr/>
        </p:nvSpPr>
        <p:spPr>
          <a:xfrm>
            <a:off x="3503613" y="0"/>
            <a:ext cx="3313112" cy="863600"/>
          </a:xfrm>
          <a:prstGeom prst="wedgeRoundRectCallout">
            <a:avLst>
              <a:gd name="adj1" fmla="val -81097"/>
              <a:gd name="adj2" fmla="val 10772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b="1" dirty="0">
                <a:latin typeface="Times New Roman" panose="02020603050405020304" pitchFamily="18" charset="0"/>
              </a:rPr>
              <a:t>中国石拱桥取得光辉成就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的原因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4523" name="Line 11"/>
          <p:cNvSpPr/>
          <p:nvPr/>
        </p:nvSpPr>
        <p:spPr>
          <a:xfrm>
            <a:off x="3792538" y="2997200"/>
            <a:ext cx="6407150" cy="0"/>
          </a:xfrm>
          <a:prstGeom prst="line">
            <a:avLst/>
          </a:prstGeom>
          <a:ln w="190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24" name="Line 12"/>
          <p:cNvSpPr/>
          <p:nvPr/>
        </p:nvSpPr>
        <p:spPr>
          <a:xfrm>
            <a:off x="1703388" y="3429000"/>
            <a:ext cx="3455987" cy="0"/>
          </a:xfrm>
          <a:prstGeom prst="line">
            <a:avLst/>
          </a:prstGeom>
          <a:ln w="190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25" name="AutoShape 13"/>
          <p:cNvSpPr/>
          <p:nvPr/>
        </p:nvSpPr>
        <p:spPr>
          <a:xfrm>
            <a:off x="3935413" y="5445125"/>
            <a:ext cx="2016125" cy="504825"/>
          </a:xfrm>
          <a:prstGeom prst="wedgeRoundRectCallout">
            <a:avLst>
              <a:gd name="adj1" fmla="val 63227"/>
              <a:gd name="adj2" fmla="val -52798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b="1" dirty="0">
                <a:latin typeface="Times New Roman" panose="02020603050405020304" pitchFamily="18" charset="0"/>
              </a:rPr>
              <a:t>承上启下句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4527" name="Oval 15"/>
          <p:cNvSpPr/>
          <p:nvPr/>
        </p:nvSpPr>
        <p:spPr>
          <a:xfrm>
            <a:off x="1919288" y="2924175"/>
            <a:ext cx="468312" cy="503238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7" grpId="0" bldLvl="0" animBg="1"/>
      <p:bldP spid="64518" grpId="0" bldLvl="0" animBg="1"/>
      <p:bldP spid="64519" grpId="0" bldLvl="0" animBg="1"/>
      <p:bldP spid="64522" grpId="0" bldLvl="0" animBg="1"/>
      <p:bldP spid="64525" grpId="0" bldLvl="0" animBg="1"/>
      <p:bldP spid="645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Picture 2" descr="ZZQ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447800"/>
            <a:ext cx="9144000" cy="541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Picture 3" descr="GONG-1-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352800"/>
            <a:ext cx="5867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2" name="Picture 4" descr="GONG-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3200400"/>
            <a:ext cx="7162800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3" name="Picture 5" descr="GON-QUA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0"/>
            <a:ext cx="57912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4" name="Text Box 6"/>
          <p:cNvSpPr txBox="1"/>
          <p:nvPr/>
        </p:nvSpPr>
        <p:spPr>
          <a:xfrm>
            <a:off x="3810000" y="457200"/>
            <a:ext cx="1371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99"/>
                </a:solidFill>
                <a:latin typeface="Times New Roman" panose="02020603050405020304" pitchFamily="18" charset="0"/>
                <a:ea typeface="方正新舒体简体" pitchFamily="2" charset="-122"/>
              </a:rPr>
              <a:t>拱圈</a:t>
            </a:r>
            <a:endParaRPr lang="zh-CN" altLang="en-US" sz="4400" dirty="0">
              <a:solidFill>
                <a:srgbClr val="000099"/>
              </a:solidFill>
              <a:latin typeface="Times New Roman" panose="02020603050405020304" pitchFamily="18" charset="0"/>
              <a:ea typeface="方正新舒体简体" pitchFamily="2" charset="-122"/>
            </a:endParaRPr>
          </a:p>
        </p:txBody>
      </p:sp>
      <p:sp>
        <p:nvSpPr>
          <p:cNvPr id="58375" name="Text Box 7"/>
          <p:cNvSpPr txBox="1"/>
          <p:nvPr/>
        </p:nvSpPr>
        <p:spPr>
          <a:xfrm>
            <a:off x="7429500" y="304800"/>
            <a:ext cx="3238500" cy="7191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这样的拱圈有</a:t>
            </a:r>
            <a:r>
              <a:rPr lang="en-US" altLang="zh-CN" sz="2800" b="1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28</a:t>
            </a:r>
            <a:endParaRPr lang="en-US" altLang="zh-CN" sz="2800" b="1" dirty="0">
              <a:solidFill>
                <a:schemeClr val="accent2"/>
              </a:solidFill>
              <a:latin typeface="方正行楷简体" pitchFamily="2" charset="-122"/>
              <a:ea typeface="方正行楷简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方正行楷简体" pitchFamily="2" charset="-122"/>
                <a:ea typeface="方正行楷简体" pitchFamily="2" charset="-122"/>
              </a:rPr>
              <a:t>道，各自独立承重</a:t>
            </a:r>
            <a:endParaRPr lang="zh-CN" altLang="en-US" sz="2800" b="1" dirty="0">
              <a:solidFill>
                <a:schemeClr val="accent2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pic>
        <p:nvPicPr>
          <p:cNvPr id="35848" name="Picture 8" descr="箭（回）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1200" y="6019800"/>
            <a:ext cx="685800" cy="51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0013" y="3933825"/>
            <a:ext cx="59436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8"/>
          <p:cNvSpPr>
            <a:spLocks noGrp="1"/>
          </p:cNvSpPr>
          <p:nvPr>
            <p:ph type="ctrTitle"/>
          </p:nvPr>
        </p:nvSpPr>
        <p:spPr>
          <a:xfrm>
            <a:off x="1703388" y="188913"/>
            <a:ext cx="8964612" cy="4248150"/>
          </a:xfrm>
          <a:noFill/>
          <a:ln>
            <a:noFill/>
          </a:ln>
        </p:spPr>
        <p:txBody>
          <a:bodyPr/>
          <a:p>
            <a:pPr algn="l" eaLnBrk="1" hangingPunct="1">
              <a:buClrTx/>
              <a:buSzTx/>
              <a:buFontTx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、什么是说明文？</a:t>
            </a:r>
            <a:br>
              <a:rPr lang="zh-CN" altLang="en-US" sz="3600" b="1" dirty="0"/>
            </a:br>
            <a:r>
              <a:rPr lang="zh-CN" altLang="en-US" sz="4000" b="1" dirty="0"/>
              <a:t>说明文是指客观地</a:t>
            </a:r>
            <a:r>
              <a:rPr lang="zh-CN" altLang="en-US" sz="4000" b="1" dirty="0">
                <a:solidFill>
                  <a:srgbClr val="FF0000"/>
                </a:solidFill>
              </a:rPr>
              <a:t>说明事物</a:t>
            </a:r>
            <a:r>
              <a:rPr lang="zh-CN" altLang="en-US" sz="4000" b="1" dirty="0"/>
              <a:t>或</a:t>
            </a:r>
            <a:r>
              <a:rPr lang="zh-CN" altLang="en-US" sz="4000" b="1" dirty="0">
                <a:solidFill>
                  <a:srgbClr val="FF0000"/>
                </a:solidFill>
              </a:rPr>
              <a:t>阐明事理</a:t>
            </a:r>
            <a:r>
              <a:rPr lang="zh-CN" altLang="en-US" sz="4000" b="1" dirty="0"/>
              <a:t>的文章，以说明事物的颜色、形状、构造、性质、成 因、功用等特征以及阐明事理、介绍知识为主要内容。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9705" name="Rectangle 9"/>
          <p:cNvSpPr>
            <a:spLocks noGrp="1"/>
          </p:cNvSpPr>
          <p:nvPr>
            <p:ph type="subTitle" idx="1"/>
          </p:nvPr>
        </p:nvSpPr>
        <p:spPr>
          <a:xfrm>
            <a:off x="1919288" y="4005263"/>
            <a:ext cx="8207375" cy="1752600"/>
          </a:xfrm>
          <a:noFill/>
          <a:ln>
            <a:noFill/>
          </a:ln>
        </p:spPr>
        <p:txBody>
          <a:bodyPr/>
          <a:p>
            <a:pPr algn="l" eaLnBrk="1" hangingPunct="1">
              <a:lnSpc>
                <a:spcPct val="90000"/>
              </a:lnSpc>
              <a:buClrTx/>
              <a:buSzTx/>
              <a:buFontTx/>
            </a:pPr>
            <a:r>
              <a:rPr kumimoji="1" lang="en-US" altLang="zh-CN" sz="3600" b="1" dirty="0"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3600" b="1" dirty="0">
                <a:latin typeface="+mn-lt"/>
                <a:ea typeface="+mn-ea"/>
                <a:cs typeface="+mn-cs"/>
              </a:rPr>
              <a:t>、说明文的种类：</a:t>
            </a:r>
            <a:endParaRPr kumimoji="1" lang="zh-CN" altLang="en-US" sz="36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90000"/>
              </a:lnSpc>
              <a:buClrTx/>
              <a:buSzTx/>
              <a:buFontTx/>
            </a:pPr>
            <a:r>
              <a:rPr kumimoji="1" lang="zh-CN" altLang="en-US" sz="3600" b="1" dirty="0">
                <a:latin typeface="+mn-lt"/>
                <a:ea typeface="+mn-ea"/>
                <a:cs typeface="+mn-cs"/>
              </a:rPr>
              <a:t>（</a:t>
            </a:r>
            <a:r>
              <a:rPr kumimoji="1" lang="en-US" altLang="zh-CN" sz="3600" b="1" dirty="0">
                <a:latin typeface="+mn-lt"/>
                <a:ea typeface="+mn-ea"/>
                <a:cs typeface="+mn-cs"/>
              </a:rPr>
              <a:t>1</a:t>
            </a:r>
            <a:r>
              <a:rPr kumimoji="1" lang="zh-CN" altLang="en-US" sz="3600" b="1" dirty="0">
                <a:latin typeface="+mn-lt"/>
                <a:ea typeface="+mn-ea"/>
                <a:cs typeface="+mn-cs"/>
              </a:rPr>
              <a:t>）事物说明文；（</a:t>
            </a:r>
            <a:r>
              <a:rPr kumimoji="1" lang="en-US" altLang="zh-CN" sz="3600" b="1" dirty="0"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3600" b="1" dirty="0">
                <a:latin typeface="+mn-lt"/>
                <a:ea typeface="+mn-ea"/>
                <a:cs typeface="+mn-cs"/>
              </a:rPr>
              <a:t>）事理说明文；</a:t>
            </a:r>
            <a:endParaRPr kumimoji="1" lang="zh-CN" altLang="en-US" sz="36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90000"/>
              </a:lnSpc>
              <a:buClrTx/>
              <a:buSzTx/>
              <a:buFontTx/>
            </a:pPr>
            <a:r>
              <a:rPr kumimoji="1" lang="zh-CN" altLang="en-US" sz="3600" b="1" dirty="0">
                <a:latin typeface="+mn-lt"/>
                <a:ea typeface="+mn-ea"/>
                <a:cs typeface="+mn-cs"/>
              </a:rPr>
              <a:t>（</a:t>
            </a:r>
            <a:r>
              <a:rPr kumimoji="1" lang="en-US" altLang="zh-CN" sz="3600" b="1" dirty="0">
                <a:latin typeface="+mn-lt"/>
                <a:ea typeface="+mn-ea"/>
                <a:cs typeface="+mn-cs"/>
              </a:rPr>
              <a:t>3</a:t>
            </a:r>
            <a:r>
              <a:rPr kumimoji="1" lang="zh-CN" altLang="en-US" sz="3600" b="1" dirty="0">
                <a:latin typeface="+mn-lt"/>
                <a:ea typeface="+mn-ea"/>
                <a:cs typeface="+mn-cs"/>
              </a:rPr>
              <a:t>）科学小品文。</a:t>
            </a:r>
            <a:endParaRPr kumimoji="1" lang="zh-CN" altLang="en-US" sz="3600" b="1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5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5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5">
                                            <p:txEl>
                                              <p:charRg st="1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705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5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5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1524000" y="-12700"/>
            <a:ext cx="4543425" cy="175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、常用的说明顺序：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A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空间顺序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5232400" y="476250"/>
            <a:ext cx="15582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外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内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6959600" y="620713"/>
            <a:ext cx="14058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上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下</a:t>
            </a:r>
            <a:endParaRPr lang="zh-CN" altLang="en-US" sz="32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5303838" y="1196975"/>
            <a:ext cx="15582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前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后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7658" name="Text Box 10"/>
          <p:cNvSpPr txBox="1"/>
          <p:nvPr/>
        </p:nvSpPr>
        <p:spPr>
          <a:xfrm>
            <a:off x="1992313" y="2133600"/>
            <a:ext cx="68405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（一般用于说明相对静止的事物）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7659" name="Text Box 11"/>
          <p:cNvSpPr txBox="1"/>
          <p:nvPr/>
        </p:nvSpPr>
        <p:spPr>
          <a:xfrm>
            <a:off x="1524000" y="4191000"/>
            <a:ext cx="81724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时间顺序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：以时间先后作为说明的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顺序，用于说明事物的发展变化。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  <p:bldP spid="27655" grpId="0"/>
      <p:bldP spid="27656" grpId="0"/>
      <p:bldP spid="27658" grpId="0"/>
      <p:bldP spid="276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94" name="Text Box 10"/>
          <p:cNvSpPr txBox="1"/>
          <p:nvPr/>
        </p:nvSpPr>
        <p:spPr>
          <a:xfrm>
            <a:off x="2208213" y="692150"/>
            <a:ext cx="28082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逻辑顺序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6" name="Text Box 12"/>
          <p:cNvSpPr txBox="1"/>
          <p:nvPr/>
        </p:nvSpPr>
        <p:spPr>
          <a:xfrm>
            <a:off x="1919288" y="1773238"/>
            <a:ext cx="374173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（按事物的内部联系或人们认识事物的过程来安排说明顺序。）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7597" name="Text Box 13"/>
          <p:cNvSpPr txBox="1"/>
          <p:nvPr/>
        </p:nvSpPr>
        <p:spPr>
          <a:xfrm>
            <a:off x="5735638" y="188913"/>
            <a:ext cx="29337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整体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部分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7598" name="Text Box 14"/>
          <p:cNvSpPr txBox="1"/>
          <p:nvPr/>
        </p:nvSpPr>
        <p:spPr>
          <a:xfrm>
            <a:off x="5880100" y="836613"/>
            <a:ext cx="24765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原因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结果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7599" name="Text Box 15"/>
          <p:cNvSpPr txBox="1"/>
          <p:nvPr/>
        </p:nvSpPr>
        <p:spPr>
          <a:xfrm>
            <a:off x="6024563" y="1557338"/>
            <a:ext cx="24765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特点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用途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7600" name="Text Box 16"/>
          <p:cNvSpPr txBox="1"/>
          <p:nvPr/>
        </p:nvSpPr>
        <p:spPr>
          <a:xfrm>
            <a:off x="6167438" y="2276475"/>
            <a:ext cx="24765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主要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次要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7601" name="Text Box 17"/>
          <p:cNvSpPr txBox="1"/>
          <p:nvPr/>
        </p:nvSpPr>
        <p:spPr>
          <a:xfrm>
            <a:off x="6240463" y="2997200"/>
            <a:ext cx="24765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概括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具体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7602" name="Text Box 18"/>
          <p:cNvSpPr txBox="1"/>
          <p:nvPr/>
        </p:nvSpPr>
        <p:spPr>
          <a:xfrm>
            <a:off x="6311900" y="3860800"/>
            <a:ext cx="24765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现象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本质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/>
      <p:bldP spid="67596" grpId="0"/>
      <p:bldP spid="67597" grpId="0"/>
      <p:bldP spid="67598" grpId="0"/>
      <p:bldP spid="67599" grpId="0"/>
      <p:bldP spid="67600" grpId="0"/>
      <p:bldP spid="67601" grpId="0"/>
      <p:bldP spid="676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4"/>
          <p:cNvSpPr>
            <a:spLocks noGrp="1"/>
          </p:cNvSpPr>
          <p:nvPr>
            <p:ph type="ctrTitle" idx="4294967295"/>
          </p:nvPr>
        </p:nvSpPr>
        <p:spPr>
          <a:xfrm>
            <a:off x="1905000" y="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 algn="l" eaLnBrk="1" hangingPunct="1"/>
            <a:r>
              <a:rPr lang="en-US" altLang="zh-CN" sz="3200" b="1" dirty="0"/>
              <a:t>4</a:t>
            </a:r>
            <a:r>
              <a:rPr lang="zh-CN" altLang="en-US" sz="3200" b="1" dirty="0"/>
              <a:t>、常用的说明方法及其作用：</a:t>
            </a:r>
            <a:endParaRPr lang="zh-CN" altLang="en-US" sz="3200" b="1" dirty="0"/>
          </a:p>
        </p:txBody>
      </p:sp>
      <p:graphicFrame>
        <p:nvGraphicFramePr>
          <p:cNvPr id="30770" name="Group 50"/>
          <p:cNvGraphicFramePr>
            <a:graphicFrameLocks noGrp="1"/>
          </p:cNvGraphicFramePr>
          <p:nvPr/>
        </p:nvGraphicFramePr>
        <p:xfrm>
          <a:off x="2362200" y="838200"/>
          <a:ext cx="7696200" cy="5408295"/>
        </p:xfrm>
        <a:graphic>
          <a:graphicData uri="http://schemas.openxmlformats.org/drawingml/2006/table">
            <a:tbl>
              <a:tblPr/>
              <a:tblGrid>
                <a:gridCol w="615950"/>
                <a:gridCol w="4156075"/>
                <a:gridCol w="2924175"/>
              </a:tblGrid>
              <a:tr h="6464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说明方法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定义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1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下定义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用简明扼要的话给事物一个说法，使读者对被说明对象有个明确的概念。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准确简明地说明事物的本质特征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0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分类别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根据事物的形状、性质、成因、功用等属性的异同，把事物分成若干类，然后依照类别，逐一说明。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全方位、多角度地说明事物或事理，使说明更有条理、更加清楚。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777" name="Group 33"/>
          <p:cNvGraphicFramePr>
            <a:graphicFrameLocks noGrp="1"/>
          </p:cNvGraphicFramePr>
          <p:nvPr/>
        </p:nvGraphicFramePr>
        <p:xfrm>
          <a:off x="2133600" y="533400"/>
          <a:ext cx="7696200" cy="4868545"/>
        </p:xfrm>
        <a:graphic>
          <a:graphicData uri="http://schemas.openxmlformats.org/drawingml/2006/table">
            <a:tbl>
              <a:tblPr/>
              <a:tblGrid>
                <a:gridCol w="615950"/>
                <a:gridCol w="4156075"/>
                <a:gridCol w="2924175"/>
              </a:tblGrid>
              <a:tr h="592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说明方法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定义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举例子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举出有代表性的恰当的例子，能够反映一般的情况，真切地说明事物。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通过具体事例，清楚、真实、有力地说明事物或事理。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9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列数字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有些事物为便于从数量上说明特征，往往运用一些数字来说明。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更准确、更具体地说明事物或事理的作用。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713" name="Group 41"/>
          <p:cNvGraphicFramePr>
            <a:graphicFrameLocks noGrp="1"/>
          </p:cNvGraphicFramePr>
          <p:nvPr/>
        </p:nvGraphicFramePr>
        <p:xfrm>
          <a:off x="2209800" y="381000"/>
          <a:ext cx="7848600" cy="4730750"/>
        </p:xfrm>
        <a:graphic>
          <a:graphicData uri="http://schemas.openxmlformats.org/drawingml/2006/table">
            <a:tbl>
              <a:tblPr/>
              <a:tblGrid>
                <a:gridCol w="615950"/>
                <a:gridCol w="3232150"/>
                <a:gridCol w="4000500"/>
              </a:tblGrid>
              <a:tr h="6461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说明方法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定义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2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作比较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选择有外部或外部联系的事物进行比较。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化深奥为显浅，变复杂为简明，更清晰、更鲜明地说明事物，增强说明效果。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2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打比方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运用比喻，增强被说明事物的形象性和生动性。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增强说明的形象性、生动性，使抽象的事物变得更具体，又能吸引读者。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4" name="Text Box 29"/>
          <p:cNvSpPr txBox="1"/>
          <p:nvPr/>
        </p:nvSpPr>
        <p:spPr>
          <a:xfrm>
            <a:off x="2209800" y="5334000"/>
            <a:ext cx="7696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1525" name="Text Box 33"/>
          <p:cNvSpPr txBox="1"/>
          <p:nvPr/>
        </p:nvSpPr>
        <p:spPr>
          <a:xfrm>
            <a:off x="2057400" y="5257800"/>
            <a:ext cx="6786880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此外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还有引资料、列图表、作诠释等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说明方法。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4"/>
          <p:cNvSpPr txBox="1"/>
          <p:nvPr/>
        </p:nvSpPr>
        <p:spPr>
          <a:xfrm>
            <a:off x="1828800" y="371475"/>
            <a:ext cx="8310880" cy="20612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zh-CN" altLang="en-US" sz="3200" b="1" dirty="0">
                <a:latin typeface="Times New Roman" panose="02020603050405020304" pitchFamily="18" charset="0"/>
              </a:rPr>
              <a:t>说明方法及其作用分析常用的答题格式：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 本句用了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        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的说明方法，生动形象、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具体直观、深入浅出（科学准确）地说明了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           </a:t>
            </a:r>
            <a:endParaRPr lang="zh-CN" altLang="en-US" sz="3200" b="1" u="sng" dirty="0">
              <a:latin typeface="Times New Roman" panose="02020603050405020304" pitchFamily="18" charset="0"/>
            </a:endParaRPr>
          </a:p>
          <a:p>
            <a:r>
              <a:rPr lang="zh-CN" altLang="en-US" sz="3200" b="1" u="sng" dirty="0">
                <a:latin typeface="Times New Roman" panose="02020603050405020304" pitchFamily="18" charset="0"/>
              </a:rPr>
              <a:t>         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（说明内容），使读者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       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 。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22531" name="Text Box 5"/>
          <p:cNvSpPr txBox="1"/>
          <p:nvPr/>
        </p:nvSpPr>
        <p:spPr>
          <a:xfrm>
            <a:off x="1828800" y="2819400"/>
            <a:ext cx="7520940" cy="20612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zh-CN" altLang="en-US" sz="3200" b="1" dirty="0">
                <a:latin typeface="Times New Roman" panose="02020603050405020304" pitchFamily="18" charset="0"/>
              </a:rPr>
              <a:t>归纳文段说明中心的方法：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事物说明文：说明对象 </a:t>
            </a:r>
            <a:r>
              <a:rPr lang="en-US" altLang="zh-CN" sz="3200" b="1" dirty="0">
                <a:latin typeface="Times New Roman" panose="02020603050405020304" pitchFamily="18" charset="0"/>
              </a:rPr>
              <a:t>+ </a:t>
            </a:r>
            <a:r>
              <a:rPr lang="zh-CN" altLang="en-US" sz="3200" b="1" dirty="0">
                <a:latin typeface="Times New Roman" panose="02020603050405020304" pitchFamily="18" charset="0"/>
              </a:rPr>
              <a:t>对象的特征；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</a:rPr>
              <a:t>事理说明文：说明关于</a:t>
            </a:r>
            <a:r>
              <a:rPr lang="en-US" altLang="zh-CN" sz="3200" b="1" dirty="0">
                <a:latin typeface="Times New Roman" panose="02020603050405020304" pitchFamily="18" charset="0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的道理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            （原因、方法、原理等）。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1866</Words>
  <Application>WPS 演示</Application>
  <PresentationFormat>宽屏</PresentationFormat>
  <Paragraphs>214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Times New Roman</vt:lpstr>
      <vt:lpstr>华文新魏</vt:lpstr>
      <vt:lpstr>Arial Unicode MS</vt:lpstr>
      <vt:lpstr>Arial Narrow</vt:lpstr>
      <vt:lpstr>方正粗圆简体</vt:lpstr>
      <vt:lpstr>方正美黑简体</vt:lpstr>
      <vt:lpstr>隶书</vt:lpstr>
      <vt:lpstr>方正隶二简体</vt:lpstr>
      <vt:lpstr>华文行楷</vt:lpstr>
      <vt:lpstr>方正新舒体简体</vt:lpstr>
      <vt:lpstr>方正行楷简体</vt:lpstr>
      <vt:lpstr>黑体</vt:lpstr>
      <vt:lpstr>Office 主题​​</vt:lpstr>
      <vt:lpstr>PowerPoint 演示文稿</vt:lpstr>
      <vt:lpstr>PowerPoint 演示文稿</vt:lpstr>
      <vt:lpstr>1、什么是说明文？ 说明文是指客观地说明事物或阐明事理的文章，以说明事物的颜色、形状、构造、性质、成 因、功用等特征以及阐明事理、介绍知识为主要内容。 </vt:lpstr>
      <vt:lpstr>PowerPoint 演示文稿</vt:lpstr>
      <vt:lpstr>PowerPoint 演示文稿</vt:lpstr>
      <vt:lpstr>4、常用的说明方法及其作用：</vt:lpstr>
      <vt:lpstr>PowerPoint 演示文稿</vt:lpstr>
      <vt:lpstr>PowerPoint 演示文稿</vt:lpstr>
      <vt:lpstr>PowerPoint 演示文稿</vt:lpstr>
      <vt:lpstr>PowerPoint 演示文稿</vt:lpstr>
      <vt:lpstr>桥梁:架在河面上连接两岸的建   筑物 。</vt:lpstr>
      <vt:lpstr>阅读课文，</vt:lpstr>
      <vt:lpstr>阅读课文，再概括文中写了中国石拱桥的哪些特点？</vt:lpstr>
      <vt:lpstr>思考：为什么课文中单举赵州桥、卢沟桥这两个例子呢？</vt:lpstr>
      <vt:lpstr>PowerPoint 演示文稿</vt:lpstr>
      <vt:lpstr>既然这样，那么作者为什么不只选一个例子，那样文章不是更简洁吗 ？</vt:lpstr>
      <vt:lpstr>PowerPoint 演示文稿</vt:lpstr>
      <vt:lpstr>PowerPoint 演示文稿</vt:lpstr>
      <vt:lpstr>PowerPoint 演示文稿</vt:lpstr>
      <vt:lpstr>PowerPoint 演示文稿</vt:lpstr>
      <vt:lpstr>     为什么我国的石拱桥会有这样光辉的成就呢？首先，在于我国劳动人民的勤劳和智慧。他们制作石料的工艺极其精巧，能把石料切成整块大石碑，又能把石料雕刻成各种形象。在建筑技术上有很多创造，在起重吊装方面更有意想不到的办法。如……其次，我国石拱桥的设计施工有优良传统，建成的桥，用料省，结构巧，强度高。再其次，我国富有建筑用的各种石料，便于就地取材，这也为修建石桥提供了有利条件。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26</cp:revision>
  <dcterms:created xsi:type="dcterms:W3CDTF">2019-06-19T02:08:00Z</dcterms:created>
  <dcterms:modified xsi:type="dcterms:W3CDTF">2019-09-23T00:59:54Z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