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8"/>
  </p:handoutMasterIdLst>
  <p:sldIdLst>
    <p:sldId id="257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notesMaster" Target="notesMasters/notesMaster1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jpe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jpe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465261-95D4-419E-BA20-A82485929D8A}" type="doc">
      <dgm:prSet loTypeId="urn:microsoft.com/office/officeart/2005/8/layout/vList4" loCatId="picture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zh-CN" altLang="en-US"/>
        </a:p>
      </dgm:t>
    </dgm:pt>
    <dgm:pt modelId="{1D354850-5A6F-408C-8D03-95F705CE2DA4}">
      <dgm:prSet custT="1"/>
      <dgm:spPr/>
      <dgm:t>
        <a:bodyPr/>
        <a:lstStyle/>
        <a:p>
          <a:pPr algn="l" rtl="0"/>
          <a:r>
            <a:rPr lang="zh-CN" altLang="en-US" sz="36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rPr>
            <a:t>学习目标</a:t>
          </a:r>
          <a:endParaRPr lang="zh-CN" altLang="en-US" sz="36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anose="020B0503020204020204" charset="-122"/>
            <a:ea typeface="微软雅黑" panose="020B0503020204020204" charset="-122"/>
          </a:endParaRPr>
        </a:p>
      </dgm:t>
    </dgm:pt>
    <dgm:pt modelId="{5A634FF6-65D1-4504-9BA9-6FC6D5ECE845}" cxnId="{D6CFB38B-8751-41D3-BD86-E5ACC283B043}" type="parTrans">
      <dgm:prSet/>
      <dgm:spPr/>
      <dgm:t>
        <a:bodyPr/>
        <a:lstStyle/>
        <a:p>
          <a:endParaRPr lang="zh-CN" altLang="en-US" sz="2400" b="1">
            <a:solidFill>
              <a:schemeClr val="tx1"/>
            </a:solidFill>
          </a:endParaRPr>
        </a:p>
      </dgm:t>
    </dgm:pt>
    <dgm:pt modelId="{09793AE5-59E6-4239-9F1D-2B7CEA40F60C}" cxnId="{D6CFB38B-8751-41D3-BD86-E5ACC283B043}" type="sibTrans">
      <dgm:prSet/>
      <dgm:spPr/>
      <dgm:t>
        <a:bodyPr/>
        <a:lstStyle/>
        <a:p>
          <a:endParaRPr lang="zh-CN" altLang="en-US" sz="2400" b="1">
            <a:solidFill>
              <a:schemeClr val="tx1"/>
            </a:solidFill>
          </a:endParaRPr>
        </a:p>
      </dgm:t>
    </dgm:pt>
    <dgm:pt modelId="{18C372C0-5AD8-4A38-89E9-D16097035E80}" type="pres">
      <dgm:prSet presAssocID="{22465261-95D4-419E-BA20-A82485929D8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A5DA98F-18D3-413F-AB81-BA1660210363}" type="pres">
      <dgm:prSet presAssocID="{1D354850-5A6F-408C-8D03-95F705CE2DA4}" presName="comp" presStyleCnt="0"/>
      <dgm:spPr/>
      <dgm:t>
        <a:bodyPr/>
        <a:lstStyle/>
        <a:p>
          <a:endParaRPr lang="zh-CN" altLang="en-US"/>
        </a:p>
      </dgm:t>
    </dgm:pt>
    <dgm:pt modelId="{06B642A3-3B71-4D5F-A6CC-96439EB679BC}" type="pres">
      <dgm:prSet presAssocID="{1D354850-5A6F-408C-8D03-95F705CE2DA4}" presName="box" presStyleLbl="node1" presStyleIdx="0" presStyleCnt="1" custLinFactNeighborY="1586"/>
      <dgm:spPr/>
      <dgm:t>
        <a:bodyPr/>
        <a:lstStyle/>
        <a:p>
          <a:endParaRPr lang="zh-CN" altLang="en-US"/>
        </a:p>
      </dgm:t>
    </dgm:pt>
    <dgm:pt modelId="{621F4572-E51B-4D27-AD34-5762F572D972}" type="pres">
      <dgm:prSet presAssocID="{1D354850-5A6F-408C-8D03-95F705CE2DA4}" presName="img" presStyleLbl="fgImgPlace1" presStyleIdx="0" presStyleCnt="1"/>
      <dgm:spPr>
        <a:blipFill>
          <a:blip xmlns:r="http://schemas.openxmlformats.org/officeDocument/2006/relationships" r:embed="rId1" cstate="email"/>
          <a:srcRect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8BA8033C-FE03-494A-8113-D96014B3BA13}" type="pres">
      <dgm:prSet presAssocID="{1D354850-5A6F-408C-8D03-95F705CE2DA4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E5D43EE-B2CD-4684-8AC3-D2535C7C69D4}" type="presOf" srcId="{1D354850-5A6F-408C-8D03-95F705CE2DA4}" destId="{06B642A3-3B71-4D5F-A6CC-96439EB679BC}" srcOrd="0" destOrd="0" presId="urn:microsoft.com/office/officeart/2005/8/layout/vList4"/>
    <dgm:cxn modelId="{DAE26732-6417-495E-9107-A391E2B7BCB7}" type="presOf" srcId="{1D354850-5A6F-408C-8D03-95F705CE2DA4}" destId="{8BA8033C-FE03-494A-8113-D96014B3BA13}" srcOrd="1" destOrd="0" presId="urn:microsoft.com/office/officeart/2005/8/layout/vList4"/>
    <dgm:cxn modelId="{D6CFB38B-8751-41D3-BD86-E5ACC283B043}" srcId="{22465261-95D4-419E-BA20-A82485929D8A}" destId="{1D354850-5A6F-408C-8D03-95F705CE2DA4}" srcOrd="0" destOrd="0" parTransId="{5A634FF6-65D1-4504-9BA9-6FC6D5ECE845}" sibTransId="{09793AE5-59E6-4239-9F1D-2B7CEA40F60C}"/>
    <dgm:cxn modelId="{53FFCB24-720C-4E92-A9C9-5C1ADA3E8381}" type="presOf" srcId="{22465261-95D4-419E-BA20-A82485929D8A}" destId="{18C372C0-5AD8-4A38-89E9-D16097035E80}" srcOrd="0" destOrd="0" presId="urn:microsoft.com/office/officeart/2005/8/layout/vList4"/>
    <dgm:cxn modelId="{3AADD2BE-7EDD-4AE4-8148-0DAF281872A6}" type="presParOf" srcId="{18C372C0-5AD8-4A38-89E9-D16097035E80}" destId="{2A5DA98F-18D3-413F-AB81-BA1660210363}" srcOrd="0" destOrd="0" presId="urn:microsoft.com/office/officeart/2005/8/layout/vList4"/>
    <dgm:cxn modelId="{3C51E88D-7B81-41F1-A7CB-246BD4FBD706}" type="presParOf" srcId="{2A5DA98F-18D3-413F-AB81-BA1660210363}" destId="{06B642A3-3B71-4D5F-A6CC-96439EB679BC}" srcOrd="0" destOrd="0" presId="urn:microsoft.com/office/officeart/2005/8/layout/vList4"/>
    <dgm:cxn modelId="{B113FB98-8938-4FFE-A632-BB9FA44D82D5}" type="presParOf" srcId="{2A5DA98F-18D3-413F-AB81-BA1660210363}" destId="{621F4572-E51B-4D27-AD34-5762F572D972}" srcOrd="1" destOrd="0" presId="urn:microsoft.com/office/officeart/2005/8/layout/vList4"/>
    <dgm:cxn modelId="{E44AA2CB-37B5-48B9-92DF-ADD85A98BD69}" type="presParOf" srcId="{2A5DA98F-18D3-413F-AB81-BA1660210363}" destId="{8BA8033C-FE03-494A-8113-D96014B3BA13}" srcOrd="2" destOrd="0" presId="urn:microsoft.com/office/officeart/2005/8/layout/vList4"/>
  </dgm:cxnLst>
  <dgm:bg>
    <a:noFill/>
  </dgm:bg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2465261-95D4-419E-BA20-A82485929D8A}" type="doc">
      <dgm:prSet loTypeId="urn:microsoft.com/office/officeart/2005/8/layout/vList4" loCatId="pictur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1D354850-5A6F-408C-8D03-95F705CE2DA4}">
      <dgm:prSet custT="1"/>
      <dgm:spPr/>
      <dgm:t>
        <a:bodyPr/>
        <a:lstStyle/>
        <a:p>
          <a:pPr algn="l" rtl="0"/>
          <a:r>
            <a:rPr lang="zh-CN" altLang="en-US" sz="36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rPr>
            <a:t>课堂小结</a:t>
          </a:r>
          <a:endParaRPr lang="zh-CN" altLang="en-US" sz="36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anose="020B0503020204020204" charset="-122"/>
            <a:ea typeface="微软雅黑" panose="020B0503020204020204" charset="-122"/>
          </a:endParaRPr>
        </a:p>
      </dgm:t>
    </dgm:pt>
    <dgm:pt modelId="{5A634FF6-65D1-4504-9BA9-6FC6D5ECE845}" cxnId="{D6CFB38B-8751-41D3-BD86-E5ACC283B043}" type="parTrans">
      <dgm:prSet/>
      <dgm:spPr/>
      <dgm:t>
        <a:bodyPr/>
        <a:lstStyle/>
        <a:p>
          <a:endParaRPr lang="zh-CN" altLang="en-US" sz="24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09793AE5-59E6-4239-9F1D-2B7CEA40F60C}" cxnId="{D6CFB38B-8751-41D3-BD86-E5ACC283B043}" type="sibTrans">
      <dgm:prSet/>
      <dgm:spPr/>
      <dgm:t>
        <a:bodyPr/>
        <a:lstStyle/>
        <a:p>
          <a:endParaRPr lang="zh-CN" altLang="en-US" sz="24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18C372C0-5AD8-4A38-89E9-D16097035E80}" type="pres">
      <dgm:prSet presAssocID="{22465261-95D4-419E-BA20-A82485929D8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A5DA98F-18D3-413F-AB81-BA1660210363}" type="pres">
      <dgm:prSet presAssocID="{1D354850-5A6F-408C-8D03-95F705CE2DA4}" presName="comp" presStyleCnt="0"/>
      <dgm:spPr/>
      <dgm:t>
        <a:bodyPr/>
        <a:lstStyle/>
        <a:p>
          <a:endParaRPr lang="zh-CN" altLang="en-US"/>
        </a:p>
      </dgm:t>
    </dgm:pt>
    <dgm:pt modelId="{06B642A3-3B71-4D5F-A6CC-96439EB679BC}" type="pres">
      <dgm:prSet presAssocID="{1D354850-5A6F-408C-8D03-95F705CE2DA4}" presName="box" presStyleLbl="node1" presStyleIdx="0" presStyleCnt="1" custLinFactNeighborY="1586"/>
      <dgm:spPr/>
      <dgm:t>
        <a:bodyPr/>
        <a:lstStyle/>
        <a:p>
          <a:endParaRPr lang="zh-CN" altLang="en-US"/>
        </a:p>
      </dgm:t>
    </dgm:pt>
    <dgm:pt modelId="{621F4572-E51B-4D27-AD34-5762F572D972}" type="pres">
      <dgm:prSet presAssocID="{1D354850-5A6F-408C-8D03-95F705CE2DA4}" presName="img" presStyleLbl="fgImgPlace1" presStyleIdx="0" presStyleCnt="1"/>
      <dgm:spPr>
        <a:blipFill>
          <a:blip xmlns:r="http://schemas.openxmlformats.org/officeDocument/2006/relationships" r:embed="rId1" cstate="email"/>
          <a:srcRect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8BA8033C-FE03-494A-8113-D96014B3BA13}" type="pres">
      <dgm:prSet presAssocID="{1D354850-5A6F-408C-8D03-95F705CE2DA4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5AA1A64-C9CC-4869-A5CD-BDDFC4FDE3F1}" type="presOf" srcId="{1D354850-5A6F-408C-8D03-95F705CE2DA4}" destId="{06B642A3-3B71-4D5F-A6CC-96439EB679BC}" srcOrd="0" destOrd="0" presId="urn:microsoft.com/office/officeart/2005/8/layout/vList4"/>
    <dgm:cxn modelId="{451D56A3-6214-486C-8438-A095BF89BF94}" type="presOf" srcId="{22465261-95D4-419E-BA20-A82485929D8A}" destId="{18C372C0-5AD8-4A38-89E9-D16097035E80}" srcOrd="0" destOrd="0" presId="urn:microsoft.com/office/officeart/2005/8/layout/vList4"/>
    <dgm:cxn modelId="{9C7F29F3-4A62-4C07-B68B-5CBEF3D43B39}" type="presOf" srcId="{1D354850-5A6F-408C-8D03-95F705CE2DA4}" destId="{8BA8033C-FE03-494A-8113-D96014B3BA13}" srcOrd="1" destOrd="0" presId="urn:microsoft.com/office/officeart/2005/8/layout/vList4"/>
    <dgm:cxn modelId="{D6CFB38B-8751-41D3-BD86-E5ACC283B043}" srcId="{22465261-95D4-419E-BA20-A82485929D8A}" destId="{1D354850-5A6F-408C-8D03-95F705CE2DA4}" srcOrd="0" destOrd="0" parTransId="{5A634FF6-65D1-4504-9BA9-6FC6D5ECE845}" sibTransId="{09793AE5-59E6-4239-9F1D-2B7CEA40F60C}"/>
    <dgm:cxn modelId="{03079791-7319-47AC-B589-186C4651855A}" type="presParOf" srcId="{18C372C0-5AD8-4A38-89E9-D16097035E80}" destId="{2A5DA98F-18D3-413F-AB81-BA1660210363}" srcOrd="0" destOrd="0" presId="urn:microsoft.com/office/officeart/2005/8/layout/vList4"/>
    <dgm:cxn modelId="{13852BEA-78CD-4F67-8A7F-825EEC6C1386}" type="presParOf" srcId="{2A5DA98F-18D3-413F-AB81-BA1660210363}" destId="{06B642A3-3B71-4D5F-A6CC-96439EB679BC}" srcOrd="0" destOrd="0" presId="urn:microsoft.com/office/officeart/2005/8/layout/vList4"/>
    <dgm:cxn modelId="{84CB7EC3-876A-4B8C-B5D2-CBBA417F2997}" type="presParOf" srcId="{2A5DA98F-18D3-413F-AB81-BA1660210363}" destId="{621F4572-E51B-4D27-AD34-5762F572D972}" srcOrd="1" destOrd="0" presId="urn:microsoft.com/office/officeart/2005/8/layout/vList4"/>
    <dgm:cxn modelId="{4B76F271-A04E-4859-B60C-387166F7214B}" type="presParOf" srcId="{2A5DA98F-18D3-413F-AB81-BA1660210363}" destId="{8BA8033C-FE03-494A-8113-D96014B3BA13}" srcOrd="2" destOrd="0" presId="urn:microsoft.com/office/officeart/2005/8/layout/vList4"/>
  </dgm:cxnLst>
  <dgm:bg>
    <a:noFill/>
  </dgm:bg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2465261-95D4-419E-BA20-A82485929D8A}" type="doc">
      <dgm:prSet loTypeId="urn:microsoft.com/office/officeart/2005/8/layout/vList4" loCatId="picture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zh-CN" altLang="en-US"/>
        </a:p>
      </dgm:t>
    </dgm:pt>
    <dgm:pt modelId="{1D354850-5A6F-408C-8D03-95F705CE2DA4}">
      <dgm:prSet custT="1"/>
      <dgm:spPr/>
      <dgm:t>
        <a:bodyPr/>
        <a:lstStyle/>
        <a:p>
          <a:pPr algn="l" rtl="0"/>
          <a:r>
            <a:rPr lang="zh-CN" altLang="en-US" sz="3600" b="1" cap="none" spc="0" dirty="0" smtClean="0">
              <a:ln w="17780" cmpd="sng"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</a:rPr>
            <a:t>课后作业</a:t>
          </a:r>
          <a:endParaRPr lang="zh-CN" altLang="en-US" sz="3600" b="1" cap="none" spc="0" dirty="0">
            <a:ln w="17780" cmpd="sng">
              <a:prstDash val="solid"/>
              <a:miter lim="800000"/>
            </a:ln>
            <a:effectLst>
              <a:outerShdw blurRad="50800" algn="tl" rotWithShape="0">
                <a:srgbClr val="000000"/>
              </a:outerShdw>
            </a:effectLst>
            <a:latin typeface="微软雅黑" panose="020B0503020204020204" charset="-122"/>
            <a:ea typeface="微软雅黑" panose="020B0503020204020204" charset="-122"/>
          </a:endParaRPr>
        </a:p>
      </dgm:t>
    </dgm:pt>
    <dgm:pt modelId="{5A634FF6-65D1-4504-9BA9-6FC6D5ECE845}" cxnId="{D6CFB38B-8751-41D3-BD86-E5ACC283B043}" type="parTrans">
      <dgm:prSet/>
      <dgm:spPr/>
      <dgm:t>
        <a:bodyPr/>
        <a:lstStyle/>
        <a:p>
          <a:endParaRPr lang="zh-CN" altLang="en-US" sz="2400" b="1">
            <a:solidFill>
              <a:schemeClr val="tx1"/>
            </a:solidFill>
          </a:endParaRPr>
        </a:p>
      </dgm:t>
    </dgm:pt>
    <dgm:pt modelId="{09793AE5-59E6-4239-9F1D-2B7CEA40F60C}" cxnId="{D6CFB38B-8751-41D3-BD86-E5ACC283B043}" type="sibTrans">
      <dgm:prSet/>
      <dgm:spPr/>
      <dgm:t>
        <a:bodyPr/>
        <a:lstStyle/>
        <a:p>
          <a:endParaRPr lang="zh-CN" altLang="en-US" sz="2400" b="1">
            <a:solidFill>
              <a:schemeClr val="tx1"/>
            </a:solidFill>
          </a:endParaRPr>
        </a:p>
      </dgm:t>
    </dgm:pt>
    <dgm:pt modelId="{18C372C0-5AD8-4A38-89E9-D16097035E80}" type="pres">
      <dgm:prSet presAssocID="{22465261-95D4-419E-BA20-A82485929D8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A5DA98F-18D3-413F-AB81-BA1660210363}" type="pres">
      <dgm:prSet presAssocID="{1D354850-5A6F-408C-8D03-95F705CE2DA4}" presName="comp" presStyleCnt="0"/>
      <dgm:spPr/>
      <dgm:t>
        <a:bodyPr/>
        <a:lstStyle/>
        <a:p>
          <a:endParaRPr lang="zh-CN" altLang="en-US"/>
        </a:p>
      </dgm:t>
    </dgm:pt>
    <dgm:pt modelId="{06B642A3-3B71-4D5F-A6CC-96439EB679BC}" type="pres">
      <dgm:prSet presAssocID="{1D354850-5A6F-408C-8D03-95F705CE2DA4}" presName="box" presStyleLbl="node1" presStyleIdx="0" presStyleCnt="1" custLinFactNeighborY="1586"/>
      <dgm:spPr/>
      <dgm:t>
        <a:bodyPr/>
        <a:lstStyle/>
        <a:p>
          <a:endParaRPr lang="zh-CN" altLang="en-US"/>
        </a:p>
      </dgm:t>
    </dgm:pt>
    <dgm:pt modelId="{621F4572-E51B-4D27-AD34-5762F572D972}" type="pres">
      <dgm:prSet presAssocID="{1D354850-5A6F-408C-8D03-95F705CE2DA4}" presName="img" presStyleLbl="fgImgPlace1" presStyleIdx="0" presStyleCnt="1"/>
      <dgm:spPr>
        <a:blipFill>
          <a:blip xmlns:r="http://schemas.openxmlformats.org/officeDocument/2006/relationships" r:embed="rId1" cstate="email"/>
          <a:srcRect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8BA8033C-FE03-494A-8113-D96014B3BA13}" type="pres">
      <dgm:prSet presAssocID="{1D354850-5A6F-408C-8D03-95F705CE2DA4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489479A-FFA4-42A5-9C70-2336B7E13E24}" type="presOf" srcId="{22465261-95D4-419E-BA20-A82485929D8A}" destId="{18C372C0-5AD8-4A38-89E9-D16097035E80}" srcOrd="0" destOrd="0" presId="urn:microsoft.com/office/officeart/2005/8/layout/vList4"/>
    <dgm:cxn modelId="{8C839472-D665-4CE9-B2B3-23BB0BB75266}" type="presOf" srcId="{1D354850-5A6F-408C-8D03-95F705CE2DA4}" destId="{06B642A3-3B71-4D5F-A6CC-96439EB679BC}" srcOrd="0" destOrd="0" presId="urn:microsoft.com/office/officeart/2005/8/layout/vList4"/>
    <dgm:cxn modelId="{CADF31B6-DC8A-4C48-A960-10C060A638E6}" type="presOf" srcId="{1D354850-5A6F-408C-8D03-95F705CE2DA4}" destId="{8BA8033C-FE03-494A-8113-D96014B3BA13}" srcOrd="1" destOrd="0" presId="urn:microsoft.com/office/officeart/2005/8/layout/vList4"/>
    <dgm:cxn modelId="{D6CFB38B-8751-41D3-BD86-E5ACC283B043}" srcId="{22465261-95D4-419E-BA20-A82485929D8A}" destId="{1D354850-5A6F-408C-8D03-95F705CE2DA4}" srcOrd="0" destOrd="0" parTransId="{5A634FF6-65D1-4504-9BA9-6FC6D5ECE845}" sibTransId="{09793AE5-59E6-4239-9F1D-2B7CEA40F60C}"/>
    <dgm:cxn modelId="{28F150C9-7BF4-434E-B1BC-A1E75D65C92A}" type="presParOf" srcId="{18C372C0-5AD8-4A38-89E9-D16097035E80}" destId="{2A5DA98F-18D3-413F-AB81-BA1660210363}" srcOrd="0" destOrd="0" presId="urn:microsoft.com/office/officeart/2005/8/layout/vList4"/>
    <dgm:cxn modelId="{ADDEC1A5-5302-405A-8F27-F2302B64CB3E}" type="presParOf" srcId="{2A5DA98F-18D3-413F-AB81-BA1660210363}" destId="{06B642A3-3B71-4D5F-A6CC-96439EB679BC}" srcOrd="0" destOrd="0" presId="urn:microsoft.com/office/officeart/2005/8/layout/vList4"/>
    <dgm:cxn modelId="{7D749B90-7275-461E-98B0-9566676D622F}" type="presParOf" srcId="{2A5DA98F-18D3-413F-AB81-BA1660210363}" destId="{621F4572-E51B-4D27-AD34-5762F572D972}" srcOrd="1" destOrd="0" presId="urn:microsoft.com/office/officeart/2005/8/layout/vList4"/>
    <dgm:cxn modelId="{0B59CDF2-4F9F-4351-AA50-45146DFBE87E}" type="presParOf" srcId="{2A5DA98F-18D3-413F-AB81-BA1660210363}" destId="{8BA8033C-FE03-494A-8113-D96014B3BA13}" srcOrd="2" destOrd="0" presId="urn:microsoft.com/office/officeart/2005/8/layout/vList4"/>
  </dgm:cxnLst>
  <dgm:bg>
    <a:noFill/>
  </dgm:bg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B642A3-3B71-4D5F-A6CC-96439EB679BC}">
      <dsp:nvSpPr>
        <dsp:cNvPr id="0" name=""/>
        <dsp:cNvSpPr/>
      </dsp:nvSpPr>
      <dsp:spPr>
        <a:xfrm>
          <a:off x="0" y="732"/>
          <a:ext cx="2952328" cy="748964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学习目标</a:t>
          </a:r>
          <a:endParaRPr lang="zh-CN" altLang="en-US" sz="36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665362" y="732"/>
        <a:ext cx="2286965" cy="748964"/>
      </dsp:txXfrm>
    </dsp:sp>
    <dsp:sp modelId="{621F4572-E51B-4D27-AD34-5762F572D972}">
      <dsp:nvSpPr>
        <dsp:cNvPr id="0" name=""/>
        <dsp:cNvSpPr/>
      </dsp:nvSpPr>
      <dsp:spPr>
        <a:xfrm>
          <a:off x="74896" y="74896"/>
          <a:ext cx="590465" cy="59917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B642A3-3B71-4D5F-A6CC-96439EB679BC}">
      <dsp:nvSpPr>
        <dsp:cNvPr id="0" name=""/>
        <dsp:cNvSpPr/>
      </dsp:nvSpPr>
      <dsp:spPr>
        <a:xfrm>
          <a:off x="0" y="732"/>
          <a:ext cx="2952328" cy="74896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课堂小结</a:t>
          </a:r>
          <a:endParaRPr lang="zh-CN" altLang="en-US" sz="36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665362" y="732"/>
        <a:ext cx="2286965" cy="748964"/>
      </dsp:txXfrm>
    </dsp:sp>
    <dsp:sp modelId="{621F4572-E51B-4D27-AD34-5762F572D972}">
      <dsp:nvSpPr>
        <dsp:cNvPr id="0" name=""/>
        <dsp:cNvSpPr/>
      </dsp:nvSpPr>
      <dsp:spPr>
        <a:xfrm>
          <a:off x="74896" y="74896"/>
          <a:ext cx="590465" cy="59917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B642A3-3B71-4D5F-A6CC-96439EB679BC}">
      <dsp:nvSpPr>
        <dsp:cNvPr id="0" name=""/>
        <dsp:cNvSpPr/>
      </dsp:nvSpPr>
      <dsp:spPr>
        <a:xfrm>
          <a:off x="0" y="732"/>
          <a:ext cx="2952328" cy="748964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1" kern="1200" cap="none" spc="0" dirty="0" smtClean="0">
              <a:ln w="17780" cmpd="sng"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  <a:latin typeface="微软雅黑" pitchFamily="34" charset="-122"/>
              <a:ea typeface="微软雅黑" pitchFamily="34" charset="-122"/>
            </a:rPr>
            <a:t>课后作业</a:t>
          </a:r>
          <a:endParaRPr lang="zh-CN" altLang="en-US" sz="3600" b="1" kern="1200" cap="none" spc="0" dirty="0">
            <a:ln w="17780" cmpd="sng">
              <a:prstDash val="solid"/>
              <a:miter lim="800000"/>
            </a:ln>
            <a:effectLst>
              <a:outerShdw blurRad="50800" algn="tl" rotWithShape="0">
                <a:srgbClr val="000000"/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665362" y="732"/>
        <a:ext cx="2286965" cy="748964"/>
      </dsp:txXfrm>
    </dsp:sp>
    <dsp:sp modelId="{621F4572-E51B-4D27-AD34-5762F572D972}">
      <dsp:nvSpPr>
        <dsp:cNvPr id="0" name=""/>
        <dsp:cNvSpPr/>
      </dsp:nvSpPr>
      <dsp:spPr>
        <a:xfrm>
          <a:off x="74896" y="74896"/>
          <a:ext cx="590465" cy="59917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696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D845CD1-E53D-46B2-A4B1-19CE19DCF887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30EBD89-48AC-4845-8752-840DDC1E81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706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C8363E91-32EC-4E95-9B95-060BC0E1A3BD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GIF"/><Relationship Id="rId1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GIF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5.emf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GIF"/><Relationship Id="rId1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GI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GIF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microsoft.com/office/2007/relationships/diagramDrawing" Target="../diagrams/drawing3.xml"/><Relationship Id="rId4" Type="http://schemas.openxmlformats.org/officeDocument/2006/relationships/diagramColors" Target="../diagrams/colors3.xml"/><Relationship Id="rId3" Type="http://schemas.openxmlformats.org/officeDocument/2006/relationships/diagramQuickStyle" Target="../diagrams/quickStyle3.xml"/><Relationship Id="rId2" Type="http://schemas.openxmlformats.org/officeDocument/2006/relationships/diagramLayout" Target="../diagrams/layout3.xml"/><Relationship Id="rId1" Type="http://schemas.openxmlformats.org/officeDocument/2006/relationships/diagramData" Target="../diagrams/data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hyperlink" Target="23%20&#26391;&#35835;&#38899;&#35270;&#39057;.mp4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81400" y="1836719"/>
            <a:ext cx="4959350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" name="圆角矩形 66"/>
          <p:cNvSpPr/>
          <p:nvPr/>
        </p:nvSpPr>
        <p:spPr bwMode="auto">
          <a:xfrm>
            <a:off x="2482850" y="1616450"/>
            <a:ext cx="7226300" cy="134938"/>
          </a:xfrm>
          <a:prstGeom prst="roundRect">
            <a:avLst/>
          </a:prstGeom>
          <a:gradFill>
            <a:gsLst>
              <a:gs pos="0">
                <a:srgbClr val="369434"/>
              </a:gs>
              <a:gs pos="100000">
                <a:srgbClr val="89C270"/>
              </a:gs>
            </a:gsLst>
          </a:gradFill>
          <a:ln>
            <a:solidFill>
              <a:srgbClr val="539F36"/>
            </a:solidFill>
          </a:ln>
          <a:effectLst>
            <a:outerShdw blurRad="40000" dist="23000" dir="5400000" rotWithShape="0">
              <a:srgbClr val="000000">
                <a:alpha val="2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33796" name="Picture 39" descr="구름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19838" y="179388"/>
            <a:ext cx="68262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40" descr="구름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759825" y="464738"/>
            <a:ext cx="1042988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3798" name="组合 13322"/>
          <p:cNvGrpSpPr/>
          <p:nvPr/>
        </p:nvGrpSpPr>
        <p:grpSpPr bwMode="auto">
          <a:xfrm>
            <a:off x="2525713" y="5293888"/>
            <a:ext cx="7140575" cy="717550"/>
            <a:chOff x="514604" y="5446435"/>
            <a:chExt cx="7141054" cy="1041828"/>
          </a:xfrm>
        </p:grpSpPr>
        <p:sp>
          <p:nvSpPr>
            <p:cNvPr id="4" name="任意多边形 3"/>
            <p:cNvSpPr/>
            <p:nvPr/>
          </p:nvSpPr>
          <p:spPr>
            <a:xfrm>
              <a:off x="514604" y="5446435"/>
              <a:ext cx="1736380" cy="1041828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algn="ctr" defTabSz="12446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rgbClr val="C0504D">
                        <a:lumMod val="50000"/>
                        <a:alpha val="80000"/>
                      </a:srgbClr>
                    </a:glow>
                  </a:effectLst>
                  <a:latin typeface="微软雅黑" panose="020B0503020204020204" charset="-122"/>
                  <a:ea typeface="微软雅黑" panose="020B0503020204020204" charset="-122"/>
                </a:rPr>
                <a:t>品读释疑</a:t>
              </a:r>
              <a:endParaRPr lang="en-US" altLang="zh-CN" sz="2800" b="1" dirty="0">
                <a:ln w="18415" cmpd="sng">
                  <a:prstDash val="solid"/>
                </a:ln>
                <a:solidFill>
                  <a:prstClr val="white"/>
                </a:solidFill>
                <a:effectLst>
                  <a:glow rad="101600">
                    <a:srgbClr val="C0504D">
                      <a:lumMod val="50000"/>
                      <a:alpha val="80000"/>
                    </a:srgbClr>
                  </a:glo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2304287" y="5446435"/>
              <a:ext cx="1736380" cy="1041828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algn="ctr" defTabSz="12446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rgbClr val="9BBB59">
                        <a:lumMod val="50000"/>
                        <a:alpha val="80000"/>
                      </a:srgbClr>
                    </a:glow>
                  </a:effectLst>
                  <a:latin typeface="微软雅黑" panose="020B0503020204020204" charset="-122"/>
                  <a:ea typeface="微软雅黑" panose="020B0503020204020204" charset="-122"/>
                </a:rPr>
                <a:t>结构主旨</a:t>
              </a:r>
              <a:endParaRPr lang="en-US" altLang="zh-CN" sz="2800" b="1" dirty="0">
                <a:ln w="18415" cmpd="sng">
                  <a:prstDash val="solid"/>
                </a:ln>
                <a:solidFill>
                  <a:prstClr val="white"/>
                </a:solidFill>
                <a:effectLst>
                  <a:glow rad="101600">
                    <a:srgbClr val="9BBB59">
                      <a:lumMod val="50000"/>
                      <a:alpha val="80000"/>
                    </a:srgbClr>
                  </a:glo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105845" y="5446435"/>
              <a:ext cx="1736380" cy="1041828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algn="ctr" defTabSz="12446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rgbClr val="8064A2">
                        <a:lumMod val="50000"/>
                        <a:alpha val="80000"/>
                      </a:srgbClr>
                    </a:glow>
                  </a:effectLst>
                  <a:latin typeface="微软雅黑" panose="020B0503020204020204" charset="-122"/>
                  <a:ea typeface="微软雅黑" panose="020B0503020204020204" charset="-122"/>
                </a:rPr>
                <a:t>课堂拓展</a:t>
              </a:r>
              <a:endParaRPr lang="en-US" altLang="zh-CN" sz="2800" b="1" dirty="0">
                <a:ln w="18415" cmpd="sng">
                  <a:prstDash val="solid"/>
                </a:ln>
                <a:solidFill>
                  <a:prstClr val="white"/>
                </a:solidFill>
                <a:effectLst>
                  <a:glow rad="101600">
                    <a:srgbClr val="8064A2">
                      <a:lumMod val="50000"/>
                      <a:alpha val="80000"/>
                    </a:srgbClr>
                  </a:glo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5919278" y="5446435"/>
              <a:ext cx="1736380" cy="1041828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algn="ctr" defTabSz="12446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rgbClr val="4BACC6">
                        <a:lumMod val="50000"/>
                        <a:alpha val="80000"/>
                      </a:srgbClr>
                    </a:glow>
                  </a:effectLst>
                  <a:latin typeface="微软雅黑" panose="020B0503020204020204" charset="-122"/>
                  <a:ea typeface="微软雅黑" panose="020B0503020204020204" charset="-122"/>
                </a:rPr>
                <a:t>当堂检测</a:t>
              </a:r>
              <a:endParaRPr lang="zh-CN" altLang="en-US" sz="2800" b="1" dirty="0">
                <a:ln w="18415" cmpd="sng">
                  <a:prstDash val="solid"/>
                </a:ln>
                <a:solidFill>
                  <a:prstClr val="white"/>
                </a:solidFill>
                <a:effectLst>
                  <a:glow rad="101600">
                    <a:srgbClr val="4BACC6">
                      <a:lumMod val="50000"/>
                      <a:alpha val="80000"/>
                    </a:srgbClr>
                  </a:glo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" name="流程图: 摘录 25"/>
            <p:cNvSpPr/>
            <p:nvPr/>
          </p:nvSpPr>
          <p:spPr>
            <a:xfrm rot="5400000">
              <a:off x="2158167" y="5872352"/>
              <a:ext cx="262762" cy="222265"/>
            </a:xfrm>
            <a:prstGeom prst="flowChartExtract">
              <a:avLst/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流程图: 摘录 40"/>
            <p:cNvSpPr/>
            <p:nvPr/>
          </p:nvSpPr>
          <p:spPr>
            <a:xfrm rot="5400000">
              <a:off x="3942636" y="5872352"/>
              <a:ext cx="262762" cy="222265"/>
            </a:xfrm>
            <a:prstGeom prst="flowChartExtract">
              <a:avLst/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2" name="流程图: 摘录 41"/>
            <p:cNvSpPr/>
            <p:nvPr/>
          </p:nvSpPr>
          <p:spPr>
            <a:xfrm rot="5400000">
              <a:off x="5762033" y="5872352"/>
              <a:ext cx="262762" cy="222265"/>
            </a:xfrm>
            <a:prstGeom prst="flowChartExtract">
              <a:avLst/>
            </a:pr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33799" name="组合 13336"/>
          <p:cNvGrpSpPr/>
          <p:nvPr/>
        </p:nvGrpSpPr>
        <p:grpSpPr bwMode="auto">
          <a:xfrm>
            <a:off x="4610100" y="2928125"/>
            <a:ext cx="3186113" cy="1150938"/>
            <a:chOff x="3086175" y="3028210"/>
            <a:chExt cx="3185288" cy="1151803"/>
          </a:xfrm>
        </p:grpSpPr>
        <p:sp>
          <p:nvSpPr>
            <p:cNvPr id="13325" name="矩形 13324"/>
            <p:cNvSpPr/>
            <p:nvPr/>
          </p:nvSpPr>
          <p:spPr>
            <a:xfrm>
              <a:off x="3086175" y="3028210"/>
              <a:ext cx="3174178" cy="1151803"/>
            </a:xfrm>
            <a:prstGeom prst="rect">
              <a:avLst/>
            </a:prstGeom>
            <a:solidFill>
              <a:schemeClr val="bg1">
                <a:alpha val="33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000">
                <a:solidFill>
                  <a:prstClr val="white"/>
                </a:solidFill>
              </a:endParaRPr>
            </a:p>
          </p:txBody>
        </p:sp>
        <p:pic>
          <p:nvPicPr>
            <p:cNvPr id="33806" name="图片 46" descr="枫叶副本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3878663" y="3117314"/>
              <a:ext cx="1059675" cy="1015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8" name="矩形 47"/>
            <p:cNvSpPr/>
            <p:nvPr/>
          </p:nvSpPr>
          <p:spPr>
            <a:xfrm>
              <a:off x="3086175" y="3224901"/>
              <a:ext cx="3185288" cy="70728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dist">
                <a:defRPr/>
              </a:pPr>
              <a:r>
                <a:rPr lang="zh-CN" altLang="en-US" sz="40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方正黑体简体" panose="03000509000000000000" charset="-122"/>
                  <a:ea typeface="方正黑体简体" panose="03000509000000000000" charset="-122"/>
                  <a:cs typeface="仿宋" panose="02010609060101010101" charset="-122"/>
                </a:rPr>
                <a:t>第 二 课时</a:t>
              </a:r>
              <a:endParaRPr lang="zh-CN" altLang="en-US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黑体简体" panose="03000509000000000000" charset="-122"/>
                <a:ea typeface="方正黑体简体" panose="03000509000000000000" charset="-122"/>
                <a:cs typeface="仿宋" panose="02010609060101010101" charset="-122"/>
              </a:endParaRPr>
            </a:p>
          </p:txBody>
        </p:sp>
      </p:grpSp>
      <p:grpSp>
        <p:nvGrpSpPr>
          <p:cNvPr id="33800" name="组合 13338"/>
          <p:cNvGrpSpPr/>
          <p:nvPr/>
        </p:nvGrpSpPr>
        <p:grpSpPr bwMode="auto">
          <a:xfrm>
            <a:off x="3686175" y="635375"/>
            <a:ext cx="4819650" cy="1181100"/>
            <a:chOff x="2379275" y="929038"/>
            <a:chExt cx="4819919" cy="1181100"/>
          </a:xfrm>
        </p:grpSpPr>
        <p:sp>
          <p:nvSpPr>
            <p:cNvPr id="33801" name="Text Box 2"/>
            <p:cNvSpPr txBox="1">
              <a:spLocks noChangeArrowheads="1"/>
            </p:cNvSpPr>
            <p:nvPr/>
          </p:nvSpPr>
          <p:spPr bwMode="auto">
            <a:xfrm>
              <a:off x="3638233" y="1114231"/>
              <a:ext cx="3560961" cy="829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4800" b="1">
                  <a:solidFill>
                    <a:srgbClr val="CC0000"/>
                  </a:solidFill>
                  <a:ea typeface="黑体" panose="02010609060101010101" pitchFamily="49" charset="-122"/>
                </a:rPr>
                <a:t>纸船和风筝</a:t>
              </a:r>
              <a:endParaRPr lang="zh-CN" altLang="en-US" sz="4800" b="1">
                <a:solidFill>
                  <a:srgbClr val="CC0000"/>
                </a:solidFill>
                <a:ea typeface="黑体" panose="02010609060101010101" pitchFamily="49" charset="-122"/>
              </a:endParaRPr>
            </a:p>
          </p:txBody>
        </p:sp>
        <p:grpSp>
          <p:nvGrpSpPr>
            <p:cNvPr id="33802" name="组合 13337"/>
            <p:cNvGrpSpPr/>
            <p:nvPr/>
          </p:nvGrpSpPr>
          <p:grpSpPr bwMode="auto">
            <a:xfrm>
              <a:off x="2379275" y="929038"/>
              <a:ext cx="1181100" cy="1181100"/>
              <a:chOff x="2533650" y="760413"/>
              <a:chExt cx="1181100" cy="1181100"/>
            </a:xfrm>
          </p:grpSpPr>
          <p:sp>
            <p:nvSpPr>
              <p:cNvPr id="33803" name="AutoShape 11"/>
              <p:cNvSpPr>
                <a:spLocks noChangeArrowheads="1"/>
              </p:cNvSpPr>
              <p:nvPr/>
            </p:nvSpPr>
            <p:spPr bwMode="gray">
              <a:xfrm>
                <a:off x="2533650" y="760413"/>
                <a:ext cx="1181100" cy="1181100"/>
              </a:xfrm>
              <a:prstGeom prst="diamond">
                <a:avLst/>
              </a:prstGeom>
              <a:solidFill>
                <a:srgbClr val="236B2A"/>
              </a:solidFill>
              <a:ln w="38100">
                <a:solidFill>
                  <a:schemeClr val="bg1"/>
                </a:solidFill>
                <a:miter lim="800000"/>
              </a:ln>
              <a:effectLst>
                <a:outerShdw sy="50000" rotWithShape="0">
                  <a:srgbClr val="80808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 eaLnBrk="0" hangingPunct="0"/>
                <a:endParaRPr lang="en-US" altLang="ko-KR" sz="2800" b="1">
                  <a:solidFill>
                    <a:srgbClr val="FFFFFF"/>
                  </a:solidFill>
                  <a:ea typeface="Gulim" pitchFamily="34" charset="-127"/>
                </a:endParaRPr>
              </a:p>
            </p:txBody>
          </p:sp>
          <p:sp>
            <p:nvSpPr>
              <p:cNvPr id="33804" name="文本框 13"/>
              <p:cNvSpPr txBox="1">
                <a:spLocks noChangeArrowheads="1"/>
              </p:cNvSpPr>
              <p:nvPr/>
            </p:nvSpPr>
            <p:spPr bwMode="auto">
              <a:xfrm>
                <a:off x="2533650" y="849046"/>
                <a:ext cx="951283" cy="10147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6000" b="1" dirty="0">
                    <a:solidFill>
                      <a:srgbClr val="FFFFFF"/>
                    </a:solidFill>
                    <a:latin typeface="方正大黑简体" pitchFamily="65" charset="-122"/>
                    <a:ea typeface="方正大黑简体" pitchFamily="65" charset="-122"/>
                  </a:rPr>
                  <a:t>23</a:t>
                </a:r>
                <a:endParaRPr lang="zh-CN" altLang="en-US" sz="6000" b="1" dirty="0">
                  <a:solidFill>
                    <a:srgbClr val="FFFFFF"/>
                  </a:solidFill>
                  <a:latin typeface="方正大黑简体" pitchFamily="65" charset="-122"/>
                  <a:ea typeface="方正大黑简体" pitchFamily="65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>
            <a:spLocks noChangeArrowheads="1"/>
          </p:cNvSpPr>
          <p:nvPr/>
        </p:nvSpPr>
        <p:spPr bwMode="auto">
          <a:xfrm>
            <a:off x="2268538" y="1003300"/>
            <a:ext cx="7635875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355600" indent="-355600" eaLnBrk="1" hangingPunct="1">
              <a:lnSpc>
                <a:spcPct val="150000"/>
              </a:lnSpc>
              <a:defRPr/>
            </a:pPr>
            <a:r>
              <a:rPr lang="en-US" altLang="zh-CN" sz="2400" b="1" dirty="0" smtClean="0">
                <a:latin typeface="+mn-ea"/>
                <a:ea typeface="+mn-ea"/>
              </a:rPr>
              <a:t>3.</a:t>
            </a:r>
            <a:r>
              <a:rPr lang="zh-CN" altLang="en-US" sz="2400" b="1" dirty="0" smtClean="0">
                <a:latin typeface="+mn-ea"/>
                <a:ea typeface="+mn-ea"/>
              </a:rPr>
              <a:t>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小熊很难过。他还是每天扎一只风筝，但是不好意思把风筝放起来，就把风筝挂在高高的树枝上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400" b="1" dirty="0">
                <a:latin typeface="+mn-ea"/>
                <a:ea typeface="+mn-ea"/>
              </a:rPr>
              <a:t>”小熊为什么还要每天扎一只风筝</a:t>
            </a:r>
            <a:r>
              <a:rPr lang="zh-CN" altLang="en-US" sz="2400" b="1" dirty="0" smtClean="0">
                <a:latin typeface="+mn-ea"/>
                <a:ea typeface="+mn-ea"/>
              </a:rPr>
              <a:t>？扎了</a:t>
            </a:r>
            <a:r>
              <a:rPr lang="zh-CN" altLang="en-US" sz="2400" b="1" dirty="0">
                <a:latin typeface="+mn-ea"/>
                <a:ea typeface="+mn-ea"/>
              </a:rPr>
              <a:t>风筝为什么不放而是挂在高高的树枝上？</a:t>
            </a:r>
            <a:endParaRPr lang="zh-CN" altLang="en-US" sz="2400" b="1" dirty="0" smtClean="0">
              <a:latin typeface="+mn-ea"/>
              <a:ea typeface="+mn-ea"/>
            </a:endParaRPr>
          </a:p>
        </p:txBody>
      </p:sp>
      <p:sp>
        <p:nvSpPr>
          <p:cNvPr id="4" name="文本框 2"/>
          <p:cNvSpPr txBox="1">
            <a:spLocks noChangeArrowheads="1"/>
          </p:cNvSpPr>
          <p:nvPr/>
        </p:nvSpPr>
        <p:spPr bwMode="auto">
          <a:xfrm>
            <a:off x="2268538" y="3186113"/>
            <a:ext cx="7921625" cy="341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6223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因为这风筝是他和松鼠之间的友谊的见证，是他们俩友谊的桥梁。他不想失去这份友谊，所以他每天还要扎一只风筝。小熊知道是因为自己和松鼠吵架才导致他们之间的友谊破裂，但是又没有勇气承认错误，主动和松鼠和好。所以他把这友谊的象征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——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风筝，扎好之后挂在了高高的树枝上。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矩形 11"/>
          <p:cNvSpPr>
            <a:spLocks noChangeArrowheads="1"/>
          </p:cNvSpPr>
          <p:nvPr/>
        </p:nvSpPr>
        <p:spPr bwMode="auto">
          <a:xfrm>
            <a:off x="2136775" y="1165225"/>
            <a:ext cx="799465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55600" indent="-3556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000" b="1">
                <a:latin typeface="宋体" panose="02010600030101010101" pitchFamily="2" charset="-122"/>
              </a:rPr>
              <a:t>4.</a:t>
            </a:r>
            <a:r>
              <a:rPr lang="zh-CN" altLang="en-US" sz="2000" b="1">
                <a:latin typeface="宋体" panose="02010600030101010101" pitchFamily="2" charset="-122"/>
              </a:rPr>
              <a:t>“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傍晚，松鼠看见一只美丽的风筝朝他飞来，高兴得哭了。他连忙爬上屋顶，取下纸船，把一只只纸船放到小溪里。</a:t>
            </a:r>
            <a:r>
              <a:rPr lang="zh-CN" altLang="en-US" sz="2000" b="1">
                <a:latin typeface="宋体" panose="02010600030101010101" pitchFamily="2" charset="-122"/>
              </a:rPr>
              <a:t>”松鼠为什么高兴的哭了？从“连忙”和“一只只”这些词语中你体会到了什么？</a:t>
            </a:r>
            <a:endParaRPr lang="zh-CN" altLang="en-US" sz="2000" b="1"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33625" y="2708275"/>
            <a:ext cx="7829550" cy="37846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30555">
              <a:lnSpc>
                <a:spcPct val="150000"/>
              </a:lnSpc>
              <a:defRPr/>
            </a:pPr>
            <a:r>
              <a:rPr lang="zh-CN" altLang="en-US" sz="2000" b="1">
                <a:solidFill>
                  <a:srgbClr val="FF0000"/>
                </a:solidFill>
                <a:latin typeface="+mn-ea"/>
                <a:ea typeface="+mn-ea"/>
              </a:rPr>
              <a:t>松鼠“哭了”是因为他看到了那只代表着小熊和他的友谊的风筝飞来了。他为自己重新获得这份珍贵的友情而高兴；他为自己主动示好的做法的成功而兴奋。这泪水是激动的泪水，是高兴的泪水，是松鼠重新友情后幸福的泪水。</a:t>
            </a:r>
            <a:endParaRPr lang="zh-CN" altLang="en-US" sz="2000" b="1">
              <a:solidFill>
                <a:srgbClr val="FF0000"/>
              </a:solidFill>
              <a:latin typeface="+mn-ea"/>
              <a:ea typeface="+mn-ea"/>
            </a:endParaRPr>
          </a:p>
          <a:p>
            <a:pPr indent="630555">
              <a:lnSpc>
                <a:spcPct val="150000"/>
              </a:lnSpc>
              <a:defRPr/>
            </a:pPr>
            <a:r>
              <a:rPr lang="zh-CN" altLang="en-US" sz="2000" b="1">
                <a:solidFill>
                  <a:srgbClr val="FF0000"/>
                </a:solidFill>
                <a:latin typeface="+mn-ea"/>
                <a:ea typeface="+mn-ea"/>
              </a:rPr>
              <a:t>“连忙”说明松鼠对这份友情期盼的程度，此时的他已经迫不及待了。“一只只”说明松鼠要让这些纸船带着真情，带着谅解，带着这些日子里对小熊的思念漂到小熊家。从这里我们体会到他是多么的珍惜与小熊的这份友谊。</a:t>
            </a:r>
            <a:endParaRPr lang="zh-CN" altLang="en-US" sz="2000" b="1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文本框 21"/>
          <p:cNvSpPr>
            <a:spLocks noChangeArrowheads="1"/>
          </p:cNvSpPr>
          <p:nvPr/>
        </p:nvSpPr>
        <p:spPr bwMode="auto">
          <a:xfrm>
            <a:off x="2355850" y="963613"/>
            <a:ext cx="7569200" cy="1108808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阅读方法解密：</a:t>
            </a:r>
            <a:r>
              <a:rPr lang="zh-CN" altLang="en-US" sz="4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心理描写</a:t>
            </a:r>
            <a:endParaRPr lang="zh-CN" altLang="en-US" sz="40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3"/>
          <p:cNvSpPr txBox="1">
            <a:spLocks noChangeArrowheads="1"/>
          </p:cNvSpPr>
          <p:nvPr/>
        </p:nvSpPr>
        <p:spPr bwMode="auto">
          <a:xfrm>
            <a:off x="2427288" y="1846263"/>
            <a:ext cx="7346950" cy="396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概念：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心理描写是指在文章中，对人物在一定的环境中的心理状态、精神面貌和内心活动进行的描写。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作用：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通过对人物心理的描写，能够直接深入人物心灵，揭示人物的内心世界，表现人物丰富而复杂的思想感情。也可以让文章更生动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有新意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并且能写出自己的看法和感受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让文章更充实。</a:t>
            </a:r>
            <a:endParaRPr lang="en-US" altLang="zh-CN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判读方法：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常用“想”这个词语来提示。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cxnSp>
        <p:nvCxnSpPr>
          <p:cNvPr id="4" name="直线连接符 7"/>
          <p:cNvCxnSpPr/>
          <p:nvPr/>
        </p:nvCxnSpPr>
        <p:spPr>
          <a:xfrm>
            <a:off x="2438400" y="1887538"/>
            <a:ext cx="7335838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矩形 2"/>
          <p:cNvSpPr>
            <a:spLocks noChangeArrowheads="1"/>
          </p:cNvSpPr>
          <p:nvPr/>
        </p:nvSpPr>
        <p:spPr bwMode="auto">
          <a:xfrm>
            <a:off x="2328863" y="2089150"/>
            <a:ext cx="7534275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803275"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同学们刚才已经跟随老师走进文本，感受到了大自然中的宁静与安详的和谐之美，让我们拿起金钥匙开启智慧之门。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内容占位符 2"/>
          <p:cNvSpPr txBox="1"/>
          <p:nvPr/>
        </p:nvSpPr>
        <p:spPr>
          <a:xfrm>
            <a:off x="2159000" y="1939925"/>
            <a:ext cx="2203450" cy="590550"/>
          </a:xfrm>
          <a:prstGeom prst="rect">
            <a:avLst/>
          </a:prstGeom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Char char="u"/>
              <a:defRPr/>
            </a:pPr>
            <a:r>
              <a:rPr lang="zh-CN" altLang="zh-CN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黑体 Std R" pitchFamily="34" charset="-122"/>
                <a:sym typeface="Calibri" panose="020F0502020204030204" pitchFamily="34" charset="0"/>
              </a:rPr>
              <a:t>核心问题</a:t>
            </a:r>
            <a:r>
              <a:rPr lang="zh-CN" altLang="zh-CN" sz="24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黑体 Std R" pitchFamily="34" charset="-122"/>
                <a:sym typeface="Calibri" panose="020F0502020204030204" pitchFamily="34" charset="0"/>
              </a:rPr>
              <a:t>：</a:t>
            </a:r>
            <a:endParaRPr lang="zh-CN" altLang="en-US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581275" y="3324225"/>
            <a:ext cx="7313613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542925"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sym typeface="Calibri" panose="020F0502020204030204" pitchFamily="34" charset="0"/>
              </a:rPr>
              <a:t>人与人交往需要建立友谊，友谊需要彼此不断地维护。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47108" name="矩形 5"/>
          <p:cNvSpPr>
            <a:spLocks noChangeArrowheads="1"/>
          </p:cNvSpPr>
          <p:nvPr/>
        </p:nvSpPr>
        <p:spPr bwMode="auto">
          <a:xfrm>
            <a:off x="2501900" y="2609850"/>
            <a:ext cx="7408863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630555"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学了课文你懂得了什么道理呢？</a:t>
            </a:r>
            <a:endParaRPr lang="zh-CN" altLang="en-US" sz="24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Calibri" panose="020F0502020204030204" pitchFamily="34" charset="0"/>
            </a:endParaRPr>
          </a:p>
        </p:txBody>
      </p:sp>
      <p:pic>
        <p:nvPicPr>
          <p:cNvPr id="47110" name="Picture 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55813" y="1185863"/>
            <a:ext cx="5518150" cy="85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内容占位符 2"/>
          <p:cNvSpPr txBox="1"/>
          <p:nvPr/>
        </p:nvSpPr>
        <p:spPr>
          <a:xfrm>
            <a:off x="2374900" y="2454275"/>
            <a:ext cx="7645400" cy="755650"/>
          </a:xfrm>
          <a:prstGeom prst="rect">
            <a:avLst/>
          </a:prstGeom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spcAft>
                <a:spcPts val="600"/>
              </a:spcAft>
              <a:defRPr/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1</a:t>
            </a:r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松鼠和小熊是怎样成为朋友的？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720975" y="3209925"/>
            <a:ext cx="725170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5080" indent="709930"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sym typeface="Calibri" panose="020F0502020204030204" pitchFamily="34" charset="0"/>
              </a:rPr>
              <a:t>松鼠用纸船给小熊送去祝福与友情，小熊用风筝回应。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48132" name="内容占位符 2"/>
          <p:cNvSpPr txBox="1">
            <a:spLocks noChangeArrowheads="1"/>
          </p:cNvSpPr>
          <p:nvPr/>
        </p:nvSpPr>
        <p:spPr bwMode="auto">
          <a:xfrm>
            <a:off x="2159000" y="1733550"/>
            <a:ext cx="2203450" cy="59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dobe 黑体 Std R" pitchFamily="34" charset="-122"/>
                <a:sym typeface="Calibri" panose="020F0502020204030204" pitchFamily="34" charset="0"/>
              </a:rPr>
              <a:t>串珠</a:t>
            </a:r>
            <a:r>
              <a:rPr lang="zh-CN" altLang="zh-CN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dobe 黑体 Std R" pitchFamily="34" charset="-122"/>
                <a:sym typeface="Calibri" panose="020F0502020204030204" pitchFamily="34" charset="0"/>
              </a:rPr>
              <a:t>问题：</a:t>
            </a:r>
            <a:endParaRPr lang="en-US" altLang="zh-CN" sz="24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Adobe 黑体 Std R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内容占位符 2"/>
          <p:cNvSpPr txBox="1"/>
          <p:nvPr/>
        </p:nvSpPr>
        <p:spPr>
          <a:xfrm>
            <a:off x="2209800" y="1871663"/>
            <a:ext cx="7847013" cy="906462"/>
          </a:xfrm>
          <a:prstGeom prst="rect">
            <a:avLst/>
          </a:prstGeom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1950" indent="-361950" eaLnBrk="1" hangingPunct="1">
              <a:lnSpc>
                <a:spcPct val="150000"/>
              </a:lnSpc>
              <a:spcAft>
                <a:spcPts val="600"/>
              </a:spcAft>
              <a:defRPr/>
            </a:pPr>
            <a:r>
              <a:rPr lang="en-US" altLang="zh-CN" sz="24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2</a:t>
            </a:r>
            <a:r>
              <a:rPr lang="en-US" altLang="zh-CN" sz="24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.</a:t>
            </a:r>
            <a:r>
              <a:rPr lang="zh-CN" altLang="en-US" sz="24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他们之间发生了什么矛盾呢</a:t>
            </a:r>
            <a:r>
              <a:rPr lang="zh-CN" altLang="en-US" sz="24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？</a:t>
            </a:r>
            <a:endParaRPr lang="zh-CN" altLang="en-US" sz="24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579688" y="3159125"/>
            <a:ext cx="74168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175" indent="622300"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sym typeface="Calibri" panose="020F0502020204030204" pitchFamily="34" charset="0"/>
              </a:rPr>
              <a:t>他们俩因为一点小事吵了一架，导致友谊破裂。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内容占位符 2"/>
          <p:cNvSpPr txBox="1"/>
          <p:nvPr/>
        </p:nvSpPr>
        <p:spPr>
          <a:xfrm>
            <a:off x="2312988" y="1868488"/>
            <a:ext cx="7645400" cy="922337"/>
          </a:xfrm>
          <a:prstGeom prst="rect">
            <a:avLst/>
          </a:prstGeom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271780" indent="-271780" eaLnBrk="1" hangingPunct="1">
              <a:lnSpc>
                <a:spcPct val="150000"/>
              </a:lnSpc>
              <a:spcAft>
                <a:spcPts val="600"/>
              </a:spcAft>
              <a:defRPr/>
            </a:pPr>
            <a:r>
              <a:rPr lang="en-US" altLang="zh-CN" sz="24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3</a:t>
            </a:r>
            <a:r>
              <a:rPr lang="en-US" altLang="zh-CN" sz="24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.</a:t>
            </a:r>
            <a:r>
              <a:rPr lang="zh-CN" altLang="en-US" sz="24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后来他们是怎样做的？结果怎样呢？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706688" y="2881313"/>
            <a:ext cx="723582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725805"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sym typeface="Calibri" panose="020F0502020204030204" pitchFamily="34" charset="0"/>
              </a:rPr>
              <a:t>松鼠主动向小熊表示和好，小熊积极回应。最后他们俩再一次成为了好朋友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6" descr="C:\Users\Administrator\Desktop\可改图标 - 副本\结构主旨22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772025" y="279400"/>
            <a:ext cx="2647950" cy="69532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51203" name="组合 3"/>
          <p:cNvGrpSpPr/>
          <p:nvPr/>
        </p:nvGrpSpPr>
        <p:grpSpPr bwMode="auto">
          <a:xfrm>
            <a:off x="2082800" y="1190625"/>
            <a:ext cx="2593975" cy="666750"/>
            <a:chOff x="3711597" y="1189830"/>
            <a:chExt cx="2593669" cy="666750"/>
          </a:xfrm>
        </p:grpSpPr>
        <p:sp>
          <p:nvSpPr>
            <p:cNvPr id="16" name="圆角矩形 15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51228" name="图片 9" descr="book.gif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711597" y="1189830"/>
              <a:ext cx="1087277" cy="66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229" name="文本框 16"/>
            <p:cNvSpPr txBox="1">
              <a:spLocks noChangeArrowheads="1"/>
            </p:cNvSpPr>
            <p:nvPr/>
          </p:nvSpPr>
          <p:spPr bwMode="auto">
            <a:xfrm>
              <a:off x="4786874" y="1346993"/>
              <a:ext cx="1518392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400" b="1" dirty="0">
                  <a:solidFill>
                    <a:srgbClr val="000000"/>
                  </a:solidFill>
                  <a:latin typeface="Adobe 黑体 Std R" pitchFamily="34" charset="-122"/>
                  <a:ea typeface="Adobe 黑体 Std R" pitchFamily="34" charset="-122"/>
                </a:rPr>
                <a:t>课文结构</a:t>
              </a:r>
              <a:endParaRPr kumimoji="1" lang="zh-CN" altLang="en-US" sz="2400" b="1" dirty="0">
                <a:solidFill>
                  <a:srgbClr val="000000"/>
                </a:solidFill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sp>
        <p:nvSpPr>
          <p:cNvPr id="51204" name="Rectangle 22"/>
          <p:cNvSpPr>
            <a:spLocks noChangeArrowheads="1"/>
          </p:cNvSpPr>
          <p:nvPr/>
        </p:nvSpPr>
        <p:spPr bwMode="auto">
          <a:xfrm>
            <a:off x="4848225" y="1890713"/>
            <a:ext cx="2252663" cy="44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4400" eaLnBrk="0" hangingPunct="0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纸船和风筝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Rectangle 22"/>
          <p:cNvSpPr>
            <a:spLocks noChangeArrowheads="1"/>
          </p:cNvSpPr>
          <p:nvPr/>
        </p:nvSpPr>
        <p:spPr bwMode="auto">
          <a:xfrm>
            <a:off x="7858125" y="5081588"/>
            <a:ext cx="1655763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4400" eaLnBrk="0" hangingPunct="0"/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小熊</a:t>
            </a:r>
            <a:endParaRPr lang="zh-CN" altLang="zh-CN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Rectangle 22"/>
          <p:cNvSpPr>
            <a:spLocks noChangeArrowheads="1"/>
          </p:cNvSpPr>
          <p:nvPr/>
        </p:nvSpPr>
        <p:spPr bwMode="auto">
          <a:xfrm>
            <a:off x="2794000" y="5081588"/>
            <a:ext cx="1655763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4400" eaLnBrk="0" hangingPunct="0"/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松鼠</a:t>
            </a:r>
            <a:endParaRPr lang="zh-CN" altLang="zh-CN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Rectangle 22"/>
          <p:cNvSpPr>
            <a:spLocks noChangeArrowheads="1"/>
          </p:cNvSpPr>
          <p:nvPr/>
        </p:nvSpPr>
        <p:spPr bwMode="auto">
          <a:xfrm>
            <a:off x="4551363" y="4559300"/>
            <a:ext cx="2905125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defTabSz="914400" eaLnBrk="0" hangingPunct="0"/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折纸船  送松果   做朋友   </a:t>
            </a:r>
            <a:endParaRPr lang="zh-CN" altLang="zh-CN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Rectangle 22"/>
          <p:cNvSpPr>
            <a:spLocks noChangeArrowheads="1"/>
          </p:cNvSpPr>
          <p:nvPr/>
        </p:nvSpPr>
        <p:spPr bwMode="auto">
          <a:xfrm>
            <a:off x="4627563" y="5713413"/>
            <a:ext cx="3009900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4400" eaLnBrk="0" hangingPunct="0"/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做朋友   送草莓  放风筝</a:t>
            </a:r>
            <a:endParaRPr lang="zh-CN" altLang="zh-CN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Rectangle 22"/>
          <p:cNvSpPr>
            <a:spLocks noChangeArrowheads="1"/>
          </p:cNvSpPr>
          <p:nvPr/>
        </p:nvSpPr>
        <p:spPr bwMode="auto">
          <a:xfrm>
            <a:off x="3041650" y="2865438"/>
            <a:ext cx="795338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4400" eaLnBrk="0" hangingPunct="0"/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屋顶</a:t>
            </a:r>
            <a:endParaRPr lang="zh-CN" altLang="zh-CN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" name="Rectangle 22"/>
          <p:cNvSpPr>
            <a:spLocks noChangeArrowheads="1"/>
          </p:cNvSpPr>
          <p:nvPr/>
        </p:nvSpPr>
        <p:spPr bwMode="auto">
          <a:xfrm>
            <a:off x="5602288" y="2865438"/>
            <a:ext cx="744537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4400" eaLnBrk="0" hangingPunct="0"/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和好</a:t>
            </a:r>
            <a:endParaRPr lang="zh-CN" altLang="zh-CN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" name="Rectangle 22"/>
          <p:cNvSpPr>
            <a:spLocks noChangeArrowheads="1"/>
          </p:cNvSpPr>
          <p:nvPr/>
        </p:nvSpPr>
        <p:spPr bwMode="auto">
          <a:xfrm>
            <a:off x="8194675" y="2865438"/>
            <a:ext cx="982663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4400" eaLnBrk="0" hangingPunct="0"/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树枝上</a:t>
            </a:r>
            <a:endParaRPr lang="zh-CN" altLang="zh-CN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" name="文本框 13"/>
          <p:cNvSpPr txBox="1">
            <a:spLocks noChangeArrowheads="1"/>
          </p:cNvSpPr>
          <p:nvPr/>
        </p:nvSpPr>
        <p:spPr bwMode="auto">
          <a:xfrm>
            <a:off x="3704273" y="3756025"/>
            <a:ext cx="45974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折纸船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" name="文本框 44"/>
          <p:cNvSpPr txBox="1">
            <a:spLocks noChangeArrowheads="1"/>
          </p:cNvSpPr>
          <p:nvPr/>
        </p:nvSpPr>
        <p:spPr bwMode="auto">
          <a:xfrm>
            <a:off x="2816860" y="3762375"/>
            <a:ext cx="45974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吵架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文本框 45"/>
          <p:cNvSpPr txBox="1">
            <a:spLocks noChangeArrowheads="1"/>
          </p:cNvSpPr>
          <p:nvPr/>
        </p:nvSpPr>
        <p:spPr bwMode="auto">
          <a:xfrm>
            <a:off x="8071485" y="3660775"/>
            <a:ext cx="45974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扎风筝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" name="文本框 46"/>
          <p:cNvSpPr txBox="1">
            <a:spLocks noChangeArrowheads="1"/>
          </p:cNvSpPr>
          <p:nvPr/>
        </p:nvSpPr>
        <p:spPr bwMode="auto">
          <a:xfrm>
            <a:off x="9046210" y="3660775"/>
            <a:ext cx="45974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吵架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Rectangle 22"/>
          <p:cNvSpPr>
            <a:spLocks noChangeArrowheads="1"/>
          </p:cNvSpPr>
          <p:nvPr/>
        </p:nvSpPr>
        <p:spPr bwMode="auto">
          <a:xfrm>
            <a:off x="4138613" y="2603500"/>
            <a:ext cx="928687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4400" eaLnBrk="0" hangingPunct="0"/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受不了</a:t>
            </a:r>
            <a:endParaRPr lang="zh-CN" altLang="zh-CN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Rectangle 22"/>
          <p:cNvSpPr>
            <a:spLocks noChangeArrowheads="1"/>
          </p:cNvSpPr>
          <p:nvPr/>
        </p:nvSpPr>
        <p:spPr bwMode="auto">
          <a:xfrm>
            <a:off x="4157663" y="3162300"/>
            <a:ext cx="928687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4400" eaLnBrk="0" hangingPunct="0"/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放纸船</a:t>
            </a:r>
            <a:endParaRPr lang="zh-CN" altLang="zh-CN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" name="Rectangle 22"/>
          <p:cNvSpPr>
            <a:spLocks noChangeArrowheads="1"/>
          </p:cNvSpPr>
          <p:nvPr/>
        </p:nvSpPr>
        <p:spPr bwMode="auto">
          <a:xfrm>
            <a:off x="6881813" y="2608263"/>
            <a:ext cx="928687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4400" eaLnBrk="0" hangingPunct="0"/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见纸船</a:t>
            </a:r>
            <a:endParaRPr lang="zh-CN" altLang="zh-CN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" name="Rectangle 22"/>
          <p:cNvSpPr>
            <a:spLocks noChangeArrowheads="1"/>
          </p:cNvSpPr>
          <p:nvPr/>
        </p:nvSpPr>
        <p:spPr bwMode="auto">
          <a:xfrm>
            <a:off x="6924675" y="3143250"/>
            <a:ext cx="95250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4400" eaLnBrk="0" hangingPunct="0"/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放风筝</a:t>
            </a:r>
            <a:endParaRPr lang="zh-CN" altLang="zh-CN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6" name="直接箭头连接符 45"/>
          <p:cNvCxnSpPr/>
          <p:nvPr/>
        </p:nvCxnSpPr>
        <p:spPr>
          <a:xfrm>
            <a:off x="4551363" y="5097463"/>
            <a:ext cx="3259137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直接箭头连接符 46"/>
          <p:cNvCxnSpPr/>
          <p:nvPr/>
        </p:nvCxnSpPr>
        <p:spPr>
          <a:xfrm flipH="1">
            <a:off x="4586288" y="5378450"/>
            <a:ext cx="3189287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直接箭头连接符 47"/>
          <p:cNvCxnSpPr/>
          <p:nvPr/>
        </p:nvCxnSpPr>
        <p:spPr>
          <a:xfrm>
            <a:off x="3932238" y="3022600"/>
            <a:ext cx="1519237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直接箭头连接符 48"/>
          <p:cNvCxnSpPr/>
          <p:nvPr/>
        </p:nvCxnSpPr>
        <p:spPr>
          <a:xfrm flipH="1" flipV="1">
            <a:off x="6497638" y="3038475"/>
            <a:ext cx="1571625" cy="635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直接箭头连接符 49"/>
          <p:cNvCxnSpPr/>
          <p:nvPr/>
        </p:nvCxnSpPr>
        <p:spPr>
          <a:xfrm flipV="1">
            <a:off x="3517900" y="3309938"/>
            <a:ext cx="0" cy="157956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接箭头连接符 50"/>
          <p:cNvCxnSpPr/>
          <p:nvPr/>
        </p:nvCxnSpPr>
        <p:spPr>
          <a:xfrm flipV="1">
            <a:off x="8782050" y="3309938"/>
            <a:ext cx="0" cy="157956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内容占位符 2"/>
          <p:cNvSpPr txBox="1">
            <a:spLocks noChangeArrowheads="1"/>
          </p:cNvSpPr>
          <p:nvPr/>
        </p:nvSpPr>
        <p:spPr bwMode="auto">
          <a:xfrm>
            <a:off x="2506663" y="2384425"/>
            <a:ext cx="7416800" cy="260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6223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sym typeface="Calibri" panose="020F0502020204030204" pitchFamily="34" charset="0"/>
              </a:rPr>
              <a:t>本文讲的是松鼠和小熊之间发生的感人的友情故事，告诉我们：人与人交往需要建立友谊，并且要共同维护友谊的道理。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sym typeface="Calibri" panose="020F0502020204030204" pitchFamily="34" charset="0"/>
            </a:endParaRPr>
          </a:p>
        </p:txBody>
      </p:sp>
      <p:grpSp>
        <p:nvGrpSpPr>
          <p:cNvPr id="52227" name="组合 3"/>
          <p:cNvGrpSpPr/>
          <p:nvPr/>
        </p:nvGrpSpPr>
        <p:grpSpPr bwMode="auto">
          <a:xfrm>
            <a:off x="2082800" y="1190625"/>
            <a:ext cx="2593975" cy="666750"/>
            <a:chOff x="3711597" y="1189830"/>
            <a:chExt cx="2593669" cy="666750"/>
          </a:xfrm>
        </p:grpSpPr>
        <p:sp>
          <p:nvSpPr>
            <p:cNvPr id="5" name="圆角矩形 4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pic>
          <p:nvPicPr>
            <p:cNvPr id="52230" name="图片 5" descr="book.gif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711597" y="1189830"/>
              <a:ext cx="1087277" cy="66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231" name="文本框 16"/>
            <p:cNvSpPr txBox="1">
              <a:spLocks noChangeArrowheads="1"/>
            </p:cNvSpPr>
            <p:nvPr/>
          </p:nvSpPr>
          <p:spPr bwMode="auto">
            <a:xfrm>
              <a:off x="4786874" y="1346993"/>
              <a:ext cx="1518392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课文主旨</a:t>
              </a:r>
              <a:endParaRPr kumimoji="1" lang="zh-CN" altLang="en-US" sz="24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30463" y="2381250"/>
            <a:ext cx="7432675" cy="175323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55600" indent="-355600">
              <a:lnSpc>
                <a:spcPct val="150000"/>
              </a:lnSpc>
              <a:defRPr/>
            </a:pPr>
            <a:r>
              <a:rPr lang="en-US" altLang="zh-CN" sz="2400" b="1" dirty="0">
                <a:latin typeface="+mn-ea"/>
                <a:ea typeface="+mn-ea"/>
              </a:rPr>
              <a:t>1.</a:t>
            </a:r>
            <a:r>
              <a:rPr lang="zh-CN" altLang="en-US" sz="2400" b="1" dirty="0">
                <a:latin typeface="+mn-ea"/>
                <a:ea typeface="+mn-ea"/>
              </a:rPr>
              <a:t>正确、流利、有感情的朗读课文，体会松鼠和小熊的友谊。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（重点）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 marL="355600" indent="-355600">
              <a:lnSpc>
                <a:spcPct val="150000"/>
              </a:lnSpc>
              <a:defRPr/>
            </a:pPr>
            <a:r>
              <a:rPr lang="en-US" altLang="zh-CN" sz="2400" b="1" dirty="0">
                <a:latin typeface="+mn-ea"/>
                <a:ea typeface="+mn-ea"/>
              </a:rPr>
              <a:t>2.</a:t>
            </a:r>
            <a:r>
              <a:rPr lang="zh-CN" altLang="en-US" sz="2400" b="1" dirty="0">
                <a:latin typeface="+mn-ea"/>
                <a:ea typeface="+mn-ea"/>
              </a:rPr>
              <a:t>对怎样交朋友和维护友谊有一定的感受。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（难点）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graphicFrame>
        <p:nvGraphicFramePr>
          <p:cNvPr id="4" name="图示 3"/>
          <p:cNvGraphicFramePr/>
          <p:nvPr/>
        </p:nvGraphicFramePr>
        <p:xfrm>
          <a:off x="2414338" y="1366891"/>
          <a:ext cx="2952328" cy="7496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34820" name="AutoShape 70"/>
          <p:cNvSpPr>
            <a:spLocks noChangeAspect="1" noChangeArrowheads="1" noTextEdit="1"/>
          </p:cNvSpPr>
          <p:nvPr/>
        </p:nvSpPr>
        <p:spPr bwMode="auto">
          <a:xfrm>
            <a:off x="-2419350" y="714375"/>
            <a:ext cx="1895475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4821" name="Picture 7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-2419350" y="714375"/>
            <a:ext cx="1897062" cy="181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图片 1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08538" y="311150"/>
            <a:ext cx="2586037" cy="60166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3251" name="组合 3"/>
          <p:cNvGrpSpPr/>
          <p:nvPr/>
        </p:nvGrpSpPr>
        <p:grpSpPr bwMode="auto">
          <a:xfrm>
            <a:off x="2082800" y="1190625"/>
            <a:ext cx="2593975" cy="666750"/>
            <a:chOff x="3711597" y="1189830"/>
            <a:chExt cx="2593669" cy="666750"/>
          </a:xfrm>
        </p:grpSpPr>
        <p:sp>
          <p:nvSpPr>
            <p:cNvPr id="5" name="圆角矩形 4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pic>
          <p:nvPicPr>
            <p:cNvPr id="53255" name="图片 9" descr="book.gif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711597" y="1189830"/>
              <a:ext cx="1087277" cy="66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3256" name="文本框 16"/>
            <p:cNvSpPr txBox="1">
              <a:spLocks noChangeArrowheads="1"/>
            </p:cNvSpPr>
            <p:nvPr/>
          </p:nvSpPr>
          <p:spPr bwMode="auto">
            <a:xfrm>
              <a:off x="4786874" y="1346993"/>
              <a:ext cx="1518392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400" b="1">
                  <a:latin typeface="Adobe 黑体 Std R" pitchFamily="34" charset="-122"/>
                  <a:ea typeface="Adobe 黑体 Std R" pitchFamily="34" charset="-122"/>
                </a:rPr>
                <a:t>推荐阅读</a:t>
              </a:r>
              <a:endParaRPr kumimoji="1" lang="zh-CN" altLang="en-US" sz="2400" b="1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376488" y="1504950"/>
            <a:ext cx="8093075" cy="50774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小木船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>
              <a:lnSpc>
                <a:spcPct val="150000"/>
              </a:lnSpc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每当我看见藏在抽屉里的那只精致的小木船，我就想起陈明来。上小学一年级的时候，陈明和我是同班同学。我们两家离得很近。每天我们一块儿上学、回家，一块儿温习功课。我们成了离不开的好朋友，一直到四年级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有一天，发生了一件不愉快的事。我们俩温习完功课，把自己在舰模小组做的小木船拿出来玩。我见他那只做得很精致，就拿在手上，翻过来掉过去地看，总舍不得放下。不料我一失手，“啪”的一声，小木船掉在地上，摔坏了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矩形 3"/>
          <p:cNvSpPr>
            <a:spLocks noChangeArrowheads="1"/>
          </p:cNvSpPr>
          <p:nvPr/>
        </p:nvSpPr>
        <p:spPr bwMode="auto">
          <a:xfrm>
            <a:off x="2230438" y="854075"/>
            <a:ext cx="8135937" cy="5631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一看，急了，哭着要我赔。我分辩说：“我不是故意的。”他生气地说：“谁叫你不小心，非赔不可！”还用力推了我一下。我往后一退，正好一脚踩在小木船上，把它踩碎了。这一下，陈明更生气了。他拿起我的小木船，使劲摔在地上，用脚踩得粉碎，一把抓起书包，转过身，头也不回就走了。看着被他踩坏的小木船，我也气得说不出话来。我们的友谊从此破裂了。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转眼几个月过去了。有一天放学回家，我走在前面，他走在后面。我偷偷地回头看了他一眼，他右手插进兜里，裤兜胀得鼓鼓的，不知攥着什么。忽然，他几步追上了我，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矩形 3"/>
          <p:cNvSpPr>
            <a:spLocks noChangeArrowheads="1"/>
          </p:cNvSpPr>
          <p:nvPr/>
        </p:nvSpPr>
        <p:spPr bwMode="auto">
          <a:xfrm>
            <a:off x="2033588" y="1041400"/>
            <a:ext cx="8302625" cy="5077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裤兜里掏出一只精致的小木船来。我惊讶地望着他。他满脸通红，激动地说：“那次是我不好，不该踩坏你的船。明天我家就要搬走了，我做了这只船送给你，留个纪念吧！”说着，他把小木船塞在我手里。想想那天发生的事，本来是我的错。我望着他那双热情的眼睛，一句话也说不出来，只是紧紧地握住了他的手。陈明跟着爸爸妈妈搬到外地去了。       那天以后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我们俩再也没有见过面。 我把他送给我的小木船藏在抽屉里。一看见这只精致的小木船，我就好像看见陈明站在我的面前。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322" name="组合 5"/>
          <p:cNvGrpSpPr/>
          <p:nvPr/>
        </p:nvGrpSpPr>
        <p:grpSpPr bwMode="auto">
          <a:xfrm>
            <a:off x="2082800" y="1190625"/>
            <a:ext cx="2593975" cy="666750"/>
            <a:chOff x="3711597" y="1189830"/>
            <a:chExt cx="2593669" cy="666750"/>
          </a:xfrm>
        </p:grpSpPr>
        <p:sp>
          <p:nvSpPr>
            <p:cNvPr id="7" name="圆角矩形 6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pic>
          <p:nvPicPr>
            <p:cNvPr id="56326" name="图片 9" descr="book.gif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711597" y="1189830"/>
              <a:ext cx="1087277" cy="66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6327" name="文本框 16"/>
            <p:cNvSpPr txBox="1">
              <a:spLocks noChangeArrowheads="1"/>
            </p:cNvSpPr>
            <p:nvPr/>
          </p:nvSpPr>
          <p:spPr bwMode="auto">
            <a:xfrm>
              <a:off x="4786874" y="1346993"/>
              <a:ext cx="1518392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400" b="1">
                  <a:latin typeface="Adobe 黑体 Std R" pitchFamily="34" charset="-122"/>
                  <a:ea typeface="Adobe 黑体 Std R" pitchFamily="34" charset="-122"/>
                </a:rPr>
                <a:t>国学诵读</a:t>
              </a:r>
              <a:endParaRPr kumimoji="1" lang="zh-CN" altLang="en-US" sz="2400" b="1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sp>
        <p:nvSpPr>
          <p:cNvPr id="56324" name="内容占位符 2"/>
          <p:cNvSpPr txBox="1">
            <a:spLocks noChangeArrowheads="1"/>
          </p:cNvSpPr>
          <p:nvPr/>
        </p:nvSpPr>
        <p:spPr bwMode="auto">
          <a:xfrm>
            <a:off x="2187575" y="2311400"/>
            <a:ext cx="7894638" cy="262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劝君更尽一杯酒，西出阳关无故人。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渭城曲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王维）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海内存知己，天涯若比邻。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送杜少府之任蜀州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王勃）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莫愁前路无知己，天下谁人不识君。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别董大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高适）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桃花潭水深千尺，不及汪伦送我情。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赠汪伦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李白）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346" name="组合 6"/>
          <p:cNvGrpSpPr/>
          <p:nvPr/>
        </p:nvGrpSpPr>
        <p:grpSpPr bwMode="auto">
          <a:xfrm>
            <a:off x="2082800" y="1190625"/>
            <a:ext cx="3849688" cy="666750"/>
            <a:chOff x="3711597" y="1189830"/>
            <a:chExt cx="3849867" cy="666750"/>
          </a:xfrm>
        </p:grpSpPr>
        <p:sp>
          <p:nvSpPr>
            <p:cNvPr id="8" name="圆角矩形 7"/>
            <p:cNvSpPr/>
            <p:nvPr/>
          </p:nvSpPr>
          <p:spPr>
            <a:xfrm>
              <a:off x="4527610" y="1327943"/>
              <a:ext cx="3033854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57350" name="文本框 16"/>
            <p:cNvSpPr txBox="1">
              <a:spLocks noChangeArrowheads="1"/>
            </p:cNvSpPr>
            <p:nvPr/>
          </p:nvSpPr>
          <p:spPr bwMode="auto">
            <a:xfrm>
              <a:off x="4786874" y="1346993"/>
              <a:ext cx="2774590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400" b="1">
                  <a:latin typeface="Adobe 黑体 Std R" pitchFamily="34" charset="-122"/>
                  <a:ea typeface="Adobe 黑体 Std R" pitchFamily="34" charset="-122"/>
                </a:rPr>
                <a:t>走进中华传统文化</a:t>
              </a:r>
              <a:endParaRPr kumimoji="1" lang="zh-CN" altLang="en-US" sz="2400" b="1">
                <a:latin typeface="Adobe 黑体 Std R" pitchFamily="34" charset="-122"/>
                <a:ea typeface="Adobe 黑体 Std R" pitchFamily="34" charset="-122"/>
              </a:endParaRPr>
            </a:p>
          </p:txBody>
        </p:sp>
        <p:pic>
          <p:nvPicPr>
            <p:cNvPr id="57351" name="图片 9" descr="book.gif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711597" y="1189830"/>
              <a:ext cx="1087277" cy="66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7347" name="内容占位符 2"/>
          <p:cNvSpPr txBox="1">
            <a:spLocks noChangeArrowheads="1"/>
          </p:cNvSpPr>
          <p:nvPr/>
        </p:nvSpPr>
        <p:spPr bwMode="auto">
          <a:xfrm>
            <a:off x="2560638" y="2760663"/>
            <a:ext cx="7667625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latin typeface="宋体" panose="02010600030101010101" pitchFamily="2" charset="-122"/>
                <a:ea typeface="楷体" panose="02010609060101010101" pitchFamily="49" charset="-122"/>
                <a:sym typeface="Calibri" panose="020F0502020204030204" pitchFamily="34" charset="0"/>
              </a:rPr>
              <a:t>岁寒知松柏   忠难见交情</a:t>
            </a:r>
            <a:endParaRPr lang="zh-CN" altLang="en-US" sz="2400" b="1">
              <a:latin typeface="宋体" panose="02010600030101010101" pitchFamily="2" charset="-122"/>
              <a:ea typeface="楷体" panose="02010609060101010101" pitchFamily="49" charset="-122"/>
              <a:sym typeface="Calibri" panose="020F0502020204030204" pitchFamily="34" charset="0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latin typeface="宋体" panose="02010600030101010101" pitchFamily="2" charset="-122"/>
                <a:ea typeface="楷体" panose="02010609060101010101" pitchFamily="49" charset="-122"/>
                <a:sym typeface="Calibri" panose="020F0502020204030204" pitchFamily="34" charset="0"/>
              </a:rPr>
              <a:t>让往昔快乐常在    愿今日友谊永存</a:t>
            </a:r>
            <a:endParaRPr lang="zh-CN" altLang="en-US" sz="2400" b="1">
              <a:latin typeface="宋体" panose="02010600030101010101" pitchFamily="2" charset="-122"/>
              <a:ea typeface="楷体" panose="02010609060101010101" pitchFamily="49" charset="-122"/>
              <a:sym typeface="Calibri" panose="020F0502020204030204" pitchFamily="34" charset="0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latin typeface="宋体" panose="02010600030101010101" pitchFamily="2" charset="-122"/>
                <a:ea typeface="楷体" panose="02010609060101010101" pitchFamily="49" charset="-122"/>
                <a:sym typeface="Calibri" panose="020F0502020204030204" pitchFamily="34" charset="0"/>
              </a:rPr>
              <a:t>路遥知马力，日久见人心。</a:t>
            </a:r>
            <a:endParaRPr lang="zh-CN" altLang="en-US" sz="2400" b="1">
              <a:latin typeface="宋体" panose="02010600030101010101" pitchFamily="2" charset="-122"/>
              <a:ea typeface="楷体" panose="02010609060101010101" pitchFamily="49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/>
        </p:nvGraphicFramePr>
        <p:xfrm>
          <a:off x="2414338" y="1366891"/>
          <a:ext cx="2952328" cy="7496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3" name="矩形 11"/>
          <p:cNvSpPr>
            <a:spLocks noChangeArrowheads="1"/>
          </p:cNvSpPr>
          <p:nvPr/>
        </p:nvSpPr>
        <p:spPr bwMode="auto">
          <a:xfrm>
            <a:off x="2541588" y="2568575"/>
            <a:ext cx="7380287" cy="203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725805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本文讲的是松鼠和小熊之间发生的感人的友情故事，告诉我们：人与人交往需要建立友谊，并且要共同维护友谊的道理。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矩形 1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349500" y="1743075"/>
            <a:ext cx="75565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68605" indent="-268605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默读课文，试着不出声。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132" name="TextBox 2"/>
          <p:cNvSpPr txBox="1">
            <a:spLocks noChangeArrowheads="1"/>
          </p:cNvSpPr>
          <p:nvPr/>
        </p:nvSpPr>
        <p:spPr bwMode="auto">
          <a:xfrm>
            <a:off x="2774950" y="3021013"/>
            <a:ext cx="6978650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 dirty="0">
                <a:solidFill>
                  <a:srgbClr val="0033CC"/>
                </a:solidFill>
              </a:rPr>
              <a:t>点拨：</a:t>
            </a:r>
            <a:r>
              <a:rPr lang="zh-CN" altLang="en-US" sz="2400" b="1" dirty="0">
                <a:solidFill>
                  <a:srgbClr val="FF0000"/>
                </a:solidFill>
              </a:rPr>
              <a:t>默读时，我们要做到：不发声读，不动嘴唇；不用手指着读；还要边读边思考。开始学习默读时，有人常常伴有小声读，嘴唇不停地动，这是借助读出的声音领会意思。这不要紧，不过要逐渐纠正。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pic>
        <p:nvPicPr>
          <p:cNvPr id="51207" name="Picture 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4002" y="874765"/>
            <a:ext cx="4099032" cy="1030482"/>
          </a:xfrm>
          <a:prstGeom prst="rect">
            <a:avLst/>
          </a:prstGeom>
          <a:ln>
            <a:noFill/>
          </a:ln>
          <a:effectLst>
            <a:glow rad="101600">
              <a:schemeClr val="bg1">
                <a:alpha val="60000"/>
              </a:schemeClr>
            </a:glow>
            <a:outerShdw blurRad="215900" dist="35921" dir="2700000" sx="30000" sy="30000" algn="ctr" rotWithShape="0">
              <a:schemeClr val="bg1">
                <a:lumMod val="95000"/>
              </a:scheme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矩形 1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206625" y="1031875"/>
            <a:ext cx="755650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68605" indent="-268605">
              <a:lnSpc>
                <a:spcPct val="150000"/>
              </a:lnSpc>
              <a:defRPr/>
            </a:pPr>
            <a:r>
              <a:rPr lang="en-US" altLang="zh-CN" sz="2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猜猜下面加点字的读音。和同学们交流一下你是怎么猜出来的。你用这些方法还认识了哪些字？</a:t>
            </a:r>
            <a:endParaRPr lang="en-US" altLang="zh-CN" sz="20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630555"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风筝  松鼠  树枝  抓住   哭  祝你幸福 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32" name="TextBox 2"/>
          <p:cNvSpPr txBox="1">
            <a:spLocks noChangeArrowheads="1"/>
          </p:cNvSpPr>
          <p:nvPr/>
        </p:nvSpPr>
        <p:spPr bwMode="auto">
          <a:xfrm>
            <a:off x="2112963" y="2449513"/>
            <a:ext cx="8429625" cy="393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63055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0" eaLnBrk="1" hangingPunct="1">
              <a:lnSpc>
                <a:spcPct val="150000"/>
              </a:lnSpc>
              <a:spcAft>
                <a:spcPts val="600"/>
              </a:spcAft>
              <a:defRPr/>
            </a:pPr>
            <a:r>
              <a:rPr lang="zh-CN" altLang="en-US" sz="2000" b="1" dirty="0" smtClean="0">
                <a:solidFill>
                  <a:srgbClr val="0033CC"/>
                </a:solidFill>
                <a:latin typeface="+mn-ea"/>
                <a:ea typeface="+mn-ea"/>
              </a:rPr>
              <a:t>参考答案：</a:t>
            </a:r>
            <a:endParaRPr lang="en-US" altLang="zh-CN" sz="2000" b="1" dirty="0" smtClean="0">
              <a:solidFill>
                <a:srgbClr val="0033CC"/>
              </a:solidFill>
              <a:latin typeface="+mn-ea"/>
              <a:ea typeface="+mn-ea"/>
            </a:endParaRPr>
          </a:p>
          <a:p>
            <a:pPr indent="0" eaLnBrk="1" hangingPunct="1">
              <a:lnSpc>
                <a:spcPct val="150000"/>
              </a:lnSpc>
              <a:spcAft>
                <a:spcPts val="600"/>
              </a:spcAft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+mn-ea"/>
                <a:ea typeface="+mn-ea"/>
              </a:rPr>
              <a:t>筝</a:t>
            </a:r>
            <a:r>
              <a:rPr lang="zh-CN" altLang="en-US" sz="2000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（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zhēng</a:t>
            </a:r>
            <a:r>
              <a:rPr lang="zh-CN" altLang="en-US" sz="2000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） 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  <a:ea typeface="+mn-ea"/>
              </a:rPr>
              <a:t>鼠</a:t>
            </a:r>
            <a:r>
              <a:rPr lang="zh-CN" altLang="en-US" sz="2000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（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shǔ</a:t>
            </a:r>
            <a:r>
              <a:rPr lang="zh-CN" altLang="en-US" sz="2000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） 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  <a:ea typeface="+mn-ea"/>
              </a:rPr>
              <a:t>枝</a:t>
            </a:r>
            <a:r>
              <a:rPr lang="zh-CN" altLang="en-US" sz="2000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（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zhī</a:t>
            </a:r>
            <a:r>
              <a:rPr lang="zh-CN" altLang="en-US" sz="2000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） 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  <a:ea typeface="+mn-ea"/>
              </a:rPr>
              <a:t>抓</a:t>
            </a:r>
            <a:r>
              <a:rPr lang="zh-CN" altLang="en-US" sz="2000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（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zhuā</a:t>
            </a:r>
            <a:r>
              <a:rPr lang="zh-CN" altLang="en-US" sz="2000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）  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  <a:ea typeface="+mn-ea"/>
              </a:rPr>
              <a:t>哭</a:t>
            </a:r>
            <a:r>
              <a:rPr lang="zh-CN" altLang="en-US" sz="2000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（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kū</a:t>
            </a:r>
            <a:r>
              <a:rPr lang="zh-CN" altLang="en-US" sz="2000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） 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  <a:ea typeface="+mn-ea"/>
              </a:rPr>
              <a:t>幸</a:t>
            </a:r>
            <a:r>
              <a:rPr lang="zh-CN" altLang="en-US" sz="2000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（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xìng</a:t>
            </a:r>
            <a:r>
              <a:rPr lang="zh-CN" altLang="en-US" sz="2000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）</a:t>
            </a:r>
            <a:endParaRPr lang="zh-CN" altLang="en-US" sz="2000" b="1" dirty="0" smtClean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  <a:p>
            <a:pPr indent="0" eaLnBrk="1" hangingPunct="1">
              <a:lnSpc>
                <a:spcPct val="150000"/>
              </a:lnSpc>
              <a:spcAft>
                <a:spcPts val="600"/>
              </a:spcAft>
              <a:defRPr/>
            </a:pPr>
            <a:r>
              <a:rPr lang="zh-CN" altLang="en-US" sz="2000" b="1" dirty="0" smtClean="0">
                <a:solidFill>
                  <a:srgbClr val="0033CC"/>
                </a:solidFill>
                <a:latin typeface="+mn-ea"/>
                <a:ea typeface="+mn-ea"/>
              </a:rPr>
              <a:t>点拨：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  <a:ea typeface="+mn-ea"/>
              </a:rPr>
              <a:t>因为筝、枝、抓都是形声字，我用读半边的方法来认识这些字的。比如：筝是形声字，它的下部读音是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zhēng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  <a:ea typeface="+mn-ea"/>
              </a:rPr>
              <a:t>，所以这个字的读音也是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zhēng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  <a:ea typeface="+mn-ea"/>
              </a:rPr>
              <a:t>。枝也是形声字，它的右边是支，所以这个字读音是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zhī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  <a:ea typeface="+mn-ea"/>
              </a:rPr>
              <a:t>。我用这种方法还认识了：请、清、情、晴等。鼠是象形字，它的字形就像一只老鼠，所以它的读音是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shǔ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  <a:ea typeface="+mn-ea"/>
              </a:rPr>
              <a:t>。我用这种方法还认识了：日、月、火等字。哭是会意字。从甲骨文的字形看，就像中间一个人在嚎啕大哭，所以读音是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kū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  <a:ea typeface="+mn-ea"/>
              </a:rPr>
              <a:t>。</a:t>
            </a:r>
            <a:endParaRPr lang="zh-CN" altLang="en-US" sz="2000" b="1" dirty="0" smtClean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8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矩形 1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355850" y="1109663"/>
            <a:ext cx="7556500" cy="2399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68605" indent="-268605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读一读，比一比。 </a:t>
            </a:r>
            <a:endParaRPr lang="en-US" altLang="zh-CN" sz="20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68605" indent="-268605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纸船漂到了小熊家门口。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68605" indent="-268605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纸船漂哇漂，漂到了小熊家门口。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68605" indent="-268605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风筝飘到了松鼠家门口。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68605" indent="-268605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风筝飘哇飘，飘到了松鼠家门口。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32" name="TextBox 2"/>
          <p:cNvSpPr txBox="1">
            <a:spLocks noChangeArrowheads="1"/>
          </p:cNvSpPr>
          <p:nvPr/>
        </p:nvSpPr>
        <p:spPr bwMode="auto">
          <a:xfrm>
            <a:off x="2317750" y="3524250"/>
            <a:ext cx="7908925" cy="293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ts val="600"/>
              </a:spcAft>
            </a:pPr>
            <a:r>
              <a:rPr lang="zh-CN" altLang="en-US" sz="2000" b="1">
                <a:solidFill>
                  <a:srgbClr val="0033CC"/>
                </a:solidFill>
              </a:rPr>
              <a:t>参考答案：</a:t>
            </a:r>
            <a:r>
              <a:rPr lang="zh-CN" altLang="en-US" sz="2000" b="1">
                <a:solidFill>
                  <a:srgbClr val="FF0000"/>
                </a:solidFill>
              </a:rPr>
              <a:t>第一组：第一个句子只是说纸船漂到小熊家门口这件事，句子不生动。第二句加上“漂呀漂”这个短语，是的句子在意思不变的基础上变得更加生动活泼。</a:t>
            </a:r>
            <a:endParaRPr lang="zh-CN" altLang="en-US" sz="2000" b="1">
              <a:solidFill>
                <a:srgbClr val="FF0000"/>
              </a:solidFill>
            </a:endParaRPr>
          </a:p>
          <a:p>
            <a:pPr eaLnBrk="1" hangingPunct="1">
              <a:lnSpc>
                <a:spcPct val="150000"/>
              </a:lnSpc>
              <a:spcAft>
                <a:spcPts val="600"/>
              </a:spcAft>
            </a:pPr>
            <a:r>
              <a:rPr lang="zh-CN" altLang="en-US" sz="2000" b="1">
                <a:solidFill>
                  <a:srgbClr val="FF0000"/>
                </a:solidFill>
              </a:rPr>
              <a:t>第二组：第一个句子只是说风筝飘到松鼠门口这件事，句子不生动。第二句加上“飘呀飘”这个短语，是的句子在意思不变的基础上变得更加生动活泼。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矩形 1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355850" y="1503363"/>
            <a:ext cx="755650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68605" indent="-268605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选做：小熊也想写一张卡片，挂在风筝上送给松鼠，请你替他写一写吧。 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32" name="TextBox 2"/>
          <p:cNvSpPr txBox="1">
            <a:spLocks noChangeArrowheads="1"/>
          </p:cNvSpPr>
          <p:nvPr/>
        </p:nvSpPr>
        <p:spPr bwMode="auto">
          <a:xfrm>
            <a:off x="2506663" y="3232150"/>
            <a:ext cx="7262812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>
                <a:solidFill>
                  <a:srgbClr val="0033CC"/>
                </a:solidFill>
              </a:rPr>
              <a:t>示例：</a:t>
            </a:r>
            <a:r>
              <a:rPr lang="zh-CN" altLang="en-US" sz="2400" b="1">
                <a:solidFill>
                  <a:srgbClr val="FF0000"/>
                </a:solidFill>
              </a:rPr>
              <a:t>我愿意和好，让我们继续做朋友吧。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矩形 1"/>
          <p:cNvSpPr>
            <a:spLocks noChangeArrowheads="1"/>
          </p:cNvSpPr>
          <p:nvPr/>
        </p:nvSpPr>
        <p:spPr bwMode="auto">
          <a:xfrm>
            <a:off x="2424113" y="1576388"/>
            <a:ext cx="757555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900430"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通过上一节课的学习，我们已经初步理解了课文内容，为了更深入地理解课文，老师送给大家一把金钥匙，这就是核心问题和串珠问题。让我们带着这些问题理解课文。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" name="矩形 7167"/>
          <p:cNvSpPr/>
          <p:nvPr/>
        </p:nvSpPr>
        <p:spPr>
          <a:xfrm>
            <a:off x="2466975" y="2157413"/>
            <a:ext cx="7373938" cy="39693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一、把加点字的音节补充完整。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630555">
              <a:lnSpc>
                <a:spcPct val="150000"/>
              </a:lnSpc>
              <a:defRPr/>
            </a:pPr>
            <a:r>
              <a:rPr lang="en-US" altLang="zh-CN" sz="2400" b="1" dirty="0" err="1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sh</a:t>
            </a:r>
            <a:r>
              <a:rPr lang="en-US" altLang="zh-CN" sz="2400" b="1" dirty="0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____</a:t>
            </a:r>
            <a:r>
              <a:rPr lang="zh-CN" altLang="en-US" sz="2400" b="1" dirty="0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　　      </a:t>
            </a:r>
            <a:r>
              <a:rPr lang="en-US" altLang="zh-CN" sz="2400" b="1" dirty="0" err="1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zh</a:t>
            </a:r>
            <a:r>
              <a:rPr lang="en-US" altLang="zh-CN" sz="2400" b="1" dirty="0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____                p____</a:t>
            </a:r>
            <a:r>
              <a:rPr lang="zh-CN" altLang="en-US" sz="2400" b="1" dirty="0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　　</a:t>
            </a:r>
            <a:endParaRPr lang="en-US" altLang="zh-CN" sz="2400" b="1" dirty="0">
              <a:solidFill>
                <a:prstClr val="black"/>
              </a:solidFill>
              <a:latin typeface="方正姚体" pitchFamily="2" charset="-122"/>
              <a:ea typeface="方正姚体" pitchFamily="2" charset="-122"/>
            </a:endParaRPr>
          </a:p>
          <a:p>
            <a:pPr marL="630555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老鼠　　　    折飞机　　　  漂流</a:t>
            </a:r>
            <a:endParaRPr lang="en-US" altLang="zh-CN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630555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x____</a:t>
            </a:r>
            <a:r>
              <a:rPr lang="zh-CN" altLang="en-US" sz="2400" b="1" dirty="0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　　        </a:t>
            </a:r>
            <a:r>
              <a:rPr lang="en-US" altLang="zh-CN" sz="2400" b="1" dirty="0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y____</a:t>
            </a:r>
            <a:r>
              <a:rPr lang="zh-CN" altLang="en-US" sz="2400" b="1" dirty="0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　               </a:t>
            </a:r>
            <a:r>
              <a:rPr lang="en-US" altLang="zh-CN" sz="2400" b="1" dirty="0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q____</a:t>
            </a:r>
            <a:r>
              <a:rPr lang="zh-CN" altLang="en-US" sz="2400" b="1" dirty="0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　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endParaRPr lang="en-US" altLang="zh-CN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630555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幸运          愿望          取笑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" name="图片 1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08538" y="312738"/>
            <a:ext cx="2586037" cy="60166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文本框 17"/>
          <p:cNvSpPr txBox="1">
            <a:spLocks noChangeArrowheads="1"/>
          </p:cNvSpPr>
          <p:nvPr/>
        </p:nvSpPr>
        <p:spPr bwMode="auto">
          <a:xfrm>
            <a:off x="4104284" y="1280915"/>
            <a:ext cx="3983434" cy="490934"/>
          </a:xfrm>
          <a:prstGeom prst="fram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</a:rPr>
              <a:t>习题源于</a:t>
            </a:r>
            <a:r>
              <a:rPr lang="en-US" altLang="zh-CN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</a:rPr>
              <a:t>《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</a:rPr>
              <a:t>典中点</a:t>
            </a:r>
            <a:r>
              <a:rPr lang="en-US" altLang="zh-CN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</a:rPr>
              <a:t>》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</a:rPr>
              <a:t>的“基础练习”</a:t>
            </a:r>
            <a:endParaRPr lang="zh-CN" altLang="en-US" b="1" dirty="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63494" name="矩形 3"/>
          <p:cNvSpPr>
            <a:spLocks noChangeArrowheads="1"/>
          </p:cNvSpPr>
          <p:nvPr/>
        </p:nvSpPr>
        <p:spPr bwMode="auto">
          <a:xfrm>
            <a:off x="3494088" y="3505200"/>
            <a:ext cx="4876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．</a:t>
            </a: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3495" name="矩形 10"/>
          <p:cNvSpPr>
            <a:spLocks noChangeArrowheads="1"/>
          </p:cNvSpPr>
          <p:nvPr/>
        </p:nvSpPr>
        <p:spPr bwMode="auto">
          <a:xfrm>
            <a:off x="5345113" y="3505200"/>
            <a:ext cx="4876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．</a:t>
            </a: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3496" name="矩形 11"/>
          <p:cNvSpPr>
            <a:spLocks noChangeArrowheads="1"/>
          </p:cNvSpPr>
          <p:nvPr/>
        </p:nvSpPr>
        <p:spPr bwMode="auto">
          <a:xfrm>
            <a:off x="7494588" y="3505200"/>
            <a:ext cx="4876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．</a:t>
            </a: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3497" name="矩形 12"/>
          <p:cNvSpPr>
            <a:spLocks noChangeArrowheads="1"/>
          </p:cNvSpPr>
          <p:nvPr/>
        </p:nvSpPr>
        <p:spPr bwMode="auto">
          <a:xfrm>
            <a:off x="3205163" y="4589463"/>
            <a:ext cx="4876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．</a:t>
            </a: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3498" name="矩形 14"/>
          <p:cNvSpPr>
            <a:spLocks noChangeArrowheads="1"/>
          </p:cNvSpPr>
          <p:nvPr/>
        </p:nvSpPr>
        <p:spPr bwMode="auto">
          <a:xfrm>
            <a:off x="5400675" y="4589463"/>
            <a:ext cx="4876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．</a:t>
            </a: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3499" name="矩形 15"/>
          <p:cNvSpPr>
            <a:spLocks noChangeArrowheads="1"/>
          </p:cNvSpPr>
          <p:nvPr/>
        </p:nvSpPr>
        <p:spPr bwMode="auto">
          <a:xfrm>
            <a:off x="7558088" y="4589463"/>
            <a:ext cx="4876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．</a:t>
            </a: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738563" y="2813050"/>
            <a:ext cx="3365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24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ǔ</a:t>
            </a: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529263" y="2809875"/>
            <a:ext cx="3365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24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é</a:t>
            </a: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7469188" y="2813050"/>
            <a:ext cx="64389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24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iāo</a:t>
            </a: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297238" y="3894138"/>
            <a:ext cx="64389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24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ìng</a:t>
            </a: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5337175" y="3910013"/>
            <a:ext cx="64389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24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uàn</a:t>
            </a: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7724775" y="3894138"/>
            <a:ext cx="3365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24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ǔ</a:t>
            </a:r>
            <a:endParaRPr lang="en-US" altLang="zh-CN" sz="24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20925" y="1914525"/>
            <a:ext cx="7561263" cy="39693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二、看拼音写词语我最棒。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725805">
              <a:lnSpc>
                <a:spcPct val="150000"/>
              </a:lnSpc>
              <a:defRPr/>
            </a:pPr>
            <a:r>
              <a:rPr lang="en-US" altLang="zh-CN" sz="2400" b="1" dirty="0" err="1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zhānɡ</a:t>
            </a:r>
            <a:r>
              <a:rPr lang="en-US" altLang="zh-CN" sz="2400" b="1" dirty="0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  </a:t>
            </a:r>
            <a:r>
              <a:rPr lang="en-US" altLang="zh-CN" sz="2400" b="1" dirty="0" err="1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kāi</a:t>
            </a:r>
            <a:r>
              <a:rPr lang="en-US" altLang="zh-CN" sz="2400" b="1" dirty="0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               </a:t>
            </a:r>
            <a:r>
              <a:rPr lang="en-US" altLang="zh-CN" sz="2400" b="1" dirty="0" err="1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zhǐ</a:t>
            </a:r>
            <a:r>
              <a:rPr lang="en-US" altLang="zh-CN" sz="2400" b="1" dirty="0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	 </a:t>
            </a:r>
            <a:r>
              <a:rPr lang="en-US" altLang="zh-CN" sz="2400" b="1" dirty="0" err="1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chuán</a:t>
            </a:r>
            <a:r>
              <a:rPr lang="en-US" altLang="zh-CN" sz="2400" b="1" dirty="0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            </a:t>
            </a:r>
            <a:r>
              <a:rPr lang="en-US" altLang="zh-CN" sz="2400" b="1" dirty="0" err="1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dàn</a:t>
            </a:r>
            <a:r>
              <a:rPr lang="en-US" altLang="zh-CN" sz="2400" b="1" dirty="0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	   </a:t>
            </a:r>
            <a:r>
              <a:rPr lang="en-US" altLang="zh-CN" sz="2400" b="1" dirty="0" err="1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yuàn</a:t>
            </a:r>
            <a:endParaRPr lang="en-US" altLang="zh-CN" sz="2400" b="1" dirty="0">
              <a:solidFill>
                <a:prstClr val="black"/>
              </a:solidFill>
              <a:latin typeface="方正姚体" pitchFamily="2" charset="-122"/>
              <a:ea typeface="方正姚体" pitchFamily="2" charset="-122"/>
            </a:endParaRPr>
          </a:p>
          <a:p>
            <a:pPr marL="725805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	</a:t>
            </a:r>
            <a:endParaRPr lang="en-US" altLang="zh-CN" sz="2400" b="1" dirty="0">
              <a:solidFill>
                <a:prstClr val="black"/>
              </a:solidFill>
              <a:latin typeface="方正姚体" pitchFamily="2" charset="-122"/>
              <a:ea typeface="方正姚体" pitchFamily="2" charset="-122"/>
            </a:endParaRPr>
          </a:p>
          <a:p>
            <a:pPr marL="725805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 </a:t>
            </a:r>
            <a:r>
              <a:rPr lang="en-US" altLang="zh-CN" sz="2400" b="1" dirty="0" err="1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bāo</a:t>
            </a:r>
            <a:r>
              <a:rPr lang="en-US" altLang="zh-CN" sz="2400" b="1" dirty="0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	    </a:t>
            </a:r>
            <a:r>
              <a:rPr lang="en-US" altLang="zh-CN" sz="2400" b="1" dirty="0" err="1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zā</a:t>
            </a:r>
            <a:r>
              <a:rPr lang="en-US" altLang="zh-CN" sz="2400" b="1" dirty="0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               </a:t>
            </a:r>
            <a:r>
              <a:rPr lang="en-US" altLang="zh-CN" sz="2400" b="1" dirty="0" err="1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qìnɡ</a:t>
            </a:r>
            <a:r>
              <a:rPr lang="en-US" altLang="zh-CN" sz="2400" b="1" dirty="0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  </a:t>
            </a:r>
            <a:r>
              <a:rPr lang="en-US" altLang="zh-CN" sz="2400" b="1" dirty="0" err="1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zhù</a:t>
            </a:r>
            <a:r>
              <a:rPr lang="en-US" altLang="zh-CN" sz="2400" b="1" dirty="0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               </a:t>
            </a:r>
            <a:r>
              <a:rPr lang="en-US" altLang="zh-CN" sz="2400" b="1" dirty="0" err="1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zhuā</a:t>
            </a:r>
            <a:r>
              <a:rPr lang="en-US" altLang="zh-CN" sz="2400" b="1" dirty="0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   </a:t>
            </a:r>
            <a:r>
              <a:rPr lang="en-US" altLang="zh-CN" sz="2400" b="1" dirty="0" err="1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zhù</a:t>
            </a:r>
            <a:endParaRPr lang="en-US" altLang="zh-CN" sz="2400" b="1" dirty="0">
              <a:solidFill>
                <a:prstClr val="black"/>
              </a:solidFill>
              <a:latin typeface="方正姚体" pitchFamily="2" charset="-122"/>
              <a:ea typeface="方正姚体" pitchFamily="2" charset="-122"/>
            </a:endParaRPr>
          </a:p>
          <a:p>
            <a:pPr marL="725805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	</a:t>
            </a:r>
            <a:endParaRPr lang="en-US" altLang="zh-CN" sz="2400" b="1" dirty="0">
              <a:solidFill>
                <a:prstClr val="black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3119438" y="2987675"/>
          <a:ext cx="1534160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3540"/>
                <a:gridCol w="383540"/>
                <a:gridCol w="383540"/>
                <a:gridCol w="383540"/>
              </a:tblGrid>
              <a:tr h="365760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760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3108325" y="4089400"/>
          <a:ext cx="1534160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3540"/>
                <a:gridCol w="383540"/>
                <a:gridCol w="383540"/>
                <a:gridCol w="383540"/>
              </a:tblGrid>
              <a:tr h="365760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760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5391150" y="2987675"/>
          <a:ext cx="1534160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3540"/>
                <a:gridCol w="383540"/>
                <a:gridCol w="383540"/>
                <a:gridCol w="383540"/>
              </a:tblGrid>
              <a:tr h="365760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760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5380038" y="4089400"/>
          <a:ext cx="1534160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3540"/>
                <a:gridCol w="383540"/>
                <a:gridCol w="383540"/>
                <a:gridCol w="383540"/>
              </a:tblGrid>
              <a:tr h="365760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760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7762875" y="2987675"/>
          <a:ext cx="1534160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3540"/>
                <a:gridCol w="383540"/>
                <a:gridCol w="383540"/>
                <a:gridCol w="383540"/>
              </a:tblGrid>
              <a:tr h="365760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760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7751763" y="4089400"/>
          <a:ext cx="1534160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3540"/>
                <a:gridCol w="383540"/>
                <a:gridCol w="383540"/>
                <a:gridCol w="383540"/>
              </a:tblGrid>
              <a:tr h="365760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760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154363" y="2990850"/>
            <a:ext cx="146050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 开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5416550" y="3017838"/>
            <a:ext cx="146050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纸 船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7777163" y="3017838"/>
            <a:ext cx="146050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 愿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3124200" y="4106863"/>
            <a:ext cx="146050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包 扎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5368925" y="4108450"/>
            <a:ext cx="146050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庆 祝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7753350" y="4092575"/>
            <a:ext cx="146050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抓 住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9" grpId="0"/>
      <p:bldP spid="20" grpId="0"/>
      <p:bldP spid="21" grpId="0"/>
      <p:bldP spid="22" grpId="0"/>
      <p:bldP spid="2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矩形 3"/>
          <p:cNvSpPr>
            <a:spLocks noChangeArrowheads="1"/>
          </p:cNvSpPr>
          <p:nvPr/>
        </p:nvSpPr>
        <p:spPr bwMode="auto">
          <a:xfrm>
            <a:off x="2408238" y="1839913"/>
            <a:ext cx="7216775" cy="341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三、我会选。</a:t>
            </a:r>
            <a:endParaRPr lang="en-US" altLang="zh-CN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</a:rPr>
              <a:t>漂　　　飘</a:t>
            </a:r>
            <a:endParaRPr lang="zh-CN" altLang="en-US" sz="2400" b="1" dirty="0">
              <a:solidFill>
                <a:srgbClr val="000000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五星红旗迎风（　　）扬。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小纸船在水里 （　　）。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树叶顺水（　　）走。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4.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柳条随风（　　）动。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072063" y="3035300"/>
            <a:ext cx="4876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飘</a:t>
            </a: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208588" y="3589338"/>
            <a:ext cx="4876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漂</a:t>
            </a: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405313" y="4094163"/>
            <a:ext cx="4876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漂</a:t>
            </a: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459288" y="4699000"/>
            <a:ext cx="4876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飘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265363" y="1146175"/>
            <a:ext cx="7602537" cy="50774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四、照样子写句子。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61950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例：松鼠和小熊是好朋友。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1.______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是好朋友。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898525" indent="-630555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例：小熊很难过。松鼠也很难过。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898525" indent="-630555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小熊和松鼠都很难过。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小明是小学生。小云也是小学生。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268605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__________________________________________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268605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例：如果你愿意和好，就放一只风筝吧！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如果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_______________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，就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_________________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！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927350" y="2330450"/>
            <a:ext cx="4876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我</a:t>
            </a: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008438" y="2330450"/>
            <a:ext cx="7924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李芳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711450" y="4524375"/>
            <a:ext cx="41370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4400"/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小明和小云都是小学生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656013" y="5646738"/>
            <a:ext cx="17068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你想奶奶了</a:t>
            </a: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383338" y="5630863"/>
            <a:ext cx="17068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去看看她吧</a:t>
            </a: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586" name="组合 2"/>
          <p:cNvGrpSpPr/>
          <p:nvPr/>
        </p:nvGrpSpPr>
        <p:grpSpPr bwMode="auto">
          <a:xfrm>
            <a:off x="2414588" y="2506663"/>
            <a:ext cx="7748587" cy="1241425"/>
            <a:chOff x="918568" y="2622805"/>
            <a:chExt cx="7747760" cy="1240768"/>
          </a:xfrm>
        </p:grpSpPr>
        <p:sp>
          <p:nvSpPr>
            <p:cNvPr id="4" name="任意多边形 3"/>
            <p:cNvSpPr/>
            <p:nvPr/>
          </p:nvSpPr>
          <p:spPr>
            <a:xfrm>
              <a:off x="918568" y="2936964"/>
              <a:ext cx="7747760" cy="926609"/>
            </a:xfrm>
            <a:custGeom>
              <a:avLst/>
              <a:gdLst>
                <a:gd name="connsiteX0" fmla="*/ 0 w 7638579"/>
                <a:gd name="connsiteY0" fmla="*/ 154353 h 926100"/>
                <a:gd name="connsiteX1" fmla="*/ 154353 w 7638579"/>
                <a:gd name="connsiteY1" fmla="*/ 0 h 926100"/>
                <a:gd name="connsiteX2" fmla="*/ 7484226 w 7638579"/>
                <a:gd name="connsiteY2" fmla="*/ 0 h 926100"/>
                <a:gd name="connsiteX3" fmla="*/ 7638579 w 7638579"/>
                <a:gd name="connsiteY3" fmla="*/ 154353 h 926100"/>
                <a:gd name="connsiteX4" fmla="*/ 7638579 w 7638579"/>
                <a:gd name="connsiteY4" fmla="*/ 771747 h 926100"/>
                <a:gd name="connsiteX5" fmla="*/ 7484226 w 7638579"/>
                <a:gd name="connsiteY5" fmla="*/ 926100 h 926100"/>
                <a:gd name="connsiteX6" fmla="*/ 154353 w 7638579"/>
                <a:gd name="connsiteY6" fmla="*/ 926100 h 926100"/>
                <a:gd name="connsiteX7" fmla="*/ 0 w 7638579"/>
                <a:gd name="connsiteY7" fmla="*/ 771747 h 926100"/>
                <a:gd name="connsiteX8" fmla="*/ 0 w 7638579"/>
                <a:gd name="connsiteY8" fmla="*/ 154353 h 92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38579" h="926100">
                  <a:moveTo>
                    <a:pt x="0" y="154353"/>
                  </a:moveTo>
                  <a:cubicBezTo>
                    <a:pt x="0" y="69106"/>
                    <a:pt x="69106" y="0"/>
                    <a:pt x="154353" y="0"/>
                  </a:cubicBezTo>
                  <a:lnTo>
                    <a:pt x="7484226" y="0"/>
                  </a:lnTo>
                  <a:cubicBezTo>
                    <a:pt x="7569473" y="0"/>
                    <a:pt x="7638579" y="69106"/>
                    <a:pt x="7638579" y="154353"/>
                  </a:cubicBezTo>
                  <a:lnTo>
                    <a:pt x="7638579" y="771747"/>
                  </a:lnTo>
                  <a:cubicBezTo>
                    <a:pt x="7638579" y="856994"/>
                    <a:pt x="7569473" y="926100"/>
                    <a:pt x="7484226" y="926100"/>
                  </a:cubicBezTo>
                  <a:lnTo>
                    <a:pt x="154353" y="926100"/>
                  </a:lnTo>
                  <a:cubicBezTo>
                    <a:pt x="69106" y="926100"/>
                    <a:pt x="0" y="856994"/>
                    <a:pt x="0" y="771747"/>
                  </a:cubicBezTo>
                  <a:lnTo>
                    <a:pt x="0" y="154353"/>
                  </a:lnTo>
                  <a:close/>
                </a:path>
              </a:pathLst>
            </a:custGeom>
            <a:solidFill>
              <a:srgbClr val="DBE1ED">
                <a:alpha val="89804"/>
              </a:srgb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rgbClr r="0" g="0" b="0"/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638047" tIns="336800" rIns="638047" bIns="215896" spcCol="1270" anchor="b"/>
            <a:lstStyle/>
            <a:p>
              <a:pPr marL="342900" lvl="1" indent="-342900" defTabSz="1066800">
                <a:lnSpc>
                  <a:spcPct val="90000"/>
                </a:lnSpc>
                <a:spcAft>
                  <a:spcPct val="15000"/>
                </a:spcAft>
                <a:buFont typeface="Wingdings" panose="05000000000000000000" pitchFamily="2" charset="2"/>
                <a:buChar char="Ø"/>
                <a:defRPr/>
              </a:pPr>
              <a:r>
                <a:rPr lang="zh-CN" altLang="en-US" sz="2400" b="1" dirty="0">
                  <a:latin typeface="仿宋" panose="02010609060101010101" charset="-122"/>
                  <a:ea typeface="仿宋" panose="02010609060101010101" charset="-122"/>
                </a:rPr>
                <a:t>完成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《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点拨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》</a:t>
              </a:r>
              <a:r>
                <a:rPr lang="zh-CN" altLang="en-US" sz="2400" b="1" dirty="0">
                  <a:latin typeface="仿宋" panose="02010609060101010101" charset="-122"/>
                  <a:ea typeface="仿宋" panose="02010609060101010101" charset="-122"/>
                </a:rPr>
                <a:t>“阅读方法练”“写作方法练”。</a:t>
              </a:r>
              <a:endParaRPr lang="zh-CN" altLang="en-US" sz="2400" b="1" dirty="0">
                <a:latin typeface="仿宋" panose="02010609060101010101" charset="-122"/>
                <a:ea typeface="仿宋" panose="02010609060101010101" charset="-122"/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1300122" y="2622805"/>
              <a:ext cx="2670731" cy="413280"/>
            </a:xfrm>
            <a:custGeom>
              <a:avLst/>
              <a:gdLst>
                <a:gd name="connsiteX0" fmla="*/ 0 w 2670731"/>
                <a:gd name="connsiteY0" fmla="*/ 68881 h 413280"/>
                <a:gd name="connsiteX1" fmla="*/ 68881 w 2670731"/>
                <a:gd name="connsiteY1" fmla="*/ 0 h 413280"/>
                <a:gd name="connsiteX2" fmla="*/ 2601850 w 2670731"/>
                <a:gd name="connsiteY2" fmla="*/ 0 h 413280"/>
                <a:gd name="connsiteX3" fmla="*/ 2670731 w 2670731"/>
                <a:gd name="connsiteY3" fmla="*/ 68881 h 413280"/>
                <a:gd name="connsiteX4" fmla="*/ 2670731 w 2670731"/>
                <a:gd name="connsiteY4" fmla="*/ 344399 h 413280"/>
                <a:gd name="connsiteX5" fmla="*/ 2601850 w 2670731"/>
                <a:gd name="connsiteY5" fmla="*/ 413280 h 413280"/>
                <a:gd name="connsiteX6" fmla="*/ 68881 w 2670731"/>
                <a:gd name="connsiteY6" fmla="*/ 413280 h 413280"/>
                <a:gd name="connsiteX7" fmla="*/ 0 w 2670731"/>
                <a:gd name="connsiteY7" fmla="*/ 344399 h 413280"/>
                <a:gd name="connsiteX8" fmla="*/ 0 w 2670731"/>
                <a:gd name="connsiteY8" fmla="*/ 68881 h 413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70731" h="413280">
                  <a:moveTo>
                    <a:pt x="0" y="68881"/>
                  </a:moveTo>
                  <a:cubicBezTo>
                    <a:pt x="0" y="30839"/>
                    <a:pt x="30839" y="0"/>
                    <a:pt x="68881" y="0"/>
                  </a:cubicBezTo>
                  <a:lnTo>
                    <a:pt x="2601850" y="0"/>
                  </a:lnTo>
                  <a:cubicBezTo>
                    <a:pt x="2639892" y="0"/>
                    <a:pt x="2670731" y="30839"/>
                    <a:pt x="2670731" y="68881"/>
                  </a:cubicBezTo>
                  <a:lnTo>
                    <a:pt x="2670731" y="344399"/>
                  </a:lnTo>
                  <a:cubicBezTo>
                    <a:pt x="2670731" y="382441"/>
                    <a:pt x="2639892" y="413280"/>
                    <a:pt x="2601850" y="413280"/>
                  </a:cubicBezTo>
                  <a:lnTo>
                    <a:pt x="68881" y="413280"/>
                  </a:lnTo>
                  <a:cubicBezTo>
                    <a:pt x="30839" y="413280"/>
                    <a:pt x="0" y="382441"/>
                    <a:pt x="0" y="344399"/>
                  </a:cubicBezTo>
                  <a:lnTo>
                    <a:pt x="0" y="68881"/>
                  </a:lnTo>
                  <a:close/>
                </a:path>
              </a:pathLst>
            </a:custGeom>
          </p:spPr>
          <p:style>
            <a:lnRef idx="0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22279" tIns="20175" rIns="222279" bIns="20175" spcCol="1270" anchor="ctr"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defTabSz="12446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2800" b="1" dirty="0">
                  <a:ln w="17780" cmpd="sng">
                    <a:noFill/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A</a:t>
              </a:r>
              <a:r>
                <a:rPr lang="zh-CN" sz="2800" b="1" dirty="0">
                  <a:ln w="17780" cmpd="sng">
                    <a:noFill/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组</a:t>
              </a:r>
              <a:r>
                <a:rPr lang="en-US" sz="2800" b="1" dirty="0">
                  <a:ln w="17780" cmpd="sng">
                    <a:noFill/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—</a:t>
              </a:r>
              <a:r>
                <a:rPr lang="zh-CN" sz="2800" b="1" dirty="0">
                  <a:ln w="17780" cmpd="sng">
                    <a:noFill/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基础篇</a:t>
              </a:r>
              <a:endParaRPr lang="zh-CN" sz="2800" b="1" dirty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7" name="图示 6"/>
          <p:cNvGraphicFramePr/>
          <p:nvPr/>
        </p:nvGraphicFramePr>
        <p:xfrm>
          <a:off x="2414338" y="1366891"/>
          <a:ext cx="2952328" cy="7496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pSp>
        <p:nvGrpSpPr>
          <p:cNvPr id="67588" name="组合 5"/>
          <p:cNvGrpSpPr/>
          <p:nvPr/>
        </p:nvGrpSpPr>
        <p:grpSpPr bwMode="auto">
          <a:xfrm>
            <a:off x="2427288" y="3951288"/>
            <a:ext cx="7735887" cy="1371600"/>
            <a:chOff x="931282" y="4035939"/>
            <a:chExt cx="7735045" cy="1370872"/>
          </a:xfrm>
        </p:grpSpPr>
        <p:sp>
          <p:nvSpPr>
            <p:cNvPr id="8" name="任意多边形 7"/>
            <p:cNvSpPr/>
            <p:nvPr/>
          </p:nvSpPr>
          <p:spPr>
            <a:xfrm>
              <a:off x="931282" y="4386590"/>
              <a:ext cx="7735045" cy="1020221"/>
            </a:xfrm>
            <a:custGeom>
              <a:avLst/>
              <a:gdLst>
                <a:gd name="connsiteX0" fmla="*/ 0 w 7638579"/>
                <a:gd name="connsiteY0" fmla="*/ 170103 h 1020600"/>
                <a:gd name="connsiteX1" fmla="*/ 170103 w 7638579"/>
                <a:gd name="connsiteY1" fmla="*/ 0 h 1020600"/>
                <a:gd name="connsiteX2" fmla="*/ 7468476 w 7638579"/>
                <a:gd name="connsiteY2" fmla="*/ 0 h 1020600"/>
                <a:gd name="connsiteX3" fmla="*/ 7638579 w 7638579"/>
                <a:gd name="connsiteY3" fmla="*/ 170103 h 1020600"/>
                <a:gd name="connsiteX4" fmla="*/ 7638579 w 7638579"/>
                <a:gd name="connsiteY4" fmla="*/ 850497 h 1020600"/>
                <a:gd name="connsiteX5" fmla="*/ 7468476 w 7638579"/>
                <a:gd name="connsiteY5" fmla="*/ 1020600 h 1020600"/>
                <a:gd name="connsiteX6" fmla="*/ 170103 w 7638579"/>
                <a:gd name="connsiteY6" fmla="*/ 1020600 h 1020600"/>
                <a:gd name="connsiteX7" fmla="*/ 0 w 7638579"/>
                <a:gd name="connsiteY7" fmla="*/ 850497 h 1020600"/>
                <a:gd name="connsiteX8" fmla="*/ 0 w 7638579"/>
                <a:gd name="connsiteY8" fmla="*/ 170103 h 102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38579" h="1020600">
                  <a:moveTo>
                    <a:pt x="0" y="170103"/>
                  </a:moveTo>
                  <a:cubicBezTo>
                    <a:pt x="0" y="76158"/>
                    <a:pt x="76158" y="0"/>
                    <a:pt x="170103" y="0"/>
                  </a:cubicBezTo>
                  <a:lnTo>
                    <a:pt x="7468476" y="0"/>
                  </a:lnTo>
                  <a:cubicBezTo>
                    <a:pt x="7562421" y="0"/>
                    <a:pt x="7638579" y="76158"/>
                    <a:pt x="7638579" y="170103"/>
                  </a:cubicBezTo>
                  <a:lnTo>
                    <a:pt x="7638579" y="850497"/>
                  </a:lnTo>
                  <a:cubicBezTo>
                    <a:pt x="7638579" y="944442"/>
                    <a:pt x="7562421" y="1020600"/>
                    <a:pt x="7468476" y="1020600"/>
                  </a:cubicBezTo>
                  <a:lnTo>
                    <a:pt x="170103" y="1020600"/>
                  </a:lnTo>
                  <a:cubicBezTo>
                    <a:pt x="76158" y="1020600"/>
                    <a:pt x="0" y="944442"/>
                    <a:pt x="0" y="850497"/>
                  </a:cubicBezTo>
                  <a:lnTo>
                    <a:pt x="0" y="170103"/>
                  </a:lnTo>
                  <a:close/>
                </a:path>
              </a:pathLst>
            </a:custGeom>
            <a:solidFill>
              <a:srgbClr val="DBE1ED">
                <a:alpha val="89804"/>
              </a:srgb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rgbClr r="0" g="0" b="0"/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642661" tIns="424726" rIns="642661" bIns="220510" spcCol="1270" anchor="ctr"/>
            <a:lstStyle/>
            <a:p>
              <a:pPr marL="342900" lvl="1" indent="-342900" defTabSz="1066800">
                <a:lnSpc>
                  <a:spcPct val="90000"/>
                </a:lnSpc>
                <a:spcAft>
                  <a:spcPct val="15000"/>
                </a:spcAft>
                <a:buFont typeface="Wingdings" panose="05000000000000000000" pitchFamily="2" charset="2"/>
                <a:buChar char="Ø"/>
                <a:defRPr/>
              </a:pPr>
              <a:r>
                <a:rPr lang="zh-CN" altLang="en-US" sz="2400" b="1" dirty="0">
                  <a:latin typeface="仿宋" panose="02010609060101010101" charset="-122"/>
                  <a:ea typeface="仿宋" panose="02010609060101010101" charset="-122"/>
                </a:rPr>
                <a:t>完成</a:t>
              </a:r>
              <a:r>
                <a:rPr lang="en-US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《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典中点</a:t>
              </a:r>
              <a:r>
                <a:rPr lang="en-US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》</a:t>
              </a:r>
              <a:r>
                <a:rPr lang="en-US" altLang="en-US" sz="2400" b="1" dirty="0">
                  <a:latin typeface="仿宋" panose="02010609060101010101" charset="-122"/>
                  <a:ea typeface="仿宋" panose="02010609060101010101" charset="-122"/>
                </a:rPr>
                <a:t>“</a:t>
              </a:r>
              <a:r>
                <a:rPr lang="zh-CN" altLang="en-US" sz="2400" b="1" dirty="0">
                  <a:latin typeface="仿宋" panose="02010609060101010101" charset="-122"/>
                  <a:ea typeface="仿宋" panose="02010609060101010101" charset="-122"/>
                </a:rPr>
                <a:t>主题探究”“拓展提升</a:t>
              </a:r>
              <a:r>
                <a:rPr lang="zh-CN" altLang="en-US" sz="2400" b="1" dirty="0" smtClean="0">
                  <a:latin typeface="仿宋" panose="02010609060101010101" charset="-122"/>
                  <a:ea typeface="仿宋" panose="02010609060101010101" charset="-122"/>
                </a:rPr>
                <a:t>”。 </a:t>
              </a:r>
              <a:endParaRPr lang="zh-CN" altLang="en-US" sz="2400" b="1" dirty="0">
                <a:latin typeface="仿宋" panose="02010609060101010101" charset="-122"/>
                <a:ea typeface="仿宋" panose="02010609060101010101" charset="-122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1312837" y="4035939"/>
              <a:ext cx="2645304" cy="531360"/>
            </a:xfrm>
            <a:custGeom>
              <a:avLst/>
              <a:gdLst>
                <a:gd name="connsiteX0" fmla="*/ 0 w 2645304"/>
                <a:gd name="connsiteY0" fmla="*/ 88562 h 531360"/>
                <a:gd name="connsiteX1" fmla="*/ 88562 w 2645304"/>
                <a:gd name="connsiteY1" fmla="*/ 0 h 531360"/>
                <a:gd name="connsiteX2" fmla="*/ 2556742 w 2645304"/>
                <a:gd name="connsiteY2" fmla="*/ 0 h 531360"/>
                <a:gd name="connsiteX3" fmla="*/ 2645304 w 2645304"/>
                <a:gd name="connsiteY3" fmla="*/ 88562 h 531360"/>
                <a:gd name="connsiteX4" fmla="*/ 2645304 w 2645304"/>
                <a:gd name="connsiteY4" fmla="*/ 442798 h 531360"/>
                <a:gd name="connsiteX5" fmla="*/ 2556742 w 2645304"/>
                <a:gd name="connsiteY5" fmla="*/ 531360 h 531360"/>
                <a:gd name="connsiteX6" fmla="*/ 88562 w 2645304"/>
                <a:gd name="connsiteY6" fmla="*/ 531360 h 531360"/>
                <a:gd name="connsiteX7" fmla="*/ 0 w 2645304"/>
                <a:gd name="connsiteY7" fmla="*/ 442798 h 531360"/>
                <a:gd name="connsiteX8" fmla="*/ 0 w 2645304"/>
                <a:gd name="connsiteY8" fmla="*/ 88562 h 531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45304" h="531360">
                  <a:moveTo>
                    <a:pt x="0" y="88562"/>
                  </a:moveTo>
                  <a:cubicBezTo>
                    <a:pt x="0" y="39651"/>
                    <a:pt x="39651" y="0"/>
                    <a:pt x="88562" y="0"/>
                  </a:cubicBezTo>
                  <a:lnTo>
                    <a:pt x="2556742" y="0"/>
                  </a:lnTo>
                  <a:cubicBezTo>
                    <a:pt x="2605653" y="0"/>
                    <a:pt x="2645304" y="39651"/>
                    <a:pt x="2645304" y="88562"/>
                  </a:cubicBezTo>
                  <a:lnTo>
                    <a:pt x="2645304" y="442798"/>
                  </a:lnTo>
                  <a:cubicBezTo>
                    <a:pt x="2645304" y="491709"/>
                    <a:pt x="2605653" y="531360"/>
                    <a:pt x="2556742" y="531360"/>
                  </a:cubicBezTo>
                  <a:lnTo>
                    <a:pt x="88562" y="531360"/>
                  </a:lnTo>
                  <a:cubicBezTo>
                    <a:pt x="39651" y="531360"/>
                    <a:pt x="0" y="491709"/>
                    <a:pt x="0" y="442798"/>
                  </a:cubicBezTo>
                  <a:lnTo>
                    <a:pt x="0" y="88562"/>
                  </a:lnTo>
                  <a:close/>
                </a:path>
              </a:pathLst>
            </a:custGeom>
          </p:spPr>
          <p:style>
            <a:lnRef idx="0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28043" tIns="25939" rIns="228043" bIns="25939" spcCol="1270" anchor="ctr"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defTabSz="12446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altLang="zh-CN" sz="2800" b="1" dirty="0">
                  <a:ln w="17780" cmpd="sng">
                    <a:noFill/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B</a:t>
              </a:r>
              <a:r>
                <a:rPr lang="zh-CN" altLang="en-US" sz="2800" b="1" dirty="0">
                  <a:ln w="17780" cmpd="sng">
                    <a:noFill/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组</a:t>
              </a:r>
              <a:r>
                <a:rPr lang="en-US" altLang="zh-CN" sz="2800" b="1" dirty="0">
                  <a:ln w="17780" cmpd="sng">
                    <a:noFill/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—</a:t>
              </a:r>
              <a:r>
                <a:rPr lang="zh-CN" altLang="en-US" sz="2800" b="1" dirty="0">
                  <a:ln w="17780" cmpd="sng">
                    <a:noFill/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提升篇</a:t>
              </a:r>
              <a:endParaRPr lang="zh-CN" altLang="en-US" sz="2800" b="1" dirty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7" name="内容占位符 2"/>
          <p:cNvSpPr txBox="1">
            <a:spLocks noChangeArrowheads="1"/>
          </p:cNvSpPr>
          <p:nvPr/>
        </p:nvSpPr>
        <p:spPr bwMode="auto">
          <a:xfrm>
            <a:off x="2306638" y="1897063"/>
            <a:ext cx="7793037" cy="405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 eaLnBrk="1" hangingPunct="1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u"/>
              <a:defRPr/>
            </a:pPr>
            <a:r>
              <a:rPr lang="zh-CN" altLang="zh-CN" sz="22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黑体 Std R" pitchFamily="34" charset="-122"/>
                <a:sym typeface="Calibri" panose="020F0502020204030204" pitchFamily="34" charset="0"/>
              </a:rPr>
              <a:t>核心问题：</a:t>
            </a:r>
            <a:endParaRPr lang="en-US" altLang="zh-CN" sz="2200" b="1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Adobe 黑体 Std R" pitchFamily="34" charset="-122"/>
              <a:sym typeface="Calibri" panose="020F0502020204030204" pitchFamily="34" charset="0"/>
            </a:endParaRPr>
          </a:p>
          <a:p>
            <a:pPr marL="361950" indent="363855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zh-CN" altLang="en-US" sz="2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学了课文你懂得了什么道理呢？</a:t>
            </a:r>
            <a:endParaRPr lang="zh-CN" altLang="en-US" sz="2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  <a:p>
            <a:pPr marL="342900" indent="-342900" eaLnBrk="1" hangingPunct="1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u"/>
              <a:defRPr/>
            </a:pPr>
            <a:r>
              <a:rPr lang="zh-CN" altLang="zh-CN" sz="22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串珠问题：</a:t>
            </a:r>
            <a:endParaRPr lang="zh-CN" altLang="zh-CN" sz="2200" b="1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sym typeface="Calibri" panose="020F0502020204030204" pitchFamily="34" charset="0"/>
            </a:endParaRPr>
          </a:p>
          <a:p>
            <a:pPr marL="273050" indent="-273050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en-US" altLang="zh-CN" sz="2200" b="1" dirty="0">
                <a:solidFill>
                  <a:prstClr val="black"/>
                </a:solidFill>
                <a:latin typeface="宋体" panose="02010600030101010101" pitchFamily="2" charset="-122"/>
                <a:sym typeface="Calibri" panose="020F0502020204030204" pitchFamily="34" charset="0"/>
              </a:rPr>
              <a:t>1</a:t>
            </a:r>
            <a:r>
              <a:rPr lang="en-US" altLang="zh-CN" sz="2200" b="1" dirty="0" smtClean="0">
                <a:solidFill>
                  <a:prstClr val="black"/>
                </a:solidFill>
                <a:latin typeface="宋体" panose="02010600030101010101" pitchFamily="2" charset="-122"/>
                <a:sym typeface="Calibri" panose="020F0502020204030204" pitchFamily="34" charset="0"/>
              </a:rPr>
              <a:t>.</a:t>
            </a:r>
            <a:r>
              <a:rPr lang="zh-CN" altLang="en-US" sz="2200" b="1" dirty="0">
                <a:solidFill>
                  <a:prstClr val="black"/>
                </a:solidFill>
                <a:latin typeface="宋体" panose="02010600030101010101" pitchFamily="2" charset="-122"/>
                <a:sym typeface="Calibri" panose="020F0502020204030204" pitchFamily="34" charset="0"/>
              </a:rPr>
              <a:t>松鼠和小熊是怎样成为朋友的？</a:t>
            </a:r>
            <a:endParaRPr lang="zh-CN" altLang="en-US" sz="2200" b="1" dirty="0">
              <a:solidFill>
                <a:prstClr val="black"/>
              </a:solidFill>
              <a:latin typeface="宋体" panose="02010600030101010101" pitchFamily="2" charset="-122"/>
              <a:sym typeface="Calibri" panose="020F0502020204030204" pitchFamily="34" charset="0"/>
            </a:endParaRPr>
          </a:p>
          <a:p>
            <a:pPr marL="273050" indent="-273050" eaLnBrk="1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lang="en-US" altLang="zh-CN" sz="2200" b="1" dirty="0" smtClean="0">
                <a:latin typeface="+mn-ea"/>
                <a:sym typeface="Calibri" panose="020F0502020204030204" pitchFamily="34" charset="0"/>
              </a:rPr>
              <a:t>2.</a:t>
            </a:r>
            <a:r>
              <a:rPr lang="zh-CN" altLang="en-US" sz="2200" b="1" dirty="0">
                <a:latin typeface="+mn-ea"/>
                <a:sym typeface="Calibri" panose="020F0502020204030204" pitchFamily="34" charset="0"/>
              </a:rPr>
              <a:t>他们之间发生了什么矛盾呢？</a:t>
            </a:r>
            <a:endParaRPr lang="zh-CN" altLang="en-US" sz="2200" b="1" dirty="0">
              <a:latin typeface="+mn-ea"/>
              <a:sym typeface="Calibri" panose="020F0502020204030204" pitchFamily="34" charset="0"/>
            </a:endParaRPr>
          </a:p>
          <a:p>
            <a:pPr marL="273050" indent="-273050" eaLnBrk="1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lang="en-US" altLang="zh-CN" sz="2200" b="1" dirty="0" smtClean="0">
                <a:latin typeface="+mn-ea"/>
                <a:sym typeface="Calibri" panose="020F0502020204030204" pitchFamily="34" charset="0"/>
              </a:rPr>
              <a:t>3.</a:t>
            </a:r>
            <a:r>
              <a:rPr lang="zh-CN" altLang="en-US" sz="2200" b="1" dirty="0">
                <a:latin typeface="+mn-ea"/>
                <a:sym typeface="Calibri" panose="020F0502020204030204" pitchFamily="34" charset="0"/>
              </a:rPr>
              <a:t>后来他们是怎样做的？结果怎样呢</a:t>
            </a:r>
            <a:r>
              <a:rPr lang="zh-CN" altLang="en-US" sz="2200" b="1" dirty="0" smtClean="0">
                <a:latin typeface="+mn-ea"/>
                <a:sym typeface="Calibri" panose="020F0502020204030204" pitchFamily="34" charset="0"/>
              </a:rPr>
              <a:t>？</a:t>
            </a:r>
            <a:endParaRPr lang="zh-CN" altLang="en-US" sz="2200" b="1" dirty="0">
              <a:latin typeface="+mn-ea"/>
              <a:sym typeface="Calibri" panose="020F0502020204030204" pitchFamily="34" charset="0"/>
            </a:endParaRPr>
          </a:p>
          <a:p>
            <a:pPr marL="273050" indent="-273050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endParaRPr lang="zh-CN" altLang="en-US" sz="2200" b="1" dirty="0">
              <a:solidFill>
                <a:prstClr val="black"/>
              </a:solidFill>
              <a:latin typeface="宋体" panose="02010600030101010101" pitchFamily="2" charset="-122"/>
              <a:sym typeface="Calibri" panose="020F0502020204030204" pitchFamily="34" charset="0"/>
            </a:endParaRPr>
          </a:p>
        </p:txBody>
      </p:sp>
      <p:pic>
        <p:nvPicPr>
          <p:cNvPr id="36867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16163" y="1058863"/>
            <a:ext cx="3767137" cy="85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组合 31"/>
          <p:cNvGrpSpPr/>
          <p:nvPr/>
        </p:nvGrpSpPr>
        <p:grpSpPr bwMode="auto">
          <a:xfrm>
            <a:off x="2511425" y="4948238"/>
            <a:ext cx="7321550" cy="1208087"/>
            <a:chOff x="422178" y="4737761"/>
            <a:chExt cx="7320093" cy="1207762"/>
          </a:xfrm>
        </p:grpSpPr>
        <p:sp>
          <p:nvSpPr>
            <p:cNvPr id="34" name="单圆角矩形 33"/>
            <p:cNvSpPr/>
            <p:nvPr/>
          </p:nvSpPr>
          <p:spPr>
            <a:xfrm>
              <a:off x="1191963" y="5085329"/>
              <a:ext cx="6550308" cy="704660"/>
            </a:xfrm>
            <a:prstGeom prst="snipRoundRect">
              <a:avLst/>
            </a:prstGeom>
            <a:noFill/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20686" tIns="120686" rIns="120686" bIns="120686" spcCol="1270" anchor="ctr"/>
            <a:lstStyle/>
            <a:p>
              <a:pPr marL="536575" lvl="1" defTabSz="1244600">
                <a:lnSpc>
                  <a:spcPct val="150000"/>
                </a:lnSpc>
                <a:spcAft>
                  <a:spcPct val="15000"/>
                </a:spcAft>
                <a:defRPr/>
              </a:pPr>
              <a:r>
                <a:rPr lang="zh-CN" altLang="en-US" sz="2800" b="1">
                  <a:latin typeface="+mj-ea"/>
                  <a:ea typeface="+mj-ea"/>
                </a:rPr>
                <a:t>松鼠和小熊是怎样成为好朋友的？</a:t>
              </a:r>
              <a:endParaRPr lang="zh-CN" altLang="en-US" sz="2800" b="1" dirty="0">
                <a:latin typeface="+mj-ea"/>
                <a:ea typeface="+mj-ea"/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422178" y="4737761"/>
              <a:ext cx="1169755" cy="1207762"/>
            </a:xfrm>
            <a:custGeom>
              <a:avLst/>
              <a:gdLst>
                <a:gd name="connsiteX0" fmla="*/ 600729 w 846331"/>
                <a:gd name="connsiteY0" fmla="*/ 134938 h 846331"/>
                <a:gd name="connsiteX1" fmla="*/ 666560 w 846331"/>
                <a:gd name="connsiteY1" fmla="*/ 79696 h 846331"/>
                <a:gd name="connsiteX2" fmla="*/ 719152 w 846331"/>
                <a:gd name="connsiteY2" fmla="*/ 123825 h 846331"/>
                <a:gd name="connsiteX3" fmla="*/ 676181 w 846331"/>
                <a:gd name="connsiteY3" fmla="*/ 198249 h 846331"/>
                <a:gd name="connsiteX4" fmla="*/ 744457 w 846331"/>
                <a:gd name="connsiteY4" fmla="*/ 316506 h 846331"/>
                <a:gd name="connsiteX5" fmla="*/ 830395 w 846331"/>
                <a:gd name="connsiteY5" fmla="*/ 316504 h 846331"/>
                <a:gd name="connsiteX6" fmla="*/ 842316 w 846331"/>
                <a:gd name="connsiteY6" fmla="*/ 384114 h 846331"/>
                <a:gd name="connsiteX7" fmla="*/ 761560 w 846331"/>
                <a:gd name="connsiteY7" fmla="*/ 413505 h 846331"/>
                <a:gd name="connsiteX8" fmla="*/ 737848 w 846331"/>
                <a:gd name="connsiteY8" fmla="*/ 547982 h 846331"/>
                <a:gd name="connsiteX9" fmla="*/ 803682 w 846331"/>
                <a:gd name="connsiteY9" fmla="*/ 603220 h 846331"/>
                <a:gd name="connsiteX10" fmla="*/ 769355 w 846331"/>
                <a:gd name="connsiteY10" fmla="*/ 662675 h 846331"/>
                <a:gd name="connsiteX11" fmla="*/ 688601 w 846331"/>
                <a:gd name="connsiteY11" fmla="*/ 633281 h 846331"/>
                <a:gd name="connsiteX12" fmla="*/ 583997 w 846331"/>
                <a:gd name="connsiteY12" fmla="*/ 721055 h 846331"/>
                <a:gd name="connsiteX13" fmla="*/ 598921 w 846331"/>
                <a:gd name="connsiteY13" fmla="*/ 805687 h 846331"/>
                <a:gd name="connsiteX14" fmla="*/ 534408 w 846331"/>
                <a:gd name="connsiteY14" fmla="*/ 829167 h 846331"/>
                <a:gd name="connsiteX15" fmla="*/ 491441 w 846331"/>
                <a:gd name="connsiteY15" fmla="*/ 754741 h 846331"/>
                <a:gd name="connsiteX16" fmla="*/ 354890 w 846331"/>
                <a:gd name="connsiteY16" fmla="*/ 754741 h 846331"/>
                <a:gd name="connsiteX17" fmla="*/ 311923 w 846331"/>
                <a:gd name="connsiteY17" fmla="*/ 829167 h 846331"/>
                <a:gd name="connsiteX18" fmla="*/ 247410 w 846331"/>
                <a:gd name="connsiteY18" fmla="*/ 805687 h 846331"/>
                <a:gd name="connsiteX19" fmla="*/ 262335 w 846331"/>
                <a:gd name="connsiteY19" fmla="*/ 721054 h 846331"/>
                <a:gd name="connsiteX20" fmla="*/ 157731 w 846331"/>
                <a:gd name="connsiteY20" fmla="*/ 633281 h 846331"/>
                <a:gd name="connsiteX21" fmla="*/ 76976 w 846331"/>
                <a:gd name="connsiteY21" fmla="*/ 662675 h 846331"/>
                <a:gd name="connsiteX22" fmla="*/ 42649 w 846331"/>
                <a:gd name="connsiteY22" fmla="*/ 603220 h 846331"/>
                <a:gd name="connsiteX23" fmla="*/ 108483 w 846331"/>
                <a:gd name="connsiteY23" fmla="*/ 547982 h 846331"/>
                <a:gd name="connsiteX24" fmla="*/ 84771 w 846331"/>
                <a:gd name="connsiteY24" fmla="*/ 413505 h 846331"/>
                <a:gd name="connsiteX25" fmla="*/ 4015 w 846331"/>
                <a:gd name="connsiteY25" fmla="*/ 384114 h 846331"/>
                <a:gd name="connsiteX26" fmla="*/ 15936 w 846331"/>
                <a:gd name="connsiteY26" fmla="*/ 316504 h 846331"/>
                <a:gd name="connsiteX27" fmla="*/ 101874 w 846331"/>
                <a:gd name="connsiteY27" fmla="*/ 316506 h 846331"/>
                <a:gd name="connsiteX28" fmla="*/ 170150 w 846331"/>
                <a:gd name="connsiteY28" fmla="*/ 198249 h 846331"/>
                <a:gd name="connsiteX29" fmla="*/ 127179 w 846331"/>
                <a:gd name="connsiteY29" fmla="*/ 123825 h 846331"/>
                <a:gd name="connsiteX30" fmla="*/ 179771 w 846331"/>
                <a:gd name="connsiteY30" fmla="*/ 79696 h 846331"/>
                <a:gd name="connsiteX31" fmla="*/ 245602 w 846331"/>
                <a:gd name="connsiteY31" fmla="*/ 134938 h 846331"/>
                <a:gd name="connsiteX32" fmla="*/ 373918 w 846331"/>
                <a:gd name="connsiteY32" fmla="*/ 88235 h 846331"/>
                <a:gd name="connsiteX33" fmla="*/ 388839 w 846331"/>
                <a:gd name="connsiteY33" fmla="*/ 3601 h 846331"/>
                <a:gd name="connsiteX34" fmla="*/ 457492 w 846331"/>
                <a:gd name="connsiteY34" fmla="*/ 3601 h 846331"/>
                <a:gd name="connsiteX35" fmla="*/ 472413 w 846331"/>
                <a:gd name="connsiteY35" fmla="*/ 88234 h 846331"/>
                <a:gd name="connsiteX36" fmla="*/ 600729 w 846331"/>
                <a:gd name="connsiteY36" fmla="*/ 134937 h 846331"/>
                <a:gd name="connsiteX37" fmla="*/ 600729 w 846331"/>
                <a:gd name="connsiteY37" fmla="*/ 134938 h 84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846331" h="846331">
                  <a:moveTo>
                    <a:pt x="600729" y="134938"/>
                  </a:moveTo>
                  <a:lnTo>
                    <a:pt x="666560" y="79696"/>
                  </a:lnTo>
                  <a:lnTo>
                    <a:pt x="719152" y="123825"/>
                  </a:lnTo>
                  <a:lnTo>
                    <a:pt x="676181" y="198249"/>
                  </a:lnTo>
                  <a:cubicBezTo>
                    <a:pt x="706736" y="232621"/>
                    <a:pt x="729967" y="272859"/>
                    <a:pt x="744457" y="316506"/>
                  </a:cubicBezTo>
                  <a:lnTo>
                    <a:pt x="830395" y="316504"/>
                  </a:lnTo>
                  <a:lnTo>
                    <a:pt x="842316" y="384114"/>
                  </a:lnTo>
                  <a:lnTo>
                    <a:pt x="761560" y="413505"/>
                  </a:lnTo>
                  <a:cubicBezTo>
                    <a:pt x="762872" y="459476"/>
                    <a:pt x="754804" y="505232"/>
                    <a:pt x="737848" y="547982"/>
                  </a:cubicBezTo>
                  <a:lnTo>
                    <a:pt x="803682" y="603220"/>
                  </a:lnTo>
                  <a:lnTo>
                    <a:pt x="769355" y="662675"/>
                  </a:lnTo>
                  <a:lnTo>
                    <a:pt x="688601" y="633281"/>
                  </a:lnTo>
                  <a:cubicBezTo>
                    <a:pt x="660057" y="669340"/>
                    <a:pt x="624465" y="699206"/>
                    <a:pt x="583997" y="721055"/>
                  </a:cubicBezTo>
                  <a:lnTo>
                    <a:pt x="598921" y="805687"/>
                  </a:lnTo>
                  <a:lnTo>
                    <a:pt x="534408" y="829167"/>
                  </a:lnTo>
                  <a:lnTo>
                    <a:pt x="491441" y="754741"/>
                  </a:lnTo>
                  <a:cubicBezTo>
                    <a:pt x="446396" y="764016"/>
                    <a:pt x="399934" y="764016"/>
                    <a:pt x="354890" y="754741"/>
                  </a:cubicBezTo>
                  <a:lnTo>
                    <a:pt x="311923" y="829167"/>
                  </a:lnTo>
                  <a:lnTo>
                    <a:pt x="247410" y="805687"/>
                  </a:lnTo>
                  <a:lnTo>
                    <a:pt x="262335" y="721054"/>
                  </a:lnTo>
                  <a:cubicBezTo>
                    <a:pt x="221867" y="699205"/>
                    <a:pt x="186275" y="669340"/>
                    <a:pt x="157731" y="633281"/>
                  </a:cubicBezTo>
                  <a:lnTo>
                    <a:pt x="76976" y="662675"/>
                  </a:lnTo>
                  <a:lnTo>
                    <a:pt x="42649" y="603220"/>
                  </a:lnTo>
                  <a:lnTo>
                    <a:pt x="108483" y="547982"/>
                  </a:lnTo>
                  <a:cubicBezTo>
                    <a:pt x="91527" y="505232"/>
                    <a:pt x="83459" y="459476"/>
                    <a:pt x="84771" y="413505"/>
                  </a:cubicBezTo>
                  <a:lnTo>
                    <a:pt x="4015" y="384114"/>
                  </a:lnTo>
                  <a:lnTo>
                    <a:pt x="15936" y="316504"/>
                  </a:lnTo>
                  <a:lnTo>
                    <a:pt x="101874" y="316506"/>
                  </a:lnTo>
                  <a:cubicBezTo>
                    <a:pt x="116364" y="272859"/>
                    <a:pt x="139595" y="232621"/>
                    <a:pt x="170150" y="198249"/>
                  </a:cubicBezTo>
                  <a:lnTo>
                    <a:pt x="127179" y="123825"/>
                  </a:lnTo>
                  <a:lnTo>
                    <a:pt x="179771" y="79696"/>
                  </a:lnTo>
                  <a:lnTo>
                    <a:pt x="245602" y="134938"/>
                  </a:lnTo>
                  <a:cubicBezTo>
                    <a:pt x="284758" y="110816"/>
                    <a:pt x="328418" y="94925"/>
                    <a:pt x="373918" y="88235"/>
                  </a:cubicBezTo>
                  <a:lnTo>
                    <a:pt x="388839" y="3601"/>
                  </a:lnTo>
                  <a:lnTo>
                    <a:pt x="457492" y="3601"/>
                  </a:lnTo>
                  <a:lnTo>
                    <a:pt x="472413" y="88234"/>
                  </a:lnTo>
                  <a:cubicBezTo>
                    <a:pt x="517913" y="94924"/>
                    <a:pt x="561574" y="110815"/>
                    <a:pt x="600729" y="134937"/>
                  </a:cubicBezTo>
                  <a:lnTo>
                    <a:pt x="600729" y="134938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87930" tIns="216029" rIns="187930" bIns="230830" spcCol="1270" anchor="ctr"/>
            <a:lstStyle/>
            <a:p>
              <a:pPr algn="ctr" defTabSz="6223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方正卡通简体" pitchFamily="65" charset="-122"/>
                  <a:ea typeface="方正卡通简体" pitchFamily="65" charset="-122"/>
                </a:rPr>
                <a:t>边听边想</a:t>
              </a:r>
              <a:endParaRPr lang="zh-CN" altLang="en-US" sz="2800" dirty="0">
                <a:solidFill>
                  <a:schemeClr val="tx1"/>
                </a:solidFill>
                <a:latin typeface="方正卡通简体" pitchFamily="65" charset="-122"/>
                <a:ea typeface="方正卡通简体" pitchFamily="65" charset="-122"/>
              </a:endParaRPr>
            </a:p>
          </p:txBody>
        </p:sp>
      </p:grpSp>
      <p:sp>
        <p:nvSpPr>
          <p:cNvPr id="39" name="图文框 38"/>
          <p:cNvSpPr/>
          <p:nvPr/>
        </p:nvSpPr>
        <p:spPr>
          <a:xfrm>
            <a:off x="3859213" y="1216025"/>
            <a:ext cx="4473575" cy="906463"/>
          </a:xfrm>
          <a:prstGeom prst="fra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81367" tIns="181367" rIns="181367" bIns="181367" spcCol="1270" anchor="ctr"/>
          <a:lstStyle/>
          <a:p>
            <a:pPr algn="ctr" defTabSz="1600200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听录音回顾课文</a:t>
            </a:r>
            <a:endParaRPr lang="zh-CN" sz="3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7893" name="Picture 8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52813" y="2327275"/>
            <a:ext cx="5286375" cy="2608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>
            <a:spLocks noChangeArrowheads="1"/>
          </p:cNvSpPr>
          <p:nvPr/>
        </p:nvSpPr>
        <p:spPr bwMode="auto">
          <a:xfrm>
            <a:off x="2282825" y="1603375"/>
            <a:ext cx="7553325" cy="1753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55600" indent="-355600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latin typeface="+mn-ea"/>
                <a:ea typeface="+mn-ea"/>
              </a:rPr>
              <a:t>1.</a:t>
            </a:r>
            <a:r>
              <a:rPr lang="zh-CN" altLang="en-US" sz="2400" b="1" dirty="0">
                <a:latin typeface="+mn-ea"/>
                <a:ea typeface="+mn-ea"/>
              </a:rPr>
              <a:t>品读：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松鼠和小熊住在一座山上。松鼠住在山顶，小熊住在山脚。山上的小溪往下流，正好从小熊的家门口流过。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8"/>
          <p:cNvSpPr txBox="1">
            <a:spLocks noChangeArrowheads="1"/>
          </p:cNvSpPr>
          <p:nvPr/>
        </p:nvSpPr>
        <p:spPr bwMode="auto">
          <a:xfrm>
            <a:off x="2665413" y="3921125"/>
            <a:ext cx="7170737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62738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“折”“放”这看似不经意的动作却促成了一段深厚的友谊，给我们带来了一个感人至深的友情故事。这段话巧妙的起到了承上启下的过渡作用。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5" name="Picture 2" descr="C:\Users\Administrator\Desktop\可改图标 - 副本\品读释疑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67275" y="282575"/>
            <a:ext cx="2571750" cy="67468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>
            <a:spLocks noChangeArrowheads="1"/>
          </p:cNvSpPr>
          <p:nvPr/>
        </p:nvSpPr>
        <p:spPr bwMode="auto">
          <a:xfrm>
            <a:off x="2268538" y="1539875"/>
            <a:ext cx="7716837" cy="15532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55600" indent="-355600">
              <a:lnSpc>
                <a:spcPts val="38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宋体" panose="02010600030101010101" pitchFamily="2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小熊拿起纸船一看，乐坏了。纸船里放着一个小松果，松果上挂着一张纸条，上面写着：‘祝你快乐！’</a:t>
            </a:r>
            <a:r>
              <a:rPr lang="zh-CN" altLang="en-US" sz="2400" b="1" dirty="0">
                <a:latin typeface="宋体" panose="02010600030101010101" pitchFamily="2" charset="-122"/>
                <a:ea typeface="楷体" panose="02010609060101010101" pitchFamily="49" charset="-122"/>
              </a:rPr>
              <a:t>”</a:t>
            </a:r>
            <a:r>
              <a:rPr lang="zh-CN" altLang="en-US" sz="2400" b="1" dirty="0">
                <a:latin typeface="+mn-ea"/>
                <a:ea typeface="+mn-ea"/>
              </a:rPr>
              <a:t>小熊为什么“乐坏了”？</a:t>
            </a:r>
            <a:endParaRPr lang="zh-CN" altLang="en-US" sz="2400" b="1" dirty="0">
              <a:latin typeface="+mn-ea"/>
              <a:ea typeface="+mn-ea"/>
            </a:endParaRPr>
          </a:p>
        </p:txBody>
      </p:sp>
      <p:sp>
        <p:nvSpPr>
          <p:cNvPr id="3" name="矩形 8"/>
          <p:cNvSpPr txBox="1">
            <a:spLocks noChangeArrowheads="1"/>
          </p:cNvSpPr>
          <p:nvPr/>
        </p:nvSpPr>
        <p:spPr bwMode="auto">
          <a:xfrm>
            <a:off x="2516188" y="3308350"/>
            <a:ext cx="7219950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62738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因为他除了收到一个表示友好的礼物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——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松果之外还收到了来自远方的一个素不相识的朋友的祝福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——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祝你快乐。这简单的祝福温暖了小熊的心，拉近了小熊和这位不认识的朋友的距离。所以小熊“乐坏了”。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矩形 1"/>
          <p:cNvSpPr>
            <a:spLocks noChangeArrowheads="1"/>
          </p:cNvSpPr>
          <p:nvPr/>
        </p:nvSpPr>
        <p:spPr bwMode="auto">
          <a:xfrm>
            <a:off x="2409825" y="1401763"/>
            <a:ext cx="768350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55600" indent="-355600">
              <a:lnSpc>
                <a:spcPct val="150000"/>
              </a:lnSpc>
            </a:pPr>
            <a:r>
              <a:rPr lang="zh-CN" altLang="en-US" sz="2400" b="1">
                <a:solidFill>
                  <a:srgbClr val="00965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仿写：</a:t>
            </a:r>
            <a:endParaRPr lang="en-US" altLang="zh-CN" sz="2400" b="1">
              <a:solidFill>
                <a:srgbClr val="00965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55600" indent="-355600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请你仿写一句描写人物神态的句子。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40963" name="图片 24" descr="花盆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66938" y="1555750"/>
            <a:ext cx="3222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808288" y="2619375"/>
            <a:ext cx="6886575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630555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只见他嘴张得像箱子口那么大，一下子就愣住了，接着他就咽了两三口唾沫，好像是嗓子里发干似的。 </a:t>
            </a:r>
            <a:endParaRPr lang="en-US" altLang="zh-CN" sz="24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indent="630555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只见他的脸憋得通红，双眉拧成疙瘩，就连胳膊上的青筋都看得清清楚楚。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矩形 1"/>
          <p:cNvSpPr>
            <a:spLocks noChangeArrowheads="1"/>
          </p:cNvSpPr>
          <p:nvPr/>
        </p:nvSpPr>
        <p:spPr bwMode="auto">
          <a:xfrm>
            <a:off x="2409825" y="1827213"/>
            <a:ext cx="768350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55600" indent="-355600">
              <a:lnSpc>
                <a:spcPct val="150000"/>
              </a:lnSpc>
            </a:pPr>
            <a:r>
              <a:rPr lang="zh-CN" altLang="en-US" sz="2400" b="1">
                <a:solidFill>
                  <a:srgbClr val="00965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积累：</a:t>
            </a:r>
            <a:endParaRPr lang="en-US" altLang="zh-CN" sz="2400" b="1">
              <a:solidFill>
                <a:srgbClr val="00965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55600" indent="-355600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试着写出几个和“快乐”意思相近的词语。　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41987" name="图片 24" descr="花盆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66938" y="1981200"/>
            <a:ext cx="3222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205163" y="3486150"/>
            <a:ext cx="6888162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高兴  开心  欢乐  欢快  欢喜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endParaRPr lang="en-US" altLang="zh-CN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3901</Words>
  <Application>WPS 演示</Application>
  <PresentationFormat>宽屏</PresentationFormat>
  <Paragraphs>270</Paragraphs>
  <Slides>34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51" baseType="lpstr">
      <vt:lpstr>Arial</vt:lpstr>
      <vt:lpstr>宋体</vt:lpstr>
      <vt:lpstr>Wingdings</vt:lpstr>
      <vt:lpstr>微软雅黑</vt:lpstr>
      <vt:lpstr>Arial Unicode MS</vt:lpstr>
      <vt:lpstr>方正黑体简体</vt:lpstr>
      <vt:lpstr>仿宋</vt:lpstr>
      <vt:lpstr>Calibri</vt:lpstr>
      <vt:lpstr>黑体</vt:lpstr>
      <vt:lpstr>Gulim</vt:lpstr>
      <vt:lpstr>方正大黑简体</vt:lpstr>
      <vt:lpstr>楷体</vt:lpstr>
      <vt:lpstr>Adobe 黑体 Std R</vt:lpstr>
      <vt:lpstr>方正卡通简体</vt:lpstr>
      <vt:lpstr>方正姚体</vt:lpstr>
      <vt:lpstr>Malgun Gothic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mayn</cp:lastModifiedBy>
  <cp:revision>25</cp:revision>
  <dcterms:created xsi:type="dcterms:W3CDTF">2019-06-19T02:08:00Z</dcterms:created>
  <dcterms:modified xsi:type="dcterms:W3CDTF">2019-09-24T01:00:11Z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2052-11.1.0.9069</vt:lpwstr>
  </property>
</Properties>
</file>