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5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41A8C-B547-4DED-8A8B-1221E01A60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hyperlink" Target="../../&#35838;&#20214;&#30446;&#24405;B.ppt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hyperlink" Target="../../&#35838;&#20214;&#30446;&#24405;B.ppt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hyperlink" Target="../../&#35838;&#20214;&#30446;&#24405;B.ppt" TargetMode="Externa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hyperlink" Target="../../&#35838;&#20214;&#30446;&#24405;B.ppt" TargetMode="Externa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../../&#35838;&#20214;&#30446;&#24405;B.ppt" TargetMode="Externa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hyperlink" Target="../../&#35838;&#20214;&#30446;&#24405;B.ppt" TargetMode="Externa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WordArt 22" descr="窄竖线"/>
          <p:cNvSpPr>
            <a:spLocks noChangeArrowheads="1" noChangeShapeType="1" noTextEdit="1"/>
          </p:cNvSpPr>
          <p:nvPr/>
        </p:nvSpPr>
        <p:spPr bwMode="auto">
          <a:xfrm>
            <a:off x="2784709" y="1409830"/>
            <a:ext cx="6858559" cy="194329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5542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郑成功收复台湾</a:t>
            </a:r>
            <a:endParaRPr lang="zh-CN" altLang="en-US" sz="3600" b="1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2927648" y="2202138"/>
            <a:ext cx="561657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思考：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哪些词句写出了台湾人民对侵略者的痛恨？哪些词句写出了郑成功要收复宝岛台湾的决心。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51" name="Group 11"/>
          <p:cNvGrpSpPr>
            <a:grpSpLocks noChangeAspect="1"/>
          </p:cNvGrpSpPr>
          <p:nvPr/>
        </p:nvGrpSpPr>
        <p:grpSpPr bwMode="auto">
          <a:xfrm>
            <a:off x="2351386" y="842603"/>
            <a:ext cx="3225800" cy="1006475"/>
            <a:chOff x="2362" y="6580"/>
            <a:chExt cx="4417" cy="1381"/>
          </a:xfrm>
        </p:grpSpPr>
        <p:sp>
          <p:nvSpPr>
            <p:cNvPr id="10252" name="AutoShape 12"/>
            <p:cNvSpPr>
              <a:spLocks noChangeAspect="1" noChangeArrowheads="1"/>
            </p:cNvSpPr>
            <p:nvPr/>
          </p:nvSpPr>
          <p:spPr bwMode="auto">
            <a:xfrm>
              <a:off x="2362" y="6580"/>
              <a:ext cx="4417" cy="1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3329" y="6976"/>
              <a:ext cx="3450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3200" b="1" dirty="0">
                  <a:solidFill>
                    <a:srgbClr val="993300"/>
                  </a:solidFill>
                  <a:ea typeface="楷体_GB2312" pitchFamily="49" charset="-122"/>
                </a:rPr>
                <a:t>研读文本</a:t>
              </a:r>
              <a:endParaRPr lang="zh-CN" altLang="en-US" dirty="0"/>
            </a:p>
          </p:txBody>
        </p:sp>
        <p:pic>
          <p:nvPicPr>
            <p:cNvPr id="10254" name="Picture 14" descr="AI_cd0001_0294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" y="6580"/>
              <a:ext cx="1131" cy="1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55" name="Picture 15" descr="W02008032453669664027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01050" y="4991100"/>
            <a:ext cx="863600" cy="79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61" name="Group 21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0262" name="Picture 22" descr="按扭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3" name="Picture 23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4" name="Picture 24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5" name="Picture 25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273733" y="1331347"/>
            <a:ext cx="7488237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明朝末年，荷兰侵略者强占了台湾。台湾人民恨透了这伙强盗，不断进行反抗斗争。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2273733" y="2991713"/>
            <a:ext cx="770572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少年时代的郑成功，曾亲眼目睹荷兰侵略者在家乡福建沿海地区烧杀抢掠、残害乡亲。他从小就对荷兰侵略者十分憎（</a:t>
            </a:r>
            <a:r>
              <a:rPr lang="en-US" altLang="zh-CN" sz="2800" dirty="0" err="1">
                <a:latin typeface="宋体" panose="02010600030101010101" pitchFamily="2" charset="-122"/>
              </a:rPr>
              <a:t>zēnɡ</a:t>
            </a:r>
            <a:r>
              <a:rPr lang="zh-CN" altLang="en-US" sz="2800" dirty="0">
                <a:latin typeface="宋体" panose="02010600030101010101" pitchFamily="2" charset="-122"/>
              </a:rPr>
              <a:t>）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恨。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3328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3329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30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31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32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ldLvl="0" animBg="1"/>
      <p:bldP spid="133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919288" y="975836"/>
            <a:ext cx="820916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后来，郑成功成为统率千军万马的将领，便移师金门、厦（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xi</a:t>
            </a:r>
            <a:r>
              <a:rPr lang="en-US" altLang="zh-CN" sz="2800" dirty="0" err="1">
                <a:latin typeface="宋体" panose="02010600030101010101" pitchFamily="2" charset="-122"/>
                <a:ea typeface="楷体_GB2312" pitchFamily="49" charset="-122"/>
              </a:rPr>
              <a:t>à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）门一带，决心进军台湾，赶走荷兰侵略者。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1919288" y="2988152"/>
            <a:ext cx="8408194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郑成功在众将士的簇拥下，站在指挥舰（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ji</a:t>
            </a:r>
            <a:r>
              <a:rPr lang="en-US" altLang="zh-CN" sz="2800" dirty="0" err="1">
                <a:latin typeface="宋体" panose="02010600030101010101" pitchFamily="2" charset="-122"/>
                <a:ea typeface="楷体_GB2312" pitchFamily="49" charset="-122"/>
              </a:rPr>
              <a:t>à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）船的楼上举目四望，这支前进中的庞大舰队，前后绵延十几里，风帆蔽日，战旗招展。郑成功看到自己亲手训练的军队纪律严明，军容雄壮，充满了必胜的信心。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52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4353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54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55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56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957263" y="2277398"/>
            <a:ext cx="6690743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郑成功是如何收复台湾的呢？他为什么能取得这场战斗的胜利呢？自由读课文第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en-US" altLang="en-US" dirty="0"/>
              <a:t>～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自然段，找出他们胜利的原因，画出相关语句，想想你从中体会到了什么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275" name="Group 11"/>
          <p:cNvGrpSpPr>
            <a:grpSpLocks noChangeAspect="1"/>
          </p:cNvGrpSpPr>
          <p:nvPr/>
        </p:nvGrpSpPr>
        <p:grpSpPr bwMode="auto">
          <a:xfrm>
            <a:off x="2279650" y="908050"/>
            <a:ext cx="3225800" cy="1006475"/>
            <a:chOff x="2362" y="6580"/>
            <a:chExt cx="4417" cy="1381"/>
          </a:xfrm>
        </p:grpSpPr>
        <p:sp>
          <p:nvSpPr>
            <p:cNvPr id="11276" name="AutoShape 12"/>
            <p:cNvSpPr>
              <a:spLocks noChangeAspect="1" noChangeArrowheads="1"/>
            </p:cNvSpPr>
            <p:nvPr/>
          </p:nvSpPr>
          <p:spPr bwMode="auto">
            <a:xfrm>
              <a:off x="2362" y="6580"/>
              <a:ext cx="4417" cy="1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Text Box 13"/>
            <p:cNvSpPr txBox="1">
              <a:spLocks noChangeArrowheads="1"/>
            </p:cNvSpPr>
            <p:nvPr/>
          </p:nvSpPr>
          <p:spPr bwMode="auto">
            <a:xfrm>
              <a:off x="3329" y="6976"/>
              <a:ext cx="3450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3200" b="1">
                  <a:solidFill>
                    <a:srgbClr val="993300"/>
                  </a:solidFill>
                  <a:ea typeface="楷体_GB2312" pitchFamily="49" charset="-122"/>
                </a:rPr>
                <a:t>研读文本</a:t>
              </a:r>
              <a:endParaRPr lang="zh-CN" altLang="en-US"/>
            </a:p>
          </p:txBody>
        </p:sp>
        <p:pic>
          <p:nvPicPr>
            <p:cNvPr id="11278" name="Picture 14" descr="AI_cd0001_0294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" y="6580"/>
              <a:ext cx="1131" cy="1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284" name="Group 20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1285" name="Picture 21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6" name="Picture 22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7" name="Picture 23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8" name="Picture 24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992312" y="615450"/>
            <a:ext cx="8024813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郑成功沉着镇定，指挥我军战船和战舰展开激战。英勇的我军将士冒着敌军密集的炮火，驾驶战船向敌舰冲去。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068229" y="2277537"/>
            <a:ext cx="8137723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我军将士乘势用铁钩钩住战舰，争先恐后跳了上去。敌舰官兵无法逃脱，只好举手投降。至此，我军取得了登陆战斗的重大胜利。 </a:t>
            </a:r>
            <a:endParaRPr lang="zh-CN" altLang="en-US" sz="28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176974" y="3861713"/>
            <a:ext cx="792023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郑成功义正辞严道：</a:t>
            </a:r>
            <a:r>
              <a:rPr lang="zh-CN" altLang="en-US" sz="2800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台湾本来是我国神圣领土。我们收回台湾，是天经地义之举。如果你们赖着不走，我就用大炮把你们轰走！</a:t>
            </a:r>
            <a:r>
              <a:rPr lang="zh-CN" altLang="en-US" sz="2800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5377" name="Group 17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5378" name="Picture 18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9" name="Picture 19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80" name="Picture 20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81" name="Picture 21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ldLvl="0" animBg="1"/>
      <p:bldP spid="15370" grpId="0" bldLvl="0" animBg="1"/>
      <p:bldP spid="1537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2281487" y="1053341"/>
            <a:ext cx="7705476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盘踞（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j</a:t>
            </a:r>
            <a:r>
              <a:rPr lang="en-US" altLang="zh-CN" sz="2800" dirty="0" err="1">
                <a:latin typeface="宋体" panose="02010600030101010101" pitchFamily="2" charset="-122"/>
              </a:rPr>
              <a:t>ù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）在台湾城的敌军妄图长期顽抗，等待救援。郑成功决定采取长期围困的办法逼敌军投降。在围困八个月之后，郑成功下令向台湾城发起强攻。荷兰侵略军粮尽水绝，走投无路，只好举起白旗投降。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1662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年初，敌军头目被迫来到我军大营，签字投降。在我军将士潮水般的欢呼声中，荷兰侵略者垂头丧气地离开侵占三十八年之久的台湾。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6399" name="Group 15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6400" name="Picture 16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01" name="Picture 17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02" name="Picture 18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03" name="Picture 19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919287" y="1331754"/>
            <a:ext cx="806767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台湾宝岛重新回到祖国怀抱，台湾同胞男女老幼个个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喜气洋洋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。他们成群结队，箪（</a:t>
            </a:r>
            <a:r>
              <a:rPr lang="en-US" altLang="zh-CN" sz="2800" dirty="0" err="1">
                <a:latin typeface="宋体" panose="02010600030101010101" pitchFamily="2" charset="-122"/>
              </a:rPr>
              <a:t>dān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）食壶浆，慰劳祖国将士。台湾各地街头巷尾，鞭炮之声不绝于耳，人们载歌载舞，欢庆回到祖国怀抱。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991704" y="3501673"/>
            <a:ext cx="8136744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郑成功收复台湾以后，鼓励垦荒种田，大力发展生产，倡导教育，兴办学校，帮助台湾同胞改善生活，提高文化水平，有力地促进了台湾的发展。</a:t>
            </a:r>
            <a:endParaRPr lang="zh-CN" altLang="en-US" sz="28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424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7425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26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27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28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757873" y="1037814"/>
            <a:ext cx="568960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这位伟大的民族英雄，虽中年英逝，但他收复宝岛台湾的丰功伟绩，永远铭（</a:t>
            </a:r>
            <a:r>
              <a:rPr lang="en-US" altLang="zh-CN" sz="2800" dirty="0" err="1">
                <a:latin typeface="宋体" panose="02010600030101010101" pitchFamily="2" charset="-122"/>
              </a:rPr>
              <a:t>mínɡ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）记在中华儿女的心中。著名文学家、史学家郭沫若曾撰（</a:t>
            </a:r>
            <a:r>
              <a:rPr lang="en-US" altLang="zh-CN" sz="2800" dirty="0" err="1">
                <a:latin typeface="宋体" panose="02010600030101010101" pitchFamily="2" charset="-122"/>
              </a:rPr>
              <a:t>zhuàn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）写一副对联，赞颂郑成功的历史功绩：</a:t>
            </a:r>
            <a:r>
              <a:rPr lang="zh-CN" altLang="en-US" sz="2800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开辟荆（</a:t>
            </a:r>
            <a:r>
              <a:rPr lang="en-US" altLang="zh-CN" sz="2800" dirty="0" err="1">
                <a:solidFill>
                  <a:srgbClr val="993300"/>
                </a:solidFill>
                <a:latin typeface="宋体" panose="02010600030101010101" pitchFamily="2" charset="-122"/>
              </a:rPr>
              <a:t>jīnɡ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）榛（</a:t>
            </a:r>
            <a:r>
              <a:rPr lang="en-US" altLang="zh-CN" sz="2800" dirty="0" err="1">
                <a:solidFill>
                  <a:srgbClr val="993300"/>
                </a:solidFill>
                <a:latin typeface="宋体" panose="02010600030101010101" pitchFamily="2" charset="-122"/>
              </a:rPr>
              <a:t>zhēn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）千秋功业，驱除荷虏（</a:t>
            </a:r>
            <a:r>
              <a:rPr lang="en-US" altLang="zh-CN" sz="2800" dirty="0" err="1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lǔ</a:t>
            </a:r>
            <a:r>
              <a:rPr lang="zh-CN" altLang="en-US" sz="28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）一代英雄。</a:t>
            </a:r>
            <a:r>
              <a:rPr lang="zh-CN" altLang="en-US" sz="2800" dirty="0">
                <a:solidFill>
                  <a:srgbClr val="9933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42" name="Picture 10" descr="郑成功像（鼓）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80325" y="1568673"/>
            <a:ext cx="2700338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448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8449" name="Picture 17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50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51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52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5" name="Picture 9" descr="郑成功操水台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8975" y="692696"/>
            <a:ext cx="3513138" cy="326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581015" y="881608"/>
            <a:ext cx="613410" cy="25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楷体_GB2312" pitchFamily="49" charset="-122"/>
              </a:rPr>
              <a:t>郑成功操水台</a:t>
            </a:r>
            <a:endParaRPr kumimoji="1"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9467" name="Picture 11" descr="郑成功陵墓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5450" y="3861048"/>
            <a:ext cx="2463800" cy="24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9510077" y="3789611"/>
            <a:ext cx="613410" cy="26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楷体_GB2312" pitchFamily="49" charset="-122"/>
              </a:rPr>
              <a:t>郑成功台湾陵墓</a:t>
            </a:r>
            <a:endParaRPr kumimoji="1"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9474" name="Group 18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19475" name="Picture 19" descr="按扭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476" name="Picture 20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477" name="Picture 21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478" name="Picture 22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9" name="Picture 9" descr="郑成功陵墓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94789" y="509886"/>
            <a:ext cx="3600450" cy="334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780354" y="759124"/>
            <a:ext cx="61341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楷体_GB2312" pitchFamily="49" charset="-122"/>
              </a:rPr>
              <a:t>郑成功福建陵墓</a:t>
            </a:r>
            <a:endParaRPr kumimoji="1"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491" name="Picture 11" descr="郑成功像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0613" y="3602037"/>
            <a:ext cx="3816350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243638" y="5835649"/>
            <a:ext cx="36004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楷体_GB2312" pitchFamily="49" charset="-122"/>
              </a:rPr>
              <a:t>郑成功像（台湾）</a:t>
            </a:r>
            <a:endParaRPr kumimoji="1"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0498" name="Group 18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20499" name="Picture 19" descr="按扭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0" name="Picture 20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1" name="Picture 21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2" name="Picture 22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台湾建制图（荷兰）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0993" y="492088"/>
            <a:ext cx="4222750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12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4113" name="Picture 17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4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5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6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9" descr="郑成功纪念馆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80513" cy="695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1847850" y="260350"/>
            <a:ext cx="41910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  <a:ea typeface="楷体_GB2312" pitchFamily="49" charset="-122"/>
              </a:rPr>
              <a:t>郑成功纪念馆</a:t>
            </a:r>
            <a:endParaRPr kumimoji="1" lang="zh-CN" altLang="en-US" sz="4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1521" name="Group 17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21522" name="Picture 18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23" name="Picture 19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24" name="Picture 20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25" name="Picture 21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246722" y="980728"/>
            <a:ext cx="7465782" cy="28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作业超市</a:t>
            </a:r>
            <a:endParaRPr lang="zh-CN" altLang="en-US" sz="32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学完了课文，你一定想深入了解台湾的历史和现状吧？请查阅有关描写台湾的书籍和资料，再认真读一读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616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25617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8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9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20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q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4825" y="1773238"/>
            <a:ext cx="693102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Rectangle 11" descr="Large confetti"/>
          <p:cNvSpPr>
            <a:spLocks noChangeArrowheads="1"/>
          </p:cNvSpPr>
          <p:nvPr/>
        </p:nvSpPr>
        <p:spPr bwMode="auto">
          <a:xfrm>
            <a:off x="2711450" y="692150"/>
            <a:ext cx="4675188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pattFill prst="lgConfetti">
                  <a:fgClr>
                    <a:schemeClr val="accent2"/>
                  </a:fgClr>
                  <a:bgClr>
                    <a:schemeClr val="folHlink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荷兰殖民者侵占我国台湾（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1624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年）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89" name="Group 17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3090" name="Picture 18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91" name="Picture 19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92" name="Picture 20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93" name="Picture 21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郑成功像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4113" y="836613"/>
            <a:ext cx="3748087" cy="503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668770" y="2635250"/>
            <a:ext cx="67500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  <a:ea typeface="隶书" pitchFamily="49" charset="-122"/>
              </a:rPr>
              <a:t>郑成功像</a:t>
            </a:r>
            <a:endParaRPr kumimoji="1" lang="zh-CN" altLang="en-US" sz="3200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5137" name="Group 17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5138" name="Picture 18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9" name="Picture 19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0" name="Picture 20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1" name="Picture 21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151784" y="34290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4" name="Picture 10" descr="【台湾人民欢庆胜利，喜迎国姓爷】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47850" y="836613"/>
            <a:ext cx="3514725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8663" y="836613"/>
            <a:ext cx="2928937" cy="18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【1661年4月郑成功率领25000人，自金门料罗湾出发，挥师东渡，进军台湾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19738" y="2924175"/>
            <a:ext cx="345598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 descr="【1662年2月郑成功接受荷兰殖民主义者投降】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92313" y="3068638"/>
            <a:ext cx="3338512" cy="1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63" name="Group 19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6164" name="Picture 20" descr="按扭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65" name="Picture 21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66" name="Picture 22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67" name="Picture 23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216529" y="1108110"/>
            <a:ext cx="7770434" cy="323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srgbClr val="993300"/>
                </a:solidFill>
                <a:ea typeface="楷体_GB2312" pitchFamily="49" charset="-122"/>
              </a:rPr>
              <a:t>阅读要求</a:t>
            </a:r>
            <a:br>
              <a:rPr lang="zh-CN" altLang="en-US" sz="3200" dirty="0">
                <a:solidFill>
                  <a:srgbClr val="993300"/>
                </a:solidFill>
                <a:ea typeface="楷体_GB2312" pitchFamily="49" charset="-122"/>
              </a:rPr>
            </a:br>
            <a:endParaRPr lang="zh-CN" altLang="en-US" sz="3200" dirty="0">
              <a:solidFill>
                <a:srgbClr val="993300"/>
              </a:solidFill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自由读课文，读准字音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注意字形。 　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郑成功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一文向我们介绍了他的哪些事迹？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想一想，这一课主要写了什么？理清文章的脉络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184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7185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6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7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8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998788" y="908050"/>
            <a:ext cx="33845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我会读  我会认</a:t>
            </a:r>
            <a:endParaRPr lang="zh-CN" altLang="en-US" sz="3200" b="1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927350" y="2349500"/>
            <a:ext cx="583247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强盗  厦门  憎恨  舰船  盘踞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铭记  撰写  俘虏  载歌载舞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千军万马   张牙舞爪   走投无路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2546" name="Group 18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22547" name="Picture 19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48" name="Picture 20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49" name="Picture 21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50" name="Picture 22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609992" y="1196752"/>
            <a:ext cx="6942392" cy="264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主要内容</a:t>
            </a:r>
            <a:endParaRPr lang="zh-CN" altLang="en-US" sz="32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课文主要记叙了明朝末年，民族英雄郑成功建设海军，打败荷兰侵略者，收复台湾，大力发展生产，建设台湾的历史事件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208" name="Group 16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8209" name="Picture 17" descr="按扭1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0" name="Picture 18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1" name="Picture 19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2" name="Picture 20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030316" y="1556569"/>
            <a:ext cx="7634288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1.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初读课文，你能说说郑成功的主要功绩是什么吗？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课文哪些自然段分别写了这两件事情。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227" name="Group 11"/>
          <p:cNvGrpSpPr>
            <a:grpSpLocks noChangeAspect="1"/>
          </p:cNvGrpSpPr>
          <p:nvPr/>
        </p:nvGrpSpPr>
        <p:grpSpPr bwMode="auto">
          <a:xfrm>
            <a:off x="1958879" y="477069"/>
            <a:ext cx="3225800" cy="1006475"/>
            <a:chOff x="2362" y="6580"/>
            <a:chExt cx="4417" cy="1381"/>
          </a:xfrm>
        </p:grpSpPr>
        <p:sp>
          <p:nvSpPr>
            <p:cNvPr id="9228" name="AutoShape 12"/>
            <p:cNvSpPr>
              <a:spLocks noChangeAspect="1" noChangeArrowheads="1"/>
            </p:cNvSpPr>
            <p:nvPr/>
          </p:nvSpPr>
          <p:spPr bwMode="auto">
            <a:xfrm>
              <a:off x="2362" y="6580"/>
              <a:ext cx="4417" cy="1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>
              <a:off x="3329" y="6976"/>
              <a:ext cx="3450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3200" b="1" dirty="0">
                  <a:solidFill>
                    <a:srgbClr val="993300"/>
                  </a:solidFill>
                  <a:ea typeface="楷体_GB2312" pitchFamily="49" charset="-122"/>
                </a:rPr>
                <a:t>研读文本</a:t>
              </a:r>
              <a:endParaRPr lang="zh-CN" altLang="en-US" dirty="0"/>
            </a:p>
          </p:txBody>
        </p:sp>
        <p:pic>
          <p:nvPicPr>
            <p:cNvPr id="9230" name="Picture 14" descr="AI_cd0001_0294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" y="6580"/>
              <a:ext cx="1131" cy="1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38" name="Group 22"/>
          <p:cNvGrpSpPr/>
          <p:nvPr/>
        </p:nvGrpSpPr>
        <p:grpSpPr bwMode="auto">
          <a:xfrm>
            <a:off x="8007350" y="6581775"/>
            <a:ext cx="2660650" cy="276225"/>
            <a:chOff x="4084" y="4146"/>
            <a:chExt cx="1676" cy="174"/>
          </a:xfrm>
        </p:grpSpPr>
        <p:pic>
          <p:nvPicPr>
            <p:cNvPr id="9239" name="Picture 23" descr="按扭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84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0" name="Picture 24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1" name="Picture 25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2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2" name="Picture 26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31" y="4146"/>
              <a:ext cx="429" cy="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3182841" y="2421756"/>
            <a:ext cx="587248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（一是收复台湾，二是建设台湾。）</a:t>
            </a:r>
            <a:br>
              <a:rPr lang="zh-CN" altLang="en-US" sz="2800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800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2751041" y="3933056"/>
            <a:ext cx="6408738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（课文第四至六自然段写了郑成功收复台湾的经过，第七至八自然段写了郑成功是怎样建设台湾的。） </a:t>
            </a:r>
            <a:endParaRPr lang="zh-CN" altLang="en-US" sz="2800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4" grpId="0" bldLvl="0" animBg="1"/>
      <p:bldP spid="924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2306</Words>
  <Application>WPS 演示</Application>
  <PresentationFormat>宽屏</PresentationFormat>
  <Paragraphs>90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汉仪大宋简</vt:lpstr>
      <vt:lpstr>楷体_GB2312</vt:lpstr>
      <vt:lpstr>新宋体</vt:lpstr>
      <vt:lpstr>Times New Roman</vt:lpstr>
      <vt:lpstr>隶书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2019-10-17T00:45:00Z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