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AD3513-F113-44A1-A466-6BACC3EB493F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AD3513-F113-44A1-A466-6BACC3EB493F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AD3513-F113-44A1-A466-6BACC3EB493F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AD3513-F113-44A1-A466-6BACC3EB493F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ChangeArrowheads="1"/>
          </p:cNvSpPr>
          <p:nvPr/>
        </p:nvSpPr>
        <p:spPr bwMode="auto">
          <a:xfrm>
            <a:off x="2279576" y="980728"/>
            <a:ext cx="7632700" cy="1973263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zh-CN" altLang="en-US" sz="8000" dirty="0">
                <a:solidFill>
                  <a:srgbClr val="FF3300"/>
                </a:solidFill>
              </a:rPr>
              <a:t>邮票齿孔的故事 </a:t>
            </a:r>
            <a:endParaRPr lang="zh-CN" altLang="en-US" sz="8000" dirty="0">
              <a:solidFill>
                <a:srgbClr val="FF33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 r="-1"/>
          <a:stretch>
            <a:fillRect/>
          </a:stretch>
        </p:blipFill>
        <p:spPr>
          <a:xfrm>
            <a:off x="2567682" y="3044416"/>
            <a:ext cx="3456310" cy="250077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023992" y="3803024"/>
            <a:ext cx="3600474" cy="1742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06" name="Picture 2" descr="433344444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5107" name="Picture 3" descr="三学苑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24000" y="0"/>
            <a:ext cx="9144000" cy="147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5108" name="Rectangle 4"/>
          <p:cNvSpPr>
            <a:spLocks noChangeArrowheads="1"/>
          </p:cNvSpPr>
          <p:nvPr/>
        </p:nvSpPr>
        <p:spPr bwMode="auto">
          <a:xfrm>
            <a:off x="2208213" y="5661025"/>
            <a:ext cx="7848600" cy="93662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75109" name="Text Box 5"/>
          <p:cNvSpPr txBox="1">
            <a:spLocks noChangeArrowheads="1"/>
          </p:cNvSpPr>
          <p:nvPr/>
        </p:nvSpPr>
        <p:spPr bwMode="auto">
          <a:xfrm>
            <a:off x="2586038" y="5524500"/>
            <a:ext cx="3608070" cy="36957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>
                <a:solidFill>
                  <a:schemeClr val="tx1"/>
                </a:solidFill>
              </a:rPr>
              <a:t>阿切尔被那个人的举动</a:t>
            </a:r>
            <a:r>
              <a:rPr lang="zh-CN" altLang="en-US">
                <a:solidFill>
                  <a:srgbClr val="FF3300"/>
                </a:solidFill>
              </a:rPr>
              <a:t>吸引</a:t>
            </a:r>
            <a:r>
              <a:rPr lang="zh-CN" altLang="en-US">
                <a:solidFill>
                  <a:schemeClr val="tx1"/>
                </a:solidFill>
              </a:rPr>
              <a:t>住了。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5110" name="Rectangle 6"/>
          <p:cNvSpPr>
            <a:spLocks noChangeArrowheads="1"/>
          </p:cNvSpPr>
          <p:nvPr/>
        </p:nvSpPr>
        <p:spPr bwMode="auto">
          <a:xfrm>
            <a:off x="7948613" y="73025"/>
            <a:ext cx="2672080" cy="43561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</a:rPr>
              <a:t>邮票齿孔的故事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75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10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Text Box 2"/>
          <p:cNvSpPr txBox="1">
            <a:spLocks noChangeArrowheads="1"/>
          </p:cNvSpPr>
          <p:nvPr/>
        </p:nvSpPr>
        <p:spPr bwMode="auto">
          <a:xfrm>
            <a:off x="2208213" y="1341438"/>
            <a:ext cx="6325870" cy="76962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4400" i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读课文第三、四自然段。</a:t>
            </a:r>
            <a:endParaRPr lang="zh-CN" altLang="en-US" sz="4400" i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083" name="Text Box 3"/>
          <p:cNvSpPr txBox="1">
            <a:spLocks noChangeArrowheads="1"/>
          </p:cNvSpPr>
          <p:nvPr/>
        </p:nvSpPr>
        <p:spPr bwMode="auto">
          <a:xfrm>
            <a:off x="1919288" y="3716338"/>
            <a:ext cx="7993062" cy="56324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dirty="0"/>
              <a:t>    </a:t>
            </a:r>
            <a:r>
              <a:rPr lang="zh-CN" altLang="en-US" dirty="0">
                <a:solidFill>
                  <a:srgbClr val="0000FF"/>
                </a:solidFill>
              </a:rPr>
              <a:t>从课文的哪些句子可以看出那个人和阿切尔都很善于动脑筋？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174084" name="Rectangle 4"/>
          <p:cNvSpPr>
            <a:spLocks noChangeArrowheads="1"/>
          </p:cNvSpPr>
          <p:nvPr/>
        </p:nvSpPr>
        <p:spPr bwMode="auto">
          <a:xfrm>
            <a:off x="7948613" y="73025"/>
            <a:ext cx="2672080" cy="43561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</a:rPr>
              <a:t>邮票齿孔的故事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74085" name="Text Box 5"/>
          <p:cNvSpPr txBox="1">
            <a:spLocks noChangeArrowheads="1"/>
          </p:cNvSpPr>
          <p:nvPr/>
        </p:nvSpPr>
        <p:spPr bwMode="auto">
          <a:xfrm>
            <a:off x="2855913" y="2474913"/>
            <a:ext cx="7488237" cy="56324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dirty="0">
                <a:solidFill>
                  <a:srgbClr val="0000FF"/>
                </a:solidFill>
              </a:rPr>
              <a:t>阿切尔是一个怎样的人？</a:t>
            </a:r>
            <a:endParaRPr lang="zh-CN" altLang="en-US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 decel="100000"/>
                                        <p:tgtEl>
                                          <p:spTgt spid="1740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decel="100000" fill="hold"/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decel="100000" fill="hold"/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decel="100000" fill="hold"/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4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4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3" grpId="0" bldLvl="0" animBg="1"/>
      <p:bldP spid="17408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ChangeArrowheads="1"/>
          </p:cNvSpPr>
          <p:nvPr/>
        </p:nvSpPr>
        <p:spPr bwMode="auto">
          <a:xfrm>
            <a:off x="2289175" y="2513013"/>
            <a:ext cx="7551738" cy="50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</a:rPr>
              <a:t>英国邮政部门</a:t>
            </a:r>
            <a:r>
              <a:rPr lang="zh-CN" altLang="en-US">
                <a:solidFill>
                  <a:srgbClr val="FF3300"/>
                </a:solidFill>
              </a:rPr>
              <a:t>立即</a:t>
            </a:r>
            <a:r>
              <a:rPr lang="zh-CN" altLang="en-US">
                <a:solidFill>
                  <a:schemeClr val="tx1"/>
                </a:solidFill>
              </a:rPr>
              <a:t>采用了这种机器。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6131" name="Text Box 3"/>
          <p:cNvSpPr txBox="1">
            <a:spLocks noChangeArrowheads="1"/>
          </p:cNvSpPr>
          <p:nvPr/>
        </p:nvSpPr>
        <p:spPr bwMode="auto">
          <a:xfrm>
            <a:off x="3575050" y="1125538"/>
            <a:ext cx="4243070" cy="7080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400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读一读，想一想。</a:t>
            </a:r>
            <a:endParaRPr lang="zh-CN" altLang="en-US" sz="400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6132" name="Text Box 4"/>
          <p:cNvSpPr txBox="1">
            <a:spLocks noChangeArrowheads="1"/>
          </p:cNvSpPr>
          <p:nvPr/>
        </p:nvSpPr>
        <p:spPr bwMode="auto">
          <a:xfrm>
            <a:off x="2640013" y="4156075"/>
            <a:ext cx="3735070" cy="36957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>
                <a:solidFill>
                  <a:srgbClr val="0000FF"/>
                </a:solidFill>
              </a:rPr>
              <a:t>1</a:t>
            </a:r>
            <a:r>
              <a:rPr lang="zh-CN" altLang="en-US">
                <a:solidFill>
                  <a:srgbClr val="0000FF"/>
                </a:solidFill>
              </a:rPr>
              <a:t>、</a:t>
            </a:r>
            <a:r>
              <a:rPr lang="zh-CN" altLang="en-US">
                <a:solidFill>
                  <a:srgbClr val="0000FF"/>
                </a:solidFill>
                <a:latin typeface="Arial" panose="020B0604020202020204"/>
              </a:rPr>
              <a:t>“</a:t>
            </a:r>
            <a:r>
              <a:rPr lang="zh-CN" altLang="en-US">
                <a:solidFill>
                  <a:srgbClr val="0000FF"/>
                </a:solidFill>
              </a:rPr>
              <a:t>立即</a:t>
            </a:r>
            <a:r>
              <a:rPr lang="zh-CN" altLang="en-US">
                <a:solidFill>
                  <a:srgbClr val="0000FF"/>
                </a:solidFill>
                <a:latin typeface="Arial" panose="020B0604020202020204"/>
              </a:rPr>
              <a:t>”</a:t>
            </a:r>
            <a:r>
              <a:rPr lang="zh-CN" altLang="en-US">
                <a:solidFill>
                  <a:srgbClr val="0000FF"/>
                </a:solidFill>
              </a:rPr>
              <a:t>一词可以换成什么词？</a:t>
            </a:r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176133" name="Text Box 5"/>
          <p:cNvSpPr txBox="1">
            <a:spLocks noChangeArrowheads="1"/>
          </p:cNvSpPr>
          <p:nvPr/>
        </p:nvSpPr>
        <p:spPr bwMode="auto">
          <a:xfrm>
            <a:off x="2647950" y="5013325"/>
            <a:ext cx="3277870" cy="36957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>
                <a:solidFill>
                  <a:srgbClr val="0000FF"/>
                </a:solidFill>
              </a:rPr>
              <a:t>2</a:t>
            </a:r>
            <a:r>
              <a:rPr lang="zh-CN" altLang="en-US">
                <a:solidFill>
                  <a:srgbClr val="0000FF"/>
                </a:solidFill>
              </a:rPr>
              <a:t>、通过这个词你知道了什么？</a:t>
            </a:r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176134" name="Rectangle 6"/>
          <p:cNvSpPr>
            <a:spLocks noChangeArrowheads="1"/>
          </p:cNvSpPr>
          <p:nvPr/>
        </p:nvSpPr>
        <p:spPr bwMode="auto">
          <a:xfrm>
            <a:off x="7948613" y="73025"/>
            <a:ext cx="2672080" cy="43561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</a:rPr>
              <a:t>邮票齿孔的故事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6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6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76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6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6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6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6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6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6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6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6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0" grpId="0" bldLvl="0" animBg="1"/>
      <p:bldP spid="176131" grpId="0" bldLvl="0" animBg="1"/>
      <p:bldP spid="176132" grpId="0" bldLvl="0" animBg="1"/>
      <p:bldP spid="17613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ChangeArrowheads="1"/>
          </p:cNvSpPr>
          <p:nvPr/>
        </p:nvSpPr>
        <p:spPr bwMode="auto">
          <a:xfrm>
            <a:off x="2063750" y="1700213"/>
            <a:ext cx="7551738" cy="50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</a:rPr>
              <a:t>    </a:t>
            </a:r>
            <a:r>
              <a:rPr lang="zh-CN" altLang="en-US" dirty="0">
                <a:solidFill>
                  <a:schemeClr val="tx1"/>
                </a:solidFill>
              </a:rPr>
              <a:t>直到现在，世界各地</a:t>
            </a:r>
            <a:r>
              <a:rPr lang="zh-CN" altLang="en-US" dirty="0">
                <a:solidFill>
                  <a:srgbClr val="FF3300"/>
                </a:solidFill>
              </a:rPr>
              <a:t>仍然</a:t>
            </a:r>
            <a:r>
              <a:rPr lang="zh-CN" altLang="en-US" dirty="0">
                <a:solidFill>
                  <a:schemeClr val="tx1"/>
                </a:solidFill>
              </a:rPr>
              <a:t>在使用邮票打孔机。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77155" name="Text Box 3"/>
          <p:cNvSpPr txBox="1">
            <a:spLocks noChangeArrowheads="1"/>
          </p:cNvSpPr>
          <p:nvPr/>
        </p:nvSpPr>
        <p:spPr bwMode="auto">
          <a:xfrm>
            <a:off x="2711450" y="3984625"/>
            <a:ext cx="8002270" cy="76962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4400" dirty="0">
                <a:solidFill>
                  <a:srgbClr val="0000FF"/>
                </a:solidFill>
              </a:rPr>
              <a:t>从</a:t>
            </a:r>
            <a:r>
              <a:rPr lang="zh-CN" altLang="en-US" sz="4400" dirty="0">
                <a:solidFill>
                  <a:srgbClr val="0000FF"/>
                </a:solidFill>
                <a:latin typeface="Arial" panose="020B0604020202020204"/>
              </a:rPr>
              <a:t>“</a:t>
            </a:r>
            <a:r>
              <a:rPr lang="zh-CN" altLang="en-US" sz="4400" dirty="0">
                <a:solidFill>
                  <a:srgbClr val="0000FF"/>
                </a:solidFill>
              </a:rPr>
              <a:t>仍然</a:t>
            </a:r>
            <a:r>
              <a:rPr lang="zh-CN" altLang="en-US" sz="4400" dirty="0">
                <a:solidFill>
                  <a:srgbClr val="0000FF"/>
                </a:solidFill>
                <a:latin typeface="Arial" panose="020B0604020202020204"/>
              </a:rPr>
              <a:t>”</a:t>
            </a:r>
            <a:r>
              <a:rPr lang="zh-CN" altLang="en-US" sz="4400" dirty="0">
                <a:solidFill>
                  <a:srgbClr val="0000FF"/>
                </a:solidFill>
              </a:rPr>
              <a:t>一词你知道了什么？</a:t>
            </a:r>
            <a:endParaRPr lang="zh-CN" altLang="en-US" sz="4400" dirty="0">
              <a:solidFill>
                <a:srgbClr val="0000FF"/>
              </a:solidFill>
            </a:endParaRPr>
          </a:p>
        </p:txBody>
      </p:sp>
      <p:sp>
        <p:nvSpPr>
          <p:cNvPr id="177156" name="Rectangle 4"/>
          <p:cNvSpPr>
            <a:spLocks noChangeArrowheads="1"/>
          </p:cNvSpPr>
          <p:nvPr/>
        </p:nvSpPr>
        <p:spPr bwMode="auto">
          <a:xfrm>
            <a:off x="7948613" y="73025"/>
            <a:ext cx="2672080" cy="43561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</a:rPr>
              <a:t>邮票齿孔的故事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77157" name="Text Box 5"/>
          <p:cNvSpPr txBox="1">
            <a:spLocks noChangeArrowheads="1"/>
          </p:cNvSpPr>
          <p:nvPr/>
        </p:nvSpPr>
        <p:spPr bwMode="auto">
          <a:xfrm>
            <a:off x="6959600" y="1268413"/>
            <a:ext cx="1655763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réng</a:t>
            </a:r>
            <a:r>
              <a:rPr lang="en-US" altLang="zh-CN"/>
              <a:t> 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7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4" grpId="0" bldLvl="0" animBg="1"/>
      <p:bldP spid="177155" grpId="0" bldLvl="0" animBg="1"/>
      <p:bldP spid="17715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786" name="Picture 2" descr="花边1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66762" y="0"/>
            <a:ext cx="10801351" cy="7821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6787" name="Text Box 3"/>
          <p:cNvSpPr txBox="1">
            <a:spLocks noChangeArrowheads="1"/>
          </p:cNvSpPr>
          <p:nvPr/>
        </p:nvSpPr>
        <p:spPr bwMode="auto">
          <a:xfrm>
            <a:off x="3071813" y="1412875"/>
            <a:ext cx="7596187" cy="427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那位先生在每枚邮票的连接处</a:t>
            </a:r>
            <a:endParaRPr lang="zh-CN" altLang="en-US" sz="32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刺上</a:t>
            </a:r>
            <a:r>
              <a:rPr lang="en-US" altLang="zh-CN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       )</a:t>
            </a:r>
            <a:r>
              <a: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，邮票便很容易</a:t>
            </a:r>
            <a:r>
              <a:rPr lang="en-US" altLang="zh-CN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       )</a:t>
            </a:r>
            <a:r>
              <a: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阿切尔受到了启发，研究发明</a:t>
            </a:r>
            <a:r>
              <a:rPr lang="en-US" altLang="zh-CN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        )</a:t>
            </a:r>
            <a:r>
              <a: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zh-CN" altLang="en-US" sz="32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用它打过孔的</a:t>
            </a:r>
            <a:r>
              <a:rPr lang="en-US" altLang="zh-CN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      )</a:t>
            </a:r>
            <a:r>
              <a: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，使用的时候十分</a:t>
            </a:r>
            <a:endParaRPr lang="zh-CN" altLang="en-US" sz="32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      )</a:t>
            </a:r>
            <a:r>
              <a: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。直到现在，世界各地仍然在使   </a:t>
            </a:r>
            <a:endParaRPr lang="zh-CN" altLang="en-US" sz="32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用</a:t>
            </a:r>
            <a:r>
              <a:rPr lang="en-US" altLang="zh-CN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                  )</a:t>
            </a:r>
            <a:r>
              <a: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788" name="Text Box 4"/>
          <p:cNvSpPr txBox="1">
            <a:spLocks noChangeArrowheads="1"/>
          </p:cNvSpPr>
          <p:nvPr/>
        </p:nvSpPr>
        <p:spPr bwMode="auto">
          <a:xfrm>
            <a:off x="4008438" y="2133600"/>
            <a:ext cx="1008062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小孔</a:t>
            </a:r>
            <a:endParaRPr lang="zh-CN" altLang="en-US" sz="3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789" name="Text Box 5"/>
          <p:cNvSpPr txBox="1">
            <a:spLocks noChangeArrowheads="1"/>
          </p:cNvSpPr>
          <p:nvPr/>
        </p:nvSpPr>
        <p:spPr bwMode="auto">
          <a:xfrm>
            <a:off x="7967663" y="2133600"/>
            <a:ext cx="136842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撕开</a:t>
            </a:r>
            <a:endParaRPr lang="zh-CN" altLang="en-US" sz="3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790" name="Text Box 6"/>
          <p:cNvSpPr txBox="1">
            <a:spLocks noChangeArrowheads="1"/>
          </p:cNvSpPr>
          <p:nvPr/>
        </p:nvSpPr>
        <p:spPr bwMode="auto">
          <a:xfrm>
            <a:off x="8472488" y="2924175"/>
            <a:ext cx="1296987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打孔机</a:t>
            </a:r>
            <a:endParaRPr lang="zh-CN" altLang="en-US" sz="2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791" name="Text Box 7"/>
          <p:cNvSpPr txBox="1">
            <a:spLocks noChangeArrowheads="1"/>
          </p:cNvSpPr>
          <p:nvPr/>
        </p:nvSpPr>
        <p:spPr bwMode="auto">
          <a:xfrm>
            <a:off x="8596313" y="3146425"/>
            <a:ext cx="3098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endParaRPr lang="zh-CN" altLang="zh-CN" sz="1800" b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792" name="Text Box 8"/>
          <p:cNvSpPr txBox="1">
            <a:spLocks noChangeArrowheads="1"/>
          </p:cNvSpPr>
          <p:nvPr/>
        </p:nvSpPr>
        <p:spPr bwMode="auto">
          <a:xfrm>
            <a:off x="5591175" y="3644900"/>
            <a:ext cx="10795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邮票</a:t>
            </a:r>
            <a:endParaRPr lang="zh-CN" altLang="en-US" sz="3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793" name="Text Box 9"/>
          <p:cNvSpPr txBox="1">
            <a:spLocks noChangeArrowheads="1"/>
          </p:cNvSpPr>
          <p:nvPr/>
        </p:nvSpPr>
        <p:spPr bwMode="auto">
          <a:xfrm>
            <a:off x="3143250" y="4365625"/>
            <a:ext cx="1223963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方便</a:t>
            </a:r>
            <a:endParaRPr lang="zh-CN" altLang="en-US" sz="3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6794" name="Text Box 10"/>
          <p:cNvSpPr txBox="1">
            <a:spLocks noChangeArrowheads="1"/>
          </p:cNvSpPr>
          <p:nvPr/>
        </p:nvSpPr>
        <p:spPr bwMode="auto">
          <a:xfrm>
            <a:off x="5159375" y="5013325"/>
            <a:ext cx="273685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邮票打孔机</a:t>
            </a:r>
            <a:endParaRPr lang="zh-CN" altLang="en-US" sz="32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6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6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6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678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6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6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678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6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6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679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67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67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679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6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6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679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6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6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679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787" grpId="0" bldLvl="0" animBg="1"/>
      <p:bldP spid="246788" grpId="0" bldLvl="0" animBg="1"/>
      <p:bldP spid="246789" grpId="0" bldLvl="0" animBg="1"/>
      <p:bldP spid="246790" grpId="0" bldLvl="0" animBg="1"/>
      <p:bldP spid="246792" grpId="0" bldLvl="0" animBg="1"/>
      <p:bldP spid="246793" grpId="0" bldLvl="0" animBg="1"/>
      <p:bldP spid="24679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Text Box 2"/>
          <p:cNvSpPr txBox="1">
            <a:spLocks noChangeArrowheads="1"/>
          </p:cNvSpPr>
          <p:nvPr/>
        </p:nvSpPr>
        <p:spPr bwMode="auto">
          <a:xfrm>
            <a:off x="1919288" y="2800350"/>
            <a:ext cx="8604250" cy="7080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zh-CN" altLang="en-US" sz="40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从这个故事中，你受到了什么启发？</a:t>
            </a:r>
            <a:endParaRPr lang="zh-CN" altLang="en-US" sz="4000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9203" name="Text Box 3"/>
          <p:cNvSpPr txBox="1">
            <a:spLocks noChangeArrowheads="1"/>
          </p:cNvSpPr>
          <p:nvPr/>
        </p:nvSpPr>
        <p:spPr bwMode="auto">
          <a:xfrm>
            <a:off x="1774825" y="3830638"/>
            <a:ext cx="8683625" cy="143129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在生活中，你们还发现哪些不方便？</a:t>
            </a:r>
            <a:endParaRPr lang="zh-CN" altLang="en-US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可以采用什么方法解决？</a:t>
            </a:r>
            <a:endParaRPr lang="zh-CN" altLang="en-US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9204" name="WordArt 4"/>
          <p:cNvSpPr>
            <a:spLocks noChangeArrowheads="1" noChangeShapeType="1" noTextEdit="1"/>
          </p:cNvSpPr>
          <p:nvPr/>
        </p:nvSpPr>
        <p:spPr bwMode="auto">
          <a:xfrm>
            <a:off x="4656138" y="1125538"/>
            <a:ext cx="2663825" cy="9858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kern="10" dirty="0">
                <a:ln w="12700">
                  <a:solidFill>
                    <a:srgbClr val="008000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chemeClr val="bg2">
                      <a:alpha val="80000"/>
                    </a:schemeClr>
                  </a:outerShdw>
                </a:effectLst>
                <a:latin typeface="楷体_GB2312"/>
                <a:ea typeface="楷体_GB2312"/>
              </a:rPr>
              <a:t>思  考</a:t>
            </a:r>
            <a:endParaRPr lang="zh-CN" altLang="en-US" kern="10" dirty="0">
              <a:ln w="12700">
                <a:solidFill>
                  <a:srgbClr val="008000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chemeClr val="bg2">
                    <a:alpha val="80000"/>
                  </a:schemeClr>
                </a:outerShdw>
              </a:effectLst>
              <a:latin typeface="楷体_GB2312"/>
              <a:ea typeface="楷体_GB2312"/>
            </a:endParaRPr>
          </a:p>
        </p:txBody>
      </p:sp>
      <p:sp>
        <p:nvSpPr>
          <p:cNvPr id="179205" name="Rectangle 5"/>
          <p:cNvSpPr>
            <a:spLocks noChangeArrowheads="1"/>
          </p:cNvSpPr>
          <p:nvPr/>
        </p:nvSpPr>
        <p:spPr bwMode="auto">
          <a:xfrm>
            <a:off x="7948613" y="73025"/>
            <a:ext cx="2672080" cy="43561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</a:rPr>
              <a:t>邮票齿孔的故事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9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9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9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9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9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9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02" grpId="0" bldLvl="0" animBg="1"/>
      <p:bldP spid="179203" grpId="0" bldLvl="0" animBg="1"/>
      <p:bldP spid="17920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Text Box 2"/>
          <p:cNvSpPr txBox="1">
            <a:spLocks noChangeArrowheads="1"/>
          </p:cNvSpPr>
          <p:nvPr/>
        </p:nvSpPr>
        <p:spPr bwMode="auto">
          <a:xfrm>
            <a:off x="4511675" y="804863"/>
            <a:ext cx="2621280" cy="82994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>
                <a:latin typeface="Arial" panose="020B0604020202020204" pitchFamily="34" charset="0"/>
                <a:ea typeface="宋体" panose="02010600030101010101" pitchFamily="2" charset="-122"/>
              </a:rPr>
              <a:t>会写的字</a:t>
            </a:r>
            <a:endParaRPr lang="zh-CN" altLang="en-US" sz="4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80229" name="Group 5"/>
          <p:cNvGrpSpPr/>
          <p:nvPr/>
        </p:nvGrpSpPr>
        <p:grpSpPr bwMode="auto">
          <a:xfrm>
            <a:off x="7286182" y="3825875"/>
            <a:ext cx="1270000" cy="1187450"/>
            <a:chOff x="2426" y="1253"/>
            <a:chExt cx="1815" cy="1814"/>
          </a:xfrm>
        </p:grpSpPr>
        <p:sp>
          <p:nvSpPr>
            <p:cNvPr id="180230" name="Rectangle 6"/>
            <p:cNvSpPr>
              <a:spLocks noChangeArrowheads="1"/>
            </p:cNvSpPr>
            <p:nvPr/>
          </p:nvSpPr>
          <p:spPr bwMode="auto"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8000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231" name="Line 7"/>
            <p:cNvSpPr>
              <a:spLocks noChangeShapeType="1"/>
            </p:cNvSpPr>
            <p:nvPr/>
          </p:nvSpPr>
          <p:spPr bwMode="auto">
            <a:xfrm flipH="1">
              <a:off x="2426" y="2160"/>
              <a:ext cx="1815" cy="0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0232" name="Line 8"/>
            <p:cNvSpPr>
              <a:spLocks noChangeShapeType="1"/>
            </p:cNvSpPr>
            <p:nvPr/>
          </p:nvSpPr>
          <p:spPr bwMode="auto">
            <a:xfrm>
              <a:off x="3334" y="1298"/>
              <a:ext cx="0" cy="1769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0233" name="Group 9"/>
          <p:cNvGrpSpPr/>
          <p:nvPr/>
        </p:nvGrpSpPr>
        <p:grpSpPr bwMode="auto">
          <a:xfrm>
            <a:off x="6060632" y="3825875"/>
            <a:ext cx="1271588" cy="1189037"/>
            <a:chOff x="2426" y="1253"/>
            <a:chExt cx="1815" cy="1814"/>
          </a:xfrm>
        </p:grpSpPr>
        <p:sp>
          <p:nvSpPr>
            <p:cNvPr id="180234" name="Rectangle 10"/>
            <p:cNvSpPr>
              <a:spLocks noChangeArrowheads="1"/>
            </p:cNvSpPr>
            <p:nvPr/>
          </p:nvSpPr>
          <p:spPr bwMode="auto"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8000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235" name="Line 11"/>
            <p:cNvSpPr>
              <a:spLocks noChangeShapeType="1"/>
            </p:cNvSpPr>
            <p:nvPr/>
          </p:nvSpPr>
          <p:spPr bwMode="auto">
            <a:xfrm flipH="1">
              <a:off x="2426" y="2160"/>
              <a:ext cx="1815" cy="0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0236" name="Line 12"/>
            <p:cNvSpPr>
              <a:spLocks noChangeShapeType="1"/>
            </p:cNvSpPr>
            <p:nvPr/>
          </p:nvSpPr>
          <p:spPr bwMode="auto">
            <a:xfrm>
              <a:off x="3334" y="1298"/>
              <a:ext cx="0" cy="1769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0237" name="Group 13"/>
          <p:cNvGrpSpPr/>
          <p:nvPr/>
        </p:nvGrpSpPr>
        <p:grpSpPr bwMode="auto">
          <a:xfrm>
            <a:off x="4789045" y="3825875"/>
            <a:ext cx="1271587" cy="1189037"/>
            <a:chOff x="2426" y="1253"/>
            <a:chExt cx="1815" cy="1814"/>
          </a:xfrm>
        </p:grpSpPr>
        <p:sp>
          <p:nvSpPr>
            <p:cNvPr id="180238" name="Rectangle 14"/>
            <p:cNvSpPr>
              <a:spLocks noChangeArrowheads="1"/>
            </p:cNvSpPr>
            <p:nvPr/>
          </p:nvSpPr>
          <p:spPr bwMode="auto"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8000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239" name="Line 15"/>
            <p:cNvSpPr>
              <a:spLocks noChangeShapeType="1"/>
            </p:cNvSpPr>
            <p:nvPr/>
          </p:nvSpPr>
          <p:spPr bwMode="auto">
            <a:xfrm flipH="1">
              <a:off x="2426" y="2160"/>
              <a:ext cx="1815" cy="0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0240" name="Line 16"/>
            <p:cNvSpPr>
              <a:spLocks noChangeShapeType="1"/>
            </p:cNvSpPr>
            <p:nvPr/>
          </p:nvSpPr>
          <p:spPr bwMode="auto">
            <a:xfrm>
              <a:off x="3334" y="1298"/>
              <a:ext cx="0" cy="1769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0241" name="Group 17"/>
          <p:cNvGrpSpPr/>
          <p:nvPr/>
        </p:nvGrpSpPr>
        <p:grpSpPr bwMode="auto">
          <a:xfrm>
            <a:off x="3515870" y="3825875"/>
            <a:ext cx="1273175" cy="1189037"/>
            <a:chOff x="2426" y="1253"/>
            <a:chExt cx="1815" cy="1814"/>
          </a:xfrm>
        </p:grpSpPr>
        <p:sp>
          <p:nvSpPr>
            <p:cNvPr id="180242" name="Rectangle 18"/>
            <p:cNvSpPr>
              <a:spLocks noChangeArrowheads="1"/>
            </p:cNvSpPr>
            <p:nvPr/>
          </p:nvSpPr>
          <p:spPr bwMode="auto"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8000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243" name="Line 19"/>
            <p:cNvSpPr>
              <a:spLocks noChangeShapeType="1"/>
            </p:cNvSpPr>
            <p:nvPr/>
          </p:nvSpPr>
          <p:spPr bwMode="auto">
            <a:xfrm flipH="1">
              <a:off x="2426" y="2160"/>
              <a:ext cx="1815" cy="0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0244" name="Line 20"/>
            <p:cNvSpPr>
              <a:spLocks noChangeShapeType="1"/>
            </p:cNvSpPr>
            <p:nvPr/>
          </p:nvSpPr>
          <p:spPr bwMode="auto">
            <a:xfrm>
              <a:off x="3334" y="1298"/>
              <a:ext cx="0" cy="1769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0245" name="Group 21"/>
          <p:cNvGrpSpPr/>
          <p:nvPr/>
        </p:nvGrpSpPr>
        <p:grpSpPr bwMode="auto">
          <a:xfrm>
            <a:off x="2244282" y="3825875"/>
            <a:ext cx="1271588" cy="1189037"/>
            <a:chOff x="2426" y="1253"/>
            <a:chExt cx="1815" cy="1814"/>
          </a:xfrm>
        </p:grpSpPr>
        <p:sp>
          <p:nvSpPr>
            <p:cNvPr id="180246" name="Rectangle 22"/>
            <p:cNvSpPr>
              <a:spLocks noChangeArrowheads="1"/>
            </p:cNvSpPr>
            <p:nvPr/>
          </p:nvSpPr>
          <p:spPr bwMode="auto"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8000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zh-CN" sz="8000" b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0247" name="Line 23"/>
            <p:cNvSpPr>
              <a:spLocks noChangeShapeType="1"/>
            </p:cNvSpPr>
            <p:nvPr/>
          </p:nvSpPr>
          <p:spPr bwMode="auto">
            <a:xfrm flipH="1">
              <a:off x="2426" y="2160"/>
              <a:ext cx="1815" cy="0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0248" name="Line 24"/>
            <p:cNvSpPr>
              <a:spLocks noChangeShapeType="1"/>
            </p:cNvSpPr>
            <p:nvPr/>
          </p:nvSpPr>
          <p:spPr bwMode="auto">
            <a:xfrm>
              <a:off x="3334" y="1298"/>
              <a:ext cx="0" cy="1769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0249" name="Group 25"/>
          <p:cNvGrpSpPr/>
          <p:nvPr/>
        </p:nvGrpSpPr>
        <p:grpSpPr bwMode="auto">
          <a:xfrm>
            <a:off x="8510145" y="3825875"/>
            <a:ext cx="1271587" cy="1189037"/>
            <a:chOff x="2426" y="1253"/>
            <a:chExt cx="1815" cy="1814"/>
          </a:xfrm>
        </p:grpSpPr>
        <p:sp>
          <p:nvSpPr>
            <p:cNvPr id="180250" name="Rectangle 26"/>
            <p:cNvSpPr>
              <a:spLocks noChangeArrowheads="1"/>
            </p:cNvSpPr>
            <p:nvPr/>
          </p:nvSpPr>
          <p:spPr bwMode="auto"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8000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251" name="Line 27"/>
            <p:cNvSpPr>
              <a:spLocks noChangeShapeType="1"/>
            </p:cNvSpPr>
            <p:nvPr/>
          </p:nvSpPr>
          <p:spPr bwMode="auto">
            <a:xfrm flipH="1">
              <a:off x="2426" y="2160"/>
              <a:ext cx="1815" cy="0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0252" name="Line 28"/>
            <p:cNvSpPr>
              <a:spLocks noChangeShapeType="1"/>
            </p:cNvSpPr>
            <p:nvPr/>
          </p:nvSpPr>
          <p:spPr bwMode="auto">
            <a:xfrm>
              <a:off x="3334" y="1298"/>
              <a:ext cx="0" cy="1769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0253" name="Group 29"/>
          <p:cNvGrpSpPr/>
          <p:nvPr/>
        </p:nvGrpSpPr>
        <p:grpSpPr bwMode="auto">
          <a:xfrm>
            <a:off x="7262370" y="2241550"/>
            <a:ext cx="1270000" cy="1187450"/>
            <a:chOff x="2426" y="1253"/>
            <a:chExt cx="1815" cy="1814"/>
          </a:xfrm>
        </p:grpSpPr>
        <p:sp>
          <p:nvSpPr>
            <p:cNvPr id="180254" name="Rectangle 30"/>
            <p:cNvSpPr>
              <a:spLocks noChangeArrowheads="1"/>
            </p:cNvSpPr>
            <p:nvPr/>
          </p:nvSpPr>
          <p:spPr bwMode="auto"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8000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255" name="Line 31"/>
            <p:cNvSpPr>
              <a:spLocks noChangeShapeType="1"/>
            </p:cNvSpPr>
            <p:nvPr/>
          </p:nvSpPr>
          <p:spPr bwMode="auto">
            <a:xfrm flipH="1">
              <a:off x="2426" y="2160"/>
              <a:ext cx="1815" cy="0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0256" name="Line 32"/>
            <p:cNvSpPr>
              <a:spLocks noChangeShapeType="1"/>
            </p:cNvSpPr>
            <p:nvPr/>
          </p:nvSpPr>
          <p:spPr bwMode="auto">
            <a:xfrm>
              <a:off x="3334" y="1298"/>
              <a:ext cx="0" cy="1769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0257" name="Group 33"/>
          <p:cNvGrpSpPr/>
          <p:nvPr/>
        </p:nvGrpSpPr>
        <p:grpSpPr bwMode="auto">
          <a:xfrm>
            <a:off x="6036820" y="2241550"/>
            <a:ext cx="1271587" cy="1189037"/>
            <a:chOff x="2426" y="1253"/>
            <a:chExt cx="1815" cy="1814"/>
          </a:xfrm>
        </p:grpSpPr>
        <p:sp>
          <p:nvSpPr>
            <p:cNvPr id="180258" name="Rectangle 34"/>
            <p:cNvSpPr>
              <a:spLocks noChangeArrowheads="1"/>
            </p:cNvSpPr>
            <p:nvPr/>
          </p:nvSpPr>
          <p:spPr bwMode="auto"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8000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259" name="Line 35"/>
            <p:cNvSpPr>
              <a:spLocks noChangeShapeType="1"/>
            </p:cNvSpPr>
            <p:nvPr/>
          </p:nvSpPr>
          <p:spPr bwMode="auto">
            <a:xfrm flipH="1">
              <a:off x="2426" y="2160"/>
              <a:ext cx="1815" cy="0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0260" name="Line 36"/>
            <p:cNvSpPr>
              <a:spLocks noChangeShapeType="1"/>
            </p:cNvSpPr>
            <p:nvPr/>
          </p:nvSpPr>
          <p:spPr bwMode="auto">
            <a:xfrm>
              <a:off x="3334" y="1298"/>
              <a:ext cx="0" cy="1769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0261" name="Group 37"/>
          <p:cNvGrpSpPr/>
          <p:nvPr/>
        </p:nvGrpSpPr>
        <p:grpSpPr bwMode="auto">
          <a:xfrm>
            <a:off x="4765232" y="2241550"/>
            <a:ext cx="1271588" cy="1189037"/>
            <a:chOff x="2426" y="1253"/>
            <a:chExt cx="1815" cy="1814"/>
          </a:xfrm>
        </p:grpSpPr>
        <p:sp>
          <p:nvSpPr>
            <p:cNvPr id="180262" name="Rectangle 38"/>
            <p:cNvSpPr>
              <a:spLocks noChangeArrowheads="1"/>
            </p:cNvSpPr>
            <p:nvPr/>
          </p:nvSpPr>
          <p:spPr bwMode="auto"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8000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263" name="Line 39"/>
            <p:cNvSpPr>
              <a:spLocks noChangeShapeType="1"/>
            </p:cNvSpPr>
            <p:nvPr/>
          </p:nvSpPr>
          <p:spPr bwMode="auto">
            <a:xfrm flipH="1">
              <a:off x="2426" y="2160"/>
              <a:ext cx="1815" cy="0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0264" name="Line 40"/>
            <p:cNvSpPr>
              <a:spLocks noChangeShapeType="1"/>
            </p:cNvSpPr>
            <p:nvPr/>
          </p:nvSpPr>
          <p:spPr bwMode="auto">
            <a:xfrm>
              <a:off x="3334" y="1298"/>
              <a:ext cx="0" cy="1769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0265" name="Group 41"/>
          <p:cNvGrpSpPr/>
          <p:nvPr/>
        </p:nvGrpSpPr>
        <p:grpSpPr bwMode="auto">
          <a:xfrm>
            <a:off x="3492057" y="2241550"/>
            <a:ext cx="1273175" cy="1189037"/>
            <a:chOff x="2426" y="1253"/>
            <a:chExt cx="1815" cy="1814"/>
          </a:xfrm>
        </p:grpSpPr>
        <p:sp>
          <p:nvSpPr>
            <p:cNvPr id="180266" name="Rectangle 42"/>
            <p:cNvSpPr>
              <a:spLocks noChangeArrowheads="1"/>
            </p:cNvSpPr>
            <p:nvPr/>
          </p:nvSpPr>
          <p:spPr bwMode="auto"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8000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267" name="Line 43"/>
            <p:cNvSpPr>
              <a:spLocks noChangeShapeType="1"/>
            </p:cNvSpPr>
            <p:nvPr/>
          </p:nvSpPr>
          <p:spPr bwMode="auto">
            <a:xfrm flipH="1">
              <a:off x="2426" y="2160"/>
              <a:ext cx="1815" cy="0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0268" name="Line 44"/>
            <p:cNvSpPr>
              <a:spLocks noChangeShapeType="1"/>
            </p:cNvSpPr>
            <p:nvPr/>
          </p:nvSpPr>
          <p:spPr bwMode="auto">
            <a:xfrm>
              <a:off x="3334" y="1298"/>
              <a:ext cx="0" cy="1769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0269" name="Group 45"/>
          <p:cNvGrpSpPr/>
          <p:nvPr/>
        </p:nvGrpSpPr>
        <p:grpSpPr bwMode="auto">
          <a:xfrm>
            <a:off x="2220470" y="2241550"/>
            <a:ext cx="1271587" cy="1189037"/>
            <a:chOff x="2426" y="1253"/>
            <a:chExt cx="1815" cy="1814"/>
          </a:xfrm>
        </p:grpSpPr>
        <p:sp>
          <p:nvSpPr>
            <p:cNvPr id="180270" name="Rectangle 46"/>
            <p:cNvSpPr>
              <a:spLocks noChangeArrowheads="1"/>
            </p:cNvSpPr>
            <p:nvPr/>
          </p:nvSpPr>
          <p:spPr bwMode="auto"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8000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zh-CN" sz="8000" b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0271" name="Line 47"/>
            <p:cNvSpPr>
              <a:spLocks noChangeShapeType="1"/>
            </p:cNvSpPr>
            <p:nvPr/>
          </p:nvSpPr>
          <p:spPr bwMode="auto">
            <a:xfrm flipH="1">
              <a:off x="2426" y="2160"/>
              <a:ext cx="1815" cy="0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0272" name="Line 48"/>
            <p:cNvSpPr>
              <a:spLocks noChangeShapeType="1"/>
            </p:cNvSpPr>
            <p:nvPr/>
          </p:nvSpPr>
          <p:spPr bwMode="auto">
            <a:xfrm>
              <a:off x="3334" y="1298"/>
              <a:ext cx="0" cy="1769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0273" name="Group 49"/>
          <p:cNvGrpSpPr/>
          <p:nvPr/>
        </p:nvGrpSpPr>
        <p:grpSpPr bwMode="auto">
          <a:xfrm>
            <a:off x="8486332" y="2241550"/>
            <a:ext cx="1271588" cy="1189037"/>
            <a:chOff x="2426" y="1253"/>
            <a:chExt cx="1815" cy="1814"/>
          </a:xfrm>
        </p:grpSpPr>
        <p:sp>
          <p:nvSpPr>
            <p:cNvPr id="180274" name="Rectangle 50"/>
            <p:cNvSpPr>
              <a:spLocks noChangeArrowheads="1"/>
            </p:cNvSpPr>
            <p:nvPr/>
          </p:nvSpPr>
          <p:spPr bwMode="auto"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8000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275" name="Line 51"/>
            <p:cNvSpPr>
              <a:spLocks noChangeShapeType="1"/>
            </p:cNvSpPr>
            <p:nvPr/>
          </p:nvSpPr>
          <p:spPr bwMode="auto">
            <a:xfrm flipH="1">
              <a:off x="2426" y="2160"/>
              <a:ext cx="1815" cy="0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0276" name="Line 52"/>
            <p:cNvSpPr>
              <a:spLocks noChangeShapeType="1"/>
            </p:cNvSpPr>
            <p:nvPr/>
          </p:nvSpPr>
          <p:spPr bwMode="auto">
            <a:xfrm>
              <a:off x="3334" y="1298"/>
              <a:ext cx="0" cy="1769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0277" name="Text Box 53"/>
          <p:cNvSpPr txBox="1">
            <a:spLocks noChangeArrowheads="1"/>
          </p:cNvSpPr>
          <p:nvPr/>
        </p:nvSpPr>
        <p:spPr bwMode="auto">
          <a:xfrm>
            <a:off x="2293495" y="2206625"/>
            <a:ext cx="7488237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7200" b="0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刀尔求仍使便</a:t>
            </a:r>
            <a:endParaRPr lang="zh-CN" altLang="en-US" sz="7200" b="0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0278" name="Text Box 54"/>
          <p:cNvSpPr txBox="1">
            <a:spLocks noChangeArrowheads="1"/>
          </p:cNvSpPr>
          <p:nvPr/>
        </p:nvSpPr>
        <p:spPr bwMode="auto">
          <a:xfrm>
            <a:off x="2315720" y="3825875"/>
            <a:ext cx="7537450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7200" b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英票整式而且</a:t>
            </a:r>
            <a:endParaRPr lang="zh-CN" altLang="en-US" sz="7200" b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0279" name="Rectangle 55"/>
          <p:cNvSpPr>
            <a:spLocks noChangeArrowheads="1"/>
          </p:cNvSpPr>
          <p:nvPr/>
        </p:nvSpPr>
        <p:spPr bwMode="auto">
          <a:xfrm>
            <a:off x="7948613" y="73025"/>
            <a:ext cx="2672080" cy="43561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</a:rPr>
              <a:t>邮票齿孔的故事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0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0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2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5" name="Rectangle 3"/>
          <p:cNvSpPr>
            <a:spLocks noChangeArrowheads="1"/>
          </p:cNvSpPr>
          <p:nvPr/>
        </p:nvSpPr>
        <p:spPr bwMode="auto">
          <a:xfrm>
            <a:off x="7948613" y="73025"/>
            <a:ext cx="2672080" cy="43561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</a:rPr>
              <a:t>邮票齿孔的故事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82276" name="WordArt 4"/>
          <p:cNvSpPr>
            <a:spLocks noChangeArrowheads="1" noChangeShapeType="1" noTextEdit="1"/>
          </p:cNvSpPr>
          <p:nvPr/>
        </p:nvSpPr>
        <p:spPr bwMode="auto">
          <a:xfrm>
            <a:off x="4079875" y="2636838"/>
            <a:ext cx="4248150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/>
                <a:ea typeface="华文行楷"/>
              </a:rPr>
              <a:t>邮票欣赏</a:t>
            </a:r>
            <a:endParaRPr lang="zh-CN" altLang="en-US" kern="1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华文行楷"/>
              <a:ea typeface="华文行楷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298" name="Picture 2" descr="民族18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00375" y="1827213"/>
            <a:ext cx="3159125" cy="484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3299" name="Picture 3" descr="民族5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56363" y="1844675"/>
            <a:ext cx="3317875" cy="484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3301" name="Rectangle 5"/>
          <p:cNvSpPr>
            <a:spLocks noChangeArrowheads="1"/>
          </p:cNvSpPr>
          <p:nvPr/>
        </p:nvSpPr>
        <p:spPr bwMode="auto">
          <a:xfrm>
            <a:off x="7948613" y="73025"/>
            <a:ext cx="2672080" cy="43561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</a:rPr>
              <a:t>邮票齿孔的故事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83302" name="WordArt 6"/>
          <p:cNvSpPr>
            <a:spLocks noChangeArrowheads="1" noChangeShapeType="1" noTextEdit="1"/>
          </p:cNvSpPr>
          <p:nvPr/>
        </p:nvSpPr>
        <p:spPr bwMode="auto">
          <a:xfrm>
            <a:off x="4727575" y="620713"/>
            <a:ext cx="3097213" cy="1033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kern="1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华文行楷"/>
                <a:ea typeface="华文行楷"/>
              </a:rPr>
              <a:t>民族邮票</a:t>
            </a:r>
            <a:endParaRPr lang="zh-CN" altLang="en-US" kern="10">
              <a:ln w="9525">
                <a:solidFill>
                  <a:srgbClr val="CC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华文行楷"/>
              <a:ea typeface="华文行楷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3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3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3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3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23" name="Picture 3" descr="maozedong_0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24113" y="2060575"/>
            <a:ext cx="3743325" cy="463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24" name="Picture 4" descr="邓颖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56363" y="2060575"/>
            <a:ext cx="3814762" cy="4621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25" name="Rectangle 5"/>
          <p:cNvSpPr>
            <a:spLocks noChangeArrowheads="1"/>
          </p:cNvSpPr>
          <p:nvPr/>
        </p:nvSpPr>
        <p:spPr bwMode="auto">
          <a:xfrm>
            <a:off x="7948613" y="73025"/>
            <a:ext cx="2672080" cy="43561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</a:rPr>
              <a:t>邮票齿孔的故事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84326" name="WordArt 6"/>
          <p:cNvSpPr>
            <a:spLocks noChangeArrowheads="1" noChangeShapeType="1" noTextEdit="1"/>
          </p:cNvSpPr>
          <p:nvPr/>
        </p:nvSpPr>
        <p:spPr bwMode="auto">
          <a:xfrm>
            <a:off x="4440238" y="836613"/>
            <a:ext cx="3168650" cy="1031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华文行楷"/>
                <a:ea typeface="华文行楷"/>
              </a:rPr>
              <a:t>人物邮票</a:t>
            </a:r>
            <a:endParaRPr lang="zh-CN" altLang="en-US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华文行楷"/>
              <a:ea typeface="华文行楷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1843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843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43" name="Picture 3" descr="熊猫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432175" y="981075"/>
            <a:ext cx="5508625" cy="3335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45" name="Text Box 5"/>
          <p:cNvSpPr txBox="1">
            <a:spLocks noChangeArrowheads="1"/>
          </p:cNvSpPr>
          <p:nvPr/>
        </p:nvSpPr>
        <p:spPr bwMode="auto">
          <a:xfrm>
            <a:off x="1992313" y="5300663"/>
            <a:ext cx="2236470" cy="36957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>
                <a:solidFill>
                  <a:srgbClr val="0000FF"/>
                </a:solidFill>
              </a:rPr>
              <a:t>邮票的用途谁知道？</a:t>
            </a:r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163847" name="Text Box 7"/>
          <p:cNvSpPr txBox="1">
            <a:spLocks noChangeArrowheads="1"/>
          </p:cNvSpPr>
          <p:nvPr/>
        </p:nvSpPr>
        <p:spPr bwMode="auto">
          <a:xfrm>
            <a:off x="6167438" y="5300663"/>
            <a:ext cx="2236470" cy="36957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>
                <a:solidFill>
                  <a:srgbClr val="0000FF"/>
                </a:solidFill>
              </a:rPr>
              <a:t>邮票的特点是什么？</a:t>
            </a:r>
            <a:endParaRPr lang="zh-CN" altLang="en-US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1000"/>
                                        <p:tgtEl>
                                          <p:spTgt spid="163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1000"/>
                                        <p:tgtEl>
                                          <p:spTgt spid="163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5" grpId="0" bldLvl="0" animBg="1"/>
      <p:bldP spid="16384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347" name="Picture 3" descr="huananhu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440488" y="4143375"/>
            <a:ext cx="3616325" cy="271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5348" name="Picture 4" descr="熊猫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66988" y="1628775"/>
            <a:ext cx="3943350" cy="2405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5349" name="Picture 5" descr="雪豹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10338" y="1628775"/>
            <a:ext cx="3546475" cy="2447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5350" name="Picture 6" descr="台湾蓝鹊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66988" y="4097338"/>
            <a:ext cx="3943350" cy="2760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5351" name="Rectangle 7"/>
          <p:cNvSpPr>
            <a:spLocks noChangeArrowheads="1"/>
          </p:cNvSpPr>
          <p:nvPr/>
        </p:nvSpPr>
        <p:spPr bwMode="auto">
          <a:xfrm>
            <a:off x="7948613" y="73025"/>
            <a:ext cx="2672080" cy="43561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</a:rPr>
              <a:t>邮票齿孔的故事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85352" name="WordArt 8"/>
          <p:cNvSpPr>
            <a:spLocks noChangeArrowheads="1" noChangeShapeType="1" noTextEdit="1"/>
          </p:cNvSpPr>
          <p:nvPr/>
        </p:nvSpPr>
        <p:spPr bwMode="auto">
          <a:xfrm>
            <a:off x="4800600" y="476250"/>
            <a:ext cx="2859088" cy="9747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zh-CN" alt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华文行楷"/>
                <a:ea typeface="华文行楷"/>
              </a:rPr>
              <a:t>动物邮票</a:t>
            </a:r>
            <a:endParaRPr lang="zh-CN" altLang="en-US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华文行楷"/>
              <a:ea typeface="华文行楷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53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853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853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53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371" name="Picture 3" descr="changbaishan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66988" y="1557338"/>
            <a:ext cx="7512050" cy="504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6372" name="Rectangle 4"/>
          <p:cNvSpPr>
            <a:spLocks noChangeArrowheads="1"/>
          </p:cNvSpPr>
          <p:nvPr/>
        </p:nvSpPr>
        <p:spPr bwMode="auto">
          <a:xfrm>
            <a:off x="7948613" y="73025"/>
            <a:ext cx="2672080" cy="43561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</a:rPr>
              <a:t>邮票齿孔的故事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86373" name="WordArt 5" descr="窄竖线"/>
          <p:cNvSpPr>
            <a:spLocks noChangeArrowheads="1" noChangeShapeType="1" noTextEdit="1"/>
          </p:cNvSpPr>
          <p:nvPr/>
        </p:nvSpPr>
        <p:spPr bwMode="auto">
          <a:xfrm>
            <a:off x="4367213" y="333375"/>
            <a:ext cx="3311525" cy="10795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kern="10">
                <a:ln w="12700">
                  <a:solidFill>
                    <a:srgbClr val="000000"/>
                  </a:solidFill>
                  <a:rou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华文楷体"/>
                <a:ea typeface="华文楷体"/>
              </a:rPr>
              <a:t>风景邮票</a:t>
            </a:r>
            <a:endParaRPr lang="zh-CN" altLang="en-US" kern="10">
              <a:ln w="12700">
                <a:solidFill>
                  <a:srgbClr val="000000"/>
                </a:solidFill>
                <a:rou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华文楷体"/>
              <a:ea typeface="华文楷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86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395" name="Picture 3" descr="杜鹃花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24113" y="2135188"/>
            <a:ext cx="4384675" cy="2263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7396" name="Picture 4" descr="荷花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59600" y="1773238"/>
            <a:ext cx="3494088" cy="4852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7397" name="Picture 5" descr="兰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4113" y="4657725"/>
            <a:ext cx="4452937" cy="2008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7398" name="Rectangle 6"/>
          <p:cNvSpPr>
            <a:spLocks noChangeArrowheads="1"/>
          </p:cNvSpPr>
          <p:nvPr/>
        </p:nvSpPr>
        <p:spPr bwMode="auto">
          <a:xfrm>
            <a:off x="7948613" y="73025"/>
            <a:ext cx="2672080" cy="43561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</a:rPr>
              <a:t>邮票齿孔的故事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87399" name="WordArt 7"/>
          <p:cNvSpPr>
            <a:spLocks noChangeArrowheads="1" noChangeShapeType="1" noTextEdit="1"/>
          </p:cNvSpPr>
          <p:nvPr/>
        </p:nvSpPr>
        <p:spPr bwMode="auto">
          <a:xfrm>
            <a:off x="4079875" y="692150"/>
            <a:ext cx="3744913" cy="122396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</a:bodyPr>
          <a:lstStyle/>
          <a:p>
            <a:pPr algn="ctr"/>
            <a:r>
              <a:rPr lang="zh-CN" altLang="en-US" kern="10">
                <a:ln w="9525">
                  <a:solidFill>
                    <a:srgbClr val="000000"/>
                  </a:solidFill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>
                  <a:outerShdw dist="107763" dir="13500000" algn="ctr" rotWithShape="0">
                    <a:srgbClr val="868686">
                      <a:alpha val="50000"/>
                    </a:srgbClr>
                  </a:outerShdw>
                </a:effectLst>
                <a:latin typeface="华文行楷"/>
                <a:ea typeface="华文行楷"/>
              </a:rPr>
              <a:t>花卉邮票</a:t>
            </a:r>
            <a:endParaRPr lang="zh-CN" altLang="en-US" kern="10">
              <a:ln w="9525">
                <a:solidFill>
                  <a:srgbClr val="000000"/>
                </a:solidFill>
                <a:rou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effectLst>
                <a:outerShdw dist="107763" dir="13500000" algn="ctr" rotWithShape="0">
                  <a:srgbClr val="868686">
                    <a:alpha val="50000"/>
                  </a:srgbClr>
                </a:outerShdw>
              </a:effectLst>
              <a:latin typeface="华文行楷"/>
              <a:ea typeface="华文行楷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73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73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7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7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7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7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18" name="Picture 2" descr="sanguoyanyi_1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11450" y="2636838"/>
            <a:ext cx="3779838" cy="397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8419" name="Picture 3" descr="西游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43700" y="2565400"/>
            <a:ext cx="3716338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8421" name="Rectangle 5"/>
          <p:cNvSpPr>
            <a:spLocks noChangeArrowheads="1"/>
          </p:cNvSpPr>
          <p:nvPr/>
        </p:nvSpPr>
        <p:spPr bwMode="auto">
          <a:xfrm>
            <a:off x="7948613" y="73025"/>
            <a:ext cx="2672080" cy="43561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</a:rPr>
              <a:t>邮票齿孔的故事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88422" name="WordArt 6"/>
          <p:cNvSpPr>
            <a:spLocks noChangeArrowheads="1" noChangeShapeType="1" noTextEdit="1"/>
          </p:cNvSpPr>
          <p:nvPr/>
        </p:nvSpPr>
        <p:spPr bwMode="auto">
          <a:xfrm>
            <a:off x="4079875" y="1052513"/>
            <a:ext cx="3600450" cy="1008062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zh-CN" altLang="en-US" kern="10">
                <a:ln w="9525">
                  <a:rou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华文行楷"/>
                <a:ea typeface="华文行楷"/>
              </a:rPr>
              <a:t>名著邮票</a:t>
            </a:r>
            <a:endParaRPr lang="zh-CN" altLang="en-US" kern="10">
              <a:ln w="9525">
                <a:round/>
              </a:ln>
              <a:gradFill rotWithShape="0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latin typeface="华文行楷"/>
              <a:ea typeface="华文行楷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8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884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443" name="Picture 3" descr="baohujiayuan_2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55913" y="2420938"/>
            <a:ext cx="3516312" cy="4183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9444" name="Picture 4" descr="baohujiayuan_3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78625" y="2420938"/>
            <a:ext cx="3584575" cy="4183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9445" name="Rectangle 5"/>
          <p:cNvSpPr>
            <a:spLocks noChangeArrowheads="1"/>
          </p:cNvSpPr>
          <p:nvPr/>
        </p:nvSpPr>
        <p:spPr bwMode="auto">
          <a:xfrm>
            <a:off x="7948613" y="73025"/>
            <a:ext cx="2672080" cy="43561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</a:rPr>
              <a:t>邮票齿孔的故事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89446" name="WordArt 6" descr="纸袋"/>
          <p:cNvSpPr>
            <a:spLocks noChangeArrowheads="1" noChangeShapeType="1" noTextEdit="1"/>
          </p:cNvSpPr>
          <p:nvPr/>
        </p:nvSpPr>
        <p:spPr bwMode="auto">
          <a:xfrm>
            <a:off x="4367213" y="908050"/>
            <a:ext cx="3506787" cy="11445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</a:bodyPr>
          <a:lstStyle/>
          <a:p>
            <a:pPr algn="ctr"/>
            <a:r>
              <a:rPr lang="zh-CN" altLang="en-US" kern="10">
                <a:ln w="9525">
                  <a:solidFill>
                    <a:srgbClr val="000000"/>
                  </a:solidFill>
                  <a:rou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107763" dir="13500000" algn="ctr" rotWithShape="0">
                    <a:srgbClr val="868686">
                      <a:alpha val="50000"/>
                    </a:srgbClr>
                  </a:outerShdw>
                </a:effectLst>
                <a:latin typeface="华文隶书"/>
                <a:ea typeface="华文隶书"/>
              </a:rPr>
              <a:t>环保邮票</a:t>
            </a:r>
            <a:endParaRPr lang="zh-CN" altLang="en-US" kern="10">
              <a:ln w="9525">
                <a:solidFill>
                  <a:srgbClr val="000000"/>
                </a:solidFill>
                <a:round/>
              </a:ln>
              <a:blipFill dpi="0" rotWithShape="0">
                <a:blip r:embed="rId3"/>
                <a:srcRect/>
                <a:tile tx="0" ty="0" sx="100000" sy="100000" flip="none" algn="tl"/>
              </a:blipFill>
              <a:effectLst>
                <a:outerShdw dist="107763" dir="13500000" algn="ctr" rotWithShape="0">
                  <a:srgbClr val="868686">
                    <a:alpha val="50000"/>
                  </a:srgbClr>
                </a:outerShdw>
              </a:effectLst>
              <a:latin typeface="华文隶书"/>
              <a:ea typeface="华文隶书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1894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894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60" name="WordArt 4"/>
          <p:cNvSpPr>
            <a:spLocks noChangeArrowheads="1" noChangeShapeType="1" noTextEdit="1"/>
          </p:cNvSpPr>
          <p:nvPr/>
        </p:nvSpPr>
        <p:spPr bwMode="auto">
          <a:xfrm>
            <a:off x="2640013" y="1125538"/>
            <a:ext cx="2447925" cy="935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kern="1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新魏"/>
                <a:ea typeface="华文新魏"/>
              </a:rPr>
              <a:t>作业：</a:t>
            </a:r>
            <a:endParaRPr lang="zh-CN" altLang="en-US" kern="10" dirty="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华文新魏"/>
              <a:ea typeface="华文新魏"/>
            </a:endParaRPr>
          </a:p>
        </p:txBody>
      </p:sp>
      <p:sp>
        <p:nvSpPr>
          <p:cNvPr id="249861" name="Rectangle 5"/>
          <p:cNvSpPr>
            <a:spLocks noGrp="1" noChangeArrowheads="1"/>
          </p:cNvSpPr>
          <p:nvPr>
            <p:ph type="title"/>
          </p:nvPr>
        </p:nvSpPr>
        <p:spPr>
          <a:xfrm>
            <a:off x="2495550" y="2349500"/>
            <a:ext cx="6934200" cy="3525838"/>
          </a:xfrm>
        </p:spPr>
        <p:txBody>
          <a:bodyPr/>
          <a:lstStyle/>
          <a:p>
            <a:pPr algn="l"/>
            <a:r>
              <a:rPr lang="zh-CN" altLang="en-US" sz="4000" b="1" dirty="0">
                <a:solidFill>
                  <a:srgbClr val="0000FF"/>
                </a:solidFill>
              </a:rPr>
              <a:t>设计邮票</a:t>
            </a:r>
            <a:br>
              <a:rPr lang="zh-CN" altLang="en-US" sz="4000" b="1" dirty="0">
                <a:solidFill>
                  <a:srgbClr val="0000FF"/>
                </a:solidFill>
              </a:rPr>
            </a:br>
            <a:br>
              <a:rPr lang="zh-CN" altLang="en-US" sz="4000" dirty="0"/>
            </a:br>
            <a:r>
              <a:rPr lang="zh-CN" altLang="en-US" sz="4000" dirty="0"/>
              <a:t>要求：</a:t>
            </a:r>
            <a:br>
              <a:rPr lang="zh-CN" altLang="en-US" sz="4000" dirty="0"/>
            </a:br>
            <a:r>
              <a:rPr lang="en-US" altLang="zh-CN" sz="4000" dirty="0"/>
              <a:t>1.</a:t>
            </a:r>
            <a:r>
              <a:rPr lang="zh-CN" altLang="en-US" sz="4000" dirty="0"/>
              <a:t>图文并茂。</a:t>
            </a:r>
            <a:br>
              <a:rPr lang="zh-CN" altLang="en-US" sz="4000" dirty="0"/>
            </a:br>
            <a:r>
              <a:rPr lang="en-US" altLang="zh-CN" sz="4000" dirty="0"/>
              <a:t>2.</a:t>
            </a:r>
            <a:r>
              <a:rPr lang="zh-CN" altLang="en-US" sz="4000" dirty="0"/>
              <a:t>一张相连，不许撕开。</a:t>
            </a:r>
            <a:br>
              <a:rPr lang="zh-CN" altLang="en-US" sz="4000" dirty="0"/>
            </a:br>
            <a:r>
              <a:rPr lang="en-US" altLang="zh-CN" sz="4000" dirty="0"/>
              <a:t>3.</a:t>
            </a:r>
            <a:r>
              <a:rPr lang="zh-CN" altLang="en-US" sz="4000" dirty="0"/>
              <a:t>面值共</a:t>
            </a:r>
            <a:r>
              <a:rPr lang="en-US" altLang="zh-CN" sz="4000" dirty="0"/>
              <a:t>2</a:t>
            </a:r>
            <a:r>
              <a:rPr lang="zh-CN" altLang="en-US" sz="4000" dirty="0"/>
              <a:t>元</a:t>
            </a:r>
            <a:r>
              <a:rPr lang="zh-CN" altLang="en-US" sz="4000" dirty="0" smtClean="0"/>
              <a:t>。 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98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98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9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986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63" name="Picture 3" descr="七小3"/>
          <p:cNvPicPr>
            <a:picLocks noChangeAspect="1" noChangeArrowheads="1"/>
          </p:cNvPicPr>
          <p:nvPr/>
        </p:nvPicPr>
        <p:blipFill>
          <a:blip r:embed="rId1" cstate="email"/>
          <a:srcRect l="22458" t="14677" r="24483" b="24355"/>
          <a:stretch>
            <a:fillRect/>
          </a:stretch>
        </p:blipFill>
        <p:spPr bwMode="auto">
          <a:xfrm>
            <a:off x="1774825" y="4149725"/>
            <a:ext cx="2663825" cy="256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762" name="AutoShape 2"/>
          <p:cNvSpPr>
            <a:spLocks noChangeArrowheads="1"/>
          </p:cNvSpPr>
          <p:nvPr/>
        </p:nvSpPr>
        <p:spPr bwMode="auto">
          <a:xfrm>
            <a:off x="4872038" y="1557338"/>
            <a:ext cx="5795962" cy="2376487"/>
          </a:xfrm>
          <a:prstGeom prst="cloudCallout">
            <a:avLst>
              <a:gd name="adj1" fmla="val -62407"/>
              <a:gd name="adj2" fmla="val 64898"/>
            </a:avLst>
          </a:prstGeom>
          <a:solidFill>
            <a:srgbClr val="66FF33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/>
            <a:endParaRPr lang="zh-CN" altLang="zh-CN" sz="1800" b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764" name="Text Box 4"/>
          <p:cNvSpPr txBox="1">
            <a:spLocks noChangeArrowheads="1"/>
          </p:cNvSpPr>
          <p:nvPr/>
        </p:nvSpPr>
        <p:spPr bwMode="auto">
          <a:xfrm>
            <a:off x="5519738" y="2133600"/>
            <a:ext cx="46799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>
                <a:solidFill>
                  <a:schemeClr val="tx1"/>
                </a:solidFill>
              </a:rPr>
              <a:t>    </a:t>
            </a:r>
            <a:r>
              <a:rPr kumimoji="1" lang="zh-CN" altLang="en-US">
                <a:solidFill>
                  <a:schemeClr val="tx1"/>
                </a:solidFill>
              </a:rPr>
              <a:t>邮票的齿孔是怎么发明的？</a:t>
            </a:r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245765" name="Rectangle 5"/>
          <p:cNvSpPr>
            <a:spLocks noChangeArrowheads="1"/>
          </p:cNvSpPr>
          <p:nvPr/>
        </p:nvSpPr>
        <p:spPr bwMode="auto">
          <a:xfrm>
            <a:off x="1919288" y="1268413"/>
            <a:ext cx="2236470" cy="36957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kumimoji="1" lang="zh-CN" altLang="en-US" i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自由读课文，思考：</a:t>
            </a:r>
            <a:endParaRPr kumimoji="1" lang="zh-CN" altLang="en-US" i="1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457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57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5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64" grpId="0" bldLvl="0" animBg="1"/>
      <p:bldP spid="24576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Text Box 2"/>
          <p:cNvSpPr txBox="1">
            <a:spLocks noChangeArrowheads="1"/>
          </p:cNvSpPr>
          <p:nvPr/>
        </p:nvSpPr>
        <p:spPr bwMode="auto">
          <a:xfrm>
            <a:off x="4835525" y="980728"/>
            <a:ext cx="3097212" cy="70675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</a:rPr>
              <a:t>会读的字</a:t>
            </a:r>
            <a:endParaRPr lang="zh-CN" altLang="en-US" sz="4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7939" name="Rectangle 3"/>
          <p:cNvSpPr>
            <a:spLocks noChangeArrowheads="1"/>
          </p:cNvSpPr>
          <p:nvPr/>
        </p:nvSpPr>
        <p:spPr bwMode="auto">
          <a:xfrm>
            <a:off x="7948613" y="73025"/>
            <a:ext cx="2672080" cy="43561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</a:rPr>
              <a:t>邮票齿孔的故事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67940" name="Rectangle 4"/>
          <p:cNvSpPr>
            <a:spLocks noChangeArrowheads="1"/>
          </p:cNvSpPr>
          <p:nvPr/>
        </p:nvSpPr>
        <p:spPr bwMode="auto">
          <a:xfrm>
            <a:off x="2063552" y="2647950"/>
            <a:ext cx="8208963" cy="27622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>
            <a:spAutoFit/>
          </a:bodyPr>
          <a:lstStyle/>
          <a:p>
            <a:pPr eaLnBrk="1" hangingPunct="1">
              <a:lnSpc>
                <a:spcPct val="140000"/>
              </a:lnSpc>
            </a:pPr>
            <a:r>
              <a:rPr lang="en-US" altLang="zh-CN" dirty="0" err="1"/>
              <a:t>ch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ǐ</a:t>
            </a:r>
            <a:r>
              <a:rPr lang="zh-CN" altLang="en-US" dirty="0"/>
              <a:t>　</a:t>
            </a:r>
            <a:r>
              <a:rPr lang="en-US" altLang="zh-CN" dirty="0" err="1"/>
              <a:t>m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é</a:t>
            </a:r>
            <a:r>
              <a:rPr lang="en-US" altLang="zh-CN" dirty="0" err="1"/>
              <a:t>i</a:t>
            </a:r>
            <a:r>
              <a:rPr lang="zh-CN" altLang="en-US" dirty="0"/>
              <a:t>　</a:t>
            </a:r>
            <a:r>
              <a:rPr lang="en-US" altLang="zh-CN" dirty="0" err="1"/>
              <a:t>d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en-US" altLang="zh-CN" dirty="0" err="1"/>
              <a:t>o</a:t>
            </a:r>
            <a:r>
              <a:rPr lang="zh-CN" altLang="en-US" dirty="0"/>
              <a:t>　</a:t>
            </a:r>
            <a:r>
              <a:rPr lang="en-US" altLang="zh-CN" dirty="0" err="1"/>
              <a:t>c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dirty="0" err="1"/>
              <a:t>i</a:t>
            </a:r>
            <a:r>
              <a:rPr lang="zh-CN" altLang="en-US" dirty="0"/>
              <a:t>　</a:t>
            </a:r>
            <a:r>
              <a:rPr lang="en-US" altLang="zh-CN" dirty="0" err="1"/>
              <a:t>l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ú</a:t>
            </a:r>
            <a:r>
              <a:rPr lang="en-US" altLang="zh-CN" dirty="0" err="1"/>
              <a:t>n</a:t>
            </a:r>
            <a:r>
              <a:rPr lang="zh-CN" altLang="en-US" dirty="0"/>
              <a:t>　</a:t>
            </a:r>
            <a:r>
              <a:rPr lang="en-US" altLang="zh-CN" dirty="0" err="1"/>
              <a:t>d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ū</a:t>
            </a:r>
            <a:r>
              <a:rPr lang="en-US" altLang="zh-CN" dirty="0" err="1"/>
              <a:t>n</a:t>
            </a:r>
            <a:r>
              <a:rPr lang="zh-CN" altLang="en-US" dirty="0"/>
              <a:t>　</a:t>
            </a:r>
            <a:r>
              <a:rPr lang="en-US" altLang="zh-CN" dirty="0" err="1"/>
              <a:t>ji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ǔ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4400" dirty="0">
                <a:solidFill>
                  <a:srgbClr val="FF3300"/>
                </a:solidFill>
              </a:rPr>
              <a:t>齿　枚　刀　 裁　伦　敦　酒</a:t>
            </a:r>
            <a:endParaRPr lang="zh-CN" altLang="en-US" sz="4400" dirty="0">
              <a:solidFill>
                <a:srgbClr val="FF3300"/>
              </a:solidFill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dirty="0" err="1"/>
              <a:t>bi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dirty="0" err="1"/>
              <a:t>n</a:t>
            </a:r>
            <a:r>
              <a:rPr lang="zh-CN" altLang="en-US" dirty="0"/>
              <a:t>　</a:t>
            </a:r>
            <a:r>
              <a:rPr lang="en-US" altLang="zh-CN" dirty="0" err="1"/>
              <a:t>s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ī</a:t>
            </a:r>
            <a:r>
              <a:rPr lang="zh-CN" altLang="en-US" dirty="0"/>
              <a:t>　</a:t>
            </a:r>
            <a:r>
              <a:rPr lang="en-US" altLang="zh-CN" dirty="0" err="1"/>
              <a:t>y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dirty="0" err="1"/>
              <a:t>n</a:t>
            </a:r>
            <a:r>
              <a:rPr lang="zh-CN" altLang="en-US" dirty="0"/>
              <a:t>　</a:t>
            </a:r>
            <a:r>
              <a:rPr lang="en-US" altLang="zh-CN" dirty="0" err="1"/>
              <a:t>ji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ū</a:t>
            </a:r>
            <a:r>
              <a:rPr lang="zh-CN" altLang="en-US" dirty="0"/>
              <a:t>　</a:t>
            </a:r>
            <a:r>
              <a:rPr lang="en-US" altLang="zh-CN" dirty="0" err="1"/>
              <a:t>zh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è</a:t>
            </a:r>
            <a:r>
              <a:rPr lang="en-US" altLang="zh-CN" dirty="0" err="1"/>
              <a:t>n</a:t>
            </a:r>
            <a:r>
              <a:rPr lang="en-US" altLang="zh-CN" b="0" dirty="0" err="1">
                <a:latin typeface="Arial" panose="020B0604020202020204" pitchFamily="34" charset="0"/>
              </a:rPr>
              <a:t>g</a:t>
            </a:r>
            <a:r>
              <a:rPr lang="zh-CN" altLang="en-US" dirty="0"/>
              <a:t>　</a:t>
            </a:r>
            <a:r>
              <a:rPr lang="en-US" altLang="zh-CN" dirty="0" err="1"/>
              <a:t>r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é</a:t>
            </a:r>
            <a:r>
              <a:rPr lang="en-US" altLang="zh-CN" dirty="0" err="1"/>
              <a:t>n</a:t>
            </a:r>
            <a:r>
              <a:rPr lang="en-US" altLang="zh-CN" b="0" dirty="0" err="1">
                <a:latin typeface="Arial" panose="020B0604020202020204" pitchFamily="34" charset="0"/>
              </a:rPr>
              <a:t>g</a:t>
            </a:r>
            <a:endParaRPr lang="en-US" altLang="zh-CN" b="0" dirty="0">
              <a:latin typeface="Arial" panose="020B0604020202020204" pitchFamily="34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4400" dirty="0">
                <a:solidFill>
                  <a:srgbClr val="FF3300"/>
                </a:solidFill>
              </a:rPr>
              <a:t>便　撕　研　 究　政　  仍</a:t>
            </a:r>
            <a:endParaRPr lang="zh-CN" altLang="en-US" sz="4400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79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79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38" grpId="0" bldLvl="0" animBg="1"/>
      <p:bldP spid="16794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Text Box 2"/>
          <p:cNvSpPr txBox="1">
            <a:spLocks noChangeArrowheads="1"/>
          </p:cNvSpPr>
          <p:nvPr/>
        </p:nvSpPr>
        <p:spPr bwMode="auto">
          <a:xfrm>
            <a:off x="2027238" y="1216025"/>
            <a:ext cx="7885112" cy="4805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ts val="1800"/>
              </a:lnSpc>
              <a:spcBef>
                <a:spcPct val="50000"/>
              </a:spcBef>
            </a:pPr>
            <a:endParaRPr lang="en-US" altLang="zh-CN" sz="32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>
              <a:lnSpc>
                <a:spcPts val="1800"/>
              </a:lnSpc>
              <a:spcBef>
                <a:spcPct val="50000"/>
              </a:spcBef>
            </a:pP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err="1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chǐ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</a:t>
            </a:r>
            <a:r>
              <a:rPr lang="en-US" altLang="zh-CN" sz="3200" dirty="0" err="1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méi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</a:t>
            </a:r>
            <a:r>
              <a:rPr lang="en-US" altLang="zh-CN" sz="3200" dirty="0" err="1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dāo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en-US" altLang="zh-CN" sz="3200" dirty="0" err="1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cái</a:t>
            </a:r>
            <a:endParaRPr lang="en-US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ts val="2000"/>
              </a:lnSpc>
              <a:spcBef>
                <a:spcPct val="50000"/>
              </a:spcBef>
            </a:pP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齿</a:t>
            </a:r>
            <a:r>
              <a:rPr lang="zh-CN" altLang="en-US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孔        一</a:t>
            </a:r>
            <a:r>
              <a:rPr lang="zh-CN" altLang="en-US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枚</a:t>
            </a:r>
            <a:r>
              <a:rPr lang="zh-CN" altLang="en-US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小</a:t>
            </a:r>
            <a:r>
              <a:rPr lang="zh-CN" altLang="en-US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刀  </a:t>
            </a:r>
            <a:r>
              <a:rPr lang="zh-CN" altLang="en-US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en-US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裁</a:t>
            </a:r>
            <a:r>
              <a:rPr lang="zh-CN" altLang="en-US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开</a:t>
            </a:r>
            <a:endParaRPr lang="zh-CN" altLang="en-US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ts val="2000"/>
              </a:lnSpc>
              <a:spcBef>
                <a:spcPct val="50000"/>
              </a:spcBef>
            </a:pP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ts val="2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lún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dūn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</a:t>
            </a:r>
            <a:r>
              <a:rPr lang="en-US" altLang="zh-CN" sz="3200" dirty="0" err="1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jiǔ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</a:t>
            </a:r>
            <a:r>
              <a:rPr lang="en-US" altLang="zh-CN" sz="3200" dirty="0" err="1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biàn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en-US" altLang="zh-CN" sz="3200" dirty="0" err="1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sī</a:t>
            </a:r>
            <a:endParaRPr lang="en-US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ts val="2000"/>
              </a:lnSpc>
              <a:spcBef>
                <a:spcPct val="50000"/>
              </a:spcBef>
            </a:pPr>
            <a:r>
              <a:rPr lang="en-US" altLang="zh-CN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伦 敦 </a:t>
            </a:r>
            <a:r>
              <a:rPr lang="zh-CN" altLang="en-US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喝</a:t>
            </a:r>
            <a:r>
              <a:rPr lang="zh-CN" altLang="en-US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酒 </a:t>
            </a:r>
            <a:r>
              <a:rPr lang="zh-CN" altLang="en-US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方</a:t>
            </a:r>
            <a:r>
              <a:rPr lang="zh-CN" altLang="en-US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便 </a:t>
            </a:r>
            <a:r>
              <a:rPr lang="zh-CN" altLang="en-US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zh-CN" altLang="en-US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撕</a:t>
            </a:r>
            <a:r>
              <a:rPr lang="zh-CN" altLang="en-US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开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ts val="2000"/>
              </a:lnSpc>
              <a:spcBef>
                <a:spcPct val="50000"/>
              </a:spcBef>
            </a:pP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ts val="2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yán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err="1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jiū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</a:t>
            </a:r>
            <a:r>
              <a:rPr lang="en-US" altLang="zh-CN" sz="3200" dirty="0" err="1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zhènɡ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en-US" altLang="zh-CN" sz="3200" dirty="0" err="1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rénɡ</a:t>
            </a:r>
            <a:endParaRPr lang="en-US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ts val="2000"/>
              </a:lnSpc>
              <a:spcBef>
                <a:spcPct val="50000"/>
              </a:spcBef>
            </a:pP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研 究 </a:t>
            </a:r>
            <a:r>
              <a:rPr lang="zh-CN" altLang="en-US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邮 </a:t>
            </a:r>
            <a:r>
              <a:rPr lang="zh-CN" altLang="en-US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政</a:t>
            </a:r>
            <a:r>
              <a:rPr lang="zh-CN" altLang="en-US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zh-CN" altLang="en-US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仍 </a:t>
            </a:r>
            <a:r>
              <a:rPr lang="zh-CN" altLang="en-US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然</a:t>
            </a:r>
            <a:endParaRPr lang="zh-CN" altLang="en-US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239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96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ChangeArrowheads="1"/>
          </p:cNvSpPr>
          <p:nvPr/>
        </p:nvSpPr>
        <p:spPr bwMode="auto">
          <a:xfrm>
            <a:off x="7948613" y="73025"/>
            <a:ext cx="2672080" cy="43561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</a:rPr>
              <a:t>邮票齿孔的故事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68963" name="AutoShape 3"/>
          <p:cNvSpPr>
            <a:spLocks noChangeArrowheads="1"/>
          </p:cNvSpPr>
          <p:nvPr/>
        </p:nvSpPr>
        <p:spPr bwMode="auto">
          <a:xfrm>
            <a:off x="4222750" y="2852738"/>
            <a:ext cx="1512888" cy="647700"/>
          </a:xfrm>
          <a:prstGeom prst="homePlate">
            <a:avLst>
              <a:gd name="adj" fmla="val 58395"/>
            </a:avLst>
          </a:prstGeom>
          <a:solidFill>
            <a:schemeClr val="bg1"/>
          </a:solidFill>
          <a:ln w="9525">
            <a:solidFill>
              <a:srgbClr val="008000"/>
            </a:solidFill>
            <a:miter lim="800000"/>
          </a:ln>
          <a:effectLst>
            <a:outerShdw dist="63500" dir="2212194" algn="ctr" rotWithShape="0">
              <a:schemeClr val="accent1"/>
            </a:outerShdw>
          </a:effec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/>
              <a:t>一枚</a:t>
            </a:r>
            <a:endParaRPr lang="zh-CN" altLang="en-US"/>
          </a:p>
        </p:txBody>
      </p:sp>
      <p:sp>
        <p:nvSpPr>
          <p:cNvPr id="168964" name="AutoShape 4"/>
          <p:cNvSpPr>
            <a:spLocks noChangeArrowheads="1"/>
          </p:cNvSpPr>
          <p:nvPr/>
        </p:nvSpPr>
        <p:spPr bwMode="auto">
          <a:xfrm>
            <a:off x="5808663" y="2852738"/>
            <a:ext cx="1511300" cy="647700"/>
          </a:xfrm>
          <a:prstGeom prst="homePlate">
            <a:avLst>
              <a:gd name="adj" fmla="val 58333"/>
            </a:avLst>
          </a:prstGeom>
          <a:solidFill>
            <a:schemeClr val="bg1"/>
          </a:solidFill>
          <a:ln w="9525">
            <a:solidFill>
              <a:srgbClr val="008000"/>
            </a:solidFill>
            <a:miter lim="800000"/>
          </a:ln>
          <a:effectLst>
            <a:outerShdw dist="63500" dir="2212194" algn="ctr" rotWithShape="0">
              <a:schemeClr val="accent1"/>
            </a:outerShdw>
          </a:effec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/>
              <a:t>裁开</a:t>
            </a:r>
            <a:endParaRPr lang="zh-CN" altLang="en-US"/>
          </a:p>
        </p:txBody>
      </p:sp>
      <p:sp>
        <p:nvSpPr>
          <p:cNvPr id="168965" name="AutoShape 5"/>
          <p:cNvSpPr>
            <a:spLocks noChangeArrowheads="1"/>
          </p:cNvSpPr>
          <p:nvPr/>
        </p:nvSpPr>
        <p:spPr bwMode="auto">
          <a:xfrm>
            <a:off x="7319963" y="2852738"/>
            <a:ext cx="1584325" cy="647700"/>
          </a:xfrm>
          <a:prstGeom prst="homePlate">
            <a:avLst>
              <a:gd name="adj" fmla="val 61152"/>
            </a:avLst>
          </a:prstGeom>
          <a:solidFill>
            <a:schemeClr val="bg1"/>
          </a:solidFill>
          <a:ln w="9525">
            <a:solidFill>
              <a:srgbClr val="008000"/>
            </a:solidFill>
            <a:miter lim="800000"/>
          </a:ln>
          <a:effectLst>
            <a:outerShdw dist="63500" dir="2212194" algn="ctr" rotWithShape="0">
              <a:schemeClr val="accent1"/>
            </a:outerShdw>
          </a:effec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/>
              <a:t>伦敦</a:t>
            </a:r>
            <a:endParaRPr lang="zh-CN" altLang="en-US"/>
          </a:p>
        </p:txBody>
      </p:sp>
      <p:sp>
        <p:nvSpPr>
          <p:cNvPr id="168966" name="AutoShape 6"/>
          <p:cNvSpPr>
            <a:spLocks noChangeArrowheads="1"/>
          </p:cNvSpPr>
          <p:nvPr/>
        </p:nvSpPr>
        <p:spPr bwMode="auto">
          <a:xfrm>
            <a:off x="8832850" y="2852738"/>
            <a:ext cx="1584325" cy="647700"/>
          </a:xfrm>
          <a:prstGeom prst="homePlate">
            <a:avLst>
              <a:gd name="adj" fmla="val 61152"/>
            </a:avLst>
          </a:prstGeom>
          <a:solidFill>
            <a:schemeClr val="bg1"/>
          </a:solidFill>
          <a:ln w="9525">
            <a:solidFill>
              <a:srgbClr val="008000"/>
            </a:solidFill>
            <a:miter lim="800000"/>
          </a:ln>
          <a:effectLst>
            <a:outerShdw dist="63500" dir="2212194" algn="ctr" rotWithShape="0">
              <a:schemeClr val="accent1"/>
            </a:outerShdw>
          </a:effec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/>
              <a:t>酒馆</a:t>
            </a:r>
            <a:endParaRPr lang="zh-CN" altLang="en-US"/>
          </a:p>
        </p:txBody>
      </p:sp>
      <p:sp>
        <p:nvSpPr>
          <p:cNvPr id="168967" name="AutoShape 7"/>
          <p:cNvSpPr>
            <a:spLocks noChangeArrowheads="1"/>
          </p:cNvSpPr>
          <p:nvPr/>
        </p:nvSpPr>
        <p:spPr bwMode="auto">
          <a:xfrm>
            <a:off x="2495550" y="2852738"/>
            <a:ext cx="1655763" cy="647700"/>
          </a:xfrm>
          <a:prstGeom prst="homePlate">
            <a:avLst>
              <a:gd name="adj" fmla="val 63909"/>
            </a:avLst>
          </a:prstGeom>
          <a:solidFill>
            <a:schemeClr val="bg1"/>
          </a:solidFill>
          <a:ln w="9525">
            <a:solidFill>
              <a:srgbClr val="008000"/>
            </a:solidFill>
            <a:miter lim="800000"/>
          </a:ln>
          <a:effectLst>
            <a:outerShdw dist="63500" dir="2212194" algn="ctr" rotWithShape="0">
              <a:schemeClr val="accent1"/>
            </a:outerShdw>
          </a:effec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dirty="0"/>
              <a:t>齿孔</a:t>
            </a:r>
            <a:endParaRPr lang="zh-CN" altLang="en-US" dirty="0"/>
          </a:p>
        </p:txBody>
      </p:sp>
      <p:sp>
        <p:nvSpPr>
          <p:cNvPr id="168968" name="AutoShape 8"/>
          <p:cNvSpPr>
            <a:spLocks noChangeArrowheads="1"/>
          </p:cNvSpPr>
          <p:nvPr/>
        </p:nvSpPr>
        <p:spPr bwMode="auto">
          <a:xfrm>
            <a:off x="4222750" y="3789363"/>
            <a:ext cx="1512888" cy="647700"/>
          </a:xfrm>
          <a:prstGeom prst="homePlate">
            <a:avLst>
              <a:gd name="adj" fmla="val 58395"/>
            </a:avLst>
          </a:prstGeom>
          <a:solidFill>
            <a:schemeClr val="bg1"/>
          </a:solidFill>
          <a:ln w="9525">
            <a:solidFill>
              <a:srgbClr val="008000"/>
            </a:solidFill>
            <a:miter lim="800000"/>
          </a:ln>
          <a:effectLst>
            <a:outerShdw dist="63500" dir="2212194" algn="ctr" rotWithShape="0">
              <a:schemeClr val="accent1"/>
            </a:outerShdw>
          </a:effec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/>
              <a:t>撕开</a:t>
            </a:r>
            <a:endParaRPr lang="zh-CN" altLang="en-US"/>
          </a:p>
        </p:txBody>
      </p:sp>
      <p:sp>
        <p:nvSpPr>
          <p:cNvPr id="168969" name="AutoShape 9"/>
          <p:cNvSpPr>
            <a:spLocks noChangeArrowheads="1"/>
          </p:cNvSpPr>
          <p:nvPr/>
        </p:nvSpPr>
        <p:spPr bwMode="auto">
          <a:xfrm>
            <a:off x="5808663" y="3789363"/>
            <a:ext cx="1511300" cy="647700"/>
          </a:xfrm>
          <a:prstGeom prst="homePlate">
            <a:avLst>
              <a:gd name="adj" fmla="val 58333"/>
            </a:avLst>
          </a:prstGeom>
          <a:solidFill>
            <a:schemeClr val="bg1"/>
          </a:solidFill>
          <a:ln w="9525">
            <a:solidFill>
              <a:srgbClr val="008000"/>
            </a:solidFill>
            <a:miter lim="800000"/>
          </a:ln>
          <a:effectLst>
            <a:outerShdw dist="63500" dir="2212194" algn="ctr" rotWithShape="0">
              <a:schemeClr val="accent1"/>
            </a:outerShdw>
          </a:effec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/>
              <a:t>研究</a:t>
            </a:r>
            <a:endParaRPr lang="zh-CN" altLang="en-US"/>
          </a:p>
        </p:txBody>
      </p:sp>
      <p:sp>
        <p:nvSpPr>
          <p:cNvPr id="168970" name="AutoShape 10"/>
          <p:cNvSpPr>
            <a:spLocks noChangeArrowheads="1"/>
          </p:cNvSpPr>
          <p:nvPr/>
        </p:nvSpPr>
        <p:spPr bwMode="auto">
          <a:xfrm>
            <a:off x="7319963" y="3789363"/>
            <a:ext cx="1584325" cy="647700"/>
          </a:xfrm>
          <a:prstGeom prst="homePlate">
            <a:avLst>
              <a:gd name="adj" fmla="val 61152"/>
            </a:avLst>
          </a:prstGeom>
          <a:solidFill>
            <a:schemeClr val="bg1"/>
          </a:solidFill>
          <a:ln w="9525">
            <a:solidFill>
              <a:srgbClr val="008000"/>
            </a:solidFill>
            <a:miter lim="800000"/>
          </a:ln>
          <a:effectLst>
            <a:outerShdw dist="63500" dir="2212194" algn="ctr" rotWithShape="0">
              <a:schemeClr val="accent1"/>
            </a:outerShdw>
          </a:effec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/>
              <a:t>政府</a:t>
            </a:r>
            <a:endParaRPr lang="zh-CN" altLang="en-US"/>
          </a:p>
        </p:txBody>
      </p:sp>
      <p:sp>
        <p:nvSpPr>
          <p:cNvPr id="168971" name="AutoShape 11"/>
          <p:cNvSpPr>
            <a:spLocks noChangeArrowheads="1"/>
          </p:cNvSpPr>
          <p:nvPr/>
        </p:nvSpPr>
        <p:spPr bwMode="auto">
          <a:xfrm>
            <a:off x="8831263" y="3789363"/>
            <a:ext cx="1512887" cy="647700"/>
          </a:xfrm>
          <a:prstGeom prst="homePlate">
            <a:avLst>
              <a:gd name="adj" fmla="val 58395"/>
            </a:avLst>
          </a:prstGeom>
          <a:solidFill>
            <a:schemeClr val="bg1"/>
          </a:solidFill>
          <a:ln w="9525">
            <a:solidFill>
              <a:srgbClr val="008000"/>
            </a:solidFill>
            <a:miter lim="800000"/>
          </a:ln>
          <a:effectLst>
            <a:outerShdw dist="63500" dir="2212194" algn="ctr" rotWithShape="0">
              <a:schemeClr val="accent1"/>
            </a:outerShdw>
          </a:effec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/>
              <a:t>仍然</a:t>
            </a:r>
            <a:endParaRPr lang="zh-CN" altLang="en-US"/>
          </a:p>
        </p:txBody>
      </p:sp>
      <p:sp>
        <p:nvSpPr>
          <p:cNvPr id="168972" name="AutoShape 12"/>
          <p:cNvSpPr>
            <a:spLocks noChangeArrowheads="1"/>
          </p:cNvSpPr>
          <p:nvPr/>
        </p:nvSpPr>
        <p:spPr bwMode="auto">
          <a:xfrm>
            <a:off x="2495550" y="3789363"/>
            <a:ext cx="1655763" cy="647700"/>
          </a:xfrm>
          <a:prstGeom prst="homePlate">
            <a:avLst>
              <a:gd name="adj" fmla="val 63909"/>
            </a:avLst>
          </a:prstGeom>
          <a:solidFill>
            <a:schemeClr val="bg1"/>
          </a:solidFill>
          <a:ln w="9525">
            <a:solidFill>
              <a:srgbClr val="008000"/>
            </a:solidFill>
            <a:miter lim="800000"/>
          </a:ln>
          <a:effectLst>
            <a:outerShdw dist="63500" dir="2212194" algn="ctr" rotWithShape="0">
              <a:schemeClr val="accent1"/>
            </a:outerShdw>
          </a:effec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/>
              <a:t>方便</a:t>
            </a:r>
            <a:endParaRPr lang="zh-CN" altLang="en-US"/>
          </a:p>
        </p:txBody>
      </p:sp>
      <p:sp>
        <p:nvSpPr>
          <p:cNvPr id="168973" name="AutoShape 13"/>
          <p:cNvSpPr>
            <a:spLocks noChangeArrowheads="1"/>
          </p:cNvSpPr>
          <p:nvPr/>
        </p:nvSpPr>
        <p:spPr bwMode="auto">
          <a:xfrm>
            <a:off x="4222750" y="4724400"/>
            <a:ext cx="1512888" cy="647700"/>
          </a:xfrm>
          <a:prstGeom prst="homePlate">
            <a:avLst>
              <a:gd name="adj" fmla="val 58395"/>
            </a:avLst>
          </a:prstGeom>
          <a:solidFill>
            <a:schemeClr val="bg1"/>
          </a:solidFill>
          <a:ln w="9525">
            <a:solidFill>
              <a:srgbClr val="008000"/>
            </a:solidFill>
            <a:miter lim="800000"/>
          </a:ln>
          <a:effectLst>
            <a:outerShdw dist="63500" dir="2212194" algn="ctr" rotWithShape="0">
              <a:schemeClr val="accent1"/>
            </a:outerShdw>
          </a:effec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/>
              <a:t>而且</a:t>
            </a:r>
            <a:endParaRPr lang="zh-CN" altLang="en-US"/>
          </a:p>
        </p:txBody>
      </p:sp>
      <p:sp>
        <p:nvSpPr>
          <p:cNvPr id="168974" name="AutoShape 14"/>
          <p:cNvSpPr>
            <a:spLocks noChangeArrowheads="1"/>
          </p:cNvSpPr>
          <p:nvPr/>
        </p:nvSpPr>
        <p:spPr bwMode="auto">
          <a:xfrm>
            <a:off x="5808663" y="4724400"/>
            <a:ext cx="1511300" cy="647700"/>
          </a:xfrm>
          <a:prstGeom prst="homePlate">
            <a:avLst>
              <a:gd name="adj" fmla="val 58333"/>
            </a:avLst>
          </a:prstGeom>
          <a:solidFill>
            <a:schemeClr val="bg1"/>
          </a:solidFill>
          <a:ln w="9525">
            <a:solidFill>
              <a:srgbClr val="008000"/>
            </a:solidFill>
            <a:miter lim="800000"/>
          </a:ln>
          <a:effectLst>
            <a:outerShdw dist="63500" dir="2212194" algn="ctr" rotWithShape="0">
              <a:schemeClr val="accent1"/>
            </a:outerShdw>
          </a:effec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/>
              <a:t>整齐</a:t>
            </a:r>
            <a:endParaRPr lang="zh-CN" altLang="en-US"/>
          </a:p>
        </p:txBody>
      </p:sp>
      <p:sp>
        <p:nvSpPr>
          <p:cNvPr id="168975" name="AutoShape 15"/>
          <p:cNvSpPr>
            <a:spLocks noChangeArrowheads="1"/>
          </p:cNvSpPr>
          <p:nvPr/>
        </p:nvSpPr>
        <p:spPr bwMode="auto">
          <a:xfrm>
            <a:off x="7319963" y="4724400"/>
            <a:ext cx="1512887" cy="647700"/>
          </a:xfrm>
          <a:prstGeom prst="homePlate">
            <a:avLst>
              <a:gd name="adj" fmla="val 58395"/>
            </a:avLst>
          </a:prstGeom>
          <a:solidFill>
            <a:schemeClr val="bg1"/>
          </a:solidFill>
          <a:ln w="9525">
            <a:solidFill>
              <a:srgbClr val="008000"/>
            </a:solidFill>
            <a:miter lim="800000"/>
          </a:ln>
          <a:effectLst>
            <a:outerShdw dist="63500" dir="2212194" algn="ctr" rotWithShape="0">
              <a:schemeClr val="accent1"/>
            </a:outerShdw>
          </a:effec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/>
              <a:t>英国</a:t>
            </a:r>
            <a:endParaRPr lang="zh-CN" altLang="en-US"/>
          </a:p>
        </p:txBody>
      </p:sp>
      <p:sp>
        <p:nvSpPr>
          <p:cNvPr id="168976" name="AutoShape 16"/>
          <p:cNvSpPr>
            <a:spLocks noChangeArrowheads="1"/>
          </p:cNvSpPr>
          <p:nvPr/>
        </p:nvSpPr>
        <p:spPr bwMode="auto">
          <a:xfrm>
            <a:off x="8832850" y="4724400"/>
            <a:ext cx="1655763" cy="647700"/>
          </a:xfrm>
          <a:prstGeom prst="homePlate">
            <a:avLst>
              <a:gd name="adj" fmla="val 63909"/>
            </a:avLst>
          </a:prstGeom>
          <a:solidFill>
            <a:schemeClr val="bg1"/>
          </a:solidFill>
          <a:ln w="9525">
            <a:solidFill>
              <a:srgbClr val="008000"/>
            </a:solidFill>
            <a:miter lim="800000"/>
          </a:ln>
          <a:effectLst>
            <a:outerShdw dist="63500" dir="2212194" algn="ctr" rotWithShape="0">
              <a:schemeClr val="accent1"/>
            </a:outerShdw>
          </a:effec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/>
              <a:t>邮票</a:t>
            </a:r>
            <a:endParaRPr lang="zh-CN" altLang="en-US"/>
          </a:p>
        </p:txBody>
      </p:sp>
      <p:sp>
        <p:nvSpPr>
          <p:cNvPr id="168977" name="AutoShape 17"/>
          <p:cNvSpPr>
            <a:spLocks noChangeArrowheads="1"/>
          </p:cNvSpPr>
          <p:nvPr/>
        </p:nvSpPr>
        <p:spPr bwMode="auto">
          <a:xfrm>
            <a:off x="2495550" y="4725988"/>
            <a:ext cx="1655763" cy="647700"/>
          </a:xfrm>
          <a:prstGeom prst="homePlate">
            <a:avLst>
              <a:gd name="adj" fmla="val 63909"/>
            </a:avLst>
          </a:prstGeom>
          <a:solidFill>
            <a:schemeClr val="bg1"/>
          </a:solidFill>
          <a:ln w="9525">
            <a:solidFill>
              <a:srgbClr val="008000"/>
            </a:solidFill>
            <a:miter lim="800000"/>
          </a:ln>
          <a:effectLst>
            <a:outerShdw dist="63500" dir="2212194" algn="ctr" rotWithShape="0">
              <a:schemeClr val="accent1"/>
            </a:outerShdw>
          </a:effec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/>
              <a:t>使用</a:t>
            </a:r>
            <a:endParaRPr lang="zh-CN" altLang="en-US"/>
          </a:p>
        </p:txBody>
      </p:sp>
      <p:sp>
        <p:nvSpPr>
          <p:cNvPr id="168978" name="AutoShape 18"/>
          <p:cNvSpPr>
            <a:spLocks noChangeArrowheads="1"/>
          </p:cNvSpPr>
          <p:nvPr/>
        </p:nvSpPr>
        <p:spPr bwMode="auto">
          <a:xfrm>
            <a:off x="4151313" y="765175"/>
            <a:ext cx="2952750" cy="1800225"/>
          </a:xfrm>
          <a:prstGeom prst="sun">
            <a:avLst>
              <a:gd name="adj" fmla="val 25000"/>
            </a:avLst>
          </a:prstGeom>
          <a:solidFill>
            <a:schemeClr val="bg1"/>
          </a:solidFill>
          <a:ln w="9525">
            <a:solidFill>
              <a:srgbClr val="008000"/>
            </a:solidFill>
            <a:miter lim="800000"/>
          </a:ln>
          <a:effectLst>
            <a:outerShdw dist="81320" dir="2319588" algn="ctr" rotWithShape="0">
              <a:schemeClr val="accent1"/>
            </a:outerShdw>
          </a:effec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>
                <a:solidFill>
                  <a:srgbClr val="FF3300"/>
                </a:solidFill>
              </a:rPr>
              <a:t>读词语</a:t>
            </a:r>
            <a:endParaRPr lang="zh-CN" altLang="en-US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8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8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8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8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8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8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8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8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8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8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8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8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8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8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8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8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8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8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8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68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8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68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8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68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68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68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68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3" grpId="0" bldLvl="0" animBg="1"/>
      <p:bldP spid="168964" grpId="0" bldLvl="0" animBg="1"/>
      <p:bldP spid="168965" grpId="0" bldLvl="0" animBg="1"/>
      <p:bldP spid="168966" grpId="0" bldLvl="0" animBg="1"/>
      <p:bldP spid="168967" grpId="0" bldLvl="0" animBg="1"/>
      <p:bldP spid="168968" grpId="0" bldLvl="0" animBg="1"/>
      <p:bldP spid="168969" grpId="0" bldLvl="0" animBg="1"/>
      <p:bldP spid="168970" grpId="0" bldLvl="0" animBg="1"/>
      <p:bldP spid="168971" grpId="0" bldLvl="0" animBg="1"/>
      <p:bldP spid="168972" grpId="0" bldLvl="0" animBg="1"/>
      <p:bldP spid="168973" grpId="0" bldLvl="0" animBg="1"/>
      <p:bldP spid="168974" grpId="0" bldLvl="0" animBg="1"/>
      <p:bldP spid="168975" grpId="0" bldLvl="0" animBg="1"/>
      <p:bldP spid="168976" grpId="0" bldLvl="0" animBg="1"/>
      <p:bldP spid="168977" grpId="0" bldLvl="0" animBg="1"/>
      <p:bldP spid="16897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3" name="WordArt 5"/>
          <p:cNvSpPr>
            <a:spLocks noChangeArrowheads="1" noChangeShapeType="1" noTextEdit="1"/>
          </p:cNvSpPr>
          <p:nvPr/>
        </p:nvSpPr>
        <p:spPr bwMode="auto">
          <a:xfrm>
            <a:off x="2208213" y="1484313"/>
            <a:ext cx="5040312" cy="7921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kern="1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>
                  <a:prstShdw prst="shdw18" dist="17961" dir="13500000">
                    <a:srgbClr val="FFE701">
                      <a:gamma/>
                      <a:shade val="60000"/>
                      <a:invGamma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撕下纸中的邮票</a:t>
            </a:r>
            <a:endParaRPr lang="zh-CN" altLang="en-US" kern="1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effectLst>
                <a:prstShdw prst="shdw18" dist="17961" dir="13500000">
                  <a:srgbClr val="FFE701">
                    <a:gamma/>
                    <a:shade val="60000"/>
                    <a:invGamma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7814" name="WordArt 6"/>
          <p:cNvSpPr>
            <a:spLocks noChangeArrowheads="1" noChangeShapeType="1" noTextEdit="1"/>
          </p:cNvSpPr>
          <p:nvPr/>
        </p:nvSpPr>
        <p:spPr bwMode="auto">
          <a:xfrm>
            <a:off x="2927350" y="3500438"/>
            <a:ext cx="7304088" cy="533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楷体" panose="02010609060101010101" charset="-122"/>
              </a:rPr>
              <a:t>思考：这样撕邮票有什么不便？</a:t>
            </a:r>
            <a:endParaRPr lang="zh-CN" altLang="en-US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7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7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78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6" name="WordArt 4"/>
          <p:cNvSpPr>
            <a:spLocks noChangeArrowheads="1" noChangeShapeType="1" noTextEdit="1"/>
          </p:cNvSpPr>
          <p:nvPr/>
        </p:nvSpPr>
        <p:spPr bwMode="auto">
          <a:xfrm>
            <a:off x="2279650" y="1125538"/>
            <a:ext cx="4032250" cy="935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新魏"/>
                <a:ea typeface="华文新魏"/>
              </a:rPr>
              <a:t>合作学习</a:t>
            </a:r>
            <a:endParaRPr lang="zh-CN" altLang="en-US" kern="1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华文新魏"/>
              <a:ea typeface="华文新魏"/>
            </a:endParaRPr>
          </a:p>
        </p:txBody>
      </p:sp>
      <p:sp>
        <p:nvSpPr>
          <p:cNvPr id="248837" name="WordArt 5"/>
          <p:cNvSpPr>
            <a:spLocks noChangeArrowheads="1" noChangeShapeType="1" noTextEdit="1"/>
          </p:cNvSpPr>
          <p:nvPr/>
        </p:nvSpPr>
        <p:spPr bwMode="auto">
          <a:xfrm>
            <a:off x="2351088" y="3068638"/>
            <a:ext cx="5905500" cy="6477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楷体" panose="02010609060101010101" charset="-122"/>
              </a:rPr>
              <a:t>读课文</a:t>
            </a:r>
            <a:r>
              <a:rPr lang="en-US" altLang="zh-CN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楷体" panose="02010609060101010101" charset="-122"/>
              </a:rPr>
              <a:t>2</a:t>
            </a:r>
            <a:r>
              <a:rPr lang="zh-CN" alt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楷体" panose="02010609060101010101" charset="-122"/>
              </a:rPr>
              <a:t>、</a:t>
            </a:r>
            <a:r>
              <a:rPr lang="en-US" altLang="zh-CN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楷体" panose="02010609060101010101" charset="-122"/>
              </a:rPr>
              <a:t>3</a:t>
            </a:r>
            <a:r>
              <a:rPr lang="zh-CN" alt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楷体" panose="02010609060101010101" charset="-122"/>
              </a:rPr>
              <a:t>自然段</a:t>
            </a:r>
            <a:endParaRPr lang="zh-CN" altLang="en-US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楷体" panose="02010609060101010101" charset="-122"/>
            </a:endParaRPr>
          </a:p>
        </p:txBody>
      </p:sp>
      <p:sp>
        <p:nvSpPr>
          <p:cNvPr id="248838" name="WordArt 6"/>
          <p:cNvSpPr>
            <a:spLocks noChangeArrowheads="1" noChangeShapeType="1" noTextEdit="1"/>
          </p:cNvSpPr>
          <p:nvPr/>
        </p:nvSpPr>
        <p:spPr bwMode="auto">
          <a:xfrm>
            <a:off x="3143250" y="4941888"/>
            <a:ext cx="7273925" cy="50323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楷体" panose="02010609060101010101" charset="-122"/>
              </a:rPr>
              <a:t>表演发明家阿切尔看到的情形。</a:t>
            </a:r>
            <a:endParaRPr lang="zh-CN" altLang="en-US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88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88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8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500"/>
                                        <p:tgtEl>
                                          <p:spTgt spid="248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8837" grpId="0" animBg="1"/>
      <p:bldP spid="24883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058" name="Picture 2" descr="433344444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3059" name="Picture 3" descr="三学苑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24000" y="0"/>
            <a:ext cx="9144000" cy="147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3060" name="Group 4"/>
          <p:cNvGrpSpPr/>
          <p:nvPr/>
        </p:nvGrpSpPr>
        <p:grpSpPr bwMode="auto">
          <a:xfrm>
            <a:off x="1524000" y="620713"/>
            <a:ext cx="3960813" cy="1655762"/>
            <a:chOff x="0" y="391"/>
            <a:chExt cx="2495" cy="1043"/>
          </a:xfrm>
        </p:grpSpPr>
        <p:sp>
          <p:nvSpPr>
            <p:cNvPr id="173061" name="AutoShape 5"/>
            <p:cNvSpPr>
              <a:spLocks noChangeArrowheads="1"/>
            </p:cNvSpPr>
            <p:nvPr/>
          </p:nvSpPr>
          <p:spPr bwMode="auto">
            <a:xfrm>
              <a:off x="0" y="391"/>
              <a:ext cx="2495" cy="1043"/>
            </a:xfrm>
            <a:prstGeom prst="cloudCallout">
              <a:avLst>
                <a:gd name="adj1" fmla="val 44028"/>
                <a:gd name="adj2" fmla="val 4884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/>
            <a:lstStyle/>
            <a:p>
              <a:pPr algn="ctr"/>
              <a:endParaRPr lang="zh-CN" altLang="zh-CN"/>
            </a:p>
          </p:txBody>
        </p:sp>
        <p:sp>
          <p:nvSpPr>
            <p:cNvPr id="173062" name="Text Box 6"/>
            <p:cNvSpPr txBox="1">
              <a:spLocks noChangeArrowheads="1"/>
            </p:cNvSpPr>
            <p:nvPr/>
          </p:nvSpPr>
          <p:spPr bwMode="auto">
            <a:xfrm>
              <a:off x="295" y="572"/>
              <a:ext cx="1996" cy="6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/>
            <a:p>
              <a:r>
                <a:rPr lang="en-US" altLang="zh-CN" sz="3200"/>
                <a:t>  </a:t>
              </a:r>
              <a:r>
                <a:rPr lang="zh-CN" altLang="en-US" sz="3200"/>
                <a:t>先生，您带小刀了吗？</a:t>
              </a:r>
              <a:endParaRPr lang="zh-CN" altLang="en-US" sz="3200"/>
            </a:p>
          </p:txBody>
        </p:sp>
      </p:grpSp>
      <p:grpSp>
        <p:nvGrpSpPr>
          <p:cNvPr id="173063" name="Group 7"/>
          <p:cNvGrpSpPr/>
          <p:nvPr/>
        </p:nvGrpSpPr>
        <p:grpSpPr bwMode="auto">
          <a:xfrm>
            <a:off x="6311900" y="2492375"/>
            <a:ext cx="4125913" cy="1296988"/>
            <a:chOff x="3016" y="1570"/>
            <a:chExt cx="2599" cy="817"/>
          </a:xfrm>
        </p:grpSpPr>
        <p:sp>
          <p:nvSpPr>
            <p:cNvPr id="173064" name="AutoShape 8"/>
            <p:cNvSpPr>
              <a:spLocks noChangeArrowheads="1"/>
            </p:cNvSpPr>
            <p:nvPr/>
          </p:nvSpPr>
          <p:spPr bwMode="auto">
            <a:xfrm>
              <a:off x="3016" y="1570"/>
              <a:ext cx="2495" cy="817"/>
            </a:xfrm>
            <a:prstGeom prst="cloudCallout">
              <a:avLst>
                <a:gd name="adj1" fmla="val -16412"/>
                <a:gd name="adj2" fmla="val -102389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/>
            <a:lstStyle/>
            <a:p>
              <a:pPr algn="ctr"/>
              <a:endParaRPr lang="zh-CN" altLang="zh-CN"/>
            </a:p>
          </p:txBody>
        </p:sp>
        <p:sp>
          <p:nvSpPr>
            <p:cNvPr id="173065" name="Text Box 9"/>
            <p:cNvSpPr txBox="1">
              <a:spLocks noChangeArrowheads="1"/>
            </p:cNvSpPr>
            <p:nvPr/>
          </p:nvSpPr>
          <p:spPr bwMode="auto">
            <a:xfrm>
              <a:off x="3198" y="1749"/>
              <a:ext cx="241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en-US" sz="3200"/>
                <a:t>对不起，我也没带。</a:t>
              </a:r>
              <a:endParaRPr lang="zh-CN" altLang="en-US" sz="3200"/>
            </a:p>
          </p:txBody>
        </p:sp>
      </p:grpSp>
      <p:sp>
        <p:nvSpPr>
          <p:cNvPr id="173066" name="Rectangle 10"/>
          <p:cNvSpPr>
            <a:spLocks noChangeArrowheads="1"/>
          </p:cNvSpPr>
          <p:nvPr/>
        </p:nvSpPr>
        <p:spPr bwMode="auto">
          <a:xfrm>
            <a:off x="7948613" y="73025"/>
            <a:ext cx="2672080" cy="43561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800">
                <a:solidFill>
                  <a:schemeClr val="bg1"/>
                </a:solidFill>
                <a:latin typeface="Arial" panose="020B0604020202020204" pitchFamily="34" charset="0"/>
              </a:rPr>
              <a:t>邮票齿孔的故事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73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3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73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1071</Words>
  <Application>WPS 演示</Application>
  <PresentationFormat>宽屏</PresentationFormat>
  <Paragraphs>180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Arial Unicode MS</vt:lpstr>
      <vt:lpstr>华文楷体</vt:lpstr>
      <vt:lpstr>楷体</vt:lpstr>
      <vt:lpstr>华文新魏</vt:lpstr>
      <vt:lpstr>Aviel</vt:lpstr>
      <vt:lpstr>Arial</vt:lpstr>
      <vt:lpstr>楷体_GB2312</vt:lpstr>
      <vt:lpstr>新宋体</vt:lpstr>
      <vt:lpstr>华文行楷</vt:lpstr>
      <vt:lpstr>华文楷体</vt:lpstr>
      <vt:lpstr>华文隶书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设计邮票  要求： 1.图文并茂。 2.一张相连，不许撕开。 3.面值共2元。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25</cp:revision>
  <dcterms:created xsi:type="dcterms:W3CDTF">2019-06-19T02:08:00Z</dcterms:created>
  <dcterms:modified xsi:type="dcterms:W3CDTF">2019-10-18T00:45:48Z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