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B14FB-9327-4A31-991F-DE117D73EFB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8.jpe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0.jpeg"/><Relationship Id="rId2" Type="http://schemas.openxmlformats.org/officeDocument/2006/relationships/image" Target="../media/image18.jpeg"/><Relationship Id="rId1" Type="http://schemas.openxmlformats.org/officeDocument/2006/relationships/image" Target="../media/image29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29420;&#27468;.rmvb" TargetMode="External"/><Relationship Id="rId2" Type="http://schemas.openxmlformats.org/officeDocument/2006/relationships/slide" Target="slide20.xml"/><Relationship Id="rId1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2.jpeg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C:\Documents%20and%20Settings\Administrator\&#26700;&#38754;\&#20154;&#25945;&#29256;&#20843;&#19979;&#37197;&#22871;&#35838;&#20214;\16.&#20113;&#21335;&#30340;&#27468;&#20250;\bai&#20116;&#26421;&#37329;&#33457;.mp3" TargetMode="External"/><Relationship Id="rId2" Type="http://schemas.openxmlformats.org/officeDocument/2006/relationships/audio" Target="file:///C:\Documents%20and%20Settings\Administrator\&#26700;&#38754;\&#20154;&#25945;&#29256;&#20843;&#19979;&#37197;&#22871;&#35838;&#20214;\16.&#20113;&#21335;&#30340;&#27468;&#20250;\bai&#20116;&#26421;&#37329;&#33457;.mp3" TargetMode="Externa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microsoft.com/office/2007/relationships/media" Target="file:///C:\Documents%20and%20Settings\Administrator\&#26700;&#38754;\&#20154;&#25945;&#29256;&#20843;&#19979;&#37197;&#22871;&#35838;&#20214;\16.&#20113;&#21335;&#30340;&#27468;&#20250;\zh&#21016;&#19977;&#22992;.mp3" TargetMode="External"/><Relationship Id="rId2" Type="http://schemas.openxmlformats.org/officeDocument/2006/relationships/audio" Target="file:///C:\Documents%20and%20Settings\Administrator\&#26700;&#38754;\&#20154;&#25945;&#29256;&#20843;&#19979;&#37197;&#22871;&#35838;&#20214;\16.&#20113;&#21335;&#30340;&#27468;&#20250;\zh&#21016;&#19977;&#22992;.mp3" TargetMode="Externa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2.GIF"/><Relationship Id="rId1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J2103"/>
          <p:cNvPicPr>
            <a:picLocks noChangeAspect="1" noChangeArrowheads="1"/>
          </p:cNvPicPr>
          <p:nvPr/>
        </p:nvPicPr>
        <p:blipFill>
          <a:blip r:embed="rId1">
            <a:lum contrast="36000"/>
          </a:blip>
          <a:srcRect/>
          <a:stretch>
            <a:fillRect/>
          </a:stretch>
        </p:blipFill>
        <p:spPr bwMode="auto">
          <a:xfrm>
            <a:off x="1524000" y="-63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541988" y="1066004"/>
            <a:ext cx="7240588" cy="1630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100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云南的</a:t>
            </a:r>
            <a:r>
              <a:rPr kumimoji="1" lang="zh-CN" altLang="en-US" sz="100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歌会</a:t>
            </a:r>
            <a:endParaRPr kumimoji="1" lang="zh-CN" altLang="en-US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943474" y="2925762"/>
            <a:ext cx="288131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沈从文</a:t>
            </a:r>
            <a:endParaRPr kumimoji="1" lang="zh-CN" altLang="en-US" sz="60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009022521503926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476250"/>
            <a:ext cx="9144000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424113" y="2276475"/>
            <a:ext cx="7467600" cy="2879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概括文中三个歌唱场面的内容与特点，把握文章结构框架。</a:t>
            </a: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赏析品味文中精彩的语言，领略优美的意境。</a:t>
            </a: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感受浓郁的文化气息，热爱民俗文化。</a:t>
            </a: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3810000" y="762000"/>
            <a:ext cx="3811588" cy="8636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4800" b="1" dirty="0">
                <a:solidFill>
                  <a:srgbClr val="CC0000"/>
                </a:solidFill>
                <a:ea typeface="楷体_GB2312" pitchFamily="49" charset="-122"/>
              </a:rPr>
              <a:t>学习目标</a:t>
            </a:r>
            <a:endParaRPr lang="zh-CN" altLang="en-US" sz="4800" b="1" dirty="0">
              <a:solidFill>
                <a:srgbClr val="CC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981200" y="1600200"/>
            <a:ext cx="845820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◆</a:t>
            </a:r>
            <a:r>
              <a:rPr kumimoji="1"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朗读课文，标画生字词，并用一句话说说你对云南歌会的印象。</a:t>
            </a:r>
            <a:endParaRPr kumimoji="1" lang="zh-CN" altLang="en-US" sz="40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8679" name="Rectangle 7" descr="水滴"/>
          <p:cNvSpPr>
            <a:spLocks noChangeArrowheads="1"/>
          </p:cNvSpPr>
          <p:nvPr/>
        </p:nvSpPr>
        <p:spPr bwMode="auto">
          <a:xfrm>
            <a:off x="2927350" y="620713"/>
            <a:ext cx="6697663" cy="782637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整体把握，感受印象美</a:t>
            </a:r>
            <a:r>
              <a:rPr lang="zh-CN" altLang="en-US" sz="4400" dirty="0">
                <a:solidFill>
                  <a:schemeClr val="tx2"/>
                </a:solidFill>
              </a:rPr>
              <a:t> </a:t>
            </a:r>
            <a:endParaRPr lang="zh-CN" altLang="en-US" sz="4400" dirty="0">
              <a:solidFill>
                <a:schemeClr val="tx2"/>
              </a:solidFill>
            </a:endParaRPr>
          </a:p>
        </p:txBody>
      </p:sp>
      <p:pic>
        <p:nvPicPr>
          <p:cNvPr id="13316" name="Picture 9" descr="2005481120369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5000" y="3048000"/>
            <a:ext cx="8229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2209800" y="990600"/>
            <a:ext cx="3657600" cy="1066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63"/>
              </a:avLst>
            </a:prstTxWarp>
          </a:bodyPr>
          <a:lstStyle/>
          <a:p>
            <a:pPr algn="ctr"/>
            <a:r>
              <a:rPr lang="zh-CN" altLang="en-US" sz="6000" b="1" kern="10" dirty="0">
                <a:ln w="9525">
                  <a:solidFill>
                    <a:srgbClr val="CC99FF"/>
                  </a:solidFill>
                  <a:miter lim="800000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积累字词</a:t>
            </a:r>
            <a:endParaRPr lang="zh-CN" altLang="en-US" sz="6000" b="1" kern="10" dirty="0">
              <a:ln w="9525">
                <a:solidFill>
                  <a:srgbClr val="CC99FF"/>
                </a:solidFill>
                <a:miter lim="800000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362200" y="2438400"/>
            <a:ext cx="7696200" cy="313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latin typeface="Times New Roman" panose="02020603050405020304" pitchFamily="18" charset="0"/>
              </a:rPr>
              <a:t>蹲</a:t>
            </a:r>
            <a:r>
              <a:rPr kumimoji="1" lang="zh-CN" altLang="en-US" sz="3600" b="1" dirty="0">
                <a:solidFill>
                  <a:srgbClr val="CC00FF"/>
                </a:solidFill>
                <a:latin typeface="Times New Roman" panose="02020603050405020304" pitchFamily="18" charset="0"/>
              </a:rPr>
              <a:t>踞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                            酬</a:t>
            </a:r>
            <a:r>
              <a:rPr kumimoji="1" lang="zh-CN" altLang="en-US" sz="3600" b="1" dirty="0">
                <a:solidFill>
                  <a:srgbClr val="CC00FF"/>
                </a:solidFill>
                <a:latin typeface="Times New Roman" panose="02020603050405020304" pitchFamily="18" charset="0"/>
              </a:rPr>
              <a:t>和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                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C00FF"/>
                </a:solidFill>
                <a:latin typeface="Times New Roman" panose="02020603050405020304" pitchFamily="18" charset="0"/>
              </a:rPr>
              <a:t>譬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喻                            忌</a:t>
            </a:r>
            <a:r>
              <a:rPr kumimoji="1" lang="zh-CN" altLang="en-US" sz="3600" b="1" dirty="0">
                <a:solidFill>
                  <a:srgbClr val="CC00FF"/>
                </a:solidFill>
                <a:latin typeface="Times New Roman" panose="02020603050405020304" pitchFamily="18" charset="0"/>
              </a:rPr>
              <a:t>讳</a:t>
            </a:r>
            <a:endParaRPr kumimoji="1" lang="zh-CN" altLang="en-US" sz="3600" b="1" dirty="0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C00FF"/>
                </a:solidFill>
                <a:latin typeface="Times New Roman" panose="02020603050405020304" pitchFamily="18" charset="0"/>
              </a:rPr>
              <a:t>熹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微                            </a:t>
            </a:r>
            <a:r>
              <a:rPr kumimoji="1" lang="zh-CN" altLang="en-US" sz="3600" b="1" dirty="0">
                <a:solidFill>
                  <a:srgbClr val="CC00FF"/>
                </a:solidFill>
                <a:latin typeface="Times New Roman" panose="02020603050405020304" pitchFamily="18" charset="0"/>
              </a:rPr>
              <a:t>淳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朴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latin typeface="Times New Roman" panose="02020603050405020304" pitchFamily="18" charset="0"/>
              </a:rPr>
              <a:t>即物起</a:t>
            </a:r>
            <a:r>
              <a:rPr kumimoji="1" lang="zh-CN" altLang="en-US" sz="3600" b="1" dirty="0">
                <a:solidFill>
                  <a:srgbClr val="CC00FF"/>
                </a:solidFill>
                <a:latin typeface="Times New Roman" panose="02020603050405020304" pitchFamily="18" charset="0"/>
              </a:rPr>
              <a:t>兴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                    龙吟风</a:t>
            </a:r>
            <a:r>
              <a:rPr kumimoji="1" lang="zh-CN" altLang="en-US" sz="3600" b="1" dirty="0">
                <a:solidFill>
                  <a:srgbClr val="CC00FF"/>
                </a:solidFill>
                <a:latin typeface="Times New Roman" panose="02020603050405020304" pitchFamily="18" charset="0"/>
              </a:rPr>
              <a:t>哕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     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724400" y="2362200"/>
            <a:ext cx="685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CC00FF"/>
                </a:solidFill>
                <a:latin typeface="Times New Roman" panose="02020603050405020304" pitchFamily="18" charset="0"/>
              </a:rPr>
              <a:t>jù</a:t>
            </a:r>
            <a:r>
              <a:rPr kumimoji="1" lang="en-US" altLang="zh-CN" sz="1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8839200" y="2362200"/>
            <a:ext cx="762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CC00FF"/>
                </a:solidFill>
                <a:latin typeface="Times New Roman" panose="02020603050405020304" pitchFamily="18" charset="0"/>
              </a:rPr>
              <a:t>hè</a:t>
            </a:r>
            <a:r>
              <a:rPr kumimoji="1" lang="en-US" altLang="zh-CN" sz="3600">
                <a:latin typeface="Times New Roman" panose="02020603050405020304" pitchFamily="18" charset="0"/>
              </a:rPr>
              <a:t> </a:t>
            </a:r>
            <a:endParaRPr kumimoji="1"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724400" y="3200400"/>
            <a:ext cx="6096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CC00FF"/>
                </a:solidFill>
                <a:latin typeface="Times New Roman" panose="02020603050405020304" pitchFamily="18" charset="0"/>
              </a:rPr>
              <a:t>pì</a:t>
            </a:r>
            <a:r>
              <a:rPr kumimoji="1" lang="en-US" altLang="zh-CN" sz="1400">
                <a:solidFill>
                  <a:srgbClr val="CC00FF"/>
                </a:solidFill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solidFill>
                <a:srgbClr val="CC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8839200" y="3200400"/>
            <a:ext cx="1066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CC00FF"/>
                </a:solidFill>
                <a:latin typeface="Times New Roman" panose="02020603050405020304" pitchFamily="18" charset="0"/>
              </a:rPr>
              <a:t>huì</a:t>
            </a:r>
            <a:r>
              <a:rPr kumimoji="1" lang="en-US" altLang="zh-CN" sz="1400">
                <a:solidFill>
                  <a:srgbClr val="CC00FF"/>
                </a:solidFill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solidFill>
                <a:srgbClr val="CC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4724400" y="4038600"/>
            <a:ext cx="9144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CC00FF"/>
                </a:solidFill>
                <a:latin typeface="Times New Roman" panose="02020603050405020304" pitchFamily="18" charset="0"/>
              </a:rPr>
              <a:t>x</a:t>
            </a:r>
            <a:r>
              <a:rPr kumimoji="1" lang="en-US" altLang="zh-CN" sz="3600" b="1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ī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8839200" y="4038600"/>
            <a:ext cx="13716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CC00FF"/>
                </a:solidFill>
                <a:latin typeface="Times New Roman" panose="02020603050405020304" pitchFamily="18" charset="0"/>
              </a:rPr>
              <a:t>chún</a:t>
            </a:r>
            <a:r>
              <a:rPr kumimoji="1" lang="en-US" altLang="zh-CN" sz="1400">
                <a:solidFill>
                  <a:srgbClr val="CC00FF"/>
                </a:solidFill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solidFill>
                <a:srgbClr val="CC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4724400" y="4876800"/>
            <a:ext cx="1066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CC00FF"/>
                </a:solidFill>
                <a:latin typeface="Times New Roman" panose="02020603050405020304" pitchFamily="18" charset="0"/>
              </a:rPr>
              <a:t>xìnɡ</a:t>
            </a:r>
            <a:r>
              <a:rPr kumimoji="1" lang="en-US" altLang="zh-CN" sz="1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8839200" y="4800600"/>
            <a:ext cx="9144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CC00FF"/>
                </a:solidFill>
                <a:latin typeface="Times New Roman" panose="02020603050405020304" pitchFamily="18" charset="0"/>
              </a:rPr>
              <a:t>huì </a:t>
            </a:r>
            <a:endParaRPr kumimoji="1" lang="en-US" altLang="zh-CN" sz="3600" b="1">
              <a:solidFill>
                <a:srgbClr val="CC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  <p:bldP spid="29705" grpId="0" autoUpdateAnimBg="0"/>
      <p:bldP spid="29706" grpId="0" autoUpdateAnimBg="0"/>
      <p:bldP spid="2970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828800" y="609600"/>
            <a:ext cx="86106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66FF"/>
                </a:solidFill>
                <a:ea typeface="华文细黑" pitchFamily="2" charset="-122"/>
              </a:rPr>
              <a:t>蹲踞：</a:t>
            </a:r>
            <a:r>
              <a:rPr lang="zh-CN" altLang="en-US" sz="3200" b="1" dirty="0">
                <a:ea typeface="华文细黑" pitchFamily="2" charset="-122"/>
              </a:rPr>
              <a:t>蹲或坐。</a:t>
            </a:r>
            <a:endParaRPr lang="zh-CN" altLang="en-US" sz="3200" b="1" dirty="0">
              <a:ea typeface="华文细黑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7C80"/>
                </a:solidFill>
                <a:ea typeface="华文细黑" pitchFamily="2" charset="-122"/>
              </a:rPr>
              <a:t>酬和</a:t>
            </a:r>
            <a:r>
              <a:rPr lang="zh-CN" altLang="en-US" sz="3200" b="1" dirty="0">
                <a:solidFill>
                  <a:srgbClr val="0066FF"/>
                </a:solidFill>
                <a:ea typeface="华文细黑" pitchFamily="2" charset="-122"/>
              </a:rPr>
              <a:t>：</a:t>
            </a:r>
            <a:r>
              <a:rPr lang="zh-CN" altLang="en-US" sz="3200" b="1" dirty="0">
                <a:ea typeface="华文细黑" pitchFamily="2" charset="-122"/>
              </a:rPr>
              <a:t>用诗词应答。</a:t>
            </a:r>
            <a:endParaRPr lang="zh-CN" altLang="en-US" sz="3200" b="1" dirty="0">
              <a:ea typeface="华文细黑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7C80"/>
                </a:solidFill>
                <a:ea typeface="华文细黑" pitchFamily="2" charset="-122"/>
              </a:rPr>
              <a:t>熹微：</a:t>
            </a:r>
            <a:r>
              <a:rPr lang="zh-CN" altLang="en-US" sz="3200" b="1" dirty="0">
                <a:ea typeface="华文细黑" pitchFamily="2" charset="-122"/>
              </a:rPr>
              <a:t>形容阳光不强，多指清晨。</a:t>
            </a:r>
            <a:endParaRPr lang="zh-CN" altLang="en-US" sz="3200" b="1" dirty="0">
              <a:ea typeface="华文细黑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66FF"/>
                </a:solidFill>
                <a:ea typeface="华文细黑" pitchFamily="2" charset="-122"/>
              </a:rPr>
              <a:t>譬喻：</a:t>
            </a:r>
            <a:r>
              <a:rPr lang="zh-CN" altLang="en-US" sz="3200" b="1" dirty="0">
                <a:ea typeface="华文细黑" pitchFamily="2" charset="-122"/>
              </a:rPr>
              <a:t>比如。</a:t>
            </a:r>
            <a:endParaRPr lang="zh-CN" altLang="en-US" sz="3200" b="1" dirty="0">
              <a:ea typeface="华文细黑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66FF"/>
                </a:solidFill>
                <a:ea typeface="华文细黑" pitchFamily="2" charset="-122"/>
              </a:rPr>
              <a:t>淳朴：</a:t>
            </a:r>
            <a:r>
              <a:rPr lang="zh-CN" altLang="en-US" sz="3200" b="1" dirty="0">
                <a:ea typeface="华文细黑" pitchFamily="2" charset="-122"/>
              </a:rPr>
              <a:t>诚实朴素。</a:t>
            </a:r>
            <a:endParaRPr lang="zh-CN" altLang="en-US" sz="3200" b="1" dirty="0">
              <a:ea typeface="华文细黑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7C80"/>
                </a:solidFill>
                <a:ea typeface="华文细黑" pitchFamily="2" charset="-122"/>
              </a:rPr>
              <a:t>即物起兴：</a:t>
            </a:r>
            <a:r>
              <a:rPr lang="zh-CN" altLang="en-US" sz="3200" b="1" dirty="0">
                <a:ea typeface="华文细黑" pitchFamily="2" charset="-122"/>
              </a:rPr>
              <a:t>开头先咏他物，以触发联想，诱发文思。</a:t>
            </a:r>
            <a:endParaRPr lang="zh-CN" altLang="en-US" sz="3200" b="1" dirty="0">
              <a:ea typeface="华文细黑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7C80"/>
                </a:solidFill>
                <a:ea typeface="华文细黑" pitchFamily="2" charset="-122"/>
              </a:rPr>
              <a:t>引经据典：</a:t>
            </a:r>
            <a:r>
              <a:rPr lang="zh-CN" altLang="en-US" sz="3200" b="1" dirty="0">
                <a:ea typeface="华文细黑" pitchFamily="2" charset="-122"/>
              </a:rPr>
              <a:t>引用经典中的语句或故事来说道理或抒情达意等。</a:t>
            </a:r>
            <a:endParaRPr lang="zh-CN" altLang="en-US" sz="3200" b="1" dirty="0">
              <a:ea typeface="华文细黑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66FF"/>
                </a:solidFill>
                <a:ea typeface="华文细黑" pitchFamily="2" charset="-122"/>
              </a:rPr>
              <a:t>悠游自在：</a:t>
            </a:r>
            <a:r>
              <a:rPr lang="zh-CN" altLang="en-US" sz="3200" b="1" dirty="0">
                <a:ea typeface="华文细黑" pitchFamily="2" charset="-122"/>
              </a:rPr>
              <a:t>悠闲自在。</a:t>
            </a:r>
            <a:endParaRPr lang="zh-CN" altLang="en-US" sz="3200" b="1" dirty="0">
              <a:ea typeface="华文细黑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7C80"/>
                </a:solidFill>
                <a:ea typeface="华文细黑" pitchFamily="2" charset="-122"/>
              </a:rPr>
              <a:t>龙吟凤哕：</a:t>
            </a:r>
            <a:r>
              <a:rPr lang="zh-CN" altLang="en-US" sz="3200" b="1" dirty="0">
                <a:ea typeface="华文细黑" pitchFamily="2" charset="-122"/>
              </a:rPr>
              <a:t>龙在吟啸，凤在鸣叫。传说中的神奇声音。</a:t>
            </a:r>
            <a:endParaRPr lang="zh-CN" altLang="en-US" sz="3200" b="1" dirty="0">
              <a:ea typeface="华文细黑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862138" y="1212404"/>
            <a:ext cx="8424862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◆</a:t>
            </a:r>
            <a:r>
              <a:rPr kumimoji="1" lang="zh-CN" altLang="en-US" sz="36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回忆你听过、看过的各种音乐会、演唱会，它们与云南的歌会相比较，各有什么特点？（提示：可从歌唱的人、地点、内容、环境气氛等方面比较）</a:t>
            </a:r>
            <a:endParaRPr kumimoji="1" lang="zh-CN" altLang="en-US" sz="36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6388" name="Picture 4" descr="200210280126_175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92313" y="3860800"/>
            <a:ext cx="20002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799" y="3580522"/>
            <a:ext cx="3457575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 descr="dong.jpg (32394 字节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10104" y="4167897"/>
            <a:ext cx="2735263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bg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838200"/>
            <a:ext cx="9144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3_385_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5937250"/>
            <a:ext cx="9144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42but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762000"/>
            <a:ext cx="6477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847850" y="1196975"/>
            <a:ext cx="849630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400" b="1">
                <a:solidFill>
                  <a:srgbClr val="009900"/>
                </a:solidFill>
                <a:latin typeface="Times New Roman" panose="02020603050405020304" pitchFamily="18" charset="0"/>
                <a:ea typeface="华文新魏" pitchFamily="2" charset="-122"/>
              </a:rPr>
              <a:t>          </a:t>
            </a:r>
            <a:r>
              <a:rPr kumimoji="1" lang="zh-CN" altLang="en-US" sz="5400" b="1">
                <a:solidFill>
                  <a:srgbClr val="009900"/>
                </a:solidFill>
                <a:latin typeface="Times New Roman" panose="02020603050405020304" pitchFamily="18" charset="0"/>
                <a:ea typeface="华文新魏" pitchFamily="2" charset="-122"/>
              </a:rPr>
              <a:t>云南的歌会淳朴自然，气势壮观，散发着泥土的芬芳，有浓郁的地方色彩，是那里的灵山秀水赋予人们美的歌喉，美的情趣。</a:t>
            </a:r>
            <a:r>
              <a:rPr kumimoji="1" lang="zh-CN" altLang="en-US" sz="4400" b="1">
                <a:solidFill>
                  <a:srgbClr val="009900"/>
                </a:solidFill>
                <a:latin typeface="Times New Roman" panose="02020603050405020304" pitchFamily="18" charset="0"/>
                <a:ea typeface="华文新魏" pitchFamily="2" charset="-122"/>
              </a:rPr>
              <a:t> </a:t>
            </a:r>
            <a:endParaRPr kumimoji="1" lang="zh-CN" altLang="en-US" sz="4400" b="1">
              <a:solidFill>
                <a:srgbClr val="0099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2133600" y="838200"/>
            <a:ext cx="365760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6000" b="1" i="1">
              <a:solidFill>
                <a:srgbClr val="FFFFFF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28800" y="990600"/>
            <a:ext cx="861060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en-US" altLang="zh-CN" sz="44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◆</a:t>
            </a:r>
            <a:r>
              <a:rPr kumimoji="1" lang="zh-CN" altLang="en-US" sz="44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在</a:t>
            </a:r>
            <a:r>
              <a:rPr kumimoji="1" lang="zh-CN" altLang="en-US" sz="4400" b="1">
                <a:solidFill>
                  <a:srgbClr val="0033CC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kumimoji="1" lang="zh-CN" altLang="en-US" sz="44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歌会</a:t>
            </a:r>
            <a:r>
              <a:rPr kumimoji="1" lang="zh-CN" altLang="en-US" sz="4400" b="1">
                <a:solidFill>
                  <a:srgbClr val="0033CC"/>
                </a:solidFill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kumimoji="1" lang="zh-CN" altLang="en-US" sz="44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的大标题下，作者共描绘了哪几种云南歌会的情况？</a:t>
            </a:r>
            <a:endParaRPr kumimoji="1" lang="zh-CN" altLang="en-US" sz="4400" b="1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905000" y="2667000"/>
            <a:ext cx="845820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4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◆</a:t>
            </a:r>
            <a:r>
              <a:rPr kumimoji="1" lang="zh-CN" altLang="en-US" sz="44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为避免单一，作者写作的侧重点有什么不同？</a:t>
            </a:r>
            <a:endParaRPr kumimoji="1" lang="zh-CN" altLang="en-US" sz="4400" b="1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8437" name="Picture 2" descr="图片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3600" y="4419600"/>
            <a:ext cx="742315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5087938" y="1341438"/>
            <a:ext cx="280828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山野对歌</a:t>
            </a:r>
            <a:endParaRPr kumimoji="1" lang="zh-CN" altLang="en-US" sz="4000" b="1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5159375" y="2852738"/>
            <a:ext cx="26670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山路漫歌</a:t>
            </a:r>
            <a:endParaRPr kumimoji="1" lang="zh-CN" altLang="en-US" sz="4000" b="1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5159375" y="4581525"/>
            <a:ext cx="25146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村寨传歌</a:t>
            </a:r>
            <a:endParaRPr kumimoji="1" lang="zh-CN" altLang="en-US" sz="4000" b="1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45" name="AutoShape 5"/>
          <p:cNvSpPr/>
          <p:nvPr/>
        </p:nvSpPr>
        <p:spPr bwMode="auto">
          <a:xfrm>
            <a:off x="7751763" y="1700213"/>
            <a:ext cx="296862" cy="3384550"/>
          </a:xfrm>
          <a:prstGeom prst="rightBrace">
            <a:avLst>
              <a:gd name="adj1" fmla="val 95009"/>
              <a:gd name="adj2" fmla="val 50000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8328025" y="2276475"/>
            <a:ext cx="719138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0099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云南歌会</a:t>
            </a:r>
            <a:endParaRPr kumimoji="1" lang="zh-CN" altLang="en-US" sz="4000" b="1">
              <a:solidFill>
                <a:srgbClr val="0099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2424113" y="1268413"/>
            <a:ext cx="1447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0099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人物</a:t>
            </a:r>
            <a:endParaRPr kumimoji="1" lang="zh-CN" altLang="en-US" sz="4000" b="1">
              <a:solidFill>
                <a:srgbClr val="0099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>
            <a:off x="3935413" y="1700213"/>
            <a:ext cx="1143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2424113" y="2924175"/>
            <a:ext cx="128746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0099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环境</a:t>
            </a:r>
            <a:endParaRPr kumimoji="1" lang="zh-CN" altLang="en-US" sz="4000" b="1">
              <a:solidFill>
                <a:srgbClr val="0099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>
            <a:off x="4008438" y="3213100"/>
            <a:ext cx="1143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2424113" y="4581525"/>
            <a:ext cx="12192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0099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场面</a:t>
            </a:r>
            <a:endParaRPr kumimoji="1" lang="zh-CN" altLang="en-US" sz="4000" b="1">
              <a:solidFill>
                <a:srgbClr val="0099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>
            <a:off x="3863975" y="4941888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3" grpId="0" autoUpdateAnimBg="0"/>
      <p:bldP spid="35844" grpId="0" autoUpdateAnimBg="0"/>
      <p:bldP spid="35845" grpId="0" bldLvl="0" animBg="1" autoUpdateAnimBg="0"/>
      <p:bldP spid="35846" grpId="0" autoUpdateAnimBg="0"/>
      <p:bldP spid="35847" grpId="0" autoUpdateAnimBg="0"/>
      <p:bldP spid="35848" grpId="0" bldLvl="0" animBg="1"/>
      <p:bldP spid="35849" grpId="0" autoUpdateAnimBg="0"/>
      <p:bldP spid="35850" grpId="0" bldLvl="0" animBg="1"/>
      <p:bldP spid="35851" grpId="0" autoUpdateAnimBg="0"/>
      <p:bldP spid="3585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04[1]"/>
          <p:cNvPicPr>
            <a:picLocks noChangeAspect="1" noChangeArrowheads="1"/>
          </p:cNvPicPr>
          <p:nvPr/>
        </p:nvPicPr>
        <p:blipFill>
          <a:blip r:embed="rId1" cstate="email">
            <a:lum bright="58000" contrast="-70000"/>
          </a:blip>
          <a:srcRect/>
          <a:stretch>
            <a:fillRect/>
          </a:stretch>
        </p:blipFill>
        <p:spPr bwMode="auto">
          <a:xfrm>
            <a:off x="152400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703388" y="260350"/>
            <a:ext cx="8964612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课文主要写在云南听到三种不同形式的民歌演唱，它们演唱的场合不同，演唱的方式和内容也不同，请默读课文，整理出来。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524000" y="2492375"/>
            <a:ext cx="2592388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山野对歌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山路漫歌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村寨传歌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000375" y="1557338"/>
            <a:ext cx="6985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场合地点     描写方法      歌会特点</a:t>
            </a:r>
            <a:endParaRPr lang="zh-CN" altLang="en-US" sz="2800" b="1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3503613" y="2492375"/>
            <a:ext cx="24066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山野中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3503613" y="3860800"/>
            <a:ext cx="23193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山路上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3503613" y="5300663"/>
            <a:ext cx="24971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村寨里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232400" y="2133600"/>
            <a:ext cx="2592388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浓墨重彩工笔描绘（以人衬景）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7896225" y="2133600"/>
            <a:ext cx="244792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对歌具有对抗赛性质，才智大比拼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5232400" y="3429000"/>
            <a:ext cx="266382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以优美环境映衬人和歌（以环境衬人）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7896225" y="3573463"/>
            <a:ext cx="241300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即兴的自由歌唱，发乎性情，自然有趣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5159375" y="5013325"/>
            <a:ext cx="252095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全景描绘局部刻画（点面结合）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7751763" y="5013325"/>
            <a:ext cx="2916237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是一次民歌交流及传递，场面宏伟，气势壮观。 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  <p:bldP spid="36871" grpId="0"/>
      <p:bldP spid="36872" grpId="0"/>
      <p:bldP spid="36873" grpId="0"/>
      <p:bldP spid="36874" grpId="0"/>
      <p:bldP spid="36875" grpId="0"/>
      <p:bldP spid="36876" grpId="0"/>
      <p:bldP spid="36877" grpId="0"/>
      <p:bldP spid="368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2895600" y="685800"/>
            <a:ext cx="5791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360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28800" y="1676400"/>
            <a:ext cx="845820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  <a:ea typeface="隶书" pitchFamily="49" charset="-122"/>
              </a:rPr>
              <a:t>◆</a:t>
            </a:r>
            <a:r>
              <a:rPr kumimoji="1"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假如你要参加歌会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，</a:t>
            </a:r>
            <a:r>
              <a:rPr kumimoji="1"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你最喜欢参加哪个场合的民歌演唱？并根据文中的具体语句或词语说出你喜欢的理由。</a:t>
            </a:r>
            <a:endParaRPr kumimoji="1"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893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057400" y="3581400"/>
            <a:ext cx="20116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ea typeface="隶书" pitchFamily="49" charset="-122"/>
              </a:rPr>
              <a:t>山野对歌</a:t>
            </a:r>
            <a:endParaRPr kumimoji="1" lang="zh-CN" altLang="en-US" sz="3600" b="1" dirty="0">
              <a:solidFill>
                <a:srgbClr val="00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724400" y="3581400"/>
            <a:ext cx="2209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ea typeface="隶书" pitchFamily="49" charset="-122"/>
              </a:rPr>
              <a:t>山路漫歌</a:t>
            </a:r>
            <a:endParaRPr kumimoji="1" lang="zh-CN" altLang="en-US" sz="3600" b="1" dirty="0">
              <a:solidFill>
                <a:srgbClr val="00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7620000" y="3581400"/>
            <a:ext cx="2286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ea typeface="隶书" pitchFamily="49" charset="-122"/>
              </a:rPr>
              <a:t>村寨传歌</a:t>
            </a:r>
            <a:endParaRPr kumimoji="1" lang="zh-CN" altLang="en-US" sz="3600" b="1" dirty="0">
              <a:solidFill>
                <a:srgbClr val="00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896" name="Rectangle 8" descr="水滴"/>
          <p:cNvSpPr>
            <a:spLocks noChangeArrowheads="1"/>
          </p:cNvSpPr>
          <p:nvPr/>
        </p:nvSpPr>
        <p:spPr bwMode="auto">
          <a:xfrm>
            <a:off x="2895600" y="533400"/>
            <a:ext cx="6697663" cy="78263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美点寻踪，品味民俗美</a:t>
            </a:r>
            <a:endParaRPr lang="zh-CN" altLang="en-US" sz="4400" b="1" dirty="0">
              <a:solidFill>
                <a:schemeClr val="tx2"/>
              </a:solidFill>
            </a:endParaRPr>
          </a:p>
        </p:txBody>
      </p:sp>
      <p:pic>
        <p:nvPicPr>
          <p:cNvPr id="21512" name="Picture 10" descr="0535334T3-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71800" y="4419600"/>
            <a:ext cx="59436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  <p:bldP spid="3789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015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4400" y="762000"/>
            <a:ext cx="150495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920875" y="1143000"/>
            <a:ext cx="287972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民歌：</a:t>
            </a:r>
            <a:endParaRPr kumimoji="1"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905000" y="1905000"/>
            <a:ext cx="8077200" cy="279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            </a:t>
            </a:r>
            <a:r>
              <a:rPr kumimoji="1" lang="zh-CN" altLang="en-US" sz="4400" b="1" dirty="0">
                <a:latin typeface="Times New Roman" panose="02020603050405020304" pitchFamily="18" charset="0"/>
                <a:ea typeface="隶书" pitchFamily="49" charset="-122"/>
              </a:rPr>
              <a:t>就是民间口头流传的诗歌或歌曲，大多不知作者姓名。每个民族、每个地区，他们的民歌都不相同。</a:t>
            </a:r>
            <a:endParaRPr kumimoji="1" lang="zh-CN" altLang="en-US" sz="44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461" name="WordArt 5"/>
          <p:cNvSpPr>
            <a:spLocks noChangeArrowheads="1" noChangeShapeType="1" noTextEdit="1"/>
          </p:cNvSpPr>
          <p:nvPr/>
        </p:nvSpPr>
        <p:spPr bwMode="auto">
          <a:xfrm>
            <a:off x="6858000" y="4876800"/>
            <a:ext cx="2971800" cy="990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民 歌 竞 猜</a:t>
            </a:r>
            <a:endParaRPr lang="zh-CN" altLang="en-US" sz="3600" b="1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8" name="Picture 6" descr="boy2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4343400"/>
            <a:ext cx="1473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828800" y="1371600"/>
            <a:ext cx="8283575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44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◆</a:t>
            </a:r>
            <a:r>
              <a:rPr kumimoji="1" lang="zh-CN" altLang="en-US" sz="44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你认为作者为什么会对云南的歌会感兴趣？</a:t>
            </a:r>
            <a:endParaRPr kumimoji="1" lang="zh-CN" altLang="en-US" sz="44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286000" y="2895600"/>
            <a:ext cx="7272338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4000" b="1" dirty="0">
                <a:solidFill>
                  <a:srgbClr val="009900"/>
                </a:solidFill>
                <a:latin typeface="Times New Roman" panose="02020603050405020304" pitchFamily="18" charset="0"/>
                <a:ea typeface="华文新魏" pitchFamily="2" charset="-122"/>
              </a:rPr>
              <a:t>       </a:t>
            </a:r>
            <a:r>
              <a:rPr kumimoji="1" lang="zh-CN" altLang="en-US" sz="4000" b="1" dirty="0">
                <a:latin typeface="Times New Roman" panose="02020603050405020304" pitchFamily="18" charset="0"/>
                <a:ea typeface="华文新魏" pitchFamily="2" charset="-122"/>
              </a:rPr>
              <a:t>作者极爱这种淳朴自然、有浓郁的地方色彩的民间文化。</a:t>
            </a:r>
            <a:endParaRPr kumimoji="1" lang="zh-CN" altLang="en-US" sz="4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22532" name="Picture 5" descr="link2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52600" y="6108700"/>
            <a:ext cx="89154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7" name="Rectangle 7" descr="水滴"/>
          <p:cNvSpPr>
            <a:spLocks noChangeArrowheads="1"/>
          </p:cNvSpPr>
          <p:nvPr/>
        </p:nvSpPr>
        <p:spPr bwMode="auto">
          <a:xfrm>
            <a:off x="2895600" y="588963"/>
            <a:ext cx="6697663" cy="7826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</a:rPr>
              <a:t>赏歌悟情，领悟情感美</a:t>
            </a:r>
            <a:r>
              <a:rPr lang="zh-CN" altLang="en-US" sz="4400" dirty="0">
                <a:solidFill>
                  <a:schemeClr val="tx2"/>
                </a:solidFill>
              </a:rPr>
              <a:t> </a:t>
            </a:r>
            <a:endParaRPr lang="zh-CN" altLang="en-US" sz="4400" dirty="0">
              <a:solidFill>
                <a:schemeClr val="tx2"/>
              </a:solidFill>
            </a:endParaRPr>
          </a:p>
        </p:txBody>
      </p:sp>
      <p:pic>
        <p:nvPicPr>
          <p:cNvPr id="22534" name="Picture 2" descr="2005481120369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90800" y="4203700"/>
            <a:ext cx="68754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 autoUpdateAnimBg="0"/>
      <p:bldP spid="5120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774825" y="620713"/>
            <a:ext cx="8893175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4400" b="1">
                <a:solidFill>
                  <a:srgbClr val="0000FF"/>
                </a:solidFill>
                <a:ea typeface="隶书" pitchFamily="49" charset="-122"/>
              </a:rPr>
              <a:t>◆</a:t>
            </a:r>
            <a:r>
              <a:rPr kumimoji="1" lang="zh-CN" altLang="en-US" sz="4400" b="1">
                <a:solidFill>
                  <a:srgbClr val="0000FF"/>
                </a:solidFill>
                <a:ea typeface="隶书" pitchFamily="49" charset="-122"/>
              </a:rPr>
              <a:t>作者借写云南的歌会传达了怎样的情感？</a:t>
            </a:r>
            <a:endParaRPr kumimoji="1" lang="zh-CN" altLang="en-US" sz="4400" b="1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133600" y="1981200"/>
            <a:ext cx="7991475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400" b="1">
                <a:solidFill>
                  <a:srgbClr val="FF7C80"/>
                </a:solidFill>
                <a:latin typeface="Times New Roman" panose="02020603050405020304" pitchFamily="18" charset="0"/>
                <a:ea typeface="华文新魏" pitchFamily="2" charset="-122"/>
              </a:rPr>
              <a:t>        </a:t>
            </a:r>
            <a:r>
              <a:rPr kumimoji="1"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作者借写云南歌会，传达他对自然、对人、对艺术的品味与赞赏，生活的美好、人生的美好从作者抒情的笔调中汩汩而出。</a:t>
            </a:r>
            <a:r>
              <a:rPr kumimoji="1" lang="zh-CN" altLang="en-US" sz="3600"/>
              <a:t> </a:t>
            </a:r>
            <a:endParaRPr kumimoji="1" lang="zh-CN" altLang="en-US" sz="3600"/>
          </a:p>
        </p:txBody>
      </p:sp>
      <p:pic>
        <p:nvPicPr>
          <p:cNvPr id="23556" name="Picture 8" descr="091106142929915410p5gusi"/>
          <p:cNvPicPr>
            <a:picLocks noChangeAspect="1" noChangeArrowheads="1"/>
          </p:cNvPicPr>
          <p:nvPr/>
        </p:nvPicPr>
        <p:blipFill>
          <a:blip r:embed="rId1" cstate="email"/>
          <a:srcRect r="-47"/>
          <a:stretch>
            <a:fillRect/>
          </a:stretch>
        </p:blipFill>
        <p:spPr bwMode="auto">
          <a:xfrm>
            <a:off x="3276600" y="4495800"/>
            <a:ext cx="5562600" cy="197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Line 2"/>
          <p:cNvSpPr>
            <a:spLocks noChangeShapeType="1"/>
          </p:cNvSpPr>
          <p:nvPr/>
        </p:nvSpPr>
        <p:spPr bwMode="auto">
          <a:xfrm>
            <a:off x="3721100" y="3716338"/>
            <a:ext cx="165735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59" name="Text Box 3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648075" y="3716338"/>
            <a:ext cx="18716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000" b="1">
                <a:latin typeface="Times New Roman" panose="02020603050405020304" pitchFamily="18" charset="0"/>
                <a:ea typeface="楷体_GB2312" pitchFamily="49" charset="-122"/>
              </a:rPr>
              <a:t>（着重写人）</a:t>
            </a:r>
            <a:endParaRPr kumimoji="1" lang="zh-CN" altLang="en-US" sz="2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0660" name="Line 4"/>
          <p:cNvSpPr>
            <a:spLocks noChangeShapeType="1"/>
          </p:cNvSpPr>
          <p:nvPr/>
        </p:nvSpPr>
        <p:spPr bwMode="auto">
          <a:xfrm flipH="1">
            <a:off x="6096000" y="1916113"/>
            <a:ext cx="1588" cy="110172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61" name="Line 5">
            <a:hlinkClick r:id="rId2" action="ppaction://hlinksldjump"/>
          </p:cNvPr>
          <p:cNvSpPr>
            <a:spLocks noChangeShapeType="1"/>
          </p:cNvSpPr>
          <p:nvPr/>
        </p:nvSpPr>
        <p:spPr bwMode="auto">
          <a:xfrm flipH="1">
            <a:off x="7032625" y="3644900"/>
            <a:ext cx="15113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62" name="Text 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248525" y="3716338"/>
            <a:ext cx="15843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000" b="1">
                <a:latin typeface="Times New Roman" panose="02020603050405020304" pitchFamily="18" charset="0"/>
                <a:ea typeface="楷体_GB2312" pitchFamily="49" charset="-122"/>
              </a:rPr>
              <a:t>（写场面）</a:t>
            </a:r>
            <a:endParaRPr kumimoji="1" lang="zh-CN" altLang="en-US" sz="2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0663" name="Line 7"/>
          <p:cNvSpPr>
            <a:spLocks noChangeShapeType="1"/>
          </p:cNvSpPr>
          <p:nvPr/>
        </p:nvSpPr>
        <p:spPr bwMode="auto">
          <a:xfrm flipH="1" flipV="1">
            <a:off x="6743700" y="4437063"/>
            <a:ext cx="863600" cy="115252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64" name="Line 8"/>
          <p:cNvSpPr>
            <a:spLocks noChangeShapeType="1"/>
          </p:cNvSpPr>
          <p:nvPr/>
        </p:nvSpPr>
        <p:spPr bwMode="auto">
          <a:xfrm flipV="1">
            <a:off x="4872038" y="4437063"/>
            <a:ext cx="863600" cy="10795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65" name="Oval 9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76863" y="2997200"/>
            <a:ext cx="1584325" cy="1512888"/>
          </a:xfrm>
          <a:prstGeom prst="ellipse">
            <a:avLst/>
          </a:prstGeom>
          <a:solidFill>
            <a:srgbClr val="FF00FF">
              <a:alpha val="3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zh-CN" altLang="zh-CN" sz="6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5664200" y="2924175"/>
            <a:ext cx="0" cy="5048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 flipH="1">
            <a:off x="5808663" y="3140075"/>
            <a:ext cx="360362" cy="8651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8" name="WordArt 12"/>
          <p:cNvSpPr>
            <a:spLocks noChangeArrowheads="1" noChangeShapeType="1" noTextEdit="1"/>
          </p:cNvSpPr>
          <p:nvPr/>
        </p:nvSpPr>
        <p:spPr bwMode="auto">
          <a:xfrm>
            <a:off x="5735638" y="3284538"/>
            <a:ext cx="8636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/>
                <a:ea typeface="隶书"/>
              </a:rPr>
              <a:t>歌</a:t>
            </a:r>
            <a:endParaRPr lang="zh-CN" altLang="en-US" sz="9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70669" name="Oval 13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82888" y="3211513"/>
            <a:ext cx="935037" cy="935037"/>
          </a:xfrm>
          <a:prstGeom prst="ellipse">
            <a:avLst/>
          </a:prstGeom>
          <a:solidFill>
            <a:srgbClr val="FF00FF">
              <a:alpha val="3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山野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0" name="Oval 14">
            <a:hlinkClick r:id="rId3" action="ppaction://hlinkfile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591175" y="908050"/>
            <a:ext cx="936625" cy="935038"/>
          </a:xfrm>
          <a:prstGeom prst="ellipse">
            <a:avLst/>
          </a:prstGeom>
          <a:solidFill>
            <a:srgbClr val="FF00FF">
              <a:alpha val="3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山路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1" name="Oval 15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86800" y="3200400"/>
            <a:ext cx="935038" cy="936625"/>
          </a:xfrm>
          <a:prstGeom prst="ellipse">
            <a:avLst/>
          </a:prstGeom>
          <a:solidFill>
            <a:srgbClr val="FF00FF">
              <a:alpha val="3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山寨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2" name="Oval 16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464425" y="5588000"/>
            <a:ext cx="935038" cy="936625"/>
          </a:xfrm>
          <a:prstGeom prst="ellipse">
            <a:avLst/>
          </a:prstGeom>
          <a:solidFill>
            <a:srgbClr val="FF00FF">
              <a:alpha val="3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作者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3" name="Oval 17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08438" y="5589588"/>
            <a:ext cx="935037" cy="935037"/>
          </a:xfrm>
          <a:prstGeom prst="ellipse">
            <a:avLst/>
          </a:prstGeom>
          <a:solidFill>
            <a:srgbClr val="FF00FF">
              <a:alpha val="3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我们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4" name="Text Box 18"/>
          <p:cNvSpPr txBox="1">
            <a:spLocks noChangeArrowheads="1"/>
          </p:cNvSpPr>
          <p:nvPr/>
        </p:nvSpPr>
        <p:spPr bwMode="auto">
          <a:xfrm>
            <a:off x="4008438" y="2924175"/>
            <a:ext cx="719137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对</a:t>
            </a:r>
            <a:endParaRPr kumimoji="1"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5" name="Text Box 19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375275" y="1916113"/>
            <a:ext cx="45878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漫</a:t>
            </a:r>
            <a:endParaRPr kumimoji="1"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6" name="Text Box 2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464425" y="2852738"/>
            <a:ext cx="79216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传</a:t>
            </a:r>
            <a:endParaRPr kumimoji="1"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7" name="Text Box 21"/>
          <p:cNvSpPr txBox="1">
            <a:spLocks noChangeArrowheads="1"/>
          </p:cNvSpPr>
          <p:nvPr/>
        </p:nvSpPr>
        <p:spPr bwMode="auto">
          <a:xfrm rot="3098919">
            <a:off x="7019132" y="4448969"/>
            <a:ext cx="1084262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赞</a:t>
            </a:r>
            <a:endParaRPr kumimoji="1"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8" name="Text Box 22"/>
          <p:cNvSpPr txBox="1">
            <a:spLocks noChangeArrowheads="1"/>
          </p:cNvSpPr>
          <p:nvPr/>
        </p:nvSpPr>
        <p:spPr bwMode="auto">
          <a:xfrm rot="-2899210">
            <a:off x="4609307" y="4410869"/>
            <a:ext cx="576262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爱</a:t>
            </a:r>
            <a:endParaRPr kumimoji="1"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79" name="Text Box 23"/>
          <p:cNvSpPr txBox="1">
            <a:spLocks noChangeArrowheads="1"/>
          </p:cNvSpPr>
          <p:nvPr/>
        </p:nvSpPr>
        <p:spPr bwMode="auto">
          <a:xfrm>
            <a:off x="6167438" y="1916113"/>
            <a:ext cx="458787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000" b="1">
                <a:latin typeface="Times New Roman" panose="02020603050405020304" pitchFamily="18" charset="0"/>
                <a:ea typeface="楷体_GB2312" pitchFamily="49" charset="-122"/>
              </a:rPr>
              <a:t>写环境</a:t>
            </a:r>
            <a:endParaRPr kumimoji="1" lang="zh-CN" altLang="en-US" sz="2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0680" name="Text Box 24"/>
          <p:cNvSpPr txBox="1">
            <a:spLocks noChangeArrowheads="1"/>
          </p:cNvSpPr>
          <p:nvPr/>
        </p:nvSpPr>
        <p:spPr bwMode="auto">
          <a:xfrm rot="3352744">
            <a:off x="6077744" y="4958556"/>
            <a:ext cx="172878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000" b="1">
                <a:latin typeface="Times New Roman" panose="02020603050405020304" pitchFamily="18" charset="0"/>
                <a:ea typeface="楷体_GB2312" pitchFamily="49" charset="-122"/>
              </a:rPr>
              <a:t>（民风民俗）</a:t>
            </a:r>
            <a:endParaRPr kumimoji="1" lang="zh-CN" altLang="en-US" sz="2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0681" name="Text Box 25"/>
          <p:cNvSpPr txBox="1">
            <a:spLocks noChangeArrowheads="1"/>
          </p:cNvSpPr>
          <p:nvPr/>
        </p:nvSpPr>
        <p:spPr bwMode="auto">
          <a:xfrm rot="-3075097">
            <a:off x="4352131" y="4826794"/>
            <a:ext cx="23034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000" b="1">
                <a:latin typeface="Times New Roman" panose="02020603050405020304" pitchFamily="18" charset="0"/>
                <a:ea typeface="楷体_GB2312" pitchFamily="49" charset="-122"/>
              </a:rPr>
              <a:t>（自然、生活）</a:t>
            </a:r>
            <a:endParaRPr kumimoji="1" lang="zh-CN" altLang="en-US" sz="2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7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0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0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0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0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ldLvl="0" animBg="1"/>
      <p:bldP spid="70659" grpId="0"/>
      <p:bldP spid="70660" grpId="0" bldLvl="0" animBg="1"/>
      <p:bldP spid="70661" grpId="0" bldLvl="0" animBg="1"/>
      <p:bldP spid="70662" grpId="0"/>
      <p:bldP spid="70663" grpId="0" bldLvl="0" animBg="1"/>
      <p:bldP spid="70664" grpId="0" bldLvl="0" animBg="1"/>
      <p:bldP spid="70665" grpId="0" bldLvl="0" animBg="1"/>
      <p:bldP spid="70668" grpId="0" animBg="1"/>
      <p:bldP spid="70668" grpId="1" animBg="1"/>
      <p:bldP spid="70669" grpId="0" bldLvl="0" animBg="1"/>
      <p:bldP spid="70670" grpId="0" bldLvl="0" animBg="1"/>
      <p:bldP spid="70671" grpId="0" bldLvl="0" animBg="1"/>
      <p:bldP spid="70672" grpId="0" bldLvl="0" animBg="1"/>
      <p:bldP spid="70673" grpId="0" bldLvl="0" animBg="1"/>
      <p:bldP spid="70674" grpId="0"/>
      <p:bldP spid="70675" grpId="0"/>
      <p:bldP spid="70676" grpId="0"/>
      <p:bldP spid="70678" grpId="0"/>
      <p:bldP spid="70679" grpId="0"/>
      <p:bldP spid="706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边城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5334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2514600" y="1066800"/>
            <a:ext cx="7543800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            </a:t>
            </a:r>
            <a:r>
              <a:rPr lang="zh-CN" altLang="en-US" sz="3200" b="1" dirty="0">
                <a:solidFill>
                  <a:srgbClr val="FF0000"/>
                </a:solidFill>
              </a:rPr>
              <a:t>感谢沈从文！是他，让我们停下脚步，去体味这些乡野间自在优美的生命；是他，让我们回望来路，去拣拾那些本就存活于我们生命中自然鲜活的基因。我想，我们是不是应该 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让清风明月走进心灵，让劳心苦形的生命重新吐露嫩绿的枝芽。让我们的生命鲜活滋润地笔立于天地之间！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 descr="水滴"/>
          <p:cNvSpPr>
            <a:spLocks noChangeArrowheads="1"/>
          </p:cNvSpPr>
          <p:nvPr/>
        </p:nvSpPr>
        <p:spPr bwMode="auto">
          <a:xfrm>
            <a:off x="1752600" y="838200"/>
            <a:ext cx="8382000" cy="78263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4400" b="1">
                <a:solidFill>
                  <a:schemeClr val="tx2"/>
                </a:solidFill>
              </a:rPr>
              <a:t>拓展延伸 </a:t>
            </a:r>
            <a:r>
              <a:rPr lang="en-US" altLang="zh-CN" sz="4400" b="1">
                <a:solidFill>
                  <a:schemeClr val="tx2"/>
                </a:solidFill>
              </a:rPr>
              <a:t>——</a:t>
            </a:r>
            <a:r>
              <a:rPr lang="zh-CN" altLang="en-US" sz="5400" b="1">
                <a:solidFill>
                  <a:srgbClr val="0033CC"/>
                </a:solidFill>
              </a:rPr>
              <a:t>走进中国民俗</a:t>
            </a:r>
            <a:endParaRPr lang="zh-CN" altLang="en-US" sz="5400" b="1">
              <a:solidFill>
                <a:srgbClr val="0033CC"/>
              </a:solidFill>
            </a:endParaRPr>
          </a:p>
        </p:txBody>
      </p:sp>
      <p:pic>
        <p:nvPicPr>
          <p:cNvPr id="67590" name="Picture 6" descr="5967269506270288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72200" y="2362200"/>
            <a:ext cx="403860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905000" y="2438400"/>
            <a:ext cx="4114800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/>
              <a:t>◆</a:t>
            </a:r>
            <a:r>
              <a:rPr lang="zh-CN" altLang="en-US" sz="4000" b="1" dirty="0"/>
              <a:t>五十六个民族五十六朵花，你知道哪些少数民族的节日及习俗</a:t>
            </a:r>
            <a:r>
              <a:rPr lang="zh-CN" altLang="en-US" sz="4000" b="1" dirty="0" smtClean="0"/>
              <a:t>？ 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bldLvl="0" animBg="1"/>
      <p:bldP spid="675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WordArt 4"/>
          <p:cNvSpPr>
            <a:spLocks noChangeArrowheads="1" noChangeShapeType="1" noTextEdit="1"/>
          </p:cNvSpPr>
          <p:nvPr/>
        </p:nvSpPr>
        <p:spPr bwMode="auto">
          <a:xfrm>
            <a:off x="6248400" y="914400"/>
            <a:ext cx="3733800" cy="2438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FadeLeft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爱民俗，爱生活！</a:t>
            </a:r>
            <a:endParaRPr lang="zh-CN" altLang="en-US" sz="3600" b="1" kern="10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4" name="WordArt 6"/>
          <p:cNvSpPr>
            <a:spLocks noChangeArrowheads="1" noChangeShapeType="1" noTextEdit="1"/>
          </p:cNvSpPr>
          <p:nvPr/>
        </p:nvSpPr>
        <p:spPr bwMode="auto">
          <a:xfrm>
            <a:off x="1905000" y="1066800"/>
            <a:ext cx="3733800" cy="2438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爱民俗，爱生活！</a:t>
            </a:r>
            <a:endParaRPr lang="zh-CN" altLang="en-US" sz="3600" b="1" kern="10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8616" name="Picture 8" descr="1002170823437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86200" y="3200400"/>
            <a:ext cx="428625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nimBg="1"/>
      <p:bldP spid="686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1981200" y="685800"/>
            <a:ext cx="3933825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行楷"/>
                <a:ea typeface="华文行楷"/>
              </a:rPr>
              <a:t>听一听，猜一猜</a:t>
            </a:r>
            <a:endParaRPr lang="zh-CN" altLang="en-US" sz="44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6096000" y="762000"/>
            <a:ext cx="457200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200" b="1" i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阿诗玛</a:t>
            </a:r>
            <a:endParaRPr kumimoji="1" lang="zh-CN" altLang="en-US" sz="3200" b="1" i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 b="1" i="1" dirty="0">
                <a:solidFill>
                  <a:srgbClr val="800080"/>
                </a:solidFill>
              </a:rPr>
              <a:t>马铃儿响来玉鸟儿唱</a:t>
            </a: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r>
              <a:rPr kumimoji="1" lang="zh-CN" altLang="en-US" sz="2400" b="1" i="1" dirty="0">
                <a:solidFill>
                  <a:srgbClr val="800080"/>
                </a:solidFill>
              </a:rPr>
              <a:t>我陪阿诗玛回家乡</a:t>
            </a: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r>
              <a:rPr kumimoji="1" lang="zh-CN" altLang="en-US" sz="2400" b="1" i="1" dirty="0">
                <a:solidFill>
                  <a:srgbClr val="800080"/>
                </a:solidFill>
              </a:rPr>
              <a:t>（我跟阿黑哥回家乡）</a:t>
            </a: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r>
              <a:rPr kumimoji="1" lang="zh-CN" altLang="en-US" sz="2400" b="1" i="1" dirty="0">
                <a:solidFill>
                  <a:srgbClr val="800080"/>
                </a:solidFill>
              </a:rPr>
              <a:t>远远离开热布巴拉家</a:t>
            </a: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r>
              <a:rPr kumimoji="1" lang="zh-CN" altLang="en-US" sz="2400" b="1" i="1" dirty="0">
                <a:solidFill>
                  <a:srgbClr val="800080"/>
                </a:solidFill>
              </a:rPr>
              <a:t>从此妈妈不忧伤不忧伤</a:t>
            </a:r>
            <a:endParaRPr kumimoji="1" lang="zh-CN" altLang="en-US" sz="2400" i="1" dirty="0">
              <a:solidFill>
                <a:srgbClr val="80008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r>
              <a:rPr kumimoji="1" lang="zh-CN" altLang="en-US" sz="2400" b="1" i="1" dirty="0">
                <a:solidFill>
                  <a:srgbClr val="800080"/>
                </a:solidFill>
              </a:rPr>
              <a:t>蜜蜂儿不落刺蓬棵</a:t>
            </a: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r>
              <a:rPr kumimoji="1" lang="zh-CN" altLang="en-US" sz="2400" b="1" i="1" dirty="0">
                <a:solidFill>
                  <a:srgbClr val="800080"/>
                </a:solidFill>
              </a:rPr>
              <a:t>蜜蜂落在鲜花上</a:t>
            </a: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r>
              <a:rPr kumimoji="1" lang="zh-CN" altLang="en-US" sz="2400" b="1" i="1" dirty="0">
                <a:solidFill>
                  <a:srgbClr val="800080"/>
                </a:solidFill>
              </a:rPr>
              <a:t>笛子吹来口弦响</a:t>
            </a: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r>
              <a:rPr kumimoji="1" lang="zh-CN" altLang="en-US" sz="2400" b="1" i="1" dirty="0">
                <a:solidFill>
                  <a:srgbClr val="800080"/>
                </a:solidFill>
              </a:rPr>
              <a:t>我织布来你放羊</a:t>
            </a: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r>
              <a:rPr kumimoji="1" lang="zh-CN" altLang="en-US" sz="2400" b="1" i="1" dirty="0">
                <a:solidFill>
                  <a:srgbClr val="800080"/>
                </a:solidFill>
              </a:rPr>
              <a:t>（你织布来我放羊）</a:t>
            </a:r>
            <a:br>
              <a:rPr kumimoji="1" lang="zh-CN" altLang="en-US" sz="2400" b="1" i="1" dirty="0">
                <a:solidFill>
                  <a:srgbClr val="800080"/>
                </a:solidFill>
              </a:rPr>
            </a:br>
            <a:endParaRPr kumimoji="1" lang="zh-CN" altLang="en-US" sz="2400" i="1" dirty="0">
              <a:solidFill>
                <a:srgbClr val="8000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640013" y="5734050"/>
            <a:ext cx="2381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（彝族）</a:t>
            </a:r>
            <a:endParaRPr kumimoji="1" lang="zh-CN" altLang="en-US" sz="36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919288" y="1773238"/>
            <a:ext cx="48244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</a:rPr>
              <a:t>它们是哪个少数民族的歌？</a:t>
            </a:r>
            <a:endParaRPr kumimoji="1" lang="zh-CN" altLang="en-US" sz="3200" i="1">
              <a:latin typeface="Times New Roman" panose="02020603050405020304" pitchFamily="18" charset="0"/>
            </a:endParaRPr>
          </a:p>
        </p:txBody>
      </p:sp>
      <p:pic>
        <p:nvPicPr>
          <p:cNvPr id="4102" name="Picture 6" descr="7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08213" y="2781300"/>
            <a:ext cx="3743325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ai五朵金花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263" y="56388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0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48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uilin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2438" y="620713"/>
            <a:ext cx="221297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295775" y="1295400"/>
            <a:ext cx="63722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男：    好歌才，只有三姐唱得来，</a:t>
            </a:r>
            <a:br>
              <a:rPr lang="zh-CN" altLang="en-US" sz="2400" b="1" dirty="0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400" b="1" dirty="0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　　    心想与姐唱几句，不知金口开不开。</a:t>
            </a:r>
            <a:endParaRPr lang="zh-CN" altLang="en-US" sz="2400" b="1" dirty="0">
              <a:solidFill>
                <a:srgbClr val="0000CC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刘三姐：心想唱歌就唱歌，心想打鱼就下河，</a:t>
            </a:r>
            <a:br>
              <a:rPr lang="zh-CN" altLang="en-US" sz="2400" b="1" dirty="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400" b="1" dirty="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　　　　你拿竹篙我拿网，随你撑到哪条河。</a:t>
            </a:r>
            <a:endParaRPr lang="zh-CN" altLang="en-US" sz="2400" b="1" dirty="0">
              <a:solidFill>
                <a:srgbClr val="CC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079875" y="3810000"/>
            <a:ext cx="65881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男：     什么水面打跟斗，什么水面起高楼，</a:t>
            </a:r>
            <a:br>
              <a:rPr lang="zh-CN" altLang="en-US" sz="24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400" b="1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　　     什么水面撑阳伞，什么水面共白头。</a:t>
            </a:r>
            <a:endParaRPr lang="zh-CN" altLang="en-US" sz="2400" b="1">
              <a:solidFill>
                <a:srgbClr val="0000CC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/>
            <a:r>
              <a:rPr lang="zh-CN" altLang="en-US" sz="2400" b="1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刘三姐： 鸭子水面打跟斗，大船水面起高楼，</a:t>
            </a:r>
            <a:br>
              <a:rPr lang="zh-CN" altLang="en-US" sz="2400" b="1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400" b="1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　　　　 荷叶水面撑阳伞，鸳鸯水面共白头。</a:t>
            </a:r>
            <a:endParaRPr lang="zh-CN" altLang="en-US" sz="2400" b="1">
              <a:solidFill>
                <a:srgbClr val="CC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1774825" y="3789363"/>
            <a:ext cx="237648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00"/>
                </a:solidFill>
                <a:latin typeface="Times New Roman" panose="02020603050405020304" pitchFamily="18" charset="0"/>
                <a:ea typeface="华文行楷" pitchFamily="2" charset="-122"/>
              </a:rPr>
              <a:t>心想唱歌 </a:t>
            </a:r>
            <a:endParaRPr lang="zh-CN" altLang="en-US" sz="3600" b="1">
              <a:solidFill>
                <a:srgbClr val="009900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00"/>
                </a:solidFill>
                <a:latin typeface="Times New Roman" panose="02020603050405020304" pitchFamily="18" charset="0"/>
                <a:ea typeface="华文行楷" pitchFamily="2" charset="-122"/>
              </a:rPr>
              <a:t>  就唱歌</a:t>
            </a:r>
            <a:endParaRPr lang="zh-CN" altLang="en-US" sz="3600" b="1">
              <a:solidFill>
                <a:srgbClr val="0099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774825" y="5445125"/>
            <a:ext cx="241141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行楷" pitchFamily="2" charset="-122"/>
              </a:rPr>
              <a:t>（壮族）</a:t>
            </a:r>
            <a:endParaRPr lang="zh-CN" altLang="en-US" sz="3600" b="1"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21514" name="zh刘三姐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7432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29940" fill="hold"/>
                                        <p:tgtEl>
                                          <p:spTgt spid="215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4"/>
                </p:tgtEl>
              </p:cMediaNode>
            </p:audio>
          </p:childTnLst>
        </p:cTn>
      </p:par>
    </p:tnLst>
    <p:bldLst>
      <p:bldP spid="215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799948" y="1219200"/>
            <a:ext cx="4321175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3200" b="1" dirty="0">
                <a:solidFill>
                  <a:srgbClr val="FF7C80"/>
                </a:solidFill>
              </a:rPr>
              <a:t>月光下的凤尾竹</a:t>
            </a:r>
            <a:r>
              <a:rPr kumimoji="1" lang="zh-CN" altLang="en-US" sz="2800" dirty="0">
                <a:solidFill>
                  <a:srgbClr val="FF7C80"/>
                </a:solidFill>
              </a:rPr>
              <a:t> </a:t>
            </a:r>
            <a:endParaRPr kumimoji="1" lang="zh-CN" altLang="en-US" sz="2800" b="1" dirty="0">
              <a:solidFill>
                <a:srgbClr val="FF7C80"/>
              </a:solidFill>
            </a:endParaRPr>
          </a:p>
          <a:p>
            <a:pPr eaLnBrk="1" hangingPunct="1"/>
            <a:r>
              <a:rPr kumimoji="1" lang="zh-CN" altLang="en-US" sz="2800" b="1" dirty="0"/>
              <a:t>月光啊下面的凤尾竹哟</a:t>
            </a:r>
            <a:br>
              <a:rPr kumimoji="1" lang="zh-CN" altLang="en-US" sz="2800" b="1" dirty="0"/>
            </a:br>
            <a:r>
              <a:rPr kumimoji="1" lang="zh-CN" altLang="en-US" sz="2800" b="1" dirty="0"/>
              <a:t>轻柔啊美丽像绿色的雾哟</a:t>
            </a:r>
            <a:br>
              <a:rPr kumimoji="1" lang="zh-CN" altLang="en-US" sz="2800" b="1" dirty="0"/>
            </a:br>
            <a:r>
              <a:rPr kumimoji="1" lang="zh-CN" altLang="en-US" sz="2800" b="1" dirty="0"/>
              <a:t>竹楼里的好姑娘</a:t>
            </a:r>
            <a:br>
              <a:rPr kumimoji="1" lang="zh-CN" altLang="en-US" sz="2800" b="1" dirty="0"/>
            </a:br>
            <a:r>
              <a:rPr kumimoji="1" lang="zh-CN" altLang="en-US" sz="2800" b="1" dirty="0"/>
              <a:t>光彩夺目像夜明珠听啊</a:t>
            </a:r>
            <a:br>
              <a:rPr kumimoji="1" lang="zh-CN" altLang="en-US" sz="2800" b="1" dirty="0"/>
            </a:br>
            <a:r>
              <a:rPr kumimoji="1" lang="zh-CN" altLang="en-US" sz="2800" b="1" dirty="0"/>
              <a:t>多少深情的葫芦笙</a:t>
            </a:r>
            <a:br>
              <a:rPr kumimoji="1" lang="zh-CN" altLang="en-US" sz="2800" b="1" dirty="0"/>
            </a:br>
            <a:r>
              <a:rPr kumimoji="1" lang="zh-CN" altLang="en-US" sz="2800" b="1" dirty="0"/>
              <a:t>对你倾诉着心中的爱慕</a:t>
            </a:r>
            <a:br>
              <a:rPr kumimoji="1" lang="zh-CN" altLang="en-US" sz="2800" b="1" dirty="0"/>
            </a:br>
            <a:r>
              <a:rPr kumimoji="1" lang="zh-CN" altLang="en-US" sz="2800" b="1" dirty="0"/>
              <a:t>哎金孔雀般的好姑娘</a:t>
            </a:r>
            <a:br>
              <a:rPr kumimoji="1" lang="zh-CN" altLang="en-US" sz="2800" b="1" dirty="0"/>
            </a:br>
            <a:r>
              <a:rPr kumimoji="1" lang="zh-CN" altLang="en-US" sz="2800" b="1" dirty="0"/>
              <a:t>为什么不打开哎你的窗户</a:t>
            </a:r>
            <a:endParaRPr kumimoji="1" lang="zh-CN" altLang="en-US" sz="2000" b="1" dirty="0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979770" y="5532437"/>
            <a:ext cx="22148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6600"/>
                </a:solidFill>
              </a:rPr>
              <a:t>（傣族）</a:t>
            </a:r>
            <a:endParaRPr kumimoji="1" lang="zh-CN" altLang="en-US" sz="4000" b="1" dirty="0">
              <a:solidFill>
                <a:srgbClr val="006600"/>
              </a:solidFill>
            </a:endParaRPr>
          </a:p>
        </p:txBody>
      </p:sp>
      <p:pic>
        <p:nvPicPr>
          <p:cNvPr id="6148" name="Picture 7" descr="m2010100914593892187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77000" y="1295400"/>
            <a:ext cx="3810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4" name="Picture 4" descr="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5000" y="1905000"/>
            <a:ext cx="8305800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905000" y="2438400"/>
            <a:ext cx="8305800" cy="2748280"/>
          </a:xfrm>
          <a:prstGeom prst="rect">
            <a:avLst/>
          </a:prstGeom>
          <a:gradFill rotWithShape="1">
            <a:gsLst>
              <a:gs pos="0">
                <a:schemeClr val="accent1">
                  <a:alpha val="24001"/>
                </a:schemeClr>
              </a:gs>
              <a:gs pos="100000">
                <a:schemeClr val="accent1">
                  <a:gamma/>
                  <a:shade val="46275"/>
                  <a:invGamma/>
                  <a:alpha val="44000"/>
                </a:schemeClr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</a:t>
            </a:r>
            <a:r>
              <a:rPr kumimoji="1" lang="zh-CN" altLang="en-US" sz="4800" b="1" i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在一些少数民族聚集的地区，每逢集会或节日，人们聚集在一起，即兴歌唱，互相问答，游戏传情。    </a:t>
            </a:r>
            <a:endParaRPr kumimoji="1" lang="zh-CN" altLang="en-US" sz="4800" b="1" i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905000" y="609600"/>
            <a:ext cx="605028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8000" b="1" i="1">
                <a:solidFill>
                  <a:srgbClr val="0066FF"/>
                </a:solidFill>
                <a:ea typeface="华文新魏" pitchFamily="2" charset="-122"/>
              </a:rPr>
              <a:t>这就是</a:t>
            </a:r>
            <a:r>
              <a:rPr kumimoji="1" lang="zh-CN" altLang="en-US" sz="8000" b="1" i="1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歌会</a:t>
            </a:r>
            <a:r>
              <a:rPr kumimoji="1" lang="zh-CN" altLang="en-US" sz="6000" b="1" i="1">
                <a:solidFill>
                  <a:srgbClr val="0066FF"/>
                </a:solidFill>
                <a:ea typeface="华文新魏" pitchFamily="2" charset="-122"/>
              </a:rPr>
              <a:t>。</a:t>
            </a:r>
            <a:endParaRPr kumimoji="1" lang="zh-CN" altLang="en-US" sz="6000" b="1" i="1">
              <a:solidFill>
                <a:srgbClr val="0066FF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  <p:bldP spid="2355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1409700"/>
            <a:ext cx="8915400" cy="4495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FF3399"/>
                </a:solidFill>
                <a:ea typeface="隶书" pitchFamily="49" charset="-122"/>
              </a:rPr>
              <a:t>          </a:t>
            </a:r>
            <a:r>
              <a:rPr lang="zh-CN" altLang="en-US" sz="2800" b="1" dirty="0" smtClean="0">
                <a:solidFill>
                  <a:srgbClr val="FF3399"/>
                </a:solidFill>
                <a:ea typeface="隶书" pitchFamily="49" charset="-122"/>
              </a:rPr>
              <a:t>云南是民歌的海洋。云南少数民族众多，歌唱活动在人民的生活中占有特别重要的地位，几乎渗透到生活中的各个领域。他们以歌唱倾诉爱情、激起劳动的热情；表示对死者的哀悼、对婚配的祝福；抒发丰收的喜悦、节日的欢乐</a:t>
            </a:r>
            <a:r>
              <a:rPr lang="en-US" altLang="zh-CN" sz="2800" b="1" dirty="0" smtClean="0">
                <a:solidFill>
                  <a:srgbClr val="FF3399"/>
                </a:solidFill>
                <a:ea typeface="隶书" pitchFamily="49" charset="-122"/>
              </a:rPr>
              <a:t>……</a:t>
            </a:r>
            <a:endParaRPr lang="en-US" altLang="zh-CN" sz="2800" b="1" dirty="0" smtClean="0">
              <a:solidFill>
                <a:srgbClr val="FF3399"/>
              </a:solidFill>
              <a:ea typeface="隶书" pitchFamily="49" charset="-122"/>
            </a:endParaRPr>
          </a:p>
        </p:txBody>
      </p:sp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1524000" y="609600"/>
            <a:ext cx="3028950" cy="504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40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云南的歌会：</a:t>
            </a:r>
            <a:endParaRPr lang="zh-CN" altLang="en-US" sz="40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6" name="Picture 5" descr="pic015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7800" y="533400"/>
            <a:ext cx="120015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6e75713db4066094bc056bfef52352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28800" y="3886200"/>
            <a:ext cx="3581400" cy="242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410200" y="3657600"/>
            <a:ext cx="51816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FF3399"/>
                </a:solidFill>
                <a:ea typeface="隶书" pitchFamily="49" charset="-122"/>
              </a:rPr>
              <a:t>          </a:t>
            </a:r>
            <a:r>
              <a:rPr lang="zh-CN" altLang="en-US" sz="2800" b="1" dirty="0">
                <a:solidFill>
                  <a:srgbClr val="FF3399"/>
                </a:solidFill>
                <a:ea typeface="隶书" pitchFamily="49" charset="-122"/>
              </a:rPr>
              <a:t>每个民歌又因各自居住环境不同，产生了完全不同的歌唱形式。其中被称为“东方小夜曲的</a:t>
            </a:r>
            <a:r>
              <a:rPr lang="en-US" altLang="zh-CN" sz="2800" b="1" dirty="0">
                <a:solidFill>
                  <a:srgbClr val="FF3399"/>
                </a:solidFill>
                <a:ea typeface="隶书" pitchFamily="49" charset="-122"/>
              </a:rPr>
              <a:t>《</a:t>
            </a:r>
            <a:r>
              <a:rPr lang="zh-CN" altLang="en-US" sz="2800" b="1" dirty="0">
                <a:solidFill>
                  <a:srgbClr val="FF3399"/>
                </a:solidFill>
                <a:ea typeface="隶书" pitchFamily="49" charset="-122"/>
              </a:rPr>
              <a:t>小河淌水</a:t>
            </a:r>
            <a:r>
              <a:rPr lang="en-US" altLang="zh-CN" sz="2800" b="1" dirty="0">
                <a:solidFill>
                  <a:srgbClr val="FF3399"/>
                </a:solidFill>
                <a:ea typeface="隶书" pitchFamily="49" charset="-122"/>
              </a:rPr>
              <a:t>》</a:t>
            </a:r>
            <a:r>
              <a:rPr lang="zh-CN" altLang="en-US" sz="2800" b="1" dirty="0">
                <a:solidFill>
                  <a:srgbClr val="FF3399"/>
                </a:solidFill>
                <a:ea typeface="隶书" pitchFamily="49" charset="-122"/>
              </a:rPr>
              <a:t>就是云南傣族民歌的曲调改编而成。在云南各地都有不同民族的歌会。</a:t>
            </a:r>
            <a:endParaRPr lang="zh-CN" altLang="en-US" sz="2800" b="1" dirty="0">
              <a:solidFill>
                <a:srgbClr val="FF3399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  <p:bldP spid="245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004[1]"/>
          <p:cNvPicPr>
            <a:picLocks noChangeAspect="1" noChangeArrowheads="1"/>
          </p:cNvPicPr>
          <p:nvPr/>
        </p:nvPicPr>
        <p:blipFill>
          <a:blip r:embed="rId1" cstate="email">
            <a:lum bright="58000" contrast="-70000"/>
          </a:blip>
          <a:srcRect/>
          <a:stretch>
            <a:fillRect/>
          </a:stretch>
        </p:blipFill>
        <p:spPr bwMode="auto">
          <a:xfrm>
            <a:off x="1576388" y="609600"/>
            <a:ext cx="9005887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shencw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10400" y="3429000"/>
            <a:ext cx="354965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676400" y="658813"/>
            <a:ext cx="5184775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600" b="1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600" b="1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沈从文</a:t>
            </a:r>
            <a:r>
              <a:rPr lang="zh-CN" altLang="en-US" sz="2600" b="1" dirty="0"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600" b="1" dirty="0">
                <a:latin typeface="华文中宋" pitchFamily="2" charset="-122"/>
                <a:ea typeface="华文中宋" pitchFamily="2" charset="-122"/>
              </a:rPr>
              <a:t>1902-1988</a:t>
            </a:r>
            <a:r>
              <a:rPr lang="zh-CN" altLang="en-US" sz="2600" b="1" dirty="0">
                <a:latin typeface="华文中宋" pitchFamily="2" charset="-122"/>
                <a:ea typeface="华文中宋" pitchFamily="2" charset="-122"/>
              </a:rPr>
              <a:t>）</a:t>
            </a:r>
            <a:r>
              <a:rPr lang="en-US" altLang="zh-CN" sz="2600" b="1" dirty="0"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原名沈岳焕，湖南凤凰人。历任武汉大学、青岛大学、西南联大、北京大学教授，</a:t>
            </a:r>
            <a:r>
              <a:rPr lang="en-US" altLang="zh-CN" sz="26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大公报</a:t>
            </a:r>
            <a:r>
              <a:rPr lang="en-US" altLang="zh-CN" sz="26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文艺副刊编辑，中国历史博物馆文物研究员，中国社会科学院历史研究所研究员。</a:t>
            </a:r>
            <a:endParaRPr lang="zh-CN" altLang="en-US" sz="2600" b="1" dirty="0">
              <a:latin typeface="隶书" pitchFamily="49" charset="-122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    他给这个世界留下了很多传奇：一个只读了几年私塾、自学成才的大学教授，一个写了</a:t>
            </a:r>
            <a:r>
              <a:rPr lang="en-US" altLang="zh-CN" sz="26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边城</a:t>
            </a:r>
            <a:r>
              <a:rPr lang="en-US" altLang="zh-CN" sz="2600" b="1" dirty="0">
                <a:latin typeface="隶书" pitchFamily="49" charset="-122"/>
                <a:ea typeface="隶书" pitchFamily="49" charset="-122"/>
              </a:rPr>
              <a:t>》《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湘行散记</a:t>
            </a:r>
            <a:r>
              <a:rPr lang="en-US" altLang="zh-CN" sz="26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等伟大作品的文学大师，一个生命前</a:t>
            </a:r>
            <a:r>
              <a:rPr lang="en-US" altLang="zh-CN" sz="2600" b="1" dirty="0">
                <a:latin typeface="隶书" pitchFamily="49" charset="-122"/>
                <a:ea typeface="隶书" pitchFamily="49" charset="-122"/>
              </a:rPr>
              <a:t>40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年当作家、后</a:t>
            </a:r>
            <a:r>
              <a:rPr lang="en-US" altLang="zh-CN" sz="2600" b="1" dirty="0">
                <a:latin typeface="隶书" pitchFamily="49" charset="-122"/>
                <a:ea typeface="隶书" pitchFamily="49" charset="-122"/>
              </a:rPr>
              <a:t>40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年成为考古学家的奇人，一个永远自称为</a:t>
            </a:r>
            <a:r>
              <a:rPr lang="zh-CN" altLang="en-US" sz="2600" b="1" dirty="0">
                <a:latin typeface="华文中宋" pitchFamily="2" charset="-122"/>
                <a:ea typeface="隶书" pitchFamily="49" charset="-122"/>
              </a:rPr>
              <a:t>“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乡下人</a:t>
            </a:r>
            <a:r>
              <a:rPr lang="zh-CN" altLang="en-US" sz="2600" b="1" dirty="0">
                <a:latin typeface="华文中宋" pitchFamily="2" charset="-122"/>
                <a:ea typeface="隶书" pitchFamily="49" charset="-122"/>
              </a:rPr>
              <a:t>”</a:t>
            </a:r>
            <a:r>
              <a:rPr lang="zh-CN" altLang="en-US" sz="2600" b="1" dirty="0">
                <a:latin typeface="隶书" pitchFamily="49" charset="-122"/>
                <a:ea typeface="隶书" pitchFamily="49" charset="-122"/>
              </a:rPr>
              <a:t>的透明自然的赤子</a:t>
            </a:r>
            <a:r>
              <a:rPr lang="en-US" altLang="zh-CN" sz="2600" b="1" dirty="0">
                <a:latin typeface="华文中宋" pitchFamily="2" charset="-122"/>
                <a:ea typeface="隶书" pitchFamily="49" charset="-122"/>
              </a:rPr>
              <a:t>……</a:t>
            </a:r>
            <a:endParaRPr lang="en-US" altLang="zh-CN" sz="2600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0245" name="Picture 5" descr="291_0809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5500" y="733425"/>
            <a:ext cx="30861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边城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560388"/>
            <a:ext cx="9144000" cy="606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498725" y="782638"/>
            <a:ext cx="309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260725" y="3068638"/>
            <a:ext cx="309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pic>
        <p:nvPicPr>
          <p:cNvPr id="27653" name="Picture 5" descr="边城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3352800"/>
            <a:ext cx="2667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 descr="沈从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609600"/>
            <a:ext cx="2514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5448300" y="836613"/>
            <a:ext cx="3887788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4800" b="1">
                <a:latin typeface="Times New Roman" panose="02020603050405020304" pitchFamily="18" charset="0"/>
                <a:ea typeface="华文新魏" pitchFamily="2" charset="-122"/>
              </a:rPr>
              <a:t>中篇小说：</a:t>
            </a:r>
            <a:endParaRPr kumimoji="1" lang="zh-CN" altLang="en-US" sz="48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6167438" y="1844675"/>
            <a:ext cx="3960812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6600"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kumimoji="1" lang="zh-CN" altLang="en-US" sz="6600">
                <a:latin typeface="Times New Roman" panose="02020603050405020304" pitchFamily="18" charset="0"/>
                <a:ea typeface="华文行楷" pitchFamily="2" charset="-122"/>
              </a:rPr>
              <a:t>边城</a:t>
            </a:r>
            <a:r>
              <a:rPr kumimoji="1" lang="en-US" altLang="zh-CN" sz="6600"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kumimoji="1" lang="en-US" altLang="zh-CN" sz="660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utoUpdateAnimBg="0"/>
      <p:bldP spid="27656" grpId="0" autoUpdateAnimBg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2240</Words>
  <Application>WPS 演示</Application>
  <PresentationFormat>宽屏</PresentationFormat>
  <Paragraphs>208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Times New Roman</vt:lpstr>
      <vt:lpstr>方正舒体</vt:lpstr>
      <vt:lpstr>黑体</vt:lpstr>
      <vt:lpstr>隶书</vt:lpstr>
      <vt:lpstr>华文行楷</vt:lpstr>
      <vt:lpstr>华文中宋</vt:lpstr>
      <vt:lpstr>华文行楷</vt:lpstr>
      <vt:lpstr>华文新魏</vt:lpstr>
      <vt:lpstr>楷体_GB2312</vt:lpstr>
      <vt:lpstr>新宋体</vt:lpstr>
      <vt:lpstr>华文细黑</vt:lpstr>
      <vt:lpstr>华文彩云</vt:lpstr>
      <vt:lpstr>隶书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2019-10-10T01:14:10Z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