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21" r:id="rId5"/>
    <p:sldId id="322" r:id="rId6"/>
    <p:sldId id="324" r:id="rId7"/>
    <p:sldId id="326" r:id="rId8"/>
    <p:sldId id="327" r:id="rId9"/>
    <p:sldId id="331" r:id="rId10"/>
    <p:sldId id="329" r:id="rId11"/>
    <p:sldId id="330" r:id="rId12"/>
    <p:sldId id="332" r:id="rId13"/>
    <p:sldId id="334" r:id="rId14"/>
    <p:sldId id="335" r:id="rId15"/>
    <p:sldId id="337" r:id="rId16"/>
    <p:sldId id="338" r:id="rId17"/>
    <p:sldId id="341" r:id="rId18"/>
    <p:sldId id="344" r:id="rId19"/>
    <p:sldId id="343" r:id="rId20"/>
    <p:sldId id="345" r:id="rId21"/>
    <p:sldId id="346" r:id="rId22"/>
    <p:sldId id="347" r:id="rId23"/>
    <p:sldId id="311" r:id="rId24"/>
    <p:sldId id="348" r:id="rId25"/>
    <p:sldId id="349" r:id="rId26"/>
    <p:sldId id="350" r:id="rId2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33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/>
    <p:restoredTop sz="94660"/>
  </p:normalViewPr>
  <p:slideViewPr>
    <p:cSldViewPr snapToGrid="0" snapToObjects="1" showGuides="1">
      <p:cViewPr>
        <p:scale>
          <a:sx n="66" d="100"/>
          <a:sy n="66" d="100"/>
        </p:scale>
        <p:origin x="-211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4710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861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963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065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270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373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577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680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885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987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089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192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294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397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499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601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246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349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553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656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7"/>
          <p:cNvSpPr txBox="1">
            <a:spLocks noGrp="1" noChangeArrowheads="1"/>
          </p:cNvSpPr>
          <p:nvPr>
            <p:ph type="sldNum" sz="quarter"/>
          </p:nvPr>
        </p:nvSpPr>
        <p:spPr bwMode="auto">
          <a:ln/>
        </p:spPr>
        <p:txBody>
          <a:bodyPr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6758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"/>
          <p:cNvGrpSpPr/>
          <p:nvPr userDrawn="1"/>
        </p:nvGrpSpPr>
        <p:grpSpPr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56" name="AutoShape 5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AutoShape 6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AutoShape 7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AutoShape 8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AutoShape 9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AutoShape 10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AutoShape 11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AutoShape 12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AutoShape 13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AutoShape 14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AutoShape 15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AutoShape 16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AutoShape 17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AutoShape 18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AutoShape 19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AutoShape 20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AutoShape 21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AutoShape 22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AutoShape 23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AutoShape 24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AutoShape 25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AutoShape 26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AutoShape 27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AutoShape 28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9"/>
          <p:cNvGrpSpPr/>
          <p:nvPr userDrawn="1"/>
        </p:nvGrpSpPr>
        <p:grpSpPr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81" name="AutoShape 30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AutoShape 31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AutoShape 32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AutoShape 33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AutoShape 34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AutoShape 35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AutoShape 36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AutoShape 37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AutoShape 38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AutoShape 39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AutoShape 40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AutoShape 41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AutoShape 42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AutoShape 43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AutoShape 44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AutoShape 45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AutoShape 46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AutoShape 47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AutoShape 48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AutoShape 49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AutoShape 50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AutoShape 51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AutoShape 52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AutoShape 53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" name="Text Box 54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&gt;&gt;	0     &gt;&gt;	1     &gt;&gt; 	2     &gt;&gt; 	3     &gt;&gt; 	4   &gt;&gt;	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urier New" panose="02070309020205020404" pitchFamily="49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49275"/>
            <a:ext cx="2057400" cy="5576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5"/>
            <a:ext cx="6019800" cy="5576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773238"/>
            <a:ext cx="8229600" cy="4352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00"/>
              </a:buClr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00"/>
              </a:buClr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grpSp>
        <p:nvGrpSpPr>
          <p:cNvPr id="1028" name="Group 7"/>
          <p:cNvGrpSpPr/>
          <p:nvPr userDrawn="1"/>
        </p:nvGrpSpPr>
        <p:grpSpPr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1032" name="AutoShape 8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AutoShape 9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AutoShape 10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AutoShape 11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AutoShape 12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AutoShape 13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AutoShape 14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AutoShape 15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AutoShape 16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AutoShape 17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AutoShape 18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AutoShape 19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AutoShape 20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AutoShape 21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AutoShape 22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AutoShape 23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AutoShape 24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AutoShape 25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AutoShape 26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AutoShape 27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AutoShape 29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AutoShape 30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AutoShape 31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Group 32"/>
          <p:cNvGrpSpPr/>
          <p:nvPr userDrawn="1"/>
        </p:nvGrpSpPr>
        <p:grpSpPr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1057" name="AutoShape 33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AutoShape 34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AutoShape 35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AutoShape 36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AutoShape 37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AutoShape 38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AutoShape 39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AutoShape 40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AutoShape 41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AutoShape 42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AutoShape 43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AutoShape 44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AutoShape 45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AutoShape 46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AutoShape 47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AutoShape 48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AutoShape 49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4" name="AutoShape 50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5" name="AutoShape 51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AutoShape 52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AutoShape 53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AutoShape 54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AutoShape 55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AutoShape 56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81" name="Text Box 57"/>
          <p:cNvSpPr txBox="1">
            <a:spLocks noChangeArrowheads="1"/>
          </p:cNvSpPr>
          <p:nvPr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+mn-cs"/>
              </a:rPr>
              <a:t>&gt;&gt;	0     &gt;&gt;	1     &gt;&gt; 	2     &gt;&gt; 	3     &gt;&gt; 	4   &gt;&gt;	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urier New" panose="02070309020205020404" pitchFamily="49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FF00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hyperlink" Target="&#22899;&#21451;&#23233;&#20154;&#26032;&#37070;&#19981;&#26159;&#25105;&#65288;&#23436;&#25972;&#28165;&#26224;&#29256;&#65289;&#21360;&#24230;&#30005;&#24433;&#27468;&#33310;.flv" TargetMode="External"/><Relationship Id="rId2" Type="http://schemas.openxmlformats.org/officeDocument/2006/relationships/image" Target="../media/image5.jpeg"/><Relationship Id="rId1" Type="http://schemas.openxmlformats.org/officeDocument/2006/relationships/hyperlink" Target="&#21360;&#24230;&#30005;&#24433;&#27468;&#33310;%20&#65339;&#38463;&#32946;&#29579;&#65341;&#65288;&#33310;&#36424;&#65289;.fl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hyperlink" Target="&#12298;&#32418;&#27004;&#26790;&#12299;&#33900;&#33457;&#21535;%20&#38472;&#21147;.flv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hyperlink" Target="&#22885;&#26031;&#21345;&#30005;&#24433;%20&#21191;&#25954;&#30340;&#24515;%20&#20027;&#39064;&#26354;(&#38669;&#32435;%20&#20316;&#26354;).fl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hyperlink" Target="&#22885;&#26031;&#21345;&#30005;&#24433;%20&#21191;&#25954;&#30340;&#24515;%20&#20027;&#39064;&#26354;(&#38669;&#32435;%20&#20316;&#26354;).flv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hyperlink" Target="&#30005;&#24433;&#12298;&#20912;&#23665;&#19978;&#30340;&#26469;&#23458;&#12299;&#25554;&#26354;&#12298;&#33457;&#20799;&#20026;&#20160;&#20040;&#36825;&#26679;&#32418;&#12299;&#20043;&#20108;.flv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hyperlink" Target="&#27888;&#22374;&#23612;&#20811;&#21495;&#20027;&#39064;&#26354;&#12298;My%20heart%20will%20go%20on&#12299;&#12298;&#25105;&#24515;&#27704;&#24658;&#12299;%20&#39640;&#28165;&#29645;&#34255;&#29256;MTV%20MV.flv" TargetMode="Externa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hyperlink" Target="&#27888;&#22374;&#23612;&#20811;&#21495;&#33310;&#36424;.flv" TargetMode="Externa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hyperlink" Target="&#28023;&#19978;&#38050;&#29748;&#24072;&#32463;&#20856;&#29255;&#27573;.flv" TargetMode="External"/><Relationship Id="rId2" Type="http://schemas.openxmlformats.org/officeDocument/2006/relationships/image" Target="../media/image14.jpeg"/><Relationship Id="rId1" Type="http://schemas.openxmlformats.org/officeDocument/2006/relationships/hyperlink" Target="&#29233;&#24773;&#24754;&#21095;&#65306;&#28023;&#19978;&#38050;&#29748;&#24072;.fl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hyperlink" Target="&#21351;&#34382;&#34255;&#40857;.fl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hyperlink" Target="&#24503;&#22269;&#22825;&#25165;&#23567;&#25552;&#29748;&#23478;%20%20&#21152;&#21202;&#27604;&#28023;&#30423;&#20027;&#39064;&#26354;.flv" TargetMode="External"/><Relationship Id="rId3" Type="http://schemas.openxmlformats.org/officeDocument/2006/relationships/hyperlink" Target="&#21152;&#21202;&#27604;&#28023;&#30423;&#38663;&#25788;&#38899;&#20048;%20&#20132;&#21709;.flv" TargetMode="External"/><Relationship Id="rId2" Type="http://schemas.openxmlformats.org/officeDocument/2006/relationships/image" Target="../media/image2.jpeg"/><Relationship Id="rId1" Type="http://schemas.openxmlformats.org/officeDocument/2006/relationships/hyperlink" Target="&#21152;&#21202;&#27604;&#28023;&#30423;&#20027;&#39064;&#38899;&#20048;.fl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hyperlink" Target="&#24681;&#38597;%20&#32463;&#20856;%20&#25351;&#29615;&#29579;%20&#20027;&#39064;&#26354;.flv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hyperlink" Target="&#21360;&#24230;&#30005;&#24433;&#27468;&#33310;%20&#36139;&#27665;&#31391;&#30340;&#30334;&#19975;&#23500;&#32705;Slumdog.Millionaire.2008.fl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dirty="0">
                <a:solidFill>
                  <a:schemeClr val="tx1"/>
                </a:solidFill>
                <a:latin typeface="+mj-lt"/>
                <a:ea typeface="宋体" panose="02010600030101010101" pitchFamily="2" charset="-122"/>
                <a:cs typeface="+mj-cs"/>
              </a:rPr>
              <a:t>电影音乐赏析</a:t>
            </a:r>
            <a:endParaRPr lang="en-US" altLang="zh-CN" sz="6000" b="1" dirty="0">
              <a:solidFill>
                <a:schemeClr val="tx1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1420813" y="3905250"/>
            <a:ext cx="6281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3"/>
          <p:cNvSpPr/>
          <p:nvPr/>
        </p:nvSpPr>
        <p:spPr>
          <a:xfrm>
            <a:off x="725488" y="1768475"/>
            <a:ext cx="61102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按</a:t>
            </a:r>
            <a:r>
              <a:rPr lang="zh-CN" altLang="en-US" sz="2800" dirty="0">
                <a:latin typeface="Arial" panose="020B0604020202020204" pitchFamily="34" charset="0"/>
              </a:rPr>
              <a:t>乐队、乐器、人声、舞蹈与电影的完美的组合。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划。分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4579" name="TextBox 6"/>
          <p:cNvSpPr txBox="1"/>
          <p:nvPr/>
        </p:nvSpPr>
        <p:spPr>
          <a:xfrm>
            <a:off x="261938" y="812800"/>
            <a:ext cx="29749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3.《</a:t>
            </a:r>
            <a:r>
              <a:rPr lang="zh-CN" altLang="en-US" sz="3600" b="1" dirty="0">
                <a:latin typeface="Arial" panose="020B0604020202020204" pitchFamily="34" charset="0"/>
              </a:rPr>
              <a:t>阿育王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4580" name="图片 4" descr="8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0" y="2554288"/>
            <a:ext cx="4456113" cy="334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等腰三角形 4">
            <a:hlinkClick r:id="rId3" action="ppaction://hlinkfile"/>
          </p:cNvPr>
          <p:cNvSpPr/>
          <p:nvPr/>
        </p:nvSpPr>
        <p:spPr>
          <a:xfrm>
            <a:off x="928688" y="4935538"/>
            <a:ext cx="900113" cy="46355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2" name="矩形 3"/>
          <p:cNvSpPr/>
          <p:nvPr/>
        </p:nvSpPr>
        <p:spPr>
          <a:xfrm>
            <a:off x="0" y="4149725"/>
            <a:ext cx="39766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《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女友嫁人新郎不是我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457200" y="1916113"/>
            <a:ext cx="8229600" cy="2249487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chemeClr val="tx1"/>
                </a:solidFill>
                <a:ea typeface="宋体" panose="02010600030101010101" pitchFamily="2" charset="-122"/>
              </a:rPr>
              <a:t>二、按照电影音乐的功能划分</a:t>
            </a:r>
            <a:br>
              <a:rPr lang="en-US" altLang="zh-CN" sz="4000" b="1" dirty="0">
                <a:solidFill>
                  <a:schemeClr val="tx1"/>
                </a:solidFill>
                <a:ea typeface="宋体" panose="02010600030101010101" pitchFamily="2" charset="-122"/>
              </a:rPr>
            </a:br>
            <a:br>
              <a:rPr lang="en-US" altLang="zh-CN" sz="4000" b="1" dirty="0">
                <a:solidFill>
                  <a:schemeClr val="tx1"/>
                </a:solidFill>
                <a:ea typeface="宋体" panose="02010600030101010101" pitchFamily="2" charset="-122"/>
              </a:rPr>
            </a:br>
            <a:endParaRPr lang="en-US" altLang="zh-CN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2286000" y="2951163"/>
            <a:ext cx="45720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复杂划分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457200" y="239553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chemeClr val="tx1"/>
                </a:solidFill>
                <a:ea typeface="宋体" panose="02010600030101010101" pitchFamily="2" charset="-122"/>
              </a:rPr>
              <a:t>（一）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刻画人物形象、塑造人物性格、 深化主题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3"/>
          <p:cNvSpPr/>
          <p:nvPr/>
        </p:nvSpPr>
        <p:spPr>
          <a:xfrm>
            <a:off x="725488" y="1768475"/>
            <a:ext cx="2743200" cy="526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按</a:t>
            </a:r>
            <a:r>
              <a:rPr lang="zh-CN" altLang="en-US" sz="2400" dirty="0">
                <a:latin typeface="Arial" panose="020B0604020202020204" pitchFamily="34" charset="0"/>
              </a:rPr>
              <a:t>虽不是一部电影，作为经典巨作来说，它的任何东西都是可以借鉴、学习的。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    </a:t>
            </a:r>
            <a:r>
              <a:rPr lang="en-US" altLang="zh-CN" sz="2400" dirty="0">
                <a:solidFill>
                  <a:srgbClr val="FFC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FFC000"/>
                </a:solidFill>
                <a:latin typeface="Arial" panose="020B0604020202020204" pitchFamily="34" charset="0"/>
              </a:rPr>
              <a:t>葬花吟</a:t>
            </a:r>
            <a:r>
              <a:rPr lang="en-US" altLang="zh-CN" sz="2400" dirty="0">
                <a:solidFill>
                  <a:srgbClr val="FFC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</a:rPr>
              <a:t>是黛玉葬花时的一首曲子，可以说于景于情于人都是那么的贴切。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 </a:t>
            </a:r>
            <a:endParaRPr lang="zh-CN" altLang="en-US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照电影音乐的构成元素由简单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复杂划分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8675" name="TextBox 6"/>
          <p:cNvSpPr txBox="1"/>
          <p:nvPr/>
        </p:nvSpPr>
        <p:spPr>
          <a:xfrm>
            <a:off x="261938" y="812800"/>
            <a:ext cx="3875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2.《</a:t>
            </a:r>
            <a:r>
              <a:rPr lang="zh-CN" altLang="en-US" sz="3600" b="1" dirty="0">
                <a:latin typeface="Arial" panose="020B0604020202020204" pitchFamily="34" charset="0"/>
              </a:rPr>
              <a:t>红楼梦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8676" name="图片 5" descr="10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025" y="1981200"/>
            <a:ext cx="4411663" cy="330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3"/>
          <p:cNvSpPr/>
          <p:nvPr/>
        </p:nvSpPr>
        <p:spPr>
          <a:xfrm>
            <a:off x="725488" y="2147888"/>
            <a:ext cx="3222625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      人声与音乐的结合，</a:t>
            </a:r>
            <a:r>
              <a:rPr lang="zh-CN" altLang="en-US" sz="2400" u="sng" dirty="0">
                <a:solidFill>
                  <a:srgbClr val="FFC000"/>
                </a:solidFill>
                <a:latin typeface="Arial" panose="020B0604020202020204" pitchFamily="34" charset="0"/>
              </a:rPr>
              <a:t>信念与音乐灵魂的完美结合</a:t>
            </a:r>
            <a:r>
              <a:rPr lang="zh-CN" altLang="en-US" sz="2400" dirty="0">
                <a:latin typeface="Arial" panose="020B0604020202020204" pitchFamily="34" charset="0"/>
              </a:rPr>
              <a:t>，共同塑造爱德华这位</a:t>
            </a:r>
            <a:r>
              <a:rPr lang="zh-CN" altLang="en-US" sz="2400" u="sng" dirty="0">
                <a:latin typeface="Arial" panose="020B0604020202020204" pitchFamily="34" charset="0"/>
              </a:rPr>
              <a:t>民族英雄</a:t>
            </a:r>
            <a:r>
              <a:rPr lang="zh-CN" altLang="en-US" sz="2400" dirty="0">
                <a:latin typeface="Arial" panose="020B0604020202020204" pitchFamily="34" charset="0"/>
              </a:rPr>
              <a:t>。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    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      </a:t>
            </a:r>
            <a:r>
              <a:rPr lang="zh-CN" altLang="en-US" sz="2400" dirty="0">
                <a:latin typeface="Arial" panose="020B0604020202020204" pitchFamily="34" charset="0"/>
              </a:rPr>
              <a:t>富有感染力的音乐、富有激情的演讲将这个影片推向了高潮。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弦乐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做铺垫，突出人声。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699" name="TextBox 6"/>
          <p:cNvSpPr txBox="1"/>
          <p:nvPr/>
        </p:nvSpPr>
        <p:spPr>
          <a:xfrm>
            <a:off x="261938" y="812800"/>
            <a:ext cx="3875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3.《</a:t>
            </a:r>
            <a:r>
              <a:rPr lang="zh-CN" altLang="en-US" sz="3600" b="1" dirty="0">
                <a:latin typeface="Arial" panose="020B0604020202020204" pitchFamily="34" charset="0"/>
              </a:rPr>
              <a:t>勇敢的心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9700" name="图片 5" descr="11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75" y="704850"/>
            <a:ext cx="3905250" cy="529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457200" y="239553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chemeClr val="tx1"/>
                </a:solidFill>
                <a:ea typeface="宋体" panose="02010600030101010101" pitchFamily="2" charset="-122"/>
              </a:rPr>
              <a:t>（二）根据剧情需要营造特定环境或时代背景</a:t>
            </a:r>
            <a:endParaRPr lang="en-US" altLang="zh-CN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6"/>
          <p:cNvSpPr txBox="1"/>
          <p:nvPr/>
        </p:nvSpPr>
        <p:spPr>
          <a:xfrm>
            <a:off x="682625" y="2816225"/>
            <a:ext cx="79676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1.</a:t>
            </a:r>
            <a:r>
              <a:rPr lang="zh-CN" altLang="en-US" sz="3600" b="1" dirty="0">
                <a:latin typeface="Arial" panose="020B0604020202020204" pitchFamily="34" charset="0"/>
              </a:rPr>
              <a:t>具有地方特色和民族色彩的背景音乐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"/>
          <p:cNvSpPr/>
          <p:nvPr/>
        </p:nvSpPr>
        <p:spPr>
          <a:xfrm>
            <a:off x="725488" y="2133600"/>
            <a:ext cx="32226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用苏格兰的</a:t>
            </a:r>
            <a:r>
              <a:rPr lang="zh-CN" altLang="en-US" sz="2400" dirty="0">
                <a:solidFill>
                  <a:srgbClr val="FFC000"/>
                </a:solidFill>
                <a:latin typeface="Arial" panose="020B0604020202020204" pitchFamily="34" charset="0"/>
              </a:rPr>
              <a:t>风笛</a:t>
            </a:r>
            <a:r>
              <a:rPr lang="zh-CN" altLang="en-US" sz="2400" dirty="0">
                <a:latin typeface="Arial" panose="020B0604020202020204" pitchFamily="34" charset="0"/>
              </a:rPr>
              <a:t>演奏，</a:t>
            </a:r>
            <a:endParaRPr lang="en-US" altLang="zh-CN" sz="2400" dirty="0">
              <a:latin typeface="Arial" panose="020B0604020202020204" pitchFamily="34" charset="0"/>
            </a:endParaRPr>
          </a:p>
          <a:p>
            <a:endParaRPr lang="zh-CN" altLang="en-US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“影片中古老的苏格兰风笛出尽了风头，成为影片配乐的华彩和灵魂。”</a:t>
            </a:r>
            <a:endParaRPr lang="zh-CN" altLang="en-US" sz="2400" dirty="0">
              <a:latin typeface="Arial" panose="020B0604020202020204" pitchFamily="34" charset="0"/>
            </a:endParaRPr>
          </a:p>
          <a:p>
            <a:br>
              <a:rPr lang="zh-CN" altLang="en-US" sz="2400" dirty="0">
                <a:latin typeface="Arial" panose="020B0604020202020204" pitchFamily="34" charset="0"/>
              </a:rPr>
            </a:br>
            <a:endParaRPr lang="zh-CN" altLang="en-US" sz="2400" dirty="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TextBox 6"/>
          <p:cNvSpPr txBox="1"/>
          <p:nvPr/>
        </p:nvSpPr>
        <p:spPr>
          <a:xfrm>
            <a:off x="261938" y="812800"/>
            <a:ext cx="3875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.《</a:t>
            </a:r>
            <a:r>
              <a:rPr lang="zh-CN" altLang="en-US" sz="3600" b="1" dirty="0">
                <a:latin typeface="Arial" panose="020B0604020202020204" pitchFamily="34" charset="0"/>
              </a:rPr>
              <a:t>勇敢的心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34820" name="图片 4" descr="14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25" y="1000125"/>
            <a:ext cx="3322638" cy="478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"/>
          <p:cNvSpPr/>
          <p:nvPr/>
        </p:nvSpPr>
        <p:spPr>
          <a:xfrm>
            <a:off x="536575" y="2133600"/>
            <a:ext cx="41656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 用新疆音乐风格做背景，突出影片的地域性。</a:t>
            </a:r>
            <a:br>
              <a:rPr lang="zh-CN" altLang="en-US" sz="2000" dirty="0">
                <a:latin typeface="Arial" panose="020B0604020202020204" pitchFamily="34" charset="0"/>
              </a:rPr>
            </a:br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solidFill>
                  <a:srgbClr val="F2F2F2"/>
                </a:solidFill>
                <a:latin typeface="Arial" panose="020B0604020202020204" pitchFamily="34" charset="0"/>
              </a:rPr>
              <a:t>       影片描绘了</a:t>
            </a:r>
            <a:r>
              <a:rPr lang="zh-CN" altLang="en-US" sz="2000" dirty="0">
                <a:latin typeface="Arial" panose="020B0604020202020204" pitchFamily="34" charset="0"/>
              </a:rPr>
              <a:t>描绘了边疆地区军民惊险的反特斗争生活。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        片中主题曲“</a:t>
            </a:r>
            <a:r>
              <a:rPr lang="zh-CN" altLang="en-US" sz="2000" b="1" dirty="0">
                <a:solidFill>
                  <a:srgbClr val="FFC000"/>
                </a:solidFill>
                <a:latin typeface="Arial" panose="020B0604020202020204" pitchFamily="34" charset="0"/>
              </a:rPr>
              <a:t>花儿为什么这样红</a:t>
            </a:r>
            <a:r>
              <a:rPr lang="zh-CN" altLang="en-US" sz="2000" dirty="0">
                <a:latin typeface="Arial" panose="020B0604020202020204" pitchFamily="34" charset="0"/>
              </a:rPr>
              <a:t>”以其优美的旋律和浓重的抒情韵味迅速征服观众，至今仍为大众所喜爱。</a:t>
            </a:r>
            <a:endParaRPr lang="zh-CN" altLang="en-US" sz="2000" dirty="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35843" name="TextBox 6"/>
          <p:cNvSpPr txBox="1"/>
          <p:nvPr/>
        </p:nvSpPr>
        <p:spPr>
          <a:xfrm>
            <a:off x="261938" y="812800"/>
            <a:ext cx="497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.《</a:t>
            </a:r>
            <a:r>
              <a:rPr lang="zh-CN" altLang="en-US" sz="3600" b="1" dirty="0">
                <a:latin typeface="Arial" panose="020B0604020202020204" pitchFamily="34" charset="0"/>
              </a:rPr>
              <a:t>冰山上的来客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35844" name="图片 5" descr="15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338" y="1181100"/>
            <a:ext cx="3352800" cy="4694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Box 6"/>
          <p:cNvSpPr txBox="1"/>
          <p:nvPr/>
        </p:nvSpPr>
        <p:spPr>
          <a:xfrm>
            <a:off x="682625" y="2816225"/>
            <a:ext cx="79676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2.</a:t>
            </a:r>
            <a:r>
              <a:rPr lang="zh-CN" altLang="en-US" sz="3600" b="1" dirty="0">
                <a:latin typeface="Arial" panose="020B0604020202020204" pitchFamily="34" charset="0"/>
              </a:rPr>
              <a:t>推动剧情发展营造特定氛围的电影音乐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457200" y="1916113"/>
            <a:ext cx="8229600" cy="2249487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一、按照音乐的构成元素</a:t>
            </a:r>
            <a:r>
              <a:rPr lang="en-US" altLang="zh-CN" sz="3200" b="1" dirty="0">
                <a:solidFill>
                  <a:schemeClr val="tx1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</a:rPr>
              <a:t>由简单到复杂划分</a:t>
            </a:r>
            <a:br>
              <a:rPr lang="en-US" altLang="zh-CN" sz="3200" b="1" dirty="0">
                <a:solidFill>
                  <a:schemeClr val="tx1"/>
                </a:solidFill>
                <a:ea typeface="宋体" panose="02010600030101010101" pitchFamily="2" charset="-122"/>
              </a:rPr>
            </a:br>
            <a:br>
              <a:rPr lang="en-US" altLang="zh-CN" sz="3200" b="1" dirty="0">
                <a:solidFill>
                  <a:schemeClr val="tx1"/>
                </a:solidFill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（电影音乐的配器，如乐器种类、乐器数量、音响处理等。）</a:t>
            </a:r>
            <a:endParaRPr lang="en-US" altLang="zh-CN" sz="2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矩形 3"/>
          <p:cNvSpPr/>
          <p:nvPr/>
        </p:nvSpPr>
        <p:spPr>
          <a:xfrm>
            <a:off x="2286000" y="2951163"/>
            <a:ext cx="4572000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按照电影音乐的构成元素由简单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复杂划分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"/>
          <p:cNvSpPr/>
          <p:nvPr/>
        </p:nvSpPr>
        <p:spPr>
          <a:xfrm>
            <a:off x="261938" y="1916113"/>
            <a:ext cx="364331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      这部电影的背景音乐主要以主题曲</a:t>
            </a:r>
            <a:r>
              <a:rPr lang="en-US" altLang="zh-CN" sz="2400" dirty="0"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</a:rPr>
              <a:t>我心永恒</a:t>
            </a:r>
            <a:r>
              <a:rPr lang="en-US" altLang="zh-CN" sz="2400" dirty="0"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</a:rPr>
              <a:t>为主，是一种以</a:t>
            </a:r>
            <a:r>
              <a:rPr lang="zh-CN" alt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一首主题曲带多段由不同乐器演奏的乐曲组成。</a:t>
            </a:r>
            <a:endParaRPr lang="en-US" altLang="zh-CN" sz="24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en-US" altLang="zh-CN" sz="2400" dirty="0">
                <a:solidFill>
                  <a:srgbClr val="FFFF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</a:rPr>
              <a:t>每一次的出现都有他所要表达的含义。</a:t>
            </a:r>
            <a:endParaRPr lang="en-US" altLang="zh-CN" sz="2400" dirty="0">
              <a:latin typeface="Arial" panose="020B0604020202020204" pitchFamily="34" charset="0"/>
            </a:endParaRPr>
          </a:p>
          <a:p>
            <a:endParaRPr lang="en-US" altLang="zh-CN" sz="2400" dirty="0">
              <a:solidFill>
                <a:srgbClr val="F2F2F2"/>
              </a:solidFill>
              <a:latin typeface="Arial" panose="020B0604020202020204" pitchFamily="34" charset="0"/>
            </a:endParaRPr>
          </a:p>
          <a:p>
            <a:endParaRPr lang="zh-CN" altLang="en-US" sz="2400" dirty="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37891" name="TextBox 6"/>
          <p:cNvSpPr txBox="1"/>
          <p:nvPr/>
        </p:nvSpPr>
        <p:spPr>
          <a:xfrm>
            <a:off x="261938" y="812800"/>
            <a:ext cx="4978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.《</a:t>
            </a:r>
            <a:r>
              <a:rPr lang="zh-CN" altLang="en-US" sz="3600" b="1" dirty="0">
                <a:latin typeface="Arial" panose="020B0604020202020204" pitchFamily="34" charset="0"/>
              </a:rPr>
              <a:t>泰坦尼克号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37892" name="图片 4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0" y="2641600"/>
            <a:ext cx="4448175" cy="3335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6"/>
          <p:cNvSpPr txBox="1"/>
          <p:nvPr/>
        </p:nvSpPr>
        <p:spPr>
          <a:xfrm>
            <a:off x="957263" y="596900"/>
            <a:ext cx="7026275" cy="224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一次：开场时由女声演唱，</a:t>
            </a:r>
            <a:r>
              <a:rPr lang="zh-CN" altLang="en-US" sz="2000" dirty="0">
                <a:solidFill>
                  <a:srgbClr val="FFC000"/>
                </a:solidFill>
                <a:latin typeface="Arial" panose="020B0604020202020204" pitchFamily="34" charset="0"/>
              </a:rPr>
              <a:t>飘渺之中蕴含着安静</a:t>
            </a:r>
            <a:r>
              <a:rPr lang="zh-CN" altLang="en-US" sz="2000" dirty="0">
                <a:latin typeface="Arial" panose="020B0604020202020204" pitchFamily="34" charset="0"/>
              </a:rPr>
              <a:t>，目的将观众引入泰坦尼克号的故事情节中。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二次：当</a:t>
            </a:r>
            <a:r>
              <a:rPr lang="en-US" altLang="zh-CN" sz="2000" dirty="0">
                <a:latin typeface="Arial" panose="020B0604020202020204" pitchFamily="34" charset="0"/>
              </a:rPr>
              <a:t>Rose</a:t>
            </a:r>
            <a:r>
              <a:rPr lang="zh-CN" altLang="en-US" sz="2000" dirty="0">
                <a:latin typeface="Arial" panose="020B0604020202020204" pitchFamily="34" charset="0"/>
              </a:rPr>
              <a:t>登上船尾欲跳海时，音乐的出现表现女主人公的</a:t>
            </a:r>
            <a:r>
              <a:rPr lang="zh-CN" altLang="en-US" sz="2000" dirty="0">
                <a:solidFill>
                  <a:srgbClr val="FFC000"/>
                </a:solidFill>
                <a:latin typeface="Arial" panose="020B0604020202020204" pitchFamily="34" charset="0"/>
              </a:rPr>
              <a:t>悲凉之情</a:t>
            </a:r>
            <a:r>
              <a:rPr lang="zh-CN" altLang="en-US" sz="2000" dirty="0">
                <a:latin typeface="Arial" panose="020B0604020202020204" pitchFamily="34" charset="0"/>
              </a:rPr>
              <a:t>，不仅渲染了气氛，而且为影片下来的爱情故事做了</a:t>
            </a:r>
            <a:r>
              <a:rPr lang="zh-CN" altLang="en-US" sz="2000" dirty="0">
                <a:solidFill>
                  <a:srgbClr val="FFC000"/>
                </a:solidFill>
                <a:latin typeface="Arial" panose="020B0604020202020204" pitchFamily="34" charset="0"/>
              </a:rPr>
              <a:t>铺垫</a:t>
            </a:r>
            <a:r>
              <a:rPr lang="zh-CN" altLang="en-US" sz="2000" dirty="0">
                <a:latin typeface="Arial" panose="020B0604020202020204" pitchFamily="34" charset="0"/>
              </a:rPr>
              <a:t>。</a:t>
            </a:r>
            <a:endParaRPr lang="zh-CN" altLang="en-US" sz="2000" dirty="0">
              <a:latin typeface="Arial" panose="020B0604020202020204" pitchFamily="34" charset="0"/>
            </a:endParaRPr>
          </a:p>
          <a:p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38915" name="图片 7" descr="1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25713"/>
            <a:ext cx="9144000" cy="360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"/>
          <p:cNvSpPr/>
          <p:nvPr/>
        </p:nvSpPr>
        <p:spPr>
          <a:xfrm>
            <a:off x="2286000" y="2951163"/>
            <a:ext cx="4572000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按照电影音乐的构成元素由简单</a:t>
            </a: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复杂划分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9939" name="TextBox 6"/>
          <p:cNvSpPr txBox="1"/>
          <p:nvPr/>
        </p:nvSpPr>
        <p:spPr>
          <a:xfrm>
            <a:off x="217488" y="1139825"/>
            <a:ext cx="4516437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三次：二人在船头伸开双臂飞翔的时候。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</a:rPr>
              <a:t>        </a:t>
            </a:r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</a:rPr>
              <a:t>      </a:t>
            </a:r>
            <a:r>
              <a:rPr lang="zh-CN" altLang="en-US" sz="2000" dirty="0">
                <a:latin typeface="Arial" panose="020B0604020202020204" pitchFamily="34" charset="0"/>
              </a:rPr>
              <a:t>深邃的歌声蕴含着浪漫，该场景几乎没有对白，动作也很单一，但就是一个飞翔的动作却给人留下了深刻的印象， </a:t>
            </a:r>
            <a:r>
              <a:rPr lang="en-US" altLang="zh-CN" sz="2000" dirty="0">
                <a:latin typeface="Arial" panose="020B0604020202020204" pitchFamily="34" charset="0"/>
              </a:rPr>
              <a:t>——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rgbClr val="FFC000"/>
                </a:solidFill>
                <a:latin typeface="Arial" panose="020B0604020202020204" pitchFamily="34" charset="0"/>
              </a:rPr>
              <a:t>因为飞翔就意味着对自由的向往和对理想事物的追求</a:t>
            </a:r>
            <a:r>
              <a:rPr lang="zh-CN" altLang="en-US" sz="2000" dirty="0">
                <a:latin typeface="Arial" panose="020B0604020202020204" pitchFamily="34" charset="0"/>
              </a:rPr>
              <a:t>，和爱的人一起生活，影片由此转入爱情故事的高潮。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        之后又出现了很多次，一次又一次的播放随着剧情的发展需要</a:t>
            </a:r>
            <a:r>
              <a:rPr lang="zh-CN" altLang="en-US" sz="2000" b="1" dirty="0">
                <a:solidFill>
                  <a:srgbClr val="FFC000"/>
                </a:solidFill>
                <a:latin typeface="Arial" panose="020B0604020202020204" pitchFamily="34" charset="0"/>
              </a:rPr>
              <a:t>，表现的不仅是感人泪下的爱情，还有生离死别的悲凉。</a:t>
            </a:r>
            <a:endParaRPr lang="zh-CN" altLang="en-US" sz="2000" b="1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39940" name="图片 5" descr="17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013" y="1450975"/>
            <a:ext cx="4090987" cy="4398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3"/>
          <p:cNvSpPr/>
          <p:nvPr/>
        </p:nvSpPr>
        <p:spPr>
          <a:xfrm>
            <a:off x="0" y="2133600"/>
            <a:ext cx="5797550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Arial" panose="020B0604020202020204" pitchFamily="34" charset="0"/>
              </a:rPr>
              <a:t>       男女主角在三等舱跳舞，背景音乐采用的是</a:t>
            </a:r>
            <a:r>
              <a:rPr lang="en-US" altLang="zh-CN" sz="2400" dirty="0"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latin typeface="Arial" panose="020B0604020202020204" pitchFamily="34" charset="0"/>
              </a:rPr>
              <a:t>三等舱中的爱尔兰派对</a:t>
            </a:r>
            <a:r>
              <a:rPr lang="en-US" altLang="zh-CN" sz="2400" dirty="0"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</a:rPr>
              <a:t>，演奏的乐器是</a:t>
            </a:r>
            <a:r>
              <a:rPr lang="zh-CN" altLang="en-US" sz="2400" dirty="0">
                <a:solidFill>
                  <a:srgbClr val="FFC000"/>
                </a:solidFill>
                <a:latin typeface="Arial" panose="020B0604020202020204" pitchFamily="34" charset="0"/>
              </a:rPr>
              <a:t>爱尔兰的风琴</a:t>
            </a:r>
            <a:r>
              <a:rPr lang="zh-CN" altLang="en-US" sz="2400" dirty="0">
                <a:latin typeface="Arial" panose="020B0604020202020204" pitchFamily="34" charset="0"/>
              </a:rPr>
              <a:t>，该乐曲为爱尔兰民族音乐，节奏欢快。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       </a:t>
            </a:r>
            <a:endParaRPr lang="en-US" altLang="zh-CN" sz="2400" dirty="0">
              <a:latin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2400" dirty="0">
                <a:latin typeface="Arial" panose="020B0604020202020204" pitchFamily="34" charset="0"/>
              </a:rPr>
              <a:t>与头等舱人们用餐时播放的</a:t>
            </a:r>
            <a:r>
              <a:rPr lang="en-US" altLang="zh-CN" sz="2400" dirty="0">
                <a:solidFill>
                  <a:srgbClr val="FFC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FFC000"/>
                </a:solidFill>
                <a:latin typeface="Arial" panose="020B0604020202020204" pitchFamily="34" charset="0"/>
              </a:rPr>
              <a:t>蓝色多瑙河</a:t>
            </a:r>
            <a:r>
              <a:rPr lang="en-US" altLang="zh-CN" sz="2400" dirty="0">
                <a:solidFill>
                  <a:srgbClr val="FFC000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latin typeface="Arial" panose="020B0604020202020204" pitchFamily="34" charset="0"/>
              </a:rPr>
              <a:t>音乐形成明显的对比，这也构成</a:t>
            </a:r>
            <a:endParaRPr lang="zh-CN" altLang="en-US" sz="2400" dirty="0">
              <a:latin typeface="Arial" panose="020B0604020202020204" pitchFamily="34" charset="0"/>
            </a:endParaRPr>
          </a:p>
          <a:p>
            <a:r>
              <a:rPr lang="zh-CN" altLang="en-US" sz="2400" dirty="0">
                <a:latin typeface="Arial" panose="020B0604020202020204" pitchFamily="34" charset="0"/>
              </a:rPr>
              <a:t>了底层社会人们的纯朴与上流社会人们的势力、奉承的鲜明对比。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endParaRPr lang="en-US" altLang="zh-CN" sz="2400" dirty="0">
              <a:solidFill>
                <a:srgbClr val="F2F2F2"/>
              </a:solidFill>
              <a:latin typeface="Arial" panose="020B0604020202020204" pitchFamily="34" charset="0"/>
            </a:endParaRPr>
          </a:p>
          <a:p>
            <a:endParaRPr lang="zh-CN" altLang="en-US" sz="2400" dirty="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0963" name="TextBox 6"/>
          <p:cNvSpPr txBox="1"/>
          <p:nvPr/>
        </p:nvSpPr>
        <p:spPr>
          <a:xfrm>
            <a:off x="261938" y="812800"/>
            <a:ext cx="85629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补充：用音乐表现出了当时社会的等级差别，以及生活环境、生活习俗的差异。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64" name="图片 5" descr="19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550" y="3868738"/>
            <a:ext cx="3027363" cy="208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3"/>
          <p:cNvSpPr/>
          <p:nvPr/>
        </p:nvSpPr>
        <p:spPr>
          <a:xfrm>
            <a:off x="258763" y="1655763"/>
            <a:ext cx="4165600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Arial" panose="020B0604020202020204" pitchFamily="34" charset="0"/>
              </a:rPr>
              <a:t>      这部影片剧情、人物都非常简单，但是给人遐想的空间却是无限的，音乐犹如线索将一个一个情节、人物窜在了一起，使你不得不感慨音乐的魅力。</a:t>
            </a:r>
            <a:endParaRPr lang="zh-CN" altLang="en-US" sz="2000" dirty="0">
              <a:latin typeface="Arial" panose="020B0604020202020204" pitchFamily="34" charset="0"/>
            </a:endParaRPr>
          </a:p>
          <a:p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en-US" altLang="zh-CN" sz="2000" dirty="0">
                <a:latin typeface="Arial" panose="020B0604020202020204" pitchFamily="34" charset="0"/>
              </a:rPr>
              <a:t>     </a:t>
            </a:r>
            <a:r>
              <a:rPr lang="zh-CN" altLang="en-US" sz="2000" dirty="0">
                <a:latin typeface="Arial" panose="020B0604020202020204" pitchFamily="34" charset="0"/>
              </a:rPr>
              <a:t>一曲</a:t>
            </a:r>
            <a:r>
              <a:rPr lang="en-US" altLang="zh-CN" sz="2000" dirty="0">
                <a:latin typeface="Arial" panose="020B0604020202020204" pitchFamily="34" charset="0"/>
              </a:rPr>
              <a:t>《</a:t>
            </a:r>
            <a:r>
              <a:rPr lang="zh-CN" altLang="en-US" sz="2000" dirty="0">
                <a:solidFill>
                  <a:srgbClr val="FFC000"/>
                </a:solidFill>
                <a:latin typeface="Arial" panose="020B0604020202020204" pitchFamily="34" charset="0"/>
              </a:rPr>
              <a:t>柔情似水</a:t>
            </a:r>
            <a:r>
              <a:rPr lang="en-US" altLang="zh-CN" sz="2000" dirty="0">
                <a:latin typeface="Arial" panose="020B0604020202020204" pitchFamily="34" charset="0"/>
              </a:rPr>
              <a:t>》</a:t>
            </a:r>
            <a:r>
              <a:rPr lang="zh-CN" altLang="en-US" sz="2000" dirty="0">
                <a:latin typeface="Arial" panose="020B0604020202020204" pitchFamily="34" charset="0"/>
              </a:rPr>
              <a:t>，打动过心中有爱的人们的心。</a:t>
            </a:r>
            <a:endParaRPr lang="zh-CN" altLang="en-US" sz="2000" dirty="0">
              <a:latin typeface="Arial" panose="020B0604020202020204" pitchFamily="34" charset="0"/>
            </a:endParaRPr>
          </a:p>
          <a:p>
            <a:r>
              <a:rPr lang="zh-CN" altLang="en-US" sz="2000" dirty="0">
                <a:latin typeface="Arial" panose="020B0604020202020204" pitchFamily="34" charset="0"/>
              </a:rPr>
              <a:t>    他可以用音乐表达他看到的人或事，极尽其力，鲜明又生动，但他却没有表现自我，发掘自我的意识</a:t>
            </a:r>
            <a:r>
              <a:rPr lang="en-US" altLang="zh-CN" sz="2000" dirty="0">
                <a:latin typeface="Arial" panose="020B0604020202020204" pitchFamily="34" charset="0"/>
              </a:rPr>
              <a:t>…….</a:t>
            </a:r>
            <a:endParaRPr lang="en-US" altLang="zh-CN" sz="2000" dirty="0">
              <a:latin typeface="Arial" panose="020B0604020202020204" pitchFamily="34" charset="0"/>
            </a:endParaRPr>
          </a:p>
          <a:p>
            <a:r>
              <a:rPr lang="en-US" altLang="zh-CN" sz="2000" u="sng" dirty="0">
                <a:solidFill>
                  <a:srgbClr val="FFC000"/>
                </a:solidFill>
                <a:latin typeface="Arial" panose="020B0604020202020204" pitchFamily="34" charset="0"/>
              </a:rPr>
              <a:t>         </a:t>
            </a:r>
            <a:r>
              <a:rPr lang="zh-CN" altLang="en-US" sz="2000" u="sng" dirty="0">
                <a:solidFill>
                  <a:srgbClr val="FFC000"/>
                </a:solidFill>
                <a:latin typeface="Arial" panose="020B0604020202020204" pitchFamily="34" charset="0"/>
              </a:rPr>
              <a:t>如何用音乐表现他看到的人的？</a:t>
            </a:r>
            <a:endParaRPr lang="en-US" altLang="zh-CN" sz="2000" u="sng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endParaRPr lang="zh-CN" altLang="en-US" sz="2000" dirty="0">
              <a:solidFill>
                <a:srgbClr val="F2F2F2"/>
              </a:solidFill>
              <a:latin typeface="Arial" panose="020B0604020202020204" pitchFamily="34" charset="0"/>
            </a:endParaRPr>
          </a:p>
        </p:txBody>
      </p:sp>
      <p:sp>
        <p:nvSpPr>
          <p:cNvPr id="41987" name="TextBox 6"/>
          <p:cNvSpPr txBox="1"/>
          <p:nvPr/>
        </p:nvSpPr>
        <p:spPr>
          <a:xfrm>
            <a:off x="261938" y="812800"/>
            <a:ext cx="497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）</a:t>
            </a:r>
            <a:r>
              <a:rPr lang="en-US" altLang="zh-CN" sz="3600" b="1" dirty="0">
                <a:latin typeface="Arial" panose="020B0604020202020204" pitchFamily="34" charset="0"/>
              </a:rPr>
              <a:t>.《</a:t>
            </a:r>
            <a:r>
              <a:rPr lang="zh-CN" altLang="en-US" sz="3600" b="1" dirty="0">
                <a:latin typeface="Arial" panose="020B0604020202020204" pitchFamily="34" charset="0"/>
              </a:rPr>
              <a:t>海上钢琴师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41988" name="Picture 5" descr="20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525" y="812800"/>
            <a:ext cx="3324225" cy="497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等腰三角形 4">
            <a:hlinkClick r:id="rId3" action="ppaction://hlinkfile"/>
          </p:cNvPr>
          <p:cNvSpPr/>
          <p:nvPr/>
        </p:nvSpPr>
        <p:spPr>
          <a:xfrm>
            <a:off x="4424363" y="5513388"/>
            <a:ext cx="528638" cy="2698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457200" y="239553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（一）单一（音乐配器）</a:t>
            </a:r>
            <a:br>
              <a:rPr lang="en-US" altLang="zh-CN" b="1" dirty="0">
                <a:ea typeface="宋体" panose="02010600030101010101" pitchFamily="2" charset="-122"/>
              </a:rPr>
            </a:br>
            <a:r>
              <a:rPr lang="zh-CN" altLang="en-US" b="1" dirty="0">
                <a:ea typeface="宋体" panose="02010600030101010101" pitchFamily="2" charset="-122"/>
              </a:rPr>
              <a:t>电影音乐类型</a:t>
            </a:r>
            <a:endParaRPr lang="en-US" altLang="zh-CN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725488" y="2201863"/>
            <a:ext cx="77216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按</a:t>
            </a:r>
            <a:r>
              <a:rPr lang="zh-CN" altLang="en-US" sz="2800" dirty="0">
                <a:latin typeface="Arial" panose="020B0604020202020204" pitchFamily="34" charset="0"/>
              </a:rPr>
              <a:t>中国鼓的运用（节奏型、速度、力度）基本保持不变。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照电影音乐的构成元素由简单</a:t>
            </a: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复杂划分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5363" name="TextBox 6"/>
          <p:cNvSpPr txBox="1"/>
          <p:nvPr/>
        </p:nvSpPr>
        <p:spPr>
          <a:xfrm>
            <a:off x="217488" y="900113"/>
            <a:ext cx="37877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1.《</a:t>
            </a:r>
            <a:r>
              <a:rPr lang="zh-CN" altLang="en-US" sz="3600" b="1" dirty="0">
                <a:latin typeface="Arial" panose="020B0604020202020204" pitchFamily="34" charset="0"/>
              </a:rPr>
              <a:t>卧虎藏龙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15364" name="图片 5" descr="2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338" y="3787775"/>
            <a:ext cx="3714750" cy="2163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Box 7"/>
          <p:cNvSpPr txBox="1"/>
          <p:nvPr/>
        </p:nvSpPr>
        <p:spPr>
          <a:xfrm>
            <a:off x="449263" y="3787775"/>
            <a:ext cx="457200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中国鼓</a:t>
            </a:r>
            <a:r>
              <a:rPr lang="en-US" altLang="zh-CN" sz="2800" dirty="0">
                <a:solidFill>
                  <a:srgbClr val="FFC000"/>
                </a:solidFill>
                <a:latin typeface="Arial" panose="020B0604020202020204" pitchFamily="34" charset="0"/>
              </a:rPr>
              <a:t>——</a:t>
            </a:r>
            <a:endParaRPr lang="en-US" altLang="zh-CN" sz="28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FFC000"/>
                </a:solidFill>
                <a:latin typeface="Arial" panose="020B0604020202020204" pitchFamily="34" charset="0"/>
              </a:rPr>
              <a:t>               </a:t>
            </a:r>
            <a:r>
              <a:rPr lang="zh-CN" altLang="en-US" sz="2800" dirty="0">
                <a:latin typeface="Arial" panose="020B0604020202020204" pitchFamily="34" charset="0"/>
              </a:rPr>
              <a:t>一种打击乐器为主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57200" y="239553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（二）较为复杂的电影音乐类型</a:t>
            </a:r>
            <a:endParaRPr lang="en-US" altLang="zh-CN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3"/>
          <p:cNvSpPr/>
          <p:nvPr/>
        </p:nvSpPr>
        <p:spPr>
          <a:xfrm>
            <a:off x="725488" y="2992438"/>
            <a:ext cx="41941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交响乐队配乐，德国小提琴家协奏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9459" name="TextBox 6"/>
          <p:cNvSpPr txBox="1"/>
          <p:nvPr/>
        </p:nvSpPr>
        <p:spPr>
          <a:xfrm>
            <a:off x="261938" y="812800"/>
            <a:ext cx="3875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1.《</a:t>
            </a:r>
            <a:r>
              <a:rPr lang="zh-CN" altLang="en-US" sz="3600" b="1" dirty="0">
                <a:latin typeface="Arial" panose="020B0604020202020204" pitchFamily="34" charset="0"/>
              </a:rPr>
              <a:t>加勒比海盗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9460" name="TextBox 5"/>
          <p:cNvSpPr txBox="1"/>
          <p:nvPr/>
        </p:nvSpPr>
        <p:spPr>
          <a:xfrm>
            <a:off x="434975" y="4244975"/>
            <a:ext cx="4484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音画结合欣赏更为生动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9461" name="图片 7" descr="3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888" y="515938"/>
            <a:ext cx="3690937" cy="580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Box 5">
            <a:hlinkClick r:id="rId3" action="ppaction://hlinkfile"/>
          </p:cNvPr>
          <p:cNvSpPr txBox="1"/>
          <p:nvPr/>
        </p:nvSpPr>
        <p:spPr>
          <a:xfrm>
            <a:off x="725488" y="1989138"/>
            <a:ext cx="4484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纯交响乐队伴奏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7" name="等腰三角形 6">
            <a:hlinkClick r:id="rId4" action="ppaction://hlinkfile"/>
          </p:cNvPr>
          <p:cNvSpPr/>
          <p:nvPr/>
        </p:nvSpPr>
        <p:spPr>
          <a:xfrm>
            <a:off x="2830513" y="3629025"/>
            <a:ext cx="609600" cy="3175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57200" y="2395538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（三）华丽、复杂的电影音乐类型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725488" y="2090738"/>
            <a:ext cx="2771775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交响乐队、</a:t>
            </a:r>
            <a:endParaRPr lang="en-US" altLang="zh-CN" sz="28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电子合成器、</a:t>
            </a:r>
            <a:endParaRPr lang="en-US" altLang="zh-CN" sz="28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人声</a:t>
            </a:r>
            <a:r>
              <a:rPr lang="zh-CN" altLang="en-US" sz="2800" dirty="0">
                <a:latin typeface="Arial" panose="020B0604020202020204" pitchFamily="34" charset="0"/>
              </a:rPr>
              <a:t>与电影情节、情感的完美融合。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由简单</a:t>
            </a:r>
            <a:r>
              <a:rPr lang="en-US" altLang="zh-CN" sz="2800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</a:rPr>
              <a:t>复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2531" name="TextBox 6"/>
          <p:cNvSpPr txBox="1"/>
          <p:nvPr/>
        </p:nvSpPr>
        <p:spPr>
          <a:xfrm>
            <a:off x="261938" y="812800"/>
            <a:ext cx="38750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1.《</a:t>
            </a:r>
            <a:r>
              <a:rPr lang="zh-CN" altLang="en-US" sz="3600" b="1" dirty="0">
                <a:latin typeface="Arial" panose="020B0604020202020204" pitchFamily="34" charset="0"/>
              </a:rPr>
              <a:t>指环王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2532" name="图片 5" descr="5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2238" y="812800"/>
            <a:ext cx="3502025" cy="500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3"/>
          <p:cNvSpPr/>
          <p:nvPr/>
        </p:nvSpPr>
        <p:spPr>
          <a:xfrm>
            <a:off x="261938" y="1730375"/>
            <a:ext cx="3990975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 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礼记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乐记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u="sng" dirty="0">
                <a:latin typeface="华文楷体" pitchFamily="2" charset="-122"/>
                <a:ea typeface="华文楷体" pitchFamily="2" charset="-122"/>
              </a:rPr>
              <a:t>“言之不足故长言之；长言之不足故嗟叹之；嗟叹之不足，不知</a:t>
            </a:r>
            <a:r>
              <a:rPr lang="zh-CN" altLang="en-US" sz="2800" u="sng" dirty="0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手之舞之足之蹈之也。</a:t>
            </a:r>
            <a:r>
              <a:rPr lang="zh-CN" altLang="en-US" sz="2800" u="sng" dirty="0">
                <a:latin typeface="华文楷体" pitchFamily="2" charset="-122"/>
                <a:ea typeface="华文楷体" pitchFamily="2" charset="-122"/>
              </a:rPr>
              <a:t>”</a:t>
            </a:r>
            <a:endParaRPr lang="zh-CN" altLang="en-US" sz="2800" u="sng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乐队、乐器、人声、舞蹈与电影的融合。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23555" name="TextBox 6"/>
          <p:cNvSpPr txBox="1"/>
          <p:nvPr/>
        </p:nvSpPr>
        <p:spPr>
          <a:xfrm>
            <a:off x="261938" y="812800"/>
            <a:ext cx="55149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2.《</a:t>
            </a:r>
            <a:r>
              <a:rPr lang="zh-CN" altLang="en-US" sz="3600" b="1" dirty="0">
                <a:latin typeface="Arial" panose="020B0604020202020204" pitchFamily="34" charset="0"/>
              </a:rPr>
              <a:t>贫民窟里的百万富翁</a:t>
            </a:r>
            <a:r>
              <a:rPr lang="en-US" altLang="zh-CN" sz="3600" b="1" dirty="0">
                <a:latin typeface="Arial" panose="020B0604020202020204" pitchFamily="34" charset="0"/>
              </a:rPr>
              <a:t>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23556" name="图片 5" descr="6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2913" y="3228975"/>
            <a:ext cx="4633912" cy="2554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5">
      <a:dk1>
        <a:srgbClr val="336699"/>
      </a:dk1>
      <a:lt1>
        <a:srgbClr val="FFFFFF"/>
      </a:lt1>
      <a:dk2>
        <a:srgbClr val="000000"/>
      </a:dk2>
      <a:lt2>
        <a:srgbClr val="FFFFFF"/>
      </a:lt2>
      <a:accent1>
        <a:srgbClr val="333333"/>
      </a:accent1>
      <a:accent2>
        <a:srgbClr val="808080"/>
      </a:accent2>
      <a:accent3>
        <a:srgbClr val="AAAAAA"/>
      </a:accent3>
      <a:accent4>
        <a:srgbClr val="DADADA"/>
      </a:accent4>
      <a:accent5>
        <a:srgbClr val="ADADAD"/>
      </a:accent5>
      <a:accent6>
        <a:srgbClr val="737373"/>
      </a:accent6>
      <a:hlink>
        <a:srgbClr val="969696"/>
      </a:hlink>
      <a:folHlink>
        <a:srgbClr val="C0C0C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B2B2B2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D5D5D5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336699"/>
        </a:dk1>
        <a:lt1>
          <a:srgbClr val="FFFFFF"/>
        </a:lt1>
        <a:dk2>
          <a:srgbClr val="000000"/>
        </a:dk2>
        <a:lt2>
          <a:srgbClr val="FFFFFF"/>
        </a:lt2>
        <a:accent1>
          <a:srgbClr val="333333"/>
        </a:accent1>
        <a:accent2>
          <a:srgbClr val="808080"/>
        </a:accent2>
        <a:accent3>
          <a:srgbClr val="AAAAAA"/>
        </a:accent3>
        <a:accent4>
          <a:srgbClr val="DADADA"/>
        </a:accent4>
        <a:accent5>
          <a:srgbClr val="ADADAD"/>
        </a:accent5>
        <a:accent6>
          <a:srgbClr val="737373"/>
        </a:accent6>
        <a:hlink>
          <a:srgbClr val="969696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>在屏幕上显示</PresentationFormat>
  <Paragraphs>126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Courier New</vt:lpstr>
      <vt:lpstr>华文楷体</vt:lpstr>
      <vt:lpstr>华文行楷</vt:lpstr>
      <vt:lpstr>华文宋体</vt:lpstr>
      <vt:lpstr>微软雅黑</vt:lpstr>
      <vt:lpstr>Arial Unicode MS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Presentation Helper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Filmstrip with Countdown</dc:title>
  <dc:creator>Presentation Helper</dc:creator>
  <cp:lastModifiedBy>apple-</cp:lastModifiedBy>
  <cp:revision>111</cp:revision>
  <dcterms:created xsi:type="dcterms:W3CDTF">2005-04-05T14:19:59Z</dcterms:created>
  <dcterms:modified xsi:type="dcterms:W3CDTF">2017-09-18T00:26:41Z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2052-10.1.0.6689</vt:lpwstr>
  </property>
</Properties>
</file>