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4"/>
  </p:handoutMasterIdLst>
  <p:sldIdLst>
    <p:sldId id="355" r:id="rId3"/>
    <p:sldId id="335" r:id="rId4"/>
    <p:sldId id="336" r:id="rId5"/>
    <p:sldId id="337" r:id="rId6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2" r:id="rId21"/>
    <p:sldId id="353" r:id="rId22"/>
    <p:sldId id="354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>
        <p:scale>
          <a:sx n="100" d="100"/>
          <a:sy n="100" d="100"/>
        </p:scale>
        <p:origin x="-294" y="-264"/>
      </p:cViewPr>
      <p:guideLst>
        <p:guide orient="horz" pos="306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9144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4449991" y="633664"/>
            <a:ext cx="193508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730352" y="667419"/>
            <a:ext cx="142875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4220263" y="667419"/>
            <a:ext cx="142875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268117" y="286227"/>
            <a:ext cx="523845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260835" y="386089"/>
            <a:ext cx="571373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68079"/>
            <a:ext cx="47784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9193403" y="1569061"/>
            <a:ext cx="6858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57047" y="215339"/>
            <a:ext cx="608300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409661" y="278159"/>
            <a:ext cx="273257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61626" y="216117"/>
            <a:ext cx="518738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347824" y="270342"/>
            <a:ext cx="273257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413672"/>
            <a:ext cx="437111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263707" y="308448"/>
            <a:ext cx="411491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182374" y="285384"/>
            <a:ext cx="4779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5997189"/>
            <a:ext cx="314201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 cstate="email"/>
          <a:srcRect r="-10151" b="-1841"/>
          <a:stretch>
            <a:fillRect/>
          </a:stretch>
        </p:blipFill>
        <p:spPr>
          <a:xfrm>
            <a:off x="-258967" y="6761699"/>
            <a:ext cx="9442659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291698" y="7270945"/>
            <a:ext cx="32732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-676602" y="6356545"/>
            <a:ext cx="384903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5772542"/>
            <a:ext cx="244248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>
          <a:xfrm>
            <a:off x="7272909" y="5940827"/>
            <a:ext cx="1871092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-348550" y="6270980"/>
            <a:ext cx="9273617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7187536" y="6271203"/>
            <a:ext cx="1818740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243871" y="160454"/>
            <a:ext cx="558947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audio" Target="../media/audio2.wav"/><Relationship Id="rId7" Type="http://schemas.openxmlformats.org/officeDocument/2006/relationships/image" Target="../media/image30.jpe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3393250" y="2513895"/>
            <a:ext cx="26420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6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影子</a:t>
            </a:r>
            <a:endParaRPr lang="zh-CN" altLang="en-US" sz="66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0"/>
          <p:cNvSpPr txBox="1"/>
          <p:nvPr/>
        </p:nvSpPr>
        <p:spPr>
          <a:xfrm>
            <a:off x="2570109" y="977084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895" y="1392701"/>
            <a:ext cx="7125283" cy="18651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你们知道有关影子的哪些知识？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2059" y="3007360"/>
            <a:ext cx="2739390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54868" y="3078480"/>
            <a:ext cx="2835116" cy="29578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图片 185345" descr="1132738315919"/>
          <p:cNvPicPr>
            <a:picLocks noChangeAspect="1"/>
          </p:cNvPicPr>
          <p:nvPr/>
        </p:nvPicPr>
        <p:blipFill>
          <a:blip r:embed="rId1" cstate="email">
            <a:lum bright="6000" contrast="18000"/>
          </a:blip>
          <a:srcRect/>
          <a:stretch>
            <a:fillRect/>
          </a:stretch>
        </p:blipFill>
        <p:spPr>
          <a:xfrm>
            <a:off x="-34767" y="0"/>
            <a:ext cx="9223058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185346"/>
          <p:cNvGrpSpPr/>
          <p:nvPr/>
        </p:nvGrpSpPr>
        <p:grpSpPr>
          <a:xfrm>
            <a:off x="3275410" y="476250"/>
            <a:ext cx="2484834" cy="647700"/>
            <a:chOff x="0" y="0"/>
            <a:chExt cx="1292" cy="408"/>
          </a:xfrm>
        </p:grpSpPr>
        <p:sp>
          <p:nvSpPr>
            <p:cNvPr id="185348" name="椭圆 185347"/>
            <p:cNvSpPr/>
            <p:nvPr/>
          </p:nvSpPr>
          <p:spPr>
            <a:xfrm>
              <a:off x="0" y="0"/>
              <a:ext cx="1292" cy="40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50000">
                  <a:srgbClr val="0099FF"/>
                </a:gs>
                <a:gs pos="100000">
                  <a:schemeClr val="bg1"/>
                </a:gs>
              </a:gsLst>
              <a:lin ang="5400000" scaled="1"/>
              <a:tileRect/>
            </a:gradFill>
            <a:ln w="38100" cap="rnd" cmpd="dbl">
              <a:solidFill>
                <a:srgbClr val="00CCFF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5" name="矩形 185348"/>
            <p:cNvSpPr/>
            <p:nvPr/>
          </p:nvSpPr>
          <p:spPr>
            <a:xfrm>
              <a:off x="228" y="91"/>
              <a:ext cx="847" cy="222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  <a:normAutofit fontScale="75000" lnSpcReduction="20000"/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9200" prstMaterial="legacyMatte">
                <a:extrusionClr>
                  <a:srgbClr val="FF0000"/>
                </a:extrusionClr>
              </a:sp3d>
            </a:bodyPr>
            <a:lstStyle/>
            <a:p>
              <a:pPr algn="ctr"/>
              <a:r>
                <a:rPr lang="zh-CN" altLang="en-US" sz="2800">
                  <a:gradFill rotWithShape="1">
                    <a:gsLst>
                      <a:gs pos="0">
                        <a:schemeClr val="bg1"/>
                      </a:gs>
                      <a:gs pos="50000">
                        <a:srgbClr val="FF0000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latin typeface="楷体_GB2312" charset="0"/>
                  <a:ea typeface="楷体_GB2312" charset="0"/>
                </a:rPr>
                <a:t>       </a:t>
              </a:r>
              <a:endParaRPr lang="zh-CN" altLang="en-US" sz="2800">
                <a:gradFill rotWithShape="1">
                  <a:gsLst>
                    <a:gs pos="0">
                      <a:schemeClr val="bg1"/>
                    </a:gs>
                    <a:gs pos="50000">
                      <a:srgbClr val="FF0000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楷体_GB2312" charset="0"/>
                <a:ea typeface="楷体_GB2312" charset="0"/>
              </a:endParaRPr>
            </a:p>
          </p:txBody>
        </p:sp>
      </p:grpSp>
      <p:pic>
        <p:nvPicPr>
          <p:cNvPr id="185350" name="图片 185349" descr="ertqwyxszjsyx_c_jpg-20051062050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169194" y="41275"/>
            <a:ext cx="1188244" cy="1371600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5351" name="图片 185350" descr="ertqwyxszjsyx_c_jpg-20051062050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815138" y="41275"/>
            <a:ext cx="1159669" cy="1371600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5352" name="图片 185351" descr="UU_0611301935730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68591" y="1773239"/>
            <a:ext cx="1781175" cy="2212975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5353" name="图片 185352" descr="UU_0611301930336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77640" y="1933259"/>
            <a:ext cx="1782366" cy="2232025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5354" name="图片 185353" descr="UU_0611301931796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94235" y="1773238"/>
            <a:ext cx="1781175" cy="2227262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5355" name="图片 185354" descr="u=3988541868,942288053&amp;gp=32"/>
          <p:cNvPicPr>
            <a:picLocks noChangeAspect="1"/>
          </p:cNvPicPr>
          <p:nvPr/>
        </p:nvPicPr>
        <p:blipFill>
          <a:blip r:embed="rId7" cstate="email">
            <a:lum bright="-35999" contrast="66000"/>
          </a:blip>
          <a:srcRect/>
          <a:stretch>
            <a:fillRect/>
          </a:stretch>
        </p:blipFill>
        <p:spPr>
          <a:xfrm>
            <a:off x="2574131" y="4365625"/>
            <a:ext cx="3943350" cy="1989138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853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185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4600" y="1064527"/>
            <a:ext cx="305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朗读第一自然段：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9651" y="1906270"/>
            <a:ext cx="3629500" cy="341632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影子在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影子在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影子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常常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跟着我，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就像一条</a:t>
            </a:r>
            <a:r>
              <a:rPr lang="zh-CN" altLang="en-US" sz="36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小黑狗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64454" y="1320800"/>
            <a:ext cx="3807143" cy="47332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4601" y="1064527"/>
            <a:ext cx="305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朗读第二自然段：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081" y="1758315"/>
            <a:ext cx="3560412" cy="341632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影子在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左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影子在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影子常常陪着我，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它是我的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好朋友。  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38124" y="1666240"/>
            <a:ext cx="4106228" cy="44043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390" name="文本框 101389"/>
          <p:cNvSpPr txBox="1"/>
          <p:nvPr/>
        </p:nvSpPr>
        <p:spPr>
          <a:xfrm>
            <a:off x="3120390" y="651194"/>
            <a:ext cx="2242922" cy="707886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6561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学认方向</a:t>
            </a:r>
            <a:endParaRPr kumimoji="0" lang="zh-CN" altLang="en-US" sz="4000" b="1" kern="1200" cap="none" spc="0" normalizeH="0" baseline="0" noProof="0" dirty="0">
              <a:solidFill>
                <a:srgbClr val="06561F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64744" y="1537970"/>
            <a:ext cx="578644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5003" y="3061971"/>
            <a:ext cx="578644" cy="733425"/>
          </a:xfrm>
          <a:prstGeom prst="rect">
            <a:avLst/>
          </a:prstGeom>
        </p:spPr>
      </p:pic>
      <p:sp>
        <p:nvSpPr>
          <p:cNvPr id="101388" name="文本框 101387"/>
          <p:cNvSpPr txBox="1"/>
          <p:nvPr/>
        </p:nvSpPr>
        <p:spPr>
          <a:xfrm>
            <a:off x="5311617" y="3061971"/>
            <a:ext cx="520541" cy="70675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  <a:cs typeface="+mn-ea"/>
              </a:rPr>
              <a:t>左</a:t>
            </a:r>
            <a:endParaRPr kumimoji="0" lang="zh-CN" altLang="en-US" sz="4000" b="1" kern="1200" cap="none" spc="0" normalizeH="0" baseline="0" noProof="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  <a:cs typeface="+mn-ea"/>
            </a:endParaRPr>
          </a:p>
        </p:txBody>
      </p:sp>
      <p:sp>
        <p:nvSpPr>
          <p:cNvPr id="101386" name="文本框 101385"/>
          <p:cNvSpPr txBox="1"/>
          <p:nvPr/>
        </p:nvSpPr>
        <p:spPr>
          <a:xfrm>
            <a:off x="3664506" y="5680711"/>
            <a:ext cx="520304" cy="70675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  <a:cs typeface="+mn-cs"/>
              </a:rPr>
              <a:t>前</a:t>
            </a:r>
            <a:endParaRPr kumimoji="0" lang="zh-CN" altLang="en-US" sz="4000" b="1" kern="1200" cap="none" spc="0" normalizeH="0" baseline="0" noProof="0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pic>
        <p:nvPicPr>
          <p:cNvPr id="101385" name="图片 101384" descr="11_2005323222616798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240" y="2008505"/>
            <a:ext cx="2753915" cy="367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0" grpId="0" bldLvl="0" animBg="1"/>
      <p:bldP spid="101388" grpId="0" bldLvl="0" animBg="1"/>
      <p:bldP spid="10138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652" name="图片 191493" descr="未标题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26545" y="1248729"/>
            <a:ext cx="2538413" cy="2408237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1497" name="太阳形 191496"/>
          <p:cNvSpPr/>
          <p:nvPr/>
        </p:nvSpPr>
        <p:spPr>
          <a:xfrm>
            <a:off x="2708672" y="1420813"/>
            <a:ext cx="594122" cy="647700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7653" name="图片 191494" descr="未标题-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575810" y="1249045"/>
            <a:ext cx="2538413" cy="2439988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7654" name="图片 191495" descr="未标题-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22232" y="3921761"/>
            <a:ext cx="2538413" cy="2505075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太阳形 1"/>
          <p:cNvSpPr/>
          <p:nvPr/>
        </p:nvSpPr>
        <p:spPr>
          <a:xfrm>
            <a:off x="4274582" y="3921443"/>
            <a:ext cx="594122" cy="647700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" name="太阳形 2"/>
          <p:cNvSpPr/>
          <p:nvPr/>
        </p:nvSpPr>
        <p:spPr>
          <a:xfrm>
            <a:off x="4768453" y="1248728"/>
            <a:ext cx="594122" cy="647700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9829" y="350521"/>
            <a:ext cx="452104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看图，说说太阳和影子各在小朋友的哪个方向？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930" y="3947796"/>
            <a:ext cx="1931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太阳在左，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影子在右。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5895" y="4092089"/>
            <a:ext cx="19388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太阳在前，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影子在后。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4785" y="2782257"/>
            <a:ext cx="18535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太阳在右，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影子在左。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429" name="文本框 103428"/>
          <p:cNvSpPr txBox="1"/>
          <p:nvPr/>
        </p:nvSpPr>
        <p:spPr>
          <a:xfrm>
            <a:off x="844390" y="1592580"/>
            <a:ext cx="7640480" cy="646331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6561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为什么说影子是小黑狗、好朋友呢?</a:t>
            </a:r>
            <a:endParaRPr kumimoji="0" lang="zh-CN" altLang="en-US" sz="3600" b="1" kern="1200" cap="none" spc="0" normalizeH="0" baseline="0" noProof="0" dirty="0">
              <a:solidFill>
                <a:srgbClr val="06561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2943225" y="765176"/>
            <a:ext cx="2236510" cy="707886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讨论交流</a:t>
            </a:r>
            <a:endParaRPr kumimoji="0" lang="zh-CN" altLang="en-US" sz="4000" b="1" kern="1200" cap="none" spc="0" normalizeH="0" baseline="0" noProof="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5842" name="图片 145409" descr="后影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4392" y="2237740"/>
            <a:ext cx="4656296" cy="4389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1" name="图片 145410" descr="gou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95269">
            <a:off x="1582102" y="4402455"/>
            <a:ext cx="2601278" cy="2252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85949" y="3481706"/>
            <a:ext cx="27989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光被不透明的物体挡住而形成影子。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 bldLvl="0" animBg="1"/>
      <p:bldP spid="108550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1146810" y="4058920"/>
            <a:ext cx="6850380" cy="2308324"/>
          </a:xfrm>
          <a:prstGeom prst="rect">
            <a:avLst/>
          </a:prstGeom>
          <a:solidFill>
            <a:schemeClr val="bg1">
              <a:alpha val="58038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光是沿直线传播的。当光遇到不透明物体时，光线不能透过去，就会在这个物体后面形成影子。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70498" y="951866"/>
            <a:ext cx="3521393" cy="3180715"/>
          </a:xfrm>
          <a:prstGeom prst="rect">
            <a:avLst/>
          </a:prstGeom>
        </p:spPr>
      </p:pic>
      <p:sp>
        <p:nvSpPr>
          <p:cNvPr id="103429" name="文本框 103428"/>
          <p:cNvSpPr txBox="1"/>
          <p:nvPr/>
        </p:nvSpPr>
        <p:spPr>
          <a:xfrm>
            <a:off x="563526" y="1396365"/>
            <a:ext cx="4306972" cy="646331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6561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影子是怎么产生的？</a:t>
            </a:r>
            <a:endParaRPr kumimoji="0" lang="zh-CN" altLang="en-US" sz="3600" b="1" kern="1200" cap="none" spc="0" normalizeH="0" baseline="0" noProof="0" dirty="0">
              <a:solidFill>
                <a:srgbClr val="06561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1034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38085" y="1998493"/>
            <a:ext cx="7484920" cy="18453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什么情况下影子在前？什么情况下影子在后？什么情况下影子在左？什么情况下影子在右？你有办法把你的影子甩掉吗？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8085" y="13433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仔细观察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5013" y="4046174"/>
            <a:ext cx="7411064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太阳在身后时，影子在前；太阳在身前时，影子在后；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太阳在右边时，影子在左；太阳在左边时，影子在右。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躲到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没有阳光的地方，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就看不到影子了。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998" y="1990936"/>
            <a:ext cx="7006707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6830" y="2854960"/>
            <a:ext cx="4825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0534" y="1603376"/>
            <a:ext cx="4253389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什么情况下影子在前?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什么情况下影子在后?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什么情况下影子在左?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什么情况下影子在右?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4783931" y="1847851"/>
            <a:ext cx="2159715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太阳在后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1016" name="文本框 171015"/>
          <p:cNvSpPr txBox="1"/>
          <p:nvPr/>
        </p:nvSpPr>
        <p:spPr>
          <a:xfrm>
            <a:off x="4713923" y="3223261"/>
            <a:ext cx="2252096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太阳在右</a:t>
            </a:r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83932" y="2523491"/>
            <a:ext cx="2160339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太阳在前</a:t>
            </a:r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13923" y="3966448"/>
            <a:ext cx="2754790" cy="5847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太阳在左</a:t>
            </a:r>
            <a:r>
              <a:rPr lang="en-US" altLang="zh-CN" sz="32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2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1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189654" y="3608959"/>
            <a:ext cx="1133795" cy="2248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590" y="2086340"/>
            <a:ext cx="487576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你走他也走，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你停他也停。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晴天里有他，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阴天里没他。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谜底：影子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063591" y="1197610"/>
            <a:ext cx="26860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谜语：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9642" y="1384935"/>
            <a:ext cx="3661886" cy="44729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392" y="1847805"/>
            <a:ext cx="42220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朗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《影子》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96765" y="1406525"/>
            <a:ext cx="4036871" cy="44729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698419" y="288844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946500" y="873618"/>
            <a:ext cx="4931686" cy="533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2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2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林焕彰，</a:t>
            </a:r>
            <a:r>
              <a:rPr lang="zh-CN" altLang="en-US" sz="22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台湾宜兰县</a:t>
            </a:r>
            <a:r>
              <a:rPr lang="zh-CN" altLang="en-US" sz="22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人。与同辈诗友发起成立过“龙族诗社”。曾任《布谷鸟儿童诗学季刊》总编辑。现为台湾《联合报》副刊编辑。出版有《牧云初集》《斑鸠与陷阱》《童年的梦》《小河有一首诗》《妹妹的红雨鞋》等四十余种新诗集、儿童诗集和诗论集。曾获台湾中山文艺创作奖、中兴文艺奖和大陆陈伯吹儿童文学奖、冰心儿童图书新作奖等。《林焕彰儿童诗选》1991年由安徽少年儿童出版社出版。</a:t>
            </a:r>
            <a:endParaRPr lang="zh-CN" altLang="en-US" sz="22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75" y="5581015"/>
            <a:ext cx="22469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林  焕  彰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" y="1496060"/>
            <a:ext cx="3198495" cy="38658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633884" y="273393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98641" y="2019981"/>
            <a:ext cx="5175623" cy="1362771"/>
            <a:chOff x="1076432" y="1897149"/>
            <a:chExt cx="6900830" cy="1362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36764" y="1897149"/>
              <a:ext cx="1380166" cy="136276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16930" y="1897149"/>
              <a:ext cx="1380166" cy="136276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97096" y="1897149"/>
              <a:ext cx="1380166" cy="136276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298641" y="4315082"/>
            <a:ext cx="5175623" cy="1362771"/>
            <a:chOff x="1010468" y="4315081"/>
            <a:chExt cx="6900830" cy="136277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10468" y="4315083"/>
              <a:ext cx="1380166" cy="13627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90634" y="4315082"/>
              <a:ext cx="1380166" cy="13627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70800" y="4315081"/>
              <a:ext cx="1380166" cy="136276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50966" y="4315081"/>
              <a:ext cx="1380166" cy="136276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31132" y="4315081"/>
              <a:ext cx="1380166" cy="136276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353362" y="2039644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21425" y="2031844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57204" y="2043648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92328" y="2072898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3362" y="4264601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21425" y="4256801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57204" y="4268605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92328" y="4297855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朋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37690" y="4284267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298641" y="1435204"/>
            <a:ext cx="63882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yǐng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qián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hòu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hēi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gǒu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zuǒ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1418800" y="3672026"/>
            <a:ext cx="5974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yòu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tā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hǎo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péng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yǒu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74030" y="2023791"/>
            <a:ext cx="1035125" cy="1362769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438637" y="2072898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12581" y="2060833"/>
            <a:ext cx="9577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6011" y="1070787"/>
            <a:ext cx="6827293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前   以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们   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好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朋友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524707" y="3816364"/>
            <a:ext cx="1510413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84" y="1214812"/>
            <a:ext cx="15558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232" y="2514601"/>
            <a:ext cx="7015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6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3422" y="2514600"/>
            <a:ext cx="4199096" cy="10909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1432" y="2514646"/>
            <a:ext cx="1035125" cy="13627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2037" y="2514600"/>
            <a:ext cx="89439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6334" y="1592580"/>
            <a:ext cx="93011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zài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1713" y="2899411"/>
            <a:ext cx="1332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笔顺：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9828" y="4415155"/>
            <a:ext cx="5492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组词：存在、在前、在后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84" y="1214812"/>
            <a:ext cx="15558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232" y="2514601"/>
            <a:ext cx="7015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6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1432" y="2514646"/>
            <a:ext cx="1035125" cy="13627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2037" y="2514600"/>
            <a:ext cx="89439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微软雅黑" panose="020B0503020204020204" charset="-122"/>
                <a:ea typeface="微软雅黑" panose="020B0503020204020204" charset="-122"/>
              </a:rPr>
              <a:t>后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543" y="1592580"/>
            <a:ext cx="1350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>
                <a:solidFill>
                  <a:srgbClr val="FF0000"/>
                </a:solidFill>
              </a:rPr>
              <a:t>hòu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1713" y="2899411"/>
            <a:ext cx="1439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笔顺：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9828" y="4415155"/>
            <a:ext cx="5364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组词：以后、前后、后面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594" y="2320290"/>
            <a:ext cx="3151823" cy="1231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84" y="1214812"/>
            <a:ext cx="15558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232" y="2514601"/>
            <a:ext cx="7015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6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1432" y="2514646"/>
            <a:ext cx="1035125" cy="13627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2037" y="2514600"/>
            <a:ext cx="89439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微软雅黑" panose="020B0503020204020204" charset="-122"/>
                <a:ea typeface="微软雅黑" panose="020B0503020204020204" charset="-122"/>
              </a:rPr>
              <a:t>我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2038" y="1592580"/>
            <a:ext cx="106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>
                <a:solidFill>
                  <a:srgbClr val="FF0000"/>
                </a:solidFill>
              </a:rPr>
              <a:t>wǒ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1713" y="2899411"/>
            <a:ext cx="1375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笔顺：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9829" y="4415155"/>
            <a:ext cx="5244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组词：我们、我的、我家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403" y="2514600"/>
            <a:ext cx="4220805" cy="1224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884" y="1214812"/>
            <a:ext cx="15558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232" y="2514601"/>
            <a:ext cx="7015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6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3603" y="288844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1432" y="2514646"/>
            <a:ext cx="1035125" cy="13627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2037" y="2514600"/>
            <a:ext cx="89439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微软雅黑" panose="020B0503020204020204" charset="-122"/>
                <a:ea typeface="微软雅黑" panose="020B0503020204020204" charset="-122"/>
              </a:rPr>
              <a:t>好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067" y="1592580"/>
            <a:ext cx="1350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>
                <a:solidFill>
                  <a:srgbClr val="FF0000"/>
                </a:solidFill>
              </a:rPr>
              <a:t>hǎo</a:t>
            </a:r>
            <a:endParaRPr lang="en-US" altLang="zh-CN" sz="54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71713" y="2899411"/>
            <a:ext cx="1318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笔顺：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9828" y="4415155"/>
            <a:ext cx="5364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组词：好坏、好处、好玩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377" y="2515910"/>
            <a:ext cx="3272314" cy="11995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全屏显示(4:3)</PresentationFormat>
  <Paragraphs>212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华文楷体</vt:lpstr>
      <vt:lpstr>Calibri</vt:lpstr>
      <vt:lpstr>楷体</vt:lpstr>
      <vt:lpstr>GB Pinyinok-B</vt:lpstr>
      <vt:lpstr>Arial Unicode MS</vt:lpstr>
      <vt:lpstr>楷体_GB2312</vt:lpstr>
      <vt:lpstr>新宋体</vt:lpstr>
      <vt:lpstr>楷体_GB2312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466</cp:revision>
  <cp:lastPrinted>2018-04-06T08:03:00Z</cp:lastPrinted>
  <dcterms:created xsi:type="dcterms:W3CDTF">2016-02-25T11:28:00Z</dcterms:created>
  <dcterms:modified xsi:type="dcterms:W3CDTF">2019-09-12T01:07:00Z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