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145" descr="18995647415036660761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0428" y="869950"/>
            <a:ext cx="6115051" cy="746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146" descr="3638905431503666076106.png"/>
          <p:cNvPicPr>
            <a:picLocks noChangeAspect="1" noChangeArrowheads="1"/>
          </p:cNvPicPr>
          <p:nvPr/>
        </p:nvPicPr>
        <p:blipFill>
          <a:blip r:embed="rId2" cstate="email"/>
          <a:srcRect b="-90"/>
          <a:stretch>
            <a:fillRect/>
          </a:stretch>
        </p:blipFill>
        <p:spPr bwMode="auto">
          <a:xfrm>
            <a:off x="1514475" y="895350"/>
            <a:ext cx="6105525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6147" descr="364456992150366607612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2575" y="1536700"/>
            <a:ext cx="6116241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148" descr="793309168150366607612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1"/>
            <a:ext cx="6127955" cy="615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6150"/>
          <p:cNvGrpSpPr/>
          <p:nvPr/>
        </p:nvGrpSpPr>
        <p:grpSpPr bwMode="auto">
          <a:xfrm>
            <a:off x="2764246" y="1886017"/>
            <a:ext cx="3605981" cy="1603669"/>
            <a:chOff x="1323" y="1184"/>
            <a:chExt cx="2475" cy="1074"/>
          </a:xfrm>
        </p:grpSpPr>
        <p:sp>
          <p:nvSpPr>
            <p:cNvPr id="15" name="矩形 6151"/>
            <p:cNvSpPr>
              <a:spLocks noChangeArrowheads="1"/>
            </p:cNvSpPr>
            <p:nvPr/>
          </p:nvSpPr>
          <p:spPr bwMode="auto">
            <a:xfrm>
              <a:off x="1776" y="1184"/>
              <a:ext cx="1573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第一单元 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·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 第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4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课</a:t>
              </a:r>
              <a:endParaRPr lang="zh-CN" altLang="en-US" sz="20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文本框 6152"/>
            <p:cNvSpPr txBox="1">
              <a:spLocks noChangeArrowheads="1"/>
            </p:cNvSpPr>
            <p:nvPr/>
          </p:nvSpPr>
          <p:spPr bwMode="auto">
            <a:xfrm>
              <a:off x="1323" y="1702"/>
              <a:ext cx="2475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buFont typeface="Times New Roman" panose="02020603050405020304" pitchFamily="18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夜书所见</a:t>
              </a:r>
              <a:endParaRPr lang="zh-CN" altLang="en-US" sz="48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665493" y="1536702"/>
            <a:ext cx="3002507" cy="4769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68805" y="2471421"/>
            <a:ext cx="6472238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b="1" dirty="0">
                <a:ea typeface="微软雅黑" panose="020B0503020204020204" charset="-122"/>
              </a:rPr>
              <a:t>     </a:t>
            </a:r>
            <a:r>
              <a:rPr lang="zh-CN" sz="2800" b="1" dirty="0">
                <a:ea typeface="微软雅黑" panose="020B0503020204020204" charset="-122"/>
              </a:rPr>
              <a:t>秋天到了，当我们离别家乡，离别亲人的时候，我们是多么容易思念，有时一草一木都会引起我们浓浓的思乡之情。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53317" y="3566170"/>
            <a:ext cx="3868592" cy="324035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文本框 1"/>
          <p:cNvSpPr txBox="1"/>
          <p:nvPr/>
        </p:nvSpPr>
        <p:spPr>
          <a:xfrm>
            <a:off x="2082642" y="1212851"/>
            <a:ext cx="193881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课文小结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02807" y="2656206"/>
            <a:ext cx="5924074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>
              <a:lnSpc>
                <a:spcPct val="150000"/>
              </a:lnSpc>
            </a:pPr>
            <a:r>
              <a:rPr lang="zh-CN" sz="2800" b="1" dirty="0">
                <a:ea typeface="微软雅黑" panose="020B0503020204020204" charset="-122"/>
              </a:rPr>
              <a:t>1.背诵古诗。</a:t>
            </a:r>
            <a:endParaRPr lang="zh-CN" sz="2800" b="1" dirty="0"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800" b="1" dirty="0">
                <a:ea typeface="微软雅黑" panose="020B0503020204020204" charset="-122"/>
              </a:rPr>
              <a:t>   2.默写古诗。</a:t>
            </a:r>
            <a:endParaRPr lang="zh-CN" sz="2800" b="1" dirty="0"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800" b="1" dirty="0">
                <a:ea typeface="微软雅黑" panose="020B0503020204020204" charset="-122"/>
              </a:rPr>
              <a:t>   3.把古诗的意思和感情讲给爸爸妈妈听</a:t>
            </a:r>
            <a:r>
              <a:rPr lang="zh-CN" sz="2800" b="1" dirty="0" smtClean="0">
                <a:ea typeface="微软雅黑" panose="020B0503020204020204" charset="-122"/>
              </a:rPr>
              <a:t>。</a:t>
            </a:r>
            <a:r>
              <a:rPr lang="en-US" altLang="zh-CN" sz="2800" b="1" dirty="0" smtClean="0">
                <a:ea typeface="微软雅黑" panose="020B0503020204020204" charset="-122"/>
              </a:rPr>
              <a:t> 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8853" y="1082676"/>
            <a:ext cx="194833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ea typeface="微软雅黑" panose="020B0503020204020204" charset="-122"/>
              </a:rPr>
              <a:t>作业布置</a:t>
            </a:r>
            <a:endParaRPr lang="zh-CN" altLang="en-US" sz="3200" b="1" dirty="0"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92680" y="2263776"/>
            <a:ext cx="758380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b="1" dirty="0">
                <a:ea typeface="微软雅黑" panose="020B0503020204020204" charset="-122"/>
              </a:rPr>
              <a:t>     </a:t>
            </a:r>
            <a:r>
              <a:rPr lang="zh-CN" sz="2800" b="1" dirty="0">
                <a:ea typeface="微软雅黑" panose="020B0503020204020204" charset="-122"/>
              </a:rPr>
              <a:t>秋天是美丽的季节，但同时也是容易引起人们愁思的季节，古代的诗人也发出了这样的感慨！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9281" y="942341"/>
            <a:ext cx="166973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ea typeface="微软雅黑" panose="020B0503020204020204" charset="-122"/>
              </a:rPr>
              <a:t>课文导入</a:t>
            </a:r>
            <a:endParaRPr lang="zh-CN" altLang="zh-CN" sz="3200" b="1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9153" y="4408805"/>
            <a:ext cx="381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sz="2800" b="1" dirty="0">
                <a:solidFill>
                  <a:srgbClr val="FF0000"/>
                </a:solidFill>
                <a:ea typeface="微软雅黑" panose="020B0503020204020204" charset="-122"/>
              </a:rPr>
              <a:t>夜书所见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pic>
        <p:nvPicPr>
          <p:cNvPr id="257" name="图片 256" descr="f9dcd100baa1cd1174e0f1d4b012c8fcc2ce2deb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41157" y="1247140"/>
            <a:ext cx="2749868" cy="53200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691063" y="1196975"/>
            <a:ext cx="5185410" cy="4695190"/>
            <a:chOff x="6650" y="1885"/>
            <a:chExt cx="10888" cy="7394"/>
          </a:xfrm>
        </p:grpSpPr>
        <p:grpSp>
          <p:nvGrpSpPr>
            <p:cNvPr id="140" name="组合 139"/>
            <p:cNvGrpSpPr/>
            <p:nvPr/>
          </p:nvGrpSpPr>
          <p:grpSpPr>
            <a:xfrm>
              <a:off x="6650" y="1964"/>
              <a:ext cx="10888" cy="7315"/>
              <a:chOff x="5224957" y="1326494"/>
              <a:chExt cx="6011779" cy="1903579"/>
            </a:xfrm>
          </p:grpSpPr>
          <p:sp>
            <p:nvSpPr>
              <p:cNvPr id="141" name="直角三角形 140"/>
              <p:cNvSpPr/>
              <p:nvPr/>
            </p:nvSpPr>
            <p:spPr>
              <a:xfrm flipH="1" flipV="1">
                <a:off x="5224957" y="2271304"/>
                <a:ext cx="4276072" cy="958769"/>
              </a:xfrm>
              <a:prstGeom prst="rtTriangle">
                <a:avLst/>
              </a:prstGeom>
              <a:gradFill>
                <a:gsLst>
                  <a:gs pos="100000">
                    <a:schemeClr val="tx1">
                      <a:alpha val="50000"/>
                    </a:schemeClr>
                  </a:gs>
                  <a:gs pos="0">
                    <a:srgbClr val="F0F0F0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42" name="同侧圆角矩形 141"/>
              <p:cNvSpPr/>
              <p:nvPr/>
            </p:nvSpPr>
            <p:spPr>
              <a:xfrm rot="5400000">
                <a:off x="7505639" y="-925198"/>
                <a:ext cx="1479405" cy="59827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9303" name="矩形 254"/>
            <p:cNvSpPr/>
            <p:nvPr/>
          </p:nvSpPr>
          <p:spPr>
            <a:xfrm>
              <a:off x="6990" y="1885"/>
              <a:ext cx="9865" cy="52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微软雅黑" panose="020B0503020204020204" charset="-122"/>
                </a:rPr>
                <a:t>叶绍翁，南宋中期江湖派诗人，其诗语言清新，意境高远，其诗以七言绝句最佳，如</a:t>
              </a:r>
              <a:r>
                <a:rPr lang="en-US" altLang="zh-CN" sz="2800" b="1" dirty="0">
                  <a:latin typeface="楷体" panose="02010609060101010101" pitchFamily="49" charset="-122"/>
                  <a:ea typeface="微软雅黑" panose="020B0503020204020204" charset="-122"/>
                </a:rPr>
                <a:t>《</a:t>
              </a:r>
              <a:r>
                <a:rPr lang="zh-CN" altLang="en-US" sz="2800" b="1" dirty="0">
                  <a:latin typeface="楷体" panose="02010609060101010101" pitchFamily="49" charset="-122"/>
                  <a:ea typeface="微软雅黑" panose="020B0503020204020204" charset="-122"/>
                </a:rPr>
                <a:t>游园不值</a:t>
              </a:r>
              <a:r>
                <a:rPr lang="en-US" altLang="zh-CN" sz="2800" b="1" dirty="0">
                  <a:latin typeface="楷体" panose="02010609060101010101" pitchFamily="49" charset="-122"/>
                  <a:ea typeface="微软雅黑" panose="020B0503020204020204" charset="-122"/>
                </a:rPr>
                <a:t>》《</a:t>
              </a:r>
              <a:r>
                <a:rPr lang="zh-CN" altLang="en-US" sz="2800" b="1" dirty="0">
                  <a:latin typeface="楷体" panose="02010609060101010101" pitchFamily="49" charset="-122"/>
                  <a:ea typeface="微软雅黑" panose="020B0503020204020204" charset="-122"/>
                </a:rPr>
                <a:t>夜书所见</a:t>
              </a:r>
              <a:r>
                <a:rPr lang="en-US" altLang="zh-CN" sz="2800" b="1" dirty="0">
                  <a:latin typeface="楷体" panose="02010609060101010101" pitchFamily="49" charset="-122"/>
                  <a:ea typeface="微软雅黑" panose="020B0503020204020204" charset="-122"/>
                </a:rPr>
                <a:t>》</a:t>
              </a:r>
              <a:r>
                <a:rPr lang="zh-CN" altLang="en-US" sz="2800" b="1" dirty="0">
                  <a:latin typeface="楷体" panose="02010609060101010101" pitchFamily="49" charset="-122"/>
                  <a:ea typeface="微软雅黑" panose="020B0503020204020204" charset="-122"/>
                </a:rPr>
                <a:t>，历来为人们所传诵。</a:t>
              </a:r>
              <a:endParaRPr lang="zh-CN" altLang="en-US" sz="2800" b="1" dirty="0">
                <a:latin typeface="楷体" panose="02010609060101010101" pitchFamily="49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4106" y="1192213"/>
            <a:ext cx="1000125" cy="1503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70623" y="1371600"/>
            <a:ext cx="1184672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行楷简体" pitchFamily="2" charset="-122"/>
                <a:ea typeface="微软雅黑" panose="020B0503020204020204" charset="-122"/>
                <a:cs typeface="+mn-cs"/>
              </a:rPr>
              <a:t>思 </a:t>
            </a:r>
            <a:r>
              <a:rPr kumimoji="0" lang="zh-CN" altLang="en-US" sz="2800" b="1" kern="1200" cap="none" spc="0" normalizeH="0" baseline="0" noProof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行楷简体" pitchFamily="2" charset="-122"/>
                <a:ea typeface="微软雅黑" panose="020B0503020204020204" charset="-122"/>
                <a:cs typeface="+mn-cs"/>
              </a:rPr>
              <a:t>考</a:t>
            </a:r>
            <a:endParaRPr kumimoji="0" lang="zh-CN" altLang="en-US" sz="2800" b="1" kern="1200" cap="none" spc="0" normalizeH="0" baseline="0" noProof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行楷简体" pitchFamily="2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7419" y="1714818"/>
            <a:ext cx="7620000" cy="245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82541" y="2338388"/>
            <a:ext cx="577810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微软雅黑" panose="020B0503020204020204" charset="-122"/>
              </a:rPr>
              <a:t>题目“夜书所见”是什么意思呢？</a:t>
            </a:r>
            <a:endParaRPr lang="zh-CN" altLang="en-US" sz="2800" b="1" dirty="0">
              <a:latin typeface="楷体" panose="02010609060101010101" pitchFamily="49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楷体" panose="02010609060101010101" pitchFamily="49" charset="-122"/>
              <a:ea typeface="微软雅黑" panose="020B0503020204020204" charset="-122"/>
            </a:endParaRPr>
          </a:p>
        </p:txBody>
      </p:sp>
      <p:sp>
        <p:nvSpPr>
          <p:cNvPr id="20" name="线形标注 1 19"/>
          <p:cNvSpPr/>
          <p:nvPr/>
        </p:nvSpPr>
        <p:spPr>
          <a:xfrm>
            <a:off x="4961572" y="4057650"/>
            <a:ext cx="4104323" cy="1459230"/>
          </a:xfrm>
          <a:prstGeom prst="borderCallout1">
            <a:avLst>
              <a:gd name="adj1" fmla="val 14508"/>
              <a:gd name="adj2" fmla="val 176"/>
              <a:gd name="adj3" fmla="val -21801"/>
              <a:gd name="adj4" fmla="val -4748"/>
            </a:avLst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书：写。</a:t>
            </a:r>
            <a:endParaRPr kumimoji="0" lang="en-US" altLang="zh-CN" sz="32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所见：所看到的。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82779" y="5800091"/>
            <a:ext cx="6126956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在夜里把自己所看到的景物写下来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/>
      <p:bldP spid="20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46170" y="26984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pic>
        <p:nvPicPr>
          <p:cNvPr id="59394" name="Picture 2" descr="https://timgsa.baidu.com/timg?image&amp;quality=80&amp;size=b9999_10000&amp;sec=1524969099324&amp;di=cd6560e968c41ef42ed19113d44e0c21&amp;imgtype=0&amp;src=http%3A%2F%2Fimg.mp.itc.cn%2Fupload%2F20161129%2Fd6a2fc0460dc48b5a8d4442920c809f1_th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67713" y="2003425"/>
            <a:ext cx="2314099" cy="4759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矩形 13"/>
          <p:cNvSpPr/>
          <p:nvPr/>
        </p:nvSpPr>
        <p:spPr>
          <a:xfrm>
            <a:off x="2714148" y="1019175"/>
            <a:ext cx="5890261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charset="-122"/>
              </a:rPr>
              <a:t>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夜书所见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萧萧梧叶送寒声，江上秋风动客情。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知有儿童挑促织，夜深篱落一灯明。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2128" y="3141981"/>
            <a:ext cx="658558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>
              <a:lnSpc>
                <a:spcPct val="150000"/>
              </a:lnSpc>
            </a:pPr>
            <a:r>
              <a:rPr lang="en-US" altLang="zh-CN" sz="2800" b="1" dirty="0">
                <a:ea typeface="微软雅黑" panose="020B0503020204020204" charset="-122"/>
              </a:rPr>
              <a:t>   </a:t>
            </a:r>
            <a:r>
              <a:rPr lang="zh-CN" sz="2800" b="1" dirty="0">
                <a:ea typeface="微软雅黑" panose="020B0503020204020204" charset="-122"/>
              </a:rPr>
              <a:t>诗人在秋天的一个夜晚把自己所看到的东西写下来，那么他在夜晚看见了什么？听到什么呢？请同学们自由读读这首古诗，边读边把诗人所看到的、所听到的分别用“△”和“? ”画下来。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5570" y="5818506"/>
            <a:ext cx="5948839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sz="2800" b="1" dirty="0">
                <a:solidFill>
                  <a:schemeClr val="tx1"/>
                </a:solidFill>
                <a:ea typeface="微软雅黑" panose="020B0503020204020204" charset="-122"/>
              </a:rPr>
              <a:t>见</a:t>
            </a:r>
            <a:r>
              <a:rPr lang="zh-CN" sz="2800" b="1" dirty="0">
                <a:solidFill>
                  <a:srgbClr val="FF0000"/>
                </a:solidFill>
                <a:ea typeface="微软雅黑" panose="020B0503020204020204" charset="-122"/>
              </a:rPr>
              <a:t>：梧叶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  </a:t>
            </a:r>
            <a:r>
              <a:rPr lang="zh-CN" sz="2800" b="1" dirty="0">
                <a:solidFill>
                  <a:srgbClr val="FF0000"/>
                </a:solidFill>
                <a:ea typeface="微软雅黑" panose="020B0503020204020204" charset="-122"/>
              </a:rPr>
              <a:t>促织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  </a:t>
            </a:r>
            <a:r>
              <a:rPr lang="zh-CN" sz="2800" b="1" dirty="0">
                <a:solidFill>
                  <a:srgbClr val="FF0000"/>
                </a:solidFill>
                <a:ea typeface="微软雅黑" panose="020B0503020204020204" charset="-122"/>
              </a:rPr>
              <a:t>一灯明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      </a:t>
            </a:r>
            <a:r>
              <a:rPr lang="zh-CN" sz="2800" b="1" dirty="0">
                <a:solidFill>
                  <a:schemeClr val="tx1"/>
                </a:solidFill>
                <a:ea typeface="微软雅黑" panose="020B0503020204020204" charset="-122"/>
              </a:rPr>
              <a:t>听</a:t>
            </a:r>
            <a:r>
              <a:rPr lang="zh-CN" sz="2800" b="1" dirty="0">
                <a:solidFill>
                  <a:srgbClr val="FF0000"/>
                </a:solidFill>
                <a:ea typeface="微软雅黑" panose="020B0503020204020204" charset="-122"/>
              </a:rPr>
              <a:t>：寒声</a:t>
            </a:r>
            <a:endParaRPr lang="zh-CN" altLang="en-US" sz="2800" b="1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2127" y="828041"/>
            <a:ext cx="186404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古诗欣赏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00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3398" y="727755"/>
            <a:ext cx="180848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诗句理解</a:t>
            </a:r>
            <a:endParaRPr kumimoji="0" lang="zh-CN" altLang="en-US" sz="3200" b="1" i="0" u="none" strike="noStrike" kern="1200" cap="none" spc="0" normalizeH="0" baseline="0" noProof="1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84848" y="1557338"/>
            <a:ext cx="30276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萧萧梧叶送寒声，</a:t>
            </a:r>
            <a:endParaRPr lang="en-US" altLang="zh-CN" sz="2800" b="1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江上秋风动客情。</a:t>
            </a:r>
            <a:endParaRPr lang="zh-CN" altLang="en-US" sz="2800" b="1" dirty="0">
              <a:solidFill>
                <a:srgbClr val="00B0F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7" name="线形标注 1 26"/>
          <p:cNvSpPr/>
          <p:nvPr/>
        </p:nvSpPr>
        <p:spPr>
          <a:xfrm>
            <a:off x="6041232" y="1628776"/>
            <a:ext cx="3942160" cy="1368425"/>
          </a:xfrm>
          <a:prstGeom prst="borderCallout1">
            <a:avLst>
              <a:gd name="adj1" fmla="val 14508"/>
              <a:gd name="adj2" fmla="val 176"/>
              <a:gd name="adj3" fmla="val 34751"/>
              <a:gd name="adj4" fmla="val -17014"/>
            </a:avLst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萧萧：风声。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客情：旅客思乡之情。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84998" name="图片 17"/>
          <p:cNvPicPr>
            <a:picLocks noChangeAspect="1"/>
          </p:cNvPicPr>
          <p:nvPr/>
        </p:nvPicPr>
        <p:blipFill>
          <a:blip r:embed="rId1" cstate="email"/>
          <a:srcRect r="-23211" b="-19288"/>
          <a:stretch>
            <a:fillRect/>
          </a:stretch>
        </p:blipFill>
        <p:spPr>
          <a:xfrm>
            <a:off x="5393532" y="476251"/>
            <a:ext cx="1393031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045494" y="3429001"/>
            <a:ext cx="4521994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        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萧萧秋风吹下梧桐叶，送来阵阵寒冷，江面上也吹来了秋风，独自在外地作客的诗人，看到眼前的情景，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会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产生怎样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了思乡之情？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730" y="3144774"/>
            <a:ext cx="3831041" cy="333539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7" grpId="0" bldLvl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pic>
        <p:nvPicPr>
          <p:cNvPr id="87046" name="图片 27"/>
          <p:cNvPicPr>
            <a:picLocks noChangeAspect="1"/>
          </p:cNvPicPr>
          <p:nvPr/>
        </p:nvPicPr>
        <p:blipFill>
          <a:blip r:embed="rId1" cstate="email"/>
          <a:srcRect r="-23211" b="-19288"/>
          <a:stretch>
            <a:fillRect/>
          </a:stretch>
        </p:blipFill>
        <p:spPr>
          <a:xfrm>
            <a:off x="7078504" y="729615"/>
            <a:ext cx="1649016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圆角矩形标注 28"/>
          <p:cNvSpPr/>
          <p:nvPr/>
        </p:nvSpPr>
        <p:spPr>
          <a:xfrm>
            <a:off x="3200639" y="1708786"/>
            <a:ext cx="3564731" cy="1179513"/>
          </a:xfrm>
          <a:prstGeom prst="wedgeRoundRectCallout">
            <a:avLst>
              <a:gd name="adj1" fmla="val -36401"/>
              <a:gd name="adj2" fmla="val 9400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2785" y="1504951"/>
            <a:ext cx="35013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挑：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捉。</a:t>
            </a:r>
            <a:r>
              <a:rPr lang="zh-CN" altLang="en-US" sz="2800" b="1" dirty="0">
                <a:latin typeface="楷体" panose="02010609060101010101" pitchFamily="49" charset="-122"/>
                <a:ea typeface="微软雅黑" panose="020B0503020204020204" charset="-122"/>
              </a:rPr>
              <a:t>促织：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俗称蟋蟀。</a:t>
            </a:r>
            <a:r>
              <a:rPr lang="zh-CN" altLang="en-US" sz="2800" b="1" dirty="0">
                <a:latin typeface="楷体" panose="02010609060101010101" pitchFamily="49" charset="-122"/>
                <a:ea typeface="微软雅黑" panose="020B0503020204020204" charset="-122"/>
              </a:rPr>
              <a:t>篱落：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篱笆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微软雅黑" panose="020B0503020204020204" charset="-122"/>
            </a:endParaRPr>
          </a:p>
        </p:txBody>
      </p:sp>
      <p:sp>
        <p:nvSpPr>
          <p:cNvPr id="39938" name="矩形 11"/>
          <p:cNvSpPr/>
          <p:nvPr/>
        </p:nvSpPr>
        <p:spPr>
          <a:xfrm>
            <a:off x="2468880" y="3293429"/>
            <a:ext cx="5454254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知有儿童挑促织，夜深篱落一灯明。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38661" y="2348866"/>
            <a:ext cx="2159318" cy="4162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4" name="矩形 33"/>
          <p:cNvSpPr/>
          <p:nvPr/>
        </p:nvSpPr>
        <p:spPr>
          <a:xfrm>
            <a:off x="1587341" y="4523106"/>
            <a:ext cx="67513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微软雅黑" panose="020B0503020204020204" charset="-122"/>
              </a:rPr>
              <a:t>忽然看到远处篱笆下的灯火，料想是孩子们在捉蟋蟀。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4971" y="774066"/>
            <a:ext cx="1525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诗句欣赏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3" grpId="0"/>
      <p:bldP spid="39938" grpId="0"/>
      <p:bldP spid="3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56021" y="2350771"/>
            <a:ext cx="646176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b="1" dirty="0">
                <a:ea typeface="微软雅黑" panose="020B0503020204020204" charset="-122"/>
              </a:rPr>
              <a:t>    </a:t>
            </a:r>
            <a:r>
              <a:rPr lang="zh-CN" sz="2800" b="1" dirty="0">
                <a:ea typeface="微软雅黑" panose="020B0503020204020204" charset="-122"/>
              </a:rPr>
              <a:t>引导：你想一想，诗人是在深夜从远处看见篱笆底下有灯火，他真的能看见那么小的蟋蟀吗？ 那是作者的什么呢？ 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2165" y="1071881"/>
            <a:ext cx="195929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ea typeface="微软雅黑" panose="020B0503020204020204" charset="-122"/>
              </a:rPr>
              <a:t>教师引导</a:t>
            </a:r>
            <a:endParaRPr lang="zh-CN" altLang="en-US" sz="3200" b="1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2165" y="4795521"/>
            <a:ext cx="78028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sz="2000" b="1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是作者想到的，猜到的，料想的，所以这个“知”字是料想的意思。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410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640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endParaRPr lang="zh-CN" altLang="en-US" sz="2800" b="1"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02682" y="2907666"/>
            <a:ext cx="7199471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2800" b="1" dirty="0">
                <a:ea typeface="微软雅黑" panose="020B0503020204020204" charset="-122"/>
              </a:rPr>
              <a:t>      </a:t>
            </a:r>
            <a:r>
              <a:rPr lang="zh-CN" sz="2800" b="1" dirty="0">
                <a:ea typeface="微软雅黑" panose="020B0503020204020204" charset="-122"/>
              </a:rPr>
              <a:t>在秋天的夜晚，周围的景色触动了诗人的心，于是就写下《夜书所见》这首思念家乡、亲人的诗篇。你们还读过哪些关于思乡的古诗呢？ </a:t>
            </a:r>
            <a:endParaRPr lang="zh-CN" altLang="en-US" sz="2800" b="1" dirty="0"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0740" y="1094741"/>
            <a:ext cx="18084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b="1" dirty="0">
                <a:ea typeface="微软雅黑" panose="020B0503020204020204" charset="-122"/>
                <a:sym typeface="+mn-ea"/>
              </a:rPr>
              <a:t>拓展延伸</a:t>
            </a:r>
            <a:endParaRPr lang="zh-CN" altLang="en-US" sz="3200" b="1" dirty="0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1598</Words>
  <Application>WPS 演示</Application>
  <PresentationFormat>宽屏</PresentationFormat>
  <Paragraphs>89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Times New Roman</vt:lpstr>
      <vt:lpstr>楷体</vt:lpstr>
      <vt:lpstr>方正行楷简体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2019-10-23T00:32:34Z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