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5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88900" tIns="38100" rIns="88900" bIns="3810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sp>
        <p:nvSpPr>
          <p:cNvPr id="38915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88900" tIns="38100" rIns="88900" bIns="38100" anchor="t"/>
          <a:p>
            <a:pPr lvl="0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 noChangeAspect="1" noTextEdit="1"/>
          </p:cNvSpPr>
          <p:nvPr>
            <p:ph type="sldImg"/>
          </p:nvPr>
        </p:nvSpPr>
        <p:spPr/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/>
        <p:txBody>
          <a:bodyPr wrap="square" lIns="88900" tIns="38100" rIns="88900" bIns="3810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slide" Target="slide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279884495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0"/>
            <a:ext cx="9145694" cy="68576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Box 3"/>
          <p:cNvSpPr txBox="1"/>
          <p:nvPr/>
        </p:nvSpPr>
        <p:spPr>
          <a:xfrm>
            <a:off x="7531366" y="6027266"/>
            <a:ext cx="313748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2134454" y="1125746"/>
            <a:ext cx="8231124" cy="1143212"/>
          </a:xfrm>
        </p:spPr>
        <p:txBody>
          <a:bodyPr vert="horz" wrap="square" lIns="91456" tIns="45728" rIns="91456" bIns="45728" anchor="ctr"/>
          <a:p>
            <a:pPr algn="l"/>
            <a:r>
              <a:rPr lang="zh-CN" altLang="en-US" sz="4000" dirty="0">
                <a:solidFill>
                  <a:srgbClr val="FF0000"/>
                </a:solidFill>
              </a:rPr>
              <a:t>曹操为什么要杀杨修？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0179" name="Rectangle 3"/>
          <p:cNvSpPr>
            <a:spLocks noGrp="1"/>
          </p:cNvSpPr>
          <p:nvPr>
            <p:ph idx="1"/>
          </p:nvPr>
        </p:nvSpPr>
        <p:spPr>
          <a:xfrm>
            <a:off x="5618074" y="2797693"/>
            <a:ext cx="4355319" cy="2796106"/>
          </a:xfrm>
        </p:spPr>
        <p:txBody>
          <a:bodyPr vert="horz" wrap="square" lIns="88916" tIns="38107" rIns="88916" bIns="38107" anchor="t"/>
          <a:p>
            <a:r>
              <a:rPr lang="zh-CN" altLang="en-US" sz="4800" dirty="0">
                <a:ea typeface="楷体_GB2312" pitchFamily="49" charset="-122"/>
              </a:rPr>
              <a:t>因为杨修为人“恃才放旷，数犯曹操之忌”</a:t>
            </a:r>
            <a:endParaRPr lang="zh-CN" altLang="en-US" sz="4800" dirty="0">
              <a:ea typeface="楷体_GB2312" pitchFamily="49" charset="-122"/>
            </a:endParaRPr>
          </a:p>
        </p:txBody>
      </p:sp>
      <p:pic>
        <p:nvPicPr>
          <p:cNvPr id="23556" name="Picture 7" descr="caoca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311" y="2237202"/>
            <a:ext cx="3196229" cy="356936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5" name="Text Box 5"/>
          <p:cNvSpPr txBox="1"/>
          <p:nvPr/>
        </p:nvSpPr>
        <p:spPr>
          <a:xfrm>
            <a:off x="2529815" y="1446481"/>
            <a:ext cx="7091088" cy="33534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SzTx/>
              <a:buFontTx/>
            </a:pPr>
            <a:r>
              <a:rPr lang="zh-CN" altLang="en-US" sz="4800" dirty="0">
                <a:solidFill>
                  <a:srgbClr val="FF5900"/>
                </a:solidFill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zh-CN" altLang="en-US" sz="4400" dirty="0">
                <a:solidFill>
                  <a:srgbClr val="FF5900"/>
                </a:solidFill>
                <a:latin typeface="Arial" panose="020B0604020202020204" pitchFamily="34" charset="0"/>
                <a:ea typeface="隶书" pitchFamily="49" charset="-122"/>
              </a:rPr>
              <a:t>思考： 课文写了杨修犯曹操之忌的哪几件事？对杨修每次犯忌，曹操各有什么心理反应</a:t>
            </a:r>
            <a:r>
              <a:rPr lang="zh-CN" altLang="en-US" sz="3200" dirty="0">
                <a:solidFill>
                  <a:srgbClr val="FF5900"/>
                </a:solidFill>
                <a:latin typeface="Arial" panose="020B0604020202020204" pitchFamily="34" charset="0"/>
                <a:ea typeface="隶书" pitchFamily="49" charset="-122"/>
              </a:rPr>
              <a:t>？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（请用简洁的语言概括。）</a:t>
            </a:r>
            <a:r>
              <a:rPr lang="zh-CN" altLang="en-US" sz="2800" dirty="0">
                <a:latin typeface="Times New Roman" panose="02020603050405020304" pitchFamily="18" charset="0"/>
              </a:rPr>
              <a:t> </a:t>
            </a:r>
            <a:endParaRPr lang="zh-CN" altLang="en-US" sz="2800" dirty="0">
              <a:solidFill>
                <a:srgbClr val="FF59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24579" name="Picture 5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4961857"/>
            <a:ext cx="9164747" cy="18958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 Box 6"/>
          <p:cNvSpPr txBox="1"/>
          <p:nvPr/>
        </p:nvSpPr>
        <p:spPr>
          <a:xfrm>
            <a:off x="2120164" y="242933"/>
            <a:ext cx="6047908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Times New Roman" panose="02020603050405020304" pitchFamily="18" charset="0"/>
                <a:ea typeface="隶书" pitchFamily="49" charset="-122"/>
              </a:rPr>
              <a:t>速读课文  自主思考</a:t>
            </a:r>
            <a:endParaRPr lang="zh-CN" altLang="en-US" sz="5400" dirty="0"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0" descr="图片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741" y="0"/>
            <a:ext cx="9142518" cy="68576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Rectangle 2"/>
          <p:cNvSpPr/>
          <p:nvPr/>
        </p:nvSpPr>
        <p:spPr>
          <a:xfrm>
            <a:off x="3519011" y="1957751"/>
            <a:ext cx="1612900" cy="4781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  <a:buSzTx/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鸡肋事件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1" name="Rectangle 3"/>
          <p:cNvSpPr/>
          <p:nvPr/>
        </p:nvSpPr>
        <p:spPr>
          <a:xfrm>
            <a:off x="2853725" y="2464256"/>
            <a:ext cx="2329294" cy="865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  <a:buSzTx/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园门阔事件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2" name="Rectangle 4"/>
          <p:cNvSpPr/>
          <p:nvPr/>
        </p:nvSpPr>
        <p:spPr>
          <a:xfrm>
            <a:off x="2887069" y="2888198"/>
            <a:ext cx="23298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一盒酥事件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3" name="Rectangle 5"/>
          <p:cNvSpPr/>
          <p:nvPr/>
        </p:nvSpPr>
        <p:spPr>
          <a:xfrm>
            <a:off x="2750518" y="3418521"/>
            <a:ext cx="2626211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GB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梦中杀人</a:t>
            </a:r>
            <a:r>
              <a:rPr lang="zh-CN" altLang="en-GB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事件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4" name="Rectangle 6"/>
          <p:cNvSpPr/>
          <p:nvPr/>
        </p:nvSpPr>
        <p:spPr>
          <a:xfrm>
            <a:off x="2548868" y="3980600"/>
            <a:ext cx="2687320" cy="4781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  <a:buSzTx/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告发曹丕事件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5" name="Rectangle 7"/>
          <p:cNvSpPr/>
          <p:nvPr/>
        </p:nvSpPr>
        <p:spPr>
          <a:xfrm>
            <a:off x="2534578" y="4447412"/>
            <a:ext cx="26873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教植斩吏事件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6" name="Rectangle 8"/>
          <p:cNvSpPr/>
          <p:nvPr/>
        </p:nvSpPr>
        <p:spPr>
          <a:xfrm>
            <a:off x="2594915" y="4884054"/>
            <a:ext cx="30358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  <a:buSzTx/>
              <a:buFontTx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代作答教事件</a:t>
            </a:r>
            <a:r>
              <a:rPr lang="zh-CN" altLang="en-US" sz="4000" u="sng" dirty="0">
                <a:latin typeface="Times New Roman" panose="02020603050405020304" pitchFamily="18" charset="0"/>
              </a:rPr>
              <a:t>  </a:t>
            </a:r>
            <a:endParaRPr lang="zh-CN" altLang="en-US" sz="4000" u="sng" dirty="0">
              <a:latin typeface="Times New Roman" panose="02020603050405020304" pitchFamily="18" charset="0"/>
            </a:endParaRPr>
          </a:p>
        </p:txBody>
      </p:sp>
      <p:sp>
        <p:nvSpPr>
          <p:cNvPr id="43018" name="AutoShape 10"/>
          <p:cNvSpPr/>
          <p:nvPr/>
        </p:nvSpPr>
        <p:spPr>
          <a:xfrm>
            <a:off x="2661602" y="2500776"/>
            <a:ext cx="328673" cy="2980289"/>
          </a:xfrm>
          <a:prstGeom prst="leftBrace">
            <a:avLst>
              <a:gd name="adj1" fmla="val 75563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3019" name="Rectangle 11"/>
          <p:cNvSpPr/>
          <p:nvPr/>
        </p:nvSpPr>
        <p:spPr>
          <a:xfrm>
            <a:off x="1750208" y="190535"/>
            <a:ext cx="8702699" cy="1081288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         </a:t>
            </a:r>
            <a:endParaRPr lang="zh-CN" altLang="en-US" sz="3200" b="1" dirty="0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3020" name="Line 12"/>
          <p:cNvSpPr/>
          <p:nvPr/>
        </p:nvSpPr>
        <p:spPr>
          <a:xfrm>
            <a:off x="5405310" y="2208622"/>
            <a:ext cx="77325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1" name="Line 13"/>
          <p:cNvSpPr/>
          <p:nvPr/>
        </p:nvSpPr>
        <p:spPr>
          <a:xfrm>
            <a:off x="5392608" y="3715438"/>
            <a:ext cx="79389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2" name="Line 14"/>
          <p:cNvSpPr/>
          <p:nvPr/>
        </p:nvSpPr>
        <p:spPr>
          <a:xfrm flipV="1">
            <a:off x="5387844" y="3153359"/>
            <a:ext cx="762141" cy="952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3" name="Line 15"/>
          <p:cNvSpPr/>
          <p:nvPr/>
        </p:nvSpPr>
        <p:spPr>
          <a:xfrm>
            <a:off x="5395783" y="2692899"/>
            <a:ext cx="79389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4" name="Line 16"/>
          <p:cNvSpPr/>
          <p:nvPr/>
        </p:nvSpPr>
        <p:spPr>
          <a:xfrm>
            <a:off x="5378317" y="5261949"/>
            <a:ext cx="762141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5" name="Line 17"/>
          <p:cNvSpPr/>
          <p:nvPr/>
        </p:nvSpPr>
        <p:spPr>
          <a:xfrm>
            <a:off x="5373554" y="4791962"/>
            <a:ext cx="752614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6" name="Line 18"/>
          <p:cNvSpPr/>
          <p:nvPr/>
        </p:nvSpPr>
        <p:spPr>
          <a:xfrm>
            <a:off x="5367203" y="4237823"/>
            <a:ext cx="77166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7" name="Rectangle 19"/>
          <p:cNvSpPr/>
          <p:nvPr/>
        </p:nvSpPr>
        <p:spPr>
          <a:xfrm>
            <a:off x="6443727" y="2305477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zh-CN" altLang="en-GB" sz="2800" b="1" dirty="0">
                <a:solidFill>
                  <a:srgbClr val="009900"/>
                </a:solidFill>
                <a:latin typeface="Arial" panose="020B0604020202020204" pitchFamily="34" charset="0"/>
              </a:rPr>
              <a:t>虽称美，甚忌之</a:t>
            </a:r>
            <a:endParaRPr lang="zh-CN" altLang="en-US" sz="28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43028" name="Rectangle 20"/>
          <p:cNvSpPr/>
          <p:nvPr/>
        </p:nvSpPr>
        <p:spPr>
          <a:xfrm>
            <a:off x="6465957" y="2878671"/>
            <a:ext cx="3472505" cy="579544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eaLnBrk="0" hangingPunct="0"/>
            <a:r>
              <a:rPr lang="zh-CN" altLang="en-GB" sz="28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虽喜笑，心恶之</a:t>
            </a:r>
            <a:endParaRPr lang="zh-CN" altLang="en-GB" sz="28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29" name="Rectangle 21"/>
          <p:cNvSpPr/>
          <p:nvPr/>
        </p:nvSpPr>
        <p:spPr>
          <a:xfrm>
            <a:off x="6472308" y="343122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zh-CN" altLang="en-US" sz="2800" b="1" dirty="0">
                <a:solidFill>
                  <a:srgbClr val="009900"/>
                </a:solidFill>
                <a:latin typeface="Arial" panose="020B0604020202020204" pitchFamily="34" charset="0"/>
              </a:rPr>
              <a:t>愈恶之</a:t>
            </a:r>
            <a:endParaRPr lang="zh-CN" altLang="en-US" sz="28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43030" name="Rectangle 22"/>
          <p:cNvSpPr/>
          <p:nvPr/>
        </p:nvSpPr>
        <p:spPr>
          <a:xfrm>
            <a:off x="6467544" y="3961547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zh-CN" altLang="en-US" sz="2800" b="1" dirty="0">
                <a:solidFill>
                  <a:srgbClr val="009900"/>
                </a:solidFill>
                <a:latin typeface="Arial" panose="020B0604020202020204" pitchFamily="34" charset="0"/>
              </a:rPr>
              <a:t>愈恶之</a:t>
            </a:r>
            <a:endParaRPr lang="zh-CN" altLang="en-US" sz="28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43031" name="Rectangle 23"/>
          <p:cNvSpPr/>
          <p:nvPr/>
        </p:nvSpPr>
        <p:spPr>
          <a:xfrm>
            <a:off x="6508826" y="4515686"/>
            <a:ext cx="1630665" cy="579545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eaLnBrk="0" hangingPunct="0"/>
            <a:r>
              <a:rPr lang="en-GB" altLang="zh-CN" sz="2800" b="1" dirty="0">
                <a:solidFill>
                  <a:srgbClr val="009900"/>
                </a:solidFill>
                <a:latin typeface="Times New Roman" panose="02020603050405020304" pitchFamily="18" charset="0"/>
              </a:rPr>
              <a:t>大怒</a:t>
            </a:r>
            <a:endParaRPr lang="en-GB" altLang="zh-CN" sz="2800" b="1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32" name="Rectangle 24"/>
          <p:cNvSpPr/>
          <p:nvPr/>
        </p:nvSpPr>
        <p:spPr>
          <a:xfrm>
            <a:off x="6478659" y="5123812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en-GB" altLang="zh-CN" sz="2800" b="1" dirty="0">
                <a:solidFill>
                  <a:srgbClr val="009900"/>
                </a:solidFill>
                <a:latin typeface="Arial" panose="020B0604020202020204" pitchFamily="34" charset="0"/>
              </a:rPr>
              <a:t>大怒</a:t>
            </a:r>
            <a:r>
              <a:rPr lang="zh-CN" altLang="en-GB" sz="2800" b="1" dirty="0">
                <a:solidFill>
                  <a:srgbClr val="009900"/>
                </a:solidFill>
                <a:latin typeface="Arial" panose="020B0604020202020204" pitchFamily="34" charset="0"/>
              </a:rPr>
              <a:t>，有杀修之心。</a:t>
            </a:r>
            <a:endParaRPr lang="zh-CN" altLang="en-US" sz="2800" b="1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43033" name="Rectangle 25"/>
          <p:cNvSpPr/>
          <p:nvPr/>
        </p:nvSpPr>
        <p:spPr>
          <a:xfrm>
            <a:off x="6489773" y="1787856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en-GB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操</a:t>
            </a:r>
            <a:r>
              <a:rPr lang="zh-CN" altLang="en-GB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杀修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3034" name="Line 26"/>
          <p:cNvSpPr/>
          <p:nvPr/>
        </p:nvSpPr>
        <p:spPr>
          <a:xfrm>
            <a:off x="9635193" y="2357875"/>
            <a:ext cx="26992" cy="319781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43036" name="AutoShape 28"/>
          <p:cNvSpPr/>
          <p:nvPr/>
        </p:nvSpPr>
        <p:spPr>
          <a:xfrm flipH="1">
            <a:off x="9609789" y="1710055"/>
            <a:ext cx="573193" cy="1095578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17694720">
                <a:pos x="401320" y="0"/>
              </a:cxn>
              <a:cxn ang="5898240">
                <a:pos x="401320" y="616554"/>
              </a:cxn>
              <a:cxn ang="5898240">
                <a:pos x="85883" y="1095375"/>
              </a:cxn>
              <a:cxn ang="0">
                <a:pos x="573087" y="308277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CC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3037" name="Text Box 29"/>
          <p:cNvSpPr txBox="1"/>
          <p:nvPr/>
        </p:nvSpPr>
        <p:spPr>
          <a:xfrm>
            <a:off x="2991863" y="5573157"/>
            <a:ext cx="384087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SzTx/>
              <a:buFontTx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失利葬修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39" name="Text Box 31"/>
          <p:cNvSpPr txBox="1"/>
          <p:nvPr/>
        </p:nvSpPr>
        <p:spPr>
          <a:xfrm>
            <a:off x="2179978" y="2416623"/>
            <a:ext cx="613410" cy="326291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杨修数犯曹操之忌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40" name="Text Box 32"/>
          <p:cNvSpPr txBox="1"/>
          <p:nvPr/>
        </p:nvSpPr>
        <p:spPr>
          <a:xfrm>
            <a:off x="9958235" y="3191466"/>
            <a:ext cx="459740" cy="10058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b="1" dirty="0">
                <a:latin typeface="Times New Roman" panose="02020603050405020304" pitchFamily="18" charset="0"/>
              </a:rPr>
              <a:t>逐渐加深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3042" name="Text Box 34"/>
          <p:cNvSpPr txBox="1"/>
          <p:nvPr/>
        </p:nvSpPr>
        <p:spPr>
          <a:xfrm>
            <a:off x="2715587" y="125277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921" name="AutoShape 313"/>
          <p:cNvSpPr/>
          <p:nvPr/>
        </p:nvSpPr>
        <p:spPr>
          <a:xfrm>
            <a:off x="5224302" y="2500776"/>
            <a:ext cx="103206" cy="1314693"/>
          </a:xfrm>
          <a:prstGeom prst="rightBrace">
            <a:avLst>
              <a:gd name="adj1" fmla="val 106154"/>
              <a:gd name="adj2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8922" name="Text Box 314"/>
          <p:cNvSpPr txBox="1"/>
          <p:nvPr/>
        </p:nvSpPr>
        <p:spPr>
          <a:xfrm>
            <a:off x="5502165" y="2843740"/>
            <a:ext cx="2303890" cy="645160"/>
          </a:xfrm>
          <a:prstGeom prst="rect">
            <a:avLst/>
          </a:prstGeom>
          <a:solidFill>
            <a:schemeClr val="tx1"/>
          </a:solidFill>
          <a:ln w="57150" cap="flat" cmpd="thinThick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生活小事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AutoShape 313"/>
          <p:cNvSpPr/>
          <p:nvPr/>
        </p:nvSpPr>
        <p:spPr>
          <a:xfrm>
            <a:off x="5213187" y="4167960"/>
            <a:ext cx="123848" cy="1336923"/>
          </a:xfrm>
          <a:prstGeom prst="rightBrace">
            <a:avLst>
              <a:gd name="adj1" fmla="val 89957"/>
              <a:gd name="adj2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8924" name="Text Box 316"/>
          <p:cNvSpPr txBox="1"/>
          <p:nvPr/>
        </p:nvSpPr>
        <p:spPr>
          <a:xfrm>
            <a:off x="5500578" y="4514099"/>
            <a:ext cx="2303889" cy="645160"/>
          </a:xfrm>
          <a:prstGeom prst="rect">
            <a:avLst/>
          </a:prstGeom>
          <a:solidFill>
            <a:schemeClr val="tx1"/>
          </a:solidFill>
          <a:ln w="57150" cap="flat" cmpd="thinThick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政治斗争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926" name="Oval 318"/>
          <p:cNvSpPr/>
          <p:nvPr/>
        </p:nvSpPr>
        <p:spPr>
          <a:xfrm>
            <a:off x="7515488" y="5115872"/>
            <a:ext cx="2234027" cy="647820"/>
          </a:xfrm>
          <a:prstGeom prst="ellipse">
            <a:avLst/>
          </a:prstGeom>
          <a:noFill/>
          <a:ln w="57150" cap="flat" cmpd="sng">
            <a:solidFill>
              <a:srgbClr val="33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9" dur="20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6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1" dur="2000"/>
                                        <p:tgtEl>
                                          <p:spTgt spid="6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7" dur="2000"/>
                                        <p:tgtEl>
                                          <p:spTgt spid="6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2" dur="2000"/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8" dur="20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3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43012" grpId="0"/>
      <p:bldP spid="43013" grpId="0"/>
      <p:bldP spid="43014" grpId="0"/>
      <p:bldP spid="43015" grpId="0"/>
      <p:bldP spid="43016" grpId="0"/>
      <p:bldP spid="43018" grpId="0" bldLvl="0" animBg="1"/>
      <p:bldP spid="43019" grpId="0"/>
      <p:bldP spid="43027" grpId="0"/>
      <p:bldP spid="43028" grpId="0"/>
      <p:bldP spid="43029" grpId="0"/>
      <p:bldP spid="43030" grpId="0"/>
      <p:bldP spid="43031" grpId="0"/>
      <p:bldP spid="43032" grpId="0"/>
      <p:bldP spid="43033" grpId="0"/>
      <p:bldP spid="43037" grpId="0"/>
      <p:bldP spid="43039" grpId="0"/>
      <p:bldP spid="43040" grpId="0"/>
      <p:bldP spid="43042" grpId="0"/>
      <p:bldP spid="68921" grpId="0" bldLvl="0" animBg="1"/>
      <p:bldP spid="68922" grpId="0" bldLvl="0" animBg="1"/>
      <p:bldP spid="2" grpId="0" bldLvl="0" animBg="1"/>
      <p:bldP spid="68924" grpId="0" bldLvl="0" animBg="1"/>
      <p:bldP spid="689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9" descr="8759851964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4571260"/>
            <a:ext cx="9145694" cy="22864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8"/>
          <p:cNvSpPr txBox="1"/>
          <p:nvPr/>
        </p:nvSpPr>
        <p:spPr>
          <a:xfrm>
            <a:off x="2055065" y="935211"/>
            <a:ext cx="786910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628" name="Text Box 9"/>
          <p:cNvSpPr txBox="1"/>
          <p:nvPr/>
        </p:nvSpPr>
        <p:spPr>
          <a:xfrm>
            <a:off x="2777510" y="1798971"/>
            <a:ext cx="6784644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</a:rPr>
              <a:t>     </a:t>
            </a: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</a:rPr>
              <a:t>分析曹操和杨修的性格特征</a:t>
            </a:r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</a:rPr>
              <a:t>（请从课文中找出相关语句来回答。）</a:t>
            </a:r>
            <a:endParaRPr lang="zh-CN" altLang="en-US" sz="4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Text Box 10"/>
          <p:cNvSpPr txBox="1"/>
          <p:nvPr/>
        </p:nvSpPr>
        <p:spPr>
          <a:xfrm>
            <a:off x="2683831" y="624004"/>
            <a:ext cx="267225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630" name="Text Box 12"/>
          <p:cNvSpPr txBox="1"/>
          <p:nvPr/>
        </p:nvSpPr>
        <p:spPr>
          <a:xfrm>
            <a:off x="2248776" y="465224"/>
            <a:ext cx="7621411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隶书" pitchFamily="49" charset="-122"/>
                <a:ea typeface="隶书" pitchFamily="49" charset="-122"/>
              </a:rPr>
              <a:t>研读课文  合作探究</a:t>
            </a:r>
            <a:endParaRPr lang="zh-CN" altLang="en-US" sz="54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cao tu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599988" y="485865"/>
            <a:ext cx="2958061" cy="3067618"/>
          </a:xfrm>
        </p:spPr>
      </p:pic>
      <p:pic>
        <p:nvPicPr>
          <p:cNvPr id="52227" name="Picture 3" descr="yangxiu3"/>
          <p:cNvPicPr>
            <a:picLocks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020096" y="898691"/>
            <a:ext cx="2815159" cy="2646853"/>
          </a:xfrm>
        </p:spPr>
      </p:pic>
      <p:sp>
        <p:nvSpPr>
          <p:cNvPr id="27652" name="Rectangle 4"/>
          <p:cNvSpPr/>
          <p:nvPr/>
        </p:nvSpPr>
        <p:spPr>
          <a:xfrm>
            <a:off x="2539341" y="7281623"/>
            <a:ext cx="2599219" cy="914569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>
              <a:buSzTx/>
              <a:buFontTx/>
            </a:pPr>
            <a:endParaRPr lang="en-GB" altLang="zh-CN" sz="4400" dirty="0">
              <a:latin typeface="Arial" panose="020B0604020202020204" pitchFamily="34" charset="0"/>
              <a:ea typeface="华文琥珀" pitchFamily="2" charset="-122"/>
            </a:endParaRPr>
          </a:p>
        </p:txBody>
      </p:sp>
      <p:sp>
        <p:nvSpPr>
          <p:cNvPr id="52229" name="Rectangle 5"/>
          <p:cNvSpPr/>
          <p:nvPr/>
        </p:nvSpPr>
        <p:spPr>
          <a:xfrm>
            <a:off x="4295442" y="4291808"/>
            <a:ext cx="2891373" cy="650996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>
              <a:buSzTx/>
              <a:buFontTx/>
            </a:pPr>
            <a:r>
              <a:rPr lang="en-GB" altLang="zh-CN" sz="3600" dirty="0">
                <a:solidFill>
                  <a:srgbClr val="003300"/>
                </a:solidFill>
                <a:latin typeface="华文琥珀" pitchFamily="2" charset="-122"/>
                <a:ea typeface="黑体" panose="02010609060101010101" pitchFamily="2" charset="-122"/>
              </a:rPr>
              <a:t>阴险残忍</a:t>
            </a:r>
            <a:endParaRPr lang="en-GB" altLang="zh-CN" sz="3600" dirty="0">
              <a:solidFill>
                <a:srgbClr val="003300"/>
              </a:solidFill>
              <a:latin typeface="华文琥珀" pitchFamily="2" charset="-122"/>
              <a:ea typeface="黑体" panose="02010609060101010101" pitchFamily="2" charset="-122"/>
            </a:endParaRPr>
          </a:p>
        </p:txBody>
      </p:sp>
      <p:sp>
        <p:nvSpPr>
          <p:cNvPr id="52230" name="Rectangle 6"/>
          <p:cNvSpPr/>
          <p:nvPr/>
        </p:nvSpPr>
        <p:spPr>
          <a:xfrm>
            <a:off x="4295442" y="3572537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en-GB" altLang="zh-CN" sz="3600" dirty="0">
                <a:solidFill>
                  <a:srgbClr val="003300"/>
                </a:solidFill>
                <a:latin typeface="华文琥珀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虚伪</a:t>
            </a:r>
            <a:r>
              <a:rPr lang="zh-CN" altLang="en-US" sz="3600" dirty="0">
                <a:solidFill>
                  <a:srgbClr val="003300"/>
                </a:solidFill>
                <a:latin typeface="华文琥珀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奸诈</a:t>
            </a:r>
            <a:endParaRPr lang="zh-CN" altLang="en-US" sz="3600" dirty="0">
              <a:solidFill>
                <a:srgbClr val="003300"/>
              </a:solidFill>
              <a:latin typeface="华文琥珀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52231" name="Rectangle 7"/>
          <p:cNvSpPr/>
          <p:nvPr/>
        </p:nvSpPr>
        <p:spPr>
          <a:xfrm>
            <a:off x="4295442" y="5012666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zh-CN" altLang="en-US" sz="3600" dirty="0">
                <a:solidFill>
                  <a:srgbClr val="003300"/>
                </a:solidFill>
                <a:latin typeface="华文琥珀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嫉贤妒能</a:t>
            </a:r>
            <a:endParaRPr lang="zh-CN" altLang="en-US" sz="3600" dirty="0">
              <a:solidFill>
                <a:srgbClr val="003300"/>
              </a:solidFill>
              <a:latin typeface="华文琥珀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52232" name="Rectangle 8"/>
          <p:cNvSpPr/>
          <p:nvPr/>
        </p:nvSpPr>
        <p:spPr>
          <a:xfrm>
            <a:off x="4295442" y="5733525"/>
            <a:ext cx="2599219" cy="914569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>
              <a:buSzTx/>
              <a:buFontTx/>
            </a:pPr>
            <a:r>
              <a:rPr lang="zh-CN" altLang="en-US" sz="3600" dirty="0">
                <a:solidFill>
                  <a:srgbClr val="003300"/>
                </a:solidFill>
                <a:latin typeface="华文琥珀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老谋深算</a:t>
            </a:r>
            <a:endParaRPr lang="en-GB" altLang="zh-CN" sz="3600" dirty="0">
              <a:solidFill>
                <a:srgbClr val="003300"/>
              </a:solidFill>
              <a:latin typeface="华文琥珀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52233" name="Rectangle 9"/>
          <p:cNvSpPr/>
          <p:nvPr/>
        </p:nvSpPr>
        <p:spPr>
          <a:xfrm>
            <a:off x="7464678" y="3572537"/>
            <a:ext cx="3658277" cy="1086051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>
              <a:buSzTx/>
              <a:buFontTx/>
            </a:pPr>
            <a:r>
              <a:rPr lang="en-GB" altLang="zh-CN" sz="3600" dirty="0">
                <a:solidFill>
                  <a:srgbClr val="000099"/>
                </a:solidFill>
                <a:latin typeface="华文琥珀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恃才放旷</a:t>
            </a:r>
            <a:endParaRPr lang="en-GB" altLang="zh-CN" sz="3600" dirty="0">
              <a:solidFill>
                <a:srgbClr val="000099"/>
              </a:solidFill>
              <a:latin typeface="华文琥珀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52234" name="Rectangle 10"/>
          <p:cNvSpPr/>
          <p:nvPr/>
        </p:nvSpPr>
        <p:spPr>
          <a:xfrm>
            <a:off x="7464678" y="5804975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zh-CN" altLang="en-US" sz="3600" dirty="0">
                <a:solidFill>
                  <a:srgbClr val="000099"/>
                </a:solidFill>
                <a:latin typeface="华文琥珀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耍小聪明</a:t>
            </a:r>
            <a:endParaRPr lang="zh-CN" altLang="en-US" sz="3600" dirty="0">
              <a:solidFill>
                <a:srgbClr val="000099"/>
              </a:solidFill>
              <a:latin typeface="华文琥珀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52235" name="Rectangle 11"/>
          <p:cNvSpPr/>
          <p:nvPr/>
        </p:nvSpPr>
        <p:spPr>
          <a:xfrm>
            <a:off x="7464678" y="5084117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zh-CN" altLang="en-US" sz="3600" dirty="0">
                <a:solidFill>
                  <a:srgbClr val="000099"/>
                </a:solidFill>
                <a:latin typeface="华文琥珀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目中无人</a:t>
            </a:r>
            <a:endParaRPr lang="zh-CN" altLang="en-US" sz="3600" dirty="0">
              <a:solidFill>
                <a:srgbClr val="000099"/>
              </a:solidFill>
              <a:latin typeface="华文琥珀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52236" name="Rectangle 12"/>
          <p:cNvSpPr/>
          <p:nvPr/>
        </p:nvSpPr>
        <p:spPr>
          <a:xfrm>
            <a:off x="7464678" y="4291808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Tx/>
              <a:buFontTx/>
            </a:pPr>
            <a:r>
              <a:rPr lang="zh-CN" altLang="en-US" sz="3600" dirty="0">
                <a:solidFill>
                  <a:srgbClr val="000099"/>
                </a:solidFill>
                <a:latin typeface="华文琥珀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狂妄轻率</a:t>
            </a:r>
            <a:endParaRPr lang="zh-CN" altLang="en-US" sz="3600" dirty="0">
              <a:solidFill>
                <a:srgbClr val="000099"/>
              </a:solidFill>
              <a:latin typeface="华文琥珀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661" name="Rectangle 13"/>
          <p:cNvSpPr/>
          <p:nvPr/>
        </p:nvSpPr>
        <p:spPr>
          <a:xfrm>
            <a:off x="2494883" y="981257"/>
            <a:ext cx="792480" cy="45231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>
              <a:buSzTx/>
              <a:buFontTx/>
            </a:pPr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归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0" hangingPunct="0">
              <a:buSzTx/>
              <a:buFontTx/>
            </a:pPr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纳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0" hangingPunct="0">
              <a:buSzTx/>
              <a:buFontTx/>
            </a:pPr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性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0" hangingPunct="0">
              <a:buSzTx/>
              <a:buFontTx/>
            </a:pPr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格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0" hangingPunct="0">
              <a:buSzTx/>
              <a:buFontTx/>
            </a:pPr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特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0" hangingPunct="0">
              <a:buSzTx/>
              <a:buFontTx/>
            </a:pPr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0" grpId="0"/>
      <p:bldP spid="52231" grpId="0"/>
      <p:bldP spid="52232" grpId="0" bldLvl="0"/>
      <p:bldP spid="52233" grpId="0"/>
      <p:bldP spid="52234" grpId="0"/>
      <p:bldP spid="52235" grpId="0"/>
      <p:bldP spid="522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10" descr="8903163166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0"/>
            <a:ext cx="9145694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Rectangle 5"/>
          <p:cNvSpPr/>
          <p:nvPr/>
        </p:nvSpPr>
        <p:spPr>
          <a:xfrm>
            <a:off x="1820071" y="1511580"/>
            <a:ext cx="8272407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Tx/>
              <a:buFontTx/>
            </a:pPr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       </a:t>
            </a:r>
            <a:r>
              <a:rPr lang="zh-CN" altLang="en-US" sz="4400" b="1" dirty="0">
                <a:latin typeface="Times New Roman" panose="02020603050405020304" pitchFamily="18" charset="0"/>
                <a:ea typeface="隶书" pitchFamily="49" charset="-122"/>
              </a:rPr>
              <a:t>关于杨修的死因，如果深入</a:t>
            </a:r>
            <a:endParaRPr lang="zh-CN" altLang="en-US" sz="44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buSzTx/>
              <a:buFontTx/>
            </a:pPr>
            <a:r>
              <a:rPr lang="zh-CN" altLang="en-US" sz="4400" b="1" dirty="0">
                <a:latin typeface="Times New Roman" panose="02020603050405020304" pitchFamily="18" charset="0"/>
                <a:ea typeface="隶书" pitchFamily="49" charset="-122"/>
              </a:rPr>
              <a:t>探究，有人说归之于杨修，有人推之于曹操，有人说另有他因，你持何观点</a:t>
            </a:r>
            <a:r>
              <a:rPr lang="en-US" altLang="zh-CN" sz="4400" b="1" dirty="0">
                <a:latin typeface="Times New Roman" panose="02020603050405020304" pitchFamily="18" charset="0"/>
                <a:ea typeface="隶书" pitchFamily="49" charset="-122"/>
              </a:rPr>
              <a:t>?</a:t>
            </a:r>
            <a:endParaRPr lang="en-US" altLang="zh-CN" sz="44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8676" name="WordArt 9"/>
          <p:cNvSpPr>
            <a:spLocks noTextEdit="1"/>
          </p:cNvSpPr>
          <p:nvPr/>
        </p:nvSpPr>
        <p:spPr>
          <a:xfrm>
            <a:off x="2032836" y="171482"/>
            <a:ext cx="3810706" cy="8478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 eaLnBrk="0" hangingPunct="0"/>
            <a:r>
              <a:rPr lang="zh-CN" altLang="en-US" sz="60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深入探究：</a:t>
            </a:r>
            <a:endParaRPr lang="zh-CN" altLang="en-US" sz="60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7134332471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0"/>
            <a:ext cx="2472196" cy="33343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155716" y="604950"/>
            <a:ext cx="6513131" cy="17719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916" tIns="38107" rIns="88916" bIns="38107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1" lang="zh-CN" altLang="en-GB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方正启体简体" pitchFamily="65" charset="-122"/>
                <a:cs typeface="+mn-cs"/>
              </a:rPr>
              <a:t>    </a:t>
            </a:r>
            <a:r>
              <a:rPr kumimoji="1" lang="zh-CN" alt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方正启体简体" pitchFamily="65" charset="-122"/>
                <a:cs typeface="+mn-cs"/>
              </a:rPr>
              <a:t>因为杨修恃才放旷、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启体简体" pitchFamily="65" charset="-122"/>
                <a:cs typeface="+mn-cs"/>
              </a:rPr>
              <a:t>狂妄轻率，置军纪于不顾，一闻“鸡肋”就自动收拾行装，并煽动其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他人也作归计，他的被杀是咎由自取</a:t>
            </a:r>
            <a:r>
              <a:rPr kumimoji="1" lang="zh-CN" alt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1" lang="zh-CN" altLang="en-GB" sz="28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Rectangle 4"/>
          <p:cNvSpPr/>
          <p:nvPr/>
        </p:nvSpPr>
        <p:spPr>
          <a:xfrm>
            <a:off x="4054097" y="0"/>
            <a:ext cx="612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SzTx/>
              <a:buFontTx/>
            </a:pPr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其一：杨修之死，过在自己。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9701" name="Rectangle 5"/>
          <p:cNvSpPr/>
          <p:nvPr/>
        </p:nvSpPr>
        <p:spPr>
          <a:xfrm>
            <a:off x="4959139" y="2024438"/>
            <a:ext cx="457284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4139838" y="2467432"/>
            <a:ext cx="6529009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SzTx/>
              <a:buFontTx/>
            </a:pPr>
            <a:r>
              <a:rPr lang="zh-CN" altLang="en-US" sz="3200" dirty="0">
                <a:solidFill>
                  <a:schemeClr val="accent2"/>
                </a:solidFill>
                <a:latin typeface="Times New Roman" panose="02020603050405020304" pitchFamily="18" charset="0"/>
                <a:ea typeface="方正古隶简体" pitchFamily="65" charset="-122"/>
              </a:rPr>
              <a:t>  凡有聪明而好露者，皆足以杀其身也。</a:t>
            </a:r>
            <a:r>
              <a:rPr lang="zh-CN" altLang="en-US" sz="3200" dirty="0">
                <a:latin typeface="Times New Roman" panose="02020603050405020304" pitchFamily="18" charset="0"/>
                <a:ea typeface="方正古隶简体" pitchFamily="65" charset="-122"/>
              </a:rPr>
              <a:t>　</a:t>
            </a:r>
            <a:r>
              <a:rPr lang="zh-CN" altLang="en-US" sz="2800" dirty="0">
                <a:latin typeface="Times New Roman" panose="02020603050405020304" pitchFamily="18" charset="0"/>
                <a:ea typeface="方正古隶简体" pitchFamily="65" charset="-122"/>
              </a:rPr>
              <a:t>－－明·李贽评</a:t>
            </a:r>
            <a:r>
              <a:rPr lang="en-US" altLang="zh-CN" sz="2800" dirty="0">
                <a:latin typeface="Times New Roman" panose="02020603050405020304" pitchFamily="18" charset="0"/>
                <a:ea typeface="方正古隶简体" pitchFamily="65" charset="-122"/>
              </a:rPr>
              <a:t>《</a:t>
            </a:r>
            <a:r>
              <a:rPr lang="zh-CN" altLang="en-US" sz="2800" dirty="0">
                <a:latin typeface="Times New Roman" panose="02020603050405020304" pitchFamily="18" charset="0"/>
                <a:ea typeface="方正古隶简体" pitchFamily="65" charset="-122"/>
              </a:rPr>
              <a:t>三国演义</a:t>
            </a:r>
            <a:r>
              <a:rPr lang="en-US" altLang="zh-CN" sz="2800" dirty="0">
                <a:latin typeface="Times New Roman" panose="02020603050405020304" pitchFamily="18" charset="0"/>
                <a:ea typeface="方正古隶简体" pitchFamily="65" charset="-122"/>
              </a:rPr>
              <a:t>》</a:t>
            </a:r>
            <a:endParaRPr lang="en-US" altLang="zh-CN" sz="2800" dirty="0">
              <a:latin typeface="Times New Roman" panose="02020603050405020304" pitchFamily="18" charset="0"/>
              <a:ea typeface="方正古隶简体" pitchFamily="65" charset="-122"/>
            </a:endParaRPr>
          </a:p>
        </p:txBody>
      </p:sp>
      <p:pic>
        <p:nvPicPr>
          <p:cNvPr id="19459" name="Picture 1027" descr="2346869094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3003" y="3578888"/>
            <a:ext cx="2465844" cy="3278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Rectangle 1028"/>
          <p:cNvSpPr/>
          <p:nvPr/>
        </p:nvSpPr>
        <p:spPr>
          <a:xfrm>
            <a:off x="1705750" y="3604292"/>
            <a:ext cx="61264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  <a:ea typeface="隶书" pitchFamily="49" charset="-122"/>
              </a:rPr>
              <a:t>其二：杨修之死，罪在曹操。</a:t>
            </a:r>
            <a:endParaRPr lang="zh-CN" altLang="en-US" sz="36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461" name="Rectangle 1029"/>
          <p:cNvSpPr>
            <a:spLocks noChangeArrowheads="1"/>
          </p:cNvSpPr>
          <p:nvPr/>
        </p:nvSpPr>
        <p:spPr bwMode="auto">
          <a:xfrm>
            <a:off x="1716864" y="4468052"/>
            <a:ext cx="6336886" cy="21837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启体简体" pitchFamily="65" charset="-122"/>
                <a:cs typeface="+mn-cs"/>
              </a:rPr>
              <a:t> 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启体简体" pitchFamily="65" charset="-122"/>
                <a:cs typeface="+mn-cs"/>
              </a:rPr>
              <a:t>因为杨修能摸透曹操的心思，曹操忌妒他的才能，考虑到留他在身边终不免造成祸患，总想找一个堂堂正正的罪名把他杀掉。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方正启体简体" pitchFamily="65" charset="-122"/>
              <a:cs typeface="+mn-cs"/>
            </a:endParaRPr>
          </a:p>
        </p:txBody>
      </p:sp>
      <p:sp>
        <p:nvSpPr>
          <p:cNvPr id="14371" name="Text Box 35"/>
          <p:cNvSpPr txBox="1"/>
          <p:nvPr/>
        </p:nvSpPr>
        <p:spPr>
          <a:xfrm>
            <a:off x="8204727" y="5544577"/>
            <a:ext cx="736600" cy="14782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忌才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68925" name="Oval 317"/>
          <p:cNvSpPr/>
          <p:nvPr/>
        </p:nvSpPr>
        <p:spPr>
          <a:xfrm>
            <a:off x="8168072" y="5157155"/>
            <a:ext cx="841531" cy="1560802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73" name="Text Box 37"/>
          <p:cNvSpPr txBox="1"/>
          <p:nvPr/>
        </p:nvSpPr>
        <p:spPr>
          <a:xfrm>
            <a:off x="3200000" y="1970453"/>
            <a:ext cx="736600" cy="157985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1" dirty="0">
                <a:latin typeface="Times New Roman" panose="02020603050405020304" pitchFamily="18" charset="0"/>
              </a:rPr>
              <a:t>恃才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68926" name="Oval 318"/>
          <p:cNvSpPr/>
          <p:nvPr/>
        </p:nvSpPr>
        <p:spPr>
          <a:xfrm>
            <a:off x="3174459" y="1821200"/>
            <a:ext cx="835180" cy="1355976"/>
          </a:xfrm>
          <a:prstGeom prst="ellipse">
            <a:avLst/>
          </a:prstGeom>
          <a:noFill/>
          <a:ln w="57150" cap="flat" cmpd="sng">
            <a:solidFill>
              <a:srgbClr val="33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000"/>
                                        <p:tgtEl>
                                          <p:spTgt spid="6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6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4" grpId="0"/>
      <p:bldP spid="19460" grpId="0"/>
      <p:bldP spid="19461" grpId="0" bldLvl="0" animBg="1"/>
      <p:bldP spid="14371" grpId="0"/>
      <p:bldP spid="68925" grpId="0" bldLvl="0" animBg="1"/>
      <p:bldP spid="14373" grpId="0"/>
      <p:bldP spid="689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3"/>
          <p:cNvSpPr/>
          <p:nvPr/>
        </p:nvSpPr>
        <p:spPr>
          <a:xfrm>
            <a:off x="1523153" y="5735112"/>
            <a:ext cx="5365157" cy="914569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eaLnBrk="0" hangingPunct="0"/>
            <a:endParaRPr lang="en-GB" altLang="zh-CN" dirty="0">
              <a:latin typeface="Times New Roman" panose="02020603050405020304" pitchFamily="18" charset="0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2196378" y="2121293"/>
            <a:ext cx="7918329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endParaRPr kumimoji="1" lang="zh-CN" altLang="en-GB" sz="3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方正启体简体" pitchFamily="65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方正启体简体" pitchFamily="65" charset="-122"/>
              <a:cs typeface="+mn-cs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2272592" y="771668"/>
            <a:ext cx="780559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启体简体" pitchFamily="65" charset="-122"/>
                <a:cs typeface="+mn-cs"/>
              </a:rPr>
              <a:t>其三：杨修之死，缘于政治斗争。</a:t>
            </a:r>
            <a:endParaRPr kumimoji="1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方正启体简体" pitchFamily="65" charset="-122"/>
              <a:cs typeface="+mn-cs"/>
            </a:endParaRPr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2277356" y="1638603"/>
            <a:ext cx="8213659" cy="3169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方正启体简体" pitchFamily="65" charset="-122"/>
                <a:cs typeface="+mn-cs"/>
              </a:rPr>
              <a:t>        </a:t>
            </a:r>
            <a:r>
              <a:rPr kumimoji="1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方正启体简体" pitchFamily="65" charset="-122"/>
                <a:cs typeface="+mn-cs"/>
              </a:rPr>
              <a:t>——</a:t>
            </a:r>
            <a:r>
              <a:rPr kumimoji="1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启体简体" pitchFamily="65" charset="-122"/>
                <a:cs typeface="+mn-cs"/>
              </a:rPr>
              <a:t>杨修已卷入曹丕和曹植争夺接班人的斗争之中，在曹丕已经得势的情况下，他必将成为这场斗争的牺牲品。曹操为身后接班人的安危考虑必定会杀掉他的。</a:t>
            </a:r>
            <a:endParaRPr kumimoji="1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方正启体简体" pitchFamily="65" charset="-122"/>
              <a:cs typeface="+mn-cs"/>
            </a:endParaRPr>
          </a:p>
        </p:txBody>
      </p:sp>
      <p:pic>
        <p:nvPicPr>
          <p:cNvPr id="30726" name="Picture 9" descr="8759851964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5039658"/>
            <a:ext cx="9145694" cy="1818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bldLvl="0" animBg="1"/>
      <p:bldP spid="30" grpId="0"/>
      <p:bldP spid="3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WordArt 4"/>
          <p:cNvSpPr>
            <a:spLocks noTextEdit="1"/>
          </p:cNvSpPr>
          <p:nvPr/>
        </p:nvSpPr>
        <p:spPr>
          <a:xfrm>
            <a:off x="1910575" y="274689"/>
            <a:ext cx="2608746" cy="8478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 eaLnBrk="0" hangingPunct="0"/>
            <a:r>
              <a:rPr lang="zh-CN" altLang="en-US" sz="60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60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29" name="Rectangle 5"/>
          <p:cNvSpPr/>
          <p:nvPr/>
        </p:nvSpPr>
        <p:spPr>
          <a:xfrm>
            <a:off x="2163035" y="1644955"/>
            <a:ext cx="63093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ea typeface="方正启体简体" pitchFamily="65" charset="-122"/>
              </a:rPr>
              <a:t>杨修之死主要有以下原因：</a:t>
            </a:r>
            <a:endParaRPr lang="zh-CN" altLang="en-US" sz="4000" b="1" dirty="0">
              <a:latin typeface="Times New Roman" panose="02020603050405020304" pitchFamily="18" charset="0"/>
              <a:ea typeface="方正启体简体" pitchFamily="65" charset="-122"/>
            </a:endParaRP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2224958" y="2311828"/>
            <a:ext cx="6126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其一：杨修之死，过在自己。</a:t>
            </a:r>
            <a:endParaRPr kumimoji="1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2197966" y="3043802"/>
            <a:ext cx="61264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其二：杨修之死，罪在曹操。</a:t>
            </a:r>
            <a:endParaRPr kumimoji="1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2212256" y="3764660"/>
            <a:ext cx="56692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其三：主要缘于政治斗争。</a:t>
            </a: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pic>
        <p:nvPicPr>
          <p:cNvPr id="31751" name="Picture 9" descr="8759851964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4571260"/>
            <a:ext cx="9145694" cy="228642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0" grpId="0" bldLvl="0" animBg="1"/>
      <p:bldP spid="52231" grpId="0" bldLvl="0" animBg="1"/>
      <p:bldP spid="5223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Picture 2" descr="6391095975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0"/>
            <a:ext cx="9145694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/>
          <p:nvPr/>
        </p:nvSpPr>
        <p:spPr>
          <a:xfrm>
            <a:off x="2494883" y="1382969"/>
            <a:ext cx="7221287" cy="4118738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algn="ctr" eaLnBrk="0" hangingPunct="0">
              <a:spcBef>
                <a:spcPct val="50000"/>
              </a:spcBef>
            </a:pPr>
            <a:endParaRPr lang="en-GB" altLang="zh-CN" sz="4800" b="1" dirty="0">
              <a:latin typeface="Arial" panose="020B0604020202020204" pitchFamily="34" charset="0"/>
              <a:ea typeface="隶书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GB" altLang="zh-CN" sz="4800" dirty="0">
                <a:latin typeface="Arial" panose="020B0604020202020204" pitchFamily="34" charset="0"/>
                <a:ea typeface="隶书" pitchFamily="49" charset="-122"/>
              </a:rPr>
              <a:t>聪明杨德祖   世代继簪缨</a:t>
            </a:r>
            <a:br>
              <a:rPr lang="en-GB" altLang="zh-CN" sz="4800" dirty="0">
                <a:latin typeface="Arial" panose="020B0604020202020204" pitchFamily="34" charset="0"/>
                <a:ea typeface="隶书" pitchFamily="49" charset="-122"/>
              </a:rPr>
            </a:br>
            <a:r>
              <a:rPr lang="en-GB" altLang="zh-CN" sz="4800" dirty="0">
                <a:latin typeface="Arial" panose="020B0604020202020204" pitchFamily="34" charset="0"/>
                <a:ea typeface="隶书" pitchFamily="49" charset="-122"/>
              </a:rPr>
              <a:t>笔下龙蛇走   胸中锦绣成</a:t>
            </a:r>
            <a:br>
              <a:rPr lang="en-GB" altLang="zh-CN" sz="4800" dirty="0">
                <a:latin typeface="Arial" panose="020B0604020202020204" pitchFamily="34" charset="0"/>
                <a:ea typeface="隶书" pitchFamily="49" charset="-122"/>
              </a:rPr>
            </a:br>
            <a:r>
              <a:rPr lang="en-GB" altLang="zh-CN" sz="4800" dirty="0">
                <a:latin typeface="Arial" panose="020B0604020202020204" pitchFamily="34" charset="0"/>
                <a:ea typeface="隶书" pitchFamily="49" charset="-122"/>
              </a:rPr>
              <a:t>开谈惊四座   捷对冠群英</a:t>
            </a:r>
            <a:br>
              <a:rPr lang="en-GB" altLang="zh-CN" sz="4800" dirty="0">
                <a:latin typeface="Arial" panose="020B0604020202020204" pitchFamily="34" charset="0"/>
                <a:ea typeface="隶书" pitchFamily="49" charset="-122"/>
              </a:rPr>
            </a:br>
            <a:r>
              <a:rPr lang="en-GB" altLang="zh-CN" sz="4800" dirty="0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身死因才误</a:t>
            </a:r>
            <a:r>
              <a:rPr lang="en-GB" altLang="zh-CN" sz="4800" dirty="0">
                <a:latin typeface="Arial" panose="020B0604020202020204" pitchFamily="34" charset="0"/>
                <a:ea typeface="隶书" pitchFamily="49" charset="-122"/>
              </a:rPr>
              <a:t>   非关欲退兵</a:t>
            </a:r>
            <a:endParaRPr lang="en-GB" altLang="zh-CN" sz="48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2772" name="Rectangle 4"/>
          <p:cNvSpPr/>
          <p:nvPr/>
        </p:nvSpPr>
        <p:spPr>
          <a:xfrm>
            <a:off x="2639373" y="908218"/>
            <a:ext cx="3961546" cy="824066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eaLnBrk="0" hangingPunct="0"/>
            <a:r>
              <a:rPr lang="en-GB" altLang="zh-CN" sz="4800" b="1" dirty="0">
                <a:latin typeface="Times New Roman" panose="02020603050405020304" pitchFamily="18" charset="0"/>
                <a:ea typeface="隶书" pitchFamily="49" charset="-122"/>
              </a:rPr>
              <a:t>后人诗曰：</a:t>
            </a:r>
            <a:endParaRPr lang="en-GB" altLang="zh-CN" sz="48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kuang092"/>
          <p:cNvPicPr>
            <a:picLocks noChangeAspect="1"/>
          </p:cNvPicPr>
          <p:nvPr/>
        </p:nvPicPr>
        <p:blipFill>
          <a:blip r:embed="rId1">
            <a:lum bright="66000" contrast="-42000"/>
          </a:blip>
          <a:stretch>
            <a:fillRect/>
          </a:stretch>
        </p:blipFill>
        <p:spPr>
          <a:xfrm>
            <a:off x="1697811" y="0"/>
            <a:ext cx="9145694" cy="68576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Rectangle 3"/>
          <p:cNvSpPr>
            <a:spLocks noGrp="1"/>
          </p:cNvSpPr>
          <p:nvPr>
            <p:ph type="title"/>
          </p:nvPr>
        </p:nvSpPr>
        <p:spPr>
          <a:xfrm>
            <a:off x="2382150" y="609713"/>
            <a:ext cx="7773840" cy="1143212"/>
          </a:xfrm>
        </p:spPr>
        <p:txBody>
          <a:bodyPr vert="horz" wrap="square" lIns="88916" tIns="38107" rIns="88916" bIns="38107" anchor="ctr"/>
          <a:p>
            <a:r>
              <a:rPr lang="zh-CN" altLang="en-US" b="1" dirty="0">
                <a:ea typeface="黑体" panose="02010609060101010101" pitchFamily="2" charset="-122"/>
              </a:rPr>
              <a:t>学习目标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77828" name="Rectangle 4"/>
          <p:cNvSpPr>
            <a:spLocks noGrp="1"/>
          </p:cNvSpPr>
          <p:nvPr>
            <p:ph idx="1"/>
          </p:nvPr>
        </p:nvSpPr>
        <p:spPr>
          <a:xfrm>
            <a:off x="2250363" y="1806910"/>
            <a:ext cx="8237475" cy="4115562"/>
          </a:xfrm>
        </p:spPr>
        <p:txBody>
          <a:bodyPr vert="horz" wrap="square" lIns="88916" tIns="38107" rIns="88916" bIns="38107" anchor="t"/>
          <a:p>
            <a:pPr>
              <a:buNone/>
            </a:pPr>
            <a:endParaRPr lang="en-US" altLang="zh-CN" sz="3600" b="1" dirty="0"/>
          </a:p>
          <a:p>
            <a:pPr>
              <a:buNone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、能简述故事</a:t>
            </a:r>
            <a:r>
              <a:rPr lang="en-US" altLang="zh-CN" sz="3600" b="1" dirty="0"/>
              <a:t>, </a:t>
            </a:r>
            <a:r>
              <a:rPr lang="zh-CN" altLang="en-US" sz="3600" b="1" dirty="0"/>
              <a:t>梳理情节。</a:t>
            </a:r>
            <a:endParaRPr lang="zh-CN" altLang="en-US" sz="3600" b="1" dirty="0"/>
          </a:p>
          <a:p>
            <a:pPr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、分析、概括杨修、曹操的性格特点。</a:t>
            </a:r>
            <a:endParaRPr lang="zh-CN" altLang="en-US" sz="3600" b="1" dirty="0"/>
          </a:p>
          <a:p>
            <a:pPr>
              <a:buNone/>
            </a:pPr>
            <a:r>
              <a:rPr lang="en-US" altLang="zh-CN" sz="3600" b="1" dirty="0"/>
              <a:t>3</a:t>
            </a:r>
            <a:r>
              <a:rPr lang="zh-CN" altLang="en-US" sz="3600" b="1" dirty="0"/>
              <a:t>、探讨杨修之死的原因。</a:t>
            </a:r>
            <a:endParaRPr lang="zh-CN" altLang="en-US" sz="3600" b="1" dirty="0"/>
          </a:p>
          <a:p>
            <a:pPr>
              <a:buNone/>
            </a:pPr>
            <a:endParaRPr lang="zh-CN" altLang="en-US" sz="3600" b="1" dirty="0"/>
          </a:p>
        </p:txBody>
      </p:sp>
    </p:spTree>
  </p:cSld>
  <p:clrMapOvr>
    <a:masterClrMapping/>
  </p:clrMapOvr>
  <p:transition spd="med">
    <p:sndAc>
      <p:stSnd>
        <p:snd r:embed="rId2" name="ms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7828">
                                            <p:txEl>
                                              <p:charRg st="1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7828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7828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2"/>
          <p:cNvSpPr>
            <a:spLocks noGrp="1"/>
          </p:cNvSpPr>
          <p:nvPr>
            <p:ph type="title"/>
          </p:nvPr>
        </p:nvSpPr>
        <p:spPr>
          <a:xfrm>
            <a:off x="2294821" y="489041"/>
            <a:ext cx="3977425" cy="1143212"/>
          </a:xfrm>
        </p:spPr>
        <p:txBody>
          <a:bodyPr vert="horz" wrap="square" lIns="88916" tIns="38107" rIns="88916" bIns="38107" anchor="ctr"/>
          <a:p>
            <a:r>
              <a:rPr lang="zh-CN" altLang="en-GB" sz="7200" dirty="0">
                <a:solidFill>
                  <a:srgbClr val="FF3300"/>
                </a:solidFill>
                <a:ea typeface="华文琥珀" pitchFamily="2" charset="-122"/>
              </a:rPr>
              <a:t>拓展延伸</a:t>
            </a:r>
            <a:endParaRPr lang="zh-CN" altLang="en-GB" sz="7200" dirty="0">
              <a:solidFill>
                <a:srgbClr val="FF3300"/>
              </a:solidFill>
              <a:ea typeface="华文琥珀" pitchFamily="2" charset="-122"/>
            </a:endParaRPr>
          </a:p>
        </p:txBody>
      </p:sp>
      <p:sp>
        <p:nvSpPr>
          <p:cNvPr id="80899" name="Rectangle 3"/>
          <p:cNvSpPr>
            <a:spLocks noGrp="1"/>
          </p:cNvSpPr>
          <p:nvPr>
            <p:ph idx="1"/>
          </p:nvPr>
        </p:nvSpPr>
        <p:spPr>
          <a:xfrm>
            <a:off x="1523153" y="1975216"/>
            <a:ext cx="8796379" cy="2284836"/>
          </a:xfrm>
        </p:spPr>
        <p:txBody>
          <a:bodyPr vert="horz" wrap="square" lIns="88916" tIns="38107" rIns="88916" bIns="38107" anchor="t"/>
          <a:p>
            <a:pPr>
              <a:lnSpc>
                <a:spcPct val="135000"/>
              </a:lnSpc>
              <a:buNone/>
            </a:pPr>
            <a:r>
              <a:rPr lang="zh-CN" altLang="en-GB" b="1" dirty="0">
                <a:ea typeface="华文新魏" pitchFamily="2" charset="-122"/>
              </a:rPr>
              <a:t>           穿越时空，如果你是曹操身边一位重臣，是杨修的朋友，你会对杨修提出什么忠告？对曹操进什么言？</a:t>
            </a:r>
            <a:endParaRPr lang="zh-CN" altLang="en-GB" b="1" dirty="0">
              <a:ea typeface="华文新魏" pitchFamily="2" charset="-122"/>
            </a:endParaRPr>
          </a:p>
        </p:txBody>
      </p:sp>
      <p:pic>
        <p:nvPicPr>
          <p:cNvPr id="33796" name="Picture 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4063165"/>
            <a:ext cx="9145694" cy="279451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0899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3" descr="2285273114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-1587"/>
            <a:ext cx="9117113" cy="685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4446282" y="274689"/>
            <a:ext cx="6222565" cy="62496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作业布置：（任选其一）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、以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从杨修之死想到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为题，写一段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200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字左右的短文，谈谈自己的认识。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、以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我眼中的曹操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为题，写一段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200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62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古隶简体" pitchFamily="65" charset="-122"/>
                <a:ea typeface="方正古隶简体" pitchFamily="65" charset="-122"/>
                <a:cs typeface="+mn-cs"/>
              </a:rPr>
              <a:t>字左右的短文，写出你心目中的曹操形象。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2626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古隶简体" pitchFamily="65" charset="-122"/>
              <a:ea typeface="方正古隶简体" pitchFamily="65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2212256" y="3764660"/>
            <a:ext cx="3098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pic>
        <p:nvPicPr>
          <p:cNvPr id="16387" name="Picture 9" descr="8759851964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4992024"/>
            <a:ext cx="8913876" cy="18656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 Box 8"/>
          <p:cNvSpPr txBox="1"/>
          <p:nvPr/>
        </p:nvSpPr>
        <p:spPr>
          <a:xfrm>
            <a:off x="2425020" y="261987"/>
            <a:ext cx="7386418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GB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《三国演义》是我国第一部长篇章回体小说，</a:t>
            </a:r>
            <a:r>
              <a:rPr lang="en-GB" altLang="zh-CN" sz="3200" b="1" dirty="0">
                <a:latin typeface="Times New Roman" panose="02020603050405020304" pitchFamily="18" charset="0"/>
              </a:rPr>
              <a:t>也是我国最有代表性的长篇历史演义小说.《三国演义》描述了统治集团内部和魏、蜀、吴三国之间的政治斗争、军事斗争，对当时动乱的社会状况有所反映，塑造了刘备、诸葛亮、曹操、周瑜、关羽、张飞等众多的人物。表现出鲜明的</a:t>
            </a:r>
            <a:r>
              <a:rPr lang="en-GB" altLang="zh-CN" sz="32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拥刘反曹</a:t>
            </a:r>
            <a:r>
              <a:rPr lang="en-GB" altLang="zh-CN" sz="3200" b="1" dirty="0">
                <a:latin typeface="Times New Roman" panose="02020603050405020304" pitchFamily="18" charset="0"/>
              </a:rPr>
              <a:t>的正统思想和儒家的仁政思想。寄托了人民渴求明君仁政、社会安定的愿望。</a:t>
            </a:r>
            <a:endParaRPr lang="en-GB" altLang="zh-CN" sz="3200" b="1" dirty="0">
              <a:latin typeface="Times New Roman" panose="02020603050405020304" pitchFamily="18" charset="0"/>
            </a:endParaRPr>
          </a:p>
          <a:p>
            <a:r>
              <a:rPr lang="en-GB" altLang="zh-CN" sz="3200" b="1" dirty="0">
                <a:latin typeface="Times New Roman" panose="02020603050405020304" pitchFamily="18" charset="0"/>
              </a:rPr>
              <a:t>    </a:t>
            </a:r>
            <a:r>
              <a:rPr lang="en-GB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作者罗贯中，名本，号湖海散人，元末明初小说家</a:t>
            </a:r>
            <a:r>
              <a:rPr lang="zh-CN" altLang="en-GB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GB" sz="3200" dirty="0">
                <a:latin typeface="Times New Roman" panose="02020603050405020304" pitchFamily="18" charset="0"/>
              </a:rPr>
              <a:t>。</a:t>
            </a:r>
            <a:endParaRPr lang="zh-CN" altLang="en-GB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2137713982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609713"/>
            <a:ext cx="3934554" cy="579227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3"/>
          <p:cNvSpPr/>
          <p:nvPr/>
        </p:nvSpPr>
        <p:spPr>
          <a:xfrm>
            <a:off x="5867358" y="366781"/>
            <a:ext cx="1101929" cy="700217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eaLnBrk="0" hangingPunct="0"/>
            <a:r>
              <a:rPr lang="en-GB" altLang="zh-CN" sz="3600" b="1" dirty="0">
                <a:solidFill>
                  <a:srgbClr val="208220"/>
                </a:solidFill>
                <a:latin typeface="Times New Roman" panose="02020603050405020304" pitchFamily="18" charset="0"/>
                <a:ea typeface="楷体_GB2312" pitchFamily="49" charset="-122"/>
              </a:rPr>
              <a:t>曹操</a:t>
            </a:r>
            <a:endParaRPr lang="en-GB" altLang="zh-CN" sz="3600" b="1" dirty="0">
              <a:solidFill>
                <a:srgbClr val="20822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48" name="Rectangle 4"/>
          <p:cNvSpPr/>
          <p:nvPr/>
        </p:nvSpPr>
        <p:spPr>
          <a:xfrm>
            <a:off x="5638715" y="1295640"/>
            <a:ext cx="5030132" cy="5204789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eaLnBrk="0" hangingPunct="0"/>
            <a:r>
              <a:rPr lang="en-GB" altLang="zh-CN" b="1" dirty="0">
                <a:latin typeface="_x000B__x000C_" charset="0"/>
              </a:rPr>
              <a:t>    即魏武帝。三国时政治家、军事家、诗人。字孟德，小名阿瞒，沛国谯县人。后逐渐统一了中国北部。建安十三年，进位为丞相，率军南下，被孙权和刘备的联军击败于赤壁。封魏王。子曹丕称帝，追尊为武帝。精兵法，著有《孙子略解》、《兵书接要》 等书。善诗歌</a:t>
            </a:r>
            <a:r>
              <a:rPr lang="zh-CN" altLang="en-GB" b="1" dirty="0">
                <a:latin typeface="_x000B__x000C_" charset="0"/>
              </a:rPr>
              <a:t>，</a:t>
            </a:r>
            <a:r>
              <a:rPr lang="en-GB" altLang="zh-CN" b="1" dirty="0">
                <a:latin typeface="_x000B__x000C_" charset="0"/>
              </a:rPr>
              <a:t>《</a:t>
            </a:r>
            <a:r>
              <a:rPr lang="zh-CN" altLang="en-GB" b="1" dirty="0">
                <a:latin typeface="_x000B__x000C_" charset="0"/>
              </a:rPr>
              <a:t>龟虽寿</a:t>
            </a:r>
            <a:r>
              <a:rPr lang="en-GB" altLang="zh-CN" b="1" dirty="0">
                <a:latin typeface="_x000B__x000C_" charset="0"/>
              </a:rPr>
              <a:t>》</a:t>
            </a:r>
            <a:r>
              <a:rPr lang="zh-CN" altLang="en-GB" b="1" dirty="0">
                <a:latin typeface="_x000B__x000C_" charset="0"/>
              </a:rPr>
              <a:t>、</a:t>
            </a:r>
            <a:r>
              <a:rPr lang="en-GB" altLang="zh-CN" b="1" dirty="0">
                <a:latin typeface="_x000B__x000C_" charset="0"/>
              </a:rPr>
              <a:t>《观沧海》等篇，抒发自己的政治抱负，并反映汉末人民的苦难生活，气魄雄伟，慷慨悲凉。散文亦清峻整洁。著作</a:t>
            </a:r>
            <a:r>
              <a:rPr lang="zh-CN" altLang="en-GB" b="1" dirty="0">
                <a:latin typeface="_x000B__x000C_" charset="0"/>
              </a:rPr>
              <a:t>有</a:t>
            </a:r>
            <a:r>
              <a:rPr lang="en-GB" altLang="zh-CN" b="1" dirty="0">
                <a:latin typeface="_x000B__x000C_" charset="0"/>
              </a:rPr>
              <a:t>《曹操集》。</a:t>
            </a:r>
            <a:endParaRPr lang="en-GB" altLang="zh-CN" b="1" dirty="0">
              <a:latin typeface="Times New Roman" panose="02020603050405020304" pitchFamily="18" charset="0"/>
            </a:endParaRPr>
          </a:p>
          <a:p>
            <a:pPr eaLnBrk="0" hangingPunct="0"/>
            <a:endParaRPr lang="en-GB" altLang="zh-CN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6540582" y="1341686"/>
            <a:ext cx="1101929" cy="641469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eaLnBrk="0" hangingPunct="0"/>
            <a:r>
              <a:rPr lang="en-GB" altLang="zh-CN" sz="3600" b="1" dirty="0">
                <a:solidFill>
                  <a:srgbClr val="208220"/>
                </a:solidFill>
                <a:latin typeface="Times New Roman" panose="02020603050405020304" pitchFamily="18" charset="0"/>
                <a:ea typeface="楷体_GB2312" pitchFamily="49" charset="-122"/>
              </a:rPr>
              <a:t>杨修</a:t>
            </a:r>
            <a:endParaRPr lang="en-GB" altLang="zh-CN" sz="3600" b="1" dirty="0">
              <a:solidFill>
                <a:srgbClr val="20822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8435" name="Picture 3" descr="7929644578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609713"/>
            <a:ext cx="4267990" cy="57160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2" name="Rectangle 4"/>
          <p:cNvSpPr/>
          <p:nvPr/>
        </p:nvSpPr>
        <p:spPr>
          <a:xfrm>
            <a:off x="6096000" y="2133995"/>
            <a:ext cx="4572847" cy="3555071"/>
          </a:xfrm>
          <a:prstGeom prst="rect">
            <a:avLst/>
          </a:prstGeom>
          <a:noFill/>
          <a:ln w="9525">
            <a:noFill/>
          </a:ln>
        </p:spPr>
        <p:txBody>
          <a:bodyPr lIns="88916" tIns="38107" rIns="88916" bIns="38107"/>
          <a:p>
            <a:pPr eaLnBrk="0" hangingPunct="0"/>
            <a:r>
              <a:rPr lang="en-GB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en-GB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字德祖，</a:t>
            </a:r>
            <a:r>
              <a:rPr lang="zh-CN" altLang="en-GB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汉太尉杨震五世孙。</a:t>
            </a:r>
            <a:r>
              <a:rPr lang="en-GB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后为汉相曹操主</a:t>
            </a:r>
            <a:r>
              <a:rPr lang="zh-CN" altLang="en-GB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簿。因才华过人，又是袁术外甥，曹操虑为后患。</a:t>
            </a:r>
            <a:endParaRPr lang="zh-CN" altLang="en-GB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847063" y="485865"/>
            <a:ext cx="7773840" cy="1143212"/>
          </a:xfrm>
        </p:spPr>
        <p:txBody>
          <a:bodyPr vert="horz" wrap="square" lIns="88916" tIns="38107" rIns="88916" bIns="38107" anchor="ctr"/>
          <a:p>
            <a:pPr algn="l"/>
            <a:r>
              <a:rPr lang="zh-CN" altLang="en-US" sz="4000" dirty="0">
                <a:solidFill>
                  <a:schemeClr val="tx1"/>
                </a:solidFill>
                <a:ea typeface="方正琥珀简体" pitchFamily="65" charset="-122"/>
              </a:rPr>
              <a:t>给下列生字注音</a:t>
            </a:r>
            <a:endParaRPr lang="en-US" altLang="zh-CN" sz="4000" dirty="0">
              <a:solidFill>
                <a:schemeClr val="tx1"/>
              </a:solidFill>
              <a:ea typeface="方正琥珀简体" pitchFamily="65" charset="-122"/>
            </a:endParaRPr>
          </a:p>
        </p:txBody>
      </p:sp>
      <p:sp>
        <p:nvSpPr>
          <p:cNvPr id="19459" name="Rectangle 6"/>
          <p:cNvSpPr>
            <a:spLocks noGrp="1"/>
          </p:cNvSpPr>
          <p:nvPr>
            <p:ph idx="1"/>
          </p:nvPr>
        </p:nvSpPr>
        <p:spPr>
          <a:xfrm>
            <a:off x="2494883" y="1589382"/>
            <a:ext cx="3886920" cy="4495044"/>
          </a:xfrm>
        </p:spPr>
        <p:txBody>
          <a:bodyPr vert="horz" wrap="square" lIns="88916" tIns="38107" rIns="88916" bIns="38107" anchor="t"/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solidFill>
                  <a:srgbClr val="FF3300"/>
                </a:solidFill>
                <a:ea typeface="楷体_GB2312" pitchFamily="49" charset="-122"/>
              </a:rPr>
              <a:t>佯</a:t>
            </a:r>
            <a:r>
              <a:rPr lang="zh-CN" altLang="en-US" sz="4400" dirty="0">
                <a:solidFill>
                  <a:schemeClr val="accent2"/>
                </a:solidFill>
                <a:ea typeface="楷体_GB2312" pitchFamily="49" charset="-122"/>
              </a:rPr>
              <a:t>惊问</a:t>
            </a:r>
            <a:endParaRPr lang="zh-CN" altLang="en-US" sz="4400" dirty="0">
              <a:solidFill>
                <a:schemeClr val="accent2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solidFill>
                  <a:schemeClr val="accent2"/>
                </a:solidFill>
                <a:ea typeface="楷体_GB2312" pitchFamily="49" charset="-122"/>
              </a:rPr>
              <a:t>曹</a:t>
            </a:r>
            <a:r>
              <a:rPr lang="zh-CN" altLang="en-US" sz="4400" dirty="0">
                <a:solidFill>
                  <a:srgbClr val="FF3300"/>
                </a:solidFill>
                <a:ea typeface="楷体_GB2312" pitchFamily="49" charset="-122"/>
              </a:rPr>
              <a:t>丕</a:t>
            </a:r>
            <a:endParaRPr lang="zh-CN" altLang="en-US" sz="4400" dirty="0">
              <a:solidFill>
                <a:srgbClr val="FF3300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solidFill>
                  <a:schemeClr val="accent2"/>
                </a:solidFill>
                <a:ea typeface="楷体_GB2312" pitchFamily="49" charset="-122"/>
              </a:rPr>
              <a:t>大</a:t>
            </a:r>
            <a:r>
              <a:rPr lang="zh-CN" altLang="en-US" sz="4400" dirty="0">
                <a:solidFill>
                  <a:srgbClr val="FF3300"/>
                </a:solidFill>
                <a:ea typeface="楷体_GB2312" pitchFamily="49" charset="-122"/>
              </a:rPr>
              <a:t>簏</a:t>
            </a:r>
            <a:endParaRPr lang="zh-CN" altLang="en-US" sz="4400" dirty="0">
              <a:solidFill>
                <a:srgbClr val="FF3300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solidFill>
                  <a:srgbClr val="FF3300"/>
                </a:solidFill>
                <a:ea typeface="楷体_GB2312" pitchFamily="49" charset="-122"/>
              </a:rPr>
              <a:t>伺</a:t>
            </a:r>
            <a:r>
              <a:rPr lang="zh-CN" altLang="en-US" sz="4400" dirty="0">
                <a:solidFill>
                  <a:schemeClr val="accent2"/>
                </a:solidFill>
                <a:ea typeface="楷体_GB2312" pitchFamily="49" charset="-122"/>
              </a:rPr>
              <a:t>察</a:t>
            </a:r>
            <a:endParaRPr lang="zh-CN" altLang="en-US" sz="4400" dirty="0">
              <a:solidFill>
                <a:schemeClr val="accent2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solidFill>
                  <a:srgbClr val="FF3300"/>
                </a:solidFill>
                <a:ea typeface="楷体_GB2312" pitchFamily="49" charset="-122"/>
              </a:rPr>
              <a:t>谮</a:t>
            </a:r>
            <a:r>
              <a:rPr lang="zh-CN" altLang="en-US" sz="4400" dirty="0">
                <a:solidFill>
                  <a:schemeClr val="accent2"/>
                </a:solidFill>
                <a:ea typeface="楷体_GB2312" pitchFamily="49" charset="-122"/>
              </a:rPr>
              <a:t>害</a:t>
            </a:r>
            <a:endParaRPr lang="zh-CN" altLang="en-US" sz="4400" dirty="0">
              <a:solidFill>
                <a:schemeClr val="accent2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dirty="0">
                <a:solidFill>
                  <a:srgbClr val="FF3300"/>
                </a:solidFill>
                <a:ea typeface="楷体_GB2312" pitchFamily="49" charset="-122"/>
              </a:rPr>
              <a:t>邺</a:t>
            </a:r>
            <a:r>
              <a:rPr lang="zh-CN" altLang="en-US" sz="4400" dirty="0">
                <a:solidFill>
                  <a:schemeClr val="accent2"/>
                </a:solidFill>
                <a:ea typeface="楷体_GB2312" pitchFamily="49" charset="-122"/>
              </a:rPr>
              <a:t>城</a:t>
            </a:r>
            <a:endParaRPr lang="zh-CN" altLang="en-US" sz="4400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19460" name="Rectangle 7"/>
          <p:cNvSpPr/>
          <p:nvPr/>
        </p:nvSpPr>
        <p:spPr>
          <a:xfrm>
            <a:off x="6026137" y="1589382"/>
            <a:ext cx="3886920" cy="41409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叱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退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麾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军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高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阜</a:t>
            </a:r>
            <a:endParaRPr lang="zh-CN" altLang="en-US" sz="44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拈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弓搭箭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弃弓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绰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刀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4040" name="Rectangle 8"/>
          <p:cNvSpPr/>
          <p:nvPr/>
        </p:nvSpPr>
        <p:spPr>
          <a:xfrm>
            <a:off x="3793699" y="1557626"/>
            <a:ext cx="3886920" cy="4495044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44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á</a:t>
            </a: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ng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pī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44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ù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44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ì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z</a:t>
            </a:r>
            <a:r>
              <a:rPr lang="en-US" altLang="zh-CN" sz="44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è</a:t>
            </a: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n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44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è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  <p:sp>
        <p:nvSpPr>
          <p:cNvPr id="44041" name="Rectangle 9"/>
          <p:cNvSpPr/>
          <p:nvPr/>
        </p:nvSpPr>
        <p:spPr>
          <a:xfrm>
            <a:off x="7445625" y="1557626"/>
            <a:ext cx="2972350" cy="4495044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44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ì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en-US" altLang="zh-CN" sz="4400" b="1" dirty="0">
                <a:solidFill>
                  <a:srgbClr val="FF3300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ī</a:t>
            </a:r>
            <a:endParaRPr lang="en-US" altLang="zh-CN" sz="44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44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ù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niān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4400" b="1" dirty="0">
                <a:solidFill>
                  <a:srgbClr val="CC3300"/>
                </a:solidFill>
                <a:latin typeface="宋体" panose="02010600030101010101" pitchFamily="2" charset="-122"/>
              </a:rPr>
              <a:t>chāo</a:t>
            </a:r>
            <a:endParaRPr lang="en-US" altLang="zh-CN" sz="4400" b="1" dirty="0">
              <a:solidFill>
                <a:srgbClr val="CC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404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4040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4040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4040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charRg st="1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4040">
                                            <p:txEl>
                                              <p:charRg st="15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charRg st="19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4040">
                                            <p:txEl>
                                              <p:charRg st="19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404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44041">
                                            <p:txEl>
                                              <p:charRg st="4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4041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charRg st="11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44041">
                                            <p:txEl>
                                              <p:charRg st="11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charRg st="18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44041">
                                            <p:txEl>
                                              <p:charRg st="18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 build="p"/>
      <p:bldP spid="4404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2423433" y="765317"/>
            <a:ext cx="7341960" cy="838355"/>
          </a:xfrm>
        </p:spPr>
        <p:txBody>
          <a:bodyPr vert="horz" wrap="square" lIns="88916" tIns="38107" rIns="88916" bIns="38107" anchor="ctr"/>
          <a:p>
            <a:pPr algn="l"/>
            <a:r>
              <a:rPr lang="zh-CN" altLang="en-US" sz="3600" dirty="0">
                <a:solidFill>
                  <a:schemeClr val="tx1"/>
                </a:solidFill>
                <a:ea typeface="方正琥珀简体" pitchFamily="65" charset="-122"/>
              </a:rPr>
              <a:t>解释加</a:t>
            </a:r>
            <a:r>
              <a:rPr lang="zh-CN" altLang="en-US" sz="3600" dirty="0">
                <a:solidFill>
                  <a:srgbClr val="FF3300"/>
                </a:solidFill>
                <a:ea typeface="方正琥珀简体" pitchFamily="65" charset="-122"/>
              </a:rPr>
              <a:t>红色</a:t>
            </a:r>
            <a:r>
              <a:rPr lang="zh-CN" altLang="en-US" sz="3600" dirty="0">
                <a:solidFill>
                  <a:schemeClr val="tx1"/>
                </a:solidFill>
                <a:ea typeface="方正琥珀简体" pitchFamily="65" charset="-122"/>
              </a:rPr>
              <a:t>的词语</a:t>
            </a:r>
            <a:endParaRPr lang="en-US" altLang="zh-CN" sz="3600" dirty="0">
              <a:solidFill>
                <a:schemeClr val="tx1"/>
              </a:solidFill>
              <a:ea typeface="方正琥珀简体" pitchFamily="65" charset="-122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3047435" y="1424252"/>
            <a:ext cx="3048565" cy="5028543"/>
          </a:xfrm>
        </p:spPr>
        <p:txBody>
          <a:bodyPr vert="horz" wrap="square" lIns="88916" tIns="38107" rIns="88916" bIns="38107" anchor="t"/>
          <a:p>
            <a:pPr marL="533400" indent="-533400">
              <a:buFontTx/>
              <a:buAutoNum type="arabicPeriod"/>
            </a:pP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植</a:t>
            </a:r>
            <a:r>
              <a:rPr lang="zh-CN" altLang="en-US" dirty="0">
                <a:solidFill>
                  <a:srgbClr val="FF3300"/>
                </a:solidFill>
                <a:ea typeface="楷体_GB2312" pitchFamily="49" charset="-122"/>
              </a:rPr>
              <a:t>然</a:t>
            </a: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其言</a:t>
            </a:r>
            <a:endParaRPr lang="zh-CN" altLang="en-US" dirty="0">
              <a:solidFill>
                <a:schemeClr val="accent2"/>
              </a:solidFill>
              <a:ea typeface="楷体_GB2312" pitchFamily="49" charset="-122"/>
            </a:endParaRPr>
          </a:p>
          <a:p>
            <a:pPr marL="533400" indent="-533400">
              <a:buFontTx/>
              <a:buAutoNum type="arabicPeriod"/>
            </a:pP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愈</a:t>
            </a:r>
            <a:r>
              <a:rPr lang="zh-CN" altLang="en-US" dirty="0">
                <a:solidFill>
                  <a:srgbClr val="FF3300"/>
                </a:solidFill>
                <a:ea typeface="楷体_GB2312" pitchFamily="49" charset="-122"/>
              </a:rPr>
              <a:t>恶</a:t>
            </a: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之</a:t>
            </a:r>
            <a:endParaRPr lang="zh-CN" altLang="en-US" dirty="0">
              <a:solidFill>
                <a:schemeClr val="accent2"/>
              </a:solidFill>
              <a:ea typeface="楷体_GB2312" pitchFamily="49" charset="-122"/>
            </a:endParaRPr>
          </a:p>
          <a:p>
            <a:pPr marL="533400" indent="-533400">
              <a:buFontTx/>
              <a:buAutoNum type="arabicPeriod"/>
            </a:pPr>
            <a:r>
              <a:rPr lang="zh-CN" altLang="en-US" dirty="0">
                <a:solidFill>
                  <a:srgbClr val="FF3300"/>
                </a:solidFill>
                <a:ea typeface="楷体_GB2312" pitchFamily="49" charset="-122"/>
              </a:rPr>
              <a:t>但</a:t>
            </a: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操有问</a:t>
            </a:r>
            <a:endParaRPr lang="zh-CN" altLang="en-US" dirty="0">
              <a:solidFill>
                <a:schemeClr val="accent2"/>
              </a:solidFill>
              <a:ea typeface="楷体_GB2312" pitchFamily="49" charset="-122"/>
            </a:endParaRPr>
          </a:p>
          <a:p>
            <a:pPr marL="533400" indent="-533400">
              <a:buFontTx/>
              <a:buAutoNum type="arabicPeriod"/>
            </a:pPr>
            <a:r>
              <a:rPr lang="zh-CN" altLang="en-US" dirty="0">
                <a:solidFill>
                  <a:srgbClr val="FF3300"/>
                </a:solidFill>
                <a:ea typeface="楷体_GB2312" pitchFamily="49" charset="-122"/>
              </a:rPr>
              <a:t>叱</a:t>
            </a: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退</a:t>
            </a:r>
            <a:endParaRPr lang="zh-CN" altLang="en-US" dirty="0">
              <a:solidFill>
                <a:schemeClr val="accent2"/>
              </a:solidFill>
              <a:ea typeface="楷体_GB2312" pitchFamily="49" charset="-122"/>
            </a:endParaRPr>
          </a:p>
          <a:p>
            <a:pPr marL="533400" indent="-533400">
              <a:buFontTx/>
              <a:buAutoNum type="arabicPeriod"/>
            </a:pPr>
            <a:r>
              <a:rPr lang="zh-CN" altLang="en-US" dirty="0">
                <a:solidFill>
                  <a:srgbClr val="FF3300"/>
                </a:solidFill>
                <a:ea typeface="楷体_GB2312" pitchFamily="49" charset="-122"/>
              </a:rPr>
              <a:t>麾</a:t>
            </a: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军</a:t>
            </a:r>
            <a:endParaRPr lang="zh-CN" altLang="en-US" dirty="0">
              <a:solidFill>
                <a:schemeClr val="accent2"/>
              </a:solidFill>
              <a:ea typeface="楷体_GB2312" pitchFamily="49" charset="-122"/>
            </a:endParaRPr>
          </a:p>
          <a:p>
            <a:pPr marL="533400" indent="-533400">
              <a:buFontTx/>
              <a:buAutoNum type="arabicPeriod"/>
            </a:pP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高</a:t>
            </a:r>
            <a:r>
              <a:rPr lang="zh-CN" altLang="en-US" dirty="0">
                <a:solidFill>
                  <a:srgbClr val="FF3300"/>
                </a:solidFill>
                <a:ea typeface="楷体_GB2312" pitchFamily="49" charset="-122"/>
              </a:rPr>
              <a:t>阜</a:t>
            </a:r>
            <a:endParaRPr lang="zh-CN" altLang="en-US" dirty="0">
              <a:solidFill>
                <a:srgbClr val="FF3300"/>
              </a:solidFill>
              <a:ea typeface="楷体_GB2312" pitchFamily="49" charset="-122"/>
            </a:endParaRPr>
          </a:p>
          <a:p>
            <a:pPr marL="533400" indent="-533400">
              <a:buFontTx/>
              <a:buAutoNum type="arabicPeriod"/>
            </a:pPr>
            <a:r>
              <a:rPr lang="zh-CN" altLang="en-US" dirty="0">
                <a:solidFill>
                  <a:srgbClr val="FF3300"/>
                </a:solidFill>
                <a:ea typeface="楷体_GB2312" pitchFamily="49" charset="-122"/>
              </a:rPr>
              <a:t>拈</a:t>
            </a: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弓搭箭</a:t>
            </a:r>
            <a:endParaRPr lang="zh-CN" altLang="en-US" dirty="0">
              <a:solidFill>
                <a:schemeClr val="accent2"/>
              </a:solidFill>
              <a:ea typeface="楷体_GB2312" pitchFamily="49" charset="-122"/>
            </a:endParaRPr>
          </a:p>
          <a:p>
            <a:pPr marL="533400" indent="-533400">
              <a:buFontTx/>
              <a:buAutoNum type="arabicPeriod"/>
            </a:pP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弃弓</a:t>
            </a:r>
            <a:r>
              <a:rPr lang="zh-CN" altLang="en-US" dirty="0">
                <a:solidFill>
                  <a:srgbClr val="FF3300"/>
                </a:solidFill>
                <a:ea typeface="楷体_GB2312" pitchFamily="49" charset="-122"/>
              </a:rPr>
              <a:t>绰</a:t>
            </a: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刀</a:t>
            </a:r>
            <a:endParaRPr lang="zh-CN" altLang="en-US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45063" name="Rectangle 7"/>
          <p:cNvSpPr/>
          <p:nvPr/>
        </p:nvSpPr>
        <p:spPr>
          <a:xfrm>
            <a:off x="6284948" y="1413137"/>
            <a:ext cx="4420419" cy="5028544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533400" indent="-5334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认为</a:t>
            </a:r>
            <a:r>
              <a:rPr lang="en-US" altLang="zh-CN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对</a:t>
            </a:r>
            <a:endParaRPr lang="zh-CN" altLang="en-US" sz="36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讨厌</a:t>
            </a:r>
            <a:endParaRPr lang="zh-CN" altLang="en-US" sz="36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只要</a:t>
            </a:r>
            <a:endParaRPr lang="zh-CN" altLang="en-US" sz="36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呵斥</a:t>
            </a:r>
            <a:endParaRPr lang="zh-CN" altLang="en-US" sz="36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指挥</a:t>
            </a:r>
            <a:endParaRPr lang="zh-CN" altLang="en-US" sz="36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土山</a:t>
            </a:r>
            <a:endParaRPr lang="zh-CN" altLang="en-US" sz="36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用两三个手指拿</a:t>
            </a:r>
            <a:endParaRPr lang="zh-CN" altLang="en-US" sz="36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533400" indent="-533400">
              <a:lnSpc>
                <a:spcPct val="90000"/>
              </a:lnSpc>
              <a:spcBef>
                <a:spcPct val="20000"/>
              </a:spcBef>
              <a:buSzTx/>
              <a:buFontTx/>
            </a:pPr>
            <a:r>
              <a:rPr lang="zh-CN" altLang="en-US" sz="36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抓取</a:t>
            </a:r>
            <a:endParaRPr lang="zh-CN" altLang="en-US" sz="36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506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5063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5063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5063">
                                            <p:txEl>
                                              <p:charRg st="12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15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5063">
                                            <p:txEl>
                                              <p:charRg st="15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5063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5063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>
                                            <p:txEl>
                                              <p:charRg st="2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45063">
                                            <p:txEl>
                                              <p:charRg st="29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7" descr="图片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153" y="4067928"/>
            <a:ext cx="9145694" cy="2789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AutoShape 4">
            <a:hlinkClick r:id="rId2" action="ppaction://hlinksldjump"/>
          </p:cNvPr>
          <p:cNvSpPr/>
          <p:nvPr/>
        </p:nvSpPr>
        <p:spPr>
          <a:xfrm>
            <a:off x="10310005" y="6524246"/>
            <a:ext cx="323910" cy="287390"/>
          </a:xfrm>
          <a:prstGeom prst="actionButtonBlank">
            <a:avLst/>
          </a:prstGeom>
          <a:solidFill>
            <a:srgbClr val="80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55301" name="Picture 5" descr="07"/>
          <p:cNvPicPr>
            <a:picLocks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448180" y="1122571"/>
            <a:ext cx="4753855" cy="3959958"/>
          </a:xfrm>
          <a:ln w="88900" cmpd="thickThin">
            <a:solidFill>
              <a:schemeClr val="tx1">
                <a:alpha val="100000"/>
              </a:schemeClr>
            </a:solidFill>
            <a:miter lim="800000"/>
            <a:headEnd/>
            <a:tailEnd/>
          </a:ln>
        </p:spPr>
      </p:pic>
      <p:sp>
        <p:nvSpPr>
          <p:cNvPr id="55302" name="Text Box 6"/>
          <p:cNvSpPr txBox="1"/>
          <p:nvPr/>
        </p:nvSpPr>
        <p:spPr>
          <a:xfrm>
            <a:off x="4427365" y="1146387"/>
            <a:ext cx="736600" cy="2322943"/>
          </a:xfrm>
          <a:prstGeom prst="rect">
            <a:avLst/>
          </a:prstGeom>
          <a:gradFill rotWithShape="1">
            <a:gsLst>
              <a:gs pos="0">
                <a:srgbClr val="FFBF00">
                  <a:alpha val="100000"/>
                </a:srgbClr>
              </a:gs>
              <a:gs pos="5000">
                <a:srgbClr val="F27300">
                  <a:alpha val="100000"/>
                </a:srgbClr>
              </a:gs>
              <a:gs pos="12500">
                <a:srgbClr val="8F0040">
                  <a:alpha val="100000"/>
                </a:srgbClr>
              </a:gs>
              <a:gs pos="25000">
                <a:srgbClr val="400040">
                  <a:alpha val="100000"/>
                </a:srgbClr>
              </a:gs>
              <a:gs pos="39999">
                <a:srgbClr val="000040">
                  <a:alpha val="100000"/>
                </a:srgbClr>
              </a:gs>
              <a:gs pos="50000">
                <a:srgbClr val="000000">
                  <a:alpha val="100000"/>
                </a:srgbClr>
              </a:gs>
              <a:gs pos="60001">
                <a:srgbClr val="000040">
                  <a:alpha val="100000"/>
                </a:srgbClr>
              </a:gs>
              <a:gs pos="75000">
                <a:srgbClr val="400040">
                  <a:alpha val="100000"/>
                </a:srgbClr>
              </a:gs>
              <a:gs pos="87500">
                <a:srgbClr val="8F0040">
                  <a:alpha val="100000"/>
                </a:srgbClr>
              </a:gs>
              <a:gs pos="95000">
                <a:srgbClr val="F27300">
                  <a:alpha val="100000"/>
                </a:srgbClr>
              </a:gs>
              <a:gs pos="100000">
                <a:srgbClr val="FFBF00">
                  <a:alpha val="100000"/>
                </a:srgbClr>
              </a:gs>
            </a:gsLst>
            <a:lin ang="5400000" scaled="1"/>
            <a:tileRect/>
          </a:gradFill>
          <a:ln w="57150" cap="flat" cmpd="thinThick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marL="342900" indent="-342900"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曹操</a:t>
            </a:r>
            <a:endParaRPr lang="zh-CN" altLang="en-US" sz="36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5304" name="Text Box 8"/>
          <p:cNvSpPr txBox="1"/>
          <p:nvPr/>
        </p:nvSpPr>
        <p:spPr>
          <a:xfrm>
            <a:off x="7356845" y="4610954"/>
            <a:ext cx="736600" cy="2087950"/>
          </a:xfrm>
          <a:prstGeom prst="rect">
            <a:avLst/>
          </a:prstGeom>
          <a:gradFill rotWithShape="1">
            <a:gsLst>
              <a:gs pos="0">
                <a:srgbClr val="FFBF00">
                  <a:alpha val="100000"/>
                </a:srgbClr>
              </a:gs>
              <a:gs pos="5000">
                <a:srgbClr val="F27300">
                  <a:alpha val="100000"/>
                </a:srgbClr>
              </a:gs>
              <a:gs pos="12500">
                <a:srgbClr val="8F0040">
                  <a:alpha val="100000"/>
                </a:srgbClr>
              </a:gs>
              <a:gs pos="25000">
                <a:srgbClr val="400040">
                  <a:alpha val="100000"/>
                </a:srgbClr>
              </a:gs>
              <a:gs pos="39999">
                <a:srgbClr val="000040">
                  <a:alpha val="100000"/>
                </a:srgbClr>
              </a:gs>
              <a:gs pos="50000">
                <a:srgbClr val="000000">
                  <a:alpha val="100000"/>
                </a:srgbClr>
              </a:gs>
              <a:gs pos="60001">
                <a:srgbClr val="000040">
                  <a:alpha val="100000"/>
                </a:srgbClr>
              </a:gs>
              <a:gs pos="75000">
                <a:srgbClr val="400040">
                  <a:alpha val="100000"/>
                </a:srgbClr>
              </a:gs>
              <a:gs pos="87500">
                <a:srgbClr val="8F0040">
                  <a:alpha val="100000"/>
                </a:srgbClr>
              </a:gs>
              <a:gs pos="95000">
                <a:srgbClr val="F27300">
                  <a:alpha val="100000"/>
                </a:srgbClr>
              </a:gs>
              <a:gs pos="100000">
                <a:srgbClr val="FFBF00">
                  <a:alpha val="100000"/>
                </a:srgbClr>
              </a:gs>
            </a:gsLst>
            <a:lin ang="5400000" scaled="1"/>
            <a:tileRect/>
          </a:gradFill>
          <a:ln w="57150" cap="flat" cmpd="thinThick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杨修</a:t>
            </a:r>
            <a:endParaRPr lang="zh-CN" altLang="en-US" sz="36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5305" name="Picture 9" descr="san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1129" y="3512200"/>
            <a:ext cx="3898034" cy="3345483"/>
          </a:xfrm>
          <a:prstGeom prst="rect">
            <a:avLst/>
          </a:prstGeom>
          <a:noFill/>
          <a:ln w="98425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512" name="Text Box 13"/>
          <p:cNvSpPr txBox="1"/>
          <p:nvPr/>
        </p:nvSpPr>
        <p:spPr>
          <a:xfrm>
            <a:off x="2029660" y="147665"/>
            <a:ext cx="2667494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  <a:ea typeface="隶书" pitchFamily="49" charset="-122"/>
              </a:rPr>
              <a:t>主要人物</a:t>
            </a:r>
            <a:endParaRPr lang="zh-CN" altLang="en-US" sz="4800" dirty="0"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 bldLvl="0" animBg="1"/>
      <p:bldP spid="5530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4" descr="san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2866" y="0"/>
            <a:ext cx="1752925" cy="19815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AutoShape 5">
            <a:hlinkClick r:id="rId2" action="ppaction://hlinksldjump"/>
          </p:cNvPr>
          <p:cNvSpPr/>
          <p:nvPr/>
        </p:nvSpPr>
        <p:spPr>
          <a:xfrm>
            <a:off x="10308418" y="6524246"/>
            <a:ext cx="360429" cy="215940"/>
          </a:xfrm>
          <a:prstGeom prst="actionButtonBlank">
            <a:avLst/>
          </a:prstGeom>
          <a:solidFill>
            <a:srgbClr val="80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8198" name="Picture 6" descr="5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013" y="1989506"/>
            <a:ext cx="5114284" cy="486817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Text Box 9"/>
          <p:cNvSpPr txBox="1"/>
          <p:nvPr/>
        </p:nvSpPr>
        <p:spPr>
          <a:xfrm>
            <a:off x="2495349" y="2708777"/>
            <a:ext cx="798195" cy="460142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marL="342900" indent="-342900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杨修被杀？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4079502" y="549377"/>
            <a:ext cx="5041247" cy="706755"/>
          </a:xfrm>
          <a:prstGeom prst="rect">
            <a:avLst/>
          </a:prstGeom>
          <a:gradFill rotWithShape="1">
            <a:gsLst>
              <a:gs pos="0">
                <a:srgbClr val="8C3D91">
                  <a:alpha val="100000"/>
                </a:srgbClr>
              </a:gs>
              <a:gs pos="6000">
                <a:srgbClr val="7005D4">
                  <a:alpha val="100000"/>
                </a:srgbClr>
              </a:gs>
              <a:gs pos="14999">
                <a:srgbClr val="181CC7">
                  <a:alpha val="100000"/>
                </a:srgbClr>
              </a:gs>
              <a:gs pos="30000">
                <a:srgbClr val="0A128C">
                  <a:alpha val="100000"/>
                </a:srgbClr>
              </a:gs>
              <a:gs pos="50000">
                <a:srgbClr val="000000">
                  <a:alpha val="100000"/>
                </a:srgbClr>
              </a:gs>
              <a:gs pos="70000">
                <a:srgbClr val="0A128C">
                  <a:alpha val="100000"/>
                </a:srgbClr>
              </a:gs>
              <a:gs pos="85001">
                <a:srgbClr val="181CC7">
                  <a:alpha val="100000"/>
                </a:srgbClr>
              </a:gs>
              <a:gs pos="94000">
                <a:srgbClr val="7005D4">
                  <a:alpha val="100000"/>
                </a:srgbClr>
              </a:gs>
              <a:gs pos="100000">
                <a:srgbClr val="8C3D91">
                  <a:alpha val="100000"/>
                </a:srgbClr>
              </a:gs>
            </a:gsLst>
            <a:lin ang="0" scaled="1"/>
            <a:tileRect/>
          </a:gradFill>
          <a:ln w="66675" cap="flat" cmpd="thinThick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40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罪名：惑乱军心</a:t>
            </a:r>
            <a:endParaRPr lang="zh-CN" altLang="en-US" sz="40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441" name="AutoShape 1033"/>
          <p:cNvSpPr/>
          <p:nvPr/>
        </p:nvSpPr>
        <p:spPr>
          <a:xfrm>
            <a:off x="9049297" y="1916468"/>
            <a:ext cx="1619550" cy="4032997"/>
          </a:xfrm>
          <a:prstGeom prst="cloudCallout">
            <a:avLst>
              <a:gd name="adj1" fmla="val -119903"/>
              <a:gd name="adj2" fmla="val 21667"/>
            </a:avLst>
          </a:prstGeom>
          <a:solidFill>
            <a:srgbClr val="FFCC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marL="342900" indent="-342900" algn="ctr"/>
            <a:r>
              <a:rPr lang="en-US" altLang="zh-CN" sz="4000" b="1" dirty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000" b="1" dirty="0">
                <a:latin typeface="隶书" pitchFamily="49" charset="-122"/>
                <a:ea typeface="隶书" pitchFamily="49" charset="-122"/>
              </a:rPr>
              <a:t>鸡肋事件</a:t>
            </a:r>
            <a:endParaRPr lang="zh-CN" altLang="en-US" sz="40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 bldLvl="0" animBg="1"/>
      <p:bldP spid="18441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1536</Words>
  <Application>WPS 演示</Application>
  <PresentationFormat>宽屏</PresentationFormat>
  <Paragraphs>205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Times New Roman</vt:lpstr>
      <vt:lpstr>黑体</vt:lpstr>
      <vt:lpstr>隶书</vt:lpstr>
      <vt:lpstr>楷体_GB2312</vt:lpstr>
      <vt:lpstr>新宋体</vt:lpstr>
      <vt:lpstr>_x000B__x000C_</vt:lpstr>
      <vt:lpstr>方正琥珀简体</vt:lpstr>
      <vt:lpstr>华文琥珀</vt:lpstr>
      <vt:lpstr>方正启体简体</vt:lpstr>
      <vt:lpstr>方正古隶简体</vt:lpstr>
      <vt:lpstr>华文新魏</vt:lpstr>
      <vt:lpstr>Segoe Print</vt:lpstr>
      <vt:lpstr>Office 主题​​</vt:lpstr>
      <vt:lpstr>PowerPoint 演示文稿</vt:lpstr>
      <vt:lpstr>学习目标</vt:lpstr>
      <vt:lpstr>PowerPoint 演示文稿</vt:lpstr>
      <vt:lpstr>PowerPoint 演示文稿</vt:lpstr>
      <vt:lpstr>PowerPoint 演示文稿</vt:lpstr>
      <vt:lpstr>给下列生字注音</vt:lpstr>
      <vt:lpstr>解释加红色的词语</vt:lpstr>
      <vt:lpstr>PowerPoint 演示文稿</vt:lpstr>
      <vt:lpstr>PowerPoint 演示文稿</vt:lpstr>
      <vt:lpstr>曹操为什么要杀杨修？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拓展延伸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2019-09-26T00:29:02Z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