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1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62731-8D6D-41EC-B09B-DB0C0416AB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hyperlink" Target="../&#39068;&#25935;&#23567;&#23398;&#35821;&#25991;&#21508;&#29256;&#26412;&#25991;&#20214;&#22841;1/S&#29256;&#26412;/S&#29256;&#26412;&#23567;&#23398;&#35821;&#25991;&#35838;&#20214;/S&#29256;&#26412;&#23567;&#23398;&#35821;&#25991;&#22235;&#24180;&#32423;&#35838;&#20214;/&#19979;&#20876;/&#24352;&#29141;/&#30011;&#27773;&#36710;/&#23567;&#21496;&#26426;.M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6"/>
          <p:cNvSpPr>
            <a:spLocks noChangeArrowheads="1" noChangeShapeType="1" noTextEdit="1"/>
          </p:cNvSpPr>
          <p:nvPr/>
        </p:nvSpPr>
        <p:spPr bwMode="auto">
          <a:xfrm>
            <a:off x="3105186" y="1916832"/>
            <a:ext cx="6331743" cy="12727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小狮子爱尔莎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5640" y="1556792"/>
            <a:ext cx="6635750" cy="2476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b="1" dirty="0"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</a:rPr>
              <a:t>四人一组讨论：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我把爱尔莎送回大自然的原因是什么</a:t>
            </a:r>
            <a:r>
              <a:rPr lang="zh-CN" altLang="en-US" sz="3600" b="1" dirty="0" smtClean="0">
                <a:solidFill>
                  <a:srgbClr val="FF0066"/>
                </a:solidFill>
                <a:latin typeface="宋体" panose="02010600030101010101" pitchFamily="2" charset="-122"/>
              </a:rPr>
              <a:t>？</a:t>
            </a:r>
            <a:endParaRPr lang="zh-CN" altLang="en-US" sz="36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pic>
        <p:nvPicPr>
          <p:cNvPr id="27651" name="Picture 4" descr="d310">
            <a:hlinkClick r:id="rId1" action="ppaction://hlinkfile"/>
          </p:cNvPr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052513"/>
            <a:ext cx="1223963" cy="1081087"/>
          </a:xfrm>
        </p:spPr>
      </p:pic>
      <p:pic>
        <p:nvPicPr>
          <p:cNvPr id="27652" name="Picture 7" descr="w028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9626600" y="4941888"/>
            <a:ext cx="1041400" cy="1152525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47528" y="764704"/>
            <a:ext cx="8229600" cy="1143000"/>
          </a:xfrm>
        </p:spPr>
        <p:txBody>
          <a:bodyPr/>
          <a:lstStyle/>
          <a:p>
            <a:r>
              <a:rPr lang="zh-CN" altLang="en-US" dirty="0">
                <a:solidFill>
                  <a:srgbClr val="FF0066"/>
                </a:solidFill>
                <a:ea typeface="华文行楷" pitchFamily="2" charset="-122"/>
              </a:rPr>
              <a:t>总结回顾</a:t>
            </a:r>
            <a:endParaRPr lang="zh-CN" altLang="en-US" dirty="0">
              <a:solidFill>
                <a:srgbClr val="FF0066"/>
              </a:solidFill>
              <a:ea typeface="华文行楷" pitchFamily="2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2" y="1988840"/>
            <a:ext cx="7992888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       </a:t>
            </a:r>
            <a:r>
              <a:rPr lang="zh-CN" altLang="en-US" b="1" dirty="0"/>
              <a:t>同学们，学习了课文，你有什么体会？你认为自己应该做哪些事情？</a:t>
            </a:r>
            <a:endParaRPr lang="zh-CN" altLang="en-US" b="1" dirty="0"/>
          </a:p>
          <a:p>
            <a:pPr>
              <a:buFontTx/>
              <a:buNone/>
            </a:pPr>
            <a:endParaRPr lang="en-US" b="1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215680" y="3438525"/>
            <a:ext cx="56692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66FF"/>
                </a:solidFill>
                <a:ea typeface="隶书" pitchFamily="49" charset="-122"/>
              </a:rPr>
              <a:t>（爱护动物、保护动物。）</a:t>
            </a:r>
            <a:br>
              <a:rPr lang="zh-CN" altLang="en-US" sz="3600" b="1" dirty="0">
                <a:solidFill>
                  <a:srgbClr val="FF66FF"/>
                </a:solidFill>
                <a:ea typeface="隶书" pitchFamily="49" charset="-122"/>
              </a:rPr>
            </a:br>
            <a:endParaRPr lang="zh-CN" altLang="en-US" sz="3600" b="1" dirty="0">
              <a:solidFill>
                <a:srgbClr val="FF66FF"/>
              </a:solidFill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19536" y="764704"/>
            <a:ext cx="8229600" cy="1143000"/>
          </a:xfrm>
        </p:spPr>
        <p:txBody>
          <a:bodyPr/>
          <a:lstStyle/>
          <a:p>
            <a:r>
              <a:rPr lang="zh-CN" altLang="en-US" sz="3600" b="1" dirty="0"/>
              <a:t>读准下列红色字的读</a:t>
            </a:r>
            <a:r>
              <a:rPr lang="zh-CN" altLang="en-US" sz="3600" b="1" dirty="0" smtClean="0"/>
              <a:t>音</a:t>
            </a:r>
            <a:endParaRPr lang="zh-CN" altLang="en-US" sz="4000" dirty="0"/>
          </a:p>
        </p:txBody>
      </p:sp>
      <p:sp>
        <p:nvSpPr>
          <p:cNvPr id="29699" name="Text Box 4"/>
          <p:cNvSpPr>
            <a:spLocks noChangeArrowheads="1"/>
          </p:cNvSpPr>
          <p:nvPr>
            <p:ph type="body" idx="4294967295"/>
          </p:nvPr>
        </p:nvSpPr>
        <p:spPr>
          <a:xfrm>
            <a:off x="2063552" y="1988840"/>
            <a:ext cx="8229600" cy="4525963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粗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糙</a:t>
            </a:r>
            <a:r>
              <a:rPr lang="zh-CN" altLang="en-US" b="1" dirty="0">
                <a:latin typeface="宋体" panose="02010600030101010101" pitchFamily="2" charset="-122"/>
              </a:rPr>
              <a:t>（   ）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抚</a:t>
            </a:r>
            <a:r>
              <a:rPr lang="zh-CN" altLang="en-US" b="1" dirty="0">
                <a:latin typeface="宋体" panose="02010600030101010101" pitchFamily="2" charset="-122"/>
              </a:rPr>
              <a:t>（   ）摸  暴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躁</a:t>
            </a:r>
            <a:r>
              <a:rPr lang="zh-CN" altLang="en-US" b="1" dirty="0">
                <a:latin typeface="宋体" panose="02010600030101010101" pitchFamily="2" charset="-122"/>
              </a:rPr>
              <a:t>（   ）    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吮</a:t>
            </a:r>
            <a:r>
              <a:rPr lang="zh-CN" altLang="en-US" b="1" dirty="0">
                <a:latin typeface="宋体" panose="02010600030101010101" pitchFamily="2" charset="-122"/>
              </a:rPr>
              <a:t>（   ）吸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剖</a:t>
            </a:r>
            <a:r>
              <a:rPr lang="zh-CN" altLang="en-US" b="1" dirty="0">
                <a:latin typeface="宋体" panose="02010600030101010101" pitchFamily="2" charset="-122"/>
              </a:rPr>
              <a:t>（   ）开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恢</a:t>
            </a:r>
            <a:r>
              <a:rPr lang="zh-CN" altLang="en-US" b="1" dirty="0">
                <a:latin typeface="宋体" panose="02010600030101010101" pitchFamily="2" charset="-122"/>
              </a:rPr>
              <a:t>（   ）复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耷</a:t>
            </a:r>
            <a:r>
              <a:rPr lang="zh-CN" altLang="en-US" b="1" dirty="0">
                <a:latin typeface="宋体" panose="02010600030101010101" pitchFamily="2" charset="-122"/>
              </a:rPr>
              <a:t>（   ）拉  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睦</a:t>
            </a:r>
            <a:r>
              <a:rPr lang="zh-CN" altLang="en-US" b="1" dirty="0">
                <a:latin typeface="宋体" panose="02010600030101010101" pitchFamily="2" charset="-122"/>
              </a:rPr>
              <a:t>（   ）相处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犀</a:t>
            </a:r>
            <a:r>
              <a:rPr lang="zh-CN" altLang="en-US" b="1" dirty="0">
                <a:latin typeface="宋体" panose="02010600030101010101" pitchFamily="2" charset="-122"/>
              </a:rPr>
              <a:t>（   ）牛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垂</a:t>
            </a:r>
            <a:r>
              <a:rPr lang="zh-CN" altLang="en-US" b="1" dirty="0">
                <a:latin typeface="宋体" panose="02010600030101010101" pitchFamily="2" charset="-122"/>
              </a:rPr>
              <a:t>（   ）头丧</a:t>
            </a:r>
            <a:r>
              <a:rPr lang="zh-CN" altLang="en-US" b="1" dirty="0" smtClean="0">
                <a:latin typeface="宋体" panose="02010600030101010101" pitchFamily="2" charset="-122"/>
              </a:rPr>
              <a:t>气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>
            <a:spLocks noChangeArrowheads="1"/>
          </p:cNvSpPr>
          <p:nvPr>
            <p:ph type="title" idx="4294967295"/>
          </p:nvPr>
        </p:nvSpPr>
        <p:spPr>
          <a:xfrm>
            <a:off x="2438400" y="1125538"/>
            <a:ext cx="8229600" cy="1143000"/>
          </a:xfrm>
          <a:noFill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读课文</a:t>
            </a:r>
            <a:r>
              <a:rPr 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再根据下面的句子填空</a:t>
            </a:r>
            <a:r>
              <a:rPr 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endParaRPr lang="en-US" sz="3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Text Box 5"/>
          <p:cNvSpPr>
            <a:spLocks noChangeArrowheads="1"/>
          </p:cNvSpPr>
          <p:nvPr>
            <p:ph type="body" idx="4294967295"/>
          </p:nvPr>
        </p:nvSpPr>
        <p:spPr>
          <a:xfrm>
            <a:off x="2135560" y="2367483"/>
            <a:ext cx="7920038" cy="2069629"/>
          </a:xfrm>
          <a:noFill/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FF0066"/>
                </a:solidFill>
              </a:rPr>
              <a:t>　　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我又高兴又难过地接待了它</a:t>
            </a:r>
            <a:r>
              <a:rPr 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就像我嫁出去的女儿遇到不幸回到家里来一样</a:t>
            </a:r>
            <a:r>
              <a:rPr lang="zh-CN" altLang="en-US" sz="3600" b="1" dirty="0" smtClean="0">
                <a:solidFill>
                  <a:srgbClr val="FF0066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>
            <a:spLocks noChangeArrowheads="1"/>
          </p:cNvSpPr>
          <p:nvPr>
            <p:ph type="body" idx="4294967295"/>
          </p:nvPr>
        </p:nvSpPr>
        <p:spPr>
          <a:xfrm>
            <a:off x="1631504" y="1484784"/>
            <a:ext cx="8784976" cy="4525963"/>
          </a:xfrm>
          <a:noFill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/>
              <a:t>　</a:t>
            </a:r>
            <a:r>
              <a:rPr lang="zh-CN" altLang="en-US" b="1" dirty="0" smtClean="0"/>
              <a:t>我</a:t>
            </a:r>
            <a:r>
              <a:rPr lang="zh-CN" altLang="en-US" b="1" dirty="0"/>
              <a:t>高兴是因为</a:t>
            </a:r>
            <a:r>
              <a:rPr lang="zh-CN" altLang="en-US" b="1" u="sng" dirty="0"/>
              <a:t>　　　　</a:t>
            </a:r>
            <a:r>
              <a:rPr lang="zh-CN" altLang="en-US" b="1" dirty="0"/>
              <a:t>，难过是因</a:t>
            </a:r>
            <a:r>
              <a:rPr lang="zh-CN" altLang="en-US" b="1" dirty="0" smtClean="0"/>
              <a:t>为</a:t>
            </a:r>
            <a:r>
              <a:rPr lang="en-US" altLang="zh-CN" b="1" u="sng" dirty="0" smtClean="0"/>
              <a:t>_____</a:t>
            </a:r>
            <a:r>
              <a:rPr lang="zh-CN" altLang="en-US" b="1" u="sng" dirty="0" smtClean="0"/>
              <a:t>；</a:t>
            </a:r>
            <a:r>
              <a:rPr lang="zh-CN" altLang="en-US" b="1" dirty="0"/>
              <a:t>句子把</a:t>
            </a:r>
            <a:r>
              <a:rPr lang="zh-CN" altLang="en-US" b="1" u="sng" dirty="0"/>
              <a:t>　　</a:t>
            </a:r>
            <a:r>
              <a:rPr lang="zh-CN" altLang="en-US" b="1" dirty="0"/>
              <a:t>比作</a:t>
            </a:r>
            <a:r>
              <a:rPr lang="zh-CN" altLang="en-US" b="1" u="sng" dirty="0"/>
              <a:t>　　　　</a:t>
            </a:r>
            <a:r>
              <a:rPr lang="zh-CN" altLang="en-US" b="1" dirty="0"/>
              <a:t>，表达了我对爱尔莎的深厚感情。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>
            <a:spLocks noChangeArrowheads="1"/>
          </p:cNvSpPr>
          <p:nvPr>
            <p:ph type="body" idx="4294967295"/>
          </p:nvPr>
        </p:nvSpPr>
        <p:spPr>
          <a:xfrm>
            <a:off x="1919536" y="1094582"/>
            <a:ext cx="8229600" cy="4525962"/>
          </a:xfrm>
          <a:noFill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dirty="0"/>
              <a:t>　　</a:t>
            </a:r>
            <a:r>
              <a:rPr lang="zh-CN" altLang="en-US" sz="3600" b="1" dirty="0">
                <a:solidFill>
                  <a:srgbClr val="FF0066"/>
                </a:solidFill>
              </a:rPr>
              <a:t>之后，它恋恋不舍地向森林走去，一次又一次回过头来看我，直到我们互相看不见了为止．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sz="3600" b="1" dirty="0">
              <a:solidFill>
                <a:srgbClr val="FF0066"/>
              </a:solidFill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279650" y="3357563"/>
            <a:ext cx="81010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</a:rPr>
              <a:t>　</a:t>
            </a:r>
            <a:r>
              <a:rPr lang="zh-CN" altLang="en-US" sz="3600" b="1">
                <a:latin typeface="Times New Roman" panose="02020603050405020304" pitchFamily="18" charset="0"/>
              </a:rPr>
              <a:t>　这句话写</a:t>
            </a:r>
            <a:r>
              <a:rPr lang="zh-CN" altLang="en-US" sz="3600" b="1" u="sng">
                <a:latin typeface="Times New Roman" panose="02020603050405020304" pitchFamily="18" charset="0"/>
              </a:rPr>
              <a:t>　　　　</a:t>
            </a:r>
            <a:r>
              <a:rPr lang="zh-CN" altLang="en-US" sz="3600" b="1">
                <a:latin typeface="Times New Roman" panose="02020603050405020304" pitchFamily="18" charset="0"/>
              </a:rPr>
              <a:t>舍不得离开</a:t>
            </a:r>
            <a:r>
              <a:rPr lang="zh-CN" altLang="en-US" sz="3600" b="1" u="sng">
                <a:latin typeface="Times New Roman" panose="02020603050405020304" pitchFamily="18" charset="0"/>
              </a:rPr>
              <a:t>　　　</a:t>
            </a:r>
            <a:r>
              <a:rPr lang="zh-CN" altLang="en-US" sz="3600" b="1">
                <a:latin typeface="Times New Roman" panose="02020603050405020304" pitchFamily="18" charset="0"/>
              </a:rPr>
              <a:t>，从</a:t>
            </a:r>
            <a:r>
              <a:rPr lang="zh-CN" altLang="en-US" sz="3600" b="1" u="sng">
                <a:latin typeface="Times New Roman" panose="02020603050405020304" pitchFamily="18" charset="0"/>
              </a:rPr>
              <a:t>　　　　</a:t>
            </a:r>
            <a:r>
              <a:rPr lang="zh-CN" altLang="en-US" sz="3600" b="1">
                <a:latin typeface="Times New Roman" panose="02020603050405020304" pitchFamily="18" charset="0"/>
              </a:rPr>
              <a:t>一词可以看出。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>
            <a:spLocks noChangeArrowheads="1"/>
          </p:cNvSpPr>
          <p:nvPr>
            <p:ph type="body" idx="4294967295"/>
          </p:nvPr>
        </p:nvSpPr>
        <p:spPr>
          <a:xfrm>
            <a:off x="2135560" y="836712"/>
            <a:ext cx="7704138" cy="1152128"/>
          </a:xfrm>
          <a:noFill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b="1" dirty="0"/>
              <a:t>   </a:t>
            </a:r>
            <a:r>
              <a:rPr lang="zh-CN" altLang="en-US" b="1" dirty="0"/>
              <a:t>你能根据下面词语的意思</a:t>
            </a:r>
            <a:r>
              <a:rPr lang="en-US" b="1" dirty="0"/>
              <a:t>,</a:t>
            </a:r>
            <a:r>
              <a:rPr lang="zh-CN" altLang="en-US" b="1" dirty="0"/>
              <a:t>按不同的感情色彩分类吗</a:t>
            </a:r>
            <a:r>
              <a:rPr lang="en-US" b="1" dirty="0"/>
              <a:t>?</a:t>
            </a:r>
            <a:endParaRPr lang="en-US" b="1" dirty="0"/>
          </a:p>
          <a:p>
            <a:pPr>
              <a:spcBef>
                <a:spcPct val="50000"/>
              </a:spcBef>
              <a:buFontTx/>
              <a:buNone/>
            </a:pPr>
            <a:endParaRPr lang="en-US" b="1" dirty="0"/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2566988" y="2133600"/>
            <a:ext cx="754380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垂头丧气   妙趣横生   上窜下跳       金碧辉煌   雪中送炭   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心二意      五彩缤纷   藏龙卧虎   全神贯注       油腔滑调   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狐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朋好友   妙笔生花      游山玩水   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废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寝忘食   奇花异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草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2566988" y="4797425"/>
            <a:ext cx="53340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表示赞扬、好感的词语</a:t>
            </a:r>
            <a:r>
              <a:rPr lang="en-US" sz="3200" b="1" dirty="0">
                <a:latin typeface="Times New Roman" panose="02020603050405020304" pitchFamily="18" charset="0"/>
              </a:rPr>
              <a:t>:  A</a:t>
            </a:r>
            <a:endParaRPr lang="en-US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表示厌恶、贬低的词语</a:t>
            </a:r>
            <a:r>
              <a:rPr lang="en-US" sz="3200" b="1" dirty="0">
                <a:latin typeface="Times New Roman" panose="02020603050405020304" pitchFamily="18" charset="0"/>
              </a:rPr>
              <a:t>:  B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5175"/>
            <a:ext cx="5400675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FF0066"/>
                </a:solidFill>
                <a:ea typeface="隶书" pitchFamily="49" charset="-122"/>
              </a:rPr>
              <a:t>拓展交流</a:t>
            </a:r>
            <a:endParaRPr lang="zh-CN" altLang="en-US" b="1" dirty="0">
              <a:solidFill>
                <a:srgbClr val="FF0066"/>
              </a:solidFill>
              <a:ea typeface="隶书" pitchFamily="49" charset="-122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91544" y="1844824"/>
            <a:ext cx="8208912" cy="3312368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同学们你有过自己喜欢的动物吗？仔细观察过它们吗？如：它小的时候是什么样的呢？后来呢？长大的情况又是怎么样？你最喜欢的是它的什么？</a:t>
            </a:r>
            <a:r>
              <a:rPr lang="zh-CN" altLang="en-US" dirty="0">
                <a:latin typeface="宋体" panose="02010600030101010101" pitchFamily="2" charset="-122"/>
              </a:rPr>
              <a:t> </a:t>
            </a:r>
            <a:r>
              <a:rPr lang="zh-CN" altLang="en-US" dirty="0" smtClean="0">
                <a:latin typeface="宋体" panose="02010600030101010101" pitchFamily="2" charset="-122"/>
              </a:rPr>
              <a:t> 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shizi2_0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5188" y="765175"/>
            <a:ext cx="79216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2495550" y="1122998"/>
            <a:ext cx="13493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00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狮 子 </a:t>
            </a:r>
            <a:endParaRPr lang="zh-CN" altLang="en-US" sz="400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d62aa0ef8251a5332df5348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63750" y="836612"/>
            <a:ext cx="7980363" cy="532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2424113" y="1049973"/>
            <a:ext cx="1706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小狮子 </a:t>
            </a:r>
            <a:endParaRPr lang="zh-CN" altLang="en-US" sz="4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030116girl074"/>
          <p:cNvPicPr>
            <a:picLocks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1125538"/>
            <a:ext cx="1081088" cy="1223962"/>
          </a:xfrm>
          <a:noFill/>
        </p:spPr>
      </p:pic>
      <p:sp>
        <p:nvSpPr>
          <p:cNvPr id="20483" name="Rectangle 8"/>
          <p:cNvSpPr>
            <a:spLocks noChangeArrowheads="1"/>
          </p:cNvSpPr>
          <p:nvPr/>
        </p:nvSpPr>
        <p:spPr bwMode="auto">
          <a:xfrm>
            <a:off x="3719513" y="1557338"/>
            <a:ext cx="61912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、默读课文，用波浪线画出点明小狮子爱尔莎年龄的语句。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endParaRPr lang="zh-CN" altLang="en-US" sz="3600" b="1" dirty="0">
              <a:latin typeface="宋体" panose="02010600030101010101" pitchFamily="2" charset="-122"/>
            </a:endParaRPr>
          </a:p>
          <a:p>
            <a:r>
              <a:rPr lang="en-US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、读读想想，课文是按怎样的顺序叙述的？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27451" y="1628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6" name="Text Box 4"/>
          <p:cNvSpPr>
            <a:spLocks noChangeArrowheads="1"/>
          </p:cNvSpPr>
          <p:nvPr>
            <p:ph type="body" idx="4294967295"/>
          </p:nvPr>
        </p:nvSpPr>
        <p:spPr>
          <a:xfrm>
            <a:off x="5519936" y="1484313"/>
            <a:ext cx="4752528" cy="4525963"/>
          </a:xfrm>
          <a:noFill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</a:rPr>
              <a:t> 犀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牛的脾气很暴躁</a:t>
            </a:r>
            <a:r>
              <a:rPr 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不管是什么</a:t>
            </a:r>
            <a:r>
              <a:rPr 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甚至是火车头</a:t>
            </a:r>
            <a:r>
              <a:rPr 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它也敢撞。</a:t>
            </a:r>
            <a:endParaRPr lang="en-US" sz="36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pic>
        <p:nvPicPr>
          <p:cNvPr id="21507" name="Picture 6" descr="动物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8213" y="1484312"/>
            <a:ext cx="3136900" cy="410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15680" y="1268760"/>
            <a:ext cx="7056784" cy="4525962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b="1" dirty="0">
                <a:solidFill>
                  <a:schemeClr val="accent2"/>
                </a:solidFill>
              </a:rPr>
              <a:t>1</a:t>
            </a:r>
            <a:r>
              <a:rPr lang="zh-CN" altLang="en-US" b="1" dirty="0">
                <a:solidFill>
                  <a:schemeClr val="accent2"/>
                </a:solidFill>
              </a:rPr>
              <a:t>、小狮子爱尔莎出生才两三天，它的妈妈就死了。</a:t>
            </a:r>
            <a:endParaRPr lang="zh-CN" altLang="en-US" b="1" dirty="0">
              <a:solidFill>
                <a:schemeClr val="accent2"/>
              </a:solidFill>
            </a:endParaRPr>
          </a:p>
          <a:p>
            <a:pPr marL="609600" indent="-609600">
              <a:buFontTx/>
              <a:buNone/>
            </a:pPr>
            <a:r>
              <a:rPr lang="en-US" b="1" dirty="0">
                <a:solidFill>
                  <a:schemeClr val="accent2"/>
                </a:solidFill>
              </a:rPr>
              <a:t>2</a:t>
            </a:r>
            <a:r>
              <a:rPr lang="zh-CN" altLang="en-US" b="1" dirty="0">
                <a:solidFill>
                  <a:schemeClr val="accent2"/>
                </a:solidFill>
              </a:rPr>
              <a:t>、五个月以后，它长大了，很强壮。</a:t>
            </a:r>
            <a:endParaRPr lang="zh-CN" altLang="en-US" b="1" dirty="0">
              <a:solidFill>
                <a:schemeClr val="accent2"/>
              </a:solidFill>
            </a:endParaRPr>
          </a:p>
          <a:p>
            <a:pPr marL="609600" indent="-609600">
              <a:buFontTx/>
              <a:buNone/>
            </a:pPr>
            <a:r>
              <a:rPr lang="en-US" b="1" dirty="0">
                <a:solidFill>
                  <a:schemeClr val="accent2"/>
                </a:solidFill>
              </a:rPr>
              <a:t>3</a:t>
            </a:r>
            <a:r>
              <a:rPr lang="zh-CN" altLang="en-US" b="1" dirty="0">
                <a:solidFill>
                  <a:schemeClr val="accent2"/>
                </a:solidFill>
              </a:rPr>
              <a:t>、爱尔莎快两岁了。</a:t>
            </a:r>
            <a:endParaRPr lang="zh-CN" altLang="en-US" b="1" dirty="0">
              <a:solidFill>
                <a:schemeClr val="accent2"/>
              </a:solidFill>
            </a:endParaRPr>
          </a:p>
          <a:p>
            <a:pPr marL="609600" indent="-609600">
              <a:buFontTx/>
              <a:buNone/>
            </a:pPr>
            <a:r>
              <a:rPr lang="en-US" b="1" dirty="0">
                <a:solidFill>
                  <a:schemeClr val="accent2"/>
                </a:solidFill>
              </a:rPr>
              <a:t>4</a:t>
            </a:r>
            <a:r>
              <a:rPr lang="zh-CN" altLang="en-US" b="1" dirty="0">
                <a:solidFill>
                  <a:schemeClr val="accent2"/>
                </a:solidFill>
              </a:rPr>
              <a:t>、爱尔莎和我一起生活了三年。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pic>
        <p:nvPicPr>
          <p:cNvPr id="23555" name="Picture 4" descr="r0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1504" y="1340768"/>
            <a:ext cx="128905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Line 4"/>
          <p:cNvSpPr>
            <a:spLocks noChangeShapeType="1"/>
          </p:cNvSpPr>
          <p:nvPr/>
        </p:nvSpPr>
        <p:spPr bwMode="auto">
          <a:xfrm>
            <a:off x="4656138" y="2924175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Line 6"/>
          <p:cNvSpPr>
            <a:spLocks noChangeShapeType="1"/>
          </p:cNvSpPr>
          <p:nvPr/>
        </p:nvSpPr>
        <p:spPr bwMode="auto">
          <a:xfrm>
            <a:off x="4656138" y="306863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7" descr="r027"/>
          <p:cNvPicPr>
            <a:picLocks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908050"/>
            <a:ext cx="1006475" cy="1728862"/>
          </a:xfrm>
          <a:noFill/>
        </p:spPr>
      </p:pic>
      <p:sp>
        <p:nvSpPr>
          <p:cNvPr id="24581" name="Rectangle 10"/>
          <p:cNvSpPr>
            <a:spLocks noChangeArrowheads="1"/>
          </p:cNvSpPr>
          <p:nvPr/>
        </p:nvSpPr>
        <p:spPr bwMode="auto">
          <a:xfrm>
            <a:off x="2855640" y="1484784"/>
            <a:ext cx="6875462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dirty="0"/>
              <a:t>1</a:t>
            </a:r>
            <a:r>
              <a:rPr lang="zh-CN" altLang="en-US" sz="3200" b="1" dirty="0"/>
              <a:t>、请同学们用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/>
              <a:t>＿＿＿</a:t>
            </a:r>
            <a:r>
              <a:rPr lang="zh-CN" altLang="en-US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/>
              <a:t>画出我爱爱尔莎的语句。</a:t>
            </a:r>
            <a:endParaRPr lang="zh-CN" altLang="en-US" sz="3200" b="1" dirty="0"/>
          </a:p>
          <a:p>
            <a:endParaRPr lang="zh-CN" altLang="en-US" sz="3200" b="1" dirty="0"/>
          </a:p>
          <a:p>
            <a:r>
              <a:rPr lang="en-US" sz="3200" b="1" dirty="0"/>
              <a:t>2</a:t>
            </a:r>
            <a:r>
              <a:rPr lang="zh-CN" altLang="en-US" sz="3200" b="1" dirty="0"/>
              <a:t>、用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/>
              <a:t>　　　　</a:t>
            </a:r>
            <a:r>
              <a:rPr lang="zh-CN" altLang="en-US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/>
              <a:t>画出爱尔莎爱我的语句。</a:t>
            </a:r>
            <a:endParaRPr lang="zh-CN" altLang="en-US" sz="3200" b="1" dirty="0"/>
          </a:p>
          <a:p>
            <a:endParaRPr lang="zh-CN" altLang="en-US" sz="3200" b="1" dirty="0"/>
          </a:p>
          <a:p>
            <a:r>
              <a:rPr lang="en-US" sz="3200" b="1" dirty="0"/>
              <a:t>3</a:t>
            </a:r>
            <a:r>
              <a:rPr lang="zh-CN" altLang="en-US" sz="3200" b="1" dirty="0"/>
              <a:t>、想想应该分别读出什么样的语气</a:t>
            </a:r>
            <a:r>
              <a:rPr lang="zh-CN" altLang="en-US" sz="3200" b="1" dirty="0" smtClean="0"/>
              <a:t>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23592" y="1916832"/>
            <a:ext cx="7354887" cy="32686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3600" b="1" dirty="0">
                <a:solidFill>
                  <a:srgbClr val="3399FF"/>
                </a:solidFill>
                <a:latin typeface="宋体" panose="02010600030101010101" pitchFamily="2" charset="-122"/>
              </a:rPr>
              <a:t> 1</a:t>
            </a:r>
            <a:r>
              <a:rPr lang="zh-CN" altLang="en-US" sz="3600" b="1" dirty="0">
                <a:solidFill>
                  <a:srgbClr val="3399FF"/>
                </a:solidFill>
                <a:latin typeface="宋体" panose="02010600030101010101" pitchFamily="2" charset="-122"/>
              </a:rPr>
              <a:t>、小狮子洗澡时和“我”开玩笑。</a:t>
            </a:r>
            <a:endParaRPr lang="zh-CN" altLang="en-US" sz="3600" b="1" dirty="0">
              <a:solidFill>
                <a:srgbClr val="3399FF"/>
              </a:solidFill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zh-CN" altLang="en-US" sz="3600" b="1" dirty="0">
              <a:solidFill>
                <a:srgbClr val="3399FF"/>
              </a:solidFill>
              <a:latin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3600" b="1" dirty="0">
                <a:solidFill>
                  <a:srgbClr val="3399FF"/>
                </a:solidFill>
                <a:latin typeface="宋体" panose="02010600030101010101" pitchFamily="2" charset="-122"/>
              </a:rPr>
              <a:t> 2</a:t>
            </a:r>
            <a:r>
              <a:rPr lang="zh-CN" altLang="en-US" sz="3600" b="1" dirty="0">
                <a:solidFill>
                  <a:srgbClr val="3399FF"/>
                </a:solidFill>
                <a:latin typeface="宋体" panose="02010600030101010101" pitchFamily="2" charset="-122"/>
              </a:rPr>
              <a:t>、小狮子为保护“我”，敢与脾气暴躁的犀牛搏斗，赶走了犀牛</a:t>
            </a:r>
            <a:r>
              <a:rPr lang="zh-CN" altLang="en-US" sz="3600" b="1" dirty="0" smtClean="0">
                <a:solidFill>
                  <a:srgbClr val="3399FF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3399FF"/>
              </a:solidFill>
              <a:latin typeface="宋体" panose="02010600030101010101" pitchFamily="2" charset="-122"/>
            </a:endParaRPr>
          </a:p>
        </p:txBody>
      </p:sp>
      <p:pic>
        <p:nvPicPr>
          <p:cNvPr id="25604" name="Picture 7" descr="w028"/>
          <p:cNvPicPr>
            <a:picLocks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5300663"/>
            <a:ext cx="1008063" cy="936625"/>
          </a:xfrm>
          <a:noFill/>
        </p:spPr>
      </p:pic>
      <p:pic>
        <p:nvPicPr>
          <p:cNvPr id="25603" name="Picture 5" descr="gif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16950" y="765175"/>
            <a:ext cx="1439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38400" y="17732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、小狮子换牙。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、小狮子夜闯驴群，被“我”教训。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26627" name="Picture 4" descr="gif0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6950" y="908050"/>
            <a:ext cx="1439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1726</Words>
  <Application>WPS 演示</Application>
  <PresentationFormat>宽屏</PresentationFormat>
  <Paragraphs>87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汉仪大宋简</vt:lpstr>
      <vt:lpstr>华文行楷</vt:lpstr>
      <vt:lpstr>Calibri</vt:lpstr>
      <vt:lpstr>隶书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总结回顾</vt:lpstr>
      <vt:lpstr>读准下列红色字的读音</vt:lpstr>
      <vt:lpstr>读课文,再根据下面的句子填空.</vt:lpstr>
      <vt:lpstr>PowerPoint 演示文稿</vt:lpstr>
      <vt:lpstr>PowerPoint 演示文稿</vt:lpstr>
      <vt:lpstr>PowerPoint 演示文稿</vt:lpstr>
      <vt:lpstr>拓展交流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2019-09-29T00:50:19Z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