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27"/>
  </p:handoutMasterIdLst>
  <p:sldIdLst>
    <p:sldId id="257" r:id="rId3"/>
    <p:sldId id="258" r:id="rId4"/>
    <p:sldId id="259" r:id="rId5"/>
    <p:sldId id="260" r:id="rId6"/>
    <p:sldId id="261" r:id="rId7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F164E-D685-493E-AF07-0CE742DE1F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image" Target="../media/image3.png"/><Relationship Id="rId7" Type="http://schemas.openxmlformats.org/officeDocument/2006/relationships/image" Target="../media/image2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无图标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763711" y="5997189"/>
            <a:ext cx="418935" cy="54317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等腰三角形 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弦形 1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弦形 12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6" name="直接连接符 5"/>
            <p:cNvCxnSpPr>
              <a:stCxn id="10" idx="1"/>
              <a:endCxn id="1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>
          <a:xfrm>
            <a:off x="9697212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4" cstate="email"/>
          <a:srcRect/>
          <a:stretch>
            <a:fillRect/>
          </a:stretch>
        </p:blipFill>
        <p:spPr>
          <a:xfrm>
            <a:off x="-464733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5" cstate="email"/>
          <a:srcRect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三本书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763711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 cstate="email"/>
          <a:srcRect l="-9007" t="-46031"/>
          <a:stretch>
            <a:fillRect/>
          </a:stretch>
        </p:blipFill>
        <p:spPr>
          <a:xfrm>
            <a:off x="-257137" y="1413672"/>
            <a:ext cx="582815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 cstate="email"/>
          <a:srcRect r="-10151" b="-1841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5" cstate="email"/>
          <a:srcRect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7" cstate="email"/>
          <a:srcRect/>
          <a:stretch>
            <a:fillRect/>
          </a:stretch>
        </p:blipFill>
        <p:spPr>
          <a:xfrm>
            <a:off x="9697212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8" cstate="email"/>
          <a:srcRect/>
          <a:stretch>
            <a:fillRect/>
          </a:stretch>
        </p:blipFill>
        <p:spPr>
          <a:xfrm>
            <a:off x="-464733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9" cstate="email"/>
          <a:srcRect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10" cstate="email"/>
          <a:stretch>
            <a:fillRect/>
          </a:stretch>
        </p:blipFill>
        <p:spPr>
          <a:xfrm>
            <a:off x="357489" y="286227"/>
            <a:ext cx="698460" cy="69846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1.xml"/><Relationship Id="rId18" Type="http://schemas.openxmlformats.org/officeDocument/2006/relationships/tags" Target="../tags/tag60.xml"/><Relationship Id="rId17" Type="http://schemas.openxmlformats.org/officeDocument/2006/relationships/tags" Target="../tags/tag59.xml"/><Relationship Id="rId16" Type="http://schemas.openxmlformats.org/officeDocument/2006/relationships/tags" Target="../tags/tag58.xml"/><Relationship Id="rId15" Type="http://schemas.openxmlformats.org/officeDocument/2006/relationships/tags" Target="../tags/tag57.xml"/><Relationship Id="rId14" Type="http://schemas.openxmlformats.org/officeDocument/2006/relationships/tags" Target="../tags/tag56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9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audio" Target="../media/audio2.wav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audio1.wav"/><Relationship Id="rId1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audio1.wav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3.xml"/><Relationship Id="rId2" Type="http://schemas.openxmlformats.org/officeDocument/2006/relationships/audio" Target="../media/audio1.wav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1"/>
          <p:cNvSpPr txBox="1"/>
          <p:nvPr/>
        </p:nvSpPr>
        <p:spPr>
          <a:xfrm>
            <a:off x="4686487" y="2472500"/>
            <a:ext cx="292608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小小的船</a:t>
            </a:r>
            <a:endParaRPr lang="zh-CN" altLang="en-US" sz="54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70"/>
          <p:cNvSpPr txBox="1"/>
          <p:nvPr/>
        </p:nvSpPr>
        <p:spPr>
          <a:xfrm>
            <a:off x="4005349" y="881392"/>
            <a:ext cx="4246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人教版小学语</a:t>
            </a:r>
            <a:r>
              <a:rPr lang="zh-CN" altLang="en-US" sz="3200" b="1" dirty="0" smtClean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文一年</a:t>
            </a:r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级</a:t>
            </a:r>
            <a:endParaRPr lang="zh-CN" altLang="en-US" sz="32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949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434450" y="288844"/>
            <a:ext cx="14020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3200" b="1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会读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3938588" y="1243013"/>
            <a:ext cx="2052497" cy="1076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zh-CN" altLang="en-US" sz="3200" b="1" dirty="0" smtClean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3200" b="1" dirty="0" err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c</a:t>
            </a:r>
            <a:r>
              <a:rPr lang="en-US" altLang="en-US" sz="3200" b="1" dirty="0" err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huán</a:t>
            </a:r>
            <a:r>
              <a:rPr lang="en-US" altLang="zh-CN" sz="32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endParaRPr lang="en-US" altLang="zh-CN" sz="32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buFontTx/>
              <a:buNone/>
            </a:pPr>
            <a:r>
              <a:rPr lang="en-US" altLang="zh-CN" sz="32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3200" b="1" dirty="0" smtClean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zh-CN" altLang="en-US" sz="3200" b="1" dirty="0" smtClean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船</a:t>
            </a:r>
            <a:endParaRPr lang="zh-CN" altLang="en-US" sz="32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6519863" y="2822575"/>
            <a:ext cx="1314450" cy="1076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en-US" altLang="zh-CN" sz="32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  tóu</a:t>
            </a:r>
            <a:r>
              <a:rPr lang="en-US" altLang="zh-CN" sz="32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endParaRPr lang="en-US" altLang="zh-CN" sz="3200" b="1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buFontTx/>
              <a:buNone/>
            </a:pPr>
            <a:r>
              <a:rPr lang="en-US" altLang="zh-CN" sz="32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altLang="en-US" sz="32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头</a:t>
            </a:r>
            <a:endParaRPr lang="zh-CN" altLang="en-US" sz="3200" b="1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6357938" y="4279900"/>
            <a:ext cx="1200150" cy="1076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en-US" altLang="en-US" sz="32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  z</a:t>
            </a:r>
            <a:r>
              <a:rPr lang="en-US" altLang="zh-CN" sz="32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ài</a:t>
            </a:r>
            <a:r>
              <a:rPr lang="en-US" altLang="zh-CN" sz="32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endParaRPr lang="en-US" altLang="zh-CN" sz="3200" b="1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buFontTx/>
              <a:buNone/>
            </a:pPr>
            <a:r>
              <a:rPr lang="en-US" altLang="zh-CN" sz="32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altLang="en-US" sz="32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在</a:t>
            </a:r>
            <a:endParaRPr lang="zh-CN" altLang="en-US" sz="3200" b="1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Rectangle 6"/>
          <p:cNvSpPr>
            <a:spLocks noChangeArrowheads="1"/>
          </p:cNvSpPr>
          <p:nvPr/>
        </p:nvSpPr>
        <p:spPr bwMode="auto">
          <a:xfrm>
            <a:off x="7222331" y="1365250"/>
            <a:ext cx="1257300" cy="1076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zh-CN" altLang="en-US" sz="32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en-US" altLang="zh-CN" sz="32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de</a:t>
            </a:r>
            <a:r>
              <a:rPr lang="en-US" altLang="zh-CN" sz="32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endParaRPr lang="en-US" altLang="zh-CN" sz="32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buFontTx/>
              <a:buNone/>
            </a:pPr>
            <a:r>
              <a:rPr lang="en-US" altLang="zh-CN" sz="32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altLang="en-US" sz="32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的</a:t>
            </a:r>
            <a:endParaRPr lang="zh-CN" altLang="en-US" sz="32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3118247" y="2768600"/>
            <a:ext cx="1257300" cy="1076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en-US" altLang="en-US" sz="32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en-US" sz="3200" b="1" dirty="0" err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kàn</a:t>
            </a:r>
            <a:r>
              <a:rPr lang="en-US" altLang="zh-CN" sz="32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endParaRPr lang="en-US" altLang="zh-CN" sz="32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buFontTx/>
              <a:buNone/>
            </a:pPr>
            <a:r>
              <a:rPr lang="zh-CN" altLang="en-US" sz="3200" b="1" dirty="0" smtClean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  看</a:t>
            </a:r>
            <a:endParaRPr lang="zh-CN" altLang="en-US" sz="32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8196263" y="2781300"/>
            <a:ext cx="1143000" cy="1076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zh-CN" altLang="en-US" sz="32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en-US" sz="3200" b="1" dirty="0" err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jiàn</a:t>
            </a:r>
            <a:r>
              <a:rPr lang="en-US" altLang="zh-CN" sz="32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endParaRPr lang="en-US" altLang="zh-CN" sz="32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buFontTx/>
              <a:buNone/>
            </a:pPr>
            <a:r>
              <a:rPr lang="zh-CN" altLang="en-US" sz="3200" b="1" dirty="0" smtClean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  见</a:t>
            </a:r>
            <a:endParaRPr lang="zh-CN" altLang="en-US" sz="32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5817394" y="1365250"/>
            <a:ext cx="1314450" cy="1076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en-US" altLang="en-US" sz="32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shǎn</a:t>
            </a:r>
            <a:r>
              <a:rPr lang="en-US" altLang="zh-CN" sz="32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32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3200" b="1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buFontTx/>
              <a:buNone/>
            </a:pPr>
            <a:r>
              <a:rPr lang="en-US" altLang="zh-CN" sz="32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32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闪</a:t>
            </a:r>
            <a:endParaRPr lang="zh-CN" altLang="en-US" sz="3200" b="1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4413647" y="4227513"/>
            <a:ext cx="1200150" cy="1076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en-US" altLang="en-US" sz="32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en-US" sz="3200" b="1" dirty="0" err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xīnɡ</a:t>
            </a:r>
            <a:r>
              <a:rPr lang="en-US" altLang="zh-CN" sz="32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endParaRPr lang="en-US" altLang="zh-CN" sz="32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buFontTx/>
              <a:buNone/>
            </a:pPr>
            <a:r>
              <a:rPr lang="en-US" altLang="zh-CN" sz="32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3200" b="1" dirty="0" smtClean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3200" b="1" dirty="0" smtClean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星</a:t>
            </a:r>
            <a:endParaRPr lang="zh-CN" altLang="en-US" sz="32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Rectangle 11"/>
          <p:cNvSpPr>
            <a:spLocks noChangeArrowheads="1"/>
          </p:cNvSpPr>
          <p:nvPr/>
        </p:nvSpPr>
        <p:spPr bwMode="auto">
          <a:xfrm>
            <a:off x="4638676" y="2597150"/>
            <a:ext cx="1434704" cy="1076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en-US" sz="3200" b="1" dirty="0" err="1" smtClean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l</a:t>
            </a:r>
            <a:r>
              <a:rPr lang="en-US" altLang="zh-CN" sz="3200" b="1" dirty="0" err="1" smtClean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i</a:t>
            </a:r>
            <a:r>
              <a:rPr lang="en-US" altLang="en-US" sz="3200" b="1" dirty="0" err="1" smtClean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ǎ</a:t>
            </a:r>
            <a:r>
              <a:rPr lang="en-US" altLang="zh-CN" sz="3200" b="1" dirty="0" err="1" smtClean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n</a:t>
            </a:r>
            <a:r>
              <a:rPr lang="en-US" altLang="en-US" sz="3200" b="1" dirty="0" err="1" smtClean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ɡ</a:t>
            </a:r>
            <a:r>
              <a:rPr lang="en-US" altLang="zh-CN" sz="3200" b="1" dirty="0" smtClean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             </a:t>
            </a:r>
            <a:r>
              <a:rPr lang="zh-CN" altLang="en-US" sz="3200" b="1" dirty="0" smtClean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两 </a:t>
            </a:r>
            <a:endParaRPr lang="zh-CN" altLang="en-US" sz="32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Text Box 12"/>
          <p:cNvSpPr txBox="1">
            <a:spLocks noChangeArrowheads="1"/>
          </p:cNvSpPr>
          <p:nvPr/>
        </p:nvSpPr>
        <p:spPr bwMode="auto">
          <a:xfrm>
            <a:off x="8355806" y="4784726"/>
            <a:ext cx="766763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里</a:t>
            </a:r>
            <a:endParaRPr lang="zh-CN" altLang="en-US" sz="3200" b="1" dirty="0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Text Box 13"/>
          <p:cNvSpPr txBox="1">
            <a:spLocks noChangeArrowheads="1"/>
          </p:cNvSpPr>
          <p:nvPr/>
        </p:nvSpPr>
        <p:spPr bwMode="auto">
          <a:xfrm>
            <a:off x="8520112" y="4329114"/>
            <a:ext cx="398780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lǐ</a:t>
            </a:r>
            <a:endParaRPr lang="en-US" altLang="zh-CN" sz="3200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434450" y="288844"/>
            <a:ext cx="14020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3200" b="1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会写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145543" y="1116822"/>
            <a:ext cx="1577578" cy="2163335"/>
            <a:chOff x="1133530" y="1116821"/>
            <a:chExt cx="2103437" cy="2163335"/>
          </a:xfrm>
        </p:grpSpPr>
        <p:pic>
          <p:nvPicPr>
            <p:cNvPr id="12" name="图片 3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133530" y="1176718"/>
              <a:ext cx="2103437" cy="2103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" name="TextBox 5"/>
            <p:cNvSpPr txBox="1">
              <a:spLocks noChangeArrowheads="1"/>
            </p:cNvSpPr>
            <p:nvPr/>
          </p:nvSpPr>
          <p:spPr bwMode="auto">
            <a:xfrm>
              <a:off x="1345390" y="1116821"/>
              <a:ext cx="1774825" cy="20148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12500" dirty="0">
                  <a:latin typeface="楷体" panose="02010609060101010101" pitchFamily="49" charset="-122"/>
                  <a:ea typeface="楷体" panose="02010609060101010101" pitchFamily="49" charset="-122"/>
                </a:rPr>
                <a:t>月</a:t>
              </a:r>
              <a:endParaRPr lang="zh-CN" altLang="en-US" sz="12500" b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317810" y="1116822"/>
            <a:ext cx="1577579" cy="2163335"/>
            <a:chOff x="4262027" y="1116821"/>
            <a:chExt cx="2103438" cy="2163335"/>
          </a:xfrm>
        </p:grpSpPr>
        <p:pic>
          <p:nvPicPr>
            <p:cNvPr id="15" name="图片 3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262027" y="1178306"/>
              <a:ext cx="2103438" cy="21018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" name="文本框 10"/>
            <p:cNvSpPr txBox="1">
              <a:spLocks noChangeArrowheads="1"/>
            </p:cNvSpPr>
            <p:nvPr/>
          </p:nvSpPr>
          <p:spPr bwMode="auto">
            <a:xfrm>
              <a:off x="4489762" y="1116821"/>
              <a:ext cx="1690688" cy="20148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12500" dirty="0">
                  <a:latin typeface="楷体" panose="02010609060101010101" pitchFamily="49" charset="-122"/>
                  <a:ea typeface="楷体" panose="02010609060101010101" pitchFamily="49" charset="-122"/>
                </a:rPr>
                <a:t>儿</a:t>
              </a:r>
              <a:endParaRPr lang="zh-CN" altLang="en-US" sz="12500" b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490079" y="1116822"/>
            <a:ext cx="1577578" cy="2163335"/>
            <a:chOff x="7015327" y="1116821"/>
            <a:chExt cx="2103437" cy="2163335"/>
          </a:xfrm>
        </p:grpSpPr>
        <p:pic>
          <p:nvPicPr>
            <p:cNvPr id="17" name="图片 3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7015327" y="1176718"/>
              <a:ext cx="2103437" cy="2103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文本框 12"/>
            <p:cNvSpPr txBox="1">
              <a:spLocks noChangeArrowheads="1"/>
            </p:cNvSpPr>
            <p:nvPr/>
          </p:nvSpPr>
          <p:spPr bwMode="auto">
            <a:xfrm>
              <a:off x="7201787" y="1116821"/>
              <a:ext cx="1630362" cy="20148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125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头</a:t>
              </a:r>
              <a:endParaRPr lang="zh-CN" altLang="en-US" sz="12500" b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0" name="文本框 8"/>
          <p:cNvSpPr txBox="1">
            <a:spLocks noChangeArrowheads="1"/>
          </p:cNvSpPr>
          <p:nvPr/>
        </p:nvSpPr>
        <p:spPr bwMode="auto">
          <a:xfrm>
            <a:off x="1924363" y="3522756"/>
            <a:ext cx="2061500" cy="2676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800" dirty="0" smtClean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撇为竖撇，中间两个短横紧靠</a:t>
            </a:r>
            <a:r>
              <a:rPr lang="zh-CN" altLang="en-US" sz="2800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竖</a:t>
            </a:r>
            <a:r>
              <a:rPr lang="zh-CN" altLang="en-US" sz="2800" dirty="0" smtClean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撇，与右边横折钩的折不粘连</a:t>
            </a:r>
            <a:endParaRPr lang="zh-CN" altLang="en-US" sz="2800" dirty="0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662346" y="1116822"/>
            <a:ext cx="1577578" cy="2163335"/>
            <a:chOff x="9822601" y="1116821"/>
            <a:chExt cx="2103437" cy="2163335"/>
          </a:xfrm>
        </p:grpSpPr>
        <p:pic>
          <p:nvPicPr>
            <p:cNvPr id="21" name="图片 3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9822601" y="1176718"/>
              <a:ext cx="2103437" cy="2103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" name="文本框 12"/>
            <p:cNvSpPr txBox="1">
              <a:spLocks noChangeArrowheads="1"/>
            </p:cNvSpPr>
            <p:nvPr/>
          </p:nvSpPr>
          <p:spPr bwMode="auto">
            <a:xfrm>
              <a:off x="10009061" y="1116821"/>
              <a:ext cx="1630362" cy="20148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12500" b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里</a:t>
              </a:r>
              <a:endParaRPr lang="zh-CN" altLang="en-US" sz="12500" b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3" name="文本框 8"/>
          <p:cNvSpPr txBox="1">
            <a:spLocks noChangeArrowheads="1"/>
          </p:cNvSpPr>
          <p:nvPr/>
        </p:nvSpPr>
        <p:spPr bwMode="auto">
          <a:xfrm>
            <a:off x="4177285" y="3522756"/>
            <a:ext cx="2061500" cy="22453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800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第一笔是竖</a:t>
            </a:r>
            <a:r>
              <a:rPr lang="zh-CN" altLang="en-US" sz="2800" dirty="0" smtClean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撇；竖弯钩起笔比</a:t>
            </a:r>
            <a:r>
              <a:rPr lang="zh-CN" altLang="en-US" sz="2800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竖</a:t>
            </a:r>
            <a:r>
              <a:rPr lang="zh-CN" altLang="en-US" sz="2800" dirty="0" smtClean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撇略高，写在竖中线右侧</a:t>
            </a:r>
            <a:endParaRPr lang="zh-CN" altLang="en-US" sz="2800" dirty="0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24" name="文本框 8"/>
          <p:cNvSpPr txBox="1">
            <a:spLocks noChangeArrowheads="1"/>
          </p:cNvSpPr>
          <p:nvPr/>
        </p:nvSpPr>
        <p:spPr bwMode="auto">
          <a:xfrm>
            <a:off x="6430206" y="3522756"/>
            <a:ext cx="2061500" cy="2676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400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三个点的位置、大小有变化，第一点略大，第二点靠左，最后一点是长点，与竖</a:t>
            </a:r>
            <a:r>
              <a:rPr lang="zh-CN" altLang="en-US" sz="2400" dirty="0" smtClean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撇不粘连</a:t>
            </a:r>
            <a:endParaRPr lang="zh-CN" altLang="en-US" sz="2400" dirty="0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25" name="文本框 8"/>
          <p:cNvSpPr txBox="1">
            <a:spLocks noChangeArrowheads="1"/>
          </p:cNvSpPr>
          <p:nvPr/>
        </p:nvSpPr>
        <p:spPr bwMode="auto">
          <a:xfrm>
            <a:off x="8683128" y="3522757"/>
            <a:ext cx="2061500" cy="18148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800" dirty="0" smtClean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横向笔画之间距离要相等，中竖写在竖中线上</a:t>
            </a:r>
            <a:endParaRPr lang="zh-CN" altLang="en-US" sz="2800" dirty="0">
              <a:solidFill>
                <a:srgbClr val="0000CC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3" grpId="0"/>
      <p:bldP spid="24" grpId="0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434450" y="288844"/>
            <a:ext cx="14020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多音字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AutoShape 2"/>
          <p:cNvSpPr/>
          <p:nvPr/>
        </p:nvSpPr>
        <p:spPr bwMode="auto">
          <a:xfrm>
            <a:off x="3776663" y="1898651"/>
            <a:ext cx="161925" cy="1566863"/>
          </a:xfrm>
          <a:prstGeom prst="leftBrace">
            <a:avLst>
              <a:gd name="adj1" fmla="val 60478"/>
              <a:gd name="adj2" fmla="val 50000"/>
            </a:avLst>
          </a:prstGeom>
          <a:noFill/>
          <a:ln w="57150">
            <a:solidFill>
              <a:srgbClr val="FFFF66"/>
            </a:solidFill>
            <a:round/>
          </a:ln>
          <a:effectLst/>
        </p:spPr>
        <p:txBody>
          <a:bodyPr wrap="none" anchor="ctr"/>
          <a:lstStyle/>
          <a:p>
            <a:pPr algn="ctr">
              <a:buFontTx/>
              <a:buNone/>
            </a:pPr>
            <a:endParaRPr lang="zh-CN" altLang="en-US" sz="40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Text Box 3"/>
          <p:cNvSpPr txBox="1">
            <a:spLocks noChangeArrowheads="1"/>
          </p:cNvSpPr>
          <p:nvPr/>
        </p:nvSpPr>
        <p:spPr bwMode="auto">
          <a:xfrm>
            <a:off x="4046935" y="1736725"/>
            <a:ext cx="1241822" cy="7067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40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zhī</a:t>
            </a:r>
            <a:endParaRPr lang="en-US" altLang="zh-CN" sz="4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Text Box 4"/>
          <p:cNvSpPr txBox="1">
            <a:spLocks noChangeArrowheads="1"/>
          </p:cNvSpPr>
          <p:nvPr/>
        </p:nvSpPr>
        <p:spPr bwMode="auto">
          <a:xfrm>
            <a:off x="4046935" y="2870200"/>
            <a:ext cx="1241822" cy="7067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40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zhǐ</a:t>
            </a:r>
            <a:endParaRPr lang="en-US" altLang="zh-CN" sz="4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2967038" y="2222500"/>
            <a:ext cx="1028700" cy="7067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zh-CN" altLang="en-US" sz="4000" b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只</a:t>
            </a:r>
            <a:endParaRPr lang="zh-CN" altLang="en-US" sz="4000" b="1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Text Box 7"/>
          <p:cNvSpPr txBox="1">
            <a:spLocks noChangeArrowheads="1"/>
          </p:cNvSpPr>
          <p:nvPr/>
        </p:nvSpPr>
        <p:spPr bwMode="auto">
          <a:xfrm>
            <a:off x="5343525" y="1789113"/>
            <a:ext cx="2808685" cy="16300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一只</a:t>
            </a: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</a:rPr>
              <a:t>)</a:t>
            </a:r>
            <a:endParaRPr lang="en-US" altLang="zh-CN" sz="40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  <a:buFontTx/>
              <a:buNone/>
            </a:pPr>
            <a:endParaRPr lang="zh-CN" altLang="en-US" sz="40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Text Box 8"/>
          <p:cNvSpPr txBox="1">
            <a:spLocks noChangeArrowheads="1"/>
          </p:cNvSpPr>
          <p:nvPr/>
        </p:nvSpPr>
        <p:spPr bwMode="auto">
          <a:xfrm>
            <a:off x="5235179" y="2978150"/>
            <a:ext cx="4158853" cy="7067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</a:rPr>
              <a:t>（只有）（只要）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3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231250" y="288844"/>
            <a:ext cx="18084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9" name="组合 8"/>
          <p:cNvGrpSpPr/>
          <p:nvPr/>
        </p:nvGrpSpPr>
        <p:grpSpPr bwMode="auto">
          <a:xfrm>
            <a:off x="3724275" y="869950"/>
            <a:ext cx="6715124" cy="2021352"/>
            <a:chOff x="2336530" y="594285"/>
            <a:chExt cx="5681300" cy="2021231"/>
          </a:xfrm>
        </p:grpSpPr>
        <p:sp>
          <p:nvSpPr>
            <p:cNvPr id="11" name="矩形 10"/>
            <p:cNvSpPr/>
            <p:nvPr/>
          </p:nvSpPr>
          <p:spPr>
            <a:xfrm>
              <a:off x="2340929" y="594285"/>
              <a:ext cx="5676901" cy="156835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200000"/>
                </a:lnSpc>
                <a:buFontTx/>
                <a:buNone/>
                <a:defRPr/>
              </a:pPr>
              <a:r>
                <a:rPr lang="en-US" altLang="zh-CN" sz="2400" b="1" dirty="0">
                  <a:latin typeface="微软雅黑" panose="020B0503020204020204" charset="-122"/>
                  <a:ea typeface="微软雅黑" panose="020B0503020204020204" charset="-122"/>
                </a:rPr>
                <a:t>w</a:t>
              </a:r>
              <a:r>
                <a:rPr lang="zh-CN" altLang="zh-CN" sz="2400" b="1" dirty="0">
                  <a:latin typeface="微软雅黑" panose="020B0503020204020204" charset="-122"/>
                  <a:ea typeface="微软雅黑" panose="020B0503020204020204" charset="-122"/>
                </a:rPr>
                <a:t>ā</a:t>
              </a:r>
              <a:r>
                <a:rPr lang="en-US" altLang="zh-CN" sz="2400" b="1" dirty="0">
                  <a:latin typeface="微软雅黑" panose="020B0503020204020204" charset="-122"/>
                  <a:ea typeface="微软雅黑" panose="020B0503020204020204" charset="-122"/>
                </a:rPr>
                <a:t>n w</a:t>
              </a:r>
              <a:r>
                <a:rPr lang="zh-CN" altLang="zh-CN" sz="2400" b="1" dirty="0">
                  <a:latin typeface="微软雅黑" panose="020B0503020204020204" charset="-122"/>
                  <a:ea typeface="微软雅黑" panose="020B0503020204020204" charset="-122"/>
                </a:rPr>
                <a:t>ā</a:t>
              </a:r>
              <a:r>
                <a:rPr lang="en-US" altLang="zh-CN" sz="2400" b="1" dirty="0">
                  <a:latin typeface="微软雅黑" panose="020B0503020204020204" charset="-122"/>
                  <a:ea typeface="微软雅黑" panose="020B0503020204020204" charset="-122"/>
                </a:rPr>
                <a:t>n de </a:t>
              </a:r>
              <a:r>
                <a:rPr lang="en-US" altLang="zh-CN" sz="2400" b="1" dirty="0" err="1">
                  <a:latin typeface="微软雅黑" panose="020B0503020204020204" charset="-122"/>
                  <a:ea typeface="微软雅黑" panose="020B0503020204020204" charset="-122"/>
                </a:rPr>
                <a:t>yu</a:t>
              </a:r>
              <a:r>
                <a:rPr lang="zh-CN" altLang="zh-CN" sz="2400" b="1" dirty="0">
                  <a:latin typeface="微软雅黑" panose="020B0503020204020204" charset="-122"/>
                  <a:ea typeface="微软雅黑" panose="020B0503020204020204" charset="-122"/>
                </a:rPr>
                <a:t>è</a:t>
              </a:r>
              <a:r>
                <a:rPr lang="en-US" altLang="zh-CN" sz="2400" b="1" dirty="0"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lang="zh-CN" altLang="zh-CN" sz="2400" b="1" dirty="0">
                  <a:latin typeface="微软雅黑" panose="020B0503020204020204" charset="-122"/>
                  <a:ea typeface="微软雅黑" panose="020B0503020204020204" charset="-122"/>
                </a:rPr>
                <a:t>é</a:t>
              </a:r>
              <a:r>
                <a:rPr lang="en-US" altLang="zh-CN" sz="2400" b="1" dirty="0">
                  <a:latin typeface="微软雅黑" panose="020B0503020204020204" charset="-122"/>
                  <a:ea typeface="微软雅黑" panose="020B0503020204020204" charset="-122"/>
                </a:rPr>
                <a:t>r xi</a:t>
              </a:r>
              <a:r>
                <a:rPr lang="zh-CN" altLang="zh-CN" sz="2400" b="1" dirty="0">
                  <a:latin typeface="微软雅黑" panose="020B0503020204020204" charset="-122"/>
                  <a:ea typeface="微软雅黑" panose="020B0503020204020204" charset="-122"/>
                </a:rPr>
                <a:t>ǎ</a:t>
              </a:r>
              <a:r>
                <a:rPr lang="en-US" altLang="zh-CN" sz="2400" b="1" dirty="0">
                  <a:latin typeface="微软雅黑" panose="020B0503020204020204" charset="-122"/>
                  <a:ea typeface="微软雅黑" panose="020B0503020204020204" charset="-122"/>
                </a:rPr>
                <a:t>o xi</a:t>
              </a:r>
              <a:r>
                <a:rPr lang="zh-CN" altLang="zh-CN" sz="2400" b="1" dirty="0">
                  <a:latin typeface="微软雅黑" panose="020B0503020204020204" charset="-122"/>
                  <a:ea typeface="微软雅黑" panose="020B0503020204020204" charset="-122"/>
                </a:rPr>
                <a:t>ǎ</a:t>
              </a:r>
              <a:r>
                <a:rPr lang="en-US" altLang="zh-CN" sz="2400" b="1" dirty="0">
                  <a:latin typeface="微软雅黑" panose="020B0503020204020204" charset="-122"/>
                  <a:ea typeface="微软雅黑" panose="020B0503020204020204" charset="-122"/>
                </a:rPr>
                <a:t>o de </a:t>
              </a:r>
              <a:r>
                <a:rPr lang="en-US" altLang="zh-CN" sz="2400" b="1" dirty="0" err="1">
                  <a:latin typeface="微软雅黑" panose="020B0503020204020204" charset="-122"/>
                  <a:ea typeface="微软雅黑" panose="020B0503020204020204" charset="-122"/>
                </a:rPr>
                <a:t>chu</a:t>
              </a:r>
              <a:r>
                <a:rPr lang="zh-CN" altLang="zh-CN" sz="2400" b="1" dirty="0">
                  <a:latin typeface="微软雅黑" panose="020B0503020204020204" charset="-122"/>
                  <a:ea typeface="微软雅黑" panose="020B0503020204020204" charset="-122"/>
                </a:rPr>
                <a:t>á</a:t>
              </a:r>
              <a:r>
                <a:rPr lang="en-US" altLang="zh-CN" sz="2400" b="1" dirty="0">
                  <a:latin typeface="微软雅黑" panose="020B0503020204020204" charset="-122"/>
                  <a:ea typeface="微软雅黑" panose="020B0503020204020204" charset="-122"/>
                </a:rPr>
                <a:t>n</a:t>
              </a:r>
              <a:endParaRPr lang="en-US" altLang="zh-CN" sz="2400" b="1" dirty="0">
                <a:latin typeface="微软雅黑" panose="020B0503020204020204" charset="-122"/>
                <a:ea typeface="微软雅黑" panose="020B0503020204020204" charset="-122"/>
              </a:endParaRPr>
            </a:p>
            <a:p>
              <a:pPr>
                <a:lnSpc>
                  <a:spcPct val="200000"/>
                </a:lnSpc>
                <a:buFontTx/>
                <a:buNone/>
                <a:defRPr/>
              </a:pPr>
              <a:r>
                <a:rPr lang="en-US" altLang="zh-CN" sz="2400" b="1" dirty="0">
                  <a:latin typeface="微软雅黑" panose="020B0503020204020204" charset="-122"/>
                  <a:ea typeface="微软雅黑" panose="020B0503020204020204" charset="-122"/>
                </a:rPr>
                <a:t>xi</a:t>
              </a:r>
              <a:r>
                <a:rPr lang="zh-CN" altLang="zh-CN" sz="2400" b="1" dirty="0">
                  <a:latin typeface="微软雅黑" panose="020B0503020204020204" charset="-122"/>
                  <a:ea typeface="微软雅黑" panose="020B0503020204020204" charset="-122"/>
                </a:rPr>
                <a:t>ǎ</a:t>
              </a:r>
              <a:r>
                <a:rPr lang="en-US" altLang="zh-CN" sz="2400" b="1" dirty="0">
                  <a:latin typeface="微软雅黑" panose="020B0503020204020204" charset="-122"/>
                  <a:ea typeface="微软雅黑" panose="020B0503020204020204" charset="-122"/>
                </a:rPr>
                <a:t>o xi</a:t>
              </a:r>
              <a:r>
                <a:rPr lang="zh-CN" altLang="zh-CN" sz="2400" b="1" dirty="0">
                  <a:latin typeface="微软雅黑" panose="020B0503020204020204" charset="-122"/>
                  <a:ea typeface="微软雅黑" panose="020B0503020204020204" charset="-122"/>
                </a:rPr>
                <a:t>ǎ</a:t>
              </a:r>
              <a:r>
                <a:rPr lang="en-US" altLang="zh-CN" sz="2400" b="1" dirty="0">
                  <a:latin typeface="微软雅黑" panose="020B0503020204020204" charset="-122"/>
                  <a:ea typeface="微软雅黑" panose="020B0503020204020204" charset="-122"/>
                </a:rPr>
                <a:t>o de </a:t>
              </a:r>
              <a:r>
                <a:rPr lang="en-US" altLang="zh-CN" sz="2400" b="1" dirty="0" err="1">
                  <a:latin typeface="微软雅黑" panose="020B0503020204020204" charset="-122"/>
                  <a:ea typeface="微软雅黑" panose="020B0503020204020204" charset="-122"/>
                </a:rPr>
                <a:t>chu</a:t>
              </a:r>
              <a:r>
                <a:rPr lang="zh-CN" altLang="zh-CN" sz="2400" b="1" dirty="0">
                  <a:latin typeface="微软雅黑" panose="020B0503020204020204" charset="-122"/>
                  <a:ea typeface="微软雅黑" panose="020B0503020204020204" charset="-122"/>
                </a:rPr>
                <a:t>á</a:t>
              </a:r>
              <a:r>
                <a:rPr lang="en-US" altLang="zh-CN" sz="2400" b="1" dirty="0">
                  <a:latin typeface="微软雅黑" panose="020B0503020204020204" charset="-122"/>
                  <a:ea typeface="微软雅黑" panose="020B0503020204020204" charset="-122"/>
                </a:rPr>
                <a:t>n </a:t>
              </a:r>
              <a:r>
                <a:rPr lang="zh-CN" altLang="zh-CN" sz="2400" b="1" dirty="0">
                  <a:latin typeface="微软雅黑" panose="020B0503020204020204" charset="-122"/>
                  <a:ea typeface="微软雅黑" panose="020B0503020204020204" charset="-122"/>
                </a:rPr>
                <a:t>é</a:t>
              </a:r>
              <a:r>
                <a:rPr lang="en-US" altLang="zh-CN" sz="2400" b="1" dirty="0">
                  <a:latin typeface="微软雅黑" panose="020B0503020204020204" charset="-122"/>
                  <a:ea typeface="微软雅黑" panose="020B0503020204020204" charset="-122"/>
                </a:rPr>
                <a:t>r li</a:t>
              </a:r>
              <a:r>
                <a:rPr lang="zh-CN" altLang="zh-CN" sz="2400" b="1" dirty="0">
                  <a:latin typeface="微软雅黑" panose="020B0503020204020204" charset="-122"/>
                  <a:ea typeface="微软雅黑" panose="020B0503020204020204" charset="-122"/>
                </a:rPr>
                <a:t>ǎ</a:t>
              </a:r>
              <a:r>
                <a:rPr lang="en-US" altLang="zh-CN" sz="2400" b="1" dirty="0">
                  <a:latin typeface="微软雅黑" panose="020B0503020204020204" charset="-122"/>
                  <a:ea typeface="微软雅黑" panose="020B0503020204020204" charset="-122"/>
                </a:rPr>
                <a:t>n</a:t>
              </a:r>
              <a:r>
                <a:rPr lang="zh-CN" altLang="zh-CN" sz="2400" b="1" dirty="0">
                  <a:latin typeface="微软雅黑" panose="020B0503020204020204" charset="-122"/>
                  <a:ea typeface="微软雅黑" panose="020B0503020204020204" charset="-122"/>
                </a:rPr>
                <a:t>ɡ</a:t>
              </a:r>
              <a:r>
                <a:rPr lang="en-US" altLang="zh-CN" sz="2400" b="1" dirty="0">
                  <a:latin typeface="微软雅黑" panose="020B0503020204020204" charset="-122"/>
                  <a:ea typeface="微软雅黑" panose="020B0503020204020204" charset="-122"/>
                </a:rPr>
                <a:t> t</a:t>
              </a:r>
              <a:r>
                <a:rPr lang="zh-CN" altLang="zh-CN" sz="2400" b="1" dirty="0">
                  <a:latin typeface="微软雅黑" panose="020B0503020204020204" charset="-122"/>
                  <a:ea typeface="微软雅黑" panose="020B0503020204020204" charset="-122"/>
                </a:rPr>
                <a:t>ó</a:t>
              </a:r>
              <a:r>
                <a:rPr lang="en-US" altLang="zh-CN" sz="2400" b="1" dirty="0">
                  <a:latin typeface="微软雅黑" panose="020B0503020204020204" charset="-122"/>
                  <a:ea typeface="微软雅黑" panose="020B0503020204020204" charset="-122"/>
                </a:rPr>
                <a:t>u </a:t>
              </a:r>
              <a:r>
                <a:rPr lang="en-US" altLang="zh-CN" sz="2400" b="1" dirty="0" err="1">
                  <a:latin typeface="微软雅黑" panose="020B0503020204020204" charset="-122"/>
                  <a:ea typeface="微软雅黑" panose="020B0503020204020204" charset="-122"/>
                </a:rPr>
                <a:t>ji</a:t>
              </a:r>
              <a:r>
                <a:rPr lang="zh-CN" altLang="zh-CN" sz="2400" b="1" dirty="0">
                  <a:latin typeface="微软雅黑" panose="020B0503020204020204" charset="-122"/>
                  <a:ea typeface="微软雅黑" panose="020B0503020204020204" charset="-122"/>
                </a:rPr>
                <a:t>ā</a:t>
              </a:r>
              <a:r>
                <a:rPr lang="en-US" altLang="zh-CN" sz="2400" b="1" dirty="0">
                  <a:latin typeface="微软雅黑" panose="020B0503020204020204" charset="-122"/>
                  <a:ea typeface="微软雅黑" panose="020B0503020204020204" charset="-122"/>
                </a:rPr>
                <a:t>n</a:t>
              </a:r>
              <a:endParaRPr lang="zh-CN" altLang="en-US" sz="24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" name="矩形 2"/>
            <p:cNvSpPr>
              <a:spLocks noChangeArrowheads="1"/>
            </p:cNvSpPr>
            <p:nvPr/>
          </p:nvSpPr>
          <p:spPr bwMode="auto">
            <a:xfrm>
              <a:off x="2336530" y="899848"/>
              <a:ext cx="5248275" cy="17156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lnSpc>
                  <a:spcPct val="220000"/>
                </a:lnSpc>
              </a:pPr>
              <a:r>
                <a:rPr lang="zh-CN" altLang="zh-CN" sz="2400" b="1" dirty="0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弯</a:t>
              </a:r>
              <a:r>
                <a:rPr lang="en-US" altLang="zh-CN" sz="2400" b="1" dirty="0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lang="en-US" altLang="zh-CN" sz="2400" b="1" dirty="0" smtClean="0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    </a:t>
              </a:r>
              <a:r>
                <a:rPr lang="zh-CN" altLang="zh-CN" sz="2400" b="1" dirty="0" smtClean="0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弯</a:t>
              </a:r>
              <a:r>
                <a:rPr lang="en-US" altLang="zh-CN" sz="2400" b="1" dirty="0" smtClean="0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     </a:t>
              </a:r>
              <a:r>
                <a:rPr lang="zh-CN" altLang="zh-CN" sz="2400" b="1" dirty="0" smtClean="0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的</a:t>
              </a:r>
              <a:r>
                <a:rPr lang="en-US" altLang="zh-CN" sz="2400" b="1" dirty="0" smtClean="0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   </a:t>
              </a:r>
              <a:r>
                <a:rPr lang="zh-CN" altLang="zh-CN" sz="2400" b="1" dirty="0" smtClean="0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月</a:t>
              </a:r>
              <a:r>
                <a:rPr lang="en-US" altLang="zh-CN" sz="2400" b="1" dirty="0" smtClean="0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   </a:t>
              </a:r>
              <a:r>
                <a:rPr lang="zh-CN" altLang="zh-CN" sz="2400" b="1" dirty="0" smtClean="0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儿</a:t>
              </a:r>
              <a:r>
                <a:rPr lang="en-US" altLang="zh-CN" sz="2400" b="1" dirty="0" smtClean="0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  </a:t>
              </a:r>
              <a:r>
                <a:rPr lang="zh-CN" altLang="zh-CN" sz="2400" b="1" dirty="0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小</a:t>
              </a:r>
              <a:r>
                <a:rPr lang="en-US" altLang="zh-CN" sz="2400" b="1" dirty="0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lang="en-US" altLang="zh-CN" sz="2400" b="1" dirty="0" smtClean="0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   </a:t>
              </a:r>
              <a:r>
                <a:rPr lang="zh-CN" altLang="zh-CN" sz="2400" b="1" dirty="0" smtClean="0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小</a:t>
              </a:r>
              <a:r>
                <a:rPr lang="en-US" altLang="zh-CN" sz="2400" b="1" dirty="0" smtClean="0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   </a:t>
              </a:r>
              <a:r>
                <a:rPr lang="zh-CN" altLang="zh-CN" sz="2400" b="1" dirty="0" smtClean="0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的</a:t>
              </a:r>
              <a:r>
                <a:rPr lang="en-US" altLang="zh-CN" sz="2400" b="1" dirty="0" smtClean="0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     </a:t>
              </a:r>
              <a:r>
                <a:rPr lang="zh-CN" altLang="zh-CN" sz="2400" b="1" dirty="0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船，</a:t>
              </a:r>
              <a:endParaRPr lang="en-US" altLang="zh-CN" sz="24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>
                <a:lnSpc>
                  <a:spcPct val="220000"/>
                </a:lnSpc>
              </a:pPr>
              <a:r>
                <a:rPr lang="zh-CN" altLang="zh-CN" sz="2400" b="1" dirty="0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小</a:t>
              </a:r>
              <a:r>
                <a:rPr lang="en-US" altLang="zh-CN" sz="2400" b="1" dirty="0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  </a:t>
              </a:r>
              <a:r>
                <a:rPr lang="en-US" altLang="zh-CN" sz="2400" b="1" dirty="0" smtClean="0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    </a:t>
              </a:r>
              <a:r>
                <a:rPr lang="zh-CN" altLang="zh-CN" sz="2400" b="1" dirty="0" smtClean="0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小</a:t>
              </a:r>
              <a:r>
                <a:rPr lang="en-US" altLang="zh-CN" sz="2400" b="1" dirty="0" smtClean="0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     </a:t>
              </a:r>
              <a:r>
                <a:rPr lang="zh-CN" altLang="zh-CN" sz="2400" b="1" dirty="0" smtClean="0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的</a:t>
              </a:r>
              <a:r>
                <a:rPr lang="en-US" altLang="zh-CN" sz="2400" b="1" dirty="0" smtClean="0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  </a:t>
              </a:r>
              <a:r>
                <a:rPr lang="zh-CN" altLang="zh-CN" sz="2400" b="1" dirty="0" smtClean="0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船</a:t>
              </a:r>
              <a:r>
                <a:rPr lang="en-US" altLang="zh-CN" sz="2400" b="1" dirty="0" smtClean="0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      </a:t>
              </a:r>
              <a:r>
                <a:rPr lang="zh-CN" altLang="zh-CN" sz="2400" b="1" dirty="0" smtClean="0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儿</a:t>
              </a:r>
              <a:r>
                <a:rPr lang="en-US" altLang="zh-CN" sz="2400" b="1" dirty="0" smtClean="0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   </a:t>
              </a:r>
              <a:r>
                <a:rPr lang="zh-CN" altLang="zh-CN" sz="2400" b="1" dirty="0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两</a:t>
              </a:r>
              <a:r>
                <a:rPr lang="en-US" altLang="zh-CN" sz="2400" b="1" dirty="0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lang="en-US" altLang="zh-CN" sz="2400" b="1" dirty="0" smtClean="0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    </a:t>
              </a:r>
              <a:r>
                <a:rPr lang="zh-CN" altLang="zh-CN" sz="2400" b="1" dirty="0" smtClean="0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头</a:t>
              </a:r>
              <a:r>
                <a:rPr lang="en-US" altLang="zh-CN" sz="2400" b="1" dirty="0" smtClean="0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     </a:t>
              </a:r>
              <a:r>
                <a:rPr lang="zh-CN" altLang="zh-CN" sz="2400" b="1" dirty="0" smtClean="0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尖</a:t>
              </a:r>
              <a:r>
                <a:rPr lang="zh-CN" altLang="zh-CN" sz="2400" b="1" dirty="0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。</a:t>
              </a:r>
              <a:endParaRPr lang="zh-CN" altLang="en-US" sz="24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7" name="线形标注 2(带强调线) 16"/>
          <p:cNvSpPr/>
          <p:nvPr/>
        </p:nvSpPr>
        <p:spPr>
          <a:xfrm>
            <a:off x="3867150" y="3449638"/>
            <a:ext cx="5214938" cy="2246312"/>
          </a:xfrm>
          <a:prstGeom prst="accentCallout2">
            <a:avLst>
              <a:gd name="adj1" fmla="val 17450"/>
              <a:gd name="adj2" fmla="val -10018"/>
              <a:gd name="adj3" fmla="val 16150"/>
              <a:gd name="adj4" fmla="val -32398"/>
              <a:gd name="adj5" fmla="val -88941"/>
              <a:gd name="adj6" fmla="val -318"/>
            </a:avLst>
          </a:prstGeom>
          <a:solidFill>
            <a:srgbClr val="009900">
              <a:alpha val="52000"/>
            </a:srgbClr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这里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把“弯弯的月儿”比作小船</a:t>
            </a: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，因为“月儿”和“船”都是弯弯的，两头尖，比喻形象逼真。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231250" y="288844"/>
            <a:ext cx="18084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3621119" y="1882775"/>
            <a:ext cx="6899275" cy="7067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zh-CN" altLang="en-US" sz="4000" dirty="0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</a:rPr>
              <a:t>弯弯的月亮像</a:t>
            </a:r>
            <a:r>
              <a:rPr lang="zh-CN" altLang="en-US" sz="4000" u="sng" dirty="0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</a:t>
            </a:r>
            <a:r>
              <a:rPr lang="zh-CN" altLang="en-US" sz="4000" dirty="0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4000" dirty="0">
              <a:solidFill>
                <a:srgbClr val="0033C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3589055" y="2760663"/>
            <a:ext cx="6899275" cy="7067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zh-CN" altLang="en-US" sz="4000" dirty="0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</a:rPr>
              <a:t>蓝蓝的天空像</a:t>
            </a:r>
            <a:r>
              <a:rPr lang="zh-CN" altLang="en-US" sz="4000" u="sng" dirty="0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</a:t>
            </a:r>
            <a:r>
              <a:rPr lang="zh-CN" altLang="en-US" sz="4000" dirty="0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4000" dirty="0">
              <a:solidFill>
                <a:srgbClr val="0033C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3642220" y="3624263"/>
            <a:ext cx="6899275" cy="7067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zh-CN" altLang="en-US" sz="4000" dirty="0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</a:rPr>
              <a:t>闪闪的星星像</a:t>
            </a:r>
            <a:r>
              <a:rPr lang="zh-CN" altLang="en-US" sz="4000" u="sng" dirty="0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</a:t>
            </a:r>
            <a:r>
              <a:rPr lang="zh-CN" altLang="en-US" sz="4000" dirty="0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4000" dirty="0">
              <a:solidFill>
                <a:srgbClr val="0033C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7024688" y="1827213"/>
            <a:ext cx="1198880" cy="7067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zh-CN" altLang="en-US" sz="4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小船</a:t>
            </a:r>
            <a:endParaRPr lang="zh-CN" altLang="en-US" sz="4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7038975" y="2706688"/>
            <a:ext cx="1198880" cy="7067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zh-CN" altLang="en-US" sz="4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大海</a:t>
            </a:r>
            <a:endParaRPr lang="zh-CN" altLang="en-US" sz="4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7038975" y="3570288"/>
            <a:ext cx="1198880" cy="7067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zh-CN" altLang="en-US" sz="4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宝石</a:t>
            </a:r>
            <a:endParaRPr lang="zh-CN" altLang="en-US" sz="4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231250" y="288844"/>
            <a:ext cx="18084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" name="组合 2"/>
          <p:cNvGrpSpPr/>
          <p:nvPr/>
        </p:nvGrpSpPr>
        <p:grpSpPr bwMode="auto">
          <a:xfrm>
            <a:off x="2008048" y="1395633"/>
            <a:ext cx="8129588" cy="2147805"/>
            <a:chOff x="-647702" y="880837"/>
            <a:chExt cx="10839451" cy="2148570"/>
          </a:xfrm>
        </p:grpSpPr>
        <p:sp>
          <p:nvSpPr>
            <p:cNvPr id="4" name="矩形 3"/>
            <p:cNvSpPr/>
            <p:nvPr/>
          </p:nvSpPr>
          <p:spPr>
            <a:xfrm>
              <a:off x="-590553" y="880837"/>
              <a:ext cx="10782302" cy="18872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7000"/>
                </a:lnSpc>
                <a:buFontTx/>
                <a:buNone/>
                <a:defRPr/>
              </a:pPr>
              <a:r>
                <a:rPr lang="en-US" altLang="zh-CN" sz="2400" b="1" dirty="0">
                  <a:latin typeface="微软雅黑" panose="020B0503020204020204" charset="-122"/>
                  <a:ea typeface="微软雅黑" panose="020B0503020204020204" charset="-122"/>
                </a:rPr>
                <a:t>w</a:t>
              </a:r>
              <a:r>
                <a:rPr lang="zh-CN" altLang="zh-CN" sz="2400" b="1" dirty="0">
                  <a:latin typeface="微软雅黑" panose="020B0503020204020204" charset="-122"/>
                  <a:ea typeface="微软雅黑" panose="020B0503020204020204" charset="-122"/>
                </a:rPr>
                <a:t>ǒ</a:t>
              </a:r>
              <a:r>
                <a:rPr lang="en-US" altLang="zh-CN" sz="2400" b="1" dirty="0"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lang="en-US" altLang="zh-CN" sz="2400" b="1" dirty="0" smtClean="0">
                  <a:latin typeface="微软雅黑" panose="020B0503020204020204" charset="-122"/>
                  <a:ea typeface="微软雅黑" panose="020B0503020204020204" charset="-122"/>
                </a:rPr>
                <a:t> z</a:t>
              </a:r>
              <a:r>
                <a:rPr lang="zh-CN" altLang="zh-CN" sz="2400" b="1" dirty="0">
                  <a:latin typeface="微软雅黑" panose="020B0503020204020204" charset="-122"/>
                  <a:ea typeface="微软雅黑" panose="020B0503020204020204" charset="-122"/>
                </a:rPr>
                <a:t>à</a:t>
              </a:r>
              <a:r>
                <a:rPr lang="en-US" altLang="zh-CN" sz="2400" b="1" dirty="0" err="1">
                  <a:latin typeface="微软雅黑" panose="020B0503020204020204" charset="-122"/>
                  <a:ea typeface="微软雅黑" panose="020B0503020204020204" charset="-122"/>
                </a:rPr>
                <a:t>i</a:t>
              </a:r>
              <a:r>
                <a:rPr lang="en-US" altLang="zh-CN" sz="2400" b="1" dirty="0"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lang="en-US" altLang="zh-CN" sz="2400" b="1" dirty="0" smtClean="0">
                  <a:latin typeface="微软雅黑" panose="020B0503020204020204" charset="-122"/>
                  <a:ea typeface="微软雅黑" panose="020B0503020204020204" charset="-122"/>
                </a:rPr>
                <a:t> xi</a:t>
              </a:r>
              <a:r>
                <a:rPr lang="zh-CN" altLang="zh-CN" sz="2400" b="1" dirty="0">
                  <a:latin typeface="微软雅黑" panose="020B0503020204020204" charset="-122"/>
                  <a:ea typeface="微软雅黑" panose="020B0503020204020204" charset="-122"/>
                </a:rPr>
                <a:t>ǎ</a:t>
              </a:r>
              <a:r>
                <a:rPr lang="en-US" altLang="zh-CN" sz="2400" b="1" dirty="0">
                  <a:latin typeface="微软雅黑" panose="020B0503020204020204" charset="-122"/>
                  <a:ea typeface="微软雅黑" panose="020B0503020204020204" charset="-122"/>
                </a:rPr>
                <a:t>o xi</a:t>
              </a:r>
              <a:r>
                <a:rPr lang="zh-CN" altLang="zh-CN" sz="2400" b="1" dirty="0">
                  <a:latin typeface="微软雅黑" panose="020B0503020204020204" charset="-122"/>
                  <a:ea typeface="微软雅黑" panose="020B0503020204020204" charset="-122"/>
                </a:rPr>
                <a:t>ǎ</a:t>
              </a:r>
              <a:r>
                <a:rPr lang="en-US" altLang="zh-CN" sz="2400" b="1" dirty="0">
                  <a:latin typeface="微软雅黑" panose="020B0503020204020204" charset="-122"/>
                  <a:ea typeface="微软雅黑" panose="020B0503020204020204" charset="-122"/>
                </a:rPr>
                <a:t>o de </a:t>
              </a:r>
              <a:r>
                <a:rPr lang="en-US" altLang="zh-CN" sz="2400" b="1" dirty="0" err="1">
                  <a:latin typeface="微软雅黑" panose="020B0503020204020204" charset="-122"/>
                  <a:ea typeface="微软雅黑" panose="020B0503020204020204" charset="-122"/>
                </a:rPr>
                <a:t>chu</a:t>
              </a:r>
              <a:r>
                <a:rPr lang="zh-CN" altLang="zh-CN" sz="2400" b="1" dirty="0">
                  <a:latin typeface="微软雅黑" panose="020B0503020204020204" charset="-122"/>
                  <a:ea typeface="微软雅黑" panose="020B0503020204020204" charset="-122"/>
                </a:rPr>
                <a:t>á</a:t>
              </a:r>
              <a:r>
                <a:rPr lang="en-US" altLang="zh-CN" sz="2400" b="1" dirty="0">
                  <a:latin typeface="微软雅黑" panose="020B0503020204020204" charset="-122"/>
                  <a:ea typeface="微软雅黑" panose="020B0503020204020204" charset="-122"/>
                </a:rPr>
                <a:t>n l</a:t>
              </a:r>
              <a:r>
                <a:rPr lang="zh-CN" altLang="zh-CN" sz="2400" b="1" dirty="0">
                  <a:latin typeface="微软雅黑" panose="020B0503020204020204" charset="-122"/>
                  <a:ea typeface="微软雅黑" panose="020B0503020204020204" charset="-122"/>
                </a:rPr>
                <a:t>ǐ</a:t>
              </a:r>
              <a:r>
                <a:rPr lang="en-US" altLang="zh-CN" sz="2400" b="1" dirty="0"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lang="en-US" altLang="zh-CN" sz="2400" b="1" dirty="0" err="1">
                  <a:latin typeface="微软雅黑" panose="020B0503020204020204" charset="-122"/>
                  <a:ea typeface="微软雅黑" panose="020B0503020204020204" charset="-122"/>
                </a:rPr>
                <a:t>zu</a:t>
              </a:r>
              <a:r>
                <a:rPr lang="zh-CN" altLang="zh-CN" sz="2400" b="1" dirty="0">
                  <a:latin typeface="微软雅黑" panose="020B0503020204020204" charset="-122"/>
                  <a:ea typeface="微软雅黑" panose="020B0503020204020204" charset="-122"/>
                </a:rPr>
                <a:t>ò</a:t>
              </a:r>
              <a:endParaRPr lang="en-US" altLang="zh-CN" sz="2400" b="1" dirty="0">
                <a:latin typeface="微软雅黑" panose="020B0503020204020204" charset="-122"/>
                <a:ea typeface="微软雅黑" panose="020B0503020204020204" charset="-122"/>
              </a:endParaRPr>
            </a:p>
            <a:p>
              <a:pPr>
                <a:lnSpc>
                  <a:spcPts val="7000"/>
                </a:lnSpc>
                <a:buFontTx/>
                <a:buNone/>
                <a:defRPr/>
              </a:pPr>
              <a:r>
                <a:rPr lang="en-US" altLang="zh-CN" sz="2400" b="1" dirty="0" err="1">
                  <a:latin typeface="微软雅黑" panose="020B0503020204020204" charset="-122"/>
                  <a:ea typeface="微软雅黑" panose="020B0503020204020204" charset="-122"/>
                </a:rPr>
                <a:t>zh</a:t>
              </a:r>
              <a:r>
                <a:rPr lang="zh-CN" altLang="zh-CN" sz="2400" b="1" dirty="0">
                  <a:latin typeface="微软雅黑" panose="020B0503020204020204" charset="-122"/>
                  <a:ea typeface="微软雅黑" panose="020B0503020204020204" charset="-122"/>
                </a:rPr>
                <a:t>ǐ</a:t>
              </a:r>
              <a:r>
                <a:rPr lang="en-US" altLang="zh-CN" sz="2400" b="1" dirty="0">
                  <a:latin typeface="微软雅黑" panose="020B0503020204020204" charset="-122"/>
                  <a:ea typeface="微软雅黑" panose="020B0503020204020204" charset="-122"/>
                </a:rPr>
                <a:t> k</a:t>
              </a:r>
              <a:r>
                <a:rPr lang="zh-CN" altLang="zh-CN" sz="2400" b="1" dirty="0">
                  <a:latin typeface="微软雅黑" panose="020B0503020204020204" charset="-122"/>
                  <a:ea typeface="微软雅黑" panose="020B0503020204020204" charset="-122"/>
                </a:rPr>
                <a:t>à</a:t>
              </a:r>
              <a:r>
                <a:rPr lang="en-US" altLang="zh-CN" sz="2400" b="1" dirty="0">
                  <a:latin typeface="微软雅黑" panose="020B0503020204020204" charset="-122"/>
                  <a:ea typeface="微软雅黑" panose="020B0503020204020204" charset="-122"/>
                </a:rPr>
                <a:t>n </a:t>
              </a:r>
              <a:r>
                <a:rPr lang="en-US" altLang="zh-CN" sz="2400" b="1" dirty="0" err="1">
                  <a:latin typeface="微软雅黑" panose="020B0503020204020204" charset="-122"/>
                  <a:ea typeface="微软雅黑" panose="020B0503020204020204" charset="-122"/>
                </a:rPr>
                <a:t>ji</a:t>
              </a:r>
              <a:r>
                <a:rPr lang="zh-CN" altLang="zh-CN" sz="2400" b="1" dirty="0">
                  <a:latin typeface="微软雅黑" panose="020B0503020204020204" charset="-122"/>
                  <a:ea typeface="微软雅黑" panose="020B0503020204020204" charset="-122"/>
                </a:rPr>
                <a:t>à</a:t>
              </a:r>
              <a:r>
                <a:rPr lang="en-US" altLang="zh-CN" sz="2400" b="1" dirty="0">
                  <a:latin typeface="微软雅黑" panose="020B0503020204020204" charset="-122"/>
                  <a:ea typeface="微软雅黑" panose="020B0503020204020204" charset="-122"/>
                </a:rPr>
                <a:t>n </a:t>
              </a:r>
              <a:r>
                <a:rPr lang="en-US" altLang="zh-CN" sz="2400" b="1" dirty="0" err="1">
                  <a:latin typeface="微软雅黑" panose="020B0503020204020204" charset="-122"/>
                  <a:ea typeface="微软雅黑" panose="020B0503020204020204" charset="-122"/>
                </a:rPr>
                <a:t>sh</a:t>
              </a:r>
              <a:r>
                <a:rPr lang="zh-CN" altLang="zh-CN" sz="2400" b="1" dirty="0">
                  <a:latin typeface="微软雅黑" panose="020B0503020204020204" charset="-122"/>
                  <a:ea typeface="微软雅黑" panose="020B0503020204020204" charset="-122"/>
                </a:rPr>
                <a:t>ǎ</a:t>
              </a:r>
              <a:r>
                <a:rPr lang="en-US" altLang="zh-CN" sz="2400" b="1" dirty="0">
                  <a:latin typeface="微软雅黑" panose="020B0503020204020204" charset="-122"/>
                  <a:ea typeface="微软雅黑" panose="020B0503020204020204" charset="-122"/>
                </a:rPr>
                <a:t>n </a:t>
              </a:r>
              <a:r>
                <a:rPr lang="en-US" altLang="zh-CN" sz="2400" b="1" dirty="0" err="1">
                  <a:latin typeface="微软雅黑" panose="020B0503020204020204" charset="-122"/>
                  <a:ea typeface="微软雅黑" panose="020B0503020204020204" charset="-122"/>
                </a:rPr>
                <a:t>sh</a:t>
              </a:r>
              <a:r>
                <a:rPr lang="zh-CN" altLang="zh-CN" sz="2400" b="1" dirty="0">
                  <a:latin typeface="微软雅黑" panose="020B0503020204020204" charset="-122"/>
                  <a:ea typeface="微软雅黑" panose="020B0503020204020204" charset="-122"/>
                </a:rPr>
                <a:t>ǎ</a:t>
              </a:r>
              <a:r>
                <a:rPr lang="en-US" altLang="zh-CN" sz="2400" b="1" dirty="0">
                  <a:latin typeface="微软雅黑" panose="020B0503020204020204" charset="-122"/>
                  <a:ea typeface="微软雅黑" panose="020B0503020204020204" charset="-122"/>
                </a:rPr>
                <a:t>n de x</a:t>
              </a:r>
              <a:r>
                <a:rPr lang="zh-CN" altLang="zh-CN" sz="2400" b="1" dirty="0">
                  <a:latin typeface="微软雅黑" panose="020B0503020204020204" charset="-122"/>
                  <a:ea typeface="微软雅黑" panose="020B0503020204020204" charset="-122"/>
                </a:rPr>
                <a:t>ī</a:t>
              </a:r>
              <a:r>
                <a:rPr lang="en-US" altLang="zh-CN" sz="2400" b="1" dirty="0">
                  <a:latin typeface="微软雅黑" panose="020B0503020204020204" charset="-122"/>
                  <a:ea typeface="微软雅黑" panose="020B0503020204020204" charset="-122"/>
                </a:rPr>
                <a:t>n</a:t>
              </a:r>
              <a:r>
                <a:rPr lang="zh-CN" altLang="zh-CN" sz="2400" b="1" dirty="0">
                  <a:latin typeface="微软雅黑" panose="020B0503020204020204" charset="-122"/>
                  <a:ea typeface="微软雅黑" panose="020B0503020204020204" charset="-122"/>
                </a:rPr>
                <a:t>ɡ</a:t>
              </a:r>
              <a:r>
                <a:rPr lang="en-US" altLang="zh-CN" sz="2400" b="1" dirty="0"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lang="en-US" altLang="zh-CN" sz="2400" b="1" dirty="0" err="1">
                  <a:latin typeface="微软雅黑" panose="020B0503020204020204" charset="-122"/>
                  <a:ea typeface="微软雅黑" panose="020B0503020204020204" charset="-122"/>
                </a:rPr>
                <a:t>xin</a:t>
              </a:r>
              <a:r>
                <a:rPr lang="zh-CN" altLang="zh-CN" sz="2400" b="1" dirty="0">
                  <a:latin typeface="微软雅黑" panose="020B0503020204020204" charset="-122"/>
                  <a:ea typeface="微软雅黑" panose="020B0503020204020204" charset="-122"/>
                </a:rPr>
                <a:t>ɡ</a:t>
              </a:r>
              <a:r>
                <a:rPr lang="en-US" altLang="zh-CN" sz="2400" b="1" dirty="0">
                  <a:latin typeface="微软雅黑" panose="020B0503020204020204" charset="-122"/>
                  <a:ea typeface="微软雅黑" panose="020B0503020204020204" charset="-122"/>
                </a:rPr>
                <a:t> l</a:t>
              </a:r>
              <a:r>
                <a:rPr lang="zh-CN" altLang="zh-CN" sz="2400" b="1" dirty="0">
                  <a:latin typeface="微软雅黑" panose="020B0503020204020204" charset="-122"/>
                  <a:ea typeface="微软雅黑" panose="020B0503020204020204" charset="-122"/>
                </a:rPr>
                <a:t>á</a:t>
              </a:r>
              <a:r>
                <a:rPr lang="en-US" altLang="zh-CN" sz="2400" b="1" dirty="0">
                  <a:latin typeface="微软雅黑" panose="020B0503020204020204" charset="-122"/>
                  <a:ea typeface="微软雅黑" panose="020B0503020204020204" charset="-122"/>
                </a:rPr>
                <a:t>n l</a:t>
              </a:r>
              <a:r>
                <a:rPr lang="zh-CN" altLang="zh-CN" sz="2400" b="1" dirty="0">
                  <a:latin typeface="微软雅黑" panose="020B0503020204020204" charset="-122"/>
                  <a:ea typeface="微软雅黑" panose="020B0503020204020204" charset="-122"/>
                </a:rPr>
                <a:t>á</a:t>
              </a:r>
              <a:r>
                <a:rPr lang="en-US" altLang="zh-CN" sz="2400" b="1" dirty="0">
                  <a:latin typeface="微软雅黑" panose="020B0503020204020204" charset="-122"/>
                  <a:ea typeface="微软雅黑" panose="020B0503020204020204" charset="-122"/>
                </a:rPr>
                <a:t>n de </a:t>
              </a:r>
              <a:r>
                <a:rPr lang="en-US" altLang="zh-CN" sz="2400" b="1" dirty="0" err="1">
                  <a:latin typeface="微软雅黑" panose="020B0503020204020204" charset="-122"/>
                  <a:ea typeface="微软雅黑" panose="020B0503020204020204" charset="-122"/>
                </a:rPr>
                <a:t>ti</a:t>
              </a:r>
              <a:r>
                <a:rPr lang="zh-CN" altLang="zh-CN" sz="2400" b="1" dirty="0">
                  <a:latin typeface="微软雅黑" panose="020B0503020204020204" charset="-122"/>
                  <a:ea typeface="微软雅黑" panose="020B0503020204020204" charset="-122"/>
                </a:rPr>
                <a:t>ā</a:t>
              </a:r>
              <a:r>
                <a:rPr lang="en-US" altLang="zh-CN" sz="2400" b="1" dirty="0">
                  <a:latin typeface="微软雅黑" panose="020B0503020204020204" charset="-122"/>
                  <a:ea typeface="微软雅黑" panose="020B0503020204020204" charset="-122"/>
                </a:rPr>
                <a:t>n</a:t>
              </a:r>
              <a:endParaRPr lang="zh-CN" altLang="en-US" sz="24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" name="矩形 1"/>
            <p:cNvSpPr>
              <a:spLocks noChangeArrowheads="1"/>
            </p:cNvSpPr>
            <p:nvPr/>
          </p:nvSpPr>
          <p:spPr bwMode="auto">
            <a:xfrm>
              <a:off x="-647702" y="1583632"/>
              <a:ext cx="10553702" cy="14457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220000"/>
                </a:lnSpc>
              </a:pPr>
              <a:r>
                <a:rPr lang="en-US" altLang="zh-CN" sz="2000" b="1" dirty="0" smtClean="0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lang="zh-CN" altLang="zh-CN" sz="2000" b="1" dirty="0" smtClean="0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我</a:t>
              </a:r>
              <a:r>
                <a:rPr lang="en-US" altLang="zh-CN" sz="2000" b="1" dirty="0" smtClean="0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      </a:t>
              </a:r>
              <a:r>
                <a:rPr lang="zh-CN" altLang="zh-CN" sz="2000" b="1" dirty="0" smtClean="0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在</a:t>
              </a:r>
              <a:r>
                <a:rPr lang="en-US" altLang="zh-CN" sz="2000" b="1" dirty="0" smtClean="0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    </a:t>
              </a:r>
              <a:r>
                <a:rPr lang="zh-CN" altLang="zh-CN" sz="2000" b="1" dirty="0" smtClean="0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小</a:t>
              </a:r>
              <a:r>
                <a:rPr lang="en-US" altLang="zh-CN" sz="2000" b="1" dirty="0" smtClean="0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      </a:t>
              </a:r>
              <a:r>
                <a:rPr lang="zh-CN" altLang="zh-CN" sz="2000" b="1" dirty="0" smtClean="0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小</a:t>
              </a:r>
              <a:r>
                <a:rPr lang="en-US" altLang="zh-CN" sz="2000" b="1" dirty="0" smtClean="0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      </a:t>
              </a:r>
              <a:r>
                <a:rPr lang="zh-CN" altLang="zh-CN" sz="2000" b="1" dirty="0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的</a:t>
              </a:r>
              <a:r>
                <a:rPr lang="en-US" altLang="zh-CN" sz="2000" b="1" dirty="0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lang="en-US" altLang="zh-CN" sz="2000" b="1" dirty="0" smtClean="0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     </a:t>
              </a:r>
              <a:r>
                <a:rPr lang="zh-CN" altLang="zh-CN" sz="2000" b="1" dirty="0" smtClean="0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船</a:t>
              </a:r>
              <a:r>
                <a:rPr lang="en-US" altLang="zh-CN" sz="2000" b="1" dirty="0" smtClean="0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     </a:t>
              </a:r>
              <a:r>
                <a:rPr lang="zh-CN" altLang="zh-CN" sz="2000" b="1" dirty="0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里</a:t>
              </a:r>
              <a:r>
                <a:rPr lang="en-US" altLang="zh-CN" sz="2000" b="1" dirty="0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lang="en-US" altLang="zh-CN" sz="2000" b="1" dirty="0" smtClean="0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  </a:t>
              </a:r>
              <a:r>
                <a:rPr lang="zh-CN" altLang="zh-CN" sz="2000" b="1" dirty="0" smtClean="0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坐</a:t>
              </a:r>
              <a:r>
                <a:rPr lang="zh-CN" altLang="zh-CN" sz="2000" b="1" dirty="0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，</a:t>
              </a:r>
              <a:endParaRPr lang="en-US" altLang="zh-CN" sz="20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>
                <a:lnSpc>
                  <a:spcPct val="220000"/>
                </a:lnSpc>
              </a:pPr>
              <a:r>
                <a:rPr lang="en-US" altLang="zh-CN" sz="2000" b="1" dirty="0" smtClean="0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lang="zh-CN" altLang="zh-CN" sz="2000" b="1" dirty="0" smtClean="0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只</a:t>
              </a:r>
              <a:r>
                <a:rPr lang="en-US" altLang="zh-CN" sz="2000" b="1" dirty="0" smtClean="0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    </a:t>
              </a:r>
              <a:r>
                <a:rPr lang="zh-CN" altLang="zh-CN" sz="2000" b="1" dirty="0" smtClean="0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看</a:t>
              </a:r>
              <a:r>
                <a:rPr lang="en-US" altLang="zh-CN" sz="2000" b="1" dirty="0" smtClean="0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     </a:t>
              </a:r>
              <a:r>
                <a:rPr lang="zh-CN" altLang="zh-CN" sz="2000" b="1" dirty="0" smtClean="0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见</a:t>
              </a:r>
              <a:r>
                <a:rPr lang="en-US" altLang="zh-CN" sz="2000" b="1" dirty="0" smtClean="0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      </a:t>
              </a:r>
              <a:r>
                <a:rPr lang="zh-CN" altLang="zh-CN" sz="2000" b="1" dirty="0" smtClean="0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闪</a:t>
              </a:r>
              <a:r>
                <a:rPr lang="en-US" altLang="zh-CN" sz="2000" b="1" dirty="0" smtClean="0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     </a:t>
              </a:r>
              <a:r>
                <a:rPr lang="zh-CN" altLang="zh-CN" sz="2000" b="1" dirty="0" smtClean="0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闪</a:t>
              </a:r>
              <a:r>
                <a:rPr lang="en-US" altLang="zh-CN" sz="2000" b="1" dirty="0" smtClean="0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       </a:t>
              </a:r>
              <a:r>
                <a:rPr lang="zh-CN" altLang="zh-CN" sz="2000" b="1" dirty="0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的</a:t>
              </a:r>
              <a:r>
                <a:rPr lang="en-US" altLang="zh-CN" sz="2000" b="1" dirty="0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lang="en-US" altLang="zh-CN" sz="2000" b="1" dirty="0" smtClean="0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  </a:t>
              </a:r>
              <a:r>
                <a:rPr lang="zh-CN" altLang="zh-CN" sz="2000" b="1" dirty="0" smtClean="0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星</a:t>
              </a:r>
              <a:r>
                <a:rPr lang="en-US" altLang="zh-CN" sz="2000" b="1" dirty="0" smtClean="0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      </a:t>
              </a:r>
              <a:r>
                <a:rPr lang="zh-CN" altLang="zh-CN" sz="2000" b="1" dirty="0" smtClean="0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星</a:t>
              </a:r>
              <a:r>
                <a:rPr lang="en-US" altLang="zh-CN" sz="2000" b="1" dirty="0" smtClean="0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      </a:t>
              </a:r>
              <a:r>
                <a:rPr lang="zh-CN" altLang="zh-CN" sz="2000" b="1" dirty="0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蓝</a:t>
              </a:r>
              <a:r>
                <a:rPr lang="en-US" altLang="zh-CN" sz="2000" b="1" dirty="0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lang="en-US" altLang="zh-CN" sz="2000" b="1" dirty="0" smtClean="0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   </a:t>
              </a:r>
              <a:r>
                <a:rPr lang="zh-CN" altLang="zh-CN" sz="2000" b="1" dirty="0" smtClean="0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蓝</a:t>
              </a:r>
              <a:r>
                <a:rPr lang="en-US" altLang="zh-CN" sz="2000" b="1" dirty="0" smtClean="0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    </a:t>
              </a:r>
              <a:r>
                <a:rPr lang="zh-CN" altLang="zh-CN" sz="2000" b="1" dirty="0" smtClean="0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的</a:t>
              </a:r>
              <a:r>
                <a:rPr lang="en-US" altLang="zh-CN" sz="2000" b="1" dirty="0" smtClean="0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lang="zh-CN" altLang="zh-CN" sz="2000" b="1" dirty="0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天。</a:t>
              </a:r>
              <a:endParaRPr lang="zh-CN" altLang="en-US" sz="20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4133850" y="4311651"/>
            <a:ext cx="384048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这句话写出了什么？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231250" y="288844"/>
            <a:ext cx="18084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602706" y="1547814"/>
            <a:ext cx="3386138" cy="39693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这句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话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是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作者的奇妙想象。想象自己坐在月亮船上，看到蓝蓝的夜空中，星星一闪一闪地对自己眨着眼睛，美丽极了。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Picture 5" descr="E:\孙巧灵\2016秋上\上课课件\制作\R一语上\人一语大课堂（正文）\BZT2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246019" y="1657351"/>
            <a:ext cx="3310395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216963" y="288844"/>
            <a:ext cx="18084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2208132" y="1055688"/>
            <a:ext cx="7874081" cy="23069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          我看见蓝蓝的天空中有（    </a:t>
            </a:r>
            <a:r>
              <a:rPr lang="zh-CN" altLang="en-US" sz="3200" b="1" dirty="0" smtClean="0">
                <a:latin typeface="微软雅黑" panose="020B0503020204020204" charset="-122"/>
                <a:ea typeface="微软雅黑" panose="020B0503020204020204" charset="-122"/>
              </a:rPr>
              <a:t>            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）的星星和（            </a:t>
            </a:r>
            <a:r>
              <a:rPr lang="zh-CN" altLang="en-US" sz="3200" b="1" dirty="0" smtClean="0">
                <a:latin typeface="微软雅黑" panose="020B0503020204020204" charset="-122"/>
                <a:ea typeface="微软雅黑" panose="020B0503020204020204" charset="-122"/>
              </a:rPr>
              <a:t> ）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的月儿。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2363972" y="2655888"/>
            <a:ext cx="7718241" cy="30460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        我看见清清的小河里有</a:t>
            </a:r>
            <a:r>
              <a:rPr lang="zh-CN" altLang="en-US" sz="3200" b="1" dirty="0" smtClean="0">
                <a:latin typeface="微软雅黑" panose="020B0503020204020204" charset="-122"/>
                <a:ea typeface="微软雅黑" panose="020B0503020204020204" charset="-122"/>
              </a:rPr>
              <a:t>（    </a:t>
            </a:r>
            <a:r>
              <a:rPr lang="zh-CN" altLang="en-US" sz="3200" b="1" dirty="0" smtClean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可爱     </a:t>
            </a:r>
            <a:r>
              <a:rPr lang="zh-CN" altLang="en-US" sz="3200" b="1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）的鱼儿和（ </a:t>
            </a:r>
            <a:r>
              <a:rPr lang="zh-CN" altLang="en-US" sz="3200" b="1" dirty="0" smtClean="0"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3200" b="1" dirty="0" smtClean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很多 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）的虾。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  <a:buFontTx/>
              <a:buNone/>
            </a:pP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3121202" y="1809464"/>
            <a:ext cx="1391868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闪闪</a:t>
            </a:r>
            <a:endParaRPr lang="zh-CN" altLang="en-US" sz="32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7338155" y="1917462"/>
            <a:ext cx="1387494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zh-CN" altLang="en-US" sz="32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弯弯</a:t>
            </a:r>
            <a:endParaRPr lang="zh-CN" altLang="en-US" sz="32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Rectangle 6"/>
          <p:cNvSpPr>
            <a:spLocks noChangeArrowheads="1"/>
          </p:cNvSpPr>
          <p:nvPr/>
        </p:nvSpPr>
        <p:spPr bwMode="auto">
          <a:xfrm>
            <a:off x="2363972" y="4559300"/>
            <a:ext cx="7718241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  我看见蓝蓝的天空像（ </a:t>
            </a:r>
            <a:r>
              <a:rPr lang="zh-CN" altLang="en-US" sz="3200" b="1" dirty="0" smtClean="0"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zh-CN" altLang="en-US" sz="32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</a:rPr>
              <a:t>大海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zh-CN" altLang="en-US" sz="3200" b="1" dirty="0" smtClean="0"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3200" b="1" dirty="0" smtClean="0">
                <a:latin typeface="微软雅黑" panose="020B0503020204020204" charset="-122"/>
                <a:ea typeface="微软雅黑" panose="020B0503020204020204" charset="-122"/>
              </a:rPr>
              <a:t>）。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5" grpId="0" bldLvl="0" animBg="1"/>
      <p:bldP spid="17" grpId="0" bldLvl="0" animBg="1"/>
      <p:bldP spid="1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231250" y="288844"/>
            <a:ext cx="18084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归纳总结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88427" y="1388530"/>
            <a:ext cx="2011680" cy="119888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3600" b="1" dirty="0" smtClean="0">
                <a:ln w="9525">
                  <a:noFill/>
                  <a:prstDash val="solid"/>
                </a:ln>
                <a:solidFill>
                  <a:srgbClr val="7030A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主旨归纳</a:t>
            </a:r>
            <a:endParaRPr lang="zh-CN" altLang="en-US" sz="3600" b="1" cap="none" spc="0" dirty="0">
              <a:ln w="9525">
                <a:noFill/>
                <a:prstDash val="solid"/>
              </a:ln>
              <a:solidFill>
                <a:srgbClr val="7030A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551085" y="2750105"/>
            <a:ext cx="4032731" cy="332295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      这首小诗，通过描述月儿的样子以及想象“我”坐在月儿上看到的景物，表达了作者对夜空美景的热爱之情。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3553" name="Picture 1" descr="C:\Users\Administrator\AppData\Roaming\Tencent\Users\1072583094\QQ\WinTemp\RichOle\%L[($T`YHMDZY`}@~WF189Y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 flipH="1">
            <a:off x="6731794" y="2019300"/>
            <a:ext cx="3160589" cy="35433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231250" y="288844"/>
            <a:ext cx="18084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拓展延伸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735941" y="2274939"/>
            <a:ext cx="6730580" cy="295338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孔子学问渊博，被人们尊为“圣人”，可是仍虚心向别人求教。有一次，他到太庙去祭祖。一进太庙，就觉得新奇，他向别人问这问那。有人笑道：“孔子学问出众，为什么还要问？”孔子回答说：“每事必问，有什么不好呢？”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62085" y="1343355"/>
            <a:ext cx="6939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你能给大家讲一个“不懂就问”的故事吗？</a:t>
            </a:r>
            <a:endParaRPr lang="zh-CN" altLang="en-US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矩形 170"/>
          <p:cNvSpPr/>
          <p:nvPr/>
        </p:nvSpPr>
        <p:spPr>
          <a:xfrm>
            <a:off x="2231250" y="288844"/>
            <a:ext cx="18084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引入新课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35747" y="1218974"/>
            <a:ext cx="6804008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   “有时像面圆镜，有时像把镰刀。”小朋友们知道这是什么吗？ </a:t>
            </a:r>
            <a:endParaRPr lang="zh-CN" altLang="en-US" sz="2800" dirty="0">
              <a:solidFill>
                <a:prstClr val="white"/>
              </a:solidFill>
            </a:endParaRPr>
          </a:p>
        </p:txBody>
      </p:sp>
      <p:pic>
        <p:nvPicPr>
          <p:cNvPr id="7" name="Picture 7" descr="http://s13.sinaimg.cn/middle/4d55168ch8f1e51c1997c&amp;690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857093" y="2800377"/>
            <a:ext cx="3510246" cy="30229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875564" y="3310705"/>
            <a:ext cx="675005" cy="200227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月  儿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231250" y="288844"/>
            <a:ext cx="18084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课堂小练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9" name="Picture 1" descr="E:\上课课件\人六语上\人六语大课堂\人（六）语状元大课堂\近义词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23441" y="1752601"/>
            <a:ext cx="2180437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E:\上课课件\人六语上\人六语大课堂\人（六）语状元大课堂\反义词.t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612731" y="1809751"/>
            <a:ext cx="2007539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3223442" y="2941638"/>
            <a:ext cx="2579666" cy="1383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里</a:t>
            </a: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内</a:t>
            </a:r>
            <a:endParaRPr lang="en-US" altLang="zh-CN" sz="2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看见</a:t>
            </a: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瞧见</a:t>
            </a:r>
            <a:endParaRPr lang="en-US" altLang="zh-CN" sz="2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6612731" y="2941638"/>
            <a:ext cx="2007539" cy="20300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里</a:t>
            </a: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外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弯</a:t>
            </a: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直</a:t>
            </a:r>
            <a:endParaRPr lang="en-US" altLang="zh-CN" sz="2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小</a:t>
            </a: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大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231250" y="288844"/>
            <a:ext cx="18084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课堂小练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内容占位符 2"/>
          <p:cNvSpPr txBox="1"/>
          <p:nvPr/>
        </p:nvSpPr>
        <p:spPr bwMode="auto">
          <a:xfrm>
            <a:off x="2629786" y="1978025"/>
            <a:ext cx="7378995" cy="201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marL="457200" indent="-457200">
              <a:lnSpc>
                <a:spcPct val="200000"/>
              </a:lnSpc>
              <a:spcBef>
                <a:spcPts val="2250"/>
              </a:spcBef>
              <a:buFont typeface="Wingdings" panose="05000000000000000000" pitchFamily="2" charset="2"/>
              <a:buChar char="u"/>
              <a:defRPr/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用“√”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给红色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的字选择正确的读音。</a:t>
            </a:r>
            <a:endParaRPr lang="en-US" altLang="zh-CN" sz="28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200000"/>
              </a:lnSpc>
              <a:spcBef>
                <a:spcPts val="0"/>
              </a:spcBef>
              <a:buFontTx/>
              <a:buNone/>
              <a:defRPr/>
            </a:pP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小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船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800" b="1" dirty="0" err="1">
                <a:latin typeface="微软雅黑" panose="020B0503020204020204" charset="-122"/>
                <a:ea typeface="微软雅黑" panose="020B0503020204020204" charset="-122"/>
              </a:rPr>
              <a:t>cuán</a:t>
            </a: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en-US" altLang="zh-CN" sz="2800" b="1" dirty="0" err="1">
                <a:latin typeface="微软雅黑" panose="020B0503020204020204" charset="-122"/>
                <a:ea typeface="微软雅黑" panose="020B0503020204020204" charset="-122"/>
              </a:rPr>
              <a:t>chuán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）    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看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见（</a:t>
            </a:r>
            <a:r>
              <a:rPr lang="en-US" altLang="zh-CN" sz="2800" b="1" dirty="0" err="1">
                <a:latin typeface="微软雅黑" panose="020B0503020204020204" charset="-122"/>
                <a:ea typeface="微软雅黑" panose="020B0503020204020204" charset="-122"/>
              </a:rPr>
              <a:t>kàn</a:t>
            </a: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en-US" altLang="zh-CN" sz="2800" b="1" dirty="0" err="1">
                <a:latin typeface="微软雅黑" panose="020B0503020204020204" charset="-122"/>
                <a:ea typeface="微软雅黑" panose="020B0503020204020204" charset="-122"/>
              </a:rPr>
              <a:t>kān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28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200000"/>
              </a:lnSpc>
              <a:spcBef>
                <a:spcPts val="0"/>
              </a:spcBef>
              <a:buFontTx/>
              <a:buNone/>
              <a:defRPr/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星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星（</a:t>
            </a:r>
            <a:r>
              <a:rPr lang="en-US" altLang="zh-CN" sz="2800" b="1" dirty="0" err="1">
                <a:latin typeface="微软雅黑" panose="020B0503020204020204" charset="-122"/>
                <a:ea typeface="微软雅黑" panose="020B0503020204020204" charset="-122"/>
              </a:rPr>
              <a:t>xīn</a:t>
            </a: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en-US" altLang="zh-CN" sz="2800" b="1" dirty="0" err="1">
                <a:latin typeface="微软雅黑" panose="020B0503020204020204" charset="-122"/>
                <a:ea typeface="微软雅黑" panose="020B0503020204020204" charset="-122"/>
              </a:rPr>
              <a:t>xīnɡ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zh-CN" altLang="zh-CN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5344716" y="2932114"/>
            <a:ext cx="500063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√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7373541" y="2949576"/>
            <a:ext cx="500063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√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5037535" y="3821114"/>
            <a:ext cx="500063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√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231250" y="288844"/>
            <a:ext cx="18084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课堂小练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Picture 9" descr="未标题-1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52787" y="3659188"/>
            <a:ext cx="2072879" cy="1808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5" descr="2007462017130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272403">
            <a:off x="7592616" y="1651000"/>
            <a:ext cx="1627584" cy="243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3252788" y="2062164"/>
            <a:ext cx="5820328" cy="1168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（        ）的月儿   （        ）的船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（        ）的星星   （        ）的天        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3643312" y="2657476"/>
            <a:ext cx="973932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闪闪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6601359" y="2043114"/>
            <a:ext cx="90725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小小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Text Box 7"/>
          <p:cNvSpPr txBox="1">
            <a:spLocks noChangeArrowheads="1"/>
          </p:cNvSpPr>
          <p:nvPr/>
        </p:nvSpPr>
        <p:spPr bwMode="auto">
          <a:xfrm>
            <a:off x="3586163" y="2005014"/>
            <a:ext cx="1031081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弯弯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Text Box 8"/>
          <p:cNvSpPr txBox="1">
            <a:spLocks noChangeArrowheads="1"/>
          </p:cNvSpPr>
          <p:nvPr/>
        </p:nvSpPr>
        <p:spPr bwMode="auto">
          <a:xfrm>
            <a:off x="6622790" y="2705101"/>
            <a:ext cx="959644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蓝蓝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Text Box 9"/>
          <p:cNvSpPr txBox="1">
            <a:spLocks noChangeArrowheads="1"/>
          </p:cNvSpPr>
          <p:nvPr/>
        </p:nvSpPr>
        <p:spPr bwMode="auto">
          <a:xfrm>
            <a:off x="3320653" y="1042988"/>
            <a:ext cx="1754621" cy="737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spcBef>
                <a:spcPts val="2250"/>
              </a:spcBef>
              <a:buFont typeface="Wingdings" panose="05000000000000000000" pitchFamily="2" charset="2"/>
              <a:buChar char="u"/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填空。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7" grpId="0"/>
      <p:bldP spid="1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231250" y="288844"/>
            <a:ext cx="18084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课后作业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内容占位符 2"/>
          <p:cNvSpPr txBox="1">
            <a:spLocks noChangeArrowheads="1"/>
          </p:cNvSpPr>
          <p:nvPr/>
        </p:nvSpPr>
        <p:spPr bwMode="auto">
          <a:xfrm>
            <a:off x="3011090" y="1958975"/>
            <a:ext cx="5562295" cy="1422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/>
          <a:lstStyle/>
          <a:p>
            <a:pPr>
              <a:lnSpc>
                <a:spcPct val="150000"/>
              </a:lnSpc>
              <a:spcBef>
                <a:spcPts val="1500"/>
              </a:spcBef>
            </a:pPr>
            <a:r>
              <a:rPr lang="en-US" altLang="zh-CN" sz="2800" b="1" dirty="0" smtClean="0"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有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感情地朗读课文。背诵课文。</a:t>
            </a:r>
            <a:endParaRPr lang="en-US" altLang="zh-CN" sz="28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  <a:spcBef>
                <a:spcPts val="1500"/>
              </a:spcBef>
            </a:pPr>
            <a:r>
              <a:rPr lang="en-US" altLang="zh-CN" sz="2800" b="1" dirty="0" smtClean="0"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默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</a:rPr>
              <a:t>写生字词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。 </a:t>
            </a:r>
            <a:endParaRPr lang="zh-CN" altLang="zh-CN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矩形 170"/>
          <p:cNvSpPr/>
          <p:nvPr/>
        </p:nvSpPr>
        <p:spPr>
          <a:xfrm>
            <a:off x="2231250" y="288844"/>
            <a:ext cx="18084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引入新课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2750685" y="1077662"/>
            <a:ext cx="6602866" cy="2330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</a:rPr>
              <a:t>      夜晚，天空宁静，群星闪烁</a:t>
            </a:r>
            <a:r>
              <a:rPr lang="en-US" altLang="zh-CN" sz="2800" dirty="0" smtClean="0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en-US" altLang="zh-CN" sz="2800" dirty="0" err="1" smtClean="0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</a:rPr>
              <a:t>shuò</a:t>
            </a:r>
            <a:r>
              <a:rPr lang="en-US" altLang="zh-CN" sz="2800" dirty="0" smtClean="0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</a:rPr>
              <a:t>)</a:t>
            </a:r>
            <a:r>
              <a:rPr lang="zh-CN" altLang="en-US" sz="2800" dirty="0" smtClean="0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</a:rPr>
              <a:t>，弯弯的月儿像小船，小小的船儿两头尖。让我们乘上这艘</a:t>
            </a:r>
            <a:r>
              <a:rPr lang="en-US" altLang="zh-CN" sz="2800" dirty="0" smtClean="0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en-US" altLang="zh-CN" sz="2800" dirty="0" err="1" smtClean="0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</a:rPr>
              <a:t>sōu</a:t>
            </a:r>
            <a:r>
              <a:rPr lang="en-US" altLang="zh-CN" sz="2800" dirty="0" smtClean="0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</a:rPr>
              <a:t>)</a:t>
            </a:r>
            <a:r>
              <a:rPr lang="zh-CN" altLang="en-US" sz="2800" dirty="0" smtClean="0">
                <a:solidFill>
                  <a:srgbClr val="990033"/>
                </a:solidFill>
                <a:latin typeface="微软雅黑" panose="020B0503020204020204" charset="-122"/>
                <a:ea typeface="微软雅黑" panose="020B0503020204020204" charset="-122"/>
              </a:rPr>
              <a:t>月亮船，跟随作者一起飞向那美丽神奇的夜空吧！</a:t>
            </a:r>
            <a:endParaRPr lang="zh-CN" altLang="en-US" sz="2800" dirty="0">
              <a:solidFill>
                <a:srgbClr val="9900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Picture 6" descr="http://img1.gtimg.com/kid/pics/hv1/106/146/1874/121894186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155698" y="3410608"/>
            <a:ext cx="3556992" cy="303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矩形 170"/>
          <p:cNvSpPr/>
          <p:nvPr/>
        </p:nvSpPr>
        <p:spPr>
          <a:xfrm>
            <a:off x="2231249" y="288844"/>
            <a:ext cx="18084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作者简介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5022397" y="1496763"/>
            <a:ext cx="4988378" cy="4723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1200"/>
              </a:spcBef>
              <a:defRPr/>
            </a:pPr>
            <a:r>
              <a:rPr lang="zh-CN" altLang="en-US" sz="2800" dirty="0" smtClean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作家名片：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叶圣陶（</a:t>
            </a:r>
            <a:r>
              <a:rPr lang="en-US" altLang="zh-CN" sz="2800" dirty="0" smtClean="0">
                <a:latin typeface="微软雅黑" panose="020B0503020204020204" charset="-122"/>
                <a:ea typeface="微软雅黑" panose="020B0503020204020204" charset="-122"/>
              </a:rPr>
              <a:t>1894—1988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），原名叶绍钧，江苏苏州人。我国现代著名作家、教育家、出版家和社会活动家。</a:t>
            </a:r>
            <a:endParaRPr lang="zh-CN" altLang="en-US" sz="28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30000"/>
              </a:lnSpc>
              <a:spcBef>
                <a:spcPts val="1200"/>
              </a:spcBef>
              <a:defRPr/>
            </a:pPr>
            <a:r>
              <a:rPr lang="zh-CN" altLang="en-US" sz="2800" dirty="0" smtClean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主要作品：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长篇小说</a:t>
            </a:r>
            <a:r>
              <a:rPr lang="en-US" altLang="zh-CN" sz="2800" dirty="0" smtClean="0"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倪（</a:t>
            </a:r>
            <a:r>
              <a:rPr lang="en-US" altLang="zh-CN" sz="2800" dirty="0" err="1" smtClean="0">
                <a:latin typeface="微软雅黑" panose="020B0503020204020204" charset="-122"/>
                <a:ea typeface="微软雅黑" panose="020B0503020204020204" charset="-122"/>
              </a:rPr>
              <a:t>ní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）焕（</a:t>
            </a:r>
            <a:r>
              <a:rPr lang="en-US" altLang="zh-CN" sz="2800" dirty="0" err="1" smtClean="0">
                <a:latin typeface="微软雅黑" panose="020B0503020204020204" charset="-122"/>
                <a:ea typeface="微软雅黑" panose="020B0503020204020204" charset="-122"/>
              </a:rPr>
              <a:t>huàn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）之</a:t>
            </a:r>
            <a:r>
              <a:rPr lang="en-US" altLang="zh-CN" sz="2800" dirty="0" smtClean="0"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；童话集</a:t>
            </a:r>
            <a:r>
              <a:rPr lang="en-US" altLang="zh-CN" sz="2800" dirty="0" smtClean="0"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稻草人</a:t>
            </a:r>
            <a:r>
              <a:rPr lang="en-US" altLang="zh-CN" sz="2800" dirty="0" smtClean="0"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；短篇小说</a:t>
            </a:r>
            <a:r>
              <a:rPr lang="en-US" altLang="zh-CN" sz="2800" dirty="0" smtClean="0"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潘先生在难中</a:t>
            </a:r>
            <a:r>
              <a:rPr lang="en-US" altLang="zh-CN" sz="2800" dirty="0" smtClean="0"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等。</a:t>
            </a:r>
            <a:endParaRPr lang="zh-CN" altLang="en-US" sz="2800" dirty="0">
              <a:solidFill>
                <a:srgbClr val="9900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Picture 2" descr="E:\孙巧灵\2016秋上\上课课件\制作\R一语上\人一语大课堂（正文）\3D-4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flipH="1">
            <a:off x="2540793" y="1371600"/>
            <a:ext cx="2217785" cy="343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2892934" y="4952773"/>
            <a:ext cx="1431416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叶  圣  陶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 autoUpdateAnimBg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318694" y="2698479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1" name="矩形 170"/>
          <p:cNvSpPr/>
          <p:nvPr/>
        </p:nvSpPr>
        <p:spPr>
          <a:xfrm>
            <a:off x="2231249" y="288844"/>
            <a:ext cx="18084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知识备查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1721985" y="1096712"/>
            <a:ext cx="4988378" cy="53295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月亮的变化规律</a:t>
            </a:r>
            <a:endParaRPr lang="en-US" altLang="zh-CN" sz="2800" b="1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2800" b="1" dirty="0" smtClean="0">
                <a:latin typeface="微软雅黑" panose="020B0503020204020204" charset="-122"/>
                <a:ea typeface="微软雅黑" panose="020B0503020204020204" charset="-122"/>
              </a:rPr>
              <a:t>初一看，一条线，</a:t>
            </a:r>
            <a:endParaRPr lang="en-US" altLang="zh-CN" sz="28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2800" b="1" dirty="0" smtClean="0">
                <a:latin typeface="微软雅黑" panose="020B0503020204020204" charset="-122"/>
                <a:ea typeface="微软雅黑" panose="020B0503020204020204" charset="-122"/>
              </a:rPr>
              <a:t>初二三，眉毛弯。</a:t>
            </a:r>
            <a:endParaRPr lang="zh-CN" altLang="zh-CN" sz="28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2800" b="1" dirty="0" smtClean="0">
                <a:latin typeface="微软雅黑" panose="020B0503020204020204" charset="-122"/>
                <a:ea typeface="微软雅黑" panose="020B0503020204020204" charset="-122"/>
              </a:rPr>
              <a:t>初五六，挂银镰，</a:t>
            </a:r>
            <a:endParaRPr lang="en-US" altLang="zh-CN" sz="28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2800" b="1" dirty="0" smtClean="0">
                <a:latin typeface="微软雅黑" panose="020B0503020204020204" charset="-122"/>
                <a:ea typeface="微软雅黑" panose="020B0503020204020204" charset="-122"/>
              </a:rPr>
              <a:t>初七八，像小船。</a:t>
            </a:r>
            <a:endParaRPr lang="zh-CN" altLang="zh-CN" sz="28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2800" b="1" dirty="0" smtClean="0">
                <a:latin typeface="微软雅黑" panose="020B0503020204020204" charset="-122"/>
                <a:ea typeface="微软雅黑" panose="020B0503020204020204" charset="-122"/>
              </a:rPr>
              <a:t>初九十，切半圆，</a:t>
            </a:r>
            <a:endParaRPr lang="en-US" altLang="zh-CN" sz="28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2800" b="1" dirty="0" smtClean="0">
                <a:latin typeface="微软雅黑" panose="020B0503020204020204" charset="-122"/>
                <a:ea typeface="微软雅黑" panose="020B0503020204020204" charset="-122"/>
              </a:rPr>
              <a:t>十五六，像玉盘。</a:t>
            </a:r>
            <a:endParaRPr lang="zh-CN" altLang="en-US" sz="28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30000"/>
              </a:lnSpc>
              <a:spcBef>
                <a:spcPts val="1200"/>
              </a:spcBef>
              <a:defRPr/>
            </a:pPr>
            <a:endParaRPr lang="zh-CN" altLang="en-US" sz="2800" dirty="0">
              <a:solidFill>
                <a:srgbClr val="9900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Picture 9" descr="E:\孙巧灵\2016秋上\上课课件\制作\R一语上\人一语大课堂（正文）\XS87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10237" y="1361458"/>
            <a:ext cx="4271963" cy="405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434450" y="288844"/>
            <a:ext cx="14020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我会认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5" name="组合 4"/>
          <p:cNvGrpSpPr/>
          <p:nvPr/>
        </p:nvGrpSpPr>
        <p:grpSpPr bwMode="auto">
          <a:xfrm>
            <a:off x="2790825" y="2109789"/>
            <a:ext cx="1415654" cy="1970087"/>
            <a:chOff x="317986" y="1665630"/>
            <a:chExt cx="1887537" cy="1970088"/>
          </a:xfrm>
        </p:grpSpPr>
        <p:pic>
          <p:nvPicPr>
            <p:cNvPr id="28" name="图片 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9" name="TextBox 4"/>
            <p:cNvSpPr txBox="1">
              <a:spLocks noChangeArrowheads="1"/>
            </p:cNvSpPr>
            <p:nvPr/>
          </p:nvSpPr>
          <p:spPr bwMode="auto">
            <a:xfrm>
              <a:off x="343617" y="1665630"/>
              <a:ext cx="1838325" cy="19380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Ctr="1">
              <a:spAutoFit/>
            </a:bodyPr>
            <a:lstStyle/>
            <a:p>
              <a:r>
                <a:rPr lang="zh-CN" altLang="en-US" sz="12000" b="1" dirty="0">
                  <a:latin typeface="微软雅黑" panose="020B0503020204020204" charset="-122"/>
                  <a:ea typeface="微软雅黑" panose="020B0503020204020204" charset="-122"/>
                </a:rPr>
                <a:t>的</a:t>
              </a:r>
              <a:endParaRPr lang="zh-CN" altLang="en-US" sz="120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3155157" y="1200151"/>
            <a:ext cx="942975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4800" b="1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de</a:t>
            </a:r>
            <a:endParaRPr lang="zh-CN" altLang="en-US" sz="4800" b="1" dirty="0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691718" y="3655566"/>
            <a:ext cx="1670685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200" b="1" dirty="0" err="1">
                <a:latin typeface="微软雅黑" panose="020B0503020204020204" charset="-122"/>
                <a:ea typeface="微软雅黑" panose="020B0503020204020204" charset="-122"/>
              </a:rPr>
              <a:t>xiǎo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</a:rPr>
              <a:t> de</a:t>
            </a:r>
            <a:endParaRPr lang="en-US" altLang="zh-CN" sz="32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buFontTx/>
              <a:buNone/>
              <a:defRPr/>
            </a:pP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 小 的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3" name="Picture 9" descr="E:\孙巧灵\2016秋上\上课课件\制作\R一语上\人一语大课堂（正文）\李子.T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9823" y="1271589"/>
            <a:ext cx="1910953" cy="2122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4" name="组合 4"/>
          <p:cNvGrpSpPr/>
          <p:nvPr/>
        </p:nvGrpSpPr>
        <p:grpSpPr bwMode="auto">
          <a:xfrm>
            <a:off x="6391275" y="2224089"/>
            <a:ext cx="1415654" cy="1970087"/>
            <a:chOff x="317986" y="1665630"/>
            <a:chExt cx="1887537" cy="1970088"/>
          </a:xfrm>
        </p:grpSpPr>
        <p:pic>
          <p:nvPicPr>
            <p:cNvPr id="35" name="图片 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6" name="TextBox 4"/>
            <p:cNvSpPr txBox="1">
              <a:spLocks noChangeArrowheads="1"/>
            </p:cNvSpPr>
            <p:nvPr/>
          </p:nvSpPr>
          <p:spPr bwMode="auto">
            <a:xfrm>
              <a:off x="343617" y="1665630"/>
              <a:ext cx="1838325" cy="19380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Ctr="1">
              <a:spAutoFit/>
            </a:bodyPr>
            <a:lstStyle/>
            <a:p>
              <a:r>
                <a:rPr lang="zh-CN" altLang="en-US" sz="12000" b="1" dirty="0">
                  <a:latin typeface="微软雅黑" panose="020B0503020204020204" charset="-122"/>
                  <a:ea typeface="微软雅黑" panose="020B0503020204020204" charset="-122"/>
                </a:rPr>
                <a:t>船</a:t>
              </a:r>
              <a:endParaRPr lang="zh-CN" altLang="en-US" sz="120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6447235" y="1476376"/>
            <a:ext cx="2033905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4800" b="1" dirty="0" err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chuán</a:t>
            </a:r>
            <a:endParaRPr lang="zh-CN" altLang="en-US" sz="4800" b="1" dirty="0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8141524" y="3655566"/>
            <a:ext cx="2398395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200" b="1" dirty="0" err="1">
                <a:latin typeface="微软雅黑" panose="020B0503020204020204" charset="-122"/>
                <a:ea typeface="微软雅黑" panose="020B0503020204020204" charset="-122"/>
              </a:rPr>
              <a:t>xiǎo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3200" b="1" dirty="0" err="1">
                <a:latin typeface="微软雅黑" panose="020B0503020204020204" charset="-122"/>
                <a:ea typeface="微软雅黑" panose="020B0503020204020204" charset="-122"/>
              </a:rPr>
              <a:t>chuán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buFontTx/>
              <a:buNone/>
              <a:defRPr/>
            </a:pP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小   船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9" name="Picture 8" descr="E:\孙巧灵\2016秋上\上课课件\制作\R一语上\人一语大课堂（正文）\小船.T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012906" y="906463"/>
            <a:ext cx="1595438" cy="255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7" grpId="0"/>
      <p:bldP spid="3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434450" y="288844"/>
            <a:ext cx="14020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我会认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5" name="组合 4"/>
          <p:cNvGrpSpPr/>
          <p:nvPr/>
        </p:nvGrpSpPr>
        <p:grpSpPr bwMode="auto">
          <a:xfrm>
            <a:off x="2733675" y="2014539"/>
            <a:ext cx="1415654" cy="1970087"/>
            <a:chOff x="317986" y="1665630"/>
            <a:chExt cx="1887537" cy="1970088"/>
          </a:xfrm>
        </p:grpSpPr>
        <p:pic>
          <p:nvPicPr>
            <p:cNvPr id="17" name="图片 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" name="TextBox 4"/>
            <p:cNvSpPr txBox="1">
              <a:spLocks noChangeArrowheads="1"/>
            </p:cNvSpPr>
            <p:nvPr/>
          </p:nvSpPr>
          <p:spPr bwMode="auto">
            <a:xfrm>
              <a:off x="343617" y="1665630"/>
              <a:ext cx="1838325" cy="19380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Ctr="1">
              <a:spAutoFit/>
            </a:bodyPr>
            <a:lstStyle/>
            <a:p>
              <a:r>
                <a:rPr lang="zh-CN" altLang="en-US" sz="12000" b="1" dirty="0">
                  <a:latin typeface="微软雅黑" panose="020B0503020204020204" charset="-122"/>
                  <a:ea typeface="微软雅黑" panose="020B0503020204020204" charset="-122"/>
                </a:rPr>
                <a:t>两</a:t>
              </a:r>
              <a:endParaRPr lang="zh-CN" altLang="en-US" sz="120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2807494" y="1266826"/>
            <a:ext cx="1696085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4800" b="1" dirty="0" err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liǎnɡ</a:t>
            </a:r>
            <a:endParaRPr lang="zh-CN" altLang="en-US" sz="4800" b="1" dirty="0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474369" y="3128963"/>
            <a:ext cx="1819275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200" b="1" dirty="0" err="1">
                <a:latin typeface="微软雅黑" panose="020B0503020204020204" charset="-122"/>
                <a:ea typeface="微软雅黑" panose="020B0503020204020204" charset="-122"/>
              </a:rPr>
              <a:t>liǎnɡ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3200" b="1" dirty="0" err="1">
                <a:latin typeface="微软雅黑" panose="020B0503020204020204" charset="-122"/>
                <a:ea typeface="微软雅黑" panose="020B0503020204020204" charset="-122"/>
              </a:rPr>
              <a:t>ɡè</a:t>
            </a:r>
            <a:endParaRPr lang="en-US" altLang="zh-CN" sz="32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buFontTx/>
              <a:buNone/>
              <a:defRPr/>
            </a:pP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  两  个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1" name="Picture 8" descr="E:\孙巧灵\2016秋上\上课课件\制作\R一语上\人一语大课堂（正文）\两个.T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45770" y="1406526"/>
            <a:ext cx="1941060" cy="135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2" name="组合 4"/>
          <p:cNvGrpSpPr/>
          <p:nvPr/>
        </p:nvGrpSpPr>
        <p:grpSpPr bwMode="auto">
          <a:xfrm>
            <a:off x="6261496" y="2166939"/>
            <a:ext cx="1415654" cy="1970087"/>
            <a:chOff x="317986" y="1665630"/>
            <a:chExt cx="1887537" cy="1970088"/>
          </a:xfrm>
        </p:grpSpPr>
        <p:pic>
          <p:nvPicPr>
            <p:cNvPr id="23" name="图片 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" name="TextBox 4"/>
            <p:cNvSpPr txBox="1">
              <a:spLocks noChangeArrowheads="1"/>
            </p:cNvSpPr>
            <p:nvPr/>
          </p:nvSpPr>
          <p:spPr bwMode="auto">
            <a:xfrm>
              <a:off x="343617" y="1665630"/>
              <a:ext cx="1838325" cy="19380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Ctr="1">
              <a:spAutoFit/>
            </a:bodyPr>
            <a:lstStyle/>
            <a:p>
              <a:r>
                <a:rPr lang="zh-CN" altLang="en-US" sz="12000" b="1" dirty="0">
                  <a:latin typeface="微软雅黑" panose="020B0503020204020204" charset="-122"/>
                  <a:ea typeface="微软雅黑" panose="020B0503020204020204" charset="-122"/>
                </a:rPr>
                <a:t>在</a:t>
              </a:r>
              <a:endParaRPr lang="zh-CN" altLang="en-US" sz="120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6616303" y="1304926"/>
            <a:ext cx="1028700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4800" b="1" dirty="0" err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zài</a:t>
            </a:r>
            <a:endParaRPr lang="zh-CN" altLang="en-US" sz="4800" b="1" dirty="0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883128" y="3079750"/>
            <a:ext cx="2109470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200" b="1" dirty="0" err="1">
                <a:latin typeface="微软雅黑" panose="020B0503020204020204" charset="-122"/>
                <a:ea typeface="微软雅黑" panose="020B0503020204020204" charset="-122"/>
              </a:rPr>
              <a:t>zhènɡ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3200" b="1" dirty="0" err="1">
                <a:latin typeface="微软雅黑" panose="020B0503020204020204" charset="-122"/>
                <a:ea typeface="微软雅黑" panose="020B0503020204020204" charset="-122"/>
              </a:rPr>
              <a:t>zài</a:t>
            </a:r>
            <a:endParaRPr lang="en-US" altLang="zh-CN" sz="32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buFontTx/>
              <a:buNone/>
              <a:defRPr/>
            </a:pP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  正   在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7" name="Picture 8" descr="E:\孙巧灵\2016秋上\上课课件\制作\R一语上\人一语大课堂（正文）\正在.T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749778" y="1085850"/>
            <a:ext cx="1820654" cy="202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5" grpId="0"/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434450" y="288844"/>
            <a:ext cx="14020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我会认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" name="组合 4"/>
          <p:cNvGrpSpPr/>
          <p:nvPr/>
        </p:nvGrpSpPr>
        <p:grpSpPr bwMode="auto">
          <a:xfrm>
            <a:off x="2733675" y="2566989"/>
            <a:ext cx="1415654" cy="1970087"/>
            <a:chOff x="317986" y="1665630"/>
            <a:chExt cx="1887537" cy="1970088"/>
          </a:xfrm>
        </p:grpSpPr>
        <p:pic>
          <p:nvPicPr>
            <p:cNvPr id="4" name="图片 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TextBox 4"/>
            <p:cNvSpPr txBox="1">
              <a:spLocks noChangeArrowheads="1"/>
            </p:cNvSpPr>
            <p:nvPr/>
          </p:nvSpPr>
          <p:spPr bwMode="auto">
            <a:xfrm>
              <a:off x="343617" y="1665630"/>
              <a:ext cx="1838325" cy="19380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Ctr="1">
              <a:spAutoFit/>
            </a:bodyPr>
            <a:lstStyle/>
            <a:p>
              <a:r>
                <a:rPr lang="zh-CN" altLang="en-US" sz="12000" b="1">
                  <a:latin typeface="微软雅黑" panose="020B0503020204020204" charset="-122"/>
                  <a:ea typeface="微软雅黑" panose="020B0503020204020204" charset="-122"/>
                </a:rPr>
                <a:t>看</a:t>
              </a:r>
              <a:endParaRPr lang="zh-CN" altLang="en-US" sz="120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3017044" y="1819276"/>
            <a:ext cx="1291590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4800" b="1" dirty="0" err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kàn</a:t>
            </a:r>
            <a:endParaRPr lang="zh-CN" altLang="en-US" sz="4800" b="1" dirty="0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362451" y="3575050"/>
            <a:ext cx="1770380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200" b="1" dirty="0" err="1">
                <a:latin typeface="微软雅黑" panose="020B0503020204020204" charset="-122"/>
                <a:ea typeface="微软雅黑" panose="020B0503020204020204" charset="-122"/>
              </a:rPr>
              <a:t>kàn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3200" b="1" dirty="0" err="1">
                <a:latin typeface="微软雅黑" panose="020B0503020204020204" charset="-122"/>
                <a:ea typeface="微软雅黑" panose="020B0503020204020204" charset="-122"/>
              </a:rPr>
              <a:t>shū</a:t>
            </a:r>
            <a:endParaRPr lang="en-US" altLang="zh-CN" sz="32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buFontTx/>
              <a:buNone/>
              <a:defRPr/>
            </a:pP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 看  书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" name="Picture 8" descr="E:\孙巧灵\2016秋上\上课课件\制作\R一语上\人一语大课堂（正文）\看书.T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50532" y="1600200"/>
            <a:ext cx="1683354" cy="1868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" name="组合 4"/>
          <p:cNvGrpSpPr/>
          <p:nvPr/>
        </p:nvGrpSpPr>
        <p:grpSpPr bwMode="auto">
          <a:xfrm>
            <a:off x="6178153" y="2605089"/>
            <a:ext cx="1415654" cy="1970087"/>
            <a:chOff x="317986" y="1665630"/>
            <a:chExt cx="1887537" cy="1970088"/>
          </a:xfrm>
        </p:grpSpPr>
        <p:pic>
          <p:nvPicPr>
            <p:cNvPr id="10" name="图片 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TextBox 4"/>
            <p:cNvSpPr txBox="1">
              <a:spLocks noChangeArrowheads="1"/>
            </p:cNvSpPr>
            <p:nvPr/>
          </p:nvSpPr>
          <p:spPr bwMode="auto">
            <a:xfrm>
              <a:off x="343617" y="1665630"/>
              <a:ext cx="1838325" cy="19380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Ctr="1">
              <a:spAutoFit/>
            </a:bodyPr>
            <a:lstStyle/>
            <a:p>
              <a:r>
                <a:rPr lang="zh-CN" altLang="en-US" sz="12000" b="1" dirty="0">
                  <a:latin typeface="微软雅黑" panose="020B0503020204020204" charset="-122"/>
                  <a:ea typeface="微软雅黑" panose="020B0503020204020204" charset="-122"/>
                </a:rPr>
                <a:t>见</a:t>
              </a:r>
              <a:endParaRPr lang="zh-CN" altLang="en-US" sz="120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6382941" y="1704976"/>
            <a:ext cx="1294765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4800" b="1" dirty="0" err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jiàn</a:t>
            </a:r>
            <a:endParaRPr lang="zh-CN" altLang="en-US" sz="4800" b="1" dirty="0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771209" y="3606800"/>
            <a:ext cx="1609090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200" b="1" dirty="0" err="1">
                <a:latin typeface="微软雅黑" panose="020B0503020204020204" charset="-122"/>
                <a:ea typeface="微软雅黑" panose="020B0503020204020204" charset="-122"/>
              </a:rPr>
              <a:t>zài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3200" b="1" dirty="0" err="1">
                <a:latin typeface="微软雅黑" panose="020B0503020204020204" charset="-122"/>
                <a:ea typeface="微软雅黑" panose="020B0503020204020204" charset="-122"/>
              </a:rPr>
              <a:t>jiàn</a:t>
            </a:r>
            <a:endParaRPr lang="en-US" altLang="zh-CN" sz="32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buFontTx/>
              <a:buNone/>
              <a:defRPr/>
            </a:pP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 再  见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4" name="Picture 8" descr="E:\孙巧灵\2016秋上\上课课件\制作\R一语上\人一语大课堂（正文）\再见.T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625953" y="1258696"/>
            <a:ext cx="2070497" cy="2298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434450" y="288844"/>
            <a:ext cx="1402080" cy="5835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我会认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5" name="组合 4"/>
          <p:cNvGrpSpPr/>
          <p:nvPr/>
        </p:nvGrpSpPr>
        <p:grpSpPr bwMode="auto">
          <a:xfrm>
            <a:off x="2705100" y="2700339"/>
            <a:ext cx="1415654" cy="1970087"/>
            <a:chOff x="317986" y="1665630"/>
            <a:chExt cx="1887537" cy="1970088"/>
          </a:xfrm>
        </p:grpSpPr>
        <p:pic>
          <p:nvPicPr>
            <p:cNvPr id="17" name="图片 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" name="TextBox 4"/>
            <p:cNvSpPr txBox="1">
              <a:spLocks noChangeArrowheads="1"/>
            </p:cNvSpPr>
            <p:nvPr/>
          </p:nvSpPr>
          <p:spPr bwMode="auto">
            <a:xfrm>
              <a:off x="343617" y="1665630"/>
              <a:ext cx="1838325" cy="19380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Ctr="1">
              <a:spAutoFit/>
            </a:bodyPr>
            <a:lstStyle/>
            <a:p>
              <a:r>
                <a:rPr lang="zh-CN" altLang="en-US" sz="12000" b="1" dirty="0">
                  <a:latin typeface="微软雅黑" panose="020B0503020204020204" charset="-122"/>
                  <a:ea typeface="微软雅黑" panose="020B0503020204020204" charset="-122"/>
                </a:rPr>
                <a:t>闪</a:t>
              </a:r>
              <a:endParaRPr lang="zh-CN" altLang="en-US" sz="120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2859881" y="1952626"/>
            <a:ext cx="1624965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4800" b="1" dirty="0" err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shǎn</a:t>
            </a:r>
            <a:endParaRPr lang="zh-CN" altLang="en-US" sz="4800" b="1" dirty="0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441032" y="3540125"/>
            <a:ext cx="2273935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200" b="1" dirty="0" err="1">
                <a:latin typeface="微软雅黑" panose="020B0503020204020204" charset="-122"/>
                <a:ea typeface="微软雅黑" panose="020B0503020204020204" charset="-122"/>
              </a:rPr>
              <a:t>shǎn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3200" b="1" dirty="0" err="1">
                <a:latin typeface="微软雅黑" panose="020B0503020204020204" charset="-122"/>
                <a:ea typeface="微软雅黑" panose="020B0503020204020204" charset="-122"/>
              </a:rPr>
              <a:t>liànɡ</a:t>
            </a:r>
            <a:endParaRPr lang="en-US" altLang="zh-CN" sz="32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buFontTx/>
              <a:buNone/>
              <a:defRPr/>
            </a:pP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 闪   亮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1" name="Picture 8" descr="E:\孙巧灵\2016秋上\上课课件\制作\R一语上\人一语大课堂（正文）\闪亮.T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48150" y="1571626"/>
            <a:ext cx="186690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2" name="组合 4"/>
          <p:cNvGrpSpPr/>
          <p:nvPr/>
        </p:nvGrpSpPr>
        <p:grpSpPr bwMode="auto">
          <a:xfrm>
            <a:off x="6363890" y="2414589"/>
            <a:ext cx="1415654" cy="1970087"/>
            <a:chOff x="317986" y="1665630"/>
            <a:chExt cx="1887537" cy="1970088"/>
          </a:xfrm>
        </p:grpSpPr>
        <p:pic>
          <p:nvPicPr>
            <p:cNvPr id="23" name="图片 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" name="TextBox 4"/>
            <p:cNvSpPr txBox="1">
              <a:spLocks noChangeArrowheads="1"/>
            </p:cNvSpPr>
            <p:nvPr/>
          </p:nvSpPr>
          <p:spPr bwMode="auto">
            <a:xfrm>
              <a:off x="343617" y="1665630"/>
              <a:ext cx="1838325" cy="19380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Ctr="1">
              <a:spAutoFit/>
            </a:bodyPr>
            <a:lstStyle/>
            <a:p>
              <a:r>
                <a:rPr lang="zh-CN" altLang="en-US" sz="12000" b="1" dirty="0">
                  <a:latin typeface="微软雅黑" panose="020B0503020204020204" charset="-122"/>
                  <a:ea typeface="微软雅黑" panose="020B0503020204020204" charset="-122"/>
                </a:rPr>
                <a:t>星</a:t>
              </a:r>
              <a:endParaRPr lang="zh-CN" altLang="en-US" sz="120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6554390" y="1666876"/>
            <a:ext cx="1520190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4800" b="1" dirty="0" err="1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xīnɡ</a:t>
            </a:r>
            <a:endParaRPr lang="zh-CN" altLang="en-US" sz="4800" b="1" dirty="0">
              <a:solidFill>
                <a:srgbClr val="FF33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060532" y="3624263"/>
            <a:ext cx="2085975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200" b="1" dirty="0" err="1">
                <a:latin typeface="微软雅黑" panose="020B0503020204020204" charset="-122"/>
                <a:ea typeface="微软雅黑" panose="020B0503020204020204" charset="-122"/>
              </a:rPr>
              <a:t>xīnɡ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3200" b="1" dirty="0" err="1">
                <a:latin typeface="微软雅黑" panose="020B0503020204020204" charset="-122"/>
                <a:ea typeface="微软雅黑" panose="020B0503020204020204" charset="-122"/>
              </a:rPr>
              <a:t>xinɡ</a:t>
            </a:r>
            <a:endParaRPr lang="en-US" altLang="zh-CN" sz="32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buFontTx/>
              <a:buNone/>
              <a:defRPr/>
            </a:pP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 星   星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7" name="Picture 8" descr="E:\孙巧灵\2016秋上\上课课件\制作\R一语上\人一语大课堂（正文）\星星.T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900987" y="1689101"/>
            <a:ext cx="2252663" cy="178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5" grpId="0"/>
      <p:bldP spid="26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2684</Words>
  <Application>WPS 演示</Application>
  <PresentationFormat>宽屏</PresentationFormat>
  <Paragraphs>276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Calibri</vt:lpstr>
      <vt:lpstr>Arial Unicode MS</vt:lpstr>
      <vt:lpstr>楷体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mayn</cp:lastModifiedBy>
  <cp:revision>26</cp:revision>
  <dcterms:created xsi:type="dcterms:W3CDTF">2019-06-19T02:08:00Z</dcterms:created>
  <dcterms:modified xsi:type="dcterms:W3CDTF">2019-09-19T01:07:52Z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2052-11.1.0.9069</vt:lpwstr>
  </property>
</Properties>
</file>