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0" r:id="rId3"/>
    <p:sldId id="261" r:id="rId4"/>
    <p:sldId id="263" r:id="rId5"/>
    <p:sldId id="262" r:id="rId6"/>
    <p:sldId id="257" r:id="rId8"/>
    <p:sldId id="268" r:id="rId9"/>
    <p:sldId id="270" r:id="rId10"/>
    <p:sldId id="286" r:id="rId11"/>
    <p:sldId id="271" r:id="rId12"/>
    <p:sldId id="272" r:id="rId13"/>
    <p:sldId id="274" r:id="rId14"/>
    <p:sldId id="275" r:id="rId15"/>
    <p:sldId id="276" r:id="rId16"/>
    <p:sldId id="277" r:id="rId17"/>
    <p:sldId id="280" r:id="rId18"/>
    <p:sldId id="281" r:id="rId19"/>
    <p:sldId id="282" r:id="rId20"/>
    <p:sldId id="283" r:id="rId21"/>
    <p:sldId id="284" r:id="rId22"/>
    <p:sldId id="266" r:id="rId23"/>
    <p:sldId id="279" r:id="rId24"/>
    <p:sldId id="258" r:id="rId25"/>
    <p:sldId id="256" r:id="rId26"/>
    <p:sldId id="259" r:id="rId27"/>
    <p:sldId id="265" r:id="rId28"/>
    <p:sldId id="28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3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64A1D-FA7E-464B-B1C0-23DF903BBF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A735D-38EA-4EC7-ACFD-915DB5C706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A735D-38EA-4EC7-ACFD-915DB5C706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22263" y="4725988"/>
            <a:ext cx="7772400" cy="963612"/>
          </a:xfrm>
          <a:solidFill>
            <a:schemeClr val="bg1">
              <a:alpha val="29999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l">
              <a:defRPr sz="4000"/>
            </a:lvl1pPr>
          </a:lstStyle>
          <a:p>
            <a:pPr lvl="0"/>
            <a:r>
              <a:rPr lang="zh-CN" altLang="en-US" noProof="0" smtClean="0">
                <a:sym typeface="Calibri" panose="020F0502020204030204" pitchFamily="34" charset="0"/>
              </a:rPr>
              <a:t>单击此处编辑母版标题样式</a:t>
            </a:r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2263" y="5805488"/>
            <a:ext cx="64008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000"/>
            </a:lvl1pPr>
          </a:lstStyle>
          <a:p>
            <a:pPr lvl="0"/>
            <a:r>
              <a:rPr lang="zh-CN" altLang="en-US" noProof="0" smtClean="0">
                <a:sym typeface="Calibri" panose="020F0502020204030204" pitchFamily="34" charset="0"/>
              </a:rPr>
              <a:t>单击此处编辑母版副标题样式</a:t>
            </a:r>
            <a:endParaRPr lang="zh-CN" altLang="en-US" noProof="0" smtClean="0"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21EDC-223C-499C-A2C5-AA713A7F1E6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03A31-C592-4156-830E-59D8C17A0E2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BC372-78DF-4BD4-B705-E640B3E8729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B6A7D-49A5-4478-B71D-DD2646405E3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F9D18-AC70-4AC0-8437-80FDFD34098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F694F-55ED-4013-AB23-EC5FC0C5C88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85FD1-CE31-4487-89D3-1CC91CF0C85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8EA06-DDB1-4890-8702-4E69568F78D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21EC4-31F3-4009-AE7D-1B202B1379F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D5CF-544D-4EBA-B8B2-E749C040543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单击此处编辑母版标题样式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458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17F98A6-428E-4C64-8643-63C8116D47BE}" type="datetime1">
              <a:rPr 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458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458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05B16EB-8094-490B-9AD9-D80B33A64D8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hf sldNum="0" hdr="0" ftr="0"/>
  <p:txStyles>
    <p:titleStyle>
      <a:lvl1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5967413" cy="6858000"/>
          </a:xfrm>
          <a:noFill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227763" y="1485900"/>
            <a:ext cx="1646237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600"/>
              <a:t>小猴子</a:t>
            </a:r>
            <a:endParaRPr lang="zh-CN" altLang="en-US" sz="960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484438" y="6021388"/>
            <a:ext cx="8229600" cy="8366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4000" b="1" smtClean="0"/>
              <a:t>扛</a:t>
            </a:r>
            <a:r>
              <a:rPr lang="en-US" altLang="zh-CN" sz="4000" b="1" smtClean="0"/>
              <a:t>(káng)</a:t>
            </a:r>
            <a:r>
              <a:rPr lang="zh-CN" altLang="en-US" sz="4000" b="1" smtClean="0"/>
              <a:t>着往前走</a:t>
            </a:r>
            <a:endParaRPr lang="zh-CN" altLang="en-US" sz="4000" b="1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02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72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908175" y="4652963"/>
            <a:ext cx="72358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KaiTi_GB2312" pitchFamily="49" charset="-122"/>
              </a:rPr>
              <a:t>     </a:t>
            </a:r>
            <a:r>
              <a:rPr kumimoji="1" lang="zh-CN" altLang="en-US" sz="3600" b="1">
                <a:latin typeface="Times New Roman" panose="02020603050405020304" pitchFamily="18" charset="0"/>
                <a:ea typeface="KaiTi_GB2312" pitchFamily="49" charset="-122"/>
              </a:rPr>
              <a:t>小猴子扛着玉米，走到一棵桃树底下。他看见满树的桃子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KaiTi_GB2312" pitchFamily="49" charset="-122"/>
              </a:rPr>
              <a:t>又大又红</a:t>
            </a:r>
            <a:r>
              <a:rPr kumimoji="1" lang="zh-CN" altLang="en-US" sz="3600" b="1">
                <a:latin typeface="Times New Roman" panose="02020603050405020304" pitchFamily="18" charset="0"/>
                <a:ea typeface="KaiTi_GB2312" pitchFamily="49" charset="-122"/>
              </a:rPr>
              <a:t>，非常高兴，就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KaiTi_GB2312" pitchFamily="49" charset="-122"/>
              </a:rPr>
              <a:t>扔</a:t>
            </a:r>
            <a:r>
              <a:rPr kumimoji="1" lang="zh-CN" altLang="en-US" sz="3600" b="1">
                <a:latin typeface="Times New Roman" panose="02020603050405020304" pitchFamily="18" charset="0"/>
                <a:ea typeface="KaiTi_GB2312" pitchFamily="49" charset="-122"/>
              </a:rPr>
              <a:t>了玉米，去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KaiTi_GB2312" pitchFamily="49" charset="-122"/>
              </a:rPr>
              <a:t>摘</a:t>
            </a:r>
            <a:r>
              <a:rPr kumimoji="1" lang="zh-CN" altLang="en-US" sz="3600" b="1">
                <a:latin typeface="Times New Roman" panose="02020603050405020304" pitchFamily="18" charset="0"/>
                <a:ea typeface="KaiTi_GB2312" pitchFamily="49" charset="-122"/>
              </a:rPr>
              <a:t>桃子</a:t>
            </a:r>
            <a:r>
              <a:rPr kumimoji="1" lang="zh-CN" altLang="en-US" sz="3600" b="1">
                <a:latin typeface="Times New Roman" panose="02020603050405020304" pitchFamily="18" charset="0"/>
              </a:rPr>
              <a:t>。</a:t>
            </a:r>
            <a:endParaRPr kumimoji="1" lang="zh-CN" altLang="en-US" sz="3600" b="1"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0"/>
            <a:ext cx="4572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0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990033"/>
                </a:solidFill>
                <a:latin typeface="宋体" panose="02010600030101010101" pitchFamily="2" charset="-122"/>
              </a:rPr>
              <a:t>    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小猴子捧着几个桃子，走到一片瓜地里。他看见满地的西瓜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又大又圆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，非常高兴，就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扔了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桃子，去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摘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西瓜。</a:t>
            </a:r>
            <a:r>
              <a:rPr kumimoji="1" lang="zh-CN" altLang="en-US" sz="3200" b="1">
                <a:solidFill>
                  <a:srgbClr val="990033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endParaRPr kumimoji="1" lang="zh-CN" altLang="en-US" sz="3200" b="1">
              <a:solidFill>
                <a:srgbClr val="990033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38600" y="0"/>
            <a:ext cx="51054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990033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小猴子抱着一个大西瓜往回走。走着走着，他看见一只小兔儿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蹦蹦跳跳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的，真可爱，就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扔了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西瓜，去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追</a:t>
            </a:r>
            <a:r>
              <a:rPr kumimoji="1" lang="zh-CN" altLang="en-US" sz="3200" b="1">
                <a:solidFill>
                  <a:srgbClr val="990033"/>
                </a:solidFill>
                <a:latin typeface="宋体" panose="02010600030101010101" pitchFamily="2" charset="-122"/>
              </a:rPr>
              <a:t>小兔儿。</a:t>
            </a:r>
            <a:r>
              <a:rPr kumimoji="1" lang="zh-CN" altLang="en-US" sz="3200" b="1">
                <a:solidFill>
                  <a:srgbClr val="990033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endParaRPr kumimoji="1" lang="zh-CN" altLang="en-US" sz="32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0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5589588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3200" b="1" i="1">
                <a:solidFill>
                  <a:srgbClr val="990033"/>
                </a:solidFill>
                <a:latin typeface="Times New Roman" panose="02020603050405020304" pitchFamily="18" charset="0"/>
              </a:rPr>
              <a:t>         </a:t>
            </a:r>
            <a:r>
              <a:rPr kumimoji="1" lang="zh-CN" altLang="en-US" sz="3200" b="1">
                <a:solidFill>
                  <a:srgbClr val="990033"/>
                </a:solidFill>
                <a:latin typeface="Times New Roman" panose="02020603050405020304" pitchFamily="18" charset="0"/>
              </a:rPr>
              <a:t>小兔儿跑进树林里，不见了。小猴子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只好</a:t>
            </a:r>
            <a:r>
              <a:rPr kumimoji="1" lang="zh-CN" altLang="en-US" sz="3200" b="1">
                <a:solidFill>
                  <a:srgbClr val="990033"/>
                </a:solidFill>
                <a:latin typeface="Times New Roman" panose="02020603050405020304" pitchFamily="18" charset="0"/>
              </a:rPr>
              <a:t>空着手回家去。</a:t>
            </a:r>
            <a:endParaRPr kumimoji="1" lang="zh-CN" altLang="en-US" sz="3200" b="1">
              <a:solidFill>
                <a:srgbClr val="990033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580063" y="765175"/>
            <a:ext cx="3394075" cy="3370263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CC0000"/>
                </a:solidFill>
              </a:rPr>
              <a:t>扔</a:t>
            </a:r>
            <a:r>
              <a:rPr lang="zh-CN" altLang="en-US" b="1" smtClean="0"/>
              <a:t>玉米</a:t>
            </a:r>
            <a:br>
              <a:rPr lang="zh-CN" altLang="en-US" b="1" smtClean="0"/>
            </a:br>
            <a:r>
              <a:rPr lang="zh-CN" altLang="en-US" sz="4800" b="1" smtClean="0">
                <a:solidFill>
                  <a:srgbClr val="CC0000"/>
                </a:solidFill>
              </a:rPr>
              <a:t>摘</a:t>
            </a:r>
            <a:r>
              <a:rPr lang="zh-CN" altLang="en-US" b="1" smtClean="0"/>
              <a:t>桃子</a:t>
            </a:r>
            <a:endParaRPr lang="zh-CN" altLang="en-US" b="1" smtClean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8674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3800" y="1484313"/>
            <a:ext cx="4140200" cy="32258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CC0000"/>
                </a:solidFill>
                <a:latin typeface="宋体" panose="02010600030101010101" pitchFamily="2" charset="-122"/>
              </a:rPr>
              <a:t>扔</a:t>
            </a:r>
            <a:r>
              <a:rPr lang="zh-CN" altLang="en-US" smtClean="0">
                <a:latin typeface="宋体" panose="02010600030101010101" pitchFamily="2" charset="-122"/>
              </a:rPr>
              <a:t>桃子</a:t>
            </a:r>
            <a:br>
              <a:rPr lang="zh-CN" altLang="en-US" smtClean="0">
                <a:latin typeface="宋体" panose="02010600030101010101" pitchFamily="2" charset="-122"/>
              </a:rPr>
            </a:br>
            <a:r>
              <a:rPr lang="zh-CN" altLang="en-US" sz="4800" b="1" smtClean="0">
                <a:solidFill>
                  <a:srgbClr val="CC0000"/>
                </a:solidFill>
                <a:latin typeface="宋体" panose="02010600030101010101" pitchFamily="2" charset="-122"/>
              </a:rPr>
              <a:t>摘</a:t>
            </a:r>
            <a:r>
              <a:rPr lang="zh-CN" altLang="en-US" smtClean="0">
                <a:latin typeface="宋体" panose="02010600030101010101" pitchFamily="2" charset="-122"/>
              </a:rPr>
              <a:t>西瓜</a:t>
            </a:r>
            <a:endParaRPr lang="zh-CN" altLang="en-US" smtClean="0">
              <a:latin typeface="宋体" panose="02010600030101010101" pitchFamily="2" charset="-122"/>
            </a:endParaRPr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364163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463" y="2924175"/>
            <a:ext cx="4032250" cy="11430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CC0000"/>
                </a:solidFill>
                <a:latin typeface="宋体" panose="02010600030101010101" pitchFamily="2" charset="-122"/>
              </a:rPr>
              <a:t>扔</a:t>
            </a:r>
            <a:r>
              <a:rPr lang="zh-CN" altLang="en-US" smtClean="0">
                <a:latin typeface="宋体" panose="02010600030101010101" pitchFamily="2" charset="-122"/>
              </a:rPr>
              <a:t>西瓜</a:t>
            </a:r>
            <a:br>
              <a:rPr lang="zh-CN" altLang="en-US" smtClean="0">
                <a:latin typeface="宋体" panose="02010600030101010101" pitchFamily="2" charset="-122"/>
              </a:rPr>
            </a:br>
            <a:r>
              <a:rPr lang="zh-CN" altLang="en-US" sz="4800" b="1" smtClean="0">
                <a:solidFill>
                  <a:srgbClr val="CC0000"/>
                </a:solidFill>
                <a:latin typeface="宋体" panose="02010600030101010101" pitchFamily="2" charset="-122"/>
              </a:rPr>
              <a:t>追</a:t>
            </a:r>
            <a:r>
              <a:rPr lang="zh-CN" altLang="en-US" smtClean="0">
                <a:latin typeface="宋体" panose="02010600030101010101" pitchFamily="2" charset="-122"/>
              </a:rPr>
              <a:t>兔子</a:t>
            </a:r>
            <a:endParaRPr lang="zh-CN" altLang="en-US" smtClean="0">
              <a:latin typeface="宋体" panose="02010600030101010101" pitchFamily="2" charset="-122"/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2197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940425" y="1484313"/>
            <a:ext cx="3538538" cy="2303462"/>
          </a:xfrm>
        </p:spPr>
        <p:txBody>
          <a:bodyPr/>
          <a:lstStyle/>
          <a:p>
            <a:pPr eaLnBrk="1" hangingPunct="1"/>
            <a:r>
              <a:rPr lang="zh-CN" altLang="en-US" sz="8800" smtClean="0">
                <a:solidFill>
                  <a:srgbClr val="FF0066"/>
                </a:solidFill>
                <a:ea typeface="华文彩云" pitchFamily="2" charset="-122"/>
              </a:rPr>
              <a:t>？</a:t>
            </a:r>
            <a:br>
              <a:rPr lang="zh-CN" altLang="en-US" sz="8800" smtClean="0">
                <a:solidFill>
                  <a:srgbClr val="FF0066"/>
                </a:solidFill>
                <a:ea typeface="华文彩云" pitchFamily="2" charset="-122"/>
              </a:rPr>
            </a:br>
            <a:r>
              <a:rPr lang="zh-CN" altLang="en-US" sz="4800" smtClean="0">
                <a:solidFill>
                  <a:srgbClr val="FF0066"/>
                </a:solidFill>
                <a:ea typeface="黑体" panose="02010609060101010101" pitchFamily="49" charset="-122"/>
              </a:rPr>
              <a:t>空手回家</a:t>
            </a:r>
            <a:endParaRPr lang="zh-CN" altLang="en-US" sz="4800" smtClean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580063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429000"/>
            <a:ext cx="28082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425" y="0"/>
            <a:ext cx="320357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5500" y="3500438"/>
            <a:ext cx="32385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3429000"/>
            <a:ext cx="3276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图片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27313" y="0"/>
            <a:ext cx="338455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627313" y="2781300"/>
            <a:ext cx="1944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b="1" i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扛玉米</a:t>
            </a:r>
            <a:endParaRPr kumimoji="1" lang="zh-CN" altLang="en-US" sz="3600" b="1" i="1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042988" y="3644900"/>
            <a:ext cx="1692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i="1">
                <a:latin typeface="Times New Roman" panose="02020603050405020304" pitchFamily="18" charset="0"/>
                <a:ea typeface="黑体" panose="02010609060101010101" pitchFamily="49" charset="-122"/>
              </a:rPr>
              <a:t>摘西瓜</a:t>
            </a:r>
            <a:endParaRPr kumimoji="1" lang="zh-CN" altLang="en-US" sz="36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7524750" y="2852738"/>
            <a:ext cx="1619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i="1">
                <a:latin typeface="Times New Roman" panose="02020603050405020304" pitchFamily="18" charset="0"/>
                <a:ea typeface="黑体" panose="02010609060101010101" pitchFamily="49" charset="-122"/>
              </a:rPr>
              <a:t>摘桃子</a:t>
            </a:r>
            <a:endParaRPr kumimoji="1" lang="zh-CN" altLang="en-US" sz="36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987675" y="6092825"/>
            <a:ext cx="1584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追兔子</a:t>
            </a:r>
            <a:endParaRPr kumimoji="1" lang="zh-CN" altLang="en-US" sz="3600" i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092950" y="6262688"/>
            <a:ext cx="205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空手回家</a:t>
            </a:r>
            <a:endParaRPr kumimoji="1" lang="zh-CN" altLang="en-US" sz="3600" i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5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277177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772816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4400" b="1" dirty="0" smtClean="0">
                <a:latin typeface="KaiTi_GB2312" pitchFamily="49" charset="-122"/>
                <a:ea typeface="KaiTi_GB2312" pitchFamily="49" charset="-122"/>
              </a:rPr>
              <a:t>一物像人又像狗，</a:t>
            </a:r>
            <a:endParaRPr lang="zh-CN" altLang="en-US" sz="4400" b="1" dirty="0" smtClean="0">
              <a:latin typeface="KaiTi_GB2312" pitchFamily="49" charset="-122"/>
              <a:ea typeface="KaiTi_GB2312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4400" b="1" dirty="0" smtClean="0">
                <a:latin typeface="KaiTi_GB2312" pitchFamily="49" charset="-122"/>
                <a:ea typeface="KaiTi_GB2312" pitchFamily="49" charset="-122"/>
              </a:rPr>
              <a:t>爬杆上树是能手，</a:t>
            </a:r>
            <a:endParaRPr lang="zh-CN" altLang="en-US" sz="4400" b="1" dirty="0" smtClean="0">
              <a:latin typeface="KaiTi_GB2312" pitchFamily="49" charset="-122"/>
              <a:ea typeface="KaiTi_GB2312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4400" b="1" dirty="0" smtClean="0">
                <a:latin typeface="KaiTi_GB2312" pitchFamily="49" charset="-122"/>
                <a:ea typeface="KaiTi_GB2312" pitchFamily="49" charset="-122"/>
              </a:rPr>
              <a:t>爱吃香蕉爱吃桃，</a:t>
            </a:r>
            <a:endParaRPr lang="zh-CN" altLang="en-US" sz="4400" b="1" dirty="0" smtClean="0">
              <a:latin typeface="KaiTi_GB2312" pitchFamily="49" charset="-122"/>
              <a:ea typeface="KaiTi_GB2312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4400" b="1" dirty="0" smtClean="0">
                <a:latin typeface="KaiTi_GB2312" pitchFamily="49" charset="-122"/>
                <a:ea typeface="KaiTi_GB2312" pitchFamily="49" charset="-122"/>
              </a:rPr>
              <a:t>家里没有山里有。</a:t>
            </a:r>
            <a:endParaRPr lang="zh-CN" altLang="en-US" sz="4400" b="1" dirty="0" smtClean="0">
              <a:latin typeface="KaiTi_GB2312" pitchFamily="49" charset="-122"/>
              <a:ea typeface="KaiTi_GB2312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4400" b="1" dirty="0" smtClean="0">
                <a:latin typeface="KaiTi_GB2312" pitchFamily="49" charset="-122"/>
                <a:ea typeface="KaiTi_GB2312" pitchFamily="49" charset="-122"/>
              </a:rPr>
              <a:t>——(打一动物)。</a:t>
            </a:r>
            <a:endParaRPr lang="zh-CN" altLang="en-US" sz="4400" b="1" dirty="0" smtClean="0">
              <a:latin typeface="KaiTi_GB2312" pitchFamily="49" charset="-122"/>
              <a:ea typeface="KaiTi_GB2312" pitchFamily="49" charset="-122"/>
            </a:endParaRPr>
          </a:p>
        </p:txBody>
      </p:sp>
      <p:sp>
        <p:nvSpPr>
          <p:cNvPr id="2051" name="WordArt 4"/>
          <p:cNvSpPr>
            <a:spLocks noChangeArrowheads="1" noChangeShapeType="1"/>
          </p:cNvSpPr>
          <p:nvPr/>
        </p:nvSpPr>
        <p:spPr bwMode="auto">
          <a:xfrm>
            <a:off x="468313" y="190500"/>
            <a:ext cx="3529012" cy="1222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99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楷体_GB2312"/>
              </a:rPr>
              <a:t>猜一猜</a:t>
            </a:r>
            <a:endParaRPr lang="zh-CN" altLang="en-US" sz="3600" kern="10" dirty="0">
              <a:ln w="9525">
                <a:solidFill>
                  <a:srgbClr val="99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998"/>
                  </a:srgbClr>
                </a:outerShdw>
              </a:effectLst>
              <a:latin typeface="楷体_GB231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107504" y="188640"/>
            <a:ext cx="8904288" cy="596265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000099"/>
                </a:solidFill>
              </a:rPr>
              <a:t>小猴子下山</a:t>
            </a:r>
            <a:br>
              <a:rPr lang="zh-CN" altLang="en-US" sz="4000" dirty="0" smtClean="0">
                <a:solidFill>
                  <a:schemeClr val="accent2"/>
                </a:solidFill>
              </a:rPr>
            </a:br>
            <a:br>
              <a:rPr lang="zh-CN" altLang="en-US" sz="4000" dirty="0" smtClean="0">
                <a:solidFill>
                  <a:schemeClr val="accent2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一只小猴下山来，看见玉米大又多，</a:t>
            </a:r>
            <a:br>
              <a:rPr lang="zh-CN" altLang="en-US" sz="4000" b="1" dirty="0" smtClean="0">
                <a:solidFill>
                  <a:srgbClr val="000099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掰了玉米扛着走，看见桃子大又红，</a:t>
            </a:r>
            <a:br>
              <a:rPr lang="zh-CN" altLang="en-US" sz="4000" b="1" dirty="0" smtClean="0">
                <a:solidFill>
                  <a:srgbClr val="000099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扔了玉米摘桃子，看见西瓜大又圆，</a:t>
            </a:r>
            <a:br>
              <a:rPr lang="zh-CN" altLang="en-US" sz="4000" b="1" dirty="0" smtClean="0">
                <a:solidFill>
                  <a:srgbClr val="000099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扔了桃子去摘瓜，看见兔子蹦又跳，</a:t>
            </a:r>
            <a:br>
              <a:rPr lang="zh-CN" altLang="en-US" sz="4000" b="1" dirty="0" smtClean="0">
                <a:solidFill>
                  <a:srgbClr val="000099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扔了西瓜去追兔，兔子跑得不见了，</a:t>
            </a:r>
            <a:br>
              <a:rPr lang="zh-CN" altLang="en-US" sz="4000" b="1" dirty="0" smtClean="0">
                <a:solidFill>
                  <a:srgbClr val="000099"/>
                </a:solidFill>
              </a:rPr>
            </a:br>
            <a:r>
              <a:rPr lang="zh-CN" altLang="en-US" sz="4000" b="1" dirty="0" smtClean="0">
                <a:solidFill>
                  <a:srgbClr val="000099"/>
                </a:solidFill>
              </a:rPr>
              <a:t>只好空手把家回，只好空手把家回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。</a:t>
            </a:r>
            <a:endParaRPr lang="zh-CN" altLang="en-US" sz="40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572000" y="1412875"/>
            <a:ext cx="1841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en-US" sz="6000" b="1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  <a:p>
            <a:pPr algn="ctr" eaLnBrk="1" hangingPunct="1"/>
            <a:endParaRPr kumimoji="1" lang="zh-CN" altLang="en-US" sz="6000" i="1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3500438"/>
            <a:ext cx="8964613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i="1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r>
              <a:rPr kumimoji="1" lang="zh-CN" altLang="en-US" sz="540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</a:rPr>
              <a:t>我们要一心一意地做好一件事以后才能去做另外的事情，否则一件事也做不好</a:t>
            </a:r>
            <a:r>
              <a:rPr kumimoji="1" lang="zh-CN" altLang="en-US" sz="5400">
                <a:solidFill>
                  <a:schemeClr val="tx2"/>
                </a:solidFill>
              </a:rPr>
              <a:t>！</a:t>
            </a:r>
            <a:endParaRPr kumimoji="1" lang="zh-CN" altLang="en-US" sz="5400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27088" y="692150"/>
            <a:ext cx="74898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小朋友，我们真为小猴子感到惋惜，它为什么只有空着手回家  呢</a:t>
            </a:r>
            <a:r>
              <a:rPr lang="en-US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73238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latin typeface="KaiTi_GB2312" pitchFamily="49" charset="-122"/>
                <a:ea typeface="KaiTi_GB2312" pitchFamily="49" charset="-122"/>
              </a:rPr>
              <a:t>  一（   ）玉米地</a:t>
            </a:r>
            <a:endParaRPr lang="zh-CN" altLang="en-US" sz="4800" b="1" dirty="0" smtClean="0">
              <a:latin typeface="KaiTi_GB2312" pitchFamily="49" charset="-122"/>
              <a:ea typeface="KaiTi_GB2312" pitchFamily="49" charset="-122"/>
            </a:endParaRPr>
          </a:p>
          <a:p>
            <a:pPr eaLnBrk="1" hangingPunct="1"/>
            <a:r>
              <a:rPr lang="zh-CN" altLang="en-US" sz="4800" b="1" dirty="0" smtClean="0">
                <a:latin typeface="KaiTi_GB2312" pitchFamily="49" charset="-122"/>
                <a:ea typeface="KaiTi_GB2312" pitchFamily="49" charset="-122"/>
              </a:rPr>
              <a:t>  一（   ）桃树</a:t>
            </a:r>
            <a:endParaRPr lang="zh-CN" altLang="en-US" sz="4800" b="1" dirty="0" smtClean="0">
              <a:latin typeface="KaiTi_GB2312" pitchFamily="49" charset="-122"/>
              <a:ea typeface="KaiTi_GB2312" pitchFamily="49" charset="-122"/>
            </a:endParaRPr>
          </a:p>
          <a:p>
            <a:pPr eaLnBrk="1" hangingPunct="1"/>
            <a:r>
              <a:rPr lang="zh-CN" altLang="en-US" sz="4800" b="1" dirty="0" smtClean="0">
                <a:latin typeface="KaiTi_GB2312" pitchFamily="49" charset="-122"/>
                <a:ea typeface="KaiTi_GB2312" pitchFamily="49" charset="-122"/>
              </a:rPr>
              <a:t>  一（   ）瓜地</a:t>
            </a:r>
            <a:endParaRPr lang="zh-CN" altLang="en-US" sz="4800" b="1" dirty="0" smtClean="0">
              <a:latin typeface="KaiTi_GB2312" pitchFamily="49" charset="-122"/>
              <a:ea typeface="KaiTi_GB2312" pitchFamily="49" charset="-122"/>
            </a:endParaRPr>
          </a:p>
          <a:p>
            <a:pPr eaLnBrk="1" hangingPunct="1"/>
            <a:r>
              <a:rPr lang="en-US" altLang="zh-CN" sz="4800" b="1" dirty="0" smtClean="0">
                <a:latin typeface="KaiTi_GB2312" pitchFamily="49" charset="-122"/>
                <a:ea typeface="KaiTi_GB2312" pitchFamily="49" charset="-122"/>
              </a:rPr>
              <a:t>  </a:t>
            </a:r>
            <a:r>
              <a:rPr lang="zh-CN" altLang="en-US" sz="4800" b="1" dirty="0" smtClean="0">
                <a:latin typeface="KaiTi_GB2312" pitchFamily="49" charset="-122"/>
                <a:ea typeface="KaiTi_GB2312" pitchFamily="49" charset="-122"/>
              </a:rPr>
              <a:t>一（   ）小白兔</a:t>
            </a:r>
            <a:endParaRPr lang="en-US" sz="4800" b="1" dirty="0" smtClean="0">
              <a:latin typeface="KaiTi_GB2312" pitchFamily="49" charset="-122"/>
              <a:ea typeface="KaiTi_GB2312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916238" y="1628775"/>
            <a:ext cx="157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ea typeface="KaiTi_GB2312" pitchFamily="49" charset="-122"/>
              </a:rPr>
              <a:t>块</a:t>
            </a:r>
            <a:endParaRPr lang="zh-CN" altLang="en-US" sz="4800" b="1" dirty="0">
              <a:solidFill>
                <a:srgbClr val="FF0000"/>
              </a:solidFill>
              <a:ea typeface="KaiTi_GB2312" pitchFamily="49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987675" y="2492375"/>
            <a:ext cx="1676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00"/>
                </a:solidFill>
                <a:ea typeface="KaiTi_GB2312" pitchFamily="49" charset="-122"/>
              </a:rPr>
              <a:t>棵</a:t>
            </a:r>
            <a:endParaRPr lang="zh-CN" altLang="en-US" sz="4800" b="1">
              <a:solidFill>
                <a:srgbClr val="FF0000"/>
              </a:solidFill>
              <a:ea typeface="KaiTi_GB2312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059113" y="3500438"/>
            <a:ext cx="1817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00"/>
                </a:solidFill>
                <a:ea typeface="KaiTi_GB2312" pitchFamily="49" charset="-122"/>
              </a:rPr>
              <a:t>片</a:t>
            </a:r>
            <a:endParaRPr lang="zh-CN" altLang="en-US" sz="4800" b="1">
              <a:solidFill>
                <a:srgbClr val="FF0000"/>
              </a:solidFill>
              <a:ea typeface="KaiTi_GB2312" pitchFamily="49" charset="-122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971550" y="620713"/>
            <a:ext cx="367188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</a:rPr>
              <a:t>我会填</a:t>
            </a:r>
            <a:r>
              <a:rPr lang="zh-CN" altLang="en-US" sz="4800" dirty="0">
                <a:solidFill>
                  <a:srgbClr val="CC0000"/>
                </a:solidFill>
              </a:rPr>
              <a:t>：</a:t>
            </a:r>
            <a:endParaRPr lang="zh-CN" altLang="en-US" sz="4800" dirty="0">
              <a:solidFill>
                <a:srgbClr val="CC0000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987675" y="4508500"/>
            <a:ext cx="9366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ea typeface="KaiTi_GB2312" pitchFamily="49" charset="-122"/>
              </a:rPr>
              <a:t>只</a:t>
            </a:r>
            <a:endParaRPr lang="zh-CN" altLang="en-US" sz="4800" b="1">
              <a:solidFill>
                <a:srgbClr val="CC0000"/>
              </a:solidFill>
              <a:ea typeface="KaiTi_GB2312" pitchFamily="49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utoUpdateAnimBg="0"/>
      <p:bldP spid="10245" grpId="0" bldLvl="0" autoUpdateAnimBg="0"/>
      <p:bldP spid="10246" grpId="0" bldLvl="0" autoUpdateAnimBg="0"/>
      <p:bldP spid="102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197225"/>
          </a:xfrm>
        </p:spPr>
        <p:txBody>
          <a:bodyPr/>
          <a:lstStyle/>
          <a:p>
            <a:pPr eaLnBrk="1" hangingPunct="1"/>
            <a:r>
              <a:rPr lang="zh-CN" altLang="en-US" sz="4000" b="1" dirty="0" smtClean="0"/>
              <a:t>一（     ）鸟        一（      ）小船</a:t>
            </a:r>
            <a:endParaRPr lang="zh-CN" altLang="en-US" sz="4000" b="1" dirty="0" smtClean="0"/>
          </a:p>
          <a:p>
            <a:pPr eaLnBrk="1" hangingPunct="1"/>
            <a:r>
              <a:rPr lang="zh-CN" altLang="en-US" sz="4000" b="1" dirty="0" smtClean="0"/>
              <a:t>一（      ）牛       一（      ）轮船</a:t>
            </a:r>
            <a:endParaRPr lang="zh-CN" altLang="en-US" sz="4000" b="1" dirty="0" smtClean="0"/>
          </a:p>
          <a:p>
            <a:pPr eaLnBrk="1" hangingPunct="1"/>
            <a:r>
              <a:rPr lang="zh-CN" altLang="en-US" sz="4000" b="1" dirty="0" smtClean="0"/>
              <a:t>一（      ）马       一（     ）沙滩</a:t>
            </a:r>
            <a:endParaRPr lang="zh-CN" altLang="en-US" sz="4000" b="1" dirty="0" smtClean="0"/>
          </a:p>
          <a:p>
            <a:pPr eaLnBrk="1" hangingPunct="1"/>
            <a:r>
              <a:rPr lang="zh-CN" altLang="en-US" sz="4000" b="1" dirty="0" smtClean="0"/>
              <a:t>一（      ）汽车   一（     ）果园</a:t>
            </a:r>
            <a:endParaRPr lang="zh-CN" altLang="en-US" sz="4000" b="1" dirty="0" smtClean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908175" y="1628775"/>
            <a:ext cx="863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只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051050" y="2276475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头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979613" y="2997200"/>
            <a:ext cx="6905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051050" y="3789363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辆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5969000" y="1552575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条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940425" y="2349500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艘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826125" y="2965450"/>
            <a:ext cx="690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片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867400" y="3716338"/>
            <a:ext cx="6937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座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5611" name="Text Box 13"/>
          <p:cNvSpPr txBox="1">
            <a:spLocks noChangeArrowheads="1"/>
          </p:cNvSpPr>
          <p:nvPr/>
        </p:nvSpPr>
        <p:spPr bwMode="auto">
          <a:xfrm>
            <a:off x="611188" y="476250"/>
            <a:ext cx="25923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ea typeface="隶书" pitchFamily="49" charset="-122"/>
              </a:rPr>
              <a:t>我会说</a:t>
            </a:r>
            <a:endParaRPr lang="zh-CN" altLang="en-US" sz="4800" b="1" dirty="0">
              <a:ea typeface="隶书" pitchFamily="49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utoUpdateAnimBg="0"/>
      <p:bldP spid="11270" grpId="0" bldLvl="0" autoUpdateAnimBg="0"/>
      <p:bldP spid="11271" grpId="0" bldLvl="0" autoUpdateAnimBg="0"/>
      <p:bldP spid="11272" grpId="0" bldLvl="0" autoUpdateAnimBg="0"/>
      <p:bldP spid="11273" grpId="0" bldLvl="0" autoUpdateAnimBg="0"/>
      <p:bldP spid="11274" grpId="0" bldLvl="0" autoUpdateAnimBg="0"/>
      <p:bldP spid="11275" grpId="0" bldLvl="0" autoUpdateAnimBg="0"/>
      <p:bldP spid="11276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036050" cy="2663825"/>
          </a:xfrm>
        </p:spPr>
        <p:txBody>
          <a:bodyPr/>
          <a:lstStyle/>
          <a:p>
            <a:pPr algn="l" eaLnBrk="1" hangingPunct="1"/>
            <a:r>
              <a:rPr lang="zh-CN" altLang="en-US" sz="4000" dirty="0" smtClean="0"/>
              <a:t>我会说：</a:t>
            </a:r>
            <a:r>
              <a:rPr lang="en-US" altLang="zh-CN" sz="4000" dirty="0" smtClean="0"/>
              <a:t>ABAC</a:t>
            </a:r>
            <a:br>
              <a:rPr lang="en-US" altLang="zh-CN" sz="4000" dirty="0" smtClean="0"/>
            </a:br>
            <a:br>
              <a:rPr lang="en-US" altLang="zh-CN" sz="4000" dirty="0" smtClean="0"/>
            </a:br>
            <a:r>
              <a:rPr lang="zh-CN" altLang="en-US" sz="4000" b="1" dirty="0" smtClean="0">
                <a:solidFill>
                  <a:schemeClr val="accent2"/>
                </a:solidFill>
              </a:rPr>
              <a:t>又（   ）又（   ）   又（   ）又（   ）  </a:t>
            </a:r>
            <a:br>
              <a:rPr lang="zh-CN" altLang="en-US" sz="4000" b="1" dirty="0" smtClean="0">
                <a:solidFill>
                  <a:schemeClr val="accent2"/>
                </a:solidFill>
              </a:rPr>
            </a:br>
            <a:r>
              <a:rPr lang="zh-CN" altLang="en-US" sz="4000" b="1" dirty="0" smtClean="0">
                <a:solidFill>
                  <a:schemeClr val="accent2"/>
                </a:solidFill>
              </a:rPr>
              <a:t>又（   ）又（   ）   又（   ）又（   ）</a:t>
            </a:r>
            <a:br>
              <a:rPr lang="zh-CN" altLang="en-US" sz="4000" b="1" dirty="0" smtClean="0">
                <a:solidFill>
                  <a:schemeClr val="accent2"/>
                </a:solidFill>
              </a:rPr>
            </a:br>
            <a:r>
              <a:rPr lang="zh-CN" altLang="en-US" sz="4000" b="1" dirty="0" smtClean="0">
                <a:solidFill>
                  <a:schemeClr val="accent2"/>
                </a:solidFill>
              </a:rPr>
              <a:t>又（   ）又（   ）   又（   ）又（   ）</a:t>
            </a:r>
            <a:r>
              <a:rPr lang="zh-CN" altLang="en-US" sz="4000" dirty="0" smtClean="0"/>
              <a:t> </a:t>
            </a:r>
            <a:endParaRPr lang="en-US" sz="4000" dirty="0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72456" y="1125538"/>
            <a:ext cx="3959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大              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978526" y="1125537"/>
            <a:ext cx="2736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大             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815753" y="1773238"/>
            <a:ext cx="2952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大              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931694" y="1704974"/>
            <a:ext cx="2736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细             长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908175" y="2379663"/>
            <a:ext cx="28797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脆                香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880745" y="2379663"/>
            <a:ext cx="3095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松              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0" y="3284538"/>
            <a:ext cx="91440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我会积累：</a:t>
            </a:r>
            <a:endParaRPr lang="zh-CN" altLang="en-US" sz="2800" b="1" dirty="0"/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/>
              <a:t>AABB   </a:t>
            </a:r>
            <a:r>
              <a:rPr lang="zh-CN" altLang="en-US" sz="2800" b="1" dirty="0"/>
              <a:t>蹦蹦跳跳 （           ）（           ）  （             </a:t>
            </a:r>
            <a:r>
              <a:rPr lang="en-US" altLang="zh-CN" sz="2800" b="1" dirty="0"/>
              <a:t>)</a:t>
            </a:r>
            <a:endParaRPr lang="en-US" altLang="zh-CN" sz="2800" b="1" dirty="0"/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/>
              <a:t>ABB    </a:t>
            </a:r>
            <a:r>
              <a:rPr lang="zh-CN" altLang="en-US" sz="2800" b="1" dirty="0"/>
              <a:t>慢吞吞   白（          ） 活（       ）   水（         </a:t>
            </a:r>
            <a:r>
              <a:rPr lang="en-US" altLang="zh-CN" sz="2800" b="1" dirty="0"/>
              <a:t>)</a:t>
            </a:r>
            <a:endParaRPr lang="en-US" altLang="zh-CN" sz="2800" b="1" dirty="0"/>
          </a:p>
          <a:p>
            <a:pPr eaLnBrk="1" hangingPunct="1"/>
            <a:r>
              <a:rPr lang="zh-CN" altLang="en-US" sz="2800" b="1" dirty="0"/>
              <a:t>                           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                         绿（        ） 亮（       ）  金（         ）</a:t>
            </a:r>
            <a:endParaRPr lang="zh-CN" altLang="en-US" sz="2800" b="1" dirty="0"/>
          </a:p>
          <a:p>
            <a:pPr eaLnBrk="1" hangingPunct="1"/>
            <a:endParaRPr lang="zh-CN" altLang="en-US" sz="2800" b="1" dirty="0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132138" y="4149725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高高兴兴</a:t>
            </a:r>
            <a:endParaRPr lang="zh-CN" altLang="en-US" sz="2400" b="1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4932363" y="4149725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多多少少</a:t>
            </a:r>
            <a:endParaRPr lang="zh-CN" altLang="en-US" sz="2400" b="1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7019925" y="4149725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欢欢乐乐</a:t>
            </a:r>
            <a:endParaRPr lang="zh-CN" altLang="en-US" sz="2400" b="1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348038" y="5013325"/>
            <a:ext cx="1079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花花</a:t>
            </a:r>
            <a:endParaRPr lang="zh-CN" altLang="en-US" sz="2400" b="1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435600" y="5013325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生生</a:t>
            </a:r>
            <a:endParaRPr lang="zh-CN" altLang="en-US" sz="2400" b="1"/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7524750" y="5013325"/>
            <a:ext cx="935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汪汪</a:t>
            </a:r>
            <a:endParaRPr lang="zh-CN" altLang="en-US" sz="2400" b="1"/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3348038" y="587692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油油</a:t>
            </a:r>
            <a:endParaRPr lang="zh-CN" altLang="en-US" sz="2400" b="1"/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5148263" y="5876925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晶晶</a:t>
            </a:r>
            <a:endParaRPr lang="zh-CN" altLang="en-US" sz="2400" b="1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7164388" y="5876925"/>
            <a:ext cx="1008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灿灿</a:t>
            </a:r>
            <a:endParaRPr lang="zh-CN" altLang="en-US" sz="2400" b="1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12307" grpId="0"/>
      <p:bldP spid="123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/>
              <a:t>故事大王挑战赛</a:t>
            </a:r>
            <a:endParaRPr lang="zh-CN" altLang="en-US" b="1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28800"/>
            <a:ext cx="8507413" cy="338427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/>
              <a:t>小猴子回家后，看见妈妈。妈妈问小猴子：“  </a:t>
            </a:r>
            <a:r>
              <a:rPr lang="zh-CN" altLang="en-US" sz="3600" b="1" u="sng" dirty="0" smtClean="0"/>
              <a:t>                                   </a:t>
            </a:r>
            <a:r>
              <a:rPr lang="zh-CN" altLang="en-US" sz="3600" b="1" dirty="0" smtClean="0"/>
              <a:t>？”</a:t>
            </a:r>
            <a:endParaRPr lang="zh-CN" altLang="en-US" sz="3600" b="1" dirty="0" smtClean="0"/>
          </a:p>
          <a:p>
            <a:pPr eaLnBrk="1" hangingPunct="1">
              <a:buFontTx/>
              <a:buNone/>
            </a:pPr>
            <a:r>
              <a:rPr lang="zh-CN" altLang="en-US" sz="3600" b="1" dirty="0" smtClean="0"/>
              <a:t>小猴子说：“ </a:t>
            </a:r>
            <a:r>
              <a:rPr lang="zh-CN" altLang="en-US" sz="3600" b="1" u="sng" dirty="0" smtClean="0"/>
              <a:t>                                   。</a:t>
            </a:r>
            <a:r>
              <a:rPr lang="zh-CN" altLang="en-US" sz="3600" b="1" dirty="0" smtClean="0"/>
              <a:t>”</a:t>
            </a:r>
            <a:endParaRPr lang="zh-CN" altLang="en-US" sz="3600" b="1" dirty="0" smtClean="0"/>
          </a:p>
          <a:p>
            <a:pPr eaLnBrk="1" hangingPunct="1">
              <a:buFontTx/>
              <a:buNone/>
            </a:pPr>
            <a:r>
              <a:rPr lang="zh-CN" altLang="en-US" sz="3600" b="1" dirty="0" smtClean="0"/>
              <a:t>妈妈对小猴子说：“</a:t>
            </a:r>
            <a:r>
              <a:rPr lang="zh-CN" altLang="en-US" sz="3600" b="1" u="sng" dirty="0" smtClean="0"/>
              <a:t>                        。</a:t>
            </a:r>
            <a:r>
              <a:rPr lang="zh-CN" altLang="en-US" sz="3600" b="1" dirty="0" smtClean="0"/>
              <a:t>”</a:t>
            </a:r>
            <a:endParaRPr lang="zh-CN" altLang="en-US" sz="3600" b="1" dirty="0" smtClean="0"/>
          </a:p>
          <a:p>
            <a:pPr eaLnBrk="1" hangingPunct="1">
              <a:buFontTx/>
              <a:buNone/>
            </a:pPr>
            <a:r>
              <a:rPr lang="zh-CN" altLang="en-US" sz="3600" b="1" dirty="0" smtClean="0"/>
              <a:t>小猴子</a:t>
            </a:r>
            <a:r>
              <a:rPr lang="zh-CN" altLang="en-US" sz="3600" b="1" u="sng" dirty="0" smtClean="0"/>
              <a:t>                         </a:t>
            </a:r>
            <a:r>
              <a:rPr lang="zh-CN" altLang="en-US" sz="3600" b="1" dirty="0" smtClean="0"/>
              <a:t>。</a:t>
            </a:r>
            <a:endParaRPr lang="zh-CN" altLang="en-US" sz="3600" b="1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042988" y="2636838"/>
            <a:ext cx="61928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800" b="1" i="1" dirty="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小猴子第二次下</a:t>
            </a:r>
            <a:r>
              <a:rPr kumimoji="1" lang="zh-CN" altLang="en-US" sz="4800" b="1" i="1" dirty="0" smtClean="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 </a:t>
            </a:r>
            <a:endParaRPr kumimoji="1" lang="zh-CN" altLang="en-US" sz="4800" b="1" i="1" dirty="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14474" y="1196752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</a:rPr>
              <a:t>想一想：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496300" cy="37766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5400" b="1" dirty="0" smtClean="0">
                <a:latin typeface="KaiTi_GB2312" pitchFamily="49" charset="-122"/>
                <a:ea typeface="KaiTi_GB2312" pitchFamily="49" charset="-122"/>
              </a:rPr>
              <a:t>猴  结  掰  扛   满  扔</a:t>
            </a:r>
            <a:endParaRPr lang="en-US" altLang="zh-CN" sz="5400" b="1" dirty="0" smtClean="0">
              <a:latin typeface="KaiTi_GB2312" pitchFamily="49" charset="-122"/>
              <a:ea typeface="KaiTi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b="1" dirty="0" smtClean="0">
                <a:latin typeface="KaiTi_GB2312" pitchFamily="49" charset="-122"/>
                <a:ea typeface="KaiTi_GB2312" pitchFamily="49" charset="-122"/>
              </a:rPr>
              <a:t>摘  捧  瓜  抱   蹦  追</a:t>
            </a:r>
            <a:endParaRPr lang="en-US" altLang="zh-CN" sz="5400" b="1" dirty="0" smtClean="0">
              <a:latin typeface="KaiTi_GB2312" pitchFamily="49" charset="-122"/>
              <a:ea typeface="KaiTi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b="1" dirty="0" smtClean="0">
                <a:latin typeface="KaiTi_GB2312" pitchFamily="49" charset="-122"/>
                <a:ea typeface="KaiTi_GB2312" pitchFamily="49" charset="-122"/>
              </a:rPr>
              <a:t>块  非  常  往   进  空</a:t>
            </a:r>
            <a:endParaRPr lang="zh-CN" altLang="en-US" sz="5400" b="1" dirty="0" smtClean="0">
              <a:latin typeface="KaiTi_GB2312" pitchFamily="49" charset="-122"/>
              <a:ea typeface="KaiTi_GB2312" pitchFamily="49" charset="-122"/>
            </a:endParaRP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827088" y="836613"/>
            <a:ext cx="32400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</a:rPr>
              <a:t>我会认</a:t>
            </a:r>
            <a:endParaRPr lang="zh-CN" altLang="en-US" sz="4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1187450" y="11969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扛玉米      捧着   </a:t>
            </a:r>
            <a:endParaRPr lang="zh-CN" altLang="en-US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掰玉米      摘桃子</a:t>
            </a:r>
            <a:endParaRPr lang="zh-CN" altLang="en-US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扔垃圾      追兔子</a:t>
            </a:r>
            <a:endParaRPr lang="zh-CN" altLang="en-US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抱孩子      蹦蹦跳跳</a:t>
            </a:r>
            <a:endParaRPr lang="zh-CN" altLang="en-US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2012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i="1" dirty="0">
                <a:solidFill>
                  <a:srgbClr val="FF0000"/>
                </a:solidFill>
              </a:rPr>
              <a:t>我会读</a:t>
            </a:r>
            <a:endParaRPr lang="zh-CN" altLang="en-US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24075" y="216796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59668" y="1412776"/>
            <a:ext cx="8569325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/>
              <a:t>1、第一遍大声读，标出自然段，遇到难读的地方借助拼音多读几遍</a:t>
            </a:r>
            <a:r>
              <a:rPr lang="zh-CN" altLang="en-US" sz="4000" b="1" dirty="0" smtClean="0"/>
              <a:t>。</a:t>
            </a:r>
            <a:endParaRPr lang="zh-CN" altLang="en-US" sz="4000" b="1" dirty="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/>
              <a:t>2、第二遍，边读边想：小猴子去了哪些地方，用“——”划出来，小猴子看见了什么，用“~~”划出来</a:t>
            </a:r>
            <a:r>
              <a:rPr lang="zh-CN" altLang="en-US" sz="4000" b="1" dirty="0" smtClean="0"/>
              <a:t>。</a:t>
            </a:r>
            <a:endParaRPr lang="zh-CN" altLang="en-US" sz="4000" b="1" dirty="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/>
              <a:t>3</a:t>
            </a:r>
            <a:r>
              <a:rPr lang="zh-CN" altLang="en-US" sz="4000" b="1" dirty="0" smtClean="0"/>
              <a:t>、第三遍，读给你的同桌听。</a:t>
            </a:r>
            <a:endParaRPr lang="zh-CN" altLang="en-US" sz="4000" b="1" dirty="0" smtClean="0"/>
          </a:p>
        </p:txBody>
      </p:sp>
      <p:sp>
        <p:nvSpPr>
          <p:cNvPr id="7171" name="WordArt 4"/>
          <p:cNvSpPr>
            <a:spLocks noChangeArrowheads="1" noChangeShapeType="1"/>
          </p:cNvSpPr>
          <p:nvPr/>
        </p:nvSpPr>
        <p:spPr bwMode="auto">
          <a:xfrm>
            <a:off x="323850" y="115888"/>
            <a:ext cx="36004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自读提示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20150" cy="1196975"/>
          </a:xfrm>
        </p:spPr>
        <p:txBody>
          <a:bodyPr/>
          <a:lstStyle/>
          <a:p>
            <a:pPr algn="l" eaLnBrk="1" hangingPunct="1"/>
            <a:r>
              <a:rPr lang="zh-CN" altLang="en-US" smtClean="0"/>
              <a:t>     小猴子下山的路线图：</a:t>
            </a:r>
            <a:endParaRPr lang="zh-CN" altLang="en-US" smtClean="0"/>
          </a:p>
        </p:txBody>
      </p:sp>
      <p:pic>
        <p:nvPicPr>
          <p:cNvPr id="8195" name="Picture 3" descr="get?name=T1JyZUBmV_1RCvBVd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196975"/>
            <a:ext cx="583247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-252413" y="5013325"/>
            <a:ext cx="914400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         </a:t>
            </a:r>
            <a:r>
              <a:rPr kumimoji="1" lang="en-US" altLang="zh-CN"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)----(            )----(           )----(         )</a:t>
            </a:r>
            <a:endParaRPr kumimoji="1" lang="en-US" altLang="zh-CN" sz="4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7950" y="4652963"/>
            <a:ext cx="18002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玉米地</a:t>
            </a:r>
            <a:r>
              <a:rPr kumimoji="1" lang="zh-CN" altLang="en-US" sz="7200" i="1">
                <a:solidFill>
                  <a:schemeClr val="tx2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endParaRPr kumimoji="1" lang="zh-CN" altLang="en-US" sz="7200" i="1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484438" y="4724400"/>
            <a:ext cx="19367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40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桃树下</a:t>
            </a:r>
            <a:r>
              <a:rPr kumimoji="1" lang="zh-CN" altLang="en-US" sz="7200" i="1">
                <a:solidFill>
                  <a:schemeClr val="tx2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endParaRPr kumimoji="1" lang="zh-CN" altLang="en-US" sz="7200" i="1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716463" y="4724400"/>
            <a:ext cx="22320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西瓜地</a:t>
            </a:r>
            <a:r>
              <a:rPr kumimoji="1" lang="zh-CN" altLang="en-US" sz="7200" i="1">
                <a:solidFill>
                  <a:schemeClr val="tx2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endParaRPr kumimoji="1" lang="zh-CN" altLang="en-US" sz="7200" i="1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235825" y="5013325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4000" i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小树林</a:t>
            </a:r>
            <a:endParaRPr kumimoji="1" lang="zh-CN" altLang="en-US" sz="4000" i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4086225"/>
            <a:ext cx="91440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kumimoji="1" lang="zh-CN" altLang="en-US" sz="4400" b="1">
                <a:solidFill>
                  <a:srgbClr val="FF0066"/>
                </a:solidFill>
                <a:ea typeface="黑体" panose="02010609060101010101" pitchFamily="49" charset="-122"/>
              </a:rPr>
              <a:t>        </a:t>
            </a:r>
            <a:r>
              <a:rPr kumimoji="1" lang="zh-CN" altLang="en-US" sz="4400" b="1">
                <a:ea typeface="黑体" panose="02010609060101010101" pitchFamily="49" charset="-122"/>
              </a:rPr>
              <a:t>有一天，小猴子下山来，走到一块玉米地里。</a:t>
            </a:r>
            <a:r>
              <a:rPr kumimoji="1"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他看见玉米结得</a:t>
            </a:r>
            <a:r>
              <a:rPr kumimoji="1" lang="zh-CN" altLang="en-US" sz="4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又大又多</a:t>
            </a:r>
            <a:r>
              <a:rPr kumimoji="1"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，非常高兴，就</a:t>
            </a:r>
            <a:r>
              <a:rPr kumimoji="1" lang="zh-CN" altLang="en-US" sz="4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掰</a:t>
            </a:r>
            <a:r>
              <a:rPr kumimoji="1"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了一个，</a:t>
            </a:r>
            <a:r>
              <a:rPr kumimoji="1" lang="zh-CN" altLang="en-US" sz="4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扛</a:t>
            </a:r>
            <a:r>
              <a:rPr kumimoji="1"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着往前走。</a:t>
            </a:r>
            <a:endParaRPr kumimoji="1" lang="zh-CN" altLang="en-US" sz="4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19" name="Picture 3" descr="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507412" cy="2362200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solidFill>
                  <a:schemeClr val="accent2"/>
                </a:solidFill>
              </a:rPr>
              <a:t>我来回答：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39750" y="1844675"/>
            <a:ext cx="48244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00"/>
                </a:solidFill>
              </a:rPr>
              <a:t>1</a:t>
            </a:r>
            <a:r>
              <a:rPr lang="zh-CN" altLang="en-US" sz="3600" b="1" i="1" dirty="0">
                <a:solidFill>
                  <a:srgbClr val="FF0000"/>
                </a:solidFill>
              </a:rPr>
              <a:t>、它来到了哪里？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68313" y="2492375"/>
            <a:ext cx="4464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00"/>
                </a:solidFill>
              </a:rPr>
              <a:t>2</a:t>
            </a:r>
            <a:r>
              <a:rPr lang="zh-CN" altLang="en-US" sz="3600" b="1" i="1" dirty="0">
                <a:solidFill>
                  <a:srgbClr val="FF0000"/>
                </a:solidFill>
              </a:rPr>
              <a:t>、看到了什么？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539750" y="3213100"/>
            <a:ext cx="3744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00"/>
                </a:solidFill>
              </a:rPr>
              <a:t>3</a:t>
            </a:r>
            <a:r>
              <a:rPr lang="zh-CN" altLang="en-US" sz="3600" b="1" i="1" dirty="0">
                <a:solidFill>
                  <a:srgbClr val="FF0000"/>
                </a:solidFill>
              </a:rPr>
              <a:t>、心情怎么样？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539750" y="4005263"/>
            <a:ext cx="540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00"/>
                </a:solidFill>
              </a:rPr>
              <a:t>4</a:t>
            </a:r>
            <a:r>
              <a:rPr lang="zh-CN" altLang="en-US" sz="3600" b="1" i="1" dirty="0">
                <a:solidFill>
                  <a:srgbClr val="FF0000"/>
                </a:solidFill>
              </a:rPr>
              <a:t>、又是怎么做的呢？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  <p:bldP spid="41991" grpId="0"/>
      <p:bldP spid="419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547813" y="5816600"/>
            <a:ext cx="7283450" cy="1041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7200" smtClean="0">
                <a:ea typeface="KaiTi_GB2312" pitchFamily="49" charset="-122"/>
              </a:rPr>
              <a:t>掰</a:t>
            </a:r>
            <a:r>
              <a:rPr lang="en-US" altLang="zh-CN" sz="7200" smtClean="0">
                <a:ea typeface="KaiTi_GB2312" pitchFamily="49" charset="-122"/>
              </a:rPr>
              <a:t>(bāi)</a:t>
            </a:r>
            <a:r>
              <a:rPr lang="zh-CN" altLang="en-US" sz="7200" smtClean="0">
                <a:ea typeface="KaiTi_GB2312" pitchFamily="49" charset="-122"/>
              </a:rPr>
              <a:t>玉米</a:t>
            </a:r>
            <a:endParaRPr lang="zh-CN" altLang="en-US" sz="7200" smtClean="0">
              <a:ea typeface="KaiTi_GB2312" pitchFamily="49" charset="-122"/>
            </a:endParaRPr>
          </a:p>
        </p:txBody>
      </p:sp>
      <p:pic>
        <p:nvPicPr>
          <p:cNvPr id="11268" name="Picture 4" descr="玉米地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地球的绿色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主题44</Template>
  <TotalTime>0</TotalTime>
  <Words>2490</Words>
  <Application>WPS 演示</Application>
  <PresentationFormat>全屏显示(4:3)</PresentationFormat>
  <Paragraphs>193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</vt:lpstr>
      <vt:lpstr>汉仪大宋简</vt:lpstr>
      <vt:lpstr>微软雅黑</vt:lpstr>
      <vt:lpstr>KaiTi_GB2312</vt:lpstr>
      <vt:lpstr>楷体_GB2312</vt:lpstr>
      <vt:lpstr>黑体</vt:lpstr>
      <vt:lpstr>Times New Roman</vt:lpstr>
      <vt:lpstr>华文彩云</vt:lpstr>
      <vt:lpstr>Arial Unicode MS</vt:lpstr>
      <vt:lpstr>华文新魏</vt:lpstr>
      <vt:lpstr>隶书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小猴子下山的路线图：</vt:lpstr>
      <vt:lpstr>PowerPoint 演示文稿</vt:lpstr>
      <vt:lpstr>我来回答：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扔玉米 摘桃子</vt:lpstr>
      <vt:lpstr>扔桃子 摘西瓜</vt:lpstr>
      <vt:lpstr>扔西瓜 追兔子</vt:lpstr>
      <vt:lpstr>？ 空手回家</vt:lpstr>
      <vt:lpstr>PowerPoint 演示文稿</vt:lpstr>
      <vt:lpstr>小猴子下山  一只小猴下山来，看见玉米大又多， 掰了玉米扛着走，看见桃子大又红， 扔了玉米摘桃子，看见西瓜大又圆， 扔了桃子去摘瓜，看见兔子蹦又跳， 扔了西瓜去追兔，兔子跑得不见了， 只好空手把家回，只好空手把家回。</vt:lpstr>
      <vt:lpstr>PowerPoint 演示文稿</vt:lpstr>
      <vt:lpstr>PowerPoint 演示文稿</vt:lpstr>
      <vt:lpstr>PowerPoint 演示文稿</vt:lpstr>
      <vt:lpstr>我会说：ABAC  又（   ）又（   ）   又（   ）又（   ）   又（   ）又（   ）   又（   ）又（   ） 又（   ）又（   ）   又（   ）又（   ） </vt:lpstr>
      <vt:lpstr>故事大王挑战赛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13</cp:revision>
  <cp:lastPrinted>2411-12-30T00:00:00Z</cp:lastPrinted>
  <dcterms:created xsi:type="dcterms:W3CDTF">2011-06-06T12:11:00Z</dcterms:created>
  <dcterms:modified xsi:type="dcterms:W3CDTF">2019-06-24T00:25:42Z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2052-11.1.0.8648</vt:lpwstr>
  </property>
</Properties>
</file>