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27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3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5"/>
          <p:cNvSpPr/>
          <p:nvPr/>
        </p:nvSpPr>
        <p:spPr>
          <a:xfrm>
            <a:off x="5016500" y="11969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4102" name="WordArt 6"/>
          <p:cNvSpPr>
            <a:spLocks noChangeArrowheads="1" noChangeShapeType="1"/>
          </p:cNvSpPr>
          <p:nvPr/>
        </p:nvSpPr>
        <p:spPr bwMode="auto">
          <a:xfrm>
            <a:off x="2063749" y="980728"/>
            <a:ext cx="7488635" cy="151236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9525" cmpd="sng">
                  <a:round/>
                </a:ln>
                <a:solidFill>
                  <a:srgbClr val="FFCC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维也纳森林的故事</a:t>
            </a:r>
            <a:endParaRPr kumimoji="0" lang="zh-CN" altLang="en-US" sz="3600" b="1" i="0" u="none" strike="noStrike" kern="1200" cap="none" spc="0" normalizeH="0" baseline="0" noProof="0" dirty="0" smtClean="0">
              <a:ln w="9525" cmpd="sng">
                <a:round/>
              </a:ln>
              <a:solidFill>
                <a:srgbClr val="FFCC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103" name="WordArt 7"/>
          <p:cNvSpPr>
            <a:spLocks noChangeArrowheads="1" noChangeShapeType="1"/>
          </p:cNvSpPr>
          <p:nvPr/>
        </p:nvSpPr>
        <p:spPr bwMode="auto">
          <a:xfrm>
            <a:off x="6213542" y="4149080"/>
            <a:ext cx="2808312" cy="86409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 smtClean="0">
                <a:ln w="9525" cmpd="sng">
                  <a:round/>
                </a:ln>
                <a:solidFill>
                  <a:srgbClr val="FFCC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冯骥才</a:t>
            </a:r>
            <a:endParaRPr kumimoji="0" lang="zh-CN" altLang="en-US" sz="4800" b="0" i="0" u="none" strike="noStrike" kern="1200" cap="none" spc="0" normalizeH="0" baseline="0" noProof="0" dirty="0" smtClean="0">
              <a:ln w="9525" cmpd="sng">
                <a:round/>
              </a:ln>
              <a:solidFill>
                <a:srgbClr val="FFCC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80" name="Picture 4" descr="http_imgload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Text Box 5"/>
          <p:cNvSpPr txBox="1"/>
          <p:nvPr/>
        </p:nvSpPr>
        <p:spPr>
          <a:xfrm>
            <a:off x="2640013" y="1268413"/>
            <a:ext cx="6913562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zh-CN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根据课文内容解释下列画线词语。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森林不单使人</a:t>
            </a:r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赏心悦目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，还神奇地调节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着气温。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只要</a:t>
            </a:r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目力所及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那些远远站在楼顶上的一 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座座雕像的面孔，都能看得一清二楚，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绝无</a:t>
            </a:r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尘烟障目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3000375" y="2852738"/>
            <a:ext cx="7056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赏心悦目：指因欣赏美好的情景而心情舒畅。</a:t>
            </a:r>
            <a:endParaRPr lang="zh-CN" altLang="en-US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2927350" y="5013325"/>
            <a:ext cx="5545455" cy="798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目力所及：视力所能达到的地方。</a:t>
            </a:r>
            <a:endParaRPr lang="zh-CN" altLang="en-US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2927350" y="5661025"/>
            <a:ext cx="6697663" cy="798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尘烟障目：像烟一样飞扬的尘土阻隔视线。</a:t>
            </a:r>
            <a:endParaRPr lang="zh-CN" altLang="en-US" sz="28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5604" name="Picture 4" descr="http_imgload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5"/>
          <p:cNvSpPr txBox="1"/>
          <p:nvPr/>
        </p:nvSpPr>
        <p:spPr>
          <a:xfrm>
            <a:off x="2362200" y="1905000"/>
            <a:ext cx="7567613" cy="178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2400" b="1" dirty="0">
                <a:latin typeface="Times New Roman" panose="02020603050405020304" pitchFamily="18" charset="0"/>
              </a:rPr>
              <a:t>        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zh-CN" altLang="zh-CN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2711450" y="1341438"/>
            <a:ext cx="67691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endParaRPr lang="zh-CN" altLang="zh-CN" sz="3200" b="1" dirty="0">
              <a:solidFill>
                <a:srgbClr val="FF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7" name="WordArt 7"/>
          <p:cNvSpPr/>
          <p:nvPr/>
        </p:nvSpPr>
        <p:spPr>
          <a:xfrm>
            <a:off x="3000375" y="1628775"/>
            <a:ext cx="2095500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p>
            <a:pPr algn="ctr"/>
            <a:r>
              <a:rPr lang="zh-CN" altLang="en-US" sz="32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课堂探究：</a:t>
            </a:r>
            <a:endParaRPr lang="zh-CN" altLang="en-US" sz="3200">
              <a:gradFill rotWithShape="1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  <p:sp>
        <p:nvSpPr>
          <p:cNvPr id="25608" name="Rectangle 8"/>
          <p:cNvSpPr/>
          <p:nvPr/>
        </p:nvSpPr>
        <p:spPr>
          <a:xfrm>
            <a:off x="3575050" y="2924175"/>
            <a:ext cx="5187950" cy="18148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作者用丰富的材料让我们感受到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人与自然和谐、融洽的关系。你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从文中哪些地方体会到了呢？勾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画相关语句，再体会着读一读。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6628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Rectangle 5"/>
          <p:cNvSpPr/>
          <p:nvPr/>
        </p:nvSpPr>
        <p:spPr>
          <a:xfrm>
            <a:off x="1524000" y="911543"/>
            <a:ext cx="8820150" cy="47999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zh-CN" sz="3200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solidFill>
                  <a:srgbClr val="FFFF66"/>
                </a:solidFill>
                <a:latin typeface="Arial" panose="020B0604020202020204" pitchFamily="34" charset="0"/>
              </a:rPr>
              <a:t>维也纳人的骄傲与福气之一，是他们生活</a:t>
            </a:r>
            <a:endParaRPr lang="zh-CN" altLang="en-US" sz="32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zh-CN" sz="3200" b="1" dirty="0">
                <a:solidFill>
                  <a:srgbClr val="FFFF66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200" b="1" dirty="0">
                <a:solidFill>
                  <a:srgbClr val="FFFF66"/>
                </a:solidFill>
                <a:latin typeface="Arial" panose="020B0604020202020204" pitchFamily="34" charset="0"/>
              </a:rPr>
              <a:t>在</a:t>
            </a:r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层层叠叠的绿色包围之中。森林不单是维也</a:t>
            </a:r>
            <a:endParaRPr lang="zh-CN" altLang="en-US" sz="3200" b="1" dirty="0">
              <a:solidFill>
                <a:srgbClr val="FFFF66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纳人度假的去处，平日黄昏，人们也常常驱车  </a:t>
            </a:r>
            <a:endParaRPr lang="zh-CN" altLang="en-US" sz="3200" b="1" dirty="0">
              <a:solidFill>
                <a:srgbClr val="FFFF66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到城市东北角的卡伦堡山上，大口呼吸林海中 </a:t>
            </a:r>
            <a:endParaRPr lang="zh-CN" altLang="en-US" sz="3200" b="1" dirty="0">
              <a:solidFill>
                <a:srgbClr val="FFFF66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清新湿润的空气 。放眼远眺，绿海无边，每 </a:t>
            </a:r>
            <a:endParaRPr lang="zh-CN" altLang="en-US" sz="3200" b="1" dirty="0">
              <a:solidFill>
                <a:srgbClr val="FFFF66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一棵树都是一朵绿色的浪花。</a:t>
            </a:r>
            <a:r>
              <a:rPr lang="zh-CN" altLang="en-US" sz="3200" b="1" dirty="0">
                <a:solidFill>
                  <a:srgbClr val="FF66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多少棵树才汇成    </a:t>
            </a:r>
            <a:endParaRPr lang="zh-CN" altLang="en-US" sz="3200" b="1" dirty="0">
              <a:solidFill>
                <a:srgbClr val="FF66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66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这海一样无边无际的森林？</a:t>
            </a:r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维也纳人的眼睛整  </a:t>
            </a:r>
            <a:endParaRPr lang="zh-CN" altLang="en-US" sz="3200" b="1" dirty="0">
              <a:solidFill>
                <a:srgbClr val="FFFF66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天为城市的奇光异彩所眩惑，此刻觉得绿色真</a:t>
            </a:r>
            <a:endParaRPr lang="zh-CN" altLang="en-US" sz="3200" b="1" dirty="0">
              <a:solidFill>
                <a:srgbClr val="FFFF66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是一种净化眼睛和心灵的颜色。</a:t>
            </a:r>
            <a:r>
              <a:rPr lang="zh-CN" altLang="en-US" sz="32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zh-CN" altLang="en-US" sz="32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7652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Rectangle 5"/>
          <p:cNvSpPr/>
          <p:nvPr/>
        </p:nvSpPr>
        <p:spPr>
          <a:xfrm>
            <a:off x="2351088" y="1053148"/>
            <a:ext cx="7509510" cy="34150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3200" dirty="0">
                <a:solidFill>
                  <a:srgbClr val="FFFF66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维也纳森林到底有多大？</a:t>
            </a:r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有人说</a:t>
            </a:r>
            <a:endParaRPr lang="zh-CN" altLang="en-US" sz="3600" b="1" dirty="0">
              <a:solidFill>
                <a:srgbClr val="FFFF66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FFFF66"/>
                </a:solidFill>
                <a:latin typeface="宋体" panose="02010600030101010101" pitchFamily="2" charset="-122"/>
                <a:cs typeface="Tahoma" panose="020B0604030504040204" pitchFamily="34" charset="0"/>
              </a:rPr>
              <a:t>40</a:t>
            </a:r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  <a:cs typeface="Tahoma" panose="020B0604030504040204" pitchFamily="34" charset="0"/>
              </a:rPr>
              <a:t>平方千米，有人说方圆百里，</a:t>
            </a:r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其实</a:t>
            </a:r>
            <a:endParaRPr lang="zh-CN" altLang="en-US" sz="3600" b="1" dirty="0">
              <a:solidFill>
                <a:srgbClr val="FFFF66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这个被称作“森林王国”的奥地利，</a:t>
            </a:r>
            <a:endParaRPr lang="zh-CN" altLang="en-US" sz="3600" b="1" dirty="0">
              <a:solidFill>
                <a:srgbClr val="FFFF66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拥有</a:t>
            </a:r>
            <a:r>
              <a:rPr lang="zh-CN" altLang="zh-CN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370</a:t>
            </a:r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万公顷森林，整个国土的</a:t>
            </a:r>
            <a:r>
              <a:rPr lang="zh-CN" altLang="zh-CN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44%</a:t>
            </a:r>
            <a:endParaRPr lang="zh-CN" altLang="zh-CN" sz="3600" b="1" dirty="0">
              <a:solidFill>
                <a:srgbClr val="FFFF66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被森林覆盖。处处森林相连，</a:t>
            </a:r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谁能找</a:t>
            </a:r>
            <a:endParaRPr lang="zh-CN" altLang="en-US" sz="3600" b="1" dirty="0">
              <a:solidFill>
                <a:srgbClr val="FF66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</a:rPr>
              <a:t>到这维也纳森林的边缘？</a:t>
            </a:r>
            <a:endParaRPr lang="zh-CN" altLang="en-US" sz="3200" dirty="0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8676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Rectangle 5"/>
          <p:cNvSpPr/>
          <p:nvPr/>
        </p:nvSpPr>
        <p:spPr>
          <a:xfrm>
            <a:off x="2208213" y="1604645"/>
            <a:ext cx="7956550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zh-CN" sz="3600" dirty="0">
                <a:solidFill>
                  <a:srgbClr val="FFFF66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向阳的山坡上，林色鲜翠；背阴的山坡上，森森然像一片埋伏在那里披甲戴盔的兵阵。森林之间是大片大片的开满鲜花的牧草，很难看见土的颜色。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FF66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9700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Rectangle 5"/>
          <p:cNvSpPr/>
          <p:nvPr/>
        </p:nvSpPr>
        <p:spPr>
          <a:xfrm>
            <a:off x="1992313" y="1196975"/>
            <a:ext cx="8351837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每逢春天，树上开花，小鸟欢叫，各种野生小动物奔跃其间。</a:t>
            </a:r>
            <a:r>
              <a:rPr lang="zh-CN" altLang="en-US" sz="3600" b="1" dirty="0">
                <a:solidFill>
                  <a:srgbClr val="FFFF6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这与南部蒂罗尔州那种高山峻岭、松柏参天、雪溪喷泻的景象全然两样。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这里的森林清新柔和，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温文尔雅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，倒与维也纳这个城市的味道更相调和。</a:t>
            </a:r>
            <a:br>
              <a:rPr lang="zh-CN" altLang="en-US" b="1" dirty="0">
                <a:solidFill>
                  <a:srgbClr val="FFFF66"/>
                </a:solidFill>
                <a:latin typeface="Arial" panose="020B0604020202020204" pitchFamily="34" charset="0"/>
              </a:rPr>
            </a:b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0724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Rectangle 5"/>
          <p:cNvSpPr/>
          <p:nvPr/>
        </p:nvSpPr>
        <p:spPr>
          <a:xfrm>
            <a:off x="1992313" y="1225233"/>
            <a:ext cx="7955280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森林不单使人赏心悦目，还神奇地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调节着气温。在维也纳，无论太阳怎样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灼热，只要站在树荫里，便立刻清爽宜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人。中午与早晚，温差非常分明。即使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炎夏时节，日落之后，空气也会很快凉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爽下来，维也纳人在夏天夜里也要盖被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子睡觉，特别是一场雨后，天气如秋。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1748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Rectangle 5"/>
          <p:cNvSpPr/>
          <p:nvPr/>
        </p:nvSpPr>
        <p:spPr>
          <a:xfrm>
            <a:off x="2351088" y="381635"/>
            <a:ext cx="7498080" cy="56311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我在游览维也纳郊外一座皇家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猎宫时，骤然风雷交加，大雨疾降，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忽见大片草地冒起浓浓白烟，林间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更是烟雾飞扬，真是壮观。这种景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象以前很少见到。导游告诉我，这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因为森林和草地吸收阳光的热量，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冷雨一浇，顿成烟雾。我才知道森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林与草地作用的非凡。</a:t>
            </a:r>
            <a:b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</a:br>
            <a:br>
              <a:rPr lang="zh-CN" altLang="en-US" sz="3600" b="1" dirty="0">
                <a:latin typeface="Arial" panose="020B0604020202020204" pitchFamily="34" charset="0"/>
              </a:rPr>
            </a:b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2772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Rectangle 5"/>
          <p:cNvSpPr/>
          <p:nvPr/>
        </p:nvSpPr>
        <p:spPr>
          <a:xfrm>
            <a:off x="1992313" y="1543685"/>
            <a:ext cx="8412480" cy="34150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</a:rPr>
              <a:t> </a:t>
            </a:r>
            <a:r>
              <a:rPr lang="zh-CN" altLang="zh-CN" sz="3600" b="1" dirty="0">
                <a:solidFill>
                  <a:srgbClr val="FFFF66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在这个百万人口的大城市里，无论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何处，张目一看，总有鲜艳的花木在视野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之内；放眼望去，空气透明，视线无阻，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只要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目力所及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，那些远远站在楼顶上的一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座座雕像的面孔，都能看得一清二楚，绝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无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尘烟障目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3796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Rectangle 5"/>
          <p:cNvSpPr/>
          <p:nvPr/>
        </p:nvSpPr>
        <p:spPr>
          <a:xfrm>
            <a:off x="2351088" y="599758"/>
            <a:ext cx="7040880" cy="50774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一天黄昏，我在城市公园里正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欣赏露天音乐会，忽然大厅上发出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声声鸣叫，音调似猫，其声洪亮。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扭头望去，原来是一只大孔雀站在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上面。孔雀是逞强好胜的飞禽，它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要与乐队一比高低。这引得人们都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笑起来，但无人驱赶它，乐队更起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劲地演奏，随后便是乐队与孔雀边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奏边唱，奇妙之极。</a:t>
            </a:r>
            <a:r>
              <a:rPr lang="zh-CN" altLang="en-US" dirty="0">
                <a:solidFill>
                  <a:srgbClr val="FFFF66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6388" name="Picture 4" descr="200933001629894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3175"/>
            <a:ext cx="9140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WordArt 5"/>
          <p:cNvSpPr/>
          <p:nvPr/>
        </p:nvSpPr>
        <p:spPr>
          <a:xfrm>
            <a:off x="3013075" y="188913"/>
            <a:ext cx="3048000" cy="1120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2667000" y="2057400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400" dirty="0">
                <a:latin typeface="Arial" panose="020B0604020202020204" pitchFamily="34" charset="0"/>
              </a:rPr>
              <a:t>             </a:t>
            </a:r>
            <a:endParaRPr lang="zh-CN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16391" name="Rectangle 7"/>
          <p:cNvSpPr/>
          <p:nvPr/>
        </p:nvSpPr>
        <p:spPr>
          <a:xfrm>
            <a:off x="2149475" y="1303338"/>
            <a:ext cx="8532813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冯骥才说：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在创作这部作品之前，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有两件事对我的触动非常大。一是</a:t>
            </a:r>
            <a:r>
              <a:rPr lang="zh-CN" altLang="zh-CN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1998</a:t>
            </a:r>
            <a:endParaRPr lang="zh-CN" altLang="zh-CN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年我国长江流域发生的那场特大的洪灾；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二是连续不断的席卷大半个中国的沙尘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暴。这些大自然的灾难给人们再一次敲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响了警钟：人类要善待大自然。同时，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也强烈地撞击着作为一名新闻工作者的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责任感，从而引发了深层的思考，把创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作的视角投向了环保。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4820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Rectangle 5"/>
          <p:cNvSpPr/>
          <p:nvPr/>
        </p:nvSpPr>
        <p:spPr>
          <a:xfrm>
            <a:off x="2351088" y="903923"/>
            <a:ext cx="7015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zh-CN" sz="3600" b="1" dirty="0">
                <a:solidFill>
                  <a:srgbClr val="FFFF66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还有比这更美好的表达大自然</a:t>
            </a:r>
            <a:endParaRPr lang="zh-CN" altLang="en-US" sz="3600" b="1" dirty="0">
              <a:solidFill>
                <a:srgbClr val="FFFF66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66"/>
                </a:solidFill>
                <a:latin typeface="Arial" panose="020B0604020202020204" pitchFamily="34" charset="0"/>
              </a:rPr>
              <a:t>与人类亲密和谐的颂歌吗？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5844" name="Picture 4" descr="03718890671671b6a977a4a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WordArt 5"/>
          <p:cNvSpPr/>
          <p:nvPr/>
        </p:nvSpPr>
        <p:spPr>
          <a:xfrm>
            <a:off x="3657600" y="4191000"/>
            <a:ext cx="4876800" cy="2286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感悟</a:t>
            </a:r>
            <a:endParaRPr lang="zh-CN" altLang="en-US" sz="6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4267200" y="2057400"/>
            <a:ext cx="4343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</a:rPr>
              <a:t>表达形式：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</a:rPr>
              <a:t>形散而神不散     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</a:rPr>
              <a:t>（形散神聚）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6868" name="Picture 4" descr="p20095210444565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7262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Rectangle 5"/>
          <p:cNvSpPr/>
          <p:nvPr/>
        </p:nvSpPr>
        <p:spPr>
          <a:xfrm>
            <a:off x="2351088" y="404813"/>
            <a:ext cx="47529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i="1" dirty="0">
                <a:solidFill>
                  <a:srgbClr val="FF1D06"/>
                </a:solidFill>
                <a:latin typeface="Times New Roman" panose="02020603050405020304" pitchFamily="18" charset="0"/>
              </a:rPr>
              <a:t>   </a:t>
            </a:r>
            <a:endParaRPr lang="zh-CN" altLang="zh-CN" sz="4000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0" name="Rectangle 6"/>
          <p:cNvSpPr/>
          <p:nvPr/>
        </p:nvSpPr>
        <p:spPr>
          <a:xfrm>
            <a:off x="2711450" y="26368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8679" name="Rectangle 7"/>
          <p:cNvSpPr/>
          <p:nvPr/>
        </p:nvSpPr>
        <p:spPr>
          <a:xfrm>
            <a:off x="2782888" y="3644900"/>
            <a:ext cx="31289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endParaRPr lang="zh-CN" altLang="zh-CN" sz="40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36872" name="WordArt 8"/>
          <p:cNvSpPr/>
          <p:nvPr/>
        </p:nvSpPr>
        <p:spPr>
          <a:xfrm>
            <a:off x="3575050" y="620713"/>
            <a:ext cx="4876800" cy="2286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启示</a:t>
            </a:r>
            <a:endParaRPr lang="zh-CN" altLang="en-US" sz="6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3" name="Rectangle 10"/>
          <p:cNvSpPr/>
          <p:nvPr/>
        </p:nvSpPr>
        <p:spPr>
          <a:xfrm>
            <a:off x="2566988" y="3500438"/>
            <a:ext cx="75612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美好的环境，和谐的家园，</a:t>
            </a:r>
            <a:endParaRPr lang="zh-CN" altLang="en-US" sz="4800" dirty="0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4800" dirty="0">
                <a:solidFill>
                  <a:srgbClr val="FF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需要我们共同创建。</a:t>
            </a:r>
            <a:endParaRPr lang="zh-CN" altLang="en-US" sz="4800" dirty="0">
              <a:solidFill>
                <a:srgbClr val="FF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7892" name="Picture 4" descr="20089210113885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 Box 5"/>
          <p:cNvSpPr txBox="1"/>
          <p:nvPr/>
        </p:nvSpPr>
        <p:spPr>
          <a:xfrm>
            <a:off x="1752600" y="3276600"/>
            <a:ext cx="8763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400" b="1" dirty="0">
                <a:latin typeface="Arial" panose="020B0604020202020204" pitchFamily="34" charset="0"/>
              </a:rPr>
              <a:t>     </a:t>
            </a:r>
            <a:endParaRPr lang="zh-CN" altLang="zh-CN" sz="5400" b="1" dirty="0">
              <a:latin typeface="Arial" panose="020B0604020202020204" pitchFamily="34" charset="0"/>
            </a:endParaRPr>
          </a:p>
        </p:txBody>
      </p:sp>
      <p:sp>
        <p:nvSpPr>
          <p:cNvPr id="37894" name="WordArt 6"/>
          <p:cNvSpPr/>
          <p:nvPr/>
        </p:nvSpPr>
        <p:spPr>
          <a:xfrm>
            <a:off x="3357563" y="962025"/>
            <a:ext cx="55530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华文中宋" charset="0"/>
                <a:ea typeface="华文中宋" charset="0"/>
              </a:rPr>
              <a:t>课后作业（选其中一项）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华文中宋" charset="0"/>
              <a:ea typeface="华文中宋" charset="0"/>
            </a:endParaRPr>
          </a:p>
        </p:txBody>
      </p:sp>
      <p:sp>
        <p:nvSpPr>
          <p:cNvPr id="37895" name="Rectangle 7"/>
          <p:cNvSpPr/>
          <p:nvPr/>
        </p:nvSpPr>
        <p:spPr>
          <a:xfrm>
            <a:off x="2476500" y="1997075"/>
            <a:ext cx="72009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学了本文之后，你最大的感想是什么？用一段一百字左右的话写下来。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zh-CN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课后阅读冯冀才相关作品或了解中国环境问题，并提出建议。</a:t>
            </a:r>
            <a:r>
              <a:rPr lang="en-US" altLang="zh-CN" sz="3600" b="1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7896" name="Rectangle 8"/>
          <p:cNvSpPr/>
          <p:nvPr/>
        </p:nvSpPr>
        <p:spPr>
          <a:xfrm>
            <a:off x="4852988" y="1628775"/>
            <a:ext cx="20351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pic>
        <p:nvPicPr>
          <p:cNvPr id="17411" name="Picture 3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158750"/>
            <a:ext cx="9356725" cy="701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WordArt 4"/>
          <p:cNvSpPr/>
          <p:nvPr/>
        </p:nvSpPr>
        <p:spPr>
          <a:xfrm>
            <a:off x="2344738" y="765175"/>
            <a:ext cx="7715250" cy="13589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80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音乐之都 维也纳</a:t>
            </a:r>
            <a:endParaRPr lang="zh-CN" altLang="en-US" sz="80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spd="slow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8436" name="Picture 4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9460" name="Picture 4" descr="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0484" name="Picture 4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1508" name="Picture 4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2532" name="Picture 4" descr="u=2112087324,347909992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91440" tIns="45720" rIns="91440" bIns="45720" anchor="b"/>
          <a:p>
            <a:pPr eaLnBrk="1" hangingPunct="1"/>
            <a:endParaRPr lang="zh-CN" altLang="zh-CN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3556" name="Picture 4" descr="http_imgload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/>
          <p:nvPr/>
        </p:nvSpPr>
        <p:spPr>
          <a:xfrm>
            <a:off x="2362200" y="1905000"/>
            <a:ext cx="7567613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2400" b="1" dirty="0">
                <a:latin typeface="Times New Roman" panose="02020603050405020304" pitchFamily="18" charset="0"/>
              </a:rPr>
              <a:t>        </a:t>
            </a:r>
            <a:endParaRPr lang="zh-CN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2063750" y="1628775"/>
            <a:ext cx="67691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anose="02020603050405020304" pitchFamily="18" charset="0"/>
              </a:rPr>
              <a:t>      </a:t>
            </a:r>
            <a:endParaRPr lang="zh-CN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2640013" y="1844675"/>
            <a:ext cx="7056437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一、给画线字选正确的读音，在下面打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en-US" altLang="zh-CN" sz="24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r>
              <a:rPr lang="zh-CN" altLang="en-US" sz="2400" b="1" dirty="0">
                <a:solidFill>
                  <a:srgbClr val="0033CC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公</a:t>
            </a:r>
            <a:r>
              <a:rPr lang="zh-CN" altLang="en-US" sz="2800" b="1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顷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（q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ng　q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ī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ng）　</a:t>
            </a:r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颁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布(pān 　bān　)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柏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树（bǎi　b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ó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  　　</a:t>
            </a:r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骤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然(zhòu j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ù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眺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望（ti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à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o tiǎo）　　</a:t>
            </a:r>
            <a:r>
              <a:rPr lang="zh-CN" altLang="en-US" sz="2800" b="1" u="sng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炫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惑（xu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n xu</a:t>
            </a: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à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n）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4656138" y="29241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3935413" y="3141663"/>
            <a:ext cx="3778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6600"/>
                </a:solidFill>
                <a:latin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9120188" y="29972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8401050" y="3068638"/>
            <a:ext cx="592138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6600"/>
                </a:solidFill>
                <a:latin typeface="Arial" panose="020B0604020202020204" pitchFamily="34" charset="0"/>
              </a:rPr>
              <a:t>√</a:t>
            </a:r>
            <a:endParaRPr lang="zh-CN" altLang="en-US" sz="3200" b="1" dirty="0">
              <a:solidFill>
                <a:srgbClr val="FF66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　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2" name="Text Box 12"/>
          <p:cNvSpPr txBox="1"/>
          <p:nvPr/>
        </p:nvSpPr>
        <p:spPr>
          <a:xfrm>
            <a:off x="3916363" y="3952875"/>
            <a:ext cx="3778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6600"/>
                </a:solidFill>
                <a:latin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7588250" y="4005263"/>
            <a:ext cx="541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6600"/>
                </a:solidFill>
                <a:latin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15374" name="Text Box 14"/>
          <p:cNvSpPr txBox="1"/>
          <p:nvPr/>
        </p:nvSpPr>
        <p:spPr>
          <a:xfrm>
            <a:off x="3863975" y="4941888"/>
            <a:ext cx="3778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6600"/>
                </a:solidFill>
                <a:latin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15375" name="Text Box 15"/>
          <p:cNvSpPr txBox="1"/>
          <p:nvPr/>
        </p:nvSpPr>
        <p:spPr>
          <a:xfrm>
            <a:off x="8688388" y="4941888"/>
            <a:ext cx="3778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6600"/>
                </a:solidFill>
                <a:latin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1" grpId="0"/>
      <p:bldP spid="15372" grpId="0"/>
      <p:bldP spid="15373" grpId="0"/>
      <p:bldP spid="15374" grpId="0"/>
      <p:bldP spid="1537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1674</Words>
  <Application>WPS 演示</Application>
  <PresentationFormat>宽屏</PresentationFormat>
  <Paragraphs>160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黑体</vt:lpstr>
      <vt:lpstr>楷体_GB2312</vt:lpstr>
      <vt:lpstr>新宋体</vt:lpstr>
      <vt:lpstr>Times New Roman</vt:lpstr>
      <vt:lpstr>楷体_GB2312</vt:lpstr>
      <vt:lpstr>Tahoma</vt:lpstr>
      <vt:lpstr>华文中宋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2019-10-14T01:13:45Z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