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image" Target="../media/image13.png"/><Relationship Id="rId2" Type="http://schemas.microsoft.com/office/2007/relationships/media" Target="file:///E:\&#26700;&#38754;\ppt\&#32972;&#26223;&#38899;&#20048;.mp3" TargetMode="External"/><Relationship Id="rId1" Type="http://schemas.openxmlformats.org/officeDocument/2006/relationships/audio" Target="file:///E:\&#26700;&#38754;\ppt\&#32972;&#26223;&#38899;&#20048;.mp3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GIF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0edaca1c1f921923f724e41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19535" y="296652"/>
            <a:ext cx="8304923" cy="6228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94858" y="1628800"/>
            <a:ext cx="8229600" cy="2260600"/>
          </a:xfrm>
        </p:spPr>
        <p:txBody>
          <a:bodyPr>
            <a:normAutofit fontScale="90000" lnSpcReduction="20000"/>
          </a:bodyPr>
          <a:lstStyle/>
          <a:p>
            <a:pPr algn="ctr" eaLnBrk="1" hangingPunct="1">
              <a:buFontTx/>
              <a:buNone/>
            </a:pPr>
            <a:r>
              <a:rPr lang="en-US" altLang="zh-CN" sz="13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6.</a:t>
            </a:r>
            <a:r>
              <a:rPr lang="zh-CN" altLang="en-US" sz="13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我选我</a:t>
            </a:r>
            <a:endParaRPr lang="zh-CN" altLang="en-US" sz="13800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20072115585073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3068638"/>
            <a:ext cx="9144000" cy="378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2208213" y="822325"/>
            <a:ext cx="777557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100000"/>
              </a:spcBef>
            </a:pPr>
            <a:r>
              <a:rPr lang="zh-CN" altLang="en-US" sz="4000" b="1">
                <a:ea typeface="楷体_GB2312" pitchFamily="49" charset="-122"/>
              </a:rPr>
              <a:t>       选谁呢？教室里静悄悄的，大家都在想。</a:t>
            </a:r>
            <a:endParaRPr lang="zh-CN" altLang="en-US" sz="4000" b="1">
              <a:ea typeface="楷体_GB2312" pitchFamily="49" charset="-122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6769100" y="808038"/>
            <a:ext cx="17145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ea typeface="楷体_GB2312" pitchFamily="49" charset="-122"/>
              </a:rPr>
              <a:t>静悄悄</a:t>
            </a:r>
            <a:endParaRPr lang="zh-CN" altLang="en-US" sz="4000" b="1">
              <a:solidFill>
                <a:srgbClr val="FF33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277813"/>
            <a:ext cx="9144000" cy="2071687"/>
          </a:xfrm>
        </p:spPr>
        <p:txBody>
          <a:bodyPr/>
          <a:lstStyle/>
          <a:p>
            <a:r>
              <a:rPr lang="zh-CN" altLang="en-US" sz="4800" b="1" dirty="0" smtClean="0"/>
              <a:t>当林老师让大家补选一名劳动委员时，为什么教室静悄悄的？</a:t>
            </a:r>
            <a:endParaRPr lang="zh-CN" altLang="en-US" sz="4800" b="1" dirty="0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4825" y="2565400"/>
            <a:ext cx="8229600" cy="453072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000" b="1" dirty="0" smtClean="0"/>
              <a:t>“静悄悄”代表什么呢？</a:t>
            </a:r>
            <a:endParaRPr lang="zh-CN" altLang="en-US" sz="4000" b="1" dirty="0" smtClean="0"/>
          </a:p>
          <a:p>
            <a:pPr>
              <a:buFontTx/>
              <a:buNone/>
            </a:pPr>
            <a:endParaRPr lang="zh-CN" altLang="en-US" sz="4000" b="1" dirty="0" smtClean="0"/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725613" y="3429000"/>
            <a:ext cx="8942387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latin typeface="Tahoma" panose="020B0604030504040204" pitchFamily="34" charset="0"/>
              </a:rPr>
              <a:t>就是一点声音都没有。</a:t>
            </a:r>
            <a:endParaRPr lang="zh-CN" altLang="en-US" sz="4000" dirty="0">
              <a:latin typeface="Tahoma" panose="020B0604030504040204" pitchFamily="34" charset="0"/>
            </a:endParaRP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1774825" y="4397375"/>
            <a:ext cx="8642350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latin typeface="Tahoma" panose="020B0604030504040204" pitchFamily="34" charset="0"/>
              </a:rPr>
              <a:t>说明大家对补选劳动委员这件事很认真，都在想该选谁劳动委员。</a:t>
            </a:r>
            <a:endParaRPr lang="zh-CN" altLang="en-US" sz="4000" dirty="0">
              <a:latin typeface="Tahoma" panose="020B0604030504040204" pitchFamily="34" charset="0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1524000" y="6156325"/>
            <a:ext cx="9323388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ea typeface="楷体_GB2312" pitchFamily="49" charset="-122"/>
              </a:rPr>
              <a:t>大家都在想：</a:t>
            </a:r>
            <a:r>
              <a:rPr lang="zh-CN" altLang="en-US" sz="4000" b="1">
                <a:solidFill>
                  <a:srgbClr val="FF3300"/>
                </a:solidFill>
                <a:ea typeface="楷体_GB2312" pitchFamily="49" charset="-122"/>
                <a:sym typeface="Wingdings" panose="05000000000000000000" pitchFamily="2" charset="2"/>
              </a:rPr>
              <a:t>（                                ）。</a:t>
            </a:r>
            <a:endParaRPr lang="zh-CN" altLang="en-US" sz="4000" b="1">
              <a:solidFill>
                <a:srgbClr val="FF33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  <p:bldP spid="38916" grpId="0" bldLvl="0" animBg="1"/>
      <p:bldP spid="389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20072115585073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3068638"/>
            <a:ext cx="9144000" cy="378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2063750" y="1341438"/>
            <a:ext cx="8135938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突然，王宁站起来说：“我选我。”</a:t>
            </a:r>
            <a:endParaRPr lang="zh-CN" altLang="en-US" sz="4000" b="1">
              <a:ea typeface="楷体_GB2312" pitchFamily="49" charset="-122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063750" y="1312863"/>
            <a:ext cx="120396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ea typeface="楷体_GB2312" pitchFamily="49" charset="-122"/>
              </a:rPr>
              <a:t>突然</a:t>
            </a:r>
            <a:endParaRPr lang="zh-CN" altLang="en-US" sz="4000" b="1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7405688" y="1311275"/>
            <a:ext cx="17145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ea typeface="楷体_GB2312" pitchFamily="49" charset="-122"/>
              </a:rPr>
              <a:t>我选我</a:t>
            </a:r>
            <a:endParaRPr lang="zh-CN" altLang="en-US" sz="4000" b="1">
              <a:solidFill>
                <a:srgbClr val="FF33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800" b="1" smtClean="0"/>
              <a:t>1</a:t>
            </a:r>
            <a:r>
              <a:rPr lang="zh-CN" altLang="en-US" sz="4800" b="1" smtClean="0"/>
              <a:t>、 “我”是谁？</a:t>
            </a:r>
            <a:br>
              <a:rPr lang="zh-CN" altLang="en-US" sz="4800" b="1" smtClean="0"/>
            </a:br>
            <a:endParaRPr lang="zh-CN" altLang="en-US" sz="4800" b="1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z="8800" smtClean="0"/>
              <a:t>王宁</a:t>
            </a:r>
            <a:endParaRPr lang="zh-CN" altLang="en-US" sz="88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20072115585073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3284538"/>
            <a:ext cx="9144000" cy="3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279650" y="682625"/>
            <a:ext cx="712946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zh-CN" sz="3200" b="1">
              <a:solidFill>
                <a:srgbClr val="FF66FF"/>
              </a:solidFill>
              <a:ea typeface="楷体_GB2312" pitchFamily="49" charset="-122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711450" y="765175"/>
            <a:ext cx="47529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ea typeface="楷体_GB2312" pitchFamily="49" charset="-122"/>
              </a:rPr>
              <a:t>大家都愣住了。</a:t>
            </a:r>
            <a:endParaRPr lang="zh-CN" altLang="en-US" sz="4400" b="1">
              <a:ea typeface="楷体_GB2312" pitchFamily="49" charset="-122"/>
            </a:endParaRP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4395788" y="763588"/>
            <a:ext cx="130556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ea typeface="楷体_GB2312" pitchFamily="49" charset="-122"/>
              </a:rPr>
              <a:t>愣住</a:t>
            </a:r>
            <a:endParaRPr lang="zh-CN" altLang="en-US" sz="4400" b="1">
              <a:solidFill>
                <a:srgbClr val="FF33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7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800" b="1" dirty="0" smtClean="0"/>
              <a:t>3</a:t>
            </a:r>
            <a:r>
              <a:rPr lang="zh-CN" altLang="en-US" sz="4800" b="1" dirty="0" smtClean="0"/>
              <a:t>、当王宁说：“我选我”时，为什么大家都愣住了。</a:t>
            </a:r>
            <a:endParaRPr lang="zh-CN" altLang="en-US" sz="4800" b="1" dirty="0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19288" y="1844675"/>
            <a:ext cx="8229600" cy="1152525"/>
          </a:xfrm>
          <a:noFill/>
        </p:spPr>
        <p:txBody>
          <a:bodyPr/>
          <a:lstStyle/>
          <a:p>
            <a:pPr>
              <a:buFontTx/>
              <a:buNone/>
            </a:pPr>
            <a:r>
              <a:rPr lang="zh-CN" altLang="en-US" sz="4800" dirty="0" smtClean="0"/>
              <a:t>“愣住”的意思是什么呢？</a:t>
            </a:r>
            <a:endParaRPr lang="zh-CN" altLang="en-US" sz="4800" dirty="0" smtClean="0"/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774825" y="2997200"/>
            <a:ext cx="8424863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/>
              <a:t>“</a:t>
            </a:r>
            <a:r>
              <a:rPr lang="zh-CN" altLang="en-US" sz="4400" dirty="0">
                <a:latin typeface="Tahoma" panose="020B0604030504040204" pitchFamily="34" charset="0"/>
              </a:rPr>
              <a:t>愣住</a:t>
            </a:r>
            <a:r>
              <a:rPr lang="zh-CN" altLang="en-US" sz="4400" dirty="0"/>
              <a:t>”</a:t>
            </a:r>
            <a:r>
              <a:rPr lang="zh-CN" altLang="en-US" sz="4400" dirty="0">
                <a:latin typeface="Tahoma" panose="020B0604030504040204" pitchFamily="34" charset="0"/>
              </a:rPr>
              <a:t>的意思是遇到没有想到的情况时呆住了。</a:t>
            </a:r>
            <a:endParaRPr lang="zh-CN" altLang="en-US" sz="4400" dirty="0">
              <a:latin typeface="Tahoma" panose="020B0604030504040204" pitchFamily="34" charset="0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847850" y="4508500"/>
            <a:ext cx="8818880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latin typeface="Tahoma" panose="020B0604030504040204" pitchFamily="34" charset="0"/>
              </a:rPr>
              <a:t>大家愣住的原因是王宁的发言大家都</a:t>
            </a:r>
            <a:endParaRPr lang="zh-CN" altLang="en-US" sz="4000" dirty="0">
              <a:latin typeface="Tahoma" panose="020B0604030504040204" pitchFamily="34" charset="0"/>
            </a:endParaRPr>
          </a:p>
          <a:p>
            <a:pPr eaLnBrk="1" hangingPunct="1"/>
            <a:r>
              <a:rPr lang="zh-CN" altLang="en-US" sz="4000" dirty="0">
                <a:latin typeface="Tahoma" panose="020B0604030504040204" pitchFamily="34" charset="0"/>
              </a:rPr>
              <a:t>没有想到。因为一般选举总是选别人，</a:t>
            </a:r>
            <a:endParaRPr lang="zh-CN" altLang="en-US" sz="4000" dirty="0">
              <a:latin typeface="Tahoma" panose="020B0604030504040204" pitchFamily="34" charset="0"/>
            </a:endParaRPr>
          </a:p>
          <a:p>
            <a:pPr eaLnBrk="1" hangingPunct="1"/>
            <a:r>
              <a:rPr lang="zh-CN" altLang="en-US" sz="4000" dirty="0">
                <a:latin typeface="Tahoma" panose="020B0604030504040204" pitchFamily="34" charset="0"/>
              </a:rPr>
              <a:t>难得有人选自己</a:t>
            </a:r>
            <a:r>
              <a:rPr lang="zh-CN" altLang="en-US" sz="4000" dirty="0" smtClean="0">
                <a:latin typeface="Tahoma" panose="020B0604030504040204" pitchFamily="34" charset="0"/>
              </a:rPr>
              <a:t>。</a:t>
            </a:r>
            <a:endParaRPr lang="zh-CN" altLang="en-US" sz="4000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  <p:bldP spid="39940" grpId="0" bldLvl="0" animBg="1"/>
      <p:bldP spid="3994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20072115585073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3284538"/>
            <a:ext cx="9144000" cy="3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279650" y="682625"/>
            <a:ext cx="712946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zh-CN" sz="3200" b="1">
              <a:solidFill>
                <a:srgbClr val="FF66FF"/>
              </a:solidFill>
              <a:ea typeface="楷体_GB2312" pitchFamily="49" charset="-122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135188" y="836613"/>
            <a:ext cx="806450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       王宁说：“我和李小青是好朋友。他爱劳动，爱集体。我要像他一样热爱劳动，关心集体。”</a:t>
            </a:r>
            <a:endParaRPr lang="zh-CN" altLang="en-US" sz="4000" b="1">
              <a:ea typeface="楷体_GB2312" pitchFamily="49" charset="-122"/>
            </a:endParaRP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5303838" y="1484313"/>
            <a:ext cx="4968875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2135188" y="2133600"/>
            <a:ext cx="4392612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6816725" y="2133600"/>
            <a:ext cx="3024188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>
            <a:off x="2208213" y="2708275"/>
            <a:ext cx="4968875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bldLvl="0" animBg="1"/>
      <p:bldP spid="7174" grpId="1" bldLvl="0" animBg="1"/>
      <p:bldP spid="7175" grpId="0" bldLvl="0" animBg="1"/>
      <p:bldP spid="7175" grpId="1" bldLvl="0" animBg="1"/>
      <p:bldP spid="7176" grpId="0" bldLvl="0" animBg="1"/>
      <p:bldP spid="7176" grpId="1" bldLvl="0" animBg="1"/>
      <p:bldP spid="7177" grpId="0" bldLvl="0" animBg="1"/>
      <p:bldP spid="7177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774825" y="333375"/>
            <a:ext cx="8229600" cy="1905000"/>
          </a:xfrm>
        </p:spPr>
        <p:txBody>
          <a:bodyPr/>
          <a:lstStyle/>
          <a:p>
            <a:r>
              <a:rPr lang="en-US" altLang="zh-CN" sz="4800" b="1" dirty="0" smtClean="0"/>
              <a:t>4</a:t>
            </a:r>
            <a:r>
              <a:rPr lang="zh-CN" altLang="en-US" sz="4800" b="1" dirty="0" smtClean="0"/>
              <a:t>、王宁为什么要选自己当劳动委员。</a:t>
            </a:r>
            <a:r>
              <a:rPr lang="zh-CN" altLang="en-US" sz="4000" dirty="0" smtClean="0"/>
              <a:t> </a:t>
            </a:r>
            <a:br>
              <a:rPr lang="zh-CN" altLang="en-US" sz="4000" dirty="0" smtClean="0"/>
            </a:br>
            <a:endParaRPr lang="zh-CN" altLang="en-US" sz="4000" dirty="0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5520" y="1844675"/>
            <a:ext cx="8446393" cy="453072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dirty="0" smtClean="0"/>
              <a:t>  </a:t>
            </a:r>
            <a:r>
              <a:rPr lang="zh-CN" altLang="en-US" sz="4800" dirty="0" smtClean="0"/>
              <a:t>①王宁和李小青是好朋友，非常想</a:t>
            </a:r>
            <a:r>
              <a:rPr lang="zh-CN" altLang="en-US" sz="4800" b="1" dirty="0" smtClean="0"/>
              <a:t>学习</a:t>
            </a:r>
            <a:r>
              <a:rPr lang="zh-CN" altLang="en-US" sz="4800" dirty="0" smtClean="0"/>
              <a:t>李小青爱劳动，爱集体的优点；②王宁有信心，有决心，能做得像李小青那样热爱劳动、关心集体</a:t>
            </a:r>
            <a:r>
              <a:rPr lang="en-US" altLang="zh-CN" sz="4800" dirty="0" smtClean="0"/>
              <a:t>.</a:t>
            </a:r>
            <a:endParaRPr lang="zh-CN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20072115585073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3284538"/>
            <a:ext cx="9144000" cy="3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2279650" y="682625"/>
            <a:ext cx="712946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zh-CN" sz="3200" b="1">
              <a:solidFill>
                <a:srgbClr val="FF66FF"/>
              </a:solidFill>
              <a:ea typeface="楷体_GB2312" pitchFamily="49" charset="-122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135188" y="836613"/>
            <a:ext cx="806450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4000" b="1" smtClean="0">
                <a:ea typeface="楷体_GB2312" pitchFamily="49" charset="-122"/>
              </a:rPr>
              <a:t>       </a:t>
            </a:r>
            <a:r>
              <a:rPr lang="zh-CN" altLang="en-US" sz="40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王宁</a:t>
            </a:r>
            <a:r>
              <a:rPr lang="en-US" altLang="zh-CN" sz="40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_____</a:t>
            </a:r>
            <a:r>
              <a:rPr lang="zh-CN" altLang="en-US" sz="40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说</a:t>
            </a:r>
            <a:r>
              <a:rPr lang="zh-CN" altLang="en-US" sz="4000" b="1" smtClean="0">
                <a:ea typeface="楷体_GB2312" pitchFamily="49" charset="-122"/>
              </a:rPr>
              <a:t>：“我和李小青是好朋友。他爱劳动，爱集体。我要像他一样热爱劳动，关心集体。”</a:t>
            </a:r>
            <a:endParaRPr lang="zh-CN" altLang="en-US" sz="4000" b="1" smtClean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2279650" y="682625"/>
            <a:ext cx="712946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zh-CN" sz="3200" b="1">
              <a:solidFill>
                <a:srgbClr val="FF66FF"/>
              </a:solidFill>
              <a:ea typeface="楷体_GB2312" pitchFamily="49" charset="-122"/>
            </a:endParaRP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2135188" y="404813"/>
            <a:ext cx="806450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       王宁的话刚说完，教室里响起一片掌声。</a:t>
            </a:r>
            <a:endParaRPr lang="zh-CN" altLang="en-US" sz="4000" b="1">
              <a:ea typeface="楷体_GB2312" pitchFamily="49" charset="-122"/>
            </a:endParaRPr>
          </a:p>
        </p:txBody>
      </p:sp>
      <p:sp>
        <p:nvSpPr>
          <p:cNvPr id="20484" name="Text Box 5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8904288" y="6021388"/>
            <a:ext cx="792162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2000" b="1">
              <a:ea typeface="楷体_GB2312" pitchFamily="49" charset="-122"/>
            </a:endParaRPr>
          </a:p>
        </p:txBody>
      </p:sp>
      <p:pic>
        <p:nvPicPr>
          <p:cNvPr id="20485" name="Picture 5" descr="2007211558507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3068638"/>
            <a:ext cx="9144000" cy="378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135188" y="2046288"/>
            <a:ext cx="8064500" cy="1322070"/>
          </a:xfrm>
          <a:prstGeom prst="rect">
            <a:avLst/>
          </a:prstGeom>
          <a:solidFill>
            <a:srgbClr val="0000FF">
              <a:alpha val="320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4000" b="1" smtClean="0"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       王宁的话刚说完，教室里响起掌声。</a:t>
            </a:r>
            <a:endParaRPr lang="zh-CN" altLang="en-US" sz="4000" b="1" smtClean="0">
              <a:effectLst>
                <a:outerShdw blurRad="38100" dist="38100" dir="2700000" algn="tl">
                  <a:srgbClr val="FFFFFF"/>
                </a:outerShdw>
              </a:effectLst>
              <a:ea typeface="楷体_GB2312" pitchFamily="49" charset="-122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120900" y="995363"/>
            <a:ext cx="120396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ea typeface="楷体_GB2312" pitchFamily="49" charset="-122"/>
              </a:rPr>
              <a:t>一片</a:t>
            </a:r>
            <a:endParaRPr lang="zh-CN" altLang="en-US" sz="4000" b="1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>
            <a:off x="4224338" y="2060575"/>
            <a:ext cx="5040312" cy="2016125"/>
          </a:xfrm>
          <a:prstGeom prst="wedgeRoundRectCallout">
            <a:avLst>
              <a:gd name="adj1" fmla="val -50472"/>
              <a:gd name="adj2" fmla="val -68662"/>
              <a:gd name="adj3" fmla="val 16667"/>
            </a:avLst>
          </a:prstGeom>
          <a:solidFill>
            <a:srgbClr val="FF99CC">
              <a:alpha val="54901"/>
            </a:srgb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511675" y="2193925"/>
            <a:ext cx="4556125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为什么王宁的话刚说完，教室里就响起一片掌声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？ 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8202" grpId="0" bldLvl="0" animBg="1"/>
      <p:bldP spid="8204" grpId="0" bldLvl="0" animBg="1"/>
      <p:bldP spid="820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图片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583113" y="333375"/>
            <a:ext cx="2951162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5400" b="1">
                <a:solidFill>
                  <a:srgbClr val="FF5050"/>
                </a:solidFill>
                <a:ea typeface="楷体_GB2312" pitchFamily="49" charset="-122"/>
              </a:rPr>
              <a:t>我会认</a:t>
            </a:r>
            <a:endParaRPr lang="zh-CN" altLang="en-US" sz="5400" b="1">
              <a:solidFill>
                <a:srgbClr val="FF5050"/>
              </a:solidFill>
              <a:ea typeface="楷体_GB2312" pitchFamily="49" charset="-122"/>
            </a:endParaRPr>
          </a:p>
        </p:txBody>
      </p:sp>
      <p:grpSp>
        <p:nvGrpSpPr>
          <p:cNvPr id="3076" name="Group 4"/>
          <p:cNvGrpSpPr/>
          <p:nvPr/>
        </p:nvGrpSpPr>
        <p:grpSpPr bwMode="auto">
          <a:xfrm>
            <a:off x="3143250" y="2349500"/>
            <a:ext cx="5832475" cy="3103563"/>
            <a:chOff x="1020" y="1480"/>
            <a:chExt cx="3674" cy="1955"/>
          </a:xfrm>
        </p:grpSpPr>
        <p:sp>
          <p:nvSpPr>
            <p:cNvPr id="3086" name="Text Box 5"/>
            <p:cNvSpPr txBox="1">
              <a:spLocks noChangeArrowheads="1"/>
            </p:cNvSpPr>
            <p:nvPr/>
          </p:nvSpPr>
          <p:spPr bwMode="auto">
            <a:xfrm>
              <a:off x="1020" y="1525"/>
              <a:ext cx="499" cy="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5400" b="1" dirty="0">
                  <a:solidFill>
                    <a:srgbClr val="CC66FF"/>
                  </a:solidFill>
                </a:rPr>
                <a:t>委</a:t>
              </a:r>
              <a:endParaRPr lang="zh-CN" altLang="en-US" sz="5400" b="1" dirty="0">
                <a:solidFill>
                  <a:srgbClr val="CC66FF"/>
                </a:solidFill>
              </a:endParaRPr>
            </a:p>
          </p:txBody>
        </p:sp>
        <p:sp>
          <p:nvSpPr>
            <p:cNvPr id="3087" name="Text Box 6"/>
            <p:cNvSpPr txBox="1">
              <a:spLocks noChangeArrowheads="1"/>
            </p:cNvSpPr>
            <p:nvPr/>
          </p:nvSpPr>
          <p:spPr bwMode="auto">
            <a:xfrm>
              <a:off x="2064" y="1493"/>
              <a:ext cx="499" cy="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5400" b="1">
                  <a:solidFill>
                    <a:srgbClr val="CC66FF"/>
                  </a:solidFill>
                </a:rPr>
                <a:t>补</a:t>
              </a:r>
              <a:endParaRPr lang="zh-CN" altLang="en-US" sz="5400" b="1">
                <a:solidFill>
                  <a:srgbClr val="CC66FF"/>
                </a:solidFill>
              </a:endParaRPr>
            </a:p>
          </p:txBody>
        </p:sp>
        <p:sp>
          <p:nvSpPr>
            <p:cNvPr id="3088" name="Text Box 7"/>
            <p:cNvSpPr txBox="1">
              <a:spLocks noChangeArrowheads="1"/>
            </p:cNvSpPr>
            <p:nvPr/>
          </p:nvSpPr>
          <p:spPr bwMode="auto">
            <a:xfrm>
              <a:off x="3152" y="1480"/>
              <a:ext cx="499" cy="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5400" b="1">
                  <a:solidFill>
                    <a:srgbClr val="CC66FF"/>
                  </a:solidFill>
                </a:rPr>
                <a:t>室</a:t>
              </a:r>
              <a:endParaRPr lang="zh-CN" altLang="en-US" sz="5400" b="1">
                <a:solidFill>
                  <a:srgbClr val="CC66FF"/>
                </a:solidFill>
              </a:endParaRPr>
            </a:p>
          </p:txBody>
        </p:sp>
        <p:sp>
          <p:nvSpPr>
            <p:cNvPr id="3089" name="Text Box 8"/>
            <p:cNvSpPr txBox="1">
              <a:spLocks noChangeArrowheads="1"/>
            </p:cNvSpPr>
            <p:nvPr/>
          </p:nvSpPr>
          <p:spPr bwMode="auto">
            <a:xfrm>
              <a:off x="4195" y="1480"/>
              <a:ext cx="499" cy="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5400" b="1">
                  <a:solidFill>
                    <a:srgbClr val="CC66FF"/>
                  </a:solidFill>
                </a:rPr>
                <a:t>宁</a:t>
              </a:r>
              <a:endParaRPr lang="zh-CN" altLang="en-US" sz="5400" b="1">
                <a:solidFill>
                  <a:srgbClr val="CC66FF"/>
                </a:solidFill>
              </a:endParaRPr>
            </a:p>
          </p:txBody>
        </p:sp>
        <p:sp>
          <p:nvSpPr>
            <p:cNvPr id="3090" name="Text Box 9"/>
            <p:cNvSpPr txBox="1">
              <a:spLocks noChangeArrowheads="1"/>
            </p:cNvSpPr>
            <p:nvPr/>
          </p:nvSpPr>
          <p:spPr bwMode="auto">
            <a:xfrm>
              <a:off x="1020" y="2854"/>
              <a:ext cx="499" cy="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5400" b="1">
                  <a:solidFill>
                    <a:srgbClr val="CC66FF"/>
                  </a:solidFill>
                </a:rPr>
                <a:t>愣</a:t>
              </a:r>
              <a:endParaRPr lang="zh-CN" altLang="en-US" sz="5400" b="1">
                <a:solidFill>
                  <a:srgbClr val="CC66FF"/>
                </a:solidFill>
              </a:endParaRPr>
            </a:p>
          </p:txBody>
        </p:sp>
        <p:sp>
          <p:nvSpPr>
            <p:cNvPr id="3091" name="Text Box 10"/>
            <p:cNvSpPr txBox="1">
              <a:spLocks noChangeArrowheads="1"/>
            </p:cNvSpPr>
            <p:nvPr/>
          </p:nvSpPr>
          <p:spPr bwMode="auto">
            <a:xfrm>
              <a:off x="2109" y="2854"/>
              <a:ext cx="499" cy="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5400" b="1">
                  <a:solidFill>
                    <a:srgbClr val="CC66FF"/>
                  </a:solidFill>
                </a:rPr>
                <a:t>切</a:t>
              </a:r>
              <a:endParaRPr lang="zh-CN" altLang="en-US" sz="5400" b="1">
                <a:solidFill>
                  <a:srgbClr val="CC66FF"/>
                </a:solidFill>
              </a:endParaRPr>
            </a:p>
          </p:txBody>
        </p:sp>
        <p:sp>
          <p:nvSpPr>
            <p:cNvPr id="3092" name="Text Box 11"/>
            <p:cNvSpPr txBox="1">
              <a:spLocks noChangeArrowheads="1"/>
            </p:cNvSpPr>
            <p:nvPr/>
          </p:nvSpPr>
          <p:spPr bwMode="auto">
            <a:xfrm>
              <a:off x="3198" y="2840"/>
              <a:ext cx="499" cy="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5400" b="1">
                  <a:solidFill>
                    <a:srgbClr val="CC66FF"/>
                  </a:solidFill>
                </a:rPr>
                <a:t>集</a:t>
              </a:r>
              <a:endParaRPr lang="zh-CN" altLang="en-US" sz="5400" b="1">
                <a:solidFill>
                  <a:srgbClr val="CC66FF"/>
                </a:solidFill>
              </a:endParaRPr>
            </a:p>
          </p:txBody>
        </p:sp>
        <p:sp>
          <p:nvSpPr>
            <p:cNvPr id="3093" name="Text Box 12"/>
            <p:cNvSpPr txBox="1">
              <a:spLocks noChangeArrowheads="1"/>
            </p:cNvSpPr>
            <p:nvPr/>
          </p:nvSpPr>
          <p:spPr bwMode="auto">
            <a:xfrm>
              <a:off x="4195" y="2840"/>
              <a:ext cx="499" cy="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5400" b="1">
                  <a:solidFill>
                    <a:srgbClr val="CC66FF"/>
                  </a:solidFill>
                </a:rPr>
                <a:t>掌</a:t>
              </a:r>
              <a:endParaRPr lang="zh-CN" altLang="en-US" sz="5400" b="1">
                <a:solidFill>
                  <a:srgbClr val="CC66FF"/>
                </a:solidFill>
              </a:endParaRPr>
            </a:p>
          </p:txBody>
        </p:sp>
      </p:grpSp>
      <p:sp>
        <p:nvSpPr>
          <p:cNvPr id="3077" name="Text Box 13"/>
          <p:cNvSpPr txBox="1">
            <a:spLocks noChangeArrowheads="1"/>
          </p:cNvSpPr>
          <p:nvPr/>
        </p:nvSpPr>
        <p:spPr bwMode="auto">
          <a:xfrm>
            <a:off x="3071813" y="1557338"/>
            <a:ext cx="115252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078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0" y="1700213"/>
            <a:ext cx="101917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2038" y="1700213"/>
            <a:ext cx="86360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27800" y="1700213"/>
            <a:ext cx="94297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67663" y="1700213"/>
            <a:ext cx="133350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75" y="3860800"/>
            <a:ext cx="126682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72038" y="3860800"/>
            <a:ext cx="91440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16725" y="3860800"/>
            <a:ext cx="58102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2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96225" y="3860800"/>
            <a:ext cx="172402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图片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583113" y="333375"/>
            <a:ext cx="2951162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5400" b="1">
                <a:solidFill>
                  <a:srgbClr val="FF5050"/>
                </a:solidFill>
                <a:ea typeface="楷体_GB2312" pitchFamily="49" charset="-122"/>
              </a:rPr>
              <a:t>我会认</a:t>
            </a:r>
            <a:endParaRPr lang="zh-CN" altLang="en-US" sz="5400" b="1">
              <a:solidFill>
                <a:srgbClr val="FF5050"/>
              </a:solidFill>
              <a:ea typeface="楷体_GB2312" pitchFamily="49" charset="-122"/>
            </a:endParaRPr>
          </a:p>
        </p:txBody>
      </p:sp>
      <p:grpSp>
        <p:nvGrpSpPr>
          <p:cNvPr id="4100" name="Group 4"/>
          <p:cNvGrpSpPr/>
          <p:nvPr/>
        </p:nvGrpSpPr>
        <p:grpSpPr bwMode="auto">
          <a:xfrm>
            <a:off x="3143250" y="2349500"/>
            <a:ext cx="5832475" cy="3103563"/>
            <a:chOff x="1020" y="1480"/>
            <a:chExt cx="3674" cy="1955"/>
          </a:xfrm>
        </p:grpSpPr>
        <p:sp>
          <p:nvSpPr>
            <p:cNvPr id="4102" name="Text Box 5"/>
            <p:cNvSpPr txBox="1">
              <a:spLocks noChangeArrowheads="1"/>
            </p:cNvSpPr>
            <p:nvPr/>
          </p:nvSpPr>
          <p:spPr bwMode="auto">
            <a:xfrm>
              <a:off x="1020" y="1525"/>
              <a:ext cx="499" cy="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5400" b="1" dirty="0">
                  <a:solidFill>
                    <a:srgbClr val="CC66FF"/>
                  </a:solidFill>
                </a:rPr>
                <a:t>委</a:t>
              </a:r>
              <a:endParaRPr lang="zh-CN" altLang="en-US" sz="5400" b="1" dirty="0">
                <a:solidFill>
                  <a:srgbClr val="CC66FF"/>
                </a:solidFill>
              </a:endParaRPr>
            </a:p>
          </p:txBody>
        </p:sp>
        <p:sp>
          <p:nvSpPr>
            <p:cNvPr id="4103" name="Text Box 6"/>
            <p:cNvSpPr txBox="1">
              <a:spLocks noChangeArrowheads="1"/>
            </p:cNvSpPr>
            <p:nvPr/>
          </p:nvSpPr>
          <p:spPr bwMode="auto">
            <a:xfrm>
              <a:off x="2064" y="1493"/>
              <a:ext cx="499" cy="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5400" b="1">
                  <a:solidFill>
                    <a:srgbClr val="CC66FF"/>
                  </a:solidFill>
                </a:rPr>
                <a:t>补</a:t>
              </a:r>
              <a:endParaRPr lang="zh-CN" altLang="en-US" sz="5400" b="1">
                <a:solidFill>
                  <a:srgbClr val="CC66FF"/>
                </a:solidFill>
              </a:endParaRPr>
            </a:p>
          </p:txBody>
        </p:sp>
        <p:sp>
          <p:nvSpPr>
            <p:cNvPr id="4104" name="Text Box 7"/>
            <p:cNvSpPr txBox="1">
              <a:spLocks noChangeArrowheads="1"/>
            </p:cNvSpPr>
            <p:nvPr/>
          </p:nvSpPr>
          <p:spPr bwMode="auto">
            <a:xfrm>
              <a:off x="3152" y="1480"/>
              <a:ext cx="499" cy="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5400" b="1">
                  <a:solidFill>
                    <a:srgbClr val="CC66FF"/>
                  </a:solidFill>
                </a:rPr>
                <a:t>室</a:t>
              </a:r>
              <a:endParaRPr lang="zh-CN" altLang="en-US" sz="5400" b="1">
                <a:solidFill>
                  <a:srgbClr val="CC66FF"/>
                </a:solidFill>
              </a:endParaRPr>
            </a:p>
          </p:txBody>
        </p:sp>
        <p:sp>
          <p:nvSpPr>
            <p:cNvPr id="4105" name="Text Box 8"/>
            <p:cNvSpPr txBox="1">
              <a:spLocks noChangeArrowheads="1"/>
            </p:cNvSpPr>
            <p:nvPr/>
          </p:nvSpPr>
          <p:spPr bwMode="auto">
            <a:xfrm>
              <a:off x="4195" y="1480"/>
              <a:ext cx="499" cy="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5400" b="1">
                  <a:solidFill>
                    <a:srgbClr val="CC66FF"/>
                  </a:solidFill>
                </a:rPr>
                <a:t>宁</a:t>
              </a:r>
              <a:endParaRPr lang="zh-CN" altLang="en-US" sz="5400" b="1">
                <a:solidFill>
                  <a:srgbClr val="CC66FF"/>
                </a:solidFill>
              </a:endParaRPr>
            </a:p>
          </p:txBody>
        </p:sp>
        <p:sp>
          <p:nvSpPr>
            <p:cNvPr id="4106" name="Text Box 9"/>
            <p:cNvSpPr txBox="1">
              <a:spLocks noChangeArrowheads="1"/>
            </p:cNvSpPr>
            <p:nvPr/>
          </p:nvSpPr>
          <p:spPr bwMode="auto">
            <a:xfrm>
              <a:off x="1020" y="2854"/>
              <a:ext cx="499" cy="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5400" b="1">
                  <a:solidFill>
                    <a:srgbClr val="CC66FF"/>
                  </a:solidFill>
                </a:rPr>
                <a:t>愣</a:t>
              </a:r>
              <a:endParaRPr lang="zh-CN" altLang="en-US" sz="5400" b="1">
                <a:solidFill>
                  <a:srgbClr val="CC66FF"/>
                </a:solidFill>
              </a:endParaRPr>
            </a:p>
          </p:txBody>
        </p:sp>
        <p:sp>
          <p:nvSpPr>
            <p:cNvPr id="4107" name="Text Box 10"/>
            <p:cNvSpPr txBox="1">
              <a:spLocks noChangeArrowheads="1"/>
            </p:cNvSpPr>
            <p:nvPr/>
          </p:nvSpPr>
          <p:spPr bwMode="auto">
            <a:xfrm>
              <a:off x="2109" y="2854"/>
              <a:ext cx="499" cy="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5400" b="1">
                  <a:solidFill>
                    <a:srgbClr val="CC66FF"/>
                  </a:solidFill>
                </a:rPr>
                <a:t>切</a:t>
              </a:r>
              <a:endParaRPr lang="zh-CN" altLang="en-US" sz="5400" b="1">
                <a:solidFill>
                  <a:srgbClr val="CC66FF"/>
                </a:solidFill>
              </a:endParaRPr>
            </a:p>
          </p:txBody>
        </p:sp>
        <p:sp>
          <p:nvSpPr>
            <p:cNvPr id="4108" name="Text Box 11"/>
            <p:cNvSpPr txBox="1">
              <a:spLocks noChangeArrowheads="1"/>
            </p:cNvSpPr>
            <p:nvPr/>
          </p:nvSpPr>
          <p:spPr bwMode="auto">
            <a:xfrm>
              <a:off x="3198" y="2840"/>
              <a:ext cx="499" cy="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5400" b="1">
                  <a:solidFill>
                    <a:srgbClr val="CC66FF"/>
                  </a:solidFill>
                </a:rPr>
                <a:t>集</a:t>
              </a:r>
              <a:endParaRPr lang="zh-CN" altLang="en-US" sz="5400" b="1">
                <a:solidFill>
                  <a:srgbClr val="CC66FF"/>
                </a:solidFill>
              </a:endParaRPr>
            </a:p>
          </p:txBody>
        </p:sp>
        <p:sp>
          <p:nvSpPr>
            <p:cNvPr id="4109" name="Text Box 12"/>
            <p:cNvSpPr txBox="1">
              <a:spLocks noChangeArrowheads="1"/>
            </p:cNvSpPr>
            <p:nvPr/>
          </p:nvSpPr>
          <p:spPr bwMode="auto">
            <a:xfrm>
              <a:off x="4195" y="2840"/>
              <a:ext cx="499" cy="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5400" b="1">
                  <a:solidFill>
                    <a:srgbClr val="CC66FF"/>
                  </a:solidFill>
                </a:rPr>
                <a:t>掌</a:t>
              </a:r>
              <a:endParaRPr lang="zh-CN" altLang="en-US" sz="5400" b="1">
                <a:solidFill>
                  <a:srgbClr val="CC66FF"/>
                </a:solidFill>
              </a:endParaRPr>
            </a:p>
          </p:txBody>
        </p:sp>
      </p:grpSp>
      <p:sp>
        <p:nvSpPr>
          <p:cNvPr id="4101" name="Text Box 13"/>
          <p:cNvSpPr txBox="1">
            <a:spLocks noChangeArrowheads="1"/>
          </p:cNvSpPr>
          <p:nvPr/>
        </p:nvSpPr>
        <p:spPr bwMode="auto">
          <a:xfrm>
            <a:off x="3071813" y="1557338"/>
            <a:ext cx="115252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279650" y="682625"/>
            <a:ext cx="712946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3200" b="1">
              <a:solidFill>
                <a:srgbClr val="FF66FF"/>
              </a:solidFill>
              <a:ea typeface="楷体_GB2312" pitchFamily="49" charset="-122"/>
            </a:endParaRPr>
          </a:p>
        </p:txBody>
      </p:sp>
      <p:pic>
        <p:nvPicPr>
          <p:cNvPr id="5123" name="Picture 3" descr="gif018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79650" y="404813"/>
            <a:ext cx="8953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Fr6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208213" y="981075"/>
            <a:ext cx="280828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i="1" dirty="0">
                <a:solidFill>
                  <a:srgbClr val="FF3300"/>
                </a:solidFill>
                <a:ea typeface="楷体_GB2312" pitchFamily="49" charset="-122"/>
              </a:rPr>
              <a:t>我会读</a:t>
            </a:r>
            <a:endParaRPr lang="zh-CN" altLang="en-US" sz="4400" b="1" i="1" dirty="0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2135188" y="2276475"/>
            <a:ext cx="6624637" cy="255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委员  补选   教室  王宁</a:t>
            </a:r>
            <a:endParaRPr lang="zh-CN" altLang="en-US" sz="40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愣住  亲切   集体  掌声</a:t>
            </a:r>
            <a:endParaRPr lang="zh-CN" altLang="en-US" sz="40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一样  响起   学校  班会</a:t>
            </a:r>
            <a:endParaRPr lang="zh-CN" altLang="en-US" sz="40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0" y="2327275"/>
            <a:ext cx="9144000" cy="453072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000" b="1" dirty="0" smtClean="0"/>
              <a:t> </a:t>
            </a:r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、 “我”是谁？</a:t>
            </a:r>
            <a:endParaRPr lang="zh-CN" altLang="en-US" sz="4000" b="1" dirty="0" smtClean="0"/>
          </a:p>
          <a:p>
            <a:pPr>
              <a:buFontTx/>
              <a:buNone/>
            </a:pPr>
            <a:r>
              <a:rPr lang="zh-CN" altLang="en-US" sz="4000" b="1" dirty="0" smtClean="0"/>
              <a:t> </a:t>
            </a:r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、当林老师让大家补选一名劳动委员时，为什么教室静悄悄的？ </a:t>
            </a:r>
            <a:endParaRPr lang="zh-CN" altLang="en-US" sz="4000" b="1" dirty="0" smtClean="0"/>
          </a:p>
          <a:p>
            <a:pPr>
              <a:buFontTx/>
              <a:buNone/>
            </a:pPr>
            <a:r>
              <a:rPr lang="zh-CN" altLang="en-US" sz="4000" b="1" dirty="0" smtClean="0"/>
              <a:t> </a:t>
            </a:r>
            <a:r>
              <a:rPr lang="en-US" altLang="zh-CN" sz="4000" b="1" dirty="0" smtClean="0"/>
              <a:t>3</a:t>
            </a:r>
            <a:r>
              <a:rPr lang="zh-CN" altLang="en-US" sz="4000" b="1" dirty="0" smtClean="0"/>
              <a:t>、当王宁说：“我选我”时，为什么大家都愣住了。 </a:t>
            </a:r>
            <a:endParaRPr lang="zh-CN" altLang="en-US" sz="4000" b="1" dirty="0" smtClean="0"/>
          </a:p>
          <a:p>
            <a:pPr>
              <a:buFontTx/>
              <a:buNone/>
            </a:pPr>
            <a:r>
              <a:rPr lang="zh-CN" altLang="en-US" sz="4000" b="1" dirty="0" smtClean="0"/>
              <a:t> </a:t>
            </a:r>
            <a:r>
              <a:rPr lang="en-US" altLang="zh-CN" sz="4000" b="1" dirty="0" smtClean="0"/>
              <a:t>4</a:t>
            </a:r>
            <a:r>
              <a:rPr lang="zh-CN" altLang="en-US" sz="4000" b="1" dirty="0" smtClean="0"/>
              <a:t>、王宁为什么要选自己当劳动委员。</a:t>
            </a:r>
            <a:r>
              <a:rPr lang="zh-CN" altLang="en-US" dirty="0" smtClean="0"/>
              <a:t> </a:t>
            </a:r>
            <a:endParaRPr lang="zh-CN" altLang="en-US" dirty="0" smtClean="0"/>
          </a:p>
        </p:txBody>
      </p:sp>
      <p:sp>
        <p:nvSpPr>
          <p:cNvPr id="6147" name="WordArt 3"/>
          <p:cNvSpPr>
            <a:spLocks noChangeArrowheads="1" noChangeShapeType="1" noTextEdit="1"/>
          </p:cNvSpPr>
          <p:nvPr/>
        </p:nvSpPr>
        <p:spPr bwMode="auto">
          <a:xfrm>
            <a:off x="2063750" y="260350"/>
            <a:ext cx="3240088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96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提问</a:t>
            </a:r>
            <a:endParaRPr lang="zh-CN" altLang="en-US" sz="9600" b="1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3071813" y="836613"/>
            <a:ext cx="1223962" cy="5746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我选我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0723" name="背景音乐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5532438"/>
            <a:ext cx="865188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847850" y="1700213"/>
            <a:ext cx="3455988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李小青是我们班的劳动委员。前几天，他转到别的学校上学了。 </a:t>
            </a:r>
            <a:endParaRPr lang="zh-CN" altLang="en-US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808663" y="765175"/>
            <a:ext cx="4572000" cy="5263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今天开班会，林老师让大家补选一名劳动委员。选谁呢？教室里静悄悄的，大家都在想。突然，王宁站起来说：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我选我。</a:t>
            </a:r>
            <a:r>
              <a:rPr lang="en-US" altLang="zh-CN" sz="2400" b="1" dirty="0">
                <a:solidFill>
                  <a:srgbClr val="0000FF"/>
                </a:solidFill>
                <a:ea typeface="楷体_GB2312" pitchFamily="49" charset="-122"/>
              </a:rPr>
              <a:t>“</a:t>
            </a:r>
            <a:endParaRPr lang="en-US" altLang="zh-CN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　　大家都愣住了。林老师亲切地说：</a:t>
            </a:r>
            <a:r>
              <a:rPr lang="en-US" altLang="zh-CN" sz="2400" b="1" dirty="0">
                <a:solidFill>
                  <a:srgbClr val="0000FF"/>
                </a:solidFill>
                <a:ea typeface="楷体_GB2312" pitchFamily="49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王宁，说说吧，你为什么选自己？</a:t>
            </a:r>
            <a:r>
              <a:rPr lang="en-US" altLang="zh-CN" sz="2400" b="1" dirty="0">
                <a:solidFill>
                  <a:srgbClr val="0000FF"/>
                </a:solidFill>
                <a:ea typeface="楷体_GB2312" pitchFamily="49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王宁说：</a:t>
            </a:r>
            <a:r>
              <a:rPr lang="en-US" altLang="zh-CN" sz="2400" b="1" dirty="0">
                <a:solidFill>
                  <a:srgbClr val="0000FF"/>
                </a:solidFill>
                <a:ea typeface="楷体_GB2312" pitchFamily="49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我和李小青是好朋友。他爱劳动，爱集体。我要像他一样热爱劳动，关心集</a:t>
            </a:r>
            <a:endParaRPr lang="zh-CN" altLang="en-US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体。</a:t>
            </a:r>
            <a:r>
              <a:rPr lang="zh-CN" altLang="en-US" sz="2400" b="1" dirty="0">
                <a:solidFill>
                  <a:srgbClr val="0000FF"/>
                </a:solidFill>
                <a:ea typeface="楷体_GB2312" pitchFamily="49" charset="-122"/>
              </a:rPr>
              <a:t>”</a:t>
            </a:r>
            <a:endParaRPr lang="en-US" altLang="zh-CN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　　王宁的话刚说完，教室里响起一片掌声。 </a:t>
            </a:r>
            <a:endParaRPr lang="zh-CN" altLang="en-US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174" name="Picture 6" descr="pic_3050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03388" y="3500438"/>
            <a:ext cx="38354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2063750" y="1700213"/>
            <a:ext cx="7191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/>
              <a:t>①</a:t>
            </a:r>
            <a:endParaRPr lang="zh-CN" altLang="en-US" sz="2400" b="1"/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5951538" y="765175"/>
            <a:ext cx="7921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/>
              <a:t>②</a:t>
            </a:r>
            <a:endParaRPr lang="zh-CN" altLang="en-US" sz="2400" b="1"/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5951538" y="2636838"/>
            <a:ext cx="7921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/>
              <a:t>③</a:t>
            </a:r>
            <a:endParaRPr lang="zh-CN" altLang="en-US" sz="2400" b="1"/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5951538" y="5157788"/>
            <a:ext cx="7921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/>
              <a:t>④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3"/>
                </p:tgtEl>
              </p:cMediaNode>
            </p:audio>
          </p:childTnLst>
        </p:cTn>
      </p:par>
    </p:tnLst>
    <p:bldLst>
      <p:bldP spid="30729" grpId="0" bldLvl="0" animBg="1"/>
      <p:bldP spid="30730" grpId="0" bldLvl="0" animBg="1"/>
      <p:bldP spid="30731" grpId="0" bldLvl="0" animBg="1"/>
      <p:bldP spid="3073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20072115585073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278130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1703388" y="836613"/>
            <a:ext cx="86772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          李小青是我们班的劳动委员。前几天，他转到别的学校上学了。</a:t>
            </a:r>
            <a:endParaRPr lang="en-US" altLang="zh-CN" sz="3600" b="1">
              <a:solidFill>
                <a:srgbClr val="FF66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妹妹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98788" y="115888"/>
            <a:ext cx="144145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2927350" y="765175"/>
            <a:ext cx="1944688" cy="7207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9220" name="Picture 5" descr="gif01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40688" y="5946775"/>
            <a:ext cx="13684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6"/>
          <p:cNvSpPr txBox="1">
            <a:spLocks noChangeArrowheads="1"/>
          </p:cNvSpPr>
          <p:nvPr/>
        </p:nvSpPr>
        <p:spPr bwMode="auto">
          <a:xfrm>
            <a:off x="2855913" y="692150"/>
            <a:ext cx="19446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i="1" dirty="0">
                <a:solidFill>
                  <a:srgbClr val="FF3300"/>
                </a:solidFill>
                <a:ea typeface="楷体_GB2312" pitchFamily="49" charset="-122"/>
              </a:rPr>
              <a:t>我会读</a:t>
            </a:r>
            <a:endParaRPr lang="zh-CN" altLang="en-US" sz="4400" b="1" i="1" dirty="0">
              <a:solidFill>
                <a:srgbClr val="FF3300"/>
              </a:solidFill>
              <a:ea typeface="楷体_GB2312" pitchFamily="49" charset="-122"/>
            </a:endParaRPr>
          </a:p>
        </p:txBody>
      </p:sp>
      <p:grpSp>
        <p:nvGrpSpPr>
          <p:cNvPr id="9222" name="Group 10"/>
          <p:cNvGrpSpPr/>
          <p:nvPr/>
        </p:nvGrpSpPr>
        <p:grpSpPr bwMode="auto">
          <a:xfrm>
            <a:off x="3143250" y="1700213"/>
            <a:ext cx="6408738" cy="1871662"/>
            <a:chOff x="1020" y="1162"/>
            <a:chExt cx="4037" cy="1179"/>
          </a:xfrm>
        </p:grpSpPr>
        <p:sp>
          <p:nvSpPr>
            <p:cNvPr id="9226" name="AutoShape 8"/>
            <p:cNvSpPr>
              <a:spLocks noChangeArrowheads="1"/>
            </p:cNvSpPr>
            <p:nvPr/>
          </p:nvSpPr>
          <p:spPr bwMode="auto">
            <a:xfrm>
              <a:off x="1020" y="1162"/>
              <a:ext cx="3947" cy="1179"/>
            </a:xfrm>
            <a:prstGeom prst="roundRect">
              <a:avLst>
                <a:gd name="adj" fmla="val 16667"/>
              </a:avLst>
            </a:prstGeom>
            <a:solidFill>
              <a:srgbClr val="FFCC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27" name="Text Box 9"/>
            <p:cNvSpPr txBox="1">
              <a:spLocks noChangeArrowheads="1"/>
            </p:cNvSpPr>
            <p:nvPr/>
          </p:nvSpPr>
          <p:spPr bwMode="auto">
            <a:xfrm>
              <a:off x="1156" y="1253"/>
              <a:ext cx="3901" cy="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ea typeface="楷体_GB2312" pitchFamily="49" charset="-122"/>
                </a:rPr>
                <a:t>李小青是我们班的劳动委员。</a:t>
              </a:r>
              <a:endParaRPr lang="zh-CN" altLang="en-US" sz="3600" b="1" dirty="0">
                <a:ea typeface="楷体_GB2312" pitchFamily="49" charset="-122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ea typeface="楷体_GB2312" pitchFamily="49" charset="-122"/>
                </a:rPr>
                <a:t>我们班的劳动委员是李小青。</a:t>
              </a:r>
              <a:endParaRPr lang="zh-CN" altLang="en-US" sz="3600" b="1" dirty="0">
                <a:ea typeface="楷体_GB2312" pitchFamily="49" charset="-122"/>
              </a:endParaRPr>
            </a:p>
          </p:txBody>
        </p:sp>
      </p:grpSp>
      <p:sp>
        <p:nvSpPr>
          <p:cNvPr id="9223" name="AutoShape 12"/>
          <p:cNvSpPr>
            <a:spLocks noChangeArrowheads="1"/>
          </p:cNvSpPr>
          <p:nvPr/>
        </p:nvSpPr>
        <p:spPr bwMode="auto">
          <a:xfrm>
            <a:off x="3143250" y="3789363"/>
            <a:ext cx="6265863" cy="187166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9224" name="Text Box 13"/>
          <p:cNvSpPr txBox="1">
            <a:spLocks noChangeArrowheads="1"/>
          </p:cNvSpPr>
          <p:nvPr/>
        </p:nvSpPr>
        <p:spPr bwMode="auto">
          <a:xfrm>
            <a:off x="3359150" y="3933825"/>
            <a:ext cx="5689600" cy="64516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ea typeface="楷体_GB2312" pitchFamily="49" charset="-122"/>
              </a:rPr>
              <a:t>刘爽是我的好朋友。</a:t>
            </a:r>
            <a:endParaRPr lang="zh-CN" altLang="en-US" sz="3600" b="1" dirty="0">
              <a:ea typeface="楷体_GB2312" pitchFamily="49" charset="-122"/>
            </a:endParaRP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3432175" y="4724400"/>
            <a:ext cx="431482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ea typeface="楷体_GB2312" pitchFamily="49" charset="-122"/>
              </a:rPr>
              <a:t>我的好朋友是刘爽。</a:t>
            </a:r>
            <a:endParaRPr lang="zh-CN" altLang="en-US" sz="3600" b="1" dirty="0">
              <a:ea typeface="楷体_GB2312" pitchFamily="49" charset="-122"/>
            </a:endParaRPr>
          </a:p>
          <a:p>
            <a:pPr eaLnBrk="1" hangingPunct="1"/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20072115585073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278130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1703388" y="836613"/>
            <a:ext cx="86772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          李小青是我们班的劳动委员。前几天，他转到别的学校上学了。</a:t>
            </a:r>
            <a:endParaRPr lang="en-US" altLang="zh-CN" sz="3600" b="1">
              <a:solidFill>
                <a:srgbClr val="FF66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1024</Words>
  <Application>WPS 演示</Application>
  <PresentationFormat>宽屏</PresentationFormat>
  <Paragraphs>139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楷体_GB2312</vt:lpstr>
      <vt:lpstr>新宋体</vt:lpstr>
      <vt:lpstr>黑体</vt:lpstr>
      <vt:lpstr>Tahoma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当林老师让大家补选一名劳动委员时，为什么教室静悄悄的？</vt:lpstr>
      <vt:lpstr>PowerPoint 演示文稿</vt:lpstr>
      <vt:lpstr>1、 “我”是谁？ </vt:lpstr>
      <vt:lpstr>PowerPoint 演示文稿</vt:lpstr>
      <vt:lpstr>3、当王宁说：“我选我”时，为什么大家都愣住了。</vt:lpstr>
      <vt:lpstr>PowerPoint 演示文稿</vt:lpstr>
      <vt:lpstr>4、王宁为什么要选自己当劳动委员。 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2019-10-09T00:59:12Z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