
<file path=[Content_Types].xml><?xml version="1.0" encoding="utf-8"?>
<Types xmlns="http://schemas.openxmlformats.org/package/2006/content-types">
  <Default Extension="png" ContentType="image/png"/>
  <Default Extension="jpeg" ContentType="image/jpe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1"/>
  </p:handout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_rels/data1.xml.rels><?xml version="1.0" encoding="UTF-8" standalone="yes"?>
<Relationships xmlns="http://schemas.openxmlformats.org/package/2006/relationships"><Relationship Id="rId1" Type="http://schemas.openxmlformats.org/officeDocument/2006/relationships/image" Target="../media/image15.png"/></Relationships>
</file>

<file path=ppt/diagrams/_rels/data2.xml.rels><?xml version="1.0" encoding="UTF-8" standalone="yes"?>
<Relationships xmlns="http://schemas.openxmlformats.org/package/2006/relationships"><Relationship Id="rId1" Type="http://schemas.openxmlformats.org/officeDocument/2006/relationships/image" Target="../media/image16.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15.png"/></Relationships>
</file>

<file path=ppt/diagrams/_rels/drawing2.xml.rels><?xml version="1.0" encoding="UTF-8" standalone="yes"?>
<Relationships xmlns="http://schemas.openxmlformats.org/package/2006/relationships"><Relationship Id="rId1" Type="http://schemas.openxmlformats.org/officeDocument/2006/relationships/image" Target="../media/image16.jpeg"/></Relationships>
</file>

<file path=ppt/diagrams/colors1.xml><?xml version="1.0" encoding="utf-8"?>
<dgm:colorsDef xmlns:dgm="http://schemas.openxmlformats.org/drawingml/2006/diagram" xmlns:a="http://schemas.openxmlformats.org/drawingml/2006/main" uniqueId="urn:microsoft.com/office/officeart/2005/8/colors/accent1_5#27">
  <dgm:title val=""/>
  <dgm:desc val=""/>
  <dgm:catLst>
    <dgm:cat type="accent1" pri="11500"/>
  </dgm:catLst>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3">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2465261-95D4-419E-BA20-A82485929D8A}" type="doc">
      <dgm:prSet loTypeId="urn:microsoft.com/office/officeart/2005/8/layout/vList4#3" loCatId="picture" qsTypeId="urn:microsoft.com/office/officeart/2005/8/quickstyle/simple1#46" qsCatId="simple" csTypeId="urn:microsoft.com/office/officeart/2005/8/colors/accent1_5#27" csCatId="accent1" phldr="1"/>
      <dgm:spPr/>
      <dgm:t>
        <a:bodyPr/>
        <a:lstStyle/>
        <a:p>
          <a:endParaRPr lang="zh-CN" altLang="en-US"/>
        </a:p>
      </dgm:t>
    </dgm:pt>
    <dgm:pt modelId="{1D354850-5A6F-408C-8D03-95F705CE2DA4}">
      <dgm:prSet custT="1"/>
      <dgm:spPr/>
      <dgm:t>
        <a:bodyPr/>
        <a:lstStyle/>
        <a:p>
          <a:pPr algn="l" rtl="0"/>
          <a:r>
            <a:rPr lang="zh-CN" altLang="en-US" sz="3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charset="-122"/>
              <a:ea typeface="微软雅黑" panose="020B0503020204020204" charset="-122"/>
            </a:rPr>
            <a:t>学习目标</a:t>
          </a:r>
          <a:endParaRPr lang="zh-CN" altLang="en-US" sz="3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charset="-122"/>
            <a:ea typeface="微软雅黑" panose="020B0503020204020204" charset="-122"/>
          </a:endParaRPr>
        </a:p>
      </dgm:t>
    </dgm:pt>
    <dgm:pt modelId="{5A634FF6-65D1-4504-9BA9-6FC6D5ECE845}" cxnId="{D6CFB38B-8751-41D3-BD86-E5ACC283B043}" type="parTrans">
      <dgm:prSet/>
      <dgm:spPr/>
      <dgm:t>
        <a:bodyPr/>
        <a:lstStyle/>
        <a:p>
          <a:endParaRPr lang="zh-CN" altLang="en-US" sz="2400" b="1">
            <a:solidFill>
              <a:schemeClr val="tx1"/>
            </a:solidFill>
          </a:endParaRPr>
        </a:p>
      </dgm:t>
    </dgm:pt>
    <dgm:pt modelId="{09793AE5-59E6-4239-9F1D-2B7CEA40F60C}" cxnId="{D6CFB38B-8751-41D3-BD86-E5ACC283B043}" type="sibTrans">
      <dgm:prSet/>
      <dgm:spPr/>
      <dgm:t>
        <a:bodyPr/>
        <a:lstStyle/>
        <a:p>
          <a:endParaRPr lang="zh-CN" altLang="en-US" sz="2400" b="1">
            <a:solidFill>
              <a:schemeClr val="tx1"/>
            </a:solidFill>
          </a:endParaRPr>
        </a:p>
      </dgm:t>
    </dgm:pt>
    <dgm:pt modelId="{18C372C0-5AD8-4A38-89E9-D16097035E80}" type="pres">
      <dgm:prSet presAssocID="{22465261-95D4-419E-BA20-A82485929D8A}" presName="linear" presStyleCnt="0">
        <dgm:presLayoutVars>
          <dgm:dir/>
          <dgm:resizeHandles val="exact"/>
        </dgm:presLayoutVars>
      </dgm:prSet>
      <dgm:spPr/>
      <dgm:t>
        <a:bodyPr/>
        <a:lstStyle/>
        <a:p>
          <a:endParaRPr lang="zh-CN" altLang="en-US"/>
        </a:p>
      </dgm:t>
    </dgm:pt>
    <dgm:pt modelId="{2A5DA98F-18D3-413F-AB81-BA1660210363}" type="pres">
      <dgm:prSet presAssocID="{1D354850-5A6F-408C-8D03-95F705CE2DA4}" presName="comp" presStyleCnt="0"/>
      <dgm:spPr/>
      <dgm:t>
        <a:bodyPr/>
        <a:lstStyle/>
        <a:p>
          <a:endParaRPr lang="zh-CN" altLang="en-US"/>
        </a:p>
      </dgm:t>
    </dgm:pt>
    <dgm:pt modelId="{06B642A3-3B71-4D5F-A6CC-96439EB679BC}" type="pres">
      <dgm:prSet presAssocID="{1D354850-5A6F-408C-8D03-95F705CE2DA4}" presName="box" presStyleLbl="node1" presStyleIdx="0" presStyleCnt="1" custLinFactNeighborY="1586"/>
      <dgm:spPr/>
      <dgm:t>
        <a:bodyPr/>
        <a:lstStyle/>
        <a:p>
          <a:endParaRPr lang="zh-CN" altLang="en-US"/>
        </a:p>
      </dgm:t>
    </dgm:pt>
    <dgm:pt modelId="{621F4572-E51B-4D27-AD34-5762F572D972}" type="pres">
      <dgm:prSet presAssocID="{1D354850-5A6F-408C-8D03-95F705CE2DA4}" presName="img" presStyleLbl="fgImgPlace1" presStyleIdx="0" presStyleCnt="1"/>
      <dgm:spPr>
        <a:blipFill>
          <a:blip xmlns:r="http://schemas.openxmlformats.org/officeDocument/2006/relationships" r:embed="rId1" cstate="email"/>
          <a:srcRect/>
          <a:stretch>
            <a:fillRect/>
          </a:stretch>
        </a:blipFill>
      </dgm:spPr>
      <dgm:t>
        <a:bodyPr/>
        <a:lstStyle/>
        <a:p>
          <a:endParaRPr lang="zh-CN" altLang="en-US"/>
        </a:p>
      </dgm:t>
    </dgm:pt>
    <dgm:pt modelId="{8BA8033C-FE03-494A-8113-D96014B3BA13}" type="pres">
      <dgm:prSet presAssocID="{1D354850-5A6F-408C-8D03-95F705CE2DA4}" presName="text" presStyleLbl="node1" presStyleIdx="0" presStyleCnt="1">
        <dgm:presLayoutVars>
          <dgm:bulletEnabled val="1"/>
        </dgm:presLayoutVars>
      </dgm:prSet>
      <dgm:spPr/>
      <dgm:t>
        <a:bodyPr/>
        <a:lstStyle/>
        <a:p>
          <a:endParaRPr lang="zh-CN" altLang="en-US"/>
        </a:p>
      </dgm:t>
    </dgm:pt>
  </dgm:ptLst>
  <dgm:cxnLst>
    <dgm:cxn modelId="{F8D5FF3F-2EBE-46CC-84B1-D3B62D9DA38D}" type="presOf" srcId="{22465261-95D4-419E-BA20-A82485929D8A}" destId="{18C372C0-5AD8-4A38-89E9-D16097035E80}" srcOrd="0" destOrd="0" presId="urn:microsoft.com/office/officeart/2005/8/layout/vList4#3"/>
    <dgm:cxn modelId="{0A6CFC38-0FFF-4C19-8451-AFA9025A56DF}" type="presOf" srcId="{1D354850-5A6F-408C-8D03-95F705CE2DA4}" destId="{8BA8033C-FE03-494A-8113-D96014B3BA13}" srcOrd="1" destOrd="0" presId="urn:microsoft.com/office/officeart/2005/8/layout/vList4#3"/>
    <dgm:cxn modelId="{1C92975E-822E-401A-AF4A-767A9B367C93}" type="presOf" srcId="{1D354850-5A6F-408C-8D03-95F705CE2DA4}" destId="{06B642A3-3B71-4D5F-A6CC-96439EB679BC}" srcOrd="0" destOrd="0" presId="urn:microsoft.com/office/officeart/2005/8/layout/vList4#3"/>
    <dgm:cxn modelId="{D6CFB38B-8751-41D3-BD86-E5ACC283B043}" srcId="{22465261-95D4-419E-BA20-A82485929D8A}" destId="{1D354850-5A6F-408C-8D03-95F705CE2DA4}" srcOrd="0" destOrd="0" parTransId="{5A634FF6-65D1-4504-9BA9-6FC6D5ECE845}" sibTransId="{09793AE5-59E6-4239-9F1D-2B7CEA40F60C}"/>
    <dgm:cxn modelId="{E06AC44E-1F49-47E4-9390-EB6B04B0E81E}" type="presParOf" srcId="{18C372C0-5AD8-4A38-89E9-D16097035E80}" destId="{2A5DA98F-18D3-413F-AB81-BA1660210363}" srcOrd="0" destOrd="0" presId="urn:microsoft.com/office/officeart/2005/8/layout/vList4#3"/>
    <dgm:cxn modelId="{5C06B0A4-3E0E-4B31-8124-C07494B1537D}" type="presParOf" srcId="{2A5DA98F-18D3-413F-AB81-BA1660210363}" destId="{06B642A3-3B71-4D5F-A6CC-96439EB679BC}" srcOrd="0" destOrd="0" presId="urn:microsoft.com/office/officeart/2005/8/layout/vList4#3"/>
    <dgm:cxn modelId="{BCA6046B-67B2-426D-BBF7-E3E9A131B3B5}" type="presParOf" srcId="{2A5DA98F-18D3-413F-AB81-BA1660210363}" destId="{621F4572-E51B-4D27-AD34-5762F572D972}" srcOrd="1" destOrd="0" presId="urn:microsoft.com/office/officeart/2005/8/layout/vList4#3"/>
    <dgm:cxn modelId="{C39A03C1-07A0-4007-889A-C4AFCEDECA94}" type="presParOf" srcId="{2A5DA98F-18D3-413F-AB81-BA1660210363}" destId="{8BA8033C-FE03-494A-8113-D96014B3BA13}" srcOrd="2" destOrd="0" presId="urn:microsoft.com/office/officeart/2005/8/layout/vList4#3"/>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465261-95D4-419E-BA20-A82485929D8A}" type="doc">
      <dgm:prSet loTypeId="urn:microsoft.com/office/officeart/2005/8/layout/vList4#2" loCatId="picture" qsTypeId="urn:microsoft.com/office/officeart/2005/8/quickstyle/simple1#47" qsCatId="simple" csTypeId="urn:microsoft.com/office/officeart/2005/8/colors/colorful1#13" csCatId="colorful" phldr="1"/>
      <dgm:spPr/>
      <dgm:t>
        <a:bodyPr/>
        <a:lstStyle/>
        <a:p>
          <a:endParaRPr lang="zh-CN" altLang="en-US"/>
        </a:p>
      </dgm:t>
    </dgm:pt>
    <dgm:pt modelId="{1D354850-5A6F-408C-8D03-95F705CE2DA4}">
      <dgm:prSet custT="1"/>
      <dgm:spPr/>
      <dgm:t>
        <a:bodyPr/>
        <a:lstStyle/>
        <a:p>
          <a:pPr algn="l" rtl="0"/>
          <a:r>
            <a:rPr lang="zh-CN" altLang="en-US" sz="3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charset="-122"/>
              <a:ea typeface="微软雅黑" panose="020B0503020204020204" charset="-122"/>
            </a:rPr>
            <a:t>课堂小结</a:t>
          </a:r>
          <a:endParaRPr lang="zh-CN" altLang="en-US" sz="3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charset="-122"/>
            <a:ea typeface="微软雅黑" panose="020B0503020204020204" charset="-122"/>
          </a:endParaRPr>
        </a:p>
      </dgm:t>
    </dgm:pt>
    <dgm:pt modelId="{5A634FF6-65D1-4504-9BA9-6FC6D5ECE845}" cxnId="{D6CFB38B-8751-41D3-BD86-E5ACC283B043}" type="parTrans">
      <dgm:prSet/>
      <dgm:spPr/>
      <dgm:t>
        <a:bodyPr/>
        <a:lstStyle/>
        <a:p>
          <a:endParaRPr lang="zh-CN" alt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09793AE5-59E6-4239-9F1D-2B7CEA40F60C}" cxnId="{D6CFB38B-8751-41D3-BD86-E5ACC283B043}" type="sibTrans">
      <dgm:prSet/>
      <dgm:spPr/>
      <dgm:t>
        <a:bodyPr/>
        <a:lstStyle/>
        <a:p>
          <a:endParaRPr lang="zh-CN" alt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18C372C0-5AD8-4A38-89E9-D16097035E80}" type="pres">
      <dgm:prSet presAssocID="{22465261-95D4-419E-BA20-A82485929D8A}" presName="linear" presStyleCnt="0">
        <dgm:presLayoutVars>
          <dgm:dir/>
          <dgm:resizeHandles val="exact"/>
        </dgm:presLayoutVars>
      </dgm:prSet>
      <dgm:spPr/>
      <dgm:t>
        <a:bodyPr/>
        <a:lstStyle/>
        <a:p>
          <a:endParaRPr lang="zh-CN" altLang="en-US"/>
        </a:p>
      </dgm:t>
    </dgm:pt>
    <dgm:pt modelId="{2A5DA98F-18D3-413F-AB81-BA1660210363}" type="pres">
      <dgm:prSet presAssocID="{1D354850-5A6F-408C-8D03-95F705CE2DA4}" presName="comp" presStyleCnt="0"/>
      <dgm:spPr/>
      <dgm:t>
        <a:bodyPr/>
        <a:lstStyle/>
        <a:p>
          <a:endParaRPr lang="zh-CN" altLang="en-US"/>
        </a:p>
      </dgm:t>
    </dgm:pt>
    <dgm:pt modelId="{06B642A3-3B71-4D5F-A6CC-96439EB679BC}" type="pres">
      <dgm:prSet presAssocID="{1D354850-5A6F-408C-8D03-95F705CE2DA4}" presName="box" presStyleLbl="node1" presStyleIdx="0" presStyleCnt="1" custLinFactNeighborY="1586"/>
      <dgm:spPr/>
      <dgm:t>
        <a:bodyPr/>
        <a:lstStyle/>
        <a:p>
          <a:endParaRPr lang="zh-CN" altLang="en-US"/>
        </a:p>
      </dgm:t>
    </dgm:pt>
    <dgm:pt modelId="{621F4572-E51B-4D27-AD34-5762F572D972}" type="pres">
      <dgm:prSet presAssocID="{1D354850-5A6F-408C-8D03-95F705CE2DA4}" presName="img" presStyleLbl="fgImgPlace1" presStyleIdx="0" presStyleCnt="1"/>
      <dgm:spPr>
        <a:blipFill>
          <a:blip xmlns:r="http://schemas.openxmlformats.org/officeDocument/2006/relationships" r:embed="rId1" cstate="email"/>
          <a:srcRect/>
          <a:stretch>
            <a:fillRect/>
          </a:stretch>
        </a:blipFill>
      </dgm:spPr>
      <dgm:t>
        <a:bodyPr/>
        <a:lstStyle/>
        <a:p>
          <a:endParaRPr lang="zh-CN" altLang="en-US"/>
        </a:p>
      </dgm:t>
    </dgm:pt>
    <dgm:pt modelId="{8BA8033C-FE03-494A-8113-D96014B3BA13}" type="pres">
      <dgm:prSet presAssocID="{1D354850-5A6F-408C-8D03-95F705CE2DA4}" presName="text" presStyleLbl="node1" presStyleIdx="0" presStyleCnt="1">
        <dgm:presLayoutVars>
          <dgm:bulletEnabled val="1"/>
        </dgm:presLayoutVars>
      </dgm:prSet>
      <dgm:spPr/>
      <dgm:t>
        <a:bodyPr/>
        <a:lstStyle/>
        <a:p>
          <a:endParaRPr lang="zh-CN" altLang="en-US"/>
        </a:p>
      </dgm:t>
    </dgm:pt>
  </dgm:ptLst>
  <dgm:cxnLst>
    <dgm:cxn modelId="{6D3A49E1-AE3B-4E81-8096-831945E8EAB8}" type="presOf" srcId="{1D354850-5A6F-408C-8D03-95F705CE2DA4}" destId="{8BA8033C-FE03-494A-8113-D96014B3BA13}" srcOrd="1" destOrd="0" presId="urn:microsoft.com/office/officeart/2005/8/layout/vList4#2"/>
    <dgm:cxn modelId="{3904C49F-94ED-4362-8F6D-5B196BCEA2A6}" type="presOf" srcId="{22465261-95D4-419E-BA20-A82485929D8A}" destId="{18C372C0-5AD8-4A38-89E9-D16097035E80}" srcOrd="0" destOrd="0" presId="urn:microsoft.com/office/officeart/2005/8/layout/vList4#2"/>
    <dgm:cxn modelId="{E985EE1F-059E-4DED-B72E-57245C15C10F}" type="presOf" srcId="{1D354850-5A6F-408C-8D03-95F705CE2DA4}" destId="{06B642A3-3B71-4D5F-A6CC-96439EB679BC}" srcOrd="0" destOrd="0" presId="urn:microsoft.com/office/officeart/2005/8/layout/vList4#2"/>
    <dgm:cxn modelId="{D6CFB38B-8751-41D3-BD86-E5ACC283B043}" srcId="{22465261-95D4-419E-BA20-A82485929D8A}" destId="{1D354850-5A6F-408C-8D03-95F705CE2DA4}" srcOrd="0" destOrd="0" parTransId="{5A634FF6-65D1-4504-9BA9-6FC6D5ECE845}" sibTransId="{09793AE5-59E6-4239-9F1D-2B7CEA40F60C}"/>
    <dgm:cxn modelId="{1FA673A4-2A26-42F0-B020-9B8F17C36290}" type="presParOf" srcId="{18C372C0-5AD8-4A38-89E9-D16097035E80}" destId="{2A5DA98F-18D3-413F-AB81-BA1660210363}" srcOrd="0" destOrd="0" presId="urn:microsoft.com/office/officeart/2005/8/layout/vList4#2"/>
    <dgm:cxn modelId="{86D933C7-C10A-45C6-9132-C8355EF44482}" type="presParOf" srcId="{2A5DA98F-18D3-413F-AB81-BA1660210363}" destId="{06B642A3-3B71-4D5F-A6CC-96439EB679BC}" srcOrd="0" destOrd="0" presId="urn:microsoft.com/office/officeart/2005/8/layout/vList4#2"/>
    <dgm:cxn modelId="{CE94C6CC-20C9-4E94-A58D-8BA447E651A7}" type="presParOf" srcId="{2A5DA98F-18D3-413F-AB81-BA1660210363}" destId="{621F4572-E51B-4D27-AD34-5762F572D972}" srcOrd="1" destOrd="0" presId="urn:microsoft.com/office/officeart/2005/8/layout/vList4#2"/>
    <dgm:cxn modelId="{10A5DD1B-88E6-42D8-99CF-51C3A2767F36}" type="presParOf" srcId="{2A5DA98F-18D3-413F-AB81-BA1660210363}" destId="{8BA8033C-FE03-494A-8113-D96014B3BA13}" srcOrd="2" destOrd="0" presId="urn:microsoft.com/office/officeart/2005/8/layout/vList4#2"/>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B642A3-3B71-4D5F-A6CC-96439EB679BC}">
      <dsp:nvSpPr>
        <dsp:cNvPr id="0" name=""/>
        <dsp:cNvSpPr/>
      </dsp:nvSpPr>
      <dsp:spPr>
        <a:xfrm>
          <a:off x="0" y="732"/>
          <a:ext cx="2952328" cy="748964"/>
        </a:xfrm>
        <a:prstGeom prst="roundRect">
          <a:avLst>
            <a:gd name="adj" fmla="val 10000"/>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zh-CN" altLang="en-US" sz="3600" b="0"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学习目标</a:t>
          </a:r>
          <a:endParaRPr lang="zh-CN" altLang="en-US" sz="3600" b="0" kern="12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dsp:txBody>
      <dsp:txXfrm>
        <a:off x="665362" y="732"/>
        <a:ext cx="2286965" cy="748964"/>
      </dsp:txXfrm>
    </dsp:sp>
    <dsp:sp modelId="{621F4572-E51B-4D27-AD34-5762F572D972}">
      <dsp:nvSpPr>
        <dsp:cNvPr id="0" name=""/>
        <dsp:cNvSpPr/>
      </dsp:nvSpPr>
      <dsp:spPr>
        <a:xfrm>
          <a:off x="74896" y="74896"/>
          <a:ext cx="590465" cy="599171"/>
        </a:xfrm>
        <a:prstGeom prst="roundRect">
          <a:avLst>
            <a:gd name="adj" fmla="val 10000"/>
          </a:avLst>
        </a:prstGeom>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B642A3-3B71-4D5F-A6CC-96439EB679BC}">
      <dsp:nvSpPr>
        <dsp:cNvPr id="0" name=""/>
        <dsp:cNvSpPr/>
      </dsp:nvSpPr>
      <dsp:spPr>
        <a:xfrm>
          <a:off x="0" y="732"/>
          <a:ext cx="2952328" cy="74896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zh-CN" altLang="en-US" sz="3600" b="0"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课堂小结</a:t>
          </a:r>
          <a:endParaRPr lang="zh-CN" altLang="en-US" sz="3600" b="0" kern="12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dsp:txBody>
      <dsp:txXfrm>
        <a:off x="665362" y="732"/>
        <a:ext cx="2286965" cy="748964"/>
      </dsp:txXfrm>
    </dsp:sp>
    <dsp:sp modelId="{621F4572-E51B-4D27-AD34-5762F572D972}">
      <dsp:nvSpPr>
        <dsp:cNvPr id="0" name=""/>
        <dsp:cNvSpPr/>
      </dsp:nvSpPr>
      <dsp:spPr>
        <a:xfrm>
          <a:off x="74896" y="74896"/>
          <a:ext cx="590465" cy="599171"/>
        </a:xfrm>
        <a:prstGeom prst="roundRect">
          <a:avLst>
            <a:gd name="adj" fmla="val 10000"/>
          </a:avLst>
        </a:prstGeom>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3">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2">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46">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47">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4403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lstStyle/>
          <a:p>
            <a:endParaRPr lang="zh-CN" altLang="en-US" smtClean="0"/>
          </a:p>
        </p:txBody>
      </p:sp>
      <p:sp>
        <p:nvSpPr>
          <p:cNvPr id="4403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fld id="{22C939FA-8FB3-44C8-9AD8-83C62B78CBF6}" type="slidenum">
              <a:rPr lang="zh-CN" altLang="en-US" sz="1800">
                <a:solidFill>
                  <a:srgbClr val="000000"/>
                </a:solidFill>
              </a:rPr>
            </a:fld>
            <a:endParaRPr lang="en-US" altLang="zh-CN" sz="180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jpeg"/><Relationship Id="rId2" Type="http://schemas.openxmlformats.org/officeDocument/2006/relationships/image" Target="../media/image11.png"/><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GI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GI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3"/>
          <p:cNvPicPr>
            <a:picLocks noChangeAspect="1" noChangeArrowheads="1"/>
          </p:cNvPicPr>
          <p:nvPr/>
        </p:nvPicPr>
        <p:blipFill>
          <a:blip r:embed="rId1"/>
          <a:srcRect/>
          <a:stretch>
            <a:fillRect/>
          </a:stretch>
        </p:blipFill>
        <p:spPr bwMode="auto">
          <a:xfrm>
            <a:off x="2482850" y="2085975"/>
            <a:ext cx="7319963" cy="3500437"/>
          </a:xfrm>
          <a:prstGeom prst="rect">
            <a:avLst/>
          </a:prstGeom>
          <a:ln>
            <a:noFill/>
          </a:ln>
          <a:effectLst>
            <a:softEdge rad="112500"/>
          </a:effectLst>
        </p:spPr>
      </p:pic>
      <p:sp>
        <p:nvSpPr>
          <p:cNvPr id="67" name="圆角矩形 66"/>
          <p:cNvSpPr/>
          <p:nvPr/>
        </p:nvSpPr>
        <p:spPr bwMode="auto">
          <a:xfrm>
            <a:off x="2482850" y="1885950"/>
            <a:ext cx="7226300" cy="134938"/>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endParaRPr>
          </a:p>
        </p:txBody>
      </p:sp>
      <p:pic>
        <p:nvPicPr>
          <p:cNvPr id="8196" name="Picture 39" descr="구름"/>
          <p:cNvPicPr>
            <a:picLocks noChangeAspect="1" noChangeArrowheads="1"/>
          </p:cNvPicPr>
          <p:nvPr/>
        </p:nvPicPr>
        <p:blipFill>
          <a:blip r:embed="rId2" cstate="email"/>
          <a:srcRect/>
          <a:stretch>
            <a:fillRect/>
          </a:stretch>
        </p:blipFill>
        <p:spPr bwMode="auto">
          <a:xfrm>
            <a:off x="6319838" y="179388"/>
            <a:ext cx="682625"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40" descr="구름"/>
          <p:cNvPicPr>
            <a:picLocks noChangeAspect="1" noChangeArrowheads="1"/>
          </p:cNvPicPr>
          <p:nvPr/>
        </p:nvPicPr>
        <p:blipFill>
          <a:blip r:embed="rId3" cstate="email"/>
          <a:srcRect/>
          <a:stretch>
            <a:fillRect/>
          </a:stretch>
        </p:blipFill>
        <p:spPr bwMode="auto">
          <a:xfrm>
            <a:off x="8759825" y="503238"/>
            <a:ext cx="1042988"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7" name="图片 46" descr="枫叶副本"/>
          <p:cNvPicPr>
            <a:picLocks noChangeAspect="1" noChangeArrowheads="1"/>
          </p:cNvPicPr>
          <p:nvPr/>
        </p:nvPicPr>
        <p:blipFill>
          <a:blip r:embed="rId4" cstate="email"/>
          <a:srcRect/>
          <a:stretch>
            <a:fillRect/>
          </a:stretch>
        </p:blipFill>
        <p:spPr bwMode="auto">
          <a:xfrm>
            <a:off x="5494338" y="2955925"/>
            <a:ext cx="106045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矩形 47"/>
          <p:cNvSpPr/>
          <p:nvPr/>
        </p:nvSpPr>
        <p:spPr bwMode="auto">
          <a:xfrm>
            <a:off x="4702175" y="3063429"/>
            <a:ext cx="3186113" cy="706755"/>
          </a:xfrm>
          <a:prstGeom prst="rect">
            <a:avLst/>
          </a:prstGeom>
          <a:noFill/>
          <a:ln>
            <a:noFill/>
          </a:ln>
        </p:spPr>
        <p:txBody>
          <a:bodyPr>
            <a:spAutoFit/>
          </a:bodyPr>
          <a:lstStyle/>
          <a:p>
            <a:pPr algn="dist">
              <a:buFontTx/>
              <a:buNone/>
              <a:defRPr/>
            </a:pPr>
            <a:r>
              <a:rPr lang="zh-CN" altLang="en-US" sz="4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黑体简体" panose="03000509000000000000" charset="-122"/>
                <a:ea typeface="方正黑体简体" panose="03000509000000000000" charset="-122"/>
                <a:cs typeface="仿宋" panose="02010609060101010101" pitchFamily="49" charset="-122"/>
              </a:rPr>
              <a:t>第 二 课时</a:t>
            </a:r>
            <a:endParaRPr lang="zh-CN" altLang="en-US" sz="4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黑体简体" panose="03000509000000000000" charset="-122"/>
              <a:ea typeface="方正黑体简体" panose="03000509000000000000" charset="-122"/>
              <a:cs typeface="仿宋" panose="02010609060101010101" pitchFamily="49" charset="-122"/>
            </a:endParaRPr>
          </a:p>
        </p:txBody>
      </p:sp>
      <p:grpSp>
        <p:nvGrpSpPr>
          <p:cNvPr id="8201" name="组合 13338"/>
          <p:cNvGrpSpPr/>
          <p:nvPr/>
        </p:nvGrpSpPr>
        <p:grpSpPr bwMode="auto">
          <a:xfrm>
            <a:off x="3136900" y="904875"/>
            <a:ext cx="6399212" cy="1181100"/>
            <a:chOff x="2379275" y="929038"/>
            <a:chExt cx="6399868" cy="1181429"/>
          </a:xfrm>
        </p:grpSpPr>
        <p:sp>
          <p:nvSpPr>
            <p:cNvPr id="8202" name="Text Box 2"/>
            <p:cNvSpPr txBox="1">
              <a:spLocks noChangeArrowheads="1"/>
            </p:cNvSpPr>
            <p:nvPr/>
          </p:nvSpPr>
          <p:spPr bwMode="auto">
            <a:xfrm>
              <a:off x="3690849" y="961928"/>
              <a:ext cx="5088294" cy="101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6000" b="1" dirty="0">
                  <a:solidFill>
                    <a:srgbClr val="CC0000"/>
                  </a:solidFill>
                  <a:ea typeface="黑体" panose="02010609060101010101" pitchFamily="49" charset="-122"/>
                </a:rPr>
                <a:t>台湾的蝴蝶</a:t>
              </a:r>
              <a:r>
                <a:rPr lang="zh-CN" altLang="en-US" sz="6000" b="1" dirty="0" smtClean="0">
                  <a:solidFill>
                    <a:srgbClr val="CC0000"/>
                  </a:solidFill>
                  <a:ea typeface="黑体" panose="02010609060101010101" pitchFamily="49" charset="-122"/>
                </a:rPr>
                <a:t>谷</a:t>
              </a:r>
              <a:endParaRPr lang="zh-CN" altLang="en-US" sz="6000" b="1" dirty="0">
                <a:solidFill>
                  <a:srgbClr val="CC0000"/>
                </a:solidFill>
                <a:ea typeface="黑体" panose="02010609060101010101" pitchFamily="49" charset="-122"/>
              </a:endParaRPr>
            </a:p>
          </p:txBody>
        </p:sp>
        <p:grpSp>
          <p:nvGrpSpPr>
            <p:cNvPr id="8203" name="组合 13337"/>
            <p:cNvGrpSpPr/>
            <p:nvPr/>
          </p:nvGrpSpPr>
          <p:grpSpPr bwMode="auto">
            <a:xfrm>
              <a:off x="2379275" y="929038"/>
              <a:ext cx="1181221" cy="1181429"/>
              <a:chOff x="2533650" y="760413"/>
              <a:chExt cx="1181221" cy="1181429"/>
            </a:xfrm>
          </p:grpSpPr>
          <p:sp>
            <p:nvSpPr>
              <p:cNvPr id="10259" name="AutoShape 11"/>
              <p:cNvSpPr>
                <a:spLocks noChangeArrowheads="1"/>
              </p:cNvSpPr>
              <p:nvPr/>
            </p:nvSpPr>
            <p:spPr bwMode="auto">
              <a:xfrm>
                <a:off x="2533650" y="760413"/>
                <a:ext cx="1181221" cy="1181429"/>
              </a:xfrm>
              <a:prstGeom prst="diamond">
                <a:avLst/>
              </a:prstGeom>
              <a:solidFill>
                <a:srgbClr val="236B2A"/>
              </a:solidFill>
              <a:ln w="38100">
                <a:solidFill>
                  <a:schemeClr val="bg1"/>
                </a:solidFill>
                <a:miter lim="800000"/>
              </a:ln>
              <a:effectLst>
                <a:outerShdw sy="50000" rotWithShape="0">
                  <a:srgbClr val="808080">
                    <a:alpha val="50000"/>
                  </a:srgbClr>
                </a:outerShdw>
              </a:effectLst>
            </p:spPr>
            <p:txBody>
              <a:bodyPr wrap="none" anchor="ctr"/>
              <a:lstStyle/>
              <a:p>
                <a:pPr algn="ctr" eaLnBrk="0" hangingPunct="0">
                  <a:defRPr/>
                </a:pPr>
                <a:endParaRPr lang="en-US" altLang="ko-KR" sz="2800" b="1">
                  <a:solidFill>
                    <a:srgbClr val="FFFFFF"/>
                  </a:solidFill>
                  <a:ea typeface="Gulim" pitchFamily="34" charset="-127"/>
                </a:endParaRPr>
              </a:p>
            </p:txBody>
          </p:sp>
          <p:sp>
            <p:nvSpPr>
              <p:cNvPr id="8205" name="文本框 13"/>
              <p:cNvSpPr txBox="1">
                <a:spLocks noChangeArrowheads="1"/>
              </p:cNvSpPr>
              <p:nvPr/>
            </p:nvSpPr>
            <p:spPr bwMode="auto">
              <a:xfrm>
                <a:off x="2608215" y="866082"/>
                <a:ext cx="875120" cy="92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5400" b="1" dirty="0">
                    <a:solidFill>
                      <a:schemeClr val="bg1"/>
                    </a:solidFill>
                    <a:latin typeface="方正大黑简体" pitchFamily="65" charset="-122"/>
                    <a:ea typeface="方正大黑简体" pitchFamily="65" charset="-122"/>
                  </a:rPr>
                  <a:t>20</a:t>
                </a:r>
                <a:endParaRPr lang="zh-CN" altLang="en-US" sz="5400" b="1" dirty="0">
                  <a:solidFill>
                    <a:schemeClr val="bg1"/>
                  </a:solidFill>
                  <a:latin typeface="方正大黑简体" pitchFamily="65" charset="-122"/>
                  <a:ea typeface="方正大黑简体" pitchFamily="65"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6637"/>
                                        </p:tgtEl>
                                        <p:attrNameLst>
                                          <p:attrName>style.visibility</p:attrName>
                                        </p:attrNameLst>
                                      </p:cBhvr>
                                      <p:to>
                                        <p:strVal val="visible"/>
                                      </p:to>
                                    </p:set>
                                    <p:anim calcmode="lin" valueType="num">
                                      <p:cBhvr>
                                        <p:cTn id="7" dur="500" fill="hold"/>
                                        <p:tgtEl>
                                          <p:spTgt spid="26637"/>
                                        </p:tgtEl>
                                        <p:attrNameLst>
                                          <p:attrName>ppt_w</p:attrName>
                                        </p:attrNameLst>
                                      </p:cBhvr>
                                      <p:tavLst>
                                        <p:tav tm="0">
                                          <p:val>
                                            <p:fltVal val="0"/>
                                          </p:val>
                                        </p:tav>
                                        <p:tav tm="100000">
                                          <p:val>
                                            <p:strVal val="#ppt_w"/>
                                          </p:val>
                                        </p:tav>
                                      </p:tavLst>
                                    </p:anim>
                                    <p:anim calcmode="lin" valueType="num">
                                      <p:cBhvr>
                                        <p:cTn id="8" dur="500" fill="hold"/>
                                        <p:tgtEl>
                                          <p:spTgt spid="2663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2"/>
          <p:cNvSpPr>
            <a:spLocks noChangeArrowheads="1"/>
          </p:cNvSpPr>
          <p:nvPr/>
        </p:nvSpPr>
        <p:spPr bwMode="auto">
          <a:xfrm>
            <a:off x="2328863" y="2089150"/>
            <a:ext cx="753427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803275">
              <a:lnSpc>
                <a:spcPct val="150000"/>
              </a:lnSpc>
            </a:pPr>
            <a:r>
              <a:rPr lang="zh-CN" altLang="en-US" sz="3200" b="1">
                <a:solidFill>
                  <a:srgbClr val="000000"/>
                </a:solidFill>
                <a:latin typeface="楷体" panose="02010609060101010101" pitchFamily="49" charset="-122"/>
                <a:ea typeface="楷体" panose="02010609060101010101" pitchFamily="49" charset="-122"/>
              </a:rPr>
              <a:t>同学们刚才已经跟随老师走进文本，感受到了蝴蝶谷的迷人景象，让我们拿起金钥匙开启智慧之门。</a:t>
            </a:r>
            <a:endParaRPr lang="zh-CN" altLang="en-US" sz="3200" b="1">
              <a:solidFill>
                <a:srgbClr val="000000"/>
              </a:solidFill>
              <a:latin typeface="楷体" panose="02010609060101010101" pitchFamily="49" charset="-122"/>
              <a:ea typeface="楷体" panose="020106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内容占位符 2"/>
          <p:cNvSpPr txBox="1"/>
          <p:nvPr/>
        </p:nvSpPr>
        <p:spPr>
          <a:xfrm>
            <a:off x="2159000" y="1939925"/>
            <a:ext cx="2203450" cy="590550"/>
          </a:xfrm>
          <a:prstGeom prst="rect">
            <a:avLst/>
          </a:prstGeom>
        </p:spPr>
        <p:txBody>
          <a:bodyPr/>
          <a:lstStyle>
            <a:lvl1pPr marL="342900" indent="-342900" eaLnBrk="0" hangingPunct="0">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Aft>
                <a:spcPts val="600"/>
              </a:spcAft>
              <a:buFont typeface="Wingdings" panose="05000000000000000000" pitchFamily="2" charset="2"/>
              <a:buChar char="u"/>
              <a:defRPr/>
            </a:pPr>
            <a:r>
              <a:rPr lang="zh-CN" altLang="zh-CN" sz="2400" b="1" dirty="0">
                <a:solidFill>
                  <a:srgbClr val="C00000"/>
                </a:solidFill>
                <a:latin typeface="黑体" panose="02010609060101010101" pitchFamily="49" charset="-122"/>
                <a:ea typeface="黑体" panose="02010609060101010101" pitchFamily="49" charset="-122"/>
                <a:cs typeface="Adobe 黑体 Std R" pitchFamily="34" charset="-122"/>
                <a:sym typeface="Calibri" panose="020F0502020204030204" pitchFamily="34" charset="0"/>
              </a:rPr>
              <a:t>核心问题</a:t>
            </a:r>
            <a:r>
              <a:rPr lang="zh-CN" altLang="zh-CN" sz="2400" b="1" dirty="0" smtClean="0">
                <a:solidFill>
                  <a:srgbClr val="C00000"/>
                </a:solidFill>
                <a:latin typeface="黑体" panose="02010609060101010101" pitchFamily="49" charset="-122"/>
                <a:ea typeface="黑体" panose="02010609060101010101" pitchFamily="49" charset="-122"/>
                <a:cs typeface="Adobe 黑体 Std R" pitchFamily="34" charset="-122"/>
                <a:sym typeface="Calibri" panose="020F0502020204030204" pitchFamily="34" charset="0"/>
              </a:rPr>
              <a:t>：</a:t>
            </a:r>
            <a:endParaRPr lang="zh-CN" altLang="en-US" sz="2400" b="1" dirty="0">
              <a:solidFill>
                <a:prstClr val="black"/>
              </a:solidFill>
              <a:latin typeface="黑体" panose="02010609060101010101" pitchFamily="49" charset="-122"/>
              <a:ea typeface="黑体" panose="02010609060101010101" pitchFamily="49" charset="-122"/>
              <a:cs typeface="+mn-cs"/>
              <a:sym typeface="Calibri" panose="020F0502020204030204" pitchFamily="34" charset="0"/>
            </a:endParaRPr>
          </a:p>
        </p:txBody>
      </p:sp>
      <p:sp>
        <p:nvSpPr>
          <p:cNvPr id="2" name="矩形 1"/>
          <p:cNvSpPr>
            <a:spLocks noChangeArrowheads="1"/>
          </p:cNvSpPr>
          <p:nvPr/>
        </p:nvSpPr>
        <p:spPr bwMode="auto">
          <a:xfrm>
            <a:off x="2597150" y="3248025"/>
            <a:ext cx="7313613" cy="1198880"/>
          </a:xfrm>
          <a:prstGeom prst="rect">
            <a:avLst/>
          </a:prstGeom>
          <a:noFill/>
          <a:ln>
            <a:noFill/>
          </a:ln>
        </p:spPr>
        <p:txBody>
          <a:bodyPr>
            <a:spAutoFit/>
          </a:bodyPr>
          <a:lstStyle/>
          <a:p>
            <a:pPr indent="542925">
              <a:lnSpc>
                <a:spcPct val="150000"/>
              </a:lnSpc>
              <a:defRPr/>
            </a:pPr>
            <a:r>
              <a:rPr lang="zh-CN" altLang="en-US" sz="2400" b="1" dirty="0">
                <a:solidFill>
                  <a:srgbClr val="FF0000"/>
                </a:solidFill>
                <a:latin typeface="+mj-ea"/>
                <a:ea typeface="+mj-ea"/>
              </a:rPr>
              <a:t>台湾蝴蝶谷的景色非常迷人，每年春季瑰丽而壮观的奇异景象吸引了大批中外游客。</a:t>
            </a:r>
            <a:endParaRPr lang="zh-CN" altLang="en-US" sz="2400" b="1" dirty="0">
              <a:solidFill>
                <a:srgbClr val="FF0000"/>
              </a:solidFill>
              <a:latin typeface="+mj-ea"/>
              <a:ea typeface="+mj-ea"/>
            </a:endParaRPr>
          </a:p>
        </p:txBody>
      </p:sp>
      <p:sp>
        <p:nvSpPr>
          <p:cNvPr id="37893" name="矩形 5"/>
          <p:cNvSpPr>
            <a:spLocks noChangeArrowheads="1"/>
          </p:cNvSpPr>
          <p:nvPr/>
        </p:nvSpPr>
        <p:spPr bwMode="auto">
          <a:xfrm>
            <a:off x="2501900" y="2609850"/>
            <a:ext cx="7408863" cy="645160"/>
          </a:xfrm>
          <a:prstGeom prst="rect">
            <a:avLst/>
          </a:prstGeom>
          <a:noFill/>
          <a:ln>
            <a:noFill/>
          </a:ln>
        </p:spPr>
        <p:txBody>
          <a:bodyPr>
            <a:spAutoFit/>
          </a:bodyPr>
          <a:lstStyle/>
          <a:p>
            <a:pPr indent="630555">
              <a:lnSpc>
                <a:spcPct val="150000"/>
              </a:lnSpc>
              <a:spcAft>
                <a:spcPts val="600"/>
              </a:spcAft>
              <a:defRPr/>
            </a:pPr>
            <a:r>
              <a:rPr lang="zh-CN" altLang="en-US" sz="2400" b="1" dirty="0">
                <a:solidFill>
                  <a:srgbClr val="000000"/>
                </a:solidFill>
                <a:latin typeface="+mj-ea"/>
                <a:ea typeface="+mj-ea"/>
                <a:sym typeface="Calibri" panose="020F0502020204030204" pitchFamily="34" charset="0"/>
              </a:rPr>
              <a:t>台湾蝴蝶谷的景色如何？</a:t>
            </a:r>
            <a:endParaRPr lang="zh-CN" altLang="en-US" sz="2400" b="1" dirty="0">
              <a:solidFill>
                <a:srgbClr val="000000"/>
              </a:solidFill>
              <a:latin typeface="+mj-ea"/>
              <a:ea typeface="+mj-ea"/>
              <a:sym typeface="Calibri" panose="020F0502020204030204" pitchFamily="34" charset="0"/>
            </a:endParaRPr>
          </a:p>
        </p:txBody>
      </p:sp>
      <p:pic>
        <p:nvPicPr>
          <p:cNvPr id="19461" name="Picture 7"/>
          <p:cNvPicPr>
            <a:picLocks noChangeAspect="1" noChangeArrowheads="1"/>
          </p:cNvPicPr>
          <p:nvPr/>
        </p:nvPicPr>
        <p:blipFill>
          <a:blip r:embed="rId1" cstate="email"/>
          <a:srcRect/>
          <a:stretch>
            <a:fillRect/>
          </a:stretch>
        </p:blipFill>
        <p:spPr bwMode="auto">
          <a:xfrm>
            <a:off x="2055813" y="1185863"/>
            <a:ext cx="551815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内容占位符 2"/>
          <p:cNvSpPr txBox="1">
            <a:spLocks noChangeArrowheads="1"/>
          </p:cNvSpPr>
          <p:nvPr/>
        </p:nvSpPr>
        <p:spPr bwMode="auto">
          <a:xfrm>
            <a:off x="2527300" y="2454275"/>
            <a:ext cx="7645400" cy="755650"/>
          </a:xfrm>
          <a:prstGeom prst="rect">
            <a:avLst/>
          </a:prstGeom>
          <a:no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defRPr/>
            </a:pPr>
            <a:r>
              <a:rPr lang="en-US" altLang="zh-CN" sz="2400" b="1" dirty="0" smtClean="0">
                <a:latin typeface="+mj-ea"/>
                <a:ea typeface="+mj-ea"/>
                <a:sym typeface="Calibri" panose="020F0502020204030204" pitchFamily="34" charset="0"/>
              </a:rPr>
              <a:t>1.</a:t>
            </a:r>
            <a:r>
              <a:rPr lang="zh-CN" altLang="en-US" sz="2400" b="1" dirty="0" smtClean="0">
                <a:latin typeface="+mj-ea"/>
                <a:ea typeface="+mj-ea"/>
              </a:rPr>
              <a:t>为什么说台湾是蝴蝶生长的好地方？</a:t>
            </a:r>
            <a:endParaRPr lang="zh-CN" altLang="en-US" sz="2400" b="1" dirty="0" smtClean="0">
              <a:latin typeface="+mj-ea"/>
              <a:ea typeface="+mj-ea"/>
            </a:endParaRPr>
          </a:p>
        </p:txBody>
      </p:sp>
      <p:sp>
        <p:nvSpPr>
          <p:cNvPr id="2" name="矩形 1"/>
          <p:cNvSpPr>
            <a:spLocks noChangeArrowheads="1"/>
          </p:cNvSpPr>
          <p:nvPr/>
        </p:nvSpPr>
        <p:spPr bwMode="auto">
          <a:xfrm>
            <a:off x="2720975" y="3159125"/>
            <a:ext cx="7251700" cy="1753235"/>
          </a:xfrm>
          <a:prstGeom prst="rect">
            <a:avLst/>
          </a:prstGeom>
          <a:noFill/>
          <a:ln>
            <a:noFill/>
          </a:ln>
        </p:spPr>
        <p:txBody>
          <a:bodyPr>
            <a:spAutoFit/>
          </a:bodyPr>
          <a:lstStyle/>
          <a:p>
            <a:pPr marL="5080" indent="709930">
              <a:lnSpc>
                <a:spcPct val="150000"/>
              </a:lnSpc>
              <a:spcAft>
                <a:spcPts val="600"/>
              </a:spcAft>
              <a:defRPr/>
            </a:pPr>
            <a:r>
              <a:rPr lang="zh-CN" altLang="en-US" sz="2400" b="1" dirty="0">
                <a:solidFill>
                  <a:srgbClr val="FF0000"/>
                </a:solidFill>
                <a:latin typeface="+mj-ea"/>
                <a:ea typeface="+mj-ea"/>
                <a:sym typeface="Calibri" panose="020F0502020204030204" pitchFamily="34" charset="0"/>
              </a:rPr>
              <a:t>因为台湾气候温暖，水源充足，花草茂盛，有适宜蝴蝶生长的自然条件，所以说台湾是蝴蝶生长的好地方。</a:t>
            </a:r>
            <a:endParaRPr lang="zh-CN" altLang="en-US" sz="2400" b="1" dirty="0">
              <a:solidFill>
                <a:srgbClr val="FF0000"/>
              </a:solidFill>
              <a:latin typeface="+mj-ea"/>
              <a:ea typeface="+mj-ea"/>
              <a:sym typeface="Calibri" panose="020F0502020204030204" pitchFamily="34" charset="0"/>
            </a:endParaRPr>
          </a:p>
        </p:txBody>
      </p:sp>
      <p:sp>
        <p:nvSpPr>
          <p:cNvPr id="20484" name="内容占位符 2"/>
          <p:cNvSpPr txBox="1">
            <a:spLocks noChangeArrowheads="1"/>
          </p:cNvSpPr>
          <p:nvPr/>
        </p:nvSpPr>
        <p:spPr bwMode="auto">
          <a:xfrm>
            <a:off x="2159000" y="1733550"/>
            <a:ext cx="220345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buFont typeface="Wingdings" panose="05000000000000000000" pitchFamily="2" charset="2"/>
              <a:buChar char="u"/>
            </a:pPr>
            <a:r>
              <a:rPr lang="zh-CN" altLang="en-US" sz="2400" b="1" dirty="0">
                <a:solidFill>
                  <a:srgbClr val="C00000"/>
                </a:solidFill>
                <a:latin typeface="微软雅黑" panose="020B0503020204020204" charset="-122"/>
                <a:ea typeface="微软雅黑" panose="020B0503020204020204" charset="-122"/>
                <a:sym typeface="Calibri" panose="020F0502020204030204" pitchFamily="34" charset="0"/>
              </a:rPr>
              <a:t>串珠</a:t>
            </a:r>
            <a:r>
              <a:rPr lang="zh-CN" altLang="zh-CN" sz="2400" b="1" dirty="0">
                <a:solidFill>
                  <a:srgbClr val="C00000"/>
                </a:solidFill>
                <a:latin typeface="微软雅黑" panose="020B0503020204020204" charset="-122"/>
                <a:ea typeface="微软雅黑" panose="020B0503020204020204" charset="-122"/>
                <a:sym typeface="Calibri" panose="020F0502020204030204" pitchFamily="34" charset="0"/>
              </a:rPr>
              <a:t>问题：</a:t>
            </a:r>
            <a:endParaRPr lang="en-US" altLang="zh-CN" sz="2400" b="1" dirty="0">
              <a:solidFill>
                <a:srgbClr val="C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内容占位符 2"/>
          <p:cNvSpPr txBox="1"/>
          <p:nvPr/>
        </p:nvSpPr>
        <p:spPr>
          <a:xfrm>
            <a:off x="2327275" y="1631950"/>
            <a:ext cx="7847013" cy="906463"/>
          </a:xfrm>
          <a:prstGeom prst="rect">
            <a:avLst/>
          </a:prstGeom>
        </p:spPr>
        <p:txBody>
          <a:bodyPr/>
          <a:lstStyle>
            <a:lvl1pPr marL="342900" indent="-342900" eaLnBrk="0" hangingPunct="0">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61950" indent="-361950" eaLnBrk="1" hangingPunct="1">
              <a:lnSpc>
                <a:spcPct val="150000"/>
              </a:lnSpc>
              <a:spcAft>
                <a:spcPts val="600"/>
              </a:spcAft>
              <a:buFontTx/>
              <a:buNone/>
              <a:defRPr/>
            </a:pPr>
            <a:r>
              <a:rPr lang="en-US" altLang="zh-CN" sz="2400" b="1" dirty="0" smtClean="0">
                <a:solidFill>
                  <a:prstClr val="black"/>
                </a:solidFill>
                <a:latin typeface="+mj-ea"/>
                <a:ea typeface="+mj-ea"/>
                <a:cs typeface="+mn-cs"/>
                <a:sym typeface="Calibri" panose="020F0502020204030204" pitchFamily="34" charset="0"/>
              </a:rPr>
              <a:t>2.</a:t>
            </a:r>
            <a:r>
              <a:rPr lang="zh-CN" altLang="en-US" sz="2400" b="1" dirty="0">
                <a:solidFill>
                  <a:prstClr val="black"/>
                </a:solidFill>
                <a:latin typeface="+mj-ea"/>
                <a:ea typeface="+mj-ea"/>
                <a:cs typeface="+mn-cs"/>
                <a:sym typeface="Calibri" panose="020F0502020204030204" pitchFamily="34" charset="0"/>
              </a:rPr>
              <a:t>蝴蝶谷的名字是怎么来的？</a:t>
            </a:r>
            <a:endParaRPr lang="zh-CN" altLang="en-US" sz="2400" b="1" dirty="0">
              <a:solidFill>
                <a:prstClr val="black"/>
              </a:solidFill>
              <a:latin typeface="+mj-ea"/>
              <a:ea typeface="+mj-ea"/>
              <a:cs typeface="+mn-cs"/>
              <a:sym typeface="Calibri" panose="020F0502020204030204" pitchFamily="34" charset="0"/>
            </a:endParaRPr>
          </a:p>
        </p:txBody>
      </p:sp>
      <p:sp>
        <p:nvSpPr>
          <p:cNvPr id="2" name="矩形 1"/>
          <p:cNvSpPr>
            <a:spLocks noChangeArrowheads="1"/>
          </p:cNvSpPr>
          <p:nvPr/>
        </p:nvSpPr>
        <p:spPr bwMode="auto">
          <a:xfrm>
            <a:off x="2670175" y="2271713"/>
            <a:ext cx="7416800" cy="1753235"/>
          </a:xfrm>
          <a:prstGeom prst="rect">
            <a:avLst/>
          </a:prstGeom>
          <a:noFill/>
          <a:ln>
            <a:noFill/>
          </a:ln>
        </p:spPr>
        <p:txBody>
          <a:bodyPr>
            <a:spAutoFit/>
          </a:bodyPr>
          <a:lstStyle/>
          <a:p>
            <a:pPr marL="3175" indent="622300">
              <a:lnSpc>
                <a:spcPct val="150000"/>
              </a:lnSpc>
              <a:spcAft>
                <a:spcPts val="600"/>
              </a:spcAft>
              <a:defRPr/>
            </a:pPr>
            <a:r>
              <a:rPr lang="zh-CN" altLang="en-US" sz="2400" b="1" dirty="0">
                <a:solidFill>
                  <a:srgbClr val="FF0000"/>
                </a:solidFill>
                <a:latin typeface="+mj-ea"/>
                <a:ea typeface="+mj-ea"/>
                <a:sym typeface="Calibri" panose="020F0502020204030204" pitchFamily="34" charset="0"/>
              </a:rPr>
              <a:t>台湾的山多，山谷也多。每年春季，一群群色彩斑斓的蝴蝶飞过花丛，穿过树林，越过小溪，赶到山谷里来聚会。人们就把这些山谷叫做蝴蝶谷。</a:t>
            </a:r>
            <a:endParaRPr lang="zh-CN" altLang="en-US" sz="2400" b="1" dirty="0">
              <a:solidFill>
                <a:srgbClr val="FF0000"/>
              </a:solidFill>
              <a:latin typeface="+mj-ea"/>
              <a:ea typeface="+mj-ea"/>
              <a:sym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内容占位符 2"/>
          <p:cNvSpPr txBox="1"/>
          <p:nvPr/>
        </p:nvSpPr>
        <p:spPr>
          <a:xfrm>
            <a:off x="2328863" y="1514475"/>
            <a:ext cx="7645400" cy="922338"/>
          </a:xfrm>
          <a:prstGeom prst="rect">
            <a:avLst/>
          </a:prstGeom>
        </p:spPr>
        <p:txBody>
          <a:bodyPr/>
          <a:lstStyle>
            <a:lvl1pPr marL="342900" indent="-342900" eaLnBrk="0" hangingPunct="0">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71780" indent="-271780" eaLnBrk="1" hangingPunct="1">
              <a:lnSpc>
                <a:spcPct val="150000"/>
              </a:lnSpc>
              <a:spcAft>
                <a:spcPts val="600"/>
              </a:spcAft>
              <a:buFontTx/>
              <a:buNone/>
              <a:defRPr/>
            </a:pPr>
            <a:r>
              <a:rPr lang="en-US" altLang="zh-CN" sz="2400" b="1" dirty="0">
                <a:solidFill>
                  <a:prstClr val="black"/>
                </a:solidFill>
                <a:latin typeface="+mj-ea"/>
                <a:ea typeface="+mj-ea"/>
                <a:cs typeface="+mn-cs"/>
                <a:sym typeface="Calibri" panose="020F0502020204030204" pitchFamily="34" charset="0"/>
              </a:rPr>
              <a:t>3</a:t>
            </a:r>
            <a:r>
              <a:rPr lang="en-US" altLang="zh-CN" sz="2400" b="1" dirty="0" smtClean="0">
                <a:solidFill>
                  <a:prstClr val="black"/>
                </a:solidFill>
                <a:latin typeface="+mj-ea"/>
                <a:ea typeface="+mj-ea"/>
                <a:cs typeface="+mn-cs"/>
                <a:sym typeface="Calibri" panose="020F0502020204030204" pitchFamily="34" charset="0"/>
              </a:rPr>
              <a:t>.</a:t>
            </a:r>
            <a:r>
              <a:rPr lang="zh-CN" altLang="en-US" sz="2400" b="1" dirty="0">
                <a:solidFill>
                  <a:prstClr val="black"/>
                </a:solidFill>
                <a:latin typeface="+mj-ea"/>
                <a:ea typeface="+mj-ea"/>
                <a:cs typeface="+mn-cs"/>
                <a:sym typeface="Calibri" panose="020F0502020204030204" pitchFamily="34" charset="0"/>
              </a:rPr>
              <a:t>蝴蝶谷有怎样的迷人景象？</a:t>
            </a:r>
            <a:endParaRPr lang="zh-CN" altLang="en-US" sz="2400" b="1" dirty="0">
              <a:solidFill>
                <a:prstClr val="black"/>
              </a:solidFill>
              <a:latin typeface="+mj-ea"/>
              <a:ea typeface="+mj-ea"/>
              <a:cs typeface="+mn-cs"/>
              <a:sym typeface="Calibri" panose="020F0502020204030204" pitchFamily="34" charset="0"/>
            </a:endParaRPr>
          </a:p>
          <a:p>
            <a:pPr marL="271780" indent="-271780" eaLnBrk="1" hangingPunct="1">
              <a:lnSpc>
                <a:spcPct val="150000"/>
              </a:lnSpc>
              <a:spcAft>
                <a:spcPts val="600"/>
              </a:spcAft>
              <a:buFontTx/>
              <a:buNone/>
              <a:defRPr/>
            </a:pPr>
            <a:endParaRPr lang="zh-CN" altLang="en-US" sz="2400" b="1" dirty="0" smtClean="0">
              <a:solidFill>
                <a:prstClr val="black"/>
              </a:solidFill>
              <a:latin typeface="+mj-ea"/>
              <a:ea typeface="+mj-ea"/>
              <a:cs typeface="+mn-cs"/>
              <a:sym typeface="Calibri" panose="020F0502020204030204" pitchFamily="34" charset="0"/>
            </a:endParaRPr>
          </a:p>
          <a:p>
            <a:pPr marL="271780" indent="-271780" eaLnBrk="1" hangingPunct="1">
              <a:lnSpc>
                <a:spcPct val="150000"/>
              </a:lnSpc>
              <a:spcAft>
                <a:spcPts val="600"/>
              </a:spcAft>
              <a:buFontTx/>
              <a:buNone/>
              <a:defRPr/>
            </a:pPr>
            <a:endParaRPr lang="zh-CN" altLang="en-US" sz="2400" b="1" dirty="0">
              <a:solidFill>
                <a:prstClr val="black"/>
              </a:solidFill>
              <a:latin typeface="+mj-ea"/>
              <a:ea typeface="+mj-ea"/>
              <a:cs typeface="+mn-cs"/>
              <a:sym typeface="Calibri" panose="020F0502020204030204" pitchFamily="34" charset="0"/>
            </a:endParaRPr>
          </a:p>
        </p:txBody>
      </p:sp>
      <p:sp>
        <p:nvSpPr>
          <p:cNvPr id="2" name="矩形 1"/>
          <p:cNvSpPr>
            <a:spLocks noChangeArrowheads="1"/>
          </p:cNvSpPr>
          <p:nvPr/>
        </p:nvSpPr>
        <p:spPr bwMode="auto">
          <a:xfrm>
            <a:off x="2328863" y="2135188"/>
            <a:ext cx="7645400" cy="2861310"/>
          </a:xfrm>
          <a:prstGeom prst="rect">
            <a:avLst/>
          </a:prstGeom>
          <a:noFill/>
          <a:ln>
            <a:noFill/>
          </a:ln>
        </p:spPr>
        <p:txBody>
          <a:bodyPr>
            <a:spAutoFit/>
          </a:bodyPr>
          <a:lstStyle/>
          <a:p>
            <a:pPr marL="271780" indent="711200">
              <a:lnSpc>
                <a:spcPct val="150000"/>
              </a:lnSpc>
              <a:defRPr/>
            </a:pPr>
            <a:r>
              <a:rPr lang="zh-CN" altLang="en-US" sz="2400" b="1" dirty="0">
                <a:solidFill>
                  <a:srgbClr val="FF0000"/>
                </a:solidFill>
                <a:latin typeface="+mj-ea"/>
                <a:ea typeface="+mj-ea"/>
              </a:rPr>
              <a:t>蝴蝶谷里的景象非常迷人。有的山谷里只有一种黄颜色的蝴蝶，在阳光的照耀下，金光灿灿，十分壮观。有的山谷里有几种蝴蝶，上下翻飞，五彩缤纷，就像谁在空中撒了一把把五颜六色的花瓣，随风飘来，又随风飘去。</a:t>
            </a:r>
            <a:endParaRPr lang="zh-CN" altLang="en-US" sz="2400" b="1" dirty="0">
              <a:solidFill>
                <a:srgbClr val="FF000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内容占位符 2"/>
          <p:cNvSpPr txBox="1">
            <a:spLocks noChangeArrowheads="1"/>
          </p:cNvSpPr>
          <p:nvPr/>
        </p:nvSpPr>
        <p:spPr bwMode="auto">
          <a:xfrm>
            <a:off x="2314575" y="1590675"/>
            <a:ext cx="7645400" cy="1200150"/>
          </a:xfrm>
          <a:prstGeom prst="rect">
            <a:avLst/>
          </a:prstGeom>
          <a:noFill/>
          <a:ln>
            <a:noFill/>
          </a:ln>
        </p:spPr>
        <p:txBody>
          <a:bodyPr/>
          <a:lstStyle>
            <a:lvl1pPr marL="273050" indent="-27305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Aft>
                <a:spcPts val="600"/>
              </a:spcAft>
              <a:defRPr/>
            </a:pPr>
            <a:r>
              <a:rPr lang="en-US" altLang="zh-CN" sz="2400" b="1" dirty="0" smtClean="0">
                <a:latin typeface="+mj-ea"/>
                <a:ea typeface="+mj-ea"/>
                <a:sym typeface="Calibri" panose="020F0502020204030204" pitchFamily="34" charset="0"/>
              </a:rPr>
              <a:t>4.</a:t>
            </a:r>
            <a:r>
              <a:rPr lang="zh-CN" altLang="en-US" sz="2400" b="1" dirty="0" smtClean="0">
                <a:latin typeface="+mj-ea"/>
                <a:ea typeface="+mj-ea"/>
              </a:rPr>
              <a:t>这蝴蝶谷的蝴蝶是怎样欢迎客人的？</a:t>
            </a:r>
            <a:endParaRPr lang="zh-CN" altLang="en-US" sz="2400" b="1" dirty="0" smtClean="0">
              <a:latin typeface="+mj-ea"/>
              <a:ea typeface="+mj-ea"/>
            </a:endParaRPr>
          </a:p>
        </p:txBody>
      </p:sp>
      <p:sp>
        <p:nvSpPr>
          <p:cNvPr id="2" name="矩形 1"/>
          <p:cNvSpPr>
            <a:spLocks noChangeArrowheads="1"/>
          </p:cNvSpPr>
          <p:nvPr/>
        </p:nvSpPr>
        <p:spPr bwMode="auto">
          <a:xfrm>
            <a:off x="2719388" y="2197100"/>
            <a:ext cx="7253287" cy="1198880"/>
          </a:xfrm>
          <a:prstGeom prst="rect">
            <a:avLst/>
          </a:prstGeom>
          <a:noFill/>
          <a:ln>
            <a:noFill/>
          </a:ln>
        </p:spPr>
        <p:txBody>
          <a:bodyPr>
            <a:spAutoFit/>
          </a:bodyPr>
          <a:lstStyle/>
          <a:p>
            <a:pPr marL="5080" indent="532130">
              <a:lnSpc>
                <a:spcPct val="150000"/>
              </a:lnSpc>
              <a:spcAft>
                <a:spcPts val="600"/>
              </a:spcAft>
              <a:defRPr/>
            </a:pPr>
            <a:r>
              <a:rPr lang="zh-CN" altLang="en-US" sz="2400" b="1" dirty="0">
                <a:solidFill>
                  <a:srgbClr val="FF0000"/>
                </a:solidFill>
                <a:latin typeface="+mj-ea"/>
                <a:ea typeface="+mj-ea"/>
                <a:sym typeface="Calibri" panose="020F0502020204030204" pitchFamily="34" charset="0"/>
              </a:rPr>
              <a:t>人们一到蝴蝶谷，立刻就会被翩翩起舞的蝴蝶团团围住。</a:t>
            </a:r>
            <a:endParaRPr lang="zh-CN" altLang="en-US" sz="2400" b="1" dirty="0">
              <a:solidFill>
                <a:srgbClr val="FF0000"/>
              </a:solidFill>
              <a:latin typeface="+mj-ea"/>
              <a:ea typeface="+mj-ea"/>
              <a:sym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26"/>
          <p:cNvSpPr txBox="1">
            <a:spLocks noChangeArrowheads="1"/>
          </p:cNvSpPr>
          <p:nvPr/>
        </p:nvSpPr>
        <p:spPr bwMode="auto">
          <a:xfrm>
            <a:off x="2422843" y="2160588"/>
            <a:ext cx="798195" cy="315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a:solidFill>
                  <a:srgbClr val="FF0000"/>
                </a:solidFill>
                <a:latin typeface="楷体" panose="02010609060101010101" pitchFamily="49" charset="-122"/>
                <a:ea typeface="楷体" panose="02010609060101010101" pitchFamily="49" charset="-122"/>
              </a:rPr>
              <a:t>台湾的蝴蝶谷</a:t>
            </a:r>
            <a:endParaRPr lang="zh-CN" altLang="en-US" sz="4000" b="1">
              <a:solidFill>
                <a:srgbClr val="FF0000"/>
              </a:solidFill>
              <a:latin typeface="楷体" panose="02010609060101010101" pitchFamily="49" charset="-122"/>
              <a:ea typeface="楷体" panose="02010609060101010101" pitchFamily="49" charset="-122"/>
            </a:endParaRPr>
          </a:p>
        </p:txBody>
      </p:sp>
      <p:sp>
        <p:nvSpPr>
          <p:cNvPr id="4" name="左大括号 3"/>
          <p:cNvSpPr/>
          <p:nvPr/>
        </p:nvSpPr>
        <p:spPr>
          <a:xfrm>
            <a:off x="4103688" y="3130550"/>
            <a:ext cx="212725" cy="1498600"/>
          </a:xfrm>
          <a:prstGeom prst="lef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algn="ctr">
              <a:buFontTx/>
              <a:buNone/>
              <a:defRPr/>
            </a:pPr>
            <a:endParaRPr lang="zh-CN" altLang="en-US">
              <a:latin typeface="楷体" panose="02010609060101010101" pitchFamily="49" charset="-122"/>
              <a:ea typeface="楷体" panose="02010609060101010101" pitchFamily="49" charset="-122"/>
            </a:endParaRPr>
          </a:p>
        </p:txBody>
      </p:sp>
      <p:sp>
        <p:nvSpPr>
          <p:cNvPr id="5" name="矩形 4"/>
          <p:cNvSpPr>
            <a:spLocks noChangeArrowheads="1"/>
          </p:cNvSpPr>
          <p:nvPr/>
        </p:nvSpPr>
        <p:spPr bwMode="auto">
          <a:xfrm>
            <a:off x="3362325" y="1936750"/>
            <a:ext cx="6086475"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200" b="1">
                <a:solidFill>
                  <a:srgbClr val="00965A"/>
                </a:solidFill>
                <a:latin typeface="黑体" panose="02010609060101010101" pitchFamily="49" charset="-122"/>
                <a:ea typeface="黑体" panose="02010609060101010101" pitchFamily="49" charset="-122"/>
              </a:rPr>
              <a:t>自然条件</a:t>
            </a:r>
            <a:r>
              <a:rPr lang="en-US" altLang="zh-CN" sz="2200" b="1">
                <a:solidFill>
                  <a:srgbClr val="00965A"/>
                </a:solidFill>
                <a:latin typeface="黑体" panose="02010609060101010101" pitchFamily="49" charset="-122"/>
                <a:ea typeface="黑体" panose="02010609060101010101" pitchFamily="49" charset="-122"/>
              </a:rPr>
              <a:t>——</a:t>
            </a:r>
            <a:r>
              <a:rPr lang="zh-CN" altLang="en-US" sz="2200" b="1">
                <a:solidFill>
                  <a:srgbClr val="00965A"/>
                </a:solidFill>
                <a:latin typeface="黑体" panose="02010609060101010101" pitchFamily="49" charset="-122"/>
                <a:ea typeface="黑体" panose="02010609060101010101" pitchFamily="49" charset="-122"/>
              </a:rPr>
              <a:t>气候温暖、水源充足、花草茂盛</a:t>
            </a:r>
            <a:endParaRPr lang="zh-CN" altLang="en-US" sz="2200" b="1">
              <a:solidFill>
                <a:srgbClr val="00965A"/>
              </a:solidFill>
              <a:latin typeface="黑体" panose="02010609060101010101" pitchFamily="49" charset="-122"/>
              <a:ea typeface="黑体" panose="02010609060101010101" pitchFamily="49" charset="-122"/>
            </a:endParaRPr>
          </a:p>
        </p:txBody>
      </p:sp>
      <p:sp>
        <p:nvSpPr>
          <p:cNvPr id="6" name="矩形 5"/>
          <p:cNvSpPr>
            <a:spLocks noChangeArrowheads="1"/>
          </p:cNvSpPr>
          <p:nvPr/>
        </p:nvSpPr>
        <p:spPr bwMode="auto">
          <a:xfrm>
            <a:off x="3398838" y="3530600"/>
            <a:ext cx="7969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200" b="1">
                <a:solidFill>
                  <a:srgbClr val="00965A"/>
                </a:solidFill>
                <a:latin typeface="黑体" panose="02010609060101010101" pitchFamily="49" charset="-122"/>
                <a:ea typeface="黑体" panose="02010609060101010101" pitchFamily="49" charset="-122"/>
              </a:rPr>
              <a:t>迷人景象</a:t>
            </a:r>
            <a:endParaRPr lang="zh-CN" altLang="en-US" sz="2200" b="1">
              <a:solidFill>
                <a:srgbClr val="00965A"/>
              </a:solidFill>
              <a:latin typeface="黑体" panose="02010609060101010101" pitchFamily="49" charset="-122"/>
              <a:ea typeface="黑体" panose="02010609060101010101" pitchFamily="49" charset="-122"/>
            </a:endParaRPr>
          </a:p>
        </p:txBody>
      </p:sp>
      <p:sp>
        <p:nvSpPr>
          <p:cNvPr id="7" name="左大括号 6"/>
          <p:cNvSpPr/>
          <p:nvPr/>
        </p:nvSpPr>
        <p:spPr>
          <a:xfrm>
            <a:off x="3065463" y="2038350"/>
            <a:ext cx="312737" cy="3360738"/>
          </a:xfrm>
          <a:prstGeom prst="lef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algn="ctr">
              <a:buFontTx/>
              <a:buNone/>
              <a:defRPr/>
            </a:pPr>
            <a:endParaRPr lang="zh-CN" altLang="en-US">
              <a:latin typeface="楷体" panose="02010609060101010101" pitchFamily="49" charset="-122"/>
              <a:ea typeface="楷体" panose="02010609060101010101" pitchFamily="49" charset="-122"/>
            </a:endParaRPr>
          </a:p>
        </p:txBody>
      </p:sp>
      <p:sp>
        <p:nvSpPr>
          <p:cNvPr id="18" name="文本框 1"/>
          <p:cNvSpPr txBox="1">
            <a:spLocks noChangeArrowheads="1"/>
          </p:cNvSpPr>
          <p:nvPr/>
        </p:nvSpPr>
        <p:spPr bwMode="auto">
          <a:xfrm>
            <a:off x="4295775" y="3041650"/>
            <a:ext cx="4429125"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a:solidFill>
                  <a:srgbClr val="0000FF"/>
                </a:solidFill>
                <a:latin typeface="黑体" panose="02010609060101010101" pitchFamily="49" charset="-122"/>
                <a:ea typeface="黑体" panose="02010609060101010101" pitchFamily="49" charset="-122"/>
              </a:rPr>
              <a:t>黄蝴蝶</a:t>
            </a:r>
            <a:r>
              <a:rPr lang="en-US" altLang="zh-CN" sz="2200" b="1">
                <a:solidFill>
                  <a:srgbClr val="0000FF"/>
                </a:solidFill>
                <a:latin typeface="黑体" panose="02010609060101010101" pitchFamily="49" charset="-122"/>
                <a:ea typeface="黑体" panose="02010609060101010101" pitchFamily="49" charset="-122"/>
              </a:rPr>
              <a:t>——</a:t>
            </a:r>
            <a:r>
              <a:rPr lang="zh-CN" altLang="en-US" sz="2200" b="1">
                <a:solidFill>
                  <a:srgbClr val="0000FF"/>
                </a:solidFill>
                <a:latin typeface="黑体" panose="02010609060101010101" pitchFamily="49" charset="-122"/>
                <a:ea typeface="黑体" panose="02010609060101010101" pitchFamily="49" charset="-122"/>
              </a:rPr>
              <a:t>金光灿灿、壮观</a:t>
            </a:r>
            <a:endParaRPr lang="en-US" altLang="zh-CN" sz="2200" b="1">
              <a:solidFill>
                <a:srgbClr val="0000FF"/>
              </a:solidFill>
              <a:latin typeface="黑体" panose="02010609060101010101" pitchFamily="49" charset="-122"/>
              <a:ea typeface="黑体" panose="02010609060101010101" pitchFamily="49" charset="-122"/>
            </a:endParaRPr>
          </a:p>
        </p:txBody>
      </p:sp>
      <p:sp>
        <p:nvSpPr>
          <p:cNvPr id="20" name="文本框 1"/>
          <p:cNvSpPr txBox="1">
            <a:spLocks noChangeArrowheads="1"/>
          </p:cNvSpPr>
          <p:nvPr/>
        </p:nvSpPr>
        <p:spPr bwMode="auto">
          <a:xfrm>
            <a:off x="4311650" y="4230688"/>
            <a:ext cx="4413250"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a:solidFill>
                  <a:srgbClr val="0000FF"/>
                </a:solidFill>
                <a:latin typeface="黑体" panose="02010609060101010101" pitchFamily="49" charset="-122"/>
                <a:ea typeface="黑体" panose="02010609060101010101" pitchFamily="49" charset="-122"/>
              </a:rPr>
              <a:t>几种彩蝶</a:t>
            </a:r>
            <a:r>
              <a:rPr lang="en-US" altLang="zh-CN" sz="2200" b="1">
                <a:solidFill>
                  <a:srgbClr val="0000FF"/>
                </a:solidFill>
                <a:latin typeface="黑体" panose="02010609060101010101" pitchFamily="49" charset="-122"/>
                <a:ea typeface="黑体" panose="02010609060101010101" pitchFamily="49" charset="-122"/>
              </a:rPr>
              <a:t>——</a:t>
            </a:r>
            <a:r>
              <a:rPr lang="zh-CN" altLang="en-US" sz="2200" b="1">
                <a:solidFill>
                  <a:srgbClr val="0000FF"/>
                </a:solidFill>
                <a:latin typeface="黑体" panose="02010609060101010101" pitchFamily="49" charset="-122"/>
                <a:ea typeface="黑体" panose="02010609060101010101" pitchFamily="49" charset="-122"/>
              </a:rPr>
              <a:t>上下翻飞、五彩缤纷</a:t>
            </a:r>
            <a:endParaRPr lang="en-US" altLang="zh-CN" sz="2200" b="1">
              <a:solidFill>
                <a:srgbClr val="0000FF"/>
              </a:solidFill>
              <a:latin typeface="黑体" panose="02010609060101010101" pitchFamily="49" charset="-122"/>
              <a:ea typeface="黑体" panose="02010609060101010101" pitchFamily="49" charset="-122"/>
            </a:endParaRPr>
          </a:p>
        </p:txBody>
      </p:sp>
      <p:sp>
        <p:nvSpPr>
          <p:cNvPr id="23" name="左大括号 22"/>
          <p:cNvSpPr/>
          <p:nvPr/>
        </p:nvSpPr>
        <p:spPr>
          <a:xfrm flipH="1">
            <a:off x="9164638" y="2043113"/>
            <a:ext cx="101600" cy="3382962"/>
          </a:xfrm>
          <a:prstGeom prst="lef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algn="ctr">
              <a:buFontTx/>
              <a:buNone/>
              <a:defRPr/>
            </a:pPr>
            <a:endParaRPr lang="zh-CN" altLang="en-US">
              <a:latin typeface="楷体" panose="02010609060101010101" pitchFamily="49" charset="-122"/>
              <a:ea typeface="楷体" panose="02010609060101010101" pitchFamily="49" charset="-122"/>
            </a:endParaRPr>
          </a:p>
        </p:txBody>
      </p:sp>
      <p:sp>
        <p:nvSpPr>
          <p:cNvPr id="2" name="矩形 1"/>
          <p:cNvSpPr>
            <a:spLocks noChangeArrowheads="1"/>
          </p:cNvSpPr>
          <p:nvPr/>
        </p:nvSpPr>
        <p:spPr bwMode="auto">
          <a:xfrm>
            <a:off x="9256713" y="3246438"/>
            <a:ext cx="915987"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rPr>
              <a:t>美丽壮观</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29" name="矩形 28"/>
          <p:cNvSpPr>
            <a:spLocks noChangeArrowheads="1"/>
          </p:cNvSpPr>
          <p:nvPr/>
        </p:nvSpPr>
        <p:spPr bwMode="auto">
          <a:xfrm>
            <a:off x="3419475" y="5037138"/>
            <a:ext cx="4010025"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200" b="1">
                <a:solidFill>
                  <a:srgbClr val="00965A"/>
                </a:solidFill>
                <a:latin typeface="黑体" panose="02010609060101010101" pitchFamily="49" charset="-122"/>
                <a:ea typeface="黑体" panose="02010609060101010101" pitchFamily="49" charset="-122"/>
              </a:rPr>
              <a:t>有名</a:t>
            </a:r>
            <a:r>
              <a:rPr lang="en-US" altLang="zh-CN" sz="2200" b="1">
                <a:solidFill>
                  <a:srgbClr val="00965A"/>
                </a:solidFill>
                <a:latin typeface="黑体" panose="02010609060101010101" pitchFamily="49" charset="-122"/>
                <a:ea typeface="黑体" panose="02010609060101010101" pitchFamily="49" charset="-122"/>
              </a:rPr>
              <a:t>—— </a:t>
            </a:r>
            <a:r>
              <a:rPr lang="zh-CN" altLang="en-US" sz="2200" b="1">
                <a:solidFill>
                  <a:srgbClr val="00965A"/>
                </a:solidFill>
                <a:latin typeface="黑体" panose="02010609060101010101" pitchFamily="49" charset="-122"/>
                <a:ea typeface="黑体" panose="02010609060101010101" pitchFamily="49" charset="-122"/>
              </a:rPr>
              <a:t>吸引游客、蝴蝶迎客</a:t>
            </a:r>
            <a:endParaRPr lang="zh-CN" altLang="en-US" sz="2200" b="1">
              <a:solidFill>
                <a:srgbClr val="00965A"/>
              </a:solidFill>
              <a:latin typeface="黑体" panose="02010609060101010101" pitchFamily="49" charset="-122"/>
              <a:ea typeface="黑体" panose="02010609060101010101" pitchFamily="49" charset="-122"/>
            </a:endParaRPr>
          </a:p>
        </p:txBody>
      </p:sp>
      <p:sp>
        <p:nvSpPr>
          <p:cNvPr id="14" name="矩形 13"/>
          <p:cNvSpPr>
            <a:spLocks noChangeArrowheads="1"/>
          </p:cNvSpPr>
          <p:nvPr/>
        </p:nvSpPr>
        <p:spPr bwMode="auto">
          <a:xfrm>
            <a:off x="3363913" y="2471738"/>
            <a:ext cx="6086475"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200" b="1">
                <a:solidFill>
                  <a:srgbClr val="00965A"/>
                </a:solidFill>
                <a:latin typeface="黑体" panose="02010609060101010101" pitchFamily="49" charset="-122"/>
                <a:ea typeface="黑体" panose="02010609060101010101" pitchFamily="49" charset="-122"/>
              </a:rPr>
              <a:t>名称由来</a:t>
            </a:r>
            <a:r>
              <a:rPr lang="en-US" altLang="zh-CN" sz="2200" b="1">
                <a:solidFill>
                  <a:srgbClr val="00965A"/>
                </a:solidFill>
                <a:latin typeface="黑体" panose="02010609060101010101" pitchFamily="49" charset="-122"/>
                <a:ea typeface="黑体" panose="02010609060101010101" pitchFamily="49" charset="-122"/>
              </a:rPr>
              <a:t>——</a:t>
            </a:r>
            <a:r>
              <a:rPr lang="zh-CN" altLang="en-US" sz="2200" b="1">
                <a:solidFill>
                  <a:srgbClr val="00965A"/>
                </a:solidFill>
                <a:latin typeface="黑体" panose="02010609060101010101" pitchFamily="49" charset="-122"/>
                <a:ea typeface="黑体" panose="02010609060101010101" pitchFamily="49" charset="-122"/>
              </a:rPr>
              <a:t>山多、山谷多、蝴蝶多</a:t>
            </a:r>
            <a:endParaRPr lang="zh-CN" altLang="en-US" sz="2200" b="1">
              <a:solidFill>
                <a:srgbClr val="00965A"/>
              </a:solidFill>
              <a:latin typeface="黑体" panose="02010609060101010101" pitchFamily="49" charset="-122"/>
              <a:ea typeface="黑体" panose="02010609060101010101" pitchFamily="49" charset="-122"/>
            </a:endParaRPr>
          </a:p>
        </p:txBody>
      </p:sp>
      <p:pic>
        <p:nvPicPr>
          <p:cNvPr id="15" name="Picture 6" descr="C:\Users\Administrator\Desktop\可改图标 - 副本\结构主旨22.png"/>
          <p:cNvPicPr>
            <a:picLocks noChangeAspect="1" noChangeArrowheads="1"/>
          </p:cNvPicPr>
          <p:nvPr/>
        </p:nvPicPr>
        <p:blipFill>
          <a:blip r:embed="rId1" cstate="email"/>
          <a:srcRect/>
          <a:stretch>
            <a:fillRect/>
          </a:stretch>
        </p:blipFill>
        <p:spPr bwMode="auto">
          <a:xfrm>
            <a:off x="4772025" y="279400"/>
            <a:ext cx="2647950" cy="695325"/>
          </a:xfrm>
          <a:prstGeom prst="rect">
            <a:avLst/>
          </a:prstGeom>
          <a:noFill/>
          <a:effectLst>
            <a:outerShdw blurRad="63500" sx="102000" sy="102000" algn="ctr" rotWithShape="0">
              <a:prstClr val="black">
                <a:alpha val="40000"/>
              </a:prstClr>
            </a:outerShdw>
          </a:effectLst>
        </p:spPr>
      </p:pic>
      <p:grpSp>
        <p:nvGrpSpPr>
          <p:cNvPr id="24590" name="组合 3"/>
          <p:cNvGrpSpPr/>
          <p:nvPr/>
        </p:nvGrpSpPr>
        <p:grpSpPr bwMode="auto">
          <a:xfrm>
            <a:off x="2082800" y="1165225"/>
            <a:ext cx="2593975" cy="666750"/>
            <a:chOff x="3711597" y="1189830"/>
            <a:chExt cx="2593669" cy="666750"/>
          </a:xfrm>
        </p:grpSpPr>
        <p:sp>
          <p:nvSpPr>
            <p:cNvPr id="17" name="圆角矩形 16"/>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buFontTx/>
                <a:buNone/>
                <a:defRPr/>
              </a:pPr>
              <a:endParaRPr kumimoji="1" lang="zh-CN" altLang="en-US">
                <a:solidFill>
                  <a:prstClr val="black"/>
                </a:solidFill>
              </a:endParaRPr>
            </a:p>
          </p:txBody>
        </p:sp>
        <p:pic>
          <p:nvPicPr>
            <p:cNvPr id="24592" name="图片 9" descr="book.gif"/>
            <p:cNvPicPr>
              <a:picLocks noChangeAspect="1" noChangeArrowheads="1"/>
            </p:cNvPicPr>
            <p:nvPr/>
          </p:nvPicPr>
          <p:blipFill>
            <a:blip r:embed="rId2" cstate="email"/>
            <a:srcRect/>
            <a:stretch>
              <a:fillRect/>
            </a:stretch>
          </p:blipFill>
          <p:spPr bwMode="auto">
            <a:xfrm>
              <a:off x="3711597" y="1189830"/>
              <a:ext cx="1087277"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3" name="文本框 16"/>
            <p:cNvSpPr txBox="1">
              <a:spLocks noChangeArrowheads="1"/>
            </p:cNvSpPr>
            <p:nvPr/>
          </p:nvSpPr>
          <p:spPr bwMode="auto">
            <a:xfrm>
              <a:off x="4786874" y="1346993"/>
              <a:ext cx="151839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000000"/>
                  </a:solidFill>
                  <a:latin typeface="Adobe 黑体 Std R" pitchFamily="34" charset="-122"/>
                  <a:ea typeface="Adobe 黑体 Std R" pitchFamily="34" charset="-122"/>
                </a:rPr>
                <a:t>课文结构</a:t>
              </a:r>
              <a:endParaRPr lang="zh-CN" altLang="en-US" sz="2400" b="1">
                <a:solidFill>
                  <a:srgbClr val="000000"/>
                </a:solidFill>
                <a:latin typeface="Adobe 黑体 Std R" pitchFamily="34" charset="-122"/>
                <a:ea typeface="Adobe 黑体 Std R" pitchFamily="34" charset="-122"/>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xEl>
                                              <p:pRg st="0" end="0"/>
                                            </p:txEl>
                                          </p:spTgt>
                                        </p:tgtEl>
                                        <p:attrNameLst>
                                          <p:attrName>style.visibility</p:attrName>
                                        </p:attrNameLst>
                                      </p:cBhvr>
                                      <p:to>
                                        <p:strVal val="visible"/>
                                      </p:to>
                                    </p:set>
                                    <p:animEffect transition="in" filter="wipe(left)">
                                      <p:cBhvr>
                                        <p:cTn id="32" dur="500"/>
                                        <p:tgtEl>
                                          <p:spTgt spid="1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
                                            <p:txEl>
                                              <p:pRg st="0" end="0"/>
                                            </p:txEl>
                                          </p:spTgt>
                                        </p:tgtEl>
                                        <p:attrNameLst>
                                          <p:attrName>style.visibility</p:attrName>
                                        </p:attrNameLst>
                                      </p:cBhvr>
                                      <p:to>
                                        <p:strVal val="visible"/>
                                      </p:to>
                                    </p:set>
                                    <p:animEffect transition="in" filter="wipe(left)">
                                      <p:cBhvr>
                                        <p:cTn id="37" dur="500"/>
                                        <p:tgtEl>
                                          <p:spTgt spid="2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left)">
                                      <p:cBhvr>
                                        <p:cTn id="5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6" grpId="0"/>
      <p:bldP spid="7" grpId="0" bldLvl="0" animBg="1"/>
      <p:bldP spid="18" grpId="0" build="p"/>
      <p:bldP spid="20" grpId="0" build="p"/>
      <p:bldP spid="23" grpId="0" bldLvl="0" animBg="1"/>
      <p:bldP spid="2" grpId="0"/>
      <p:bldP spid="29"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2"/>
          <p:cNvSpPr txBox="1">
            <a:spLocks noChangeArrowheads="1"/>
          </p:cNvSpPr>
          <p:nvPr/>
        </p:nvSpPr>
        <p:spPr bwMode="auto">
          <a:xfrm>
            <a:off x="2540000" y="2270125"/>
            <a:ext cx="7239000"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6223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20000"/>
              </a:spcBef>
            </a:pPr>
            <a:r>
              <a:rPr lang="zh-CN" altLang="en-US" sz="2800" b="1" dirty="0">
                <a:solidFill>
                  <a:srgbClr val="000000"/>
                </a:solidFill>
                <a:latin typeface="楷体" panose="02010609060101010101" pitchFamily="49" charset="-122"/>
                <a:ea typeface="楷体" panose="02010609060101010101" pitchFamily="49" charset="-122"/>
                <a:sym typeface="Calibri" panose="020F0502020204030204" pitchFamily="34" charset="0"/>
              </a:rPr>
              <a:t>本文以形象生动的语言，描绘了台湾的蝴蝶谷每年春季瑰丽壮观的奇异景象，表达了作者对蝴蝶谷的喜爱及对祖国宝岛台湾的热爱之情。</a:t>
            </a:r>
            <a:endParaRPr lang="zh-CN" altLang="en-US" sz="2800" b="1" dirty="0">
              <a:solidFill>
                <a:srgbClr val="000000"/>
              </a:solidFill>
              <a:latin typeface="楷体" panose="02010609060101010101" pitchFamily="49" charset="-122"/>
              <a:ea typeface="楷体" panose="02010609060101010101" pitchFamily="49" charset="-122"/>
              <a:sym typeface="Calibri" panose="020F0502020204030204" pitchFamily="34" charset="0"/>
            </a:endParaRPr>
          </a:p>
          <a:p>
            <a:pPr eaLnBrk="1" hangingPunct="1">
              <a:lnSpc>
                <a:spcPct val="150000"/>
              </a:lnSpc>
              <a:spcBef>
                <a:spcPct val="20000"/>
              </a:spcBef>
            </a:pPr>
            <a:endParaRPr lang="zh-CN" altLang="en-US" sz="2800" b="1" dirty="0">
              <a:latin typeface="楷体" panose="02010609060101010101" pitchFamily="49" charset="-122"/>
              <a:ea typeface="楷体" panose="02010609060101010101" pitchFamily="49" charset="-122"/>
              <a:sym typeface="Calibri" panose="020F0502020204030204" pitchFamily="34" charset="0"/>
            </a:endParaRPr>
          </a:p>
        </p:txBody>
      </p:sp>
      <p:grpSp>
        <p:nvGrpSpPr>
          <p:cNvPr id="25603" name="组合 3"/>
          <p:cNvGrpSpPr/>
          <p:nvPr/>
        </p:nvGrpSpPr>
        <p:grpSpPr bwMode="auto">
          <a:xfrm>
            <a:off x="2082800" y="1190625"/>
            <a:ext cx="2593975" cy="666750"/>
            <a:chOff x="3711597" y="1189830"/>
            <a:chExt cx="2593669" cy="666750"/>
          </a:xfrm>
        </p:grpSpPr>
        <p:sp>
          <p:nvSpPr>
            <p:cNvPr id="5" name="圆角矩形 4"/>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buFontTx/>
                <a:buNone/>
                <a:defRPr/>
              </a:pPr>
              <a:endParaRPr kumimoji="1" lang="zh-CN" altLang="en-US"/>
            </a:p>
          </p:txBody>
        </p:sp>
        <p:pic>
          <p:nvPicPr>
            <p:cNvPr id="25605" name="图片 5" descr="book.gif"/>
            <p:cNvPicPr>
              <a:picLocks noChangeAspect="1" noChangeArrowheads="1"/>
            </p:cNvPicPr>
            <p:nvPr/>
          </p:nvPicPr>
          <p:blipFill>
            <a:blip r:embed="rId1" cstate="email"/>
            <a:srcRect/>
            <a:stretch>
              <a:fillRect/>
            </a:stretch>
          </p:blipFill>
          <p:spPr bwMode="auto">
            <a:xfrm>
              <a:off x="3711597" y="1189830"/>
              <a:ext cx="1087277"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文本框 16"/>
            <p:cNvSpPr txBox="1">
              <a:spLocks noChangeArrowheads="1"/>
            </p:cNvSpPr>
            <p:nvPr/>
          </p:nvSpPr>
          <p:spPr bwMode="auto">
            <a:xfrm>
              <a:off x="4786874" y="1346993"/>
              <a:ext cx="151839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latin typeface="Adobe 黑体 Std R" pitchFamily="34" charset="-122"/>
                  <a:ea typeface="Adobe 黑体 Std R" pitchFamily="34" charset="-122"/>
                </a:rPr>
                <a:t>课文主旨</a:t>
              </a:r>
              <a:endParaRPr lang="zh-CN" altLang="en-US" sz="2400" b="1" dirty="0">
                <a:latin typeface="Adobe 黑体 Std R" pitchFamily="34" charset="-122"/>
                <a:ea typeface="Adobe 黑体 Std R" pitchFamily="34"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62981" y="1809751"/>
            <a:ext cx="7677150" cy="4523105"/>
          </a:xfrm>
          <a:prstGeom prst="rect">
            <a:avLst/>
          </a:prstGeom>
        </p:spPr>
        <p:txBody>
          <a:bodyPr>
            <a:spAutoFit/>
          </a:bodyPr>
          <a:lstStyle/>
          <a:p>
            <a:pPr>
              <a:lnSpc>
                <a:spcPct val="150000"/>
              </a:lnSpc>
              <a:defRPr/>
            </a:pPr>
            <a:r>
              <a:rPr lang="en-US" altLang="zh-CN" sz="2400" b="1" dirty="0">
                <a:latin typeface="黑体" panose="02010609060101010101" pitchFamily="49" charset="-122"/>
                <a:ea typeface="黑体" panose="02010609060101010101" pitchFamily="49" charset="-122"/>
              </a:rPr>
              <a:t>              </a:t>
            </a:r>
            <a:r>
              <a:rPr lang="zh-CN" altLang="zh-CN" sz="2400" b="1" dirty="0">
                <a:latin typeface="黑体" panose="02010609060101010101" pitchFamily="49" charset="-122"/>
                <a:ea typeface="黑体" panose="02010609060101010101" pitchFamily="49" charset="-122"/>
              </a:rPr>
              <a:t>台湾的蝴蝶谷</a:t>
            </a:r>
            <a:endParaRPr lang="zh-CN" altLang="zh-CN" sz="2400" b="1" dirty="0">
              <a:latin typeface="黑体" panose="02010609060101010101" pitchFamily="49" charset="-122"/>
              <a:ea typeface="黑体" panose="02010609060101010101" pitchFamily="49" charset="-122"/>
            </a:endParaRPr>
          </a:p>
          <a:p>
            <a:pPr indent="622300">
              <a:lnSpc>
                <a:spcPct val="150000"/>
              </a:lnSpc>
              <a:defRPr/>
            </a:pPr>
            <a:r>
              <a:rPr lang="zh-CN" altLang="zh-CN" sz="2400" b="1" dirty="0">
                <a:latin typeface="楷体" panose="02010609060101010101" pitchFamily="49" charset="-122"/>
                <a:ea typeface="楷体" panose="02010609060101010101" pitchFamily="49" charset="-122"/>
              </a:rPr>
              <a:t>台湾近来又发现一处蝴蝶谷，数以万计的越冬斑蝶，聚集在台东大武山谷，据了解，这是目前台湾发现的最大的蝴蝶谷，估计有近</a:t>
            </a:r>
            <a:r>
              <a:rPr lang="en-US" altLang="zh-CN" sz="2400" b="1" dirty="0">
                <a:latin typeface="楷体" panose="02010609060101010101" pitchFamily="49" charset="-122"/>
                <a:ea typeface="楷体" panose="02010609060101010101" pitchFamily="49" charset="-122"/>
              </a:rPr>
              <a:t>30 </a:t>
            </a:r>
            <a:r>
              <a:rPr lang="zh-CN" altLang="zh-CN" sz="2400" b="1" dirty="0">
                <a:latin typeface="楷体" panose="02010609060101010101" pitchFamily="49" charset="-122"/>
                <a:ea typeface="楷体" panose="02010609060101010101" pitchFamily="49" charset="-122"/>
              </a:rPr>
              <a:t>万只蝴蝶。 据报道，密密麻麻的蝴蝶有的依序附在枝叶上，就像蝴蝶树般；有的结成球 形吊挂在树干上，一受到惊动，群蝶飞舞，遮天蔽（</a:t>
            </a:r>
            <a:r>
              <a:rPr lang="en-US" altLang="zh-CN" sz="2400" b="1" dirty="0">
                <a:latin typeface="方正姚体" panose="02010601030101010101" pitchFamily="2" charset="-122"/>
                <a:ea typeface="方正姚体" panose="02010601030101010101" pitchFamily="2" charset="-122"/>
              </a:rPr>
              <a:t>b</a:t>
            </a:r>
            <a:r>
              <a:rPr lang="zh-CN" altLang="zh-CN" sz="2400" b="1" dirty="0">
                <a:latin typeface="方正姚体" panose="02010601030101010101" pitchFamily="2" charset="-122"/>
                <a:ea typeface="方正姚体" panose="02010601030101010101" pitchFamily="2" charset="-122"/>
              </a:rPr>
              <a:t>ì</a:t>
            </a:r>
            <a:r>
              <a:rPr lang="zh-CN" altLang="zh-CN" sz="2400" b="1" dirty="0">
                <a:latin typeface="楷体" panose="02010609060101010101" pitchFamily="49" charset="-122"/>
                <a:ea typeface="楷体" panose="02010609060101010101" pitchFamily="49" charset="-122"/>
              </a:rPr>
              <a:t>）日，相当壮观。 </a:t>
            </a:r>
            <a:endParaRPr lang="zh-CN" altLang="zh-CN" sz="2400" b="1" dirty="0">
              <a:latin typeface="楷体" panose="02010609060101010101" pitchFamily="49" charset="-122"/>
              <a:ea typeface="楷体" panose="02010609060101010101" pitchFamily="49" charset="-122"/>
            </a:endParaRPr>
          </a:p>
          <a:p>
            <a:pPr indent="622300">
              <a:lnSpc>
                <a:spcPct val="150000"/>
              </a:lnSpc>
              <a:defRPr/>
            </a:pPr>
            <a:r>
              <a:rPr lang="zh-CN" altLang="zh-CN" sz="2400" b="1" dirty="0">
                <a:latin typeface="楷体" panose="02010609060101010101" pitchFamily="49" charset="-122"/>
                <a:ea typeface="楷体" panose="02010609060101010101" pitchFamily="49" charset="-122"/>
              </a:rPr>
              <a:t>大武山区一处山谷里发现的这些越冬斑蝶的栖息处，</a:t>
            </a:r>
            <a:endParaRPr lang="zh-CN" altLang="zh-CN" sz="2400" b="1" dirty="0">
              <a:latin typeface="楷体" panose="02010609060101010101" pitchFamily="49" charset="-122"/>
              <a:ea typeface="楷体" panose="02010609060101010101" pitchFamily="49" charset="-122"/>
            </a:endParaRPr>
          </a:p>
        </p:txBody>
      </p:sp>
      <p:pic>
        <p:nvPicPr>
          <p:cNvPr id="6" name="图片 16"/>
          <p:cNvPicPr>
            <a:picLocks noChangeAspect="1" noChangeArrowheads="1"/>
          </p:cNvPicPr>
          <p:nvPr/>
        </p:nvPicPr>
        <p:blipFill>
          <a:blip r:embed="rId1" cstate="email"/>
          <a:srcRect/>
          <a:stretch>
            <a:fillRect/>
          </a:stretch>
        </p:blipFill>
        <p:spPr bwMode="auto">
          <a:xfrm>
            <a:off x="4808538" y="311150"/>
            <a:ext cx="2586037" cy="601663"/>
          </a:xfrm>
          <a:prstGeom prst="rect">
            <a:avLst/>
          </a:prstGeom>
          <a:noFill/>
          <a:ln>
            <a:noFill/>
          </a:ln>
          <a:effectLst>
            <a:outerShdw blurRad="63500" sx="102000" sy="102000" algn="ctr" rotWithShape="0">
              <a:prstClr val="black">
                <a:alpha val="40000"/>
              </a:prstClr>
            </a:outerShdw>
          </a:effectLst>
        </p:spPr>
      </p:pic>
      <p:grpSp>
        <p:nvGrpSpPr>
          <p:cNvPr id="26628" name="组合 3"/>
          <p:cNvGrpSpPr/>
          <p:nvPr/>
        </p:nvGrpSpPr>
        <p:grpSpPr bwMode="auto">
          <a:xfrm>
            <a:off x="2082800" y="1190625"/>
            <a:ext cx="2593975" cy="666750"/>
            <a:chOff x="3711597" y="1189830"/>
            <a:chExt cx="2593669" cy="666750"/>
          </a:xfrm>
        </p:grpSpPr>
        <p:sp>
          <p:nvSpPr>
            <p:cNvPr id="8" name="圆角矩形 7"/>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buFontTx/>
                <a:buNone/>
                <a:defRPr/>
              </a:pPr>
              <a:endParaRPr kumimoji="1" lang="zh-CN" altLang="en-US"/>
            </a:p>
          </p:txBody>
        </p:sp>
        <p:pic>
          <p:nvPicPr>
            <p:cNvPr id="26631" name="图片 9" descr="book.gif"/>
            <p:cNvPicPr>
              <a:picLocks noChangeAspect="1" noChangeArrowheads="1"/>
            </p:cNvPicPr>
            <p:nvPr/>
          </p:nvPicPr>
          <p:blipFill>
            <a:blip r:embed="rId2" cstate="email"/>
            <a:srcRect/>
            <a:stretch>
              <a:fillRect/>
            </a:stretch>
          </p:blipFill>
          <p:spPr bwMode="auto">
            <a:xfrm>
              <a:off x="3711597" y="1189830"/>
              <a:ext cx="1087277"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2" name="文本框 16"/>
            <p:cNvSpPr txBox="1">
              <a:spLocks noChangeArrowheads="1"/>
            </p:cNvSpPr>
            <p:nvPr/>
          </p:nvSpPr>
          <p:spPr bwMode="auto">
            <a:xfrm>
              <a:off x="4786874" y="1346993"/>
              <a:ext cx="151839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latin typeface="Adobe 黑体 Std R" pitchFamily="34" charset="-122"/>
                  <a:ea typeface="Adobe 黑体 Std R" pitchFamily="34" charset="-122"/>
                </a:rPr>
                <a:t>推荐阅读</a:t>
              </a:r>
              <a:endParaRPr lang="zh-CN" altLang="en-US" sz="2400" b="1">
                <a:latin typeface="Adobe 黑体 Std R" pitchFamily="34" charset="-122"/>
                <a:ea typeface="Adobe 黑体 Std R" pitchFamily="34" charset="-122"/>
              </a:endParaRPr>
            </a:p>
          </p:txBody>
        </p:sp>
      </p:grpSp>
      <p:pic>
        <p:nvPicPr>
          <p:cNvPr id="45066" name="Picture 10"/>
          <p:cNvPicPr>
            <a:picLocks noChangeAspect="1" noChangeArrowheads="1"/>
          </p:cNvPicPr>
          <p:nvPr/>
        </p:nvPicPr>
        <p:blipFill>
          <a:blip r:embed="rId3"/>
          <a:srcRect/>
          <a:stretch>
            <a:fillRect/>
          </a:stretch>
        </p:blipFill>
        <p:spPr bwMode="auto">
          <a:xfrm>
            <a:off x="6540500" y="976313"/>
            <a:ext cx="3873499" cy="1473200"/>
          </a:xfrm>
          <a:prstGeom prst="rect">
            <a:avLst/>
          </a:prstGeom>
          <a:ln>
            <a:noFill/>
          </a:ln>
          <a:effectLst>
            <a:softEdge rad="112500"/>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3"/>
          <p:cNvSpPr>
            <a:spLocks noChangeArrowheads="1"/>
          </p:cNvSpPr>
          <p:nvPr/>
        </p:nvSpPr>
        <p:spPr bwMode="auto">
          <a:xfrm>
            <a:off x="2349500" y="993775"/>
            <a:ext cx="7677150"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zh-CN" sz="2400" b="1" dirty="0">
                <a:latin typeface="楷体" panose="02010609060101010101" pitchFamily="49" charset="-122"/>
                <a:ea typeface="楷体" panose="02010609060101010101" pitchFamily="49" charset="-122"/>
              </a:rPr>
              <a:t>将近</a:t>
            </a:r>
            <a:r>
              <a:rPr lang="en-US" altLang="zh-CN" sz="2400" b="1" dirty="0">
                <a:latin typeface="楷体" panose="02010609060101010101" pitchFamily="49" charset="-122"/>
                <a:ea typeface="楷体" panose="02010609060101010101" pitchFamily="49" charset="-122"/>
              </a:rPr>
              <a:t>30 </a:t>
            </a:r>
            <a:r>
              <a:rPr lang="zh-CN" altLang="zh-CN" sz="2400" b="1" dirty="0">
                <a:latin typeface="楷体" panose="02010609060101010101" pitchFamily="49" charset="-122"/>
                <a:ea typeface="楷体" panose="02010609060101010101" pitchFamily="49" charset="-122"/>
              </a:rPr>
              <a:t>万只的蝴蝶选择在此过冬，目前已陆续离开。 据了解，在宝岛</a:t>
            </a:r>
            <a:r>
              <a:rPr lang="en-US" altLang="zh-CN" sz="2400" b="1" dirty="0">
                <a:latin typeface="楷体" panose="02010609060101010101" pitchFamily="49" charset="-122"/>
                <a:ea typeface="楷体" panose="02010609060101010101" pitchFamily="49" charset="-122"/>
              </a:rPr>
              <a:t>300 </a:t>
            </a:r>
            <a:r>
              <a:rPr lang="zh-CN" altLang="zh-CN" sz="2400" b="1" dirty="0">
                <a:latin typeface="楷体" panose="02010609060101010101" pitchFamily="49" charset="-122"/>
                <a:ea typeface="楷体" panose="02010609060101010101" pitchFamily="49" charset="-122"/>
              </a:rPr>
              <a:t>余种的蝴蝶中，紫斑蝶类与青斑蝶类是相当特别的蝴蝶。每年秋末冬初，这些原本活跃在全台各地的紫斑蝶与青斑蝶，会集体迁移到台湾南端山谷越冬。过去的调查资料显示，台湾总共有</a:t>
            </a:r>
            <a:r>
              <a:rPr lang="en-US" altLang="zh-CN" sz="2400" b="1" dirty="0">
                <a:latin typeface="楷体" panose="02010609060101010101" pitchFamily="49" charset="-122"/>
                <a:ea typeface="楷体" panose="02010609060101010101" pitchFamily="49" charset="-122"/>
              </a:rPr>
              <a:t>19 </a:t>
            </a:r>
            <a:r>
              <a:rPr lang="zh-CN" altLang="zh-CN" sz="2400" b="1" dirty="0">
                <a:latin typeface="楷体" panose="02010609060101010101" pitchFamily="49" charset="-122"/>
                <a:ea typeface="楷体" panose="02010609060101010101" pitchFamily="49" charset="-122"/>
              </a:rPr>
              <a:t>处蝴蝶谷，分布在台南、高雄、屏东和台东， 现在则有增加的趋势，尤其是在台东地区。这类越冬蝴蝶谷最有名的是茂林蝴蝶谷，不过这次发现的大武蝴蝶谷，数量远比茂林还多，还要壮观，可以说是目前最大的蝴蝶谷，相当珍贵。</a:t>
            </a:r>
            <a:endParaRPr lang="zh-CN" altLang="zh-CN" sz="2400" b="1" dirty="0">
              <a:latin typeface="楷体" panose="02010609060101010101" pitchFamily="49" charset="-122"/>
              <a:ea typeface="楷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430463" y="2381250"/>
            <a:ext cx="7869237" cy="2306955"/>
          </a:xfrm>
          <a:prstGeom prst="rect">
            <a:avLst/>
          </a:prstGeom>
        </p:spPr>
        <p:txBody>
          <a:bodyPr>
            <a:spAutoFit/>
          </a:bodyPr>
          <a:lstStyle/>
          <a:p>
            <a:pPr marL="355600" indent="-355600">
              <a:lnSpc>
                <a:spcPct val="150000"/>
              </a:lnSpc>
              <a:buFontTx/>
              <a:buNone/>
              <a:defRPr/>
            </a:pPr>
            <a:r>
              <a:rPr lang="en-US" altLang="zh-CN" sz="2400" b="1" dirty="0">
                <a:latin typeface="+mj-ea"/>
                <a:ea typeface="+mj-ea"/>
              </a:rPr>
              <a:t>1.</a:t>
            </a:r>
            <a:r>
              <a:rPr lang="zh-CN" altLang="en-US" sz="2400" b="1" dirty="0">
                <a:latin typeface="+mj-ea"/>
                <a:ea typeface="+mj-ea"/>
              </a:rPr>
              <a:t>有感情地朗读课文。背诵自己喜欢的部分。</a:t>
            </a:r>
            <a:endParaRPr lang="zh-CN" altLang="en-US" sz="2400" b="1" dirty="0">
              <a:latin typeface="+mj-ea"/>
              <a:ea typeface="+mj-ea"/>
            </a:endParaRPr>
          </a:p>
          <a:p>
            <a:pPr marL="355600" indent="-355600">
              <a:lnSpc>
                <a:spcPct val="150000"/>
              </a:lnSpc>
              <a:buFontTx/>
              <a:buNone/>
              <a:defRPr/>
            </a:pPr>
            <a:r>
              <a:rPr lang="en-US" altLang="zh-CN" sz="2400" b="1" dirty="0">
                <a:latin typeface="+mj-ea"/>
                <a:ea typeface="+mj-ea"/>
              </a:rPr>
              <a:t>2.</a:t>
            </a:r>
            <a:r>
              <a:rPr lang="zh-CN" altLang="en-US" sz="2400" b="1" dirty="0">
                <a:latin typeface="+mj-ea"/>
                <a:ea typeface="+mj-ea"/>
              </a:rPr>
              <a:t>理解课文内容。</a:t>
            </a:r>
            <a:r>
              <a:rPr lang="zh-CN" altLang="en-US" sz="2400" b="1" dirty="0">
                <a:solidFill>
                  <a:srgbClr val="FF0000"/>
                </a:solidFill>
                <a:latin typeface="+mj-ea"/>
                <a:ea typeface="+mj-ea"/>
              </a:rPr>
              <a:t>（重点）</a:t>
            </a:r>
            <a:endParaRPr lang="en-US" altLang="zh-CN" sz="2400" b="1" dirty="0">
              <a:solidFill>
                <a:srgbClr val="FF0000"/>
              </a:solidFill>
              <a:latin typeface="+mj-ea"/>
              <a:ea typeface="+mj-ea"/>
            </a:endParaRPr>
          </a:p>
          <a:p>
            <a:pPr>
              <a:lnSpc>
                <a:spcPct val="150000"/>
              </a:lnSpc>
              <a:buFontTx/>
              <a:buNone/>
              <a:defRPr/>
            </a:pPr>
            <a:r>
              <a:rPr lang="en-US" altLang="zh-CN" sz="2400" b="1" dirty="0">
                <a:latin typeface="+mj-ea"/>
                <a:ea typeface="+mj-ea"/>
              </a:rPr>
              <a:t>3.</a:t>
            </a:r>
            <a:r>
              <a:rPr lang="zh-CN" altLang="en-US" sz="2400" b="1" dirty="0">
                <a:latin typeface="+mj-ea"/>
                <a:ea typeface="+mj-ea"/>
              </a:rPr>
              <a:t>了解“蝴蝶谷”名字的由来，根据课文想象蝴蝶谷迷人的景象，激发对祖国宝岛台湾的热爱之情。</a:t>
            </a:r>
            <a:r>
              <a:rPr lang="zh-CN" altLang="en-US" sz="2400" b="1" dirty="0">
                <a:solidFill>
                  <a:srgbClr val="FF0000"/>
                </a:solidFill>
                <a:latin typeface="+mj-ea"/>
                <a:ea typeface="+mj-ea"/>
              </a:rPr>
              <a:t>（难点）</a:t>
            </a:r>
            <a:endParaRPr lang="zh-CN" altLang="en-US" sz="2400" b="1" dirty="0">
              <a:solidFill>
                <a:srgbClr val="FF0000"/>
              </a:solidFill>
              <a:latin typeface="+mj-ea"/>
              <a:ea typeface="+mj-ea"/>
            </a:endParaRPr>
          </a:p>
        </p:txBody>
      </p:sp>
      <p:graphicFrame>
        <p:nvGraphicFramePr>
          <p:cNvPr id="4" name="图示 3"/>
          <p:cNvGraphicFramePr/>
          <p:nvPr/>
        </p:nvGraphicFramePr>
        <p:xfrm>
          <a:off x="2414338" y="1366889"/>
          <a:ext cx="2952328" cy="74969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
          <p:cNvSpPr>
            <a:spLocks noChangeArrowheads="1"/>
          </p:cNvSpPr>
          <p:nvPr/>
        </p:nvSpPr>
        <p:spPr bwMode="auto">
          <a:xfrm>
            <a:off x="2898775" y="2012950"/>
            <a:ext cx="7234238"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b="1" dirty="0">
                <a:latin typeface="楷体" panose="02010609060101010101" pitchFamily="49" charset="-122"/>
                <a:ea typeface="楷体" panose="02010609060101010101" pitchFamily="49" charset="-122"/>
              </a:rPr>
              <a:t>篱落疏疏一径深，树头花落未成阴。</a:t>
            </a:r>
            <a:endParaRPr lang="zh-CN" altLang="en-US" sz="2400" b="1" dirty="0">
              <a:latin typeface="楷体" panose="02010609060101010101" pitchFamily="49" charset="-122"/>
              <a:ea typeface="楷体" panose="02010609060101010101" pitchFamily="49" charset="-122"/>
            </a:endParaRPr>
          </a:p>
          <a:p>
            <a:pPr>
              <a:lnSpc>
                <a:spcPct val="150000"/>
              </a:lnSpc>
            </a:pPr>
            <a:r>
              <a:rPr lang="zh-CN" altLang="en-US" sz="2400" b="1" dirty="0">
                <a:latin typeface="楷体" panose="02010609060101010101" pitchFamily="49" charset="-122"/>
                <a:ea typeface="楷体" panose="02010609060101010101" pitchFamily="49" charset="-122"/>
              </a:rPr>
              <a:t>儿童急走追黄蝶，飞入菜花无处寻。</a:t>
            </a:r>
            <a:endParaRPr lang="zh-CN" altLang="en-US" sz="2400" b="1" dirty="0">
              <a:latin typeface="楷体" panose="02010609060101010101" pitchFamily="49" charset="-122"/>
              <a:ea typeface="楷体" panose="02010609060101010101" pitchFamily="49" charset="-122"/>
            </a:endParaRPr>
          </a:p>
          <a:p>
            <a:pPr>
              <a:lnSpc>
                <a:spcPct val="150000"/>
              </a:lnSpc>
            </a:pPr>
            <a:r>
              <a:rPr lang="zh-CN" altLang="en-US" sz="2400" b="1" dirty="0">
                <a:latin typeface="楷体" panose="02010609060101010101" pitchFamily="49" charset="-122"/>
                <a:ea typeface="楷体" panose="02010609060101010101" pitchFamily="49" charset="-122"/>
              </a:rPr>
              <a:t>                 </a:t>
            </a: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宿新市徐公店</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杨万里）</a:t>
            </a:r>
            <a:endParaRPr lang="zh-CN" altLang="en-US" sz="2400" b="1" dirty="0">
              <a:solidFill>
                <a:srgbClr val="FF0000"/>
              </a:solidFill>
              <a:latin typeface="楷体" panose="02010609060101010101" pitchFamily="49" charset="-122"/>
              <a:ea typeface="楷体" panose="02010609060101010101" pitchFamily="49" charset="-122"/>
            </a:endParaRPr>
          </a:p>
        </p:txBody>
      </p:sp>
      <p:grpSp>
        <p:nvGrpSpPr>
          <p:cNvPr id="28675" name="组合 5"/>
          <p:cNvGrpSpPr/>
          <p:nvPr/>
        </p:nvGrpSpPr>
        <p:grpSpPr bwMode="auto">
          <a:xfrm>
            <a:off x="2082800" y="1190625"/>
            <a:ext cx="2593975" cy="666750"/>
            <a:chOff x="3711597" y="1189830"/>
            <a:chExt cx="2593669" cy="666750"/>
          </a:xfrm>
        </p:grpSpPr>
        <p:sp>
          <p:nvSpPr>
            <p:cNvPr id="7" name="圆角矩形 6"/>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buFontTx/>
                <a:buNone/>
                <a:defRPr/>
              </a:pPr>
              <a:endParaRPr kumimoji="1" lang="zh-CN" altLang="en-US"/>
            </a:p>
          </p:txBody>
        </p:sp>
        <p:pic>
          <p:nvPicPr>
            <p:cNvPr id="28677" name="图片 9" descr="book.gif"/>
            <p:cNvPicPr>
              <a:picLocks noChangeAspect="1" noChangeArrowheads="1"/>
            </p:cNvPicPr>
            <p:nvPr/>
          </p:nvPicPr>
          <p:blipFill>
            <a:blip r:embed="rId1" cstate="email"/>
            <a:srcRect/>
            <a:stretch>
              <a:fillRect/>
            </a:stretch>
          </p:blipFill>
          <p:spPr bwMode="auto">
            <a:xfrm>
              <a:off x="3711597" y="1189830"/>
              <a:ext cx="1087277"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8" name="文本框 16"/>
            <p:cNvSpPr txBox="1">
              <a:spLocks noChangeArrowheads="1"/>
            </p:cNvSpPr>
            <p:nvPr/>
          </p:nvSpPr>
          <p:spPr bwMode="auto">
            <a:xfrm>
              <a:off x="4786874" y="1346993"/>
              <a:ext cx="151839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latin typeface="Adobe 黑体 Std R" pitchFamily="34" charset="-122"/>
                  <a:ea typeface="Adobe 黑体 Std R" pitchFamily="34" charset="-122"/>
                </a:rPr>
                <a:t>国学诵读</a:t>
              </a:r>
              <a:endParaRPr lang="zh-CN" altLang="en-US" sz="2400" b="1" dirty="0">
                <a:latin typeface="Adobe 黑体 Std R" pitchFamily="34" charset="-122"/>
                <a:ea typeface="Adobe 黑体 Std R" pitchFamily="34" charset="-122"/>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6"/>
          <p:cNvGrpSpPr/>
          <p:nvPr/>
        </p:nvGrpSpPr>
        <p:grpSpPr bwMode="auto">
          <a:xfrm>
            <a:off x="2082800" y="1190625"/>
            <a:ext cx="3849688" cy="666750"/>
            <a:chOff x="3711597" y="1189830"/>
            <a:chExt cx="3849867" cy="666750"/>
          </a:xfrm>
        </p:grpSpPr>
        <p:sp>
          <p:nvSpPr>
            <p:cNvPr id="8" name="圆角矩形 7"/>
            <p:cNvSpPr/>
            <p:nvPr/>
          </p:nvSpPr>
          <p:spPr>
            <a:xfrm>
              <a:off x="4527610" y="1327943"/>
              <a:ext cx="3033854"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buFontTx/>
                <a:buNone/>
                <a:defRPr/>
              </a:pPr>
              <a:endParaRPr kumimoji="1" lang="zh-CN" altLang="en-US"/>
            </a:p>
          </p:txBody>
        </p:sp>
        <p:sp>
          <p:nvSpPr>
            <p:cNvPr id="29702" name="文本框 16"/>
            <p:cNvSpPr txBox="1">
              <a:spLocks noChangeArrowheads="1"/>
            </p:cNvSpPr>
            <p:nvPr/>
          </p:nvSpPr>
          <p:spPr bwMode="auto">
            <a:xfrm>
              <a:off x="4786874" y="1346993"/>
              <a:ext cx="27745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latin typeface="Adobe 黑体 Std R" pitchFamily="34" charset="-122"/>
                  <a:ea typeface="Adobe 黑体 Std R" pitchFamily="34" charset="-122"/>
                </a:rPr>
                <a:t>走进中华传统文化</a:t>
              </a:r>
              <a:endParaRPr lang="zh-CN" altLang="en-US" sz="2400" b="1" dirty="0">
                <a:latin typeface="Adobe 黑体 Std R" pitchFamily="34" charset="-122"/>
                <a:ea typeface="Adobe 黑体 Std R" pitchFamily="34" charset="-122"/>
              </a:endParaRPr>
            </a:p>
          </p:txBody>
        </p:sp>
        <p:pic>
          <p:nvPicPr>
            <p:cNvPr id="29703" name="图片 9" descr="book.gif"/>
            <p:cNvPicPr>
              <a:picLocks noChangeAspect="1" noChangeArrowheads="1"/>
            </p:cNvPicPr>
            <p:nvPr/>
          </p:nvPicPr>
          <p:blipFill>
            <a:blip r:embed="rId1" cstate="email"/>
            <a:srcRect/>
            <a:stretch>
              <a:fillRect/>
            </a:stretch>
          </p:blipFill>
          <p:spPr bwMode="auto">
            <a:xfrm>
              <a:off x="3711597" y="1189830"/>
              <a:ext cx="1087277"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内容占位符 2"/>
          <p:cNvSpPr txBox="1">
            <a:spLocks noChangeArrowheads="1"/>
          </p:cNvSpPr>
          <p:nvPr/>
        </p:nvSpPr>
        <p:spPr bwMode="auto">
          <a:xfrm>
            <a:off x="2424113" y="2244725"/>
            <a:ext cx="7667625" cy="3749675"/>
          </a:xfrm>
          <a:prstGeom prst="rect">
            <a:avLst/>
          </a:prstGeom>
          <a:noFill/>
          <a:ln>
            <a:noFill/>
          </a:ln>
        </p:spPr>
        <p:txBody>
          <a:bodyPr/>
          <a:lstStyle>
            <a:lvl1pPr marL="342900" indent="-342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defRPr/>
            </a:pPr>
            <a:r>
              <a:rPr lang="en-US" altLang="zh-CN" sz="2400" b="1" dirty="0" smtClean="0">
                <a:solidFill>
                  <a:srgbClr val="0000FF"/>
                </a:solidFill>
                <a:latin typeface="黑体" panose="02010609060101010101" pitchFamily="49" charset="-122"/>
                <a:ea typeface="黑体" panose="02010609060101010101" pitchFamily="49" charset="-122"/>
                <a:sym typeface="Calibri" panose="020F0502020204030204" pitchFamily="34" charset="0"/>
              </a:rPr>
              <a:t>【</a:t>
            </a:r>
            <a:r>
              <a:rPr lang="zh-CN" altLang="en-US" sz="2400" b="1" dirty="0">
                <a:solidFill>
                  <a:srgbClr val="0000FF"/>
                </a:solidFill>
                <a:latin typeface="黑体" panose="02010609060101010101" pitchFamily="49" charset="-122"/>
                <a:ea typeface="黑体" panose="02010609060101010101" pitchFamily="49" charset="-122"/>
                <a:sym typeface="Calibri" panose="020F0502020204030204" pitchFamily="34" charset="0"/>
              </a:rPr>
              <a:t>谜语</a:t>
            </a:r>
            <a:r>
              <a:rPr lang="en-US" altLang="zh-CN" sz="2400" b="1" dirty="0" smtClean="0">
                <a:solidFill>
                  <a:srgbClr val="0000FF"/>
                </a:solidFill>
                <a:latin typeface="黑体" panose="02010609060101010101" pitchFamily="49" charset="-122"/>
                <a:ea typeface="黑体" panose="02010609060101010101" pitchFamily="49" charset="-122"/>
                <a:sym typeface="Calibri" panose="020F0502020204030204" pitchFamily="34" charset="0"/>
              </a:rPr>
              <a:t>】</a:t>
            </a:r>
            <a:endParaRPr lang="en-US" altLang="zh-CN" sz="2400" b="1" dirty="0" smtClean="0">
              <a:solidFill>
                <a:srgbClr val="0000FF"/>
              </a:solidFill>
              <a:latin typeface="黑体" panose="02010609060101010101" pitchFamily="49" charset="-122"/>
              <a:ea typeface="黑体" panose="02010609060101010101" pitchFamily="49" charset="-122"/>
              <a:sym typeface="Calibri" panose="020F0502020204030204" pitchFamily="34" charset="0"/>
            </a:endParaRPr>
          </a:p>
          <a:p>
            <a:pPr marL="0" indent="628650" eaLnBrk="1" hangingPunct="1">
              <a:lnSpc>
                <a:spcPct val="150000"/>
              </a:lnSpc>
              <a:defRPr/>
            </a:pPr>
            <a:r>
              <a:rPr lang="zh-CN" altLang="en-US" sz="2400" b="1" dirty="0">
                <a:latin typeface="楷体" panose="02010609060101010101" pitchFamily="49" charset="-122"/>
                <a:ea typeface="楷体" panose="02010609060101010101" pitchFamily="49" charset="-122"/>
                <a:sym typeface="Calibri" panose="020F0502020204030204" pitchFamily="34" charset="0"/>
              </a:rPr>
              <a:t>头上两根毛，身穿花旗袍，成天不劳动，只知乐逍遥。（打一昆虫</a:t>
            </a:r>
            <a:r>
              <a:rPr lang="zh-CN" altLang="en-US" sz="2400" b="1" dirty="0" smtClean="0">
                <a:latin typeface="楷体" panose="02010609060101010101" pitchFamily="49" charset="-122"/>
                <a:ea typeface="楷体" panose="02010609060101010101" pitchFamily="49" charset="-122"/>
                <a:sym typeface="Calibri" panose="020F0502020204030204" pitchFamily="34" charset="0"/>
              </a:rPr>
              <a:t>）</a:t>
            </a:r>
            <a:endParaRPr lang="en-US" altLang="zh-CN" sz="2400" b="1" dirty="0" smtClean="0">
              <a:latin typeface="楷体" panose="02010609060101010101" pitchFamily="49" charset="-122"/>
              <a:ea typeface="楷体" panose="02010609060101010101" pitchFamily="49" charset="-122"/>
              <a:sym typeface="Calibri" panose="020F0502020204030204" pitchFamily="34" charset="0"/>
            </a:endParaRPr>
          </a:p>
          <a:p>
            <a:pPr marL="0" indent="628650" algn="r" eaLnBrk="1" hangingPunct="1">
              <a:lnSpc>
                <a:spcPct val="150000"/>
              </a:lnSpc>
              <a:defRPr/>
            </a:pPr>
            <a:r>
              <a:rPr lang="zh-CN" altLang="en-US" sz="2400" b="1" dirty="0" smtClean="0">
                <a:latin typeface="楷体" panose="02010609060101010101" pitchFamily="49" charset="-122"/>
                <a:ea typeface="楷体" panose="02010609060101010101" pitchFamily="49" charset="-122"/>
                <a:sym typeface="Calibri" panose="020F0502020204030204" pitchFamily="34" charset="0"/>
              </a:rPr>
              <a:t>（</a:t>
            </a:r>
            <a:r>
              <a:rPr lang="zh-CN" altLang="en-US" sz="2400" b="1" dirty="0">
                <a:latin typeface="楷体" panose="02010609060101010101" pitchFamily="49" charset="-122"/>
                <a:ea typeface="楷体" panose="02010609060101010101" pitchFamily="49" charset="-122"/>
                <a:sym typeface="Calibri" panose="020F0502020204030204" pitchFamily="34" charset="0"/>
              </a:rPr>
              <a:t>谜底</a:t>
            </a:r>
            <a:r>
              <a:rPr lang="zh-CN" altLang="en-US" sz="2400" b="1" dirty="0" smtClean="0">
                <a:latin typeface="楷体" panose="02010609060101010101" pitchFamily="49" charset="-122"/>
                <a:ea typeface="楷体" panose="02010609060101010101" pitchFamily="49" charset="-122"/>
                <a:sym typeface="Calibri" panose="020F0502020204030204" pitchFamily="34" charset="0"/>
              </a:rPr>
              <a:t>：       ）</a:t>
            </a:r>
            <a:endParaRPr lang="zh-CN" altLang="en-US" sz="2400" b="1" dirty="0">
              <a:latin typeface="楷体" panose="02010609060101010101" pitchFamily="49" charset="-122"/>
              <a:ea typeface="楷体" panose="02010609060101010101" pitchFamily="49" charset="-122"/>
              <a:sym typeface="Calibri" panose="020F0502020204030204" pitchFamily="34" charset="0"/>
            </a:endParaRPr>
          </a:p>
        </p:txBody>
      </p:sp>
      <p:sp>
        <p:nvSpPr>
          <p:cNvPr id="12" name="矩形 11"/>
          <p:cNvSpPr>
            <a:spLocks noChangeArrowheads="1"/>
          </p:cNvSpPr>
          <p:nvPr/>
        </p:nvSpPr>
        <p:spPr bwMode="auto">
          <a:xfrm>
            <a:off x="8677275" y="4016375"/>
            <a:ext cx="7950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rgbClr val="FF0000"/>
                </a:solidFill>
                <a:latin typeface="楷体" panose="02010609060101010101" pitchFamily="49" charset="-122"/>
                <a:ea typeface="楷体" panose="02010609060101010101" pitchFamily="49" charset="-122"/>
                <a:sym typeface="Calibri" panose="020F0502020204030204" pitchFamily="34" charset="0"/>
              </a:rPr>
              <a:t>蝴蝶</a:t>
            </a:r>
            <a:endParaRPr lang="zh-CN" altLang="en-US"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TextBox 10"/>
          <p:cNvSpPr txBox="1">
            <a:spLocks noChangeArrowheads="1"/>
          </p:cNvSpPr>
          <p:nvPr/>
        </p:nvSpPr>
        <p:spPr bwMode="auto">
          <a:xfrm>
            <a:off x="2474913" y="2295525"/>
            <a:ext cx="756602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800" b="1" dirty="0">
                <a:latin typeface="楷体" panose="02010609060101010101" pitchFamily="49" charset="-122"/>
                <a:ea typeface="楷体" panose="02010609060101010101" pitchFamily="49" charset="-122"/>
              </a:rPr>
              <a:t>    这是一篇描写自然风光的优美文章，作者以细腻的笔触向我们展示了台湾的蝴蝶谷每年春季瑰丽而壮观的景色。全文文笔优美，词汇丰富，让我们感受到了蝴蝶谷的迷人景象，又激发了我们对祖国宝岛的热爱之情。</a:t>
            </a:r>
            <a:endParaRPr lang="zh-CN" altLang="en-US" sz="2800" b="1" dirty="0">
              <a:latin typeface="楷体" panose="02010609060101010101" pitchFamily="49" charset="-122"/>
              <a:ea typeface="楷体" panose="02010609060101010101" pitchFamily="49" charset="-122"/>
            </a:endParaRPr>
          </a:p>
        </p:txBody>
      </p:sp>
      <p:graphicFrame>
        <p:nvGraphicFramePr>
          <p:cNvPr id="13" name="图示 12"/>
          <p:cNvGraphicFramePr/>
          <p:nvPr/>
        </p:nvGraphicFramePr>
        <p:xfrm>
          <a:off x="2211138" y="1366889"/>
          <a:ext cx="2952328" cy="74969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wipe(left)">
                                      <p:cBhvr>
                                        <p:cTn id="7" dur="5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12"/>
          <p:cNvSpPr>
            <a:spLocks noChangeArrowheads="1"/>
          </p:cNvSpPr>
          <p:nvPr/>
        </p:nvSpPr>
        <p:spPr bwMode="auto">
          <a:xfrm>
            <a:off x="2971800" y="1993900"/>
            <a:ext cx="755650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8605" indent="-268605">
              <a:lnSpc>
                <a:spcPct val="150000"/>
              </a:lnSpc>
            </a:pPr>
            <a:r>
              <a:rPr lang="zh-CN" altLang="en-US" sz="2400" b="1">
                <a:solidFill>
                  <a:srgbClr val="000000"/>
                </a:solidFill>
                <a:latin typeface="黑体" panose="02010609060101010101" pitchFamily="49" charset="-122"/>
                <a:ea typeface="黑体" panose="02010609060101010101" pitchFamily="49" charset="-122"/>
              </a:rPr>
              <a:t>读一读，你还能说几个描写色彩的词语吗？</a:t>
            </a:r>
            <a:endParaRPr lang="en-US" altLang="zh-CN" sz="2400" b="1">
              <a:solidFill>
                <a:srgbClr val="000000"/>
              </a:solidFill>
              <a:latin typeface="黑体" panose="02010609060101010101" pitchFamily="49" charset="-122"/>
              <a:ea typeface="黑体" panose="02010609060101010101" pitchFamily="49" charset="-122"/>
            </a:endParaRPr>
          </a:p>
          <a:p>
            <a:pPr marL="268605" indent="-268605">
              <a:lnSpc>
                <a:spcPct val="150000"/>
              </a:lnSpc>
            </a:pPr>
            <a:r>
              <a:rPr lang="zh-CN" altLang="en-US" sz="2400" b="1">
                <a:solidFill>
                  <a:srgbClr val="000000"/>
                </a:solidFill>
                <a:latin typeface="楷体" panose="02010609060101010101" pitchFamily="49" charset="-122"/>
                <a:ea typeface="楷体" panose="02010609060101010101" pitchFamily="49" charset="-122"/>
              </a:rPr>
              <a:t>金光灿灿   五颜六色   色彩斑斓</a:t>
            </a:r>
            <a:endParaRPr lang="zh-CN" altLang="en-US" sz="2400" b="1">
              <a:solidFill>
                <a:srgbClr val="000000"/>
              </a:solidFill>
              <a:latin typeface="楷体" panose="02010609060101010101" pitchFamily="49" charset="-122"/>
              <a:ea typeface="楷体" panose="02010609060101010101" pitchFamily="49" charset="-122"/>
            </a:endParaRPr>
          </a:p>
        </p:txBody>
      </p:sp>
      <p:sp>
        <p:nvSpPr>
          <p:cNvPr id="48132" name="TextBox 2"/>
          <p:cNvSpPr txBox="1">
            <a:spLocks noChangeArrowheads="1"/>
          </p:cNvSpPr>
          <p:nvPr/>
        </p:nvSpPr>
        <p:spPr bwMode="auto">
          <a:xfrm>
            <a:off x="2930525" y="3194050"/>
            <a:ext cx="6886575" cy="230695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defRPr/>
            </a:pPr>
            <a:r>
              <a:rPr lang="zh-CN" altLang="en-US" sz="2400" b="1" dirty="0" smtClean="0">
                <a:solidFill>
                  <a:srgbClr val="0000FF"/>
                </a:solidFill>
                <a:latin typeface="+mj-ea"/>
                <a:ea typeface="+mj-ea"/>
              </a:rPr>
              <a:t>教师点拨：</a:t>
            </a:r>
            <a:r>
              <a:rPr lang="zh-CN" altLang="en-US" sz="2400" b="1" dirty="0" smtClean="0">
                <a:solidFill>
                  <a:srgbClr val="FF0000"/>
                </a:solidFill>
                <a:latin typeface="+mj-ea"/>
                <a:ea typeface="+mj-ea"/>
              </a:rPr>
              <a:t>先读一读，想一想，再写出几个这样的词语。</a:t>
            </a:r>
            <a:endParaRPr lang="zh-CN" altLang="en-US" sz="2400" b="1" dirty="0" smtClean="0">
              <a:solidFill>
                <a:srgbClr val="FF0000"/>
              </a:solidFill>
              <a:latin typeface="+mj-ea"/>
              <a:ea typeface="+mj-ea"/>
            </a:endParaRPr>
          </a:p>
          <a:p>
            <a:pPr eaLnBrk="1" hangingPunct="1">
              <a:lnSpc>
                <a:spcPct val="150000"/>
              </a:lnSpc>
              <a:defRPr/>
            </a:pPr>
            <a:r>
              <a:rPr lang="zh-CN" altLang="en-US" sz="2400" b="1" dirty="0" smtClean="0">
                <a:solidFill>
                  <a:srgbClr val="0000FF"/>
                </a:solidFill>
                <a:latin typeface="+mj-ea"/>
                <a:ea typeface="+mj-ea"/>
              </a:rPr>
              <a:t>参考答案：</a:t>
            </a:r>
            <a:r>
              <a:rPr lang="zh-CN" altLang="en-US" sz="2400" b="1" dirty="0" smtClean="0">
                <a:solidFill>
                  <a:srgbClr val="FF0000"/>
                </a:solidFill>
                <a:latin typeface="+mj-ea"/>
                <a:ea typeface="+mj-ea"/>
              </a:rPr>
              <a:t>姹紫嫣红  万紫千红 </a:t>
            </a:r>
            <a:endParaRPr lang="en-US" altLang="zh-CN" sz="2400" b="1" dirty="0" smtClean="0">
              <a:solidFill>
                <a:srgbClr val="FF0000"/>
              </a:solidFill>
              <a:latin typeface="+mj-ea"/>
              <a:ea typeface="+mj-ea"/>
            </a:endParaRPr>
          </a:p>
          <a:p>
            <a:pPr eaLnBrk="1" hangingPunct="1">
              <a:lnSpc>
                <a:spcPct val="150000"/>
              </a:lnSpc>
              <a:defRPr/>
            </a:pPr>
            <a:r>
              <a:rPr lang="zh-CN" altLang="en-US" sz="2400" b="1" dirty="0" smtClean="0">
                <a:solidFill>
                  <a:srgbClr val="FF0000"/>
                </a:solidFill>
                <a:latin typeface="+mj-ea"/>
                <a:ea typeface="+mj-ea"/>
              </a:rPr>
              <a:t>          五光十色  五彩缤纷</a:t>
            </a:r>
            <a:endParaRPr lang="zh-CN" altLang="en-US" sz="2400" b="1" dirty="0" smtClean="0">
              <a:solidFill>
                <a:srgbClr val="FF0000"/>
              </a:solidFill>
              <a:latin typeface="+mj-ea"/>
              <a:ea typeface="+mj-ea"/>
            </a:endParaRPr>
          </a:p>
        </p:txBody>
      </p:sp>
      <p:pic>
        <p:nvPicPr>
          <p:cNvPr id="51207" name="Picture 7"/>
          <p:cNvPicPr>
            <a:picLocks noChangeAspect="1" noChangeArrowheads="1"/>
          </p:cNvPicPr>
          <p:nvPr/>
        </p:nvPicPr>
        <p:blipFill>
          <a:blip r:embed="rId1" cstate="email"/>
          <a:srcRect/>
          <a:stretch>
            <a:fillRect/>
          </a:stretch>
        </p:blipFill>
        <p:spPr bwMode="auto">
          <a:xfrm>
            <a:off x="1562102" y="938265"/>
            <a:ext cx="4099032" cy="1030482"/>
          </a:xfrm>
          <a:prstGeom prst="rect">
            <a:avLst/>
          </a:prstGeom>
          <a:ln>
            <a:noFill/>
          </a:ln>
          <a:effectLst>
            <a:glow rad="101600">
              <a:schemeClr val="bg1">
                <a:alpha val="60000"/>
              </a:schemeClr>
            </a:glow>
            <a:outerShdw blurRad="215900" dist="35921" dir="2700000" sx="30000" sy="30000" algn="ctr" rotWithShape="0">
              <a:schemeClr val="bg1">
                <a:lumMod val="95000"/>
              </a:schemeClr>
            </a:outerShdw>
            <a:softEdge rad="31750"/>
          </a:effectLst>
        </p:spPr>
      </p:pic>
      <p:sp>
        <p:nvSpPr>
          <p:cNvPr id="8" name="菱形 7"/>
          <p:cNvSpPr/>
          <p:nvPr/>
        </p:nvSpPr>
        <p:spPr>
          <a:xfrm>
            <a:off x="2657475" y="2135188"/>
            <a:ext cx="273050" cy="328612"/>
          </a:xfrm>
          <a:prstGeom prst="diamond">
            <a:avLst/>
          </a:prstGeom>
        </p:spPr>
        <p:style>
          <a:lnRef idx="1">
            <a:schemeClr val="accent1"/>
          </a:lnRef>
          <a:fillRef idx="3">
            <a:schemeClr val="accent1"/>
          </a:fillRef>
          <a:effectRef idx="2">
            <a:schemeClr val="accent1"/>
          </a:effectRef>
          <a:fontRef idx="minor">
            <a:schemeClr val="lt1"/>
          </a:fontRef>
        </p:style>
        <p:txBody>
          <a:bodyPr anchor="ctr"/>
          <a:lstStyle/>
          <a:p>
            <a:pPr algn="ctr">
              <a:buFontTx/>
              <a:buNone/>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2">
                                            <p:txEl>
                                              <p:pRg st="0" end="0"/>
                                            </p:txEl>
                                          </p:spTgt>
                                        </p:tgtEl>
                                        <p:attrNameLst>
                                          <p:attrName>style.visibility</p:attrName>
                                        </p:attrNameLst>
                                      </p:cBhvr>
                                      <p:to>
                                        <p:strVal val="visible"/>
                                      </p:to>
                                    </p:set>
                                    <p:animEffect transition="in" filter="wipe(left)">
                                      <p:cBhvr>
                                        <p:cTn id="7" dur="500"/>
                                        <p:tgtEl>
                                          <p:spTgt spid="481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8132">
                                            <p:txEl>
                                              <p:pRg st="1" end="1"/>
                                            </p:txEl>
                                          </p:spTgt>
                                        </p:tgtEl>
                                        <p:attrNameLst>
                                          <p:attrName>style.visibility</p:attrName>
                                        </p:attrNameLst>
                                      </p:cBhvr>
                                      <p:to>
                                        <p:strVal val="visible"/>
                                      </p:to>
                                    </p:set>
                                    <p:animEffect transition="in" filter="wipe(left)">
                                      <p:cBhvr>
                                        <p:cTn id="12" dur="500"/>
                                        <p:tgtEl>
                                          <p:spTgt spid="4813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8132">
                                            <p:txEl>
                                              <p:pRg st="2" end="2"/>
                                            </p:txEl>
                                          </p:spTgt>
                                        </p:tgtEl>
                                        <p:attrNameLst>
                                          <p:attrName>style.visibility</p:attrName>
                                        </p:attrNameLst>
                                      </p:cBhvr>
                                      <p:to>
                                        <p:strVal val="visible"/>
                                      </p:to>
                                    </p:set>
                                    <p:animEffect transition="in" filter="wipe(left)">
                                      <p:cBhvr>
                                        <p:cTn id="17" dur="500"/>
                                        <p:tgtEl>
                                          <p:spTgt spid="4813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12"/>
          <p:cNvSpPr>
            <a:spLocks noChangeArrowheads="1"/>
          </p:cNvSpPr>
          <p:nvPr/>
        </p:nvSpPr>
        <p:spPr bwMode="auto">
          <a:xfrm>
            <a:off x="2790825" y="1490663"/>
            <a:ext cx="683577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8605" indent="-268605">
              <a:lnSpc>
                <a:spcPct val="150000"/>
              </a:lnSpc>
            </a:pPr>
            <a:r>
              <a:rPr lang="zh-CN" altLang="en-US" sz="2400" b="1">
                <a:solidFill>
                  <a:srgbClr val="000000"/>
                </a:solidFill>
                <a:latin typeface="黑体" panose="02010609060101010101" pitchFamily="49" charset="-122"/>
                <a:ea typeface="黑体" panose="02010609060101010101" pitchFamily="49" charset="-122"/>
              </a:rPr>
              <a:t>读句子，注意带点的词语。</a:t>
            </a:r>
            <a:endParaRPr lang="zh-CN" altLang="en-US" sz="2400" b="1">
              <a:solidFill>
                <a:srgbClr val="000000"/>
              </a:solidFill>
              <a:latin typeface="黑体" panose="02010609060101010101" pitchFamily="49" charset="-122"/>
              <a:ea typeface="黑体" panose="02010609060101010101" pitchFamily="49" charset="-122"/>
            </a:endParaRPr>
          </a:p>
          <a:p>
            <a:pPr marL="268605" indent="-268605">
              <a:lnSpc>
                <a:spcPct val="150000"/>
              </a:lnSpc>
            </a:pPr>
            <a:r>
              <a:rPr lang="zh-CN" altLang="en-US" sz="2400" b="1">
                <a:solidFill>
                  <a:srgbClr val="000000"/>
                </a:solidFill>
                <a:latin typeface="楷体" panose="02010609060101010101" pitchFamily="49" charset="-122"/>
                <a:ea typeface="楷体" panose="02010609060101010101" pitchFamily="49" charset="-122"/>
              </a:rPr>
              <a:t>    蝴蝶飞过花丛，穿过树林，越过小溪，赶到</a:t>
            </a:r>
            <a:endParaRPr lang="en-US" altLang="zh-CN" sz="2400" b="1">
              <a:solidFill>
                <a:srgbClr val="000000"/>
              </a:solidFill>
              <a:latin typeface="楷体" panose="02010609060101010101" pitchFamily="49" charset="-122"/>
              <a:ea typeface="楷体" panose="02010609060101010101" pitchFamily="49" charset="-122"/>
            </a:endParaRPr>
          </a:p>
          <a:p>
            <a:pPr marL="268605" indent="-268605">
              <a:lnSpc>
                <a:spcPct val="150000"/>
              </a:lnSpc>
            </a:pPr>
            <a:r>
              <a:rPr lang="zh-CN" altLang="en-US" sz="2400" b="1">
                <a:solidFill>
                  <a:srgbClr val="000000"/>
                </a:solidFill>
                <a:latin typeface="楷体" panose="02010609060101010101" pitchFamily="49" charset="-122"/>
                <a:ea typeface="楷体" panose="02010609060101010101" pitchFamily="49" charset="-122"/>
              </a:rPr>
              <a:t>山谷里来聚会。</a:t>
            </a:r>
            <a:endParaRPr lang="zh-CN" altLang="en-US" sz="2400" b="1">
              <a:solidFill>
                <a:srgbClr val="000000"/>
              </a:solidFill>
              <a:latin typeface="楷体" panose="02010609060101010101" pitchFamily="49" charset="-122"/>
              <a:ea typeface="楷体" panose="02010609060101010101" pitchFamily="49" charset="-122"/>
            </a:endParaRPr>
          </a:p>
        </p:txBody>
      </p:sp>
      <p:sp>
        <p:nvSpPr>
          <p:cNvPr id="48132" name="TextBox 2"/>
          <p:cNvSpPr txBox="1">
            <a:spLocks noChangeArrowheads="1"/>
          </p:cNvSpPr>
          <p:nvPr/>
        </p:nvSpPr>
        <p:spPr bwMode="auto">
          <a:xfrm>
            <a:off x="2790825" y="3244850"/>
            <a:ext cx="7115175" cy="175323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Aft>
                <a:spcPts val="600"/>
              </a:spcAft>
              <a:defRPr/>
            </a:pPr>
            <a:r>
              <a:rPr lang="zh-CN" altLang="en-US" sz="2400" b="1" dirty="0">
                <a:solidFill>
                  <a:srgbClr val="0000FF"/>
                </a:solidFill>
                <a:latin typeface="+mj-ea"/>
                <a:ea typeface="+mj-ea"/>
              </a:rPr>
              <a:t>参考答案：</a:t>
            </a:r>
            <a:r>
              <a:rPr lang="zh-CN" altLang="en-US" sz="2400" b="1" dirty="0" smtClean="0">
                <a:solidFill>
                  <a:srgbClr val="FF0000"/>
                </a:solidFill>
                <a:latin typeface="+mj-ea"/>
                <a:ea typeface="+mj-ea"/>
              </a:rPr>
              <a:t>这里加点的词都是动词，写出了蝴蝶来山谷聚会的生动情景，吧蝴蝶行色匆匆，急于聚会的情态表现了出来。读的时候，这几个动词要重读。</a:t>
            </a:r>
            <a:endParaRPr lang="zh-CN" altLang="en-US" sz="2400" b="1" dirty="0" smtClean="0">
              <a:solidFill>
                <a:srgbClr val="FF0000"/>
              </a:solidFill>
              <a:latin typeface="+mj-ea"/>
              <a:ea typeface="+mj-ea"/>
            </a:endParaRPr>
          </a:p>
        </p:txBody>
      </p:sp>
      <p:sp>
        <p:nvSpPr>
          <p:cNvPr id="8" name="菱形 7"/>
          <p:cNvSpPr/>
          <p:nvPr/>
        </p:nvSpPr>
        <p:spPr>
          <a:xfrm>
            <a:off x="2517775" y="1652588"/>
            <a:ext cx="273050" cy="328612"/>
          </a:xfrm>
          <a:prstGeom prst="diamond">
            <a:avLst/>
          </a:prstGeom>
        </p:spPr>
        <p:style>
          <a:lnRef idx="1">
            <a:schemeClr val="accent1"/>
          </a:lnRef>
          <a:fillRef idx="3">
            <a:schemeClr val="accent1"/>
          </a:fillRef>
          <a:effectRef idx="2">
            <a:schemeClr val="accent1"/>
          </a:effectRef>
          <a:fontRef idx="minor">
            <a:schemeClr val="lt1"/>
          </a:fontRef>
        </p:style>
        <p:txBody>
          <a:bodyPr anchor="ctr"/>
          <a:lstStyle/>
          <a:p>
            <a:pPr algn="ctr">
              <a:buFontTx/>
              <a:buNone/>
              <a:defRPr/>
            </a:pPr>
            <a:endParaRPr lang="zh-CN" altLang="en-US"/>
          </a:p>
        </p:txBody>
      </p:sp>
      <p:sp>
        <p:nvSpPr>
          <p:cNvPr id="32773" name="矩形 2"/>
          <p:cNvSpPr>
            <a:spLocks noChangeArrowheads="1"/>
          </p:cNvSpPr>
          <p:nvPr/>
        </p:nvSpPr>
        <p:spPr bwMode="auto">
          <a:xfrm>
            <a:off x="8748713" y="2341563"/>
            <a:ext cx="6438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000000"/>
                </a:solidFill>
                <a:latin typeface="楷体" panose="02010609060101010101" pitchFamily="49" charset="-122"/>
                <a:ea typeface="楷体" panose="02010609060101010101" pitchFamily="49" charset="-122"/>
              </a:rPr>
              <a:t>. .</a:t>
            </a:r>
            <a:endParaRPr lang="zh-CN" altLang="en-US" sz="2400"/>
          </a:p>
        </p:txBody>
      </p:sp>
      <p:sp>
        <p:nvSpPr>
          <p:cNvPr id="32774" name="矩形 3"/>
          <p:cNvSpPr>
            <a:spLocks noChangeArrowheads="1"/>
          </p:cNvSpPr>
          <p:nvPr/>
        </p:nvSpPr>
        <p:spPr bwMode="auto">
          <a:xfrm>
            <a:off x="4151313" y="2341563"/>
            <a:ext cx="6438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000000"/>
                </a:solidFill>
                <a:latin typeface="楷体" panose="02010609060101010101" pitchFamily="49" charset="-122"/>
                <a:ea typeface="楷体" panose="02010609060101010101" pitchFamily="49" charset="-122"/>
              </a:rPr>
              <a:t>. .</a:t>
            </a:r>
            <a:endParaRPr lang="zh-CN" altLang="en-US" sz="2400"/>
          </a:p>
        </p:txBody>
      </p:sp>
      <p:sp>
        <p:nvSpPr>
          <p:cNvPr id="32775" name="矩形 4"/>
          <p:cNvSpPr>
            <a:spLocks noChangeArrowheads="1"/>
          </p:cNvSpPr>
          <p:nvPr/>
        </p:nvSpPr>
        <p:spPr bwMode="auto">
          <a:xfrm>
            <a:off x="5634038" y="2343150"/>
            <a:ext cx="6438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000000"/>
                </a:solidFill>
                <a:latin typeface="楷体" panose="02010609060101010101" pitchFamily="49" charset="-122"/>
                <a:ea typeface="楷体" panose="02010609060101010101" pitchFamily="49" charset="-122"/>
              </a:rPr>
              <a:t>. .</a:t>
            </a:r>
            <a:endParaRPr lang="zh-CN" altLang="en-US" sz="2400"/>
          </a:p>
        </p:txBody>
      </p:sp>
      <p:sp>
        <p:nvSpPr>
          <p:cNvPr id="32776" name="矩形 5"/>
          <p:cNvSpPr>
            <a:spLocks noChangeArrowheads="1"/>
          </p:cNvSpPr>
          <p:nvPr/>
        </p:nvSpPr>
        <p:spPr bwMode="auto">
          <a:xfrm>
            <a:off x="7199313" y="2355850"/>
            <a:ext cx="6438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000000"/>
                </a:solidFill>
                <a:latin typeface="楷体" panose="02010609060101010101" pitchFamily="49" charset="-122"/>
                <a:ea typeface="楷体" panose="02010609060101010101" pitchFamily="49" charset="-122"/>
              </a:rPr>
              <a:t>. .</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wipe(left)">
                                      <p:cBhvr>
                                        <p:cTn id="7" dur="5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矩形 12"/>
          <p:cNvSpPr>
            <a:spLocks noChangeArrowheads="1"/>
          </p:cNvSpPr>
          <p:nvPr/>
        </p:nvSpPr>
        <p:spPr bwMode="auto">
          <a:xfrm>
            <a:off x="2516188" y="1838325"/>
            <a:ext cx="75565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8605" indent="-268605">
              <a:lnSpc>
                <a:spcPct val="150000"/>
              </a:lnSpc>
            </a:pPr>
            <a:r>
              <a:rPr lang="zh-CN" altLang="en-US" sz="2400" b="1">
                <a:solidFill>
                  <a:srgbClr val="000000"/>
                </a:solidFill>
                <a:latin typeface="楷体" panose="02010609060101010101" pitchFamily="49" charset="-122"/>
                <a:ea typeface="楷体" panose="02010609060101010101" pitchFamily="49" charset="-122"/>
              </a:rPr>
              <a:t>（</a:t>
            </a:r>
            <a:r>
              <a:rPr lang="en-US" altLang="zh-CN" sz="2400" b="1">
                <a:solidFill>
                  <a:srgbClr val="000000"/>
                </a:solidFill>
                <a:latin typeface="楷体" panose="02010609060101010101" pitchFamily="49" charset="-122"/>
                <a:ea typeface="楷体" panose="02010609060101010101" pitchFamily="49" charset="-122"/>
              </a:rPr>
              <a:t>1</a:t>
            </a:r>
            <a:r>
              <a:rPr lang="zh-CN" altLang="en-US" sz="2400" b="1">
                <a:solidFill>
                  <a:srgbClr val="000000"/>
                </a:solidFill>
                <a:latin typeface="楷体" panose="02010609060101010101" pitchFamily="49" charset="-122"/>
                <a:ea typeface="楷体" panose="02010609060101010101" pitchFamily="49" charset="-122"/>
              </a:rPr>
              <a:t>）朗读课文。</a:t>
            </a:r>
            <a:endParaRPr lang="zh-CN" altLang="en-US" sz="2400" b="1">
              <a:solidFill>
                <a:srgbClr val="000000"/>
              </a:solidFill>
              <a:latin typeface="楷体" panose="02010609060101010101" pitchFamily="49" charset="-122"/>
              <a:ea typeface="楷体" panose="02010609060101010101" pitchFamily="49" charset="-122"/>
            </a:endParaRPr>
          </a:p>
        </p:txBody>
      </p:sp>
      <p:sp>
        <p:nvSpPr>
          <p:cNvPr id="48132" name="TextBox 2"/>
          <p:cNvSpPr txBox="1">
            <a:spLocks noChangeArrowheads="1"/>
          </p:cNvSpPr>
          <p:nvPr/>
        </p:nvSpPr>
        <p:spPr bwMode="auto">
          <a:xfrm>
            <a:off x="2625725" y="2336800"/>
            <a:ext cx="7273925" cy="175323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defRPr/>
            </a:pPr>
            <a:r>
              <a:rPr lang="zh-CN" altLang="en-US" sz="2400" b="1" dirty="0">
                <a:solidFill>
                  <a:srgbClr val="0000FF"/>
                </a:solidFill>
                <a:latin typeface="+mj-ea"/>
                <a:ea typeface="+mj-ea"/>
              </a:rPr>
              <a:t>教师点拨：</a:t>
            </a:r>
            <a:r>
              <a:rPr lang="zh-CN" altLang="en-US" sz="2400" b="1" dirty="0" smtClean="0">
                <a:solidFill>
                  <a:srgbClr val="FF0000"/>
                </a:solidFill>
                <a:latin typeface="+mj-ea"/>
                <a:ea typeface="+mj-ea"/>
              </a:rPr>
              <a:t>这篇课文用优美的语言，写了景色迷人的蝴蝶谷，读后让人仿佛身临其境。朗读时要声情并茂，读出美感。</a:t>
            </a:r>
            <a:endParaRPr lang="zh-CN" altLang="en-US" sz="2400" b="1" dirty="0" smtClean="0">
              <a:solidFill>
                <a:srgbClr val="FF0000"/>
              </a:solidFill>
              <a:latin typeface="+mj-ea"/>
              <a:ea typeface="+mj-ea"/>
            </a:endParaRPr>
          </a:p>
        </p:txBody>
      </p:sp>
      <p:sp>
        <p:nvSpPr>
          <p:cNvPr id="6" name="菱形 5"/>
          <p:cNvSpPr/>
          <p:nvPr/>
        </p:nvSpPr>
        <p:spPr>
          <a:xfrm>
            <a:off x="2511425" y="1412875"/>
            <a:ext cx="273050" cy="328613"/>
          </a:xfrm>
          <a:prstGeom prst="diamond">
            <a:avLst/>
          </a:prstGeom>
        </p:spPr>
        <p:style>
          <a:lnRef idx="1">
            <a:schemeClr val="accent1"/>
          </a:lnRef>
          <a:fillRef idx="3">
            <a:schemeClr val="accent1"/>
          </a:fillRef>
          <a:effectRef idx="2">
            <a:schemeClr val="accent1"/>
          </a:effectRef>
          <a:fontRef idx="minor">
            <a:schemeClr val="lt1"/>
          </a:fontRef>
        </p:style>
        <p:txBody>
          <a:bodyPr anchor="ctr"/>
          <a:lstStyle/>
          <a:p>
            <a:pPr algn="ctr">
              <a:buFontTx/>
              <a:buNone/>
              <a:defRPr/>
            </a:pPr>
            <a:endParaRPr lang="zh-CN" altLang="en-US"/>
          </a:p>
        </p:txBody>
      </p:sp>
      <p:sp>
        <p:nvSpPr>
          <p:cNvPr id="33797" name="矩形 2"/>
          <p:cNvSpPr>
            <a:spLocks noChangeArrowheads="1"/>
          </p:cNvSpPr>
          <p:nvPr/>
        </p:nvSpPr>
        <p:spPr bwMode="auto">
          <a:xfrm>
            <a:off x="2809875" y="1330325"/>
            <a:ext cx="375793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b="1">
                <a:latin typeface="黑体" panose="02010609060101010101" pitchFamily="49" charset="-122"/>
                <a:ea typeface="黑体" panose="02010609060101010101" pitchFamily="49" charset="-122"/>
              </a:rPr>
              <a:t>朗读课文，背诵课文。</a:t>
            </a:r>
            <a:endParaRPr lang="zh-CN" altLang="zh-CN" sz="2800" b="1">
              <a:latin typeface="黑体" panose="02010609060101010101" pitchFamily="49" charset="-122"/>
              <a:ea typeface="黑体" panose="02010609060101010101" pitchFamily="49" charset="-122"/>
            </a:endParaRPr>
          </a:p>
        </p:txBody>
      </p:sp>
      <p:grpSp>
        <p:nvGrpSpPr>
          <p:cNvPr id="2" name="组合 24"/>
          <p:cNvGrpSpPr/>
          <p:nvPr/>
        </p:nvGrpSpPr>
        <p:grpSpPr bwMode="auto">
          <a:xfrm>
            <a:off x="2590800" y="3976688"/>
            <a:ext cx="7458075" cy="1821506"/>
            <a:chOff x="1066456" y="3976826"/>
            <a:chExt cx="7458946" cy="1821096"/>
          </a:xfrm>
        </p:grpSpPr>
        <p:grpSp>
          <p:nvGrpSpPr>
            <p:cNvPr id="33799" name="组合 4"/>
            <p:cNvGrpSpPr/>
            <p:nvPr/>
          </p:nvGrpSpPr>
          <p:grpSpPr bwMode="auto">
            <a:xfrm>
              <a:off x="1120437" y="5424300"/>
              <a:ext cx="1215214" cy="368675"/>
              <a:chOff x="3868754" y="4801123"/>
              <a:chExt cx="1215214" cy="368675"/>
            </a:xfrm>
          </p:grpSpPr>
          <p:sp>
            <p:nvSpPr>
              <p:cNvPr id="52268" name="矩形 31"/>
              <p:cNvSpPr>
                <a:spLocks noChangeArrowheads="1"/>
              </p:cNvSpPr>
              <p:nvPr/>
            </p:nvSpPr>
            <p:spPr bwMode="auto">
              <a:xfrm>
                <a:off x="3868754" y="4801123"/>
                <a:ext cx="248314" cy="368217"/>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sp>
            <p:nvSpPr>
              <p:cNvPr id="52269" name="矩形 32"/>
              <p:cNvSpPr>
                <a:spLocks noChangeArrowheads="1"/>
              </p:cNvSpPr>
              <p:nvPr/>
            </p:nvSpPr>
            <p:spPr bwMode="auto">
              <a:xfrm>
                <a:off x="4470487" y="4801123"/>
                <a:ext cx="248313" cy="368675"/>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sp>
            <p:nvSpPr>
              <p:cNvPr id="52270" name="矩形 33"/>
              <p:cNvSpPr>
                <a:spLocks noChangeArrowheads="1"/>
              </p:cNvSpPr>
              <p:nvPr/>
            </p:nvSpPr>
            <p:spPr bwMode="auto">
              <a:xfrm>
                <a:off x="4170414" y="4801123"/>
                <a:ext cx="248313" cy="368675"/>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sp>
            <p:nvSpPr>
              <p:cNvPr id="52271" name="矩形 35"/>
              <p:cNvSpPr>
                <a:spLocks noChangeArrowheads="1"/>
              </p:cNvSpPr>
              <p:nvPr/>
            </p:nvSpPr>
            <p:spPr bwMode="auto">
              <a:xfrm>
                <a:off x="4835655" y="4801123"/>
                <a:ext cx="248313" cy="368675"/>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grpSp>
        <p:grpSp>
          <p:nvGrpSpPr>
            <p:cNvPr id="33800" name="组合 23"/>
            <p:cNvGrpSpPr/>
            <p:nvPr/>
          </p:nvGrpSpPr>
          <p:grpSpPr bwMode="auto">
            <a:xfrm>
              <a:off x="1066456" y="3976826"/>
              <a:ext cx="7458946" cy="1821096"/>
              <a:chOff x="1066456" y="3976826"/>
              <a:chExt cx="7458946" cy="1821096"/>
            </a:xfrm>
          </p:grpSpPr>
          <p:grpSp>
            <p:nvGrpSpPr>
              <p:cNvPr id="33801" name="组合 21"/>
              <p:cNvGrpSpPr/>
              <p:nvPr/>
            </p:nvGrpSpPr>
            <p:grpSpPr bwMode="auto">
              <a:xfrm>
                <a:off x="1066456" y="3976826"/>
                <a:ext cx="7458946" cy="1821096"/>
                <a:chOff x="1066456" y="3976826"/>
                <a:chExt cx="7458946" cy="1821096"/>
              </a:xfrm>
            </p:grpSpPr>
            <p:grpSp>
              <p:nvGrpSpPr>
                <p:cNvPr id="33803" name="组合 3"/>
                <p:cNvGrpSpPr/>
                <p:nvPr/>
              </p:nvGrpSpPr>
              <p:grpSpPr bwMode="auto">
                <a:xfrm>
                  <a:off x="1176007" y="4897369"/>
                  <a:ext cx="877051" cy="379171"/>
                  <a:chOff x="3278181" y="4217815"/>
                  <a:chExt cx="877051" cy="379171"/>
                </a:xfrm>
              </p:grpSpPr>
              <p:sp>
                <p:nvSpPr>
                  <p:cNvPr id="52265" name="矩形 28"/>
                  <p:cNvSpPr>
                    <a:spLocks noChangeArrowheads="1"/>
                  </p:cNvSpPr>
                  <p:nvPr/>
                </p:nvSpPr>
                <p:spPr bwMode="auto">
                  <a:xfrm>
                    <a:off x="3589367" y="4217815"/>
                    <a:ext cx="248314" cy="368217"/>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sp>
                <p:nvSpPr>
                  <p:cNvPr id="52266" name="矩形 29"/>
                  <p:cNvSpPr>
                    <a:spLocks noChangeArrowheads="1"/>
                  </p:cNvSpPr>
                  <p:nvPr/>
                </p:nvSpPr>
                <p:spPr bwMode="auto">
                  <a:xfrm>
                    <a:off x="3278181" y="4217815"/>
                    <a:ext cx="248327" cy="368062"/>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sp>
                <p:nvSpPr>
                  <p:cNvPr id="52267" name="矩形 30"/>
                  <p:cNvSpPr>
                    <a:spLocks noChangeArrowheads="1"/>
                  </p:cNvSpPr>
                  <p:nvPr/>
                </p:nvSpPr>
                <p:spPr bwMode="auto">
                  <a:xfrm>
                    <a:off x="3906905" y="4228924"/>
                    <a:ext cx="248327" cy="368062"/>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grpSp>
            <p:grpSp>
              <p:nvGrpSpPr>
                <p:cNvPr id="33804" name="组合 17"/>
                <p:cNvGrpSpPr/>
                <p:nvPr/>
              </p:nvGrpSpPr>
              <p:grpSpPr bwMode="auto">
                <a:xfrm>
                  <a:off x="1066456" y="3976826"/>
                  <a:ext cx="7458946" cy="1821096"/>
                  <a:chOff x="1066456" y="3976826"/>
                  <a:chExt cx="7458946" cy="1821096"/>
                </a:xfrm>
              </p:grpSpPr>
              <p:grpSp>
                <p:nvGrpSpPr>
                  <p:cNvPr id="33805" name="组合 16"/>
                  <p:cNvGrpSpPr/>
                  <p:nvPr/>
                </p:nvGrpSpPr>
                <p:grpSpPr bwMode="auto">
                  <a:xfrm>
                    <a:off x="1066456" y="3976826"/>
                    <a:ext cx="7458946" cy="1821096"/>
                    <a:chOff x="1066456" y="3976826"/>
                    <a:chExt cx="7458946" cy="1821096"/>
                  </a:xfrm>
                </p:grpSpPr>
                <p:grpSp>
                  <p:nvGrpSpPr>
                    <p:cNvPr id="33811" name="组合 7"/>
                    <p:cNvGrpSpPr/>
                    <p:nvPr/>
                  </p:nvGrpSpPr>
                  <p:grpSpPr bwMode="auto">
                    <a:xfrm>
                      <a:off x="4835621" y="4854516"/>
                      <a:ext cx="861157" cy="379865"/>
                      <a:chOff x="1739157" y="5323990"/>
                      <a:chExt cx="861157" cy="379865"/>
                    </a:xfrm>
                  </p:grpSpPr>
                  <p:sp>
                    <p:nvSpPr>
                      <p:cNvPr id="52262" name="矩形 39"/>
                      <p:cNvSpPr>
                        <a:spLocks noChangeArrowheads="1"/>
                      </p:cNvSpPr>
                      <p:nvPr/>
                    </p:nvSpPr>
                    <p:spPr bwMode="auto">
                      <a:xfrm>
                        <a:off x="1739157" y="5323990"/>
                        <a:ext cx="248314" cy="368217"/>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sp>
                    <p:nvSpPr>
                      <p:cNvPr id="52263" name="矩形 40"/>
                      <p:cNvSpPr>
                        <a:spLocks noChangeArrowheads="1"/>
                      </p:cNvSpPr>
                      <p:nvPr/>
                    </p:nvSpPr>
                    <p:spPr bwMode="auto">
                      <a:xfrm>
                        <a:off x="2015414" y="5336687"/>
                        <a:ext cx="248310" cy="367168"/>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sp>
                    <p:nvSpPr>
                      <p:cNvPr id="52264" name="矩形 41"/>
                      <p:cNvSpPr>
                        <a:spLocks noChangeArrowheads="1"/>
                      </p:cNvSpPr>
                      <p:nvPr/>
                    </p:nvSpPr>
                    <p:spPr bwMode="auto">
                      <a:xfrm>
                        <a:off x="2352004" y="5333513"/>
                        <a:ext cx="248310" cy="366157"/>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grpSp>
                <p:grpSp>
                  <p:nvGrpSpPr>
                    <p:cNvPr id="33812" name="组合 14"/>
                    <p:cNvGrpSpPr/>
                    <p:nvPr/>
                  </p:nvGrpSpPr>
                  <p:grpSpPr bwMode="auto">
                    <a:xfrm>
                      <a:off x="1066456" y="3976826"/>
                      <a:ext cx="7458946" cy="1821096"/>
                      <a:chOff x="1066456" y="3976826"/>
                      <a:chExt cx="7458946" cy="1821096"/>
                    </a:xfrm>
                  </p:grpSpPr>
                  <p:grpSp>
                    <p:nvGrpSpPr>
                      <p:cNvPr id="33813" name="组合 12"/>
                      <p:cNvGrpSpPr/>
                      <p:nvPr/>
                    </p:nvGrpSpPr>
                    <p:grpSpPr bwMode="auto">
                      <a:xfrm>
                        <a:off x="1066456" y="3976826"/>
                        <a:ext cx="7458946" cy="1752841"/>
                        <a:chOff x="1066456" y="3976826"/>
                        <a:chExt cx="7458946" cy="1752841"/>
                      </a:xfrm>
                    </p:grpSpPr>
                    <p:cxnSp>
                      <p:nvCxnSpPr>
                        <p:cNvPr id="14" name="直接箭头连接符 13"/>
                        <p:cNvCxnSpPr/>
                        <p:nvPr/>
                      </p:nvCxnSpPr>
                      <p:spPr bwMode="auto">
                        <a:xfrm>
                          <a:off x="4557777" y="5335420"/>
                          <a:ext cx="266731" cy="1777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33822" name="组合 11"/>
                        <p:cNvGrpSpPr/>
                        <p:nvPr/>
                      </p:nvGrpSpPr>
                      <p:grpSpPr bwMode="auto">
                        <a:xfrm>
                          <a:off x="1066456" y="3976826"/>
                          <a:ext cx="7458946" cy="1752841"/>
                          <a:chOff x="1066456" y="3976826"/>
                          <a:chExt cx="7458946" cy="1752841"/>
                        </a:xfrm>
                      </p:grpSpPr>
                      <p:grpSp>
                        <p:nvGrpSpPr>
                          <p:cNvPr id="33823" name="组合 10"/>
                          <p:cNvGrpSpPr/>
                          <p:nvPr/>
                        </p:nvGrpSpPr>
                        <p:grpSpPr bwMode="auto">
                          <a:xfrm>
                            <a:off x="1066456" y="3976826"/>
                            <a:ext cx="7458946" cy="1752841"/>
                            <a:chOff x="1066456" y="3976826"/>
                            <a:chExt cx="7458946" cy="1752841"/>
                          </a:xfrm>
                        </p:grpSpPr>
                        <p:cxnSp>
                          <p:nvCxnSpPr>
                            <p:cNvPr id="19" name="直接箭头连接符 18"/>
                            <p:cNvCxnSpPr/>
                            <p:nvPr/>
                          </p:nvCxnSpPr>
                          <p:spPr bwMode="auto">
                            <a:xfrm>
                              <a:off x="8080850" y="4841818"/>
                              <a:ext cx="266731" cy="17617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33826" name="组合 9"/>
                            <p:cNvGrpSpPr/>
                            <p:nvPr/>
                          </p:nvGrpSpPr>
                          <p:grpSpPr bwMode="auto">
                            <a:xfrm>
                              <a:off x="1066456" y="3976826"/>
                              <a:ext cx="7458946" cy="1752841"/>
                              <a:chOff x="1089833" y="4027626"/>
                              <a:chExt cx="7458946" cy="1752841"/>
                            </a:xfrm>
                          </p:grpSpPr>
                          <p:sp>
                            <p:nvSpPr>
                              <p:cNvPr id="52260" name="TextBox 2"/>
                              <p:cNvSpPr txBox="1">
                                <a:spLocks noChangeArrowheads="1"/>
                              </p:cNvSpPr>
                              <p:nvPr/>
                            </p:nvSpPr>
                            <p:spPr bwMode="auto">
                              <a:xfrm>
                                <a:off x="1089833" y="4027626"/>
                                <a:ext cx="7458946" cy="1752841"/>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defRPr/>
                                </a:pPr>
                                <a:r>
                                  <a:rPr lang="zh-CN" altLang="en-US" sz="2400" b="1" dirty="0">
                                    <a:solidFill>
                                      <a:srgbClr val="0000FF"/>
                                    </a:solidFill>
                                    <a:latin typeface="+mj-ea"/>
                                    <a:ea typeface="+mj-ea"/>
                                  </a:rPr>
                                  <a:t>参考答案：</a:t>
                                </a:r>
                                <a:r>
                                  <a:rPr lang="zh-CN" altLang="en-US" sz="2400" b="1" dirty="0" smtClean="0">
                                    <a:solidFill>
                                      <a:srgbClr val="FF0000"/>
                                    </a:solidFill>
                                    <a:latin typeface="+mj-ea"/>
                                    <a:ea typeface="+mj-ea"/>
                                  </a:rPr>
                                  <a:t>有的山谷里有几种蝴蝶  ，上下翻飞，五彩缤纷，就像谁在空中撒了一把把</a:t>
                                </a:r>
                                <a:r>
                                  <a:rPr lang="en-US" altLang="zh-CN" sz="2400" b="1" dirty="0" smtClean="0">
                                    <a:solidFill>
                                      <a:srgbClr val="FF0000"/>
                                    </a:solidFill>
                                    <a:latin typeface="+mj-ea"/>
                                    <a:ea typeface="+mj-ea"/>
                                  </a:rPr>
                                  <a:t>/</a:t>
                                </a:r>
                                <a:r>
                                  <a:rPr lang="zh-CN" altLang="en-US" sz="2400" b="1" dirty="0" smtClean="0">
                                    <a:solidFill>
                                      <a:srgbClr val="FF0000"/>
                                    </a:solidFill>
                                    <a:latin typeface="+mj-ea"/>
                                    <a:ea typeface="+mj-ea"/>
                                  </a:rPr>
                                  <a:t>五颜六色的花瓣  ，随风飘来  ，又随风飘去  。</a:t>
                                </a:r>
                                <a:endParaRPr lang="zh-CN" altLang="en-US" sz="2400" b="1" dirty="0" smtClean="0">
                                  <a:solidFill>
                                    <a:srgbClr val="FF0000"/>
                                  </a:solidFill>
                                  <a:latin typeface="+mj-ea"/>
                                  <a:ea typeface="+mj-ea"/>
                                </a:endParaRPr>
                              </a:p>
                            </p:txBody>
                          </p:sp>
                          <p:cxnSp>
                            <p:nvCxnSpPr>
                              <p:cNvPr id="23" name="直接箭头连接符 22"/>
                              <p:cNvCxnSpPr/>
                              <p:nvPr/>
                            </p:nvCxnSpPr>
                            <p:spPr bwMode="auto">
                              <a:xfrm flipV="1">
                                <a:off x="5783031" y="4243477"/>
                                <a:ext cx="292134" cy="21585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cxnSp>
                        <p:nvCxnSpPr>
                          <p:cNvPr id="27" name="直接箭头连接符 26"/>
                          <p:cNvCxnSpPr/>
                          <p:nvPr/>
                        </p:nvCxnSpPr>
                        <p:spPr bwMode="auto">
                          <a:xfrm flipV="1">
                            <a:off x="2398525" y="5335420"/>
                            <a:ext cx="292134" cy="21585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grpSp>
                    <p:nvGrpSpPr>
                      <p:cNvPr id="33814" name="组合 6"/>
                      <p:cNvGrpSpPr/>
                      <p:nvPr/>
                    </p:nvGrpSpPr>
                    <p:grpSpPr bwMode="auto">
                      <a:xfrm>
                        <a:off x="3012958" y="5424300"/>
                        <a:ext cx="1523226" cy="373622"/>
                        <a:chOff x="4533966" y="1412688"/>
                        <a:chExt cx="1523226" cy="373622"/>
                      </a:xfrm>
                    </p:grpSpPr>
                    <p:sp>
                      <p:nvSpPr>
                        <p:cNvPr id="52248" name="矩形 34"/>
                        <p:cNvSpPr>
                          <a:spLocks noChangeArrowheads="1"/>
                        </p:cNvSpPr>
                        <p:nvPr/>
                      </p:nvSpPr>
                      <p:spPr bwMode="auto">
                        <a:xfrm>
                          <a:off x="5808878" y="1412688"/>
                          <a:ext cx="248314" cy="368217"/>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grpSp>
                      <p:nvGrpSpPr>
                        <p:cNvPr id="33816" name="组合 36"/>
                        <p:cNvGrpSpPr/>
                        <p:nvPr/>
                      </p:nvGrpSpPr>
                      <p:grpSpPr bwMode="auto">
                        <a:xfrm>
                          <a:off x="4533966" y="1417449"/>
                          <a:ext cx="1206710" cy="368861"/>
                          <a:chOff x="3868896" y="4800851"/>
                          <a:chExt cx="1206710" cy="368861"/>
                        </a:xfrm>
                      </p:grpSpPr>
                      <p:sp>
                        <p:nvSpPr>
                          <p:cNvPr id="52250" name="矩形 31"/>
                          <p:cNvSpPr>
                            <a:spLocks noChangeArrowheads="1"/>
                          </p:cNvSpPr>
                          <p:nvPr/>
                        </p:nvSpPr>
                        <p:spPr bwMode="auto">
                          <a:xfrm>
                            <a:off x="3868896" y="4800851"/>
                            <a:ext cx="239809" cy="368402"/>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sp>
                        <p:nvSpPr>
                          <p:cNvPr id="52251" name="矩形 32"/>
                          <p:cNvSpPr>
                            <a:spLocks noChangeArrowheads="1"/>
                          </p:cNvSpPr>
                          <p:nvPr/>
                        </p:nvSpPr>
                        <p:spPr bwMode="auto">
                          <a:xfrm>
                            <a:off x="4470629" y="4800851"/>
                            <a:ext cx="239809" cy="368861"/>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sp>
                        <p:nvSpPr>
                          <p:cNvPr id="52252" name="矩形 33"/>
                          <p:cNvSpPr>
                            <a:spLocks noChangeArrowheads="1"/>
                          </p:cNvSpPr>
                          <p:nvPr/>
                        </p:nvSpPr>
                        <p:spPr bwMode="auto">
                          <a:xfrm>
                            <a:off x="4170556" y="4800851"/>
                            <a:ext cx="239809" cy="368861"/>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sp>
                        <p:nvSpPr>
                          <p:cNvPr id="52253" name="矩形 35"/>
                          <p:cNvSpPr>
                            <a:spLocks noChangeArrowheads="1"/>
                          </p:cNvSpPr>
                          <p:nvPr/>
                        </p:nvSpPr>
                        <p:spPr bwMode="auto">
                          <a:xfrm>
                            <a:off x="4835797" y="4800851"/>
                            <a:ext cx="239809" cy="368861"/>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grpSp>
                  </p:grpSp>
                </p:grpSp>
              </p:grpSp>
              <p:grpSp>
                <p:nvGrpSpPr>
                  <p:cNvPr id="33806" name="组合 49"/>
                  <p:cNvGrpSpPr/>
                  <p:nvPr/>
                </p:nvGrpSpPr>
                <p:grpSpPr bwMode="auto">
                  <a:xfrm>
                    <a:off x="6374089" y="4325997"/>
                    <a:ext cx="1205699" cy="379173"/>
                    <a:chOff x="2949882" y="4216692"/>
                    <a:chExt cx="1205699" cy="379173"/>
                  </a:xfrm>
                </p:grpSpPr>
                <p:sp>
                  <p:nvSpPr>
                    <p:cNvPr id="52240" name="矩形 27"/>
                    <p:cNvSpPr>
                      <a:spLocks noChangeArrowheads="1"/>
                    </p:cNvSpPr>
                    <p:nvPr/>
                  </p:nvSpPr>
                  <p:spPr bwMode="auto">
                    <a:xfrm>
                      <a:off x="2949882" y="4216692"/>
                      <a:ext cx="248314" cy="368217"/>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sp>
                  <p:nvSpPr>
                    <p:cNvPr id="52241" name="矩形 28"/>
                    <p:cNvSpPr>
                      <a:spLocks noChangeArrowheads="1"/>
                    </p:cNvSpPr>
                    <p:nvPr/>
                  </p:nvSpPr>
                  <p:spPr bwMode="auto">
                    <a:xfrm>
                      <a:off x="3589719" y="4216692"/>
                      <a:ext cx="248325" cy="368063"/>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sp>
                  <p:nvSpPr>
                    <p:cNvPr id="52242" name="矩形 29"/>
                    <p:cNvSpPr>
                      <a:spLocks noChangeArrowheads="1"/>
                    </p:cNvSpPr>
                    <p:nvPr/>
                  </p:nvSpPr>
                  <p:spPr bwMode="auto">
                    <a:xfrm>
                      <a:off x="3278532" y="4216692"/>
                      <a:ext cx="248325" cy="368063"/>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sp>
                  <p:nvSpPr>
                    <p:cNvPr id="52243" name="矩形 30"/>
                    <p:cNvSpPr>
                      <a:spLocks noChangeArrowheads="1"/>
                    </p:cNvSpPr>
                    <p:nvPr/>
                  </p:nvSpPr>
                  <p:spPr bwMode="auto">
                    <a:xfrm>
                      <a:off x="3907256" y="4227802"/>
                      <a:ext cx="248325" cy="368063"/>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grpSp>
            </p:grpSp>
          </p:grpSp>
          <p:sp>
            <p:nvSpPr>
              <p:cNvPr id="52235" name="矩形 27"/>
              <p:cNvSpPr>
                <a:spLocks noChangeArrowheads="1"/>
              </p:cNvSpPr>
              <p:nvPr/>
            </p:nvSpPr>
            <p:spPr bwMode="auto">
              <a:xfrm>
                <a:off x="7912555" y="4338695"/>
                <a:ext cx="248314" cy="368217"/>
              </a:xfrm>
              <a:prstGeom prst="rect">
                <a:avLst/>
              </a:prstGeom>
              <a:noFill/>
              <a:ln>
                <a:noFill/>
              </a:ln>
            </p:spPr>
            <p:txBody>
              <a:bodyPr wrap="none">
                <a:spAutoFit/>
              </a:bodyPr>
              <a:lstStyle/>
              <a:p>
                <a:pPr>
                  <a:defRPr/>
                </a:pPr>
                <a:r>
                  <a:rPr lang="en-US" altLang="zh-CN" b="1">
                    <a:solidFill>
                      <a:srgbClr val="FF0000"/>
                    </a:solidFill>
                    <a:latin typeface="+mj-ea"/>
                    <a:ea typeface="+mj-ea"/>
                  </a:rPr>
                  <a:t>.</a:t>
                </a:r>
                <a:endParaRPr lang="zh-CN" altLang="en-US">
                  <a:latin typeface="+mj-ea"/>
                  <a:ea typeface="+mj-ea"/>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wipe(left)">
                                      <p:cBhvr>
                                        <p:cTn id="7" dur="500"/>
                                        <p:tgtEl>
                                          <p:spTgt spid="481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12"/>
          <p:cNvSpPr>
            <a:spLocks noChangeArrowheads="1"/>
          </p:cNvSpPr>
          <p:nvPr/>
        </p:nvSpPr>
        <p:spPr bwMode="auto">
          <a:xfrm>
            <a:off x="2524125" y="1574800"/>
            <a:ext cx="75565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8605" indent="-268605">
              <a:lnSpc>
                <a:spcPct val="150000"/>
              </a:lnSpc>
            </a:pPr>
            <a:r>
              <a:rPr lang="zh-CN" altLang="en-US" sz="2400" b="1">
                <a:solidFill>
                  <a:srgbClr val="000000"/>
                </a:solidFill>
                <a:latin typeface="楷体" panose="02010609060101010101" pitchFamily="49" charset="-122"/>
                <a:ea typeface="楷体" panose="02010609060101010101" pitchFamily="49" charset="-122"/>
              </a:rPr>
              <a:t>（</a:t>
            </a:r>
            <a:r>
              <a:rPr lang="en-US" altLang="zh-CN" sz="2400" b="1">
                <a:solidFill>
                  <a:srgbClr val="000000"/>
                </a:solidFill>
                <a:latin typeface="楷体" panose="02010609060101010101" pitchFamily="49" charset="-122"/>
                <a:ea typeface="楷体" panose="02010609060101010101" pitchFamily="49" charset="-122"/>
              </a:rPr>
              <a:t>2</a:t>
            </a:r>
            <a:r>
              <a:rPr lang="zh-CN" altLang="en-US" sz="2400" b="1">
                <a:solidFill>
                  <a:srgbClr val="000000"/>
                </a:solidFill>
                <a:latin typeface="楷体" panose="02010609060101010101" pitchFamily="49" charset="-122"/>
                <a:ea typeface="楷体" panose="02010609060101010101" pitchFamily="49" charset="-122"/>
              </a:rPr>
              <a:t>）背诵课文。</a:t>
            </a:r>
            <a:endParaRPr lang="zh-CN" altLang="en-US" sz="2400" b="1">
              <a:solidFill>
                <a:srgbClr val="000000"/>
              </a:solidFill>
              <a:latin typeface="楷体" panose="02010609060101010101" pitchFamily="49" charset="-122"/>
              <a:ea typeface="楷体" panose="02010609060101010101" pitchFamily="49" charset="-122"/>
            </a:endParaRPr>
          </a:p>
        </p:txBody>
      </p:sp>
      <p:sp>
        <p:nvSpPr>
          <p:cNvPr id="48132" name="TextBox 2"/>
          <p:cNvSpPr txBox="1">
            <a:spLocks noChangeArrowheads="1"/>
          </p:cNvSpPr>
          <p:nvPr/>
        </p:nvSpPr>
        <p:spPr bwMode="auto">
          <a:xfrm>
            <a:off x="2665413" y="2212975"/>
            <a:ext cx="7126287" cy="175323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defRPr/>
            </a:pPr>
            <a:r>
              <a:rPr lang="zh-CN" altLang="en-US" sz="2400" b="1" dirty="0">
                <a:solidFill>
                  <a:srgbClr val="0000FF"/>
                </a:solidFill>
                <a:latin typeface="+mj-ea"/>
                <a:ea typeface="+mj-ea"/>
              </a:rPr>
              <a:t>参考答案：</a:t>
            </a:r>
            <a:r>
              <a:rPr lang="zh-CN" altLang="en-US" sz="2400" b="1" dirty="0" smtClean="0">
                <a:solidFill>
                  <a:srgbClr val="FF0000"/>
                </a:solidFill>
                <a:latin typeface="+mj-ea"/>
                <a:ea typeface="+mj-ea"/>
              </a:rPr>
              <a:t>这篇课文写得很美，背熟它有助于积累优美的语句。背诵时可以借助板书，也可以借助课本插图。</a:t>
            </a:r>
            <a:endParaRPr lang="zh-CN" altLang="en-US" sz="2400" b="1" dirty="0" smtClean="0">
              <a:solidFill>
                <a:srgbClr val="FF000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wipe(left)">
                                      <p:cBhvr>
                                        <p:cTn id="7" dur="5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12"/>
          <p:cNvSpPr>
            <a:spLocks noChangeArrowheads="1"/>
          </p:cNvSpPr>
          <p:nvPr/>
        </p:nvSpPr>
        <p:spPr bwMode="auto">
          <a:xfrm>
            <a:off x="2600325" y="1435100"/>
            <a:ext cx="75565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8605" indent="-268605">
              <a:lnSpc>
                <a:spcPct val="150000"/>
              </a:lnSpc>
            </a:pPr>
            <a:r>
              <a:rPr lang="zh-CN" altLang="en-US" sz="2400" b="1">
                <a:solidFill>
                  <a:srgbClr val="000000"/>
                </a:solidFill>
                <a:latin typeface="黑体" panose="02010609060101010101" pitchFamily="49" charset="-122"/>
                <a:ea typeface="黑体" panose="02010609060101010101" pitchFamily="49" charset="-122"/>
              </a:rPr>
              <a:t>请你做小导游，向游客们介绍台湾的蝴蝶谷吧。</a:t>
            </a:r>
            <a:endParaRPr lang="zh-CN" altLang="en-US" sz="2400" b="1">
              <a:solidFill>
                <a:srgbClr val="000000"/>
              </a:solidFill>
              <a:latin typeface="黑体" panose="02010609060101010101" pitchFamily="49" charset="-122"/>
              <a:ea typeface="黑体" panose="02010609060101010101" pitchFamily="49" charset="-122"/>
            </a:endParaRPr>
          </a:p>
        </p:txBody>
      </p:sp>
      <p:sp>
        <p:nvSpPr>
          <p:cNvPr id="48132" name="TextBox 2"/>
          <p:cNvSpPr txBox="1">
            <a:spLocks noChangeArrowheads="1"/>
          </p:cNvSpPr>
          <p:nvPr/>
        </p:nvSpPr>
        <p:spPr bwMode="auto">
          <a:xfrm>
            <a:off x="2463800" y="2146300"/>
            <a:ext cx="7693025" cy="175323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defRPr/>
            </a:pPr>
            <a:r>
              <a:rPr lang="zh-CN" altLang="en-US" sz="2400" b="1" dirty="0">
                <a:solidFill>
                  <a:srgbClr val="0000FF"/>
                </a:solidFill>
                <a:latin typeface="+mj-ea"/>
                <a:ea typeface="+mj-ea"/>
              </a:rPr>
              <a:t>教师点拨：</a:t>
            </a:r>
            <a:r>
              <a:rPr lang="zh-CN" altLang="en-US" sz="2400" b="1" dirty="0" smtClean="0">
                <a:solidFill>
                  <a:srgbClr val="FF0000"/>
                </a:solidFill>
                <a:latin typeface="+mj-ea"/>
                <a:ea typeface="+mj-ea"/>
              </a:rPr>
              <a:t>要想当小导游，首先需要熟读课文，了解课文的内容，选择自己感兴趣的内容向大家介绍，也可以结合课外资料进行。</a:t>
            </a:r>
            <a:endParaRPr lang="zh-CN" altLang="en-US" sz="2400" b="1" dirty="0" smtClean="0">
              <a:solidFill>
                <a:srgbClr val="FF0000"/>
              </a:solidFill>
              <a:latin typeface="+mj-ea"/>
              <a:ea typeface="+mj-ea"/>
            </a:endParaRPr>
          </a:p>
        </p:txBody>
      </p:sp>
      <p:sp>
        <p:nvSpPr>
          <p:cNvPr id="6" name="菱形 5"/>
          <p:cNvSpPr/>
          <p:nvPr/>
        </p:nvSpPr>
        <p:spPr>
          <a:xfrm>
            <a:off x="2327275" y="1601788"/>
            <a:ext cx="273050" cy="328612"/>
          </a:xfrm>
          <a:prstGeom prst="diamond">
            <a:avLst/>
          </a:prstGeom>
        </p:spPr>
        <p:style>
          <a:lnRef idx="1">
            <a:schemeClr val="accent1"/>
          </a:lnRef>
          <a:fillRef idx="3">
            <a:schemeClr val="accent1"/>
          </a:fillRef>
          <a:effectRef idx="2">
            <a:schemeClr val="accent1"/>
          </a:effectRef>
          <a:fontRef idx="minor">
            <a:schemeClr val="lt1"/>
          </a:fontRef>
        </p:style>
        <p:txBody>
          <a:bodyPr anchor="ctr"/>
          <a:lstStyle/>
          <a:p>
            <a:pPr algn="ctr">
              <a:buFontTx/>
              <a:buNone/>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wipe(left)">
                                      <p:cBhvr>
                                        <p:cTn id="7" dur="5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
          <p:cNvSpPr>
            <a:spLocks noChangeArrowheads="1"/>
          </p:cNvSpPr>
          <p:nvPr/>
        </p:nvSpPr>
        <p:spPr bwMode="auto">
          <a:xfrm>
            <a:off x="2424113" y="1576388"/>
            <a:ext cx="757555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900430">
              <a:lnSpc>
                <a:spcPct val="150000"/>
              </a:lnSpc>
            </a:pPr>
            <a:r>
              <a:rPr lang="zh-CN" altLang="en-US" sz="3200" b="1" dirty="0">
                <a:solidFill>
                  <a:srgbClr val="000000"/>
                </a:solidFill>
                <a:latin typeface="楷体" panose="02010609060101010101" pitchFamily="49" charset="-122"/>
                <a:ea typeface="楷体" panose="02010609060101010101" pitchFamily="49" charset="-122"/>
              </a:rPr>
              <a:t>通过上一节课的学习，我们已经初步理解了课文内容，为了更深入地理解课文，老师送给大家一把金钥匙，这就是核心问题和串珠问题。让我们带着这些问题理解课文。</a:t>
            </a:r>
            <a:endParaRPr lang="en-US" altLang="zh-CN" sz="32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7" name="内容占位符 2"/>
          <p:cNvSpPr txBox="1">
            <a:spLocks noChangeArrowheads="1"/>
          </p:cNvSpPr>
          <p:nvPr/>
        </p:nvSpPr>
        <p:spPr bwMode="auto">
          <a:xfrm>
            <a:off x="2306638" y="1897063"/>
            <a:ext cx="7793037" cy="4059237"/>
          </a:xfrm>
          <a:prstGeom prst="rect">
            <a:avLst/>
          </a:prstGeom>
          <a:noFill/>
          <a:ln>
            <a:noFill/>
          </a:ln>
        </p:spPr>
        <p:txBody>
          <a:bodyPr/>
          <a:lstStyle>
            <a:lvl1pPr marL="342900" indent="-342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 typeface="Wingdings" panose="05000000000000000000" pitchFamily="2" charset="2"/>
              <a:buChar char="u"/>
            </a:pPr>
            <a:r>
              <a:rPr lang="zh-CN" altLang="zh-CN" sz="2400" b="1" dirty="0">
                <a:solidFill>
                  <a:srgbClr val="C00000"/>
                </a:solidFill>
                <a:latin typeface="黑体" panose="02010609060101010101" pitchFamily="49" charset="-122"/>
                <a:ea typeface="黑体" panose="02010609060101010101" pitchFamily="49" charset="-122"/>
                <a:cs typeface="Adobe 黑体 Std R" pitchFamily="34" charset="-122"/>
                <a:sym typeface="Calibri" panose="020F0502020204030204" pitchFamily="34" charset="0"/>
              </a:rPr>
              <a:t>核心问题：</a:t>
            </a:r>
            <a:endParaRPr lang="en-US" altLang="zh-CN" sz="2400" b="1" dirty="0">
              <a:solidFill>
                <a:srgbClr val="C00000"/>
              </a:solidFill>
              <a:latin typeface="黑体" panose="02010609060101010101" pitchFamily="49" charset="-122"/>
              <a:ea typeface="黑体" panose="02010609060101010101" pitchFamily="49" charset="-122"/>
              <a:cs typeface="Adobe 黑体 Std R" pitchFamily="34" charset="-122"/>
              <a:sym typeface="Calibri" panose="020F0502020204030204" pitchFamily="34" charset="0"/>
            </a:endParaRPr>
          </a:p>
          <a:p>
            <a:pPr eaLnBrk="1" hangingPunct="1">
              <a:lnSpc>
                <a:spcPct val="150000"/>
              </a:lnSpc>
            </a:pPr>
            <a:r>
              <a:rPr lang="zh-CN" altLang="en-US" sz="2400" b="1" dirty="0">
                <a:solidFill>
                  <a:srgbClr val="000000"/>
                </a:solidFill>
                <a:latin typeface="宋体" panose="02010600030101010101" pitchFamily="2" charset="-122"/>
                <a:ea typeface="黑体" panose="02010609060101010101" pitchFamily="49" charset="-122"/>
                <a:cs typeface="Adobe 黑体 Std R" pitchFamily="34" charset="-122"/>
                <a:sym typeface="Calibri" panose="020F0502020204030204" pitchFamily="34" charset="0"/>
              </a:rPr>
              <a:t>  台湾蝴蝶谷的景色如何？</a:t>
            </a:r>
            <a:endParaRPr lang="zh-CN" altLang="en-US" sz="2400" b="1" dirty="0">
              <a:solidFill>
                <a:srgbClr val="000000"/>
              </a:solidFill>
              <a:latin typeface="宋体" panose="02010600030101010101" pitchFamily="2" charset="-122"/>
              <a:ea typeface="黑体" panose="02010609060101010101" pitchFamily="49" charset="-122"/>
              <a:cs typeface="Adobe 黑体 Std R" pitchFamily="34" charset="-122"/>
              <a:sym typeface="Calibri" panose="020F0502020204030204" pitchFamily="34" charset="0"/>
            </a:endParaRPr>
          </a:p>
          <a:p>
            <a:pPr eaLnBrk="1" hangingPunct="1">
              <a:lnSpc>
                <a:spcPct val="150000"/>
              </a:lnSpc>
              <a:buFont typeface="Wingdings" panose="05000000000000000000" pitchFamily="2" charset="2"/>
              <a:buChar char="u"/>
            </a:pPr>
            <a:r>
              <a:rPr lang="zh-CN" altLang="zh-CN" sz="2400" b="1" dirty="0">
                <a:solidFill>
                  <a:srgbClr val="C00000"/>
                </a:solidFill>
                <a:latin typeface="黑体" panose="02010609060101010101" pitchFamily="49" charset="-122"/>
                <a:ea typeface="黑体" panose="02010609060101010101" pitchFamily="49" charset="-122"/>
                <a:cs typeface="Adobe 黑体 Std R" pitchFamily="34" charset="-122"/>
                <a:sym typeface="Calibri" panose="020F0502020204030204" pitchFamily="34" charset="0"/>
              </a:rPr>
              <a:t>串珠问题：</a:t>
            </a:r>
            <a:endParaRPr lang="zh-CN" altLang="zh-CN" sz="2400" b="1" dirty="0">
              <a:solidFill>
                <a:srgbClr val="C00000"/>
              </a:solidFill>
              <a:latin typeface="黑体" panose="02010609060101010101" pitchFamily="49" charset="-122"/>
              <a:ea typeface="黑体" panose="02010609060101010101" pitchFamily="49" charset="-122"/>
              <a:cs typeface="Adobe 黑体 Std R" pitchFamily="34" charset="-122"/>
              <a:sym typeface="Calibri" panose="020F0502020204030204" pitchFamily="34" charset="0"/>
            </a:endParaRPr>
          </a:p>
          <a:p>
            <a:pPr eaLnBrk="1" hangingPunct="1">
              <a:lnSpc>
                <a:spcPct val="150000"/>
              </a:lnSpc>
              <a:buFontTx/>
              <a:buNone/>
            </a:pPr>
            <a:r>
              <a:rPr lang="en-US" altLang="zh-CN" sz="2400" b="1" dirty="0">
                <a:solidFill>
                  <a:srgbClr val="000000"/>
                </a:solidFill>
                <a:latin typeface="宋体" panose="02010600030101010101" pitchFamily="2" charset="-122"/>
                <a:ea typeface="Adobe 黑体 Std R" pitchFamily="34" charset="-122"/>
                <a:sym typeface="Calibri" panose="020F0502020204030204" pitchFamily="34" charset="0"/>
              </a:rPr>
              <a:t>  1.</a:t>
            </a:r>
            <a:r>
              <a:rPr lang="zh-CN" altLang="en-US" sz="2400" b="1" dirty="0">
                <a:solidFill>
                  <a:srgbClr val="000000"/>
                </a:solidFill>
                <a:latin typeface="宋体" panose="02010600030101010101" pitchFamily="2" charset="-122"/>
                <a:ea typeface="Adobe 黑体 Std R" pitchFamily="34" charset="-122"/>
                <a:sym typeface="Calibri" panose="020F0502020204030204" pitchFamily="34" charset="0"/>
              </a:rPr>
              <a:t>为什么说台湾是蝴蝶生长的好地方？</a:t>
            </a:r>
            <a:endParaRPr lang="zh-CN" altLang="en-US" sz="2400" b="1" dirty="0">
              <a:solidFill>
                <a:srgbClr val="000000"/>
              </a:solidFill>
              <a:latin typeface="宋体" panose="02010600030101010101" pitchFamily="2" charset="-122"/>
              <a:ea typeface="Adobe 黑体 Std R" pitchFamily="34" charset="-122"/>
              <a:sym typeface="Calibri" panose="020F0502020204030204" pitchFamily="34" charset="0"/>
            </a:endParaRPr>
          </a:p>
          <a:p>
            <a:pPr eaLnBrk="1" hangingPunct="1">
              <a:lnSpc>
                <a:spcPct val="150000"/>
              </a:lnSpc>
              <a:buFontTx/>
              <a:buNone/>
            </a:pPr>
            <a:r>
              <a:rPr lang="en-US" altLang="zh-CN" sz="2400" b="1" dirty="0">
                <a:solidFill>
                  <a:srgbClr val="000000"/>
                </a:solidFill>
                <a:latin typeface="宋体" panose="02010600030101010101" pitchFamily="2" charset="-122"/>
                <a:ea typeface="Adobe 黑体 Std R" pitchFamily="34" charset="-122"/>
                <a:sym typeface="Calibri" panose="020F0502020204030204" pitchFamily="34" charset="0"/>
              </a:rPr>
              <a:t>  2.</a:t>
            </a:r>
            <a:r>
              <a:rPr lang="zh-CN" altLang="en-US" sz="2400" b="1" dirty="0">
                <a:solidFill>
                  <a:srgbClr val="000000"/>
                </a:solidFill>
                <a:latin typeface="宋体" panose="02010600030101010101" pitchFamily="2" charset="-122"/>
                <a:ea typeface="Adobe 黑体 Std R" pitchFamily="34" charset="-122"/>
                <a:sym typeface="Calibri" panose="020F0502020204030204" pitchFamily="34" charset="0"/>
              </a:rPr>
              <a:t>蝴蝶谷的名字是怎么来的？</a:t>
            </a:r>
            <a:endParaRPr lang="zh-CN" altLang="en-US" sz="2400" b="1" dirty="0">
              <a:solidFill>
                <a:srgbClr val="000000"/>
              </a:solidFill>
              <a:latin typeface="宋体" panose="02010600030101010101" pitchFamily="2" charset="-122"/>
              <a:ea typeface="Adobe 黑体 Std R" pitchFamily="34" charset="-122"/>
              <a:sym typeface="Calibri" panose="020F0502020204030204" pitchFamily="34" charset="0"/>
            </a:endParaRPr>
          </a:p>
          <a:p>
            <a:pPr eaLnBrk="1" hangingPunct="1">
              <a:lnSpc>
                <a:spcPct val="150000"/>
              </a:lnSpc>
              <a:buFontTx/>
              <a:buNone/>
            </a:pPr>
            <a:r>
              <a:rPr lang="en-US" altLang="zh-CN" sz="2400" b="1" dirty="0">
                <a:solidFill>
                  <a:srgbClr val="000000"/>
                </a:solidFill>
                <a:latin typeface="宋体" panose="02010600030101010101" pitchFamily="2" charset="-122"/>
                <a:ea typeface="Adobe 黑体 Std R" pitchFamily="34" charset="-122"/>
                <a:sym typeface="Calibri" panose="020F0502020204030204" pitchFamily="34" charset="0"/>
              </a:rPr>
              <a:t>  3.</a:t>
            </a:r>
            <a:r>
              <a:rPr lang="zh-CN" altLang="en-US" sz="2400" b="1" dirty="0">
                <a:solidFill>
                  <a:srgbClr val="000000"/>
                </a:solidFill>
                <a:latin typeface="宋体" panose="02010600030101010101" pitchFamily="2" charset="-122"/>
                <a:ea typeface="Adobe 黑体 Std R" pitchFamily="34" charset="-122"/>
                <a:sym typeface="Calibri" panose="020F0502020204030204" pitchFamily="34" charset="0"/>
              </a:rPr>
              <a:t>蝴蝶谷有怎样的迷人景象？</a:t>
            </a:r>
            <a:endParaRPr lang="zh-CN" altLang="en-US" sz="2400" b="1" dirty="0">
              <a:solidFill>
                <a:srgbClr val="000000"/>
              </a:solidFill>
              <a:latin typeface="宋体" panose="02010600030101010101" pitchFamily="2" charset="-122"/>
              <a:ea typeface="Adobe 黑体 Std R" pitchFamily="34" charset="-122"/>
              <a:sym typeface="Calibri" panose="020F0502020204030204" pitchFamily="34" charset="0"/>
            </a:endParaRPr>
          </a:p>
          <a:p>
            <a:pPr eaLnBrk="1" hangingPunct="1">
              <a:lnSpc>
                <a:spcPct val="150000"/>
              </a:lnSpc>
              <a:buFontTx/>
              <a:buNone/>
            </a:pPr>
            <a:r>
              <a:rPr lang="en-US" altLang="zh-CN" sz="2400" b="1" dirty="0">
                <a:solidFill>
                  <a:srgbClr val="000000"/>
                </a:solidFill>
                <a:latin typeface="宋体" panose="02010600030101010101" pitchFamily="2" charset="-122"/>
                <a:ea typeface="Adobe 黑体 Std R" pitchFamily="34" charset="-122"/>
                <a:sym typeface="Calibri" panose="020F0502020204030204" pitchFamily="34" charset="0"/>
              </a:rPr>
              <a:t>  4.</a:t>
            </a:r>
            <a:r>
              <a:rPr lang="zh-CN" altLang="en-US" sz="2400" b="1" dirty="0">
                <a:solidFill>
                  <a:srgbClr val="000000"/>
                </a:solidFill>
                <a:latin typeface="宋体" panose="02010600030101010101" pitchFamily="2" charset="-122"/>
                <a:ea typeface="Adobe 黑体 Std R" pitchFamily="34" charset="-122"/>
                <a:sym typeface="Calibri" panose="020F0502020204030204" pitchFamily="34" charset="0"/>
              </a:rPr>
              <a:t>蝴蝶谷的蝴蝶是怎样欢迎客人的</a:t>
            </a:r>
            <a:r>
              <a:rPr lang="zh-CN" altLang="en-US" sz="2400" b="1" dirty="0" smtClean="0">
                <a:solidFill>
                  <a:srgbClr val="000000"/>
                </a:solidFill>
                <a:latin typeface="宋体" panose="02010600030101010101" pitchFamily="2" charset="-122"/>
                <a:ea typeface="Adobe 黑体 Std R" pitchFamily="34" charset="-122"/>
                <a:sym typeface="Calibri" panose="020F0502020204030204" pitchFamily="34" charset="0"/>
              </a:rPr>
              <a:t>？</a:t>
            </a:r>
            <a:endParaRPr lang="zh-CN" altLang="en-US" sz="2400" b="1" dirty="0">
              <a:solidFill>
                <a:srgbClr val="000000"/>
              </a:solidFill>
              <a:latin typeface="宋体" panose="02010600030101010101" pitchFamily="2" charset="-122"/>
              <a:ea typeface="Adobe 黑体 Std R" pitchFamily="34" charset="-122"/>
              <a:sym typeface="Calibri" panose="020F0502020204030204" pitchFamily="34" charset="0"/>
            </a:endParaRPr>
          </a:p>
        </p:txBody>
      </p:sp>
      <p:pic>
        <p:nvPicPr>
          <p:cNvPr id="11267" name="Picture 4"/>
          <p:cNvPicPr>
            <a:picLocks noChangeAspect="1" noChangeArrowheads="1"/>
          </p:cNvPicPr>
          <p:nvPr/>
        </p:nvPicPr>
        <p:blipFill>
          <a:blip r:embed="rId1" cstate="email"/>
          <a:srcRect/>
          <a:stretch>
            <a:fillRect/>
          </a:stretch>
        </p:blipFill>
        <p:spPr bwMode="auto">
          <a:xfrm>
            <a:off x="2316163" y="1058863"/>
            <a:ext cx="3767137"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矩形 2"/>
          <p:cNvSpPr>
            <a:spLocks noChangeArrowheads="1"/>
          </p:cNvSpPr>
          <p:nvPr/>
        </p:nvSpPr>
        <p:spPr bwMode="auto">
          <a:xfrm>
            <a:off x="2259013" y="2836863"/>
            <a:ext cx="8078787" cy="3303905"/>
          </a:xfrm>
          <a:prstGeom prst="rect">
            <a:avLst/>
          </a:prstGeom>
          <a:noFill/>
          <a:ln>
            <a:noFill/>
          </a:ln>
        </p:spPr>
        <p:txBody>
          <a:bodyPr>
            <a:spAutoFit/>
          </a:bodyPr>
          <a:lstStyle/>
          <a:p>
            <a:pPr indent="628650">
              <a:lnSpc>
                <a:spcPct val="145000"/>
              </a:lnSpc>
              <a:defRPr/>
            </a:pPr>
            <a:endParaRPr lang="zh-CN" altLang="en-US" sz="2400" b="1" dirty="0">
              <a:latin typeface="楷体" panose="02010609060101010101" pitchFamily="49" charset="-122"/>
              <a:ea typeface="楷体" panose="02010609060101010101" pitchFamily="49" charset="-122"/>
            </a:endParaRPr>
          </a:p>
          <a:p>
            <a:pPr indent="628650">
              <a:lnSpc>
                <a:spcPct val="145000"/>
              </a:lnSpc>
              <a:defRPr/>
            </a:pPr>
            <a:r>
              <a:rPr lang="zh-CN" altLang="en-US" sz="2400" b="1" dirty="0">
                <a:solidFill>
                  <a:srgbClr val="FF0000"/>
                </a:solidFill>
                <a:latin typeface="+mj-ea"/>
                <a:ea typeface="+mj-ea"/>
              </a:rPr>
              <a:t>这一句描绘了成群的蝴蝶在飞舞的热闹场面。“一群群”写出了来山谷聚会的蝴蝶的数量很多。“飞”“穿”“越”几个动词的连用则写出了蝴蝶来山谷聚会的生动情景，把蝴蝶行色匆匆，急于聚会的情态表现了出来。</a:t>
            </a:r>
            <a:endParaRPr lang="zh-CN" altLang="en-US" sz="2400" b="1" dirty="0">
              <a:solidFill>
                <a:srgbClr val="FF0000"/>
              </a:solidFill>
              <a:latin typeface="+mj-ea"/>
              <a:ea typeface="+mj-ea"/>
            </a:endParaRPr>
          </a:p>
        </p:txBody>
      </p:sp>
      <p:pic>
        <p:nvPicPr>
          <p:cNvPr id="11" name="Picture 2" descr="C:\Users\Administrator\Desktop\可改图标 - 副本\品读释疑.png"/>
          <p:cNvPicPr>
            <a:picLocks noChangeAspect="1" noChangeArrowheads="1"/>
          </p:cNvPicPr>
          <p:nvPr/>
        </p:nvPicPr>
        <p:blipFill>
          <a:blip r:embed="rId1" cstate="email"/>
          <a:srcRect/>
          <a:stretch>
            <a:fillRect/>
          </a:stretch>
        </p:blipFill>
        <p:spPr bwMode="auto">
          <a:xfrm>
            <a:off x="4867275" y="295275"/>
            <a:ext cx="2571750" cy="674688"/>
          </a:xfrm>
          <a:prstGeom prst="rect">
            <a:avLst/>
          </a:prstGeom>
          <a:noFill/>
          <a:effectLst>
            <a:outerShdw blurRad="63500" sx="102000" sy="102000" algn="ctr" rotWithShape="0">
              <a:prstClr val="black">
                <a:alpha val="40000"/>
              </a:prstClr>
            </a:outerShdw>
          </a:effectLst>
        </p:spPr>
      </p:pic>
      <p:sp>
        <p:nvSpPr>
          <p:cNvPr id="8" name="任意多边形 7"/>
          <p:cNvSpPr/>
          <p:nvPr/>
        </p:nvSpPr>
        <p:spPr bwMode="auto">
          <a:xfrm>
            <a:off x="2532063" y="2843213"/>
            <a:ext cx="7683500" cy="55880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indent="-342900" defTabSz="1066800">
              <a:lnSpc>
                <a:spcPct val="90000"/>
              </a:lnSpc>
              <a:spcAft>
                <a:spcPct val="35000"/>
              </a:spcAft>
              <a:buFontTx/>
              <a:buBlip>
                <a:blip r:embed="rId2"/>
              </a:buBlip>
              <a:defRPr/>
            </a:pPr>
            <a:r>
              <a:rPr lang="zh-CN" altLang="en-US" sz="2400" b="1" dirty="0">
                <a:solidFill>
                  <a:schemeClr val="tx1"/>
                </a:solidFill>
                <a:latin typeface="黑体" panose="02010609060101010101" pitchFamily="49" charset="-122"/>
                <a:ea typeface="黑体" panose="02010609060101010101" pitchFamily="49" charset="-122"/>
              </a:rPr>
              <a:t>这一句描绘了怎样的画面？</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9" name="圆角矩形 8"/>
          <p:cNvSpPr/>
          <p:nvPr/>
        </p:nvSpPr>
        <p:spPr>
          <a:xfrm>
            <a:off x="7400925" y="2630488"/>
            <a:ext cx="1951038" cy="384175"/>
          </a:xfrm>
          <a:prstGeom prst="roundRect">
            <a:avLst/>
          </a:prstGeom>
          <a:solidFill>
            <a:srgbClr val="FFFF00"/>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zh-CN" altLang="en-US" sz="2000" b="1" dirty="0">
                <a:solidFill>
                  <a:srgbClr val="FF0000"/>
                </a:solidFill>
                <a:latin typeface="黑体" panose="02010609060101010101" pitchFamily="49" charset="-122"/>
                <a:ea typeface="黑体" panose="02010609060101010101" pitchFamily="49" charset="-122"/>
              </a:rPr>
              <a:t>动词连用</a:t>
            </a:r>
            <a:endParaRPr lang="zh-CN" altLang="en-US" sz="2000" b="1" dirty="0">
              <a:solidFill>
                <a:srgbClr val="FF0000"/>
              </a:solidFill>
              <a:latin typeface="黑体" panose="02010609060101010101" pitchFamily="49" charset="-122"/>
              <a:ea typeface="黑体" panose="02010609060101010101" pitchFamily="49" charset="-122"/>
            </a:endParaRPr>
          </a:p>
        </p:txBody>
      </p:sp>
      <p:sp>
        <p:nvSpPr>
          <p:cNvPr id="13318" name="矩形 2"/>
          <p:cNvSpPr>
            <a:spLocks noChangeArrowheads="1"/>
          </p:cNvSpPr>
          <p:nvPr/>
        </p:nvSpPr>
        <p:spPr bwMode="auto">
          <a:xfrm>
            <a:off x="2347913" y="1322388"/>
            <a:ext cx="760095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22300">
              <a:lnSpc>
                <a:spcPct val="150000"/>
              </a:lnSpc>
            </a:pPr>
            <a:r>
              <a:rPr lang="zh-CN" altLang="en-US" sz="2400" b="1" dirty="0">
                <a:solidFill>
                  <a:srgbClr val="000000"/>
                </a:solidFill>
                <a:latin typeface="楷体" panose="02010609060101010101" pitchFamily="49" charset="-122"/>
                <a:ea typeface="楷体" panose="02010609060101010101" pitchFamily="49" charset="-122"/>
              </a:rPr>
              <a:t>台湾的山多，山谷也多。每年春季，一群群色彩斑斓的蝴蝶飞过花丛，穿过树林，越过小溪，赶到山谷里来聚会。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1747">
                                            <p:txEl>
                                              <p:pRg st="1" end="1"/>
                                            </p:txEl>
                                          </p:spTgt>
                                        </p:tgtEl>
                                        <p:attrNameLst>
                                          <p:attrName>style.visibility</p:attrName>
                                        </p:attrNameLst>
                                      </p:cBhvr>
                                      <p:to>
                                        <p:strVal val="visible"/>
                                      </p:to>
                                    </p:set>
                                    <p:animEffect transition="in" filter="wipe(left)">
                                      <p:cBhvr>
                                        <p:cTn id="18" dur="500"/>
                                        <p:tgtEl>
                                          <p:spTgt spid="317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矩形 2"/>
          <p:cNvSpPr>
            <a:spLocks noChangeArrowheads="1"/>
          </p:cNvSpPr>
          <p:nvPr/>
        </p:nvSpPr>
        <p:spPr bwMode="auto">
          <a:xfrm>
            <a:off x="2238375" y="3709988"/>
            <a:ext cx="7934325" cy="2306955"/>
          </a:xfrm>
          <a:prstGeom prst="rect">
            <a:avLst/>
          </a:prstGeom>
          <a:noFill/>
          <a:ln>
            <a:noFill/>
          </a:ln>
        </p:spPr>
        <p:txBody>
          <a:bodyPr>
            <a:spAutoFit/>
          </a:bodyPr>
          <a:lstStyle/>
          <a:p>
            <a:pPr indent="628650">
              <a:lnSpc>
                <a:spcPct val="150000"/>
              </a:lnSpc>
              <a:defRPr/>
            </a:pPr>
            <a:r>
              <a:rPr lang="zh-CN" altLang="en-US" sz="2400" b="1" dirty="0">
                <a:solidFill>
                  <a:srgbClr val="FF0000"/>
                </a:solidFill>
                <a:latin typeface="+mj-ea"/>
                <a:ea typeface="+mj-ea"/>
              </a:rPr>
              <a:t>这句话运用了比喻的修辞方法，把“蝴蝶”比作“五颜六色的花瓣”，写出了蝴蝶多而且美丽。“随风飘来，又随风飘去”则写出了蝴蝶的柔美，把这多彩多姿的大千世界衬托得更加美丽、和谐，真是“非常迷人”啊！</a:t>
            </a:r>
            <a:endParaRPr lang="zh-CN" altLang="en-US" sz="2400" b="1" dirty="0">
              <a:solidFill>
                <a:srgbClr val="FF0000"/>
              </a:solidFill>
              <a:latin typeface="+mj-ea"/>
              <a:ea typeface="+mj-ea"/>
            </a:endParaRPr>
          </a:p>
        </p:txBody>
      </p:sp>
      <p:sp>
        <p:nvSpPr>
          <p:cNvPr id="7" name="任意多边形 6"/>
          <p:cNvSpPr/>
          <p:nvPr/>
        </p:nvSpPr>
        <p:spPr bwMode="auto">
          <a:xfrm>
            <a:off x="2519363" y="3122613"/>
            <a:ext cx="7683500" cy="55880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indent="-342900" defTabSz="1066800">
              <a:lnSpc>
                <a:spcPct val="90000"/>
              </a:lnSpc>
              <a:spcAft>
                <a:spcPct val="35000"/>
              </a:spcAft>
              <a:buFontTx/>
              <a:buBlip>
                <a:blip r:embed="rId1"/>
              </a:buBlip>
              <a:defRPr/>
            </a:pPr>
            <a:r>
              <a:rPr lang="zh-CN" altLang="en-US" sz="2400" b="1" dirty="0">
                <a:solidFill>
                  <a:schemeClr val="tx1"/>
                </a:solidFill>
                <a:latin typeface="黑体" panose="02010609060101010101" pitchFamily="49" charset="-122"/>
                <a:ea typeface="黑体" panose="02010609060101010101" pitchFamily="49" charset="-122"/>
              </a:rPr>
              <a:t>这里用了什么修辞方法 ？你体会出了什么？</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8" name="圆角矩形 7"/>
          <p:cNvSpPr/>
          <p:nvPr/>
        </p:nvSpPr>
        <p:spPr>
          <a:xfrm>
            <a:off x="7027863" y="2738438"/>
            <a:ext cx="1252537" cy="384175"/>
          </a:xfrm>
          <a:prstGeom prst="roundRect">
            <a:avLst/>
          </a:prstGeom>
          <a:solidFill>
            <a:srgbClr val="FFFF00"/>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zh-CN" altLang="en-US" sz="2000" b="1" dirty="0">
                <a:solidFill>
                  <a:srgbClr val="FF0000"/>
                </a:solidFill>
                <a:latin typeface="黑体" panose="02010609060101010101" pitchFamily="49" charset="-122"/>
                <a:ea typeface="黑体" panose="02010609060101010101" pitchFamily="49" charset="-122"/>
              </a:rPr>
              <a:t>比喻</a:t>
            </a:r>
            <a:endParaRPr lang="en-US" altLang="zh-CN" sz="2000" b="1" dirty="0">
              <a:solidFill>
                <a:srgbClr val="FF0000"/>
              </a:solidFill>
              <a:latin typeface="黑体" panose="02010609060101010101" pitchFamily="49" charset="-122"/>
              <a:ea typeface="黑体" panose="02010609060101010101" pitchFamily="49" charset="-122"/>
            </a:endParaRPr>
          </a:p>
        </p:txBody>
      </p:sp>
      <p:sp>
        <p:nvSpPr>
          <p:cNvPr id="14341" name="矩形 2"/>
          <p:cNvSpPr>
            <a:spLocks noChangeArrowheads="1"/>
          </p:cNvSpPr>
          <p:nvPr/>
        </p:nvSpPr>
        <p:spPr bwMode="auto">
          <a:xfrm>
            <a:off x="2238375" y="1504950"/>
            <a:ext cx="793432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28650">
              <a:lnSpc>
                <a:spcPct val="150000"/>
              </a:lnSpc>
            </a:pPr>
            <a:r>
              <a:rPr lang="zh-CN" altLang="en-US" sz="2400" b="1" dirty="0">
                <a:solidFill>
                  <a:srgbClr val="000000"/>
                </a:solidFill>
                <a:latin typeface="楷体" panose="02010609060101010101" pitchFamily="49" charset="-122"/>
                <a:ea typeface="楷体" panose="02010609060101010101" pitchFamily="49" charset="-122"/>
              </a:rPr>
              <a:t>有的山谷里有几种蝴蝶，上下翻飞，五彩缤纷，就像谁在空中撒了一把把五颜六色的花瓣，随风飘来，又随风飘去。</a:t>
            </a:r>
            <a:endParaRPr lang="en-US" altLang="zh-CN" sz="24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9459">
                                            <p:txEl>
                                              <p:pRg st="0" end="0"/>
                                            </p:txEl>
                                          </p:spTgt>
                                        </p:tgtEl>
                                        <p:attrNameLst>
                                          <p:attrName>style.visibility</p:attrName>
                                        </p:attrNameLst>
                                      </p:cBhvr>
                                      <p:to>
                                        <p:strVal val="visible"/>
                                      </p:to>
                                    </p:set>
                                    <p:animEffect transition="in" filter="wipe(left)">
                                      <p:cBhvr>
                                        <p:cTn id="18" dur="500"/>
                                        <p:tgtEl>
                                          <p:spTgt spid="194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矩形 1"/>
          <p:cNvSpPr>
            <a:spLocks noChangeArrowheads="1"/>
          </p:cNvSpPr>
          <p:nvPr/>
        </p:nvSpPr>
        <p:spPr bwMode="auto">
          <a:xfrm>
            <a:off x="2409825" y="1547813"/>
            <a:ext cx="7683500" cy="2306955"/>
          </a:xfrm>
          <a:prstGeom prst="rect">
            <a:avLst/>
          </a:prstGeom>
          <a:noFill/>
          <a:ln>
            <a:noFill/>
          </a:ln>
        </p:spPr>
        <p:txBody>
          <a:bodyPr>
            <a:spAutoFit/>
          </a:bodyPr>
          <a:lstStyle/>
          <a:p>
            <a:pPr marL="355600" indent="-355600">
              <a:lnSpc>
                <a:spcPct val="150000"/>
              </a:lnSpc>
              <a:defRPr/>
            </a:pPr>
            <a:r>
              <a:rPr lang="zh-CN" altLang="en-US" sz="2400" b="1" dirty="0">
                <a:solidFill>
                  <a:srgbClr val="00965A"/>
                </a:solidFill>
                <a:latin typeface="黑体" panose="02010609060101010101" pitchFamily="49" charset="-122"/>
                <a:ea typeface="黑体" panose="02010609060101010101" pitchFamily="49" charset="-122"/>
              </a:rPr>
              <a:t>拓展：</a:t>
            </a:r>
            <a:endParaRPr lang="en-US" altLang="zh-CN" sz="2400" b="1" dirty="0">
              <a:solidFill>
                <a:srgbClr val="00965A"/>
              </a:solidFill>
              <a:latin typeface="黑体" panose="02010609060101010101" pitchFamily="49" charset="-122"/>
              <a:ea typeface="黑体" panose="02010609060101010101" pitchFamily="49" charset="-122"/>
            </a:endParaRPr>
          </a:p>
          <a:p>
            <a:pPr marL="355600" indent="-355600">
              <a:lnSpc>
                <a:spcPct val="150000"/>
              </a:lnSpc>
              <a:defRPr/>
            </a:pPr>
            <a:r>
              <a:rPr lang="zh-CN" altLang="en-US" sz="2400" b="1" dirty="0">
                <a:latin typeface="+mj-ea"/>
                <a:ea typeface="+mj-ea"/>
              </a:rPr>
              <a:t>“五颜六色”是带数字的词语，类似的词语还有哪些？　</a:t>
            </a:r>
            <a:r>
              <a:rPr lang="en-US" altLang="zh-CN" sz="2400" b="1" dirty="0">
                <a:latin typeface="+mj-ea"/>
                <a:ea typeface="+mj-ea"/>
              </a:rPr>
              <a:t>____________________________________________________________________________________________</a:t>
            </a:r>
            <a:r>
              <a:rPr lang="zh-CN" altLang="en-US" sz="2400" b="1" dirty="0">
                <a:latin typeface="+mj-ea"/>
                <a:ea typeface="+mj-ea"/>
              </a:rPr>
              <a:t>　</a:t>
            </a:r>
            <a:endParaRPr lang="zh-CN" altLang="en-US" sz="2400" b="1" dirty="0">
              <a:latin typeface="+mj-ea"/>
              <a:ea typeface="+mj-ea"/>
            </a:endParaRPr>
          </a:p>
        </p:txBody>
      </p:sp>
      <p:pic>
        <p:nvPicPr>
          <p:cNvPr id="15363" name="图片 24" descr="花盆.png"/>
          <p:cNvPicPr>
            <a:picLocks noChangeAspect="1" noChangeArrowheads="1"/>
          </p:cNvPicPr>
          <p:nvPr/>
        </p:nvPicPr>
        <p:blipFill>
          <a:blip r:embed="rId1" cstate="email"/>
          <a:srcRect/>
          <a:stretch>
            <a:fillRect/>
          </a:stretch>
        </p:blipFill>
        <p:spPr bwMode="auto">
          <a:xfrm>
            <a:off x="2193925" y="1716088"/>
            <a:ext cx="322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2806700" y="2643188"/>
            <a:ext cx="6888163" cy="1198880"/>
          </a:xfrm>
          <a:prstGeom prst="rect">
            <a:avLst/>
          </a:prstGeom>
          <a:noFill/>
          <a:ln>
            <a:noFill/>
          </a:ln>
        </p:spPr>
        <p:txBody>
          <a:bodyPr>
            <a:spAutoFit/>
          </a:bodyPr>
          <a:lstStyle/>
          <a:p>
            <a:pPr>
              <a:lnSpc>
                <a:spcPct val="150000"/>
              </a:lnSpc>
              <a:defRPr/>
            </a:pPr>
            <a:r>
              <a:rPr lang="zh-CN" altLang="en-US" sz="2400" b="1" dirty="0">
                <a:solidFill>
                  <a:srgbClr val="FF0000"/>
                </a:solidFill>
                <a:latin typeface="+mj-ea"/>
                <a:ea typeface="+mj-ea"/>
              </a:rPr>
              <a:t>三心二意  七上八下  十全十美 </a:t>
            </a:r>
            <a:endParaRPr lang="en-US" altLang="zh-CN" sz="2400" b="1" dirty="0">
              <a:solidFill>
                <a:srgbClr val="FF0000"/>
              </a:solidFill>
              <a:latin typeface="+mj-ea"/>
              <a:ea typeface="+mj-ea"/>
            </a:endParaRPr>
          </a:p>
          <a:p>
            <a:pPr>
              <a:lnSpc>
                <a:spcPct val="150000"/>
              </a:lnSpc>
              <a:defRPr/>
            </a:pPr>
            <a:r>
              <a:rPr lang="zh-CN" altLang="en-US" sz="2400" b="1" dirty="0">
                <a:solidFill>
                  <a:srgbClr val="FF0000"/>
                </a:solidFill>
                <a:latin typeface="+mj-ea"/>
                <a:ea typeface="+mj-ea"/>
              </a:rPr>
              <a:t>九牛一毛 </a:t>
            </a:r>
            <a:r>
              <a:rPr lang="en-US" altLang="zh-CN" sz="2400" b="1" dirty="0">
                <a:solidFill>
                  <a:srgbClr val="FF0000"/>
                </a:solidFill>
                <a:latin typeface="+mj-ea"/>
                <a:ea typeface="+mj-ea"/>
              </a:rPr>
              <a:t> </a:t>
            </a:r>
            <a:r>
              <a:rPr lang="zh-CN" altLang="en-US" sz="2400" b="1" dirty="0">
                <a:solidFill>
                  <a:srgbClr val="FF0000"/>
                </a:solidFill>
                <a:latin typeface="+mj-ea"/>
                <a:ea typeface="+mj-ea"/>
              </a:rPr>
              <a:t>四通八达</a:t>
            </a:r>
            <a:endParaRPr lang="zh-CN" altLang="en-US" sz="2400" b="1" dirty="0">
              <a:solidFill>
                <a:srgbClr val="FF000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411413" y="3489325"/>
            <a:ext cx="7848600" cy="1753235"/>
          </a:xfrm>
          <a:prstGeom prst="rect">
            <a:avLst/>
          </a:prstGeom>
          <a:noFill/>
          <a:ln>
            <a:noFill/>
          </a:ln>
        </p:spPr>
        <p:txBody>
          <a:bodyPr>
            <a:spAutoFit/>
          </a:bodyPr>
          <a:lstStyle/>
          <a:p>
            <a:pPr indent="628650">
              <a:lnSpc>
                <a:spcPct val="150000"/>
              </a:lnSpc>
              <a:defRPr/>
            </a:pPr>
            <a:r>
              <a:rPr lang="zh-CN" altLang="en-US" sz="2400" b="1" dirty="0">
                <a:solidFill>
                  <a:srgbClr val="FF0000"/>
                </a:solidFill>
                <a:latin typeface="+mj-ea"/>
                <a:ea typeface="+mj-ea"/>
              </a:rPr>
              <a:t>“小精灵”在这里指蝴蝶。作者将蝴蝶称为“小精灵”，它们“翩翩起舞”就好像在欢迎游客，写出了蝴蝶的热情好客。</a:t>
            </a:r>
            <a:endParaRPr lang="zh-CN" altLang="en-US" sz="2400" b="1" dirty="0">
              <a:solidFill>
                <a:srgbClr val="FF0000"/>
              </a:solidFill>
              <a:latin typeface="+mj-ea"/>
              <a:ea typeface="+mj-ea"/>
            </a:endParaRPr>
          </a:p>
        </p:txBody>
      </p:sp>
      <p:sp>
        <p:nvSpPr>
          <p:cNvPr id="5" name="任意多边形 4"/>
          <p:cNvSpPr/>
          <p:nvPr/>
        </p:nvSpPr>
        <p:spPr bwMode="auto">
          <a:xfrm>
            <a:off x="2646363" y="2843213"/>
            <a:ext cx="7683500" cy="55880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indent="-342900" defTabSz="1066800">
              <a:lnSpc>
                <a:spcPct val="90000"/>
              </a:lnSpc>
              <a:spcAft>
                <a:spcPct val="35000"/>
              </a:spcAft>
              <a:buFontTx/>
              <a:buBlip>
                <a:blip r:embed="rId1"/>
              </a:buBlip>
              <a:defRPr/>
            </a:pPr>
            <a:r>
              <a:rPr lang="zh-CN" altLang="en-US" sz="2400" b="1" dirty="0">
                <a:solidFill>
                  <a:schemeClr val="tx1"/>
                </a:solidFill>
                <a:latin typeface="黑体" panose="02010609060101010101" pitchFamily="49" charset="-122"/>
                <a:ea typeface="黑体" panose="02010609060101010101" pitchFamily="49" charset="-122"/>
              </a:rPr>
              <a:t>“小精灵”指什么？这样写有什么表达效果？</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16388" name="矩形 1"/>
          <p:cNvSpPr>
            <a:spLocks noChangeArrowheads="1"/>
          </p:cNvSpPr>
          <p:nvPr/>
        </p:nvSpPr>
        <p:spPr bwMode="auto">
          <a:xfrm>
            <a:off x="2411413" y="2012950"/>
            <a:ext cx="8015287"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28650">
              <a:lnSpc>
                <a:spcPct val="150000"/>
              </a:lnSpc>
            </a:pPr>
            <a:r>
              <a:rPr lang="zh-CN" altLang="en-US" sz="2400" b="1" dirty="0">
                <a:solidFill>
                  <a:srgbClr val="000000"/>
                </a:solidFill>
                <a:latin typeface="楷体" panose="02010609060101010101" pitchFamily="49" charset="-122"/>
                <a:ea typeface="楷体" panose="02010609060101010101" pitchFamily="49" charset="-122"/>
              </a:rPr>
              <a:t>这些小精灵是在欢迎前来参观的客人哩。</a:t>
            </a:r>
            <a:endParaRPr lang="en-US" altLang="zh-CN" sz="24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21"/>
          <p:cNvSpPr txBox="1">
            <a:spLocks noChangeArrowheads="1"/>
          </p:cNvSpPr>
          <p:nvPr/>
        </p:nvSpPr>
        <p:spPr bwMode="auto">
          <a:xfrm>
            <a:off x="2921000" y="1438275"/>
            <a:ext cx="756920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4000" b="1">
                <a:solidFill>
                  <a:srgbClr val="FF0000"/>
                </a:solidFill>
                <a:latin typeface="黑体" panose="02010609060101010101" pitchFamily="49" charset="-122"/>
                <a:ea typeface="黑体" panose="02010609060101010101" pitchFamily="49" charset="-122"/>
              </a:rPr>
              <a:t>阅读方法解密：</a:t>
            </a:r>
            <a:r>
              <a:rPr lang="zh-CN" altLang="en-US" sz="4000" b="1">
                <a:latin typeface="黑体" panose="02010609060101010101" pitchFamily="49" charset="-122"/>
                <a:ea typeface="黑体" panose="02010609060101010101" pitchFamily="49" charset="-122"/>
              </a:rPr>
              <a:t>背诵指导</a:t>
            </a:r>
            <a:endParaRPr lang="en-US" altLang="zh-CN" sz="4000" b="1">
              <a:latin typeface="黑体" panose="02010609060101010101" pitchFamily="49" charset="-122"/>
              <a:ea typeface="黑体" panose="02010609060101010101" pitchFamily="49" charset="-122"/>
            </a:endParaRPr>
          </a:p>
        </p:txBody>
      </p:sp>
      <p:sp>
        <p:nvSpPr>
          <p:cNvPr id="35844" name="文本框 23"/>
          <p:cNvSpPr txBox="1">
            <a:spLocks noChangeArrowheads="1"/>
          </p:cNvSpPr>
          <p:nvPr/>
        </p:nvSpPr>
        <p:spPr bwMode="auto">
          <a:xfrm>
            <a:off x="2522538" y="2460625"/>
            <a:ext cx="7354887" cy="175323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defRPr/>
            </a:pPr>
            <a:r>
              <a:rPr lang="zh-CN" altLang="en-US" sz="2400" b="1" dirty="0" smtClean="0">
                <a:solidFill>
                  <a:srgbClr val="0070C0"/>
                </a:solidFill>
                <a:latin typeface="+mj-ea"/>
                <a:ea typeface="+mj-ea"/>
              </a:rPr>
              <a:t>方法：</a:t>
            </a:r>
            <a:r>
              <a:rPr lang="en-US" altLang="zh-CN" sz="2400" b="1" dirty="0" smtClean="0">
                <a:latin typeface="+mj-ea"/>
                <a:ea typeface="+mj-ea"/>
              </a:rPr>
              <a:t>1.</a:t>
            </a:r>
            <a:r>
              <a:rPr lang="zh-CN" altLang="en-US" sz="2400" b="1" dirty="0" smtClean="0">
                <a:latin typeface="+mj-ea"/>
                <a:ea typeface="+mj-ea"/>
              </a:rPr>
              <a:t>熟读课文。</a:t>
            </a:r>
            <a:endParaRPr lang="zh-CN" altLang="en-US" sz="2400" b="1" dirty="0" smtClean="0">
              <a:latin typeface="+mj-ea"/>
              <a:ea typeface="+mj-ea"/>
            </a:endParaRPr>
          </a:p>
          <a:p>
            <a:pPr eaLnBrk="1" hangingPunct="1">
              <a:lnSpc>
                <a:spcPct val="150000"/>
              </a:lnSpc>
              <a:defRPr/>
            </a:pPr>
            <a:r>
              <a:rPr lang="en-US" altLang="zh-CN" sz="2400" b="1" dirty="0" smtClean="0">
                <a:latin typeface="+mj-ea"/>
                <a:ea typeface="+mj-ea"/>
              </a:rPr>
              <a:t>2.</a:t>
            </a:r>
            <a:r>
              <a:rPr lang="zh-CN" altLang="en-US" sz="2400" b="1" dirty="0" smtClean="0">
                <a:latin typeface="+mj-ea"/>
                <a:ea typeface="+mj-ea"/>
              </a:rPr>
              <a:t>借助插图想象课文描写的画面。</a:t>
            </a:r>
            <a:endParaRPr lang="zh-CN" altLang="en-US" sz="2400" b="1" dirty="0" smtClean="0">
              <a:latin typeface="+mj-ea"/>
              <a:ea typeface="+mj-ea"/>
            </a:endParaRPr>
          </a:p>
          <a:p>
            <a:pPr eaLnBrk="1" hangingPunct="1">
              <a:lnSpc>
                <a:spcPct val="150000"/>
              </a:lnSpc>
              <a:defRPr/>
            </a:pPr>
            <a:r>
              <a:rPr lang="en-US" altLang="zh-CN" sz="2400" b="1" dirty="0" smtClean="0">
                <a:latin typeface="+mj-ea"/>
                <a:ea typeface="+mj-ea"/>
              </a:rPr>
              <a:t>3.</a:t>
            </a:r>
            <a:r>
              <a:rPr lang="zh-CN" altLang="en-US" sz="2400" b="1" dirty="0" smtClean="0">
                <a:latin typeface="+mj-ea"/>
                <a:ea typeface="+mj-ea"/>
              </a:rPr>
              <a:t>摘录每段中的重点词语来背诵。</a:t>
            </a:r>
            <a:endParaRPr lang="zh-CN" altLang="en-US" sz="2400" b="1" dirty="0" smtClean="0">
              <a:latin typeface="+mj-ea"/>
              <a:ea typeface="+mj-ea"/>
            </a:endParaRPr>
          </a:p>
        </p:txBody>
      </p:sp>
      <p:cxnSp>
        <p:nvCxnSpPr>
          <p:cNvPr id="8" name="直线连接符 7"/>
          <p:cNvCxnSpPr/>
          <p:nvPr/>
        </p:nvCxnSpPr>
        <p:spPr>
          <a:xfrm>
            <a:off x="2438400" y="2255838"/>
            <a:ext cx="7335838"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pic>
        <p:nvPicPr>
          <p:cNvPr id="17413" name="图片 24" descr="花盆.png"/>
          <p:cNvPicPr>
            <a:picLocks noChangeAspect="1" noChangeArrowheads="1"/>
          </p:cNvPicPr>
          <p:nvPr/>
        </p:nvPicPr>
        <p:blipFill>
          <a:blip r:embed="rId1" cstate="email"/>
          <a:srcRect/>
          <a:stretch>
            <a:fillRect/>
          </a:stretch>
        </p:blipFill>
        <p:spPr bwMode="auto">
          <a:xfrm>
            <a:off x="2260600" y="2624138"/>
            <a:ext cx="322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2581</Words>
  <Application>WPS 演示</Application>
  <PresentationFormat>宽屏</PresentationFormat>
  <Paragraphs>206</Paragraphs>
  <Slides>27</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Arial</vt:lpstr>
      <vt:lpstr>宋体</vt:lpstr>
      <vt:lpstr>Wingdings</vt:lpstr>
      <vt:lpstr>微软雅黑</vt:lpstr>
      <vt:lpstr>Arial Unicode MS</vt:lpstr>
      <vt:lpstr>方正黑体简体</vt:lpstr>
      <vt:lpstr>仿宋</vt:lpstr>
      <vt:lpstr>Calibri</vt:lpstr>
      <vt:lpstr>黑体</vt:lpstr>
      <vt:lpstr>Gulim</vt:lpstr>
      <vt:lpstr>方正大黑简体</vt:lpstr>
      <vt:lpstr>楷体</vt:lpstr>
      <vt:lpstr>Adobe 黑体 Std R</vt:lpstr>
      <vt:lpstr>方正姚体</vt:lpstr>
      <vt:lpstr>Malgun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mayn</cp:lastModifiedBy>
  <cp:revision>25</cp:revision>
  <dcterms:created xsi:type="dcterms:W3CDTF">2019-06-19T02:08:00Z</dcterms:created>
  <dcterms:modified xsi:type="dcterms:W3CDTF">2019-10-17T01:01:42Z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