
<file path=[Content_Types].xml><?xml version="1.0" encoding="utf-8"?>
<Types xmlns="http://schemas.openxmlformats.org/package/2006/content-types">
  <Default Extension="wav" ContentType="audio/x-wav"/>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0"/>
  </p:handout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0C2D2AF-E523-40BA-939F-F3BC2DB13F36}"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8"/>
          <p:cNvGrpSpPr/>
          <p:nvPr userDrawn="1"/>
        </p:nvGrpSpPr>
        <p:grpSpPr bwMode="auto">
          <a:xfrm>
            <a:off x="-59267" y="2286032"/>
            <a:ext cx="12270317" cy="4777690"/>
            <a:chOff x="-44641" y="1707654"/>
            <a:chExt cx="9203449" cy="3583548"/>
          </a:xfrm>
        </p:grpSpPr>
        <p:pic>
          <p:nvPicPr>
            <p:cNvPr id="4" name="图片 14"/>
            <p:cNvPicPr>
              <a:picLocks noChangeAspect="1"/>
            </p:cNvPicPr>
            <p:nvPr/>
          </p:nvPicPr>
          <p:blipFill>
            <a:blip r:embed="rId2" cstate="email"/>
            <a:srcRect/>
            <a:stretch>
              <a:fillRect/>
            </a:stretch>
          </p:blipFill>
          <p:spPr bwMode="auto">
            <a:xfrm flipH="1">
              <a:off x="7774804" y="1707654"/>
              <a:ext cx="1384004" cy="3435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p:cNvPicPr>
              <a:picLocks noChangeAspect="1"/>
            </p:cNvPicPr>
            <p:nvPr/>
          </p:nvPicPr>
          <p:blipFill>
            <a:blip r:embed="rId3" cstate="email"/>
            <a:srcRect t="-1297"/>
            <a:stretch>
              <a:fillRect/>
            </a:stretch>
          </p:blipFill>
          <p:spPr bwMode="auto">
            <a:xfrm>
              <a:off x="-1" y="3716686"/>
              <a:ext cx="9144000" cy="1426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1"/>
            <p:cNvPicPr>
              <a:picLocks noChangeAspect="1"/>
            </p:cNvPicPr>
            <p:nvPr/>
          </p:nvPicPr>
          <p:blipFill>
            <a:blip r:embed="rId4" cstate="email"/>
            <a:srcRect/>
            <a:stretch>
              <a:fillRect/>
            </a:stretch>
          </p:blipFill>
          <p:spPr bwMode="auto">
            <a:xfrm>
              <a:off x="-44641" y="2810324"/>
              <a:ext cx="2822207" cy="2332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1"/>
            <p:cNvPicPr>
              <a:picLocks noChangeAspect="1"/>
            </p:cNvPicPr>
            <p:nvPr/>
          </p:nvPicPr>
          <p:blipFill>
            <a:blip r:embed="rId5" cstate="email"/>
            <a:srcRect/>
            <a:stretch>
              <a:fillRect/>
            </a:stretch>
          </p:blipFill>
          <p:spPr bwMode="auto">
            <a:xfrm>
              <a:off x="4663485" y="3425577"/>
              <a:ext cx="4495323" cy="18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图片 13"/>
          <p:cNvPicPr>
            <a:picLocks noChangeAspect="1"/>
          </p:cNvPicPr>
          <p:nvPr userDrawn="1"/>
        </p:nvPicPr>
        <p:blipFill>
          <a:blip r:embed="rId6" cstate="email"/>
          <a:srcRect/>
          <a:stretch>
            <a:fillRect/>
          </a:stretch>
        </p:blipFill>
        <p:spPr bwMode="auto">
          <a:xfrm>
            <a:off x="5409" y="-3770"/>
            <a:ext cx="4457700" cy="2103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0" y="757767"/>
            <a:ext cx="12192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4" name="矩形 3"/>
          <p:cNvSpPr/>
          <p:nvPr userDrawn="1"/>
        </p:nvSpPr>
        <p:spPr>
          <a:xfrm>
            <a:off x="0" y="6500285"/>
            <a:ext cx="12192000" cy="3577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 name="组合 10"/>
          <p:cNvGrpSpPr/>
          <p:nvPr userDrawn="1"/>
        </p:nvGrpSpPr>
        <p:grpSpPr bwMode="auto">
          <a:xfrm>
            <a:off x="0" y="-23283"/>
            <a:ext cx="3092451" cy="863601"/>
            <a:chOff x="2339752" y="1678909"/>
            <a:chExt cx="2319946" cy="648072"/>
          </a:xfrm>
        </p:grpSpPr>
        <p:sp>
          <p:nvSpPr>
            <p:cNvPr id="6" name="文本框 11"/>
            <p:cNvSpPr txBox="1">
              <a:spLocks noChangeArrowheads="1"/>
            </p:cNvSpPr>
            <p:nvPr/>
          </p:nvSpPr>
          <p:spPr bwMode="auto">
            <a:xfrm>
              <a:off x="2700209" y="1750388"/>
              <a:ext cx="1727653" cy="391702"/>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800">
                  <a:latin typeface="华文新魏" panose="02010800040101010101" pitchFamily="2" charset="-122"/>
                  <a:ea typeface="华文新魏" panose="02010800040101010101" pitchFamily="2" charset="-122"/>
                </a:rPr>
                <a:t>学习目标</a:t>
              </a:r>
              <a:endParaRPr lang="zh-CN" altLang="en-US" sz="2800">
                <a:latin typeface="华文新魏" panose="02010800040101010101" pitchFamily="2" charset="-122"/>
                <a:ea typeface="华文新魏" panose="02010800040101010101" pitchFamily="2" charset="-122"/>
              </a:endParaRPr>
            </a:p>
          </p:txBody>
        </p:sp>
        <p:pic>
          <p:nvPicPr>
            <p:cNvPr id="7" name="图片 12"/>
            <p:cNvPicPr>
              <a:picLocks noChangeAspect="1"/>
            </p:cNvPicPr>
            <p:nvPr/>
          </p:nvPicPr>
          <p:blipFill>
            <a:blip r:embed="rId2" cstate="email"/>
            <a:srcRect/>
            <a:stretch>
              <a:fillRect/>
            </a:stretch>
          </p:blipFill>
          <p:spPr bwMode="auto">
            <a:xfrm>
              <a:off x="3939618" y="1678909"/>
              <a:ext cx="72008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13"/>
            <p:cNvPicPr>
              <a:picLocks noChangeAspect="1"/>
            </p:cNvPicPr>
            <p:nvPr/>
          </p:nvPicPr>
          <p:blipFill>
            <a:blip r:embed="rId3" cstate="email"/>
            <a:srcRect/>
            <a:stretch>
              <a:fillRect/>
            </a:stretch>
          </p:blipFill>
          <p:spPr bwMode="auto">
            <a:xfrm>
              <a:off x="2339752" y="1688490"/>
              <a:ext cx="720080" cy="57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audio" Target="../media/audio1.wav"/><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tags" Target="../tags/tag7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png"/><Relationship Id="rId1" Type="http://schemas.openxmlformats.org/officeDocument/2006/relationships/tags" Target="../tags/tag6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tags" Target="../tags/tag6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2" Type="http://schemas.openxmlformats.org/officeDocument/2006/relationships/slideLayout" Target="../slideLayouts/slideLayout7.xml"/><Relationship Id="rId11" Type="http://schemas.openxmlformats.org/officeDocument/2006/relationships/image" Target="../media/image12.jpeg"/><Relationship Id="rId10" Type="http://schemas.openxmlformats.org/officeDocument/2006/relationships/tags" Target="../tags/tag73.xml"/><Relationship Id="rId1" Type="http://schemas.openxmlformats.org/officeDocument/2006/relationships/tags" Target="../tags/tag6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C:\Users\Administrator\Desktop\图层 40.png"/>
          <p:cNvPicPr>
            <a:picLocks noChangeAspect="1" noChangeArrowheads="1"/>
          </p:cNvPicPr>
          <p:nvPr/>
        </p:nvPicPr>
        <p:blipFill>
          <a:blip r:embed="rId1"/>
          <a:srcRect/>
          <a:stretch>
            <a:fillRect/>
          </a:stretch>
        </p:blipFill>
        <p:spPr bwMode="auto">
          <a:xfrm>
            <a:off x="7123905" y="3442830"/>
            <a:ext cx="9826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文本框 4"/>
          <p:cNvSpPr txBox="1">
            <a:spLocks noChangeArrowheads="1"/>
          </p:cNvSpPr>
          <p:nvPr/>
        </p:nvSpPr>
        <p:spPr bwMode="auto">
          <a:xfrm>
            <a:off x="5728543" y="3460938"/>
            <a:ext cx="36798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a:solidFill>
                  <a:schemeClr val="bg1"/>
                </a:solidFill>
                <a:latin typeface="汉仪魏碑简"/>
                <a:ea typeface="汉仪魏碑简"/>
                <a:cs typeface="汉仪魏碑简"/>
              </a:rPr>
              <a:t>人教版</a:t>
            </a:r>
            <a:endParaRPr lang="zh-CN" altLang="en-US" sz="2000">
              <a:solidFill>
                <a:schemeClr val="bg1"/>
              </a:solidFill>
              <a:latin typeface="汉仪魏碑简"/>
              <a:ea typeface="汉仪魏碑简"/>
              <a:cs typeface="汉仪魏碑简"/>
            </a:endParaRPr>
          </a:p>
        </p:txBody>
      </p:sp>
      <p:sp>
        <p:nvSpPr>
          <p:cNvPr id="4" name="TextBox 3"/>
          <p:cNvSpPr txBox="1"/>
          <p:nvPr/>
        </p:nvSpPr>
        <p:spPr>
          <a:xfrm>
            <a:off x="1524000" y="1844824"/>
            <a:ext cx="9144000" cy="1198880"/>
          </a:xfrm>
          <a:prstGeom prst="rect">
            <a:avLst/>
          </a:prstGeom>
          <a:noFill/>
        </p:spPr>
        <p:txBody>
          <a:bodyPr wrap="square">
            <a:spAutoFit/>
          </a:bodyPr>
          <a:lstStyle/>
          <a:p>
            <a:pPr algn="ctr">
              <a:defRPr/>
            </a:pPr>
            <a:r>
              <a:rPr lang="zh-CN" altLang="en-US" sz="7200" b="1" spc="600" dirty="0" smtClean="0">
                <a:solidFill>
                  <a:schemeClr val="tx1">
                    <a:lumMod val="75000"/>
                    <a:lumOff val="25000"/>
                  </a:schemeClr>
                </a:solidFill>
                <a:latin typeface="微软雅黑" panose="020B0503020204020204" charset="-122"/>
                <a:ea typeface="微软雅黑" panose="020B0503020204020204" charset="-122"/>
              </a:rPr>
              <a:t>土</a:t>
            </a:r>
            <a:r>
              <a:rPr lang="zh-CN" altLang="en-US" sz="7200" b="1" spc="600" dirty="0">
                <a:solidFill>
                  <a:schemeClr val="tx1">
                    <a:lumMod val="75000"/>
                    <a:lumOff val="25000"/>
                  </a:schemeClr>
                </a:solidFill>
                <a:latin typeface="微软雅黑" panose="020B0503020204020204" charset="-122"/>
                <a:ea typeface="微软雅黑" panose="020B0503020204020204" charset="-122"/>
              </a:rPr>
              <a:t>地改革</a:t>
            </a:r>
            <a:endParaRPr lang="zh-CN" altLang="en-US" sz="7200" b="1" spc="6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med"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9" name="Rectangle 3"/>
          <p:cNvSpPr>
            <a:spLocks noGrp="1" noChangeArrowheads="1"/>
          </p:cNvSpPr>
          <p:nvPr>
            <p:ph type="body" idx="4294967295"/>
          </p:nvPr>
        </p:nvSpPr>
        <p:spPr>
          <a:xfrm>
            <a:off x="3287713" y="2321985"/>
            <a:ext cx="6083300" cy="620183"/>
          </a:xfrm>
        </p:spPr>
        <p:txBody>
          <a:bodyPr>
            <a:normAutofit fontScale="90000"/>
          </a:bodyPr>
          <a:lstStyle/>
          <a:p>
            <a:pPr marL="0" indent="0">
              <a:buFont typeface="Arial" panose="020B0604020202020204" pitchFamily="34" charset="0"/>
              <a:buNone/>
            </a:pPr>
            <a:r>
              <a:rPr lang="zh-CN" altLang="en-US" sz="2400" dirty="0" smtClean="0">
                <a:latin typeface="黑体" panose="02010609060101010101" pitchFamily="49" charset="-122"/>
                <a:ea typeface="黑体" panose="02010609060101010101" pitchFamily="49" charset="-122"/>
              </a:rPr>
              <a:t>注意保存富农经济，在政治上中立富农政策</a:t>
            </a:r>
            <a:endParaRPr lang="zh-CN" altLang="en-US" sz="2400" dirty="0" smtClean="0">
              <a:latin typeface="黑体" panose="02010609060101010101" pitchFamily="49" charset="-122"/>
              <a:ea typeface="黑体" panose="02010609060101010101" pitchFamily="49" charset="-122"/>
            </a:endParaRPr>
          </a:p>
        </p:txBody>
      </p:sp>
      <p:sp>
        <p:nvSpPr>
          <p:cNvPr id="22532" name="AutoShape 4"/>
          <p:cNvSpPr>
            <a:spLocks noChangeArrowheads="1"/>
          </p:cNvSpPr>
          <p:nvPr/>
        </p:nvSpPr>
        <p:spPr bwMode="auto">
          <a:xfrm>
            <a:off x="5686425" y="2988734"/>
            <a:ext cx="839788" cy="1079500"/>
          </a:xfrm>
          <a:prstGeom prst="downArrow">
            <a:avLst>
              <a:gd name="adj1" fmla="val 50000"/>
              <a:gd name="adj2" fmla="val 25000"/>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sz="2400">
              <a:latin typeface="黑体" panose="02010609060101010101" pitchFamily="49" charset="-122"/>
              <a:ea typeface="黑体" panose="02010609060101010101" pitchFamily="49" charset="-122"/>
            </a:endParaRPr>
          </a:p>
        </p:txBody>
      </p:sp>
      <p:sp>
        <p:nvSpPr>
          <p:cNvPr id="382981" name="Rectangle 5"/>
          <p:cNvSpPr>
            <a:spLocks noChangeArrowheads="1"/>
          </p:cNvSpPr>
          <p:nvPr/>
        </p:nvSpPr>
        <p:spPr bwMode="auto">
          <a:xfrm>
            <a:off x="3100389" y="4102101"/>
            <a:ext cx="5881687" cy="742951"/>
          </a:xfrm>
          <a:prstGeom prst="rect">
            <a:avLst/>
          </a:prstGeom>
          <a:noFill/>
          <a:ln>
            <a:noFill/>
          </a:ln>
          <a:effectLst/>
        </p:spPr>
        <p:txBody>
          <a:bodyPr/>
          <a:lstStyle>
            <a:lvl1pPr marL="342900" indent="-342900">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宋体" panose="02010600030101010101" pitchFamily="2" charset="-122"/>
              </a:defRPr>
            </a:lvl1pPr>
            <a:lvl2pPr marL="692150" indent="-34798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宋体" panose="02010600030101010101" pitchFamily="2" charset="-122"/>
              </a:defRPr>
            </a:lvl2pPr>
            <a:lvl3pPr marL="987425" indent="-294005">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281430" indent="-2921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1598930" indent="-31623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056130" indent="-31623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513330" indent="-31623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2970530" indent="-31623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427730" indent="-31623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marL="0" indent="0">
              <a:buFont typeface="Wingdings" panose="05000000000000000000" pitchFamily="2" charset="2"/>
              <a:buNone/>
              <a:defRPr/>
            </a:pPr>
            <a:r>
              <a:rPr lang="en-US" altLang="zh-CN" sz="24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减少土改的阻力，从而有利于发展生产</a:t>
            </a:r>
            <a:endParaRPr lang="zh-CN" altLang="en-US" sz="2400" dirty="0" smtClean="0">
              <a:latin typeface="黑体" panose="02010609060101010101" pitchFamily="49" charset="-122"/>
              <a:ea typeface="黑体" panose="02010609060101010101" pitchFamily="49" charset="-122"/>
            </a:endParaRPr>
          </a:p>
          <a:p>
            <a:pPr>
              <a:buFont typeface="Wingdings" panose="05000000000000000000" pitchFamily="2" charset="2"/>
              <a:buNone/>
              <a:defRPr/>
            </a:pPr>
            <a:endParaRPr lang="en-US" altLang="zh-CN" sz="2400" dirty="0" smtClean="0">
              <a:latin typeface="黑体" panose="02010609060101010101" pitchFamily="49" charset="-122"/>
              <a:ea typeface="黑体" panose="02010609060101010101" pitchFamily="49" charset="-122"/>
            </a:endParaRPr>
          </a:p>
        </p:txBody>
      </p:sp>
      <p:sp>
        <p:nvSpPr>
          <p:cNvPr id="22534" name="文本框 5"/>
          <p:cNvSpPr txBox="1">
            <a:spLocks noChangeArrowheads="1"/>
          </p:cNvSpPr>
          <p:nvPr/>
        </p:nvSpPr>
        <p:spPr bwMode="auto">
          <a:xfrm>
            <a:off x="1611313" y="5367868"/>
            <a:ext cx="9072562"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400" dirty="0">
                <a:latin typeface="黑体" panose="02010609060101010101" pitchFamily="49" charset="-122"/>
                <a:ea typeface="黑体" panose="02010609060101010101" pitchFamily="49" charset="-122"/>
                <a:sym typeface="Arial" panose="020B0604020202020204" pitchFamily="34" charset="0"/>
              </a:rPr>
              <a:t>贫雇农得地开心，中农有利放心，富农不动定心，地主劳动回心。</a:t>
            </a:r>
            <a:endParaRPr lang="zh-CN" altLang="en-US" sz="2400" dirty="0">
              <a:latin typeface="黑体" panose="02010609060101010101" pitchFamily="49" charset="-122"/>
              <a:ea typeface="黑体" panose="02010609060101010101" pitchFamily="49" charset="-122"/>
              <a:sym typeface="Arial" panose="020B0604020202020204" pitchFamily="34" charset="0"/>
            </a:endParaRPr>
          </a:p>
        </p:txBody>
      </p:sp>
      <p:sp>
        <p:nvSpPr>
          <p:cNvPr id="2" name="文本框 1"/>
          <p:cNvSpPr txBox="1"/>
          <p:nvPr/>
        </p:nvSpPr>
        <p:spPr>
          <a:xfrm>
            <a:off x="2292350" y="4059767"/>
            <a:ext cx="928688" cy="510243"/>
          </a:xfrm>
          <a:prstGeom prst="roundRect">
            <a:avLst/>
          </a:prstGeom>
          <a:solidFill>
            <a:srgbClr val="C00000"/>
          </a:solidFill>
          <a:effectLst>
            <a:outerShdw blurRad="63500" sx="102000" sy="102000" algn="ctr" rotWithShape="0">
              <a:prstClr val="black">
                <a:alpha val="40000"/>
              </a:prstClr>
            </a:outerShdw>
          </a:effectLst>
        </p:spPr>
        <p:txBody>
          <a:bodyPr>
            <a:spAutoFit/>
          </a:bodyPr>
          <a:lstStyle/>
          <a:p>
            <a:pPr>
              <a:defRPr/>
            </a:pPr>
            <a:r>
              <a:rPr lang="zh-CN" altLang="en-US" sz="2400" dirty="0">
                <a:solidFill>
                  <a:schemeClr val="bg1"/>
                </a:solidFill>
                <a:latin typeface="黑体" panose="02010609060101010101" pitchFamily="49" charset="-122"/>
                <a:ea typeface="黑体" panose="02010609060101010101" pitchFamily="49" charset="-122"/>
              </a:rPr>
              <a:t>作用</a:t>
            </a:r>
            <a:endParaRPr lang="zh-CN" altLang="en-US" sz="2400" dirty="0">
              <a:solidFill>
                <a:schemeClr val="bg1"/>
              </a:solidFill>
              <a:latin typeface="黑体" panose="02010609060101010101" pitchFamily="49" charset="-122"/>
              <a:ea typeface="黑体" panose="02010609060101010101" pitchFamily="49" charset="-122"/>
            </a:endParaRPr>
          </a:p>
        </p:txBody>
      </p:sp>
      <p:sp>
        <p:nvSpPr>
          <p:cNvPr id="21511" name="Rectangle 3"/>
          <p:cNvSpPr txBox="1">
            <a:spLocks noChangeArrowheads="1"/>
          </p:cNvSpPr>
          <p:nvPr/>
        </p:nvSpPr>
        <p:spPr bwMode="auto">
          <a:xfrm>
            <a:off x="2320926" y="948267"/>
            <a:ext cx="8023225" cy="1113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buFont typeface="Arial" panose="020B0604020202020204" pitchFamily="34" charset="0"/>
              <a:buNone/>
            </a:pPr>
            <a:r>
              <a:rPr lang="en-US" altLang="zh-CN" sz="2200" dirty="0">
                <a:latin typeface="黑体" panose="02010609060101010101" pitchFamily="49" charset="-122"/>
                <a:ea typeface="黑体" panose="02010609060101010101" pitchFamily="49" charset="-122"/>
              </a:rPr>
              <a:t>2.</a:t>
            </a:r>
            <a:r>
              <a:rPr lang="zh-CN" altLang="en-US" sz="2200" dirty="0">
                <a:latin typeface="黑体" panose="02010609060101010101" pitchFamily="49" charset="-122"/>
                <a:ea typeface="黑体" panose="02010609060101010101" pitchFamily="49" charset="-122"/>
              </a:rPr>
              <a:t>结合教材</a:t>
            </a:r>
            <a:r>
              <a:rPr lang="en-US" altLang="zh-CN" sz="2200" dirty="0">
                <a:latin typeface="黑体" panose="02010609060101010101" pitchFamily="49" charset="-122"/>
                <a:ea typeface="黑体" panose="02010609060101010101" pitchFamily="49" charset="-122"/>
              </a:rPr>
              <a:t>14</a:t>
            </a:r>
            <a:r>
              <a:rPr lang="zh-CN" altLang="en-US" sz="2200" dirty="0">
                <a:latin typeface="黑体" panose="02010609060101010101" pitchFamily="49" charset="-122"/>
                <a:ea typeface="黑体" panose="02010609060101010101" pitchFamily="49" charset="-122"/>
              </a:rPr>
              <a:t>页相关史事，思考并回答：这次土地改革有什么特点，作用是什么？</a:t>
            </a:r>
            <a:endParaRPr lang="zh-CN" altLang="en-US" sz="2200" dirty="0">
              <a:latin typeface="黑体" panose="02010609060101010101" pitchFamily="49" charset="-122"/>
              <a:ea typeface="黑体" panose="02010609060101010101" pitchFamily="49" charset="-122"/>
            </a:endParaRPr>
          </a:p>
        </p:txBody>
      </p:sp>
      <p:sp>
        <p:nvSpPr>
          <p:cNvPr id="11" name="文本框 10"/>
          <p:cNvSpPr txBox="1"/>
          <p:nvPr/>
        </p:nvSpPr>
        <p:spPr>
          <a:xfrm>
            <a:off x="2292350" y="2372785"/>
            <a:ext cx="928688" cy="510243"/>
          </a:xfrm>
          <a:prstGeom prst="roundRect">
            <a:avLst/>
          </a:prstGeom>
          <a:solidFill>
            <a:srgbClr val="C00000"/>
          </a:solidFill>
          <a:effectLst>
            <a:outerShdw blurRad="63500" sx="102000" sy="102000" algn="ctr" rotWithShape="0">
              <a:prstClr val="black">
                <a:alpha val="40000"/>
              </a:prstClr>
            </a:outerShdw>
          </a:effectLst>
        </p:spPr>
        <p:txBody>
          <a:bodyPr>
            <a:spAutoFit/>
          </a:bodyPr>
          <a:lstStyle/>
          <a:p>
            <a:pPr>
              <a:defRPr/>
            </a:pPr>
            <a:r>
              <a:rPr lang="zh-CN" altLang="en-US" sz="2400" dirty="0">
                <a:solidFill>
                  <a:schemeClr val="bg1"/>
                </a:solidFill>
                <a:latin typeface="黑体" panose="02010609060101010101" pitchFamily="49" charset="-122"/>
                <a:ea typeface="黑体" panose="02010609060101010101" pitchFamily="49" charset="-122"/>
              </a:rPr>
              <a:t>特点</a:t>
            </a:r>
            <a:endParaRPr lang="zh-CN" altLang="en-US" sz="2400" dirty="0">
              <a:solidFill>
                <a:schemeClr val="bg1"/>
              </a:solidFill>
              <a:latin typeface="黑体" panose="02010609060101010101" pitchFamily="49" charset="-122"/>
              <a:ea typeface="黑体" panose="02010609060101010101" pitchFamily="49" charset="-122"/>
            </a:endParaRPr>
          </a:p>
        </p:txBody>
      </p:sp>
      <p:pic>
        <p:nvPicPr>
          <p:cNvPr id="21513" name="图片 7"/>
          <p:cNvPicPr>
            <a:picLocks noChangeAspect="1"/>
          </p:cNvPicPr>
          <p:nvPr/>
        </p:nvPicPr>
        <p:blipFill>
          <a:blip r:embed="rId1" cstate="email"/>
          <a:srcRect/>
          <a:stretch>
            <a:fillRect/>
          </a:stretch>
        </p:blipFill>
        <p:spPr bwMode="auto">
          <a:xfrm>
            <a:off x="1833563" y="1149351"/>
            <a:ext cx="487362" cy="91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2979">
                                            <p:txEl>
                                              <p:pRg st="0" end="0"/>
                                            </p:txEl>
                                          </p:spTgt>
                                        </p:tgtEl>
                                        <p:attrNameLst>
                                          <p:attrName>style.visibility</p:attrName>
                                        </p:attrNameLst>
                                      </p:cBhvr>
                                      <p:to>
                                        <p:strVal val="visible"/>
                                      </p:to>
                                    </p:set>
                                    <p:animEffect transition="in" filter="fade">
                                      <p:cBhvr>
                                        <p:cTn id="10" dur="500"/>
                                        <p:tgtEl>
                                          <p:spTgt spid="38297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2532"/>
                                        </p:tgtEl>
                                        <p:attrNameLst>
                                          <p:attrName>style.visibility</p:attrName>
                                        </p:attrNameLst>
                                      </p:cBhvr>
                                      <p:to>
                                        <p:strVal val="visible"/>
                                      </p:to>
                                    </p:set>
                                    <p:animEffect transition="in" filter="wipe(up)">
                                      <p:cBhvr>
                                        <p:cTn id="15" dur="500"/>
                                        <p:tgtEl>
                                          <p:spTgt spid="2253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82981"/>
                                        </p:tgtEl>
                                        <p:attrNameLst>
                                          <p:attrName>style.visibility</p:attrName>
                                        </p:attrNameLst>
                                      </p:cBhvr>
                                      <p:to>
                                        <p:strVal val="visible"/>
                                      </p:to>
                                    </p:set>
                                    <p:animEffect transition="in" filter="wipe(up)">
                                      <p:cBhvr>
                                        <p:cTn id="21" dur="500"/>
                                        <p:tgtEl>
                                          <p:spTgt spid="38298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2534"/>
                                        </p:tgtEl>
                                        <p:attrNameLst>
                                          <p:attrName>style.visibility</p:attrName>
                                        </p:attrNameLst>
                                      </p:cBhvr>
                                      <p:to>
                                        <p:strVal val="visible"/>
                                      </p:to>
                                    </p:set>
                                    <p:anim calcmode="lin" valueType="num">
                                      <p:cBhvr additive="base">
                                        <p:cTn id="26" dur="500" fill="hold"/>
                                        <p:tgtEl>
                                          <p:spTgt spid="22534"/>
                                        </p:tgtEl>
                                        <p:attrNameLst>
                                          <p:attrName>ppt_x</p:attrName>
                                        </p:attrNameLst>
                                      </p:cBhvr>
                                      <p:tavLst>
                                        <p:tav tm="0">
                                          <p:val>
                                            <p:strVal val="#ppt_x"/>
                                          </p:val>
                                        </p:tav>
                                        <p:tav tm="100000">
                                          <p:val>
                                            <p:strVal val="#ppt_x"/>
                                          </p:val>
                                        </p:tav>
                                      </p:tavLst>
                                    </p:anim>
                                    <p:anim calcmode="lin" valueType="num">
                                      <p:cBhvr additive="base">
                                        <p:cTn id="27"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979" grpId="0" build="p"/>
      <p:bldP spid="22532" grpId="0" bldLvl="0" animBg="1"/>
      <p:bldP spid="382981" grpId="0" bldLvl="0" animBg="1"/>
      <p:bldP spid="22534" grpId="0"/>
      <p:bldP spid="2" grpId="0" bldLvl="0" animBg="1"/>
      <p:bldP spid="1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p:cNvSpPr>
            <a:spLocks noChangeArrowheads="1"/>
          </p:cNvSpPr>
          <p:nvPr/>
        </p:nvSpPr>
        <p:spPr bwMode="auto">
          <a:xfrm>
            <a:off x="3287713" y="1071034"/>
            <a:ext cx="60055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en-US" altLang="zh-CN" sz="2000" dirty="0">
                <a:latin typeface="黑体" panose="02010609060101010101" pitchFamily="49" charset="-122"/>
                <a:ea typeface="黑体" panose="02010609060101010101" pitchFamily="49" charset="-122"/>
              </a:rPr>
              <a:t>3.</a:t>
            </a:r>
            <a:r>
              <a:rPr lang="zh-CN" altLang="en-US" sz="2000" dirty="0">
                <a:latin typeface="黑体" panose="02010609060101010101" pitchFamily="49" charset="-122"/>
                <a:ea typeface="黑体" panose="02010609060101010101" pitchFamily="49" charset="-122"/>
              </a:rPr>
              <a:t>阅读教材回答：为什么把地主家的土地分给农民？</a:t>
            </a:r>
            <a:endParaRPr lang="en-US" altLang="zh-CN" sz="2000" dirty="0">
              <a:latin typeface="黑体" panose="02010609060101010101" pitchFamily="49" charset="-122"/>
              <a:ea typeface="黑体" panose="02010609060101010101" pitchFamily="49" charset="-122"/>
            </a:endParaRPr>
          </a:p>
        </p:txBody>
      </p:sp>
      <p:pic>
        <p:nvPicPr>
          <p:cNvPr id="22531" name="图片 7"/>
          <p:cNvPicPr>
            <a:picLocks noChangeAspect="1"/>
          </p:cNvPicPr>
          <p:nvPr/>
        </p:nvPicPr>
        <p:blipFill>
          <a:blip r:embed="rId1" cstate="email"/>
          <a:srcRect/>
          <a:stretch>
            <a:fillRect/>
          </a:stretch>
        </p:blipFill>
        <p:spPr bwMode="auto">
          <a:xfrm>
            <a:off x="2654301" y="857251"/>
            <a:ext cx="504825" cy="941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9" descr="6c626d0c3fc21014450e03"/>
          <p:cNvPicPr>
            <a:picLocks noChangeAspect="1" noChangeArrowheads="1"/>
          </p:cNvPicPr>
          <p:nvPr/>
        </p:nvPicPr>
        <p:blipFill>
          <a:blip r:embed="rId2" cstate="email"/>
          <a:srcRect/>
          <a:stretch>
            <a:fillRect/>
          </a:stretch>
        </p:blipFill>
        <p:spPr bwMode="auto">
          <a:xfrm>
            <a:off x="2852738" y="1799166"/>
            <a:ext cx="2159000" cy="3676651"/>
          </a:xfrm>
          <a:prstGeom prst="rect">
            <a:avLst/>
          </a:prstGeom>
          <a:ln>
            <a:noFill/>
          </a:ln>
          <a:effectLst>
            <a:outerShdw blurRad="292100" dist="139700" dir="2700000" algn="tl" rotWithShape="0">
              <a:srgbClr val="333333">
                <a:alpha val="65000"/>
              </a:srgbClr>
            </a:outerShdw>
          </a:effectLst>
        </p:spPr>
      </p:pic>
      <p:pic>
        <p:nvPicPr>
          <p:cNvPr id="6" name="Picture 9" descr="res05_attpic_brief"/>
          <p:cNvPicPr>
            <a:picLocks noChangeAspect="1" noChangeArrowheads="1"/>
          </p:cNvPicPr>
          <p:nvPr/>
        </p:nvPicPr>
        <p:blipFill>
          <a:blip r:embed="rId3"/>
          <a:srcRect/>
          <a:stretch>
            <a:fillRect/>
          </a:stretch>
        </p:blipFill>
        <p:spPr bwMode="auto">
          <a:xfrm>
            <a:off x="5664200" y="1799167"/>
            <a:ext cx="3960813" cy="3608917"/>
          </a:xfrm>
          <a:prstGeom prst="rect">
            <a:avLst/>
          </a:prstGeom>
          <a:ln>
            <a:noFill/>
          </a:ln>
          <a:effectLst>
            <a:outerShdw blurRad="292100" dist="139700" dir="2700000" algn="tl" rotWithShape="0">
              <a:srgbClr val="333333">
                <a:alpha val="65000"/>
              </a:srgbClr>
            </a:outerShdw>
          </a:effectLst>
        </p:spPr>
      </p:pic>
      <p:sp>
        <p:nvSpPr>
          <p:cNvPr id="9" name="文本框 100354"/>
          <p:cNvSpPr txBox="1">
            <a:spLocks noChangeArrowheads="1"/>
          </p:cNvSpPr>
          <p:nvPr/>
        </p:nvSpPr>
        <p:spPr bwMode="auto">
          <a:xfrm>
            <a:off x="3098800" y="5211234"/>
            <a:ext cx="1797050" cy="441998"/>
          </a:xfrm>
          <a:prstGeom prst="roundRect">
            <a:avLst/>
          </a:prstGeom>
          <a:solidFill>
            <a:schemeClr val="bg1">
              <a:lumMod val="95000"/>
            </a:schemeClr>
          </a:solidFill>
          <a:ln w="9525">
            <a:noFill/>
            <a:miter lim="800000"/>
          </a:ln>
          <a:effectLst>
            <a:outerShdw blurRad="63500" sx="102000" sy="102000" algn="ctr" rotWithShape="0">
              <a:prstClr val="black">
                <a:alpha val="40000"/>
              </a:prst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50000"/>
              </a:spcBef>
              <a:buFont typeface="Arial" panose="020B0604020202020204" pitchFamily="34" charset="0"/>
              <a:buNone/>
              <a:defRPr/>
            </a:pPr>
            <a:r>
              <a:rPr lang="zh-CN" altLang="en-US" sz="2000" dirty="0" smtClean="0">
                <a:ea typeface="黑体" panose="02010609060101010101" pitchFamily="49" charset="-122"/>
              </a:rPr>
              <a:t>农民分到土地</a:t>
            </a:r>
            <a:endParaRPr lang="zh-CN" altLang="en-US" sz="2000" dirty="0">
              <a:ea typeface="黑体" panose="02010609060101010101" pitchFamily="49" charset="-122"/>
            </a:endParaRPr>
          </a:p>
        </p:txBody>
      </p:sp>
      <p:sp>
        <p:nvSpPr>
          <p:cNvPr id="10" name="文本框 100354"/>
          <p:cNvSpPr txBox="1">
            <a:spLocks noChangeArrowheads="1"/>
          </p:cNvSpPr>
          <p:nvPr/>
        </p:nvSpPr>
        <p:spPr bwMode="auto">
          <a:xfrm>
            <a:off x="7140575" y="5211234"/>
            <a:ext cx="1008063" cy="441998"/>
          </a:xfrm>
          <a:prstGeom prst="roundRect">
            <a:avLst/>
          </a:prstGeom>
          <a:solidFill>
            <a:schemeClr val="bg1">
              <a:lumMod val="95000"/>
            </a:schemeClr>
          </a:solidFill>
          <a:ln w="9525">
            <a:noFill/>
            <a:miter lim="800000"/>
          </a:ln>
          <a:effectLst>
            <a:outerShdw blurRad="63500" sx="102000" sy="102000" algn="ctr" rotWithShape="0">
              <a:prstClr val="black">
                <a:alpha val="40000"/>
              </a:prst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r>
              <a:rPr lang="zh-CN" altLang="en-US" sz="2000" dirty="0" smtClean="0">
                <a:ea typeface="黑体" panose="02010609060101010101" pitchFamily="49" charset="-122"/>
              </a:rPr>
              <a:t>烧地契</a:t>
            </a:r>
            <a:endParaRPr lang="zh-CN" altLang="en-US" sz="2000" dirty="0">
              <a:ea typeface="黑体" panose="02010609060101010101" pitchFamily="49" charset="-122"/>
            </a:endParaRPr>
          </a:p>
        </p:txBody>
      </p:sp>
      <p:sp>
        <p:nvSpPr>
          <p:cNvPr id="8" name="Text Box 3"/>
          <p:cNvSpPr>
            <a:spLocks noChangeArrowheads="1"/>
          </p:cNvSpPr>
          <p:nvPr/>
        </p:nvSpPr>
        <p:spPr bwMode="auto">
          <a:xfrm>
            <a:off x="3133726" y="4868334"/>
            <a:ext cx="6118225" cy="1082985"/>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kumimoji="1" lang="zh-CN" altLang="en-US" sz="2400" dirty="0">
                <a:latin typeface="黑体" panose="02010609060101010101" pitchFamily="49" charset="-122"/>
                <a:ea typeface="黑体" panose="02010609060101010101" pitchFamily="49" charset="-122"/>
              </a:rPr>
              <a:t>旧的封建制度是农民遭受剥削的总根子，它严重阻碍了农村经济和中国社会的发展。</a:t>
            </a:r>
            <a:endParaRPr kumimoji="1" lang="zh-CN" altLang="en-US" sz="2400" dirty="0">
              <a:latin typeface="黑体" panose="02010609060101010101" pitchFamily="49" charset="-122"/>
              <a:ea typeface="黑体" panose="02010609060101010101" pitchFamily="49"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文本框 35844"/>
          <p:cNvSpPr txBox="1">
            <a:spLocks noChangeArrowheads="1"/>
          </p:cNvSpPr>
          <p:nvPr/>
        </p:nvSpPr>
        <p:spPr bwMode="auto">
          <a:xfrm>
            <a:off x="1858964" y="1883833"/>
            <a:ext cx="8474075" cy="3046095"/>
          </a:xfrm>
          <a:prstGeom prst="rect">
            <a:avLst/>
          </a:prstGeom>
          <a:solidFill>
            <a:schemeClr val="accent4">
              <a:lumMod val="20000"/>
              <a:lumOff val="80000"/>
            </a:schemeClr>
          </a:solidFill>
          <a:ln>
            <a:noFill/>
          </a:ln>
          <a:effectLst>
            <a:outerShdw blurRad="63500" sx="102000" sy="102000" algn="ctr" rotWithShape="0">
              <a:prstClr val="black">
                <a:alpha val="40000"/>
              </a:prstClr>
            </a:outerShdw>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defRPr/>
            </a:pPr>
            <a:r>
              <a:rPr lang="zh-CN" altLang="en-US" sz="2000" dirty="0" smtClean="0">
                <a:latin typeface="黑体" panose="02010609060101010101" pitchFamily="49" charset="-122"/>
                <a:ea typeface="黑体" panose="02010609060101010101" pitchFamily="49" charset="-122"/>
              </a:rPr>
              <a:t>材料</a:t>
            </a:r>
            <a:r>
              <a:rPr lang="en-US" altLang="zh-CN" sz="2000" dirty="0" smtClean="0">
                <a:latin typeface="黑体" panose="02010609060101010101" pitchFamily="49" charset="-122"/>
                <a:ea typeface="黑体" panose="02010609060101010101" pitchFamily="49" charset="-122"/>
              </a:rPr>
              <a:t>1</a:t>
            </a:r>
            <a:r>
              <a:rPr lang="zh-CN" altLang="en-US" sz="2000" dirty="0" smtClean="0">
                <a:latin typeface="黑体" panose="02010609060101010101" pitchFamily="49" charset="-122"/>
                <a:ea typeface="黑体" panose="02010609060101010101" pitchFamily="49" charset="-122"/>
              </a:rPr>
              <a:t>：时任中共山西省委第一书记的陶鲁笳说：“农民得到了土地，我们的党就得到了农民的拥护。全国农民拥护的事情，那个时候，没有办不成的。所以说，这是一次最彻底的最全面的最成功的一次土地改革。”</a:t>
            </a:r>
            <a:endParaRPr lang="zh-CN" altLang="en-US" sz="2000" dirty="0" smtClean="0">
              <a:latin typeface="黑体" panose="02010609060101010101" pitchFamily="49" charset="-122"/>
              <a:ea typeface="黑体" panose="02010609060101010101" pitchFamily="49" charset="-122"/>
            </a:endParaRPr>
          </a:p>
          <a:p>
            <a:pPr>
              <a:lnSpc>
                <a:spcPct val="120000"/>
              </a:lnSpc>
              <a:defRPr/>
            </a:pPr>
            <a:r>
              <a:rPr lang="zh-CN" altLang="en-US" sz="2000" dirty="0" smtClean="0">
                <a:latin typeface="黑体" panose="02010609060101010101" pitchFamily="49" charset="-122"/>
                <a:ea typeface="黑体" panose="02010609060101010101" pitchFamily="49" charset="-122"/>
              </a:rPr>
              <a:t>材</a:t>
            </a:r>
            <a:r>
              <a:rPr lang="zh-CN" altLang="en-US" sz="2000" dirty="0" smtClean="0">
                <a:latin typeface="黑体" panose="02010609060101010101" pitchFamily="49" charset="-122"/>
                <a:ea typeface="黑体" panose="02010609060101010101" pitchFamily="49" charset="-122"/>
                <a:sym typeface="Arial" panose="020B0604020202020204" pitchFamily="34" charset="0"/>
              </a:rPr>
              <a:t>料</a:t>
            </a:r>
            <a:r>
              <a:rPr lang="en-US" altLang="zh-CN" sz="2000" dirty="0" smtClean="0">
                <a:latin typeface="黑体" panose="02010609060101010101" pitchFamily="49" charset="-122"/>
                <a:ea typeface="黑体" panose="02010609060101010101" pitchFamily="49" charset="-122"/>
                <a:sym typeface="Arial" panose="020B0604020202020204" pitchFamily="34" charset="0"/>
              </a:rPr>
              <a:t>2</a:t>
            </a:r>
            <a:r>
              <a:rPr lang="zh-CN" altLang="en-US" sz="2000" dirty="0" smtClean="0">
                <a:latin typeface="黑体" panose="02010609060101010101" pitchFamily="49" charset="-122"/>
                <a:ea typeface="黑体" panose="02010609060101010101" pitchFamily="49" charset="-122"/>
                <a:sym typeface="Arial" panose="020B0604020202020204" pitchFamily="34" charset="0"/>
              </a:rPr>
              <a:t>：毛泽东也曾兴奋地说：“我为新中国数万万农民获得翻身的机会和国家获得工业化的基本条件而表示高兴表示庆贺。”</a:t>
            </a:r>
            <a:endParaRPr lang="zh-CN" altLang="en-US" sz="2000" dirty="0" smtClean="0">
              <a:latin typeface="黑体" panose="02010609060101010101" pitchFamily="49" charset="-122"/>
              <a:ea typeface="黑体" panose="02010609060101010101" pitchFamily="49" charset="-122"/>
              <a:sym typeface="Arial" panose="020B0604020202020204" pitchFamily="34" charset="0"/>
            </a:endParaRPr>
          </a:p>
          <a:p>
            <a:pPr>
              <a:lnSpc>
                <a:spcPct val="120000"/>
              </a:lnSpc>
              <a:defRPr/>
            </a:pPr>
            <a:r>
              <a:rPr lang="zh-CN" altLang="en-US" sz="2000" dirty="0" smtClean="0">
                <a:latin typeface="黑体" panose="02010609060101010101" pitchFamily="49" charset="-122"/>
                <a:ea typeface="黑体" panose="02010609060101010101" pitchFamily="49" charset="-122"/>
              </a:rPr>
              <a:t>材</a:t>
            </a:r>
            <a:r>
              <a:rPr lang="zh-CN" altLang="en-US" sz="2000" dirty="0" smtClean="0">
                <a:latin typeface="黑体" panose="02010609060101010101" pitchFamily="49" charset="-122"/>
                <a:ea typeface="黑体" panose="02010609060101010101" pitchFamily="49" charset="-122"/>
                <a:sym typeface="Arial" panose="020B0604020202020204" pitchFamily="34" charset="0"/>
              </a:rPr>
              <a:t>料</a:t>
            </a:r>
            <a:r>
              <a:rPr lang="en-US" altLang="zh-CN" sz="2000" dirty="0" smtClean="0">
                <a:latin typeface="黑体" panose="02010609060101010101" pitchFamily="49" charset="-122"/>
                <a:ea typeface="黑体" panose="02010609060101010101" pitchFamily="49" charset="-122"/>
                <a:sym typeface="Arial" panose="020B0604020202020204" pitchFamily="34" charset="0"/>
              </a:rPr>
              <a:t>3</a:t>
            </a:r>
            <a:r>
              <a:rPr lang="zh-CN" altLang="en-US" sz="2000" dirty="0" smtClean="0">
                <a:latin typeface="黑体" panose="02010609060101010101" pitchFamily="49" charset="-122"/>
                <a:ea typeface="黑体" panose="02010609060101010101" pitchFamily="49" charset="-122"/>
                <a:sym typeface="Arial" panose="020B0604020202020204" pitchFamily="34" charset="0"/>
              </a:rPr>
              <a:t>：在属于自己的土地上，耕耘和收获。这就是劳动农民翻身做主人的感觉。土地改革解放了农村的生产力，极大地提高了农民的生产积极性。</a:t>
            </a:r>
            <a:r>
              <a:rPr lang="en-US" altLang="zh-CN" sz="2000" dirty="0" smtClean="0">
                <a:latin typeface="黑体" panose="02010609060101010101" pitchFamily="49" charset="-122"/>
                <a:ea typeface="黑体" panose="02010609060101010101" pitchFamily="49" charset="-122"/>
                <a:sym typeface="Arial" panose="020B0604020202020204" pitchFamily="34" charset="0"/>
              </a:rPr>
              <a:t>1951</a:t>
            </a:r>
            <a:r>
              <a:rPr lang="zh-CN" altLang="en-US" sz="2000" dirty="0" smtClean="0">
                <a:latin typeface="黑体" panose="02010609060101010101" pitchFamily="49" charset="-122"/>
                <a:ea typeface="黑体" panose="02010609060101010101" pitchFamily="49" charset="-122"/>
                <a:sym typeface="Arial" panose="020B0604020202020204" pitchFamily="34" charset="0"/>
              </a:rPr>
              <a:t>年，中国粮食产量达到</a:t>
            </a:r>
            <a:r>
              <a:rPr lang="en-US" altLang="zh-CN" sz="2000" dirty="0" smtClean="0">
                <a:latin typeface="黑体" panose="02010609060101010101" pitchFamily="49" charset="-122"/>
                <a:ea typeface="黑体" panose="02010609060101010101" pitchFamily="49" charset="-122"/>
                <a:sym typeface="Arial" panose="020B0604020202020204" pitchFamily="34" charset="0"/>
              </a:rPr>
              <a:t>14000</a:t>
            </a:r>
            <a:r>
              <a:rPr lang="zh-CN" altLang="en-US" sz="2000" dirty="0" smtClean="0">
                <a:latin typeface="黑体" panose="02010609060101010101" pitchFamily="49" charset="-122"/>
                <a:ea typeface="黑体" panose="02010609060101010101" pitchFamily="49" charset="-122"/>
                <a:sym typeface="Arial" panose="020B0604020202020204" pitchFamily="34" charset="0"/>
              </a:rPr>
              <a:t>万吨，比</a:t>
            </a:r>
            <a:r>
              <a:rPr lang="en-US" altLang="zh-CN" sz="2000" dirty="0" smtClean="0">
                <a:latin typeface="黑体" panose="02010609060101010101" pitchFamily="49" charset="-122"/>
                <a:ea typeface="黑体" panose="02010609060101010101" pitchFamily="49" charset="-122"/>
                <a:sym typeface="Arial" panose="020B0604020202020204" pitchFamily="34" charset="0"/>
              </a:rPr>
              <a:t>1949</a:t>
            </a:r>
            <a:r>
              <a:rPr lang="zh-CN" altLang="en-US" sz="2000" dirty="0" smtClean="0">
                <a:latin typeface="黑体" panose="02010609060101010101" pitchFamily="49" charset="-122"/>
                <a:ea typeface="黑体" panose="02010609060101010101" pitchFamily="49" charset="-122"/>
                <a:sym typeface="Arial" panose="020B0604020202020204" pitchFamily="34" charset="0"/>
              </a:rPr>
              <a:t>年增长了</a:t>
            </a:r>
            <a:r>
              <a:rPr lang="en-US" altLang="zh-CN" sz="2000" dirty="0" smtClean="0">
                <a:latin typeface="黑体" panose="02010609060101010101" pitchFamily="49" charset="-122"/>
                <a:ea typeface="黑体" panose="02010609060101010101" pitchFamily="49" charset="-122"/>
                <a:sym typeface="Arial" panose="020B0604020202020204" pitchFamily="34" charset="0"/>
              </a:rPr>
              <a:t>26.9%</a:t>
            </a:r>
            <a:r>
              <a:rPr lang="zh-CN" altLang="en-US" sz="2000" dirty="0" smtClean="0">
                <a:latin typeface="黑体" panose="02010609060101010101" pitchFamily="49" charset="-122"/>
                <a:ea typeface="黑体" panose="02010609060101010101" pitchFamily="49" charset="-122"/>
                <a:sym typeface="Arial" panose="020B0604020202020204" pitchFamily="34" charset="0"/>
              </a:rPr>
              <a:t>。</a:t>
            </a:r>
            <a:endParaRPr lang="zh-CN" altLang="en-US" sz="2000" dirty="0" smtClean="0">
              <a:latin typeface="黑体" panose="02010609060101010101" pitchFamily="49" charset="-122"/>
              <a:ea typeface="黑体" panose="02010609060101010101" pitchFamily="49" charset="-122"/>
            </a:endParaRPr>
          </a:p>
        </p:txBody>
      </p:sp>
      <p:sp>
        <p:nvSpPr>
          <p:cNvPr id="23555" name="矩形 1"/>
          <p:cNvSpPr>
            <a:spLocks noChangeArrowheads="1"/>
          </p:cNvSpPr>
          <p:nvPr/>
        </p:nvSpPr>
        <p:spPr bwMode="auto">
          <a:xfrm>
            <a:off x="2298700" y="1054100"/>
            <a:ext cx="82375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en-US" altLang="zh-CN" sz="2000">
                <a:latin typeface="黑体" panose="02010609060101010101" pitchFamily="49" charset="-122"/>
                <a:ea typeface="黑体" panose="02010609060101010101" pitchFamily="49" charset="-122"/>
              </a:rPr>
              <a:t>4.</a:t>
            </a:r>
            <a:r>
              <a:rPr lang="zh-CN" altLang="en-US" sz="2000">
                <a:latin typeface="黑体" panose="02010609060101010101" pitchFamily="49" charset="-122"/>
                <a:ea typeface="黑体" panose="02010609060101010101" pitchFamily="49" charset="-122"/>
              </a:rPr>
              <a:t>阅读材料，并结合教材</a:t>
            </a:r>
            <a:r>
              <a:rPr lang="en-US" altLang="zh-CN" sz="2000">
                <a:latin typeface="黑体" panose="02010609060101010101" pitchFamily="49" charset="-122"/>
                <a:ea typeface="黑体" panose="02010609060101010101" pitchFamily="49" charset="-122"/>
              </a:rPr>
              <a:t>15</a:t>
            </a:r>
            <a:r>
              <a:rPr lang="zh-CN" altLang="en-US" sz="2000">
                <a:latin typeface="黑体" panose="02010609060101010101" pitchFamily="49" charset="-122"/>
                <a:ea typeface="黑体" panose="02010609060101010101" pitchFamily="49" charset="-122"/>
              </a:rPr>
              <a:t>页相关史事，归纳土地改革有什么历史意义？</a:t>
            </a:r>
            <a:endParaRPr lang="zh-CN" altLang="en-US" sz="2000">
              <a:latin typeface="黑体" panose="02010609060101010101" pitchFamily="49" charset="-122"/>
              <a:ea typeface="黑体" panose="02010609060101010101" pitchFamily="49" charset="-122"/>
            </a:endParaRPr>
          </a:p>
        </p:txBody>
      </p:sp>
      <p:pic>
        <p:nvPicPr>
          <p:cNvPr id="23556" name="图片 7"/>
          <p:cNvPicPr>
            <a:picLocks noChangeAspect="1"/>
          </p:cNvPicPr>
          <p:nvPr/>
        </p:nvPicPr>
        <p:blipFill>
          <a:blip r:embed="rId1" cstate="email"/>
          <a:srcRect/>
          <a:stretch>
            <a:fillRect/>
          </a:stretch>
        </p:blipFill>
        <p:spPr bwMode="auto">
          <a:xfrm>
            <a:off x="1820864" y="931334"/>
            <a:ext cx="485775" cy="91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p:nvCxnSpPr>
        <p:spPr>
          <a:xfrm>
            <a:off x="3502026" y="3333751"/>
            <a:ext cx="583247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156326" y="3915833"/>
            <a:ext cx="382746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63751" y="4292600"/>
            <a:ext cx="382746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711450" y="5348817"/>
            <a:ext cx="7416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文本框 14"/>
          <p:cNvSpPr>
            <a:spLocks noChangeArrowheads="1"/>
          </p:cNvSpPr>
          <p:nvPr/>
        </p:nvSpPr>
        <p:spPr bwMode="auto">
          <a:xfrm>
            <a:off x="6797676" y="1932518"/>
            <a:ext cx="3114675" cy="783215"/>
          </a:xfrm>
          <a:prstGeom prst="wedgeRoundRectCallout">
            <a:avLst>
              <a:gd name="adj1" fmla="val -61329"/>
              <a:gd name="adj2" fmla="val 60625"/>
              <a:gd name="adj3" fmla="val 16667"/>
            </a:avLst>
          </a:prstGeom>
          <a:solidFill>
            <a:srgbClr val="FFFF00"/>
          </a:solidFill>
          <a:ln w="9525">
            <a:solidFill>
              <a:schemeClr val="tx1"/>
            </a:solidFill>
            <a:miter lim="800000"/>
          </a:ln>
        </p:spPr>
        <p:txBody>
          <a:bodyPr>
            <a:spAutoFit/>
          </a:bodyPr>
          <a:lstStyle/>
          <a:p>
            <a:r>
              <a:rPr lang="zh-CN" altLang="en-US" sz="2000">
                <a:latin typeface="黑体" panose="02010609060101010101" pitchFamily="49" charset="-122"/>
                <a:ea typeface="黑体" panose="02010609060101010101" pitchFamily="49" charset="-122"/>
              </a:rPr>
              <a:t>彻底摧毁封建土地制度，消灭了地主阶级</a:t>
            </a:r>
            <a:endParaRPr lang="zh-CN" altLang="en-US" sz="2000">
              <a:solidFill>
                <a:srgbClr val="FF0000"/>
              </a:solidFill>
              <a:latin typeface="黑体" panose="02010609060101010101" pitchFamily="49" charset="-122"/>
              <a:ea typeface="黑体" panose="02010609060101010101" pitchFamily="49" charset="-122"/>
            </a:endParaRPr>
          </a:p>
        </p:txBody>
      </p:sp>
      <p:cxnSp>
        <p:nvCxnSpPr>
          <p:cNvPr id="16" name="直接连接符 15"/>
          <p:cNvCxnSpPr/>
          <p:nvPr/>
        </p:nvCxnSpPr>
        <p:spPr>
          <a:xfrm>
            <a:off x="2782888" y="4868333"/>
            <a:ext cx="7416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文本框 16"/>
          <p:cNvSpPr>
            <a:spLocks noChangeArrowheads="1"/>
          </p:cNvSpPr>
          <p:nvPr/>
        </p:nvSpPr>
        <p:spPr bwMode="auto">
          <a:xfrm>
            <a:off x="7151689" y="4324351"/>
            <a:ext cx="3114675" cy="441996"/>
          </a:xfrm>
          <a:prstGeom prst="wedgeRoundRectCallout">
            <a:avLst>
              <a:gd name="adj1" fmla="val -66704"/>
              <a:gd name="adj2" fmla="val -218"/>
              <a:gd name="adj3" fmla="val 16667"/>
            </a:avLst>
          </a:prstGeom>
          <a:solidFill>
            <a:srgbClr val="FFFF00"/>
          </a:solidFill>
          <a:ln w="9525">
            <a:solidFill>
              <a:schemeClr val="tx1"/>
            </a:solidFill>
            <a:miter lim="800000"/>
          </a:ln>
        </p:spPr>
        <p:txBody>
          <a:bodyPr>
            <a:spAutoFit/>
          </a:bodyPr>
          <a:lstStyle/>
          <a:p>
            <a:r>
              <a:rPr lang="zh-CN" altLang="en-US" sz="2000">
                <a:latin typeface="黑体" panose="02010609060101010101" pitchFamily="49" charset="-122"/>
                <a:ea typeface="黑体" panose="02010609060101010101" pitchFamily="49" charset="-122"/>
              </a:rPr>
              <a:t>农民翻身成为土地的主人</a:t>
            </a:r>
            <a:endParaRPr lang="zh-CN" altLang="en-US" sz="2000">
              <a:solidFill>
                <a:srgbClr val="FF0000"/>
              </a:solidFill>
              <a:latin typeface="黑体" panose="02010609060101010101" pitchFamily="49" charset="-122"/>
              <a:ea typeface="黑体" panose="02010609060101010101" pitchFamily="49" charset="-122"/>
            </a:endParaRPr>
          </a:p>
        </p:txBody>
      </p:sp>
      <p:sp>
        <p:nvSpPr>
          <p:cNvPr id="18" name="文本框 17"/>
          <p:cNvSpPr>
            <a:spLocks noChangeArrowheads="1"/>
          </p:cNvSpPr>
          <p:nvPr/>
        </p:nvSpPr>
        <p:spPr bwMode="auto">
          <a:xfrm>
            <a:off x="5891214" y="5020733"/>
            <a:ext cx="4021137" cy="1124432"/>
          </a:xfrm>
          <a:prstGeom prst="wedgeRoundRectCallout">
            <a:avLst>
              <a:gd name="adj1" fmla="val -73319"/>
              <a:gd name="adj2" fmla="val -40676"/>
              <a:gd name="adj3" fmla="val 16667"/>
            </a:avLst>
          </a:prstGeom>
          <a:solidFill>
            <a:srgbClr val="FFFF00"/>
          </a:solidFill>
          <a:ln w="9525">
            <a:solidFill>
              <a:schemeClr val="tx1"/>
            </a:solidFill>
            <a:miter lim="800000"/>
          </a:ln>
        </p:spPr>
        <p:txBody>
          <a:bodyPr>
            <a:spAutoFit/>
          </a:bodyPr>
          <a:lstStyle/>
          <a:p>
            <a:r>
              <a:rPr lang="zh-CN" altLang="en-US" sz="2000">
                <a:latin typeface="黑体" panose="02010609060101010101" pitchFamily="49" charset="-122"/>
                <a:ea typeface="黑体" panose="02010609060101010101" pitchFamily="49" charset="-122"/>
              </a:rPr>
              <a:t>人民政权更加巩固，大大解放农村生产力，农业生产获得迅速恢复和发展</a:t>
            </a:r>
            <a:endParaRPr lang="zh-CN" altLang="en-US" sz="2000">
              <a:solidFill>
                <a:srgbClr val="FF0000"/>
              </a:solidFill>
              <a:latin typeface="黑体" panose="02010609060101010101" pitchFamily="49" charset="-122"/>
              <a:ea typeface="黑体" panose="02010609060101010101" pitchFamily="49" charset="-122"/>
            </a:endParaRPr>
          </a:p>
        </p:txBody>
      </p:sp>
      <p:sp>
        <p:nvSpPr>
          <p:cNvPr id="19" name="文本框 18"/>
          <p:cNvSpPr>
            <a:spLocks noChangeArrowheads="1"/>
          </p:cNvSpPr>
          <p:nvPr/>
        </p:nvSpPr>
        <p:spPr bwMode="auto">
          <a:xfrm>
            <a:off x="6069014" y="3158067"/>
            <a:ext cx="3114675" cy="783215"/>
          </a:xfrm>
          <a:prstGeom prst="wedgeRoundRectCallout">
            <a:avLst>
              <a:gd name="adj1" fmla="val -63810"/>
              <a:gd name="adj2" fmla="val 32694"/>
              <a:gd name="adj3" fmla="val 16667"/>
            </a:avLst>
          </a:prstGeom>
          <a:solidFill>
            <a:srgbClr val="FFFF00"/>
          </a:solidFill>
          <a:ln w="9525">
            <a:solidFill>
              <a:schemeClr val="tx1"/>
            </a:solidFill>
            <a:miter lim="800000"/>
          </a:ln>
        </p:spPr>
        <p:txBody>
          <a:bodyPr>
            <a:spAutoFit/>
          </a:bodyPr>
          <a:lstStyle/>
          <a:p>
            <a:r>
              <a:rPr lang="zh-CN" altLang="en-US" sz="2000">
                <a:latin typeface="黑体" panose="02010609060101010101" pitchFamily="49" charset="-122"/>
                <a:ea typeface="黑体" panose="02010609060101010101" pitchFamily="49" charset="-122"/>
              </a:rPr>
              <a:t>为国家工业化建设准备了条件。</a:t>
            </a:r>
            <a:endParaRPr lang="zh-CN" altLang="en-US" sz="20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8" grpId="0" bldLvl="0" animBg="1"/>
      <p:bldP spid="1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763839" y="1193800"/>
            <a:ext cx="3379787" cy="1229784"/>
          </a:xfrm>
          <a:prstGeom prst="rect">
            <a:avLst/>
          </a:prstGeom>
          <a:noFill/>
        </p:spPr>
        <p:txBody>
          <a:bodyPr wrap="none"/>
          <a:lstStyle/>
          <a:p>
            <a:pPr eaLnBrk="1" fontAlgn="auto" hangingPunct="1">
              <a:spcBef>
                <a:spcPts val="0"/>
              </a:spcBef>
              <a:spcAft>
                <a:spcPts val="0"/>
              </a:spcAft>
              <a:defRPr/>
            </a:pPr>
            <a:r>
              <a:rPr lang="zh-CN" altLang="en-US" sz="4000" b="1" spc="400" dirty="0">
                <a:latin typeface="黑体" panose="02010609060101010101" pitchFamily="49" charset="-122"/>
                <a:ea typeface="黑体" panose="02010609060101010101" pitchFamily="49" charset="-122"/>
                <a:cs typeface="Microsoft New Tai Lue" panose="020B0502040204020203" pitchFamily="34" charset="0"/>
              </a:rPr>
              <a:t>任务三</a:t>
            </a:r>
            <a:endParaRPr lang="zh-CN" altLang="en-US" sz="4000" b="1" spc="400" dirty="0">
              <a:latin typeface="黑体" panose="02010609060101010101" pitchFamily="49" charset="-122"/>
              <a:ea typeface="黑体" panose="02010609060101010101" pitchFamily="49" charset="-122"/>
              <a:cs typeface="Microsoft New Tai Lue" panose="020B0502040204020203" pitchFamily="34" charset="0"/>
            </a:endParaRPr>
          </a:p>
        </p:txBody>
      </p:sp>
      <p:pic>
        <p:nvPicPr>
          <p:cNvPr id="3" name="图片 7"/>
          <p:cNvPicPr>
            <a:picLocks noChangeAspect="1"/>
          </p:cNvPicPr>
          <p:nvPr/>
        </p:nvPicPr>
        <p:blipFill>
          <a:blip r:embed="rId2" cstate="print">
            <a:duotone>
              <a:schemeClr val="accent1">
                <a:shade val="45000"/>
                <a:satMod val="135000"/>
              </a:schemeClr>
              <a:prstClr val="white"/>
            </a:duotone>
          </a:blip>
          <a:srcRect/>
          <a:stretch>
            <a:fillRect/>
          </a:stretch>
        </p:blipFill>
        <p:spPr bwMode="auto">
          <a:xfrm>
            <a:off x="1658987" y="855067"/>
            <a:ext cx="1104900" cy="1473200"/>
          </a:xfrm>
          <a:prstGeom prst="rect">
            <a:avLst/>
          </a:prstGeom>
          <a:noFill/>
          <a:ln>
            <a:noFill/>
          </a:ln>
        </p:spPr>
      </p:pic>
      <p:sp>
        <p:nvSpPr>
          <p:cNvPr id="24580" name="矩形 28"/>
          <p:cNvSpPr>
            <a:spLocks noChangeArrowheads="1"/>
          </p:cNvSpPr>
          <p:nvPr/>
        </p:nvSpPr>
        <p:spPr bwMode="auto">
          <a:xfrm>
            <a:off x="2351089" y="2711451"/>
            <a:ext cx="7585075" cy="160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en-US" altLang="zh-CN" sz="2200" dirty="0">
                <a:solidFill>
                  <a:srgbClr val="000000"/>
                </a:solidFill>
                <a:latin typeface="黑体" panose="02010609060101010101" pitchFamily="49" charset="-122"/>
                <a:ea typeface="黑体" panose="02010609060101010101" pitchFamily="49" charset="-122"/>
              </a:rPr>
              <a:t>【</a:t>
            </a:r>
            <a:r>
              <a:rPr lang="zh-CN" altLang="en-US" sz="2200" dirty="0">
                <a:solidFill>
                  <a:srgbClr val="000000"/>
                </a:solidFill>
                <a:latin typeface="黑体" panose="02010609060101010101" pitchFamily="49" charset="-122"/>
                <a:ea typeface="黑体" panose="02010609060101010101" pitchFamily="49" charset="-122"/>
              </a:rPr>
              <a:t>合作探究</a:t>
            </a:r>
            <a:r>
              <a:rPr lang="en-US" altLang="zh-CN" sz="2200" dirty="0">
                <a:solidFill>
                  <a:srgbClr val="000000"/>
                </a:solidFill>
                <a:latin typeface="黑体" panose="02010609060101010101" pitchFamily="49" charset="-122"/>
                <a:ea typeface="黑体" panose="02010609060101010101" pitchFamily="49" charset="-122"/>
              </a:rPr>
              <a:t>】</a:t>
            </a:r>
            <a:endParaRPr lang="en-US" altLang="zh-CN" sz="2200" dirty="0">
              <a:solidFill>
                <a:srgbClr val="000000"/>
              </a:solidFill>
              <a:latin typeface="黑体" panose="02010609060101010101" pitchFamily="49" charset="-122"/>
              <a:ea typeface="黑体" panose="02010609060101010101" pitchFamily="49" charset="-122"/>
            </a:endParaRPr>
          </a:p>
          <a:p>
            <a:pPr eaLnBrk="1" hangingPunct="1">
              <a:lnSpc>
                <a:spcPct val="150000"/>
              </a:lnSpc>
            </a:pPr>
            <a:r>
              <a:rPr lang="zh-CN" altLang="en-US" sz="2400" dirty="0">
                <a:latin typeface="黑体" panose="02010609060101010101" pitchFamily="49" charset="-122"/>
                <a:ea typeface="黑体" panose="02010609060101010101" pitchFamily="49" charset="-122"/>
              </a:rPr>
              <a:t>梳理中共在近现代史中进行的土地改革，认识到中国共产党始终代表中国最广大人民的根本利益。</a:t>
            </a:r>
            <a:endParaRPr lang="en-US" altLang="zh-CN" sz="2400" dirty="0">
              <a:latin typeface="黑体" panose="02010609060101010101" pitchFamily="49" charset="-122"/>
              <a:ea typeface="黑体" panose="02010609060101010101" pitchFamily="49" charset="-122"/>
            </a:endParaRPr>
          </a:p>
        </p:txBody>
      </p:sp>
    </p:spTree>
  </p:cSld>
  <p:clrMapOvr>
    <a:masterClrMapping/>
  </p:clrMapOvr>
  <p:transition spd="med" advTm="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684338" y="897467"/>
          <a:ext cx="8858250" cy="5507355"/>
        </p:xfrm>
        <a:graphic>
          <a:graphicData uri="http://schemas.openxmlformats.org/drawingml/2006/table">
            <a:tbl>
              <a:tblPr firstRow="1" bandRow="1">
                <a:tableStyleId>{5C22544A-7EE6-4342-B048-85BDC9FD1C3A}</a:tableStyleId>
              </a:tblPr>
              <a:tblGrid>
                <a:gridCol w="1656715"/>
                <a:gridCol w="2178685"/>
                <a:gridCol w="5022850"/>
              </a:tblGrid>
              <a:tr h="528351">
                <a:tc>
                  <a:txBody>
                    <a:bodyPr/>
                    <a:lstStyle/>
                    <a:p>
                      <a:pPr algn="ctr"/>
                      <a:r>
                        <a:rPr lang="zh-CN" altLang="en-US" sz="2400" b="0" dirty="0" smtClean="0">
                          <a:solidFill>
                            <a:schemeClr val="tx1"/>
                          </a:solidFill>
                          <a:latin typeface="黑体" panose="02010609060101010101" pitchFamily="49" charset="-122"/>
                          <a:ea typeface="黑体" panose="02010609060101010101" pitchFamily="49" charset="-122"/>
                        </a:rPr>
                        <a:t>时期</a:t>
                      </a:r>
                      <a:endParaRPr lang="zh-CN" altLang="en-US" sz="2400" b="0" dirty="0">
                        <a:solidFill>
                          <a:schemeClr val="tx1"/>
                        </a:solidFill>
                        <a:latin typeface="黑体" panose="02010609060101010101" pitchFamily="49" charset="-122"/>
                        <a:ea typeface="黑体" panose="02010609060101010101" pitchFamily="49" charset="-122"/>
                      </a:endParaRPr>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zh-CN" altLang="en-US" sz="2400" b="0" dirty="0" smtClean="0">
                          <a:solidFill>
                            <a:schemeClr val="tx1"/>
                          </a:solidFill>
                          <a:latin typeface="黑体" panose="02010609060101010101" pitchFamily="49" charset="-122"/>
                          <a:ea typeface="黑体" panose="02010609060101010101" pitchFamily="49" charset="-122"/>
                        </a:rPr>
                        <a:t>内容</a:t>
                      </a:r>
                      <a:endParaRPr lang="zh-CN" altLang="en-US" sz="2400" b="0" dirty="0">
                        <a:solidFill>
                          <a:schemeClr val="tx1"/>
                        </a:solidFill>
                        <a:latin typeface="黑体" panose="02010609060101010101" pitchFamily="49" charset="-122"/>
                        <a:ea typeface="黑体" panose="02010609060101010101" pitchFamily="49" charset="-122"/>
                      </a:endParaRPr>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zh-CN" altLang="en-US" sz="2400" b="0" dirty="0" smtClean="0">
                          <a:solidFill>
                            <a:schemeClr val="tx1"/>
                          </a:solidFill>
                          <a:latin typeface="黑体" panose="02010609060101010101" pitchFamily="49" charset="-122"/>
                          <a:ea typeface="黑体" panose="02010609060101010101" pitchFamily="49" charset="-122"/>
                        </a:rPr>
                        <a:t>意义</a:t>
                      </a:r>
                      <a:endParaRPr lang="zh-CN" altLang="en-US" sz="2400" b="0" dirty="0">
                        <a:solidFill>
                          <a:schemeClr val="tx1"/>
                        </a:solidFill>
                        <a:latin typeface="黑体" panose="02010609060101010101" pitchFamily="49" charset="-122"/>
                        <a:ea typeface="黑体" panose="02010609060101010101" pitchFamily="49" charset="-122"/>
                      </a:endParaRPr>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r>
              <a:tr h="1042545">
                <a:tc>
                  <a:txBody>
                    <a:bodyPr/>
                    <a:lstStyle/>
                    <a:p>
                      <a:pPr algn="ctr"/>
                      <a:r>
                        <a:rPr lang="zh-CN" altLang="en-US" sz="2000" dirty="0" smtClean="0">
                          <a:latin typeface="黑体" panose="02010609060101010101" pitchFamily="49" charset="-122"/>
                          <a:ea typeface="黑体" panose="02010609060101010101" pitchFamily="49" charset="-122"/>
                        </a:rPr>
                        <a:t>国共十年对峙时期</a:t>
                      </a:r>
                      <a:endParaRPr lang="zh-CN" altLang="en-US" sz="2000" dirty="0">
                        <a:latin typeface="黑体" panose="02010609060101010101" pitchFamily="49" charset="-122"/>
                        <a:ea typeface="黑体" panose="02010609060101010101" pitchFamily="49" charset="-122"/>
                      </a:endParaRPr>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endParaRPr lang="zh-CN" altLang="en-US" sz="2400" dirty="0"/>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zh-CN" altLang="en-US" sz="2400" dirty="0"/>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1344229">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latin typeface="黑体" panose="02010609060101010101" pitchFamily="49" charset="-122"/>
                          <a:ea typeface="黑体" panose="02010609060101010101" pitchFamily="49" charset="-122"/>
                        </a:rPr>
                        <a:t>抗日战争时期</a:t>
                      </a:r>
                      <a:endParaRPr lang="zh-CN" altLang="en-US" sz="2000" dirty="0" smtClean="0">
                        <a:latin typeface="黑体" panose="02010609060101010101" pitchFamily="49" charset="-122"/>
                        <a:ea typeface="黑体" panose="02010609060101010101" pitchFamily="49" charset="-122"/>
                      </a:endParaRPr>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endParaRPr lang="zh-CN" altLang="en-US" sz="2400" dirty="0"/>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zh-CN" altLang="en-US" sz="2400" dirty="0"/>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1344229">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latin typeface="黑体" panose="02010609060101010101" pitchFamily="49" charset="-122"/>
                          <a:ea typeface="黑体" panose="02010609060101010101" pitchFamily="49" charset="-122"/>
                        </a:rPr>
                        <a:t>解放战争时期</a:t>
                      </a:r>
                      <a:endParaRPr lang="zh-CN" altLang="en-US" sz="2000" dirty="0" smtClean="0">
                        <a:latin typeface="黑体" panose="02010609060101010101" pitchFamily="49" charset="-122"/>
                        <a:ea typeface="黑体" panose="02010609060101010101" pitchFamily="49" charset="-122"/>
                      </a:endParaRPr>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endParaRPr lang="zh-CN" altLang="en-US" sz="2400" dirty="0"/>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zh-CN" altLang="en-US" sz="2400" dirty="0"/>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1248212">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latin typeface="黑体" panose="02010609060101010101" pitchFamily="49" charset="-122"/>
                          <a:ea typeface="黑体" panose="02010609060101010101" pitchFamily="49" charset="-122"/>
                        </a:rPr>
                        <a:t>新中国成立初期时期</a:t>
                      </a:r>
                      <a:endParaRPr lang="zh-CN" altLang="en-US" sz="2000" dirty="0" smtClean="0">
                        <a:latin typeface="黑体" panose="02010609060101010101" pitchFamily="49" charset="-122"/>
                        <a:ea typeface="黑体" panose="02010609060101010101" pitchFamily="49" charset="-122"/>
                      </a:endParaRPr>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endParaRPr lang="zh-CN" altLang="en-US" sz="2400" dirty="0"/>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zh-CN" altLang="en-US" sz="2400" dirty="0"/>
                    </a:p>
                  </a:txBody>
                  <a:tcPr marL="91453" marR="91453" marT="60964" marB="609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bl>
          </a:graphicData>
        </a:graphic>
      </p:graphicFrame>
      <p:sp>
        <p:nvSpPr>
          <p:cNvPr id="3" name="矩形 7"/>
          <p:cNvSpPr>
            <a:spLocks noChangeArrowheads="1"/>
          </p:cNvSpPr>
          <p:nvPr/>
        </p:nvSpPr>
        <p:spPr bwMode="auto">
          <a:xfrm>
            <a:off x="3432175" y="1439334"/>
            <a:ext cx="2141538" cy="6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dirty="0">
                <a:latin typeface="黑体" panose="02010609060101010101" pitchFamily="49" charset="-122"/>
                <a:ea typeface="黑体" panose="02010609060101010101" pitchFamily="49" charset="-122"/>
              </a:rPr>
              <a:t>打土豪、分田地、废除封建剥削和债务</a:t>
            </a:r>
            <a:endParaRPr lang="zh-CN" altLang="en-US" sz="1600" dirty="0">
              <a:latin typeface="黑体" panose="02010609060101010101" pitchFamily="49" charset="-122"/>
              <a:ea typeface="黑体" panose="02010609060101010101" pitchFamily="49" charset="-122"/>
            </a:endParaRPr>
          </a:p>
        </p:txBody>
      </p:sp>
      <p:sp>
        <p:nvSpPr>
          <p:cNvPr id="4" name="矩形 7"/>
          <p:cNvSpPr>
            <a:spLocks noChangeArrowheads="1"/>
          </p:cNvSpPr>
          <p:nvPr/>
        </p:nvSpPr>
        <p:spPr bwMode="auto">
          <a:xfrm>
            <a:off x="5826125" y="1481667"/>
            <a:ext cx="4464050" cy="6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latin typeface="黑体" panose="02010609060101010101" pitchFamily="49" charset="-122"/>
                <a:ea typeface="黑体" panose="02010609060101010101" pitchFamily="49" charset="-122"/>
              </a:rPr>
              <a:t>调动了农民革命和生产的哦积极性，巩固和发展了农村革命根据地</a:t>
            </a:r>
            <a:endParaRPr lang="zh-CN" altLang="en-US" sz="1600">
              <a:latin typeface="黑体" panose="02010609060101010101" pitchFamily="49" charset="-122"/>
              <a:ea typeface="黑体" panose="02010609060101010101" pitchFamily="49" charset="-122"/>
            </a:endParaRPr>
          </a:p>
        </p:txBody>
      </p:sp>
      <p:sp>
        <p:nvSpPr>
          <p:cNvPr id="5" name="矩形 7"/>
          <p:cNvSpPr>
            <a:spLocks noChangeArrowheads="1"/>
          </p:cNvSpPr>
          <p:nvPr/>
        </p:nvSpPr>
        <p:spPr bwMode="auto">
          <a:xfrm>
            <a:off x="3432176" y="2622551"/>
            <a:ext cx="2035175" cy="6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dirty="0">
                <a:latin typeface="黑体" panose="02010609060101010101" pitchFamily="49" charset="-122"/>
                <a:ea typeface="黑体" panose="02010609060101010101" pitchFamily="49" charset="-122"/>
              </a:rPr>
              <a:t>实行地主减租减息、农民交租交息</a:t>
            </a:r>
            <a:endParaRPr lang="zh-CN" altLang="en-US" sz="1600" dirty="0">
              <a:latin typeface="黑体" panose="02010609060101010101" pitchFamily="49" charset="-122"/>
              <a:ea typeface="黑体" panose="02010609060101010101" pitchFamily="49" charset="-122"/>
            </a:endParaRPr>
          </a:p>
        </p:txBody>
      </p:sp>
      <p:sp>
        <p:nvSpPr>
          <p:cNvPr id="6" name="矩形 7"/>
          <p:cNvSpPr>
            <a:spLocks noChangeArrowheads="1"/>
          </p:cNvSpPr>
          <p:nvPr/>
        </p:nvSpPr>
        <p:spPr bwMode="auto">
          <a:xfrm>
            <a:off x="5573714" y="2438400"/>
            <a:ext cx="4968875"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latin typeface="黑体" panose="02010609060101010101" pitchFamily="49" charset="-122"/>
                <a:ea typeface="黑体" panose="02010609060101010101" pitchFamily="49" charset="-122"/>
              </a:rPr>
              <a:t>即减轻了了农民的负担，提高农民抗日和生产的积极性，又有利于团结地主中的开明分子，团结一切可以团结的力量一致抗日</a:t>
            </a:r>
            <a:endParaRPr lang="zh-CN" altLang="en-US" sz="1600">
              <a:latin typeface="黑体" panose="02010609060101010101" pitchFamily="49" charset="-122"/>
              <a:ea typeface="黑体" panose="02010609060101010101" pitchFamily="49" charset="-122"/>
            </a:endParaRPr>
          </a:p>
        </p:txBody>
      </p:sp>
      <p:sp>
        <p:nvSpPr>
          <p:cNvPr id="7" name="矩形 7"/>
          <p:cNvSpPr>
            <a:spLocks noChangeArrowheads="1"/>
          </p:cNvSpPr>
          <p:nvPr/>
        </p:nvSpPr>
        <p:spPr bwMode="auto">
          <a:xfrm>
            <a:off x="3586163" y="4028018"/>
            <a:ext cx="1725612" cy="6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latin typeface="黑体" panose="02010609060101010101" pitchFamily="49" charset="-122"/>
                <a:ea typeface="黑体" panose="02010609060101010101" pitchFamily="49" charset="-122"/>
              </a:rPr>
              <a:t>制定</a:t>
            </a:r>
            <a:r>
              <a:rPr lang="en-US" altLang="zh-CN" sz="1600">
                <a:latin typeface="黑体" panose="02010609060101010101" pitchFamily="49" charset="-122"/>
                <a:ea typeface="黑体" panose="02010609060101010101" pitchFamily="49" charset="-122"/>
              </a:rPr>
              <a:t>《</a:t>
            </a:r>
            <a:r>
              <a:rPr lang="zh-CN" altLang="en-US" sz="1600">
                <a:latin typeface="黑体" panose="02010609060101010101" pitchFamily="49" charset="-122"/>
                <a:ea typeface="黑体" panose="02010609060101010101" pitchFamily="49" charset="-122"/>
              </a:rPr>
              <a:t>中国土地法大纲</a:t>
            </a:r>
            <a:r>
              <a:rPr lang="en-US" altLang="zh-CN" sz="1600">
                <a:latin typeface="黑体" panose="02010609060101010101" pitchFamily="49" charset="-122"/>
                <a:ea typeface="黑体" panose="02010609060101010101" pitchFamily="49" charset="-122"/>
              </a:rPr>
              <a:t>》</a:t>
            </a:r>
            <a:endParaRPr lang="zh-CN" altLang="en-US" sz="1600">
              <a:latin typeface="黑体" panose="02010609060101010101" pitchFamily="49" charset="-122"/>
              <a:ea typeface="黑体" panose="02010609060101010101" pitchFamily="49" charset="-122"/>
            </a:endParaRPr>
          </a:p>
        </p:txBody>
      </p:sp>
      <p:sp>
        <p:nvSpPr>
          <p:cNvPr id="8" name="矩形 7"/>
          <p:cNvSpPr>
            <a:spLocks noChangeArrowheads="1"/>
          </p:cNvSpPr>
          <p:nvPr/>
        </p:nvSpPr>
        <p:spPr bwMode="auto">
          <a:xfrm>
            <a:off x="5573714" y="3831167"/>
            <a:ext cx="4873625"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latin typeface="黑体" panose="02010609060101010101" pitchFamily="49" charset="-122"/>
                <a:ea typeface="黑体" panose="02010609060101010101" pitchFamily="49" charset="-122"/>
              </a:rPr>
              <a:t>解放区无地少地的农民分到土地，激发了农民革命和生产的哦积极性，成为解放战争迅速取得胜利的一个可靠保证。</a:t>
            </a:r>
            <a:endParaRPr lang="zh-CN" altLang="en-US" sz="1600">
              <a:latin typeface="黑体" panose="02010609060101010101" pitchFamily="49" charset="-122"/>
              <a:ea typeface="黑体" panose="02010609060101010101" pitchFamily="49" charset="-122"/>
            </a:endParaRPr>
          </a:p>
        </p:txBody>
      </p:sp>
      <p:sp>
        <p:nvSpPr>
          <p:cNvPr id="9" name="矩形 7"/>
          <p:cNvSpPr>
            <a:spLocks noChangeArrowheads="1"/>
          </p:cNvSpPr>
          <p:nvPr/>
        </p:nvSpPr>
        <p:spPr bwMode="auto">
          <a:xfrm>
            <a:off x="3432175" y="5334001"/>
            <a:ext cx="2001838" cy="6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latin typeface="黑体" panose="02010609060101010101" pitchFamily="49" charset="-122"/>
                <a:ea typeface="黑体" panose="02010609060101010101" pitchFamily="49" charset="-122"/>
              </a:rPr>
              <a:t>颁布</a:t>
            </a:r>
            <a:r>
              <a:rPr lang="en-US" altLang="zh-CN" sz="1600">
                <a:latin typeface="黑体" panose="02010609060101010101" pitchFamily="49" charset="-122"/>
                <a:ea typeface="黑体" panose="02010609060101010101" pitchFamily="49" charset="-122"/>
              </a:rPr>
              <a:t>《</a:t>
            </a:r>
            <a:r>
              <a:rPr lang="zh-CN" altLang="en-US" sz="1600">
                <a:latin typeface="黑体" panose="02010609060101010101" pitchFamily="49" charset="-122"/>
                <a:ea typeface="黑体" panose="02010609060101010101" pitchFamily="49" charset="-122"/>
              </a:rPr>
              <a:t>中华人民共和国土地改革法</a:t>
            </a:r>
            <a:r>
              <a:rPr lang="en-US" altLang="zh-CN" sz="1600">
                <a:latin typeface="黑体" panose="02010609060101010101" pitchFamily="49" charset="-122"/>
                <a:ea typeface="黑体" panose="02010609060101010101" pitchFamily="49" charset="-122"/>
              </a:rPr>
              <a:t>》</a:t>
            </a:r>
            <a:endParaRPr lang="zh-CN" altLang="en-US" sz="1600">
              <a:latin typeface="黑体" panose="02010609060101010101" pitchFamily="49" charset="-122"/>
              <a:ea typeface="黑体" panose="02010609060101010101" pitchFamily="49" charset="-122"/>
            </a:endParaRPr>
          </a:p>
        </p:txBody>
      </p:sp>
      <p:sp>
        <p:nvSpPr>
          <p:cNvPr id="10" name="矩形 9"/>
          <p:cNvSpPr>
            <a:spLocks noChangeArrowheads="1"/>
          </p:cNvSpPr>
          <p:nvPr/>
        </p:nvSpPr>
        <p:spPr bwMode="auto">
          <a:xfrm>
            <a:off x="5591176" y="5135033"/>
            <a:ext cx="4856163"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latin typeface="黑体" panose="02010609060101010101" pitchFamily="49" charset="-122"/>
                <a:ea typeface="黑体" panose="02010609060101010101" pitchFamily="49" charset="-122"/>
              </a:rPr>
              <a:t>彻底废除了</a:t>
            </a:r>
            <a:r>
              <a:rPr lang="en-US" altLang="zh-CN" sz="1600">
                <a:latin typeface="黑体" panose="02010609060101010101" pitchFamily="49" charset="-122"/>
                <a:ea typeface="黑体" panose="02010609060101010101" pitchFamily="49" charset="-122"/>
              </a:rPr>
              <a:t>2000</a:t>
            </a:r>
            <a:r>
              <a:rPr lang="zh-CN" altLang="en-US" sz="1600">
                <a:latin typeface="黑体" panose="02010609060101010101" pitchFamily="49" charset="-122"/>
                <a:ea typeface="黑体" panose="02010609060101010101" pitchFamily="49" charset="-122"/>
              </a:rPr>
              <a:t>多年的封建剥削土地制度，农民成了土地的主人，生产力得到解放，为农业生产和国家工业化开辟道路。</a:t>
            </a:r>
            <a:endParaRPr lang="zh-CN" altLang="en-US" sz="1600">
              <a:latin typeface="黑体" panose="02010609060101010101" pitchFamily="49" charset="-122"/>
              <a:ea typeface="黑体" panose="02010609060101010101" pitchFamily="49"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3" descr="20110127_dfeb09e2242be59c7b25eH7q9uld7Srk.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1536700" y="933451"/>
            <a:ext cx="9144000" cy="540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1"/>
          <p:cNvSpPr>
            <a:spLocks noChangeArrowheads="1"/>
          </p:cNvSpPr>
          <p:nvPr/>
        </p:nvSpPr>
        <p:spPr bwMode="auto">
          <a:xfrm>
            <a:off x="2351089" y="2132856"/>
            <a:ext cx="7273925"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2400" dirty="0">
                <a:solidFill>
                  <a:srgbClr val="6F4109"/>
                </a:solidFill>
                <a:latin typeface="黑体" panose="02010609060101010101" pitchFamily="49" charset="-122"/>
                <a:ea typeface="黑体" panose="02010609060101010101" pitchFamily="49" charset="-122"/>
                <a:cs typeface="宋体" panose="02010600030101010101" pitchFamily="2" charset="-122"/>
              </a:rPr>
              <a:t>    新中国成立后，在中国共产党领导下，</a:t>
            </a:r>
            <a:r>
              <a:rPr lang="en-US" altLang="zh-CN" sz="2400" dirty="0">
                <a:solidFill>
                  <a:srgbClr val="6F4109"/>
                </a:solidFill>
                <a:latin typeface="黑体" panose="02010609060101010101" pitchFamily="49" charset="-122"/>
                <a:ea typeface="黑体" panose="02010609060101010101" pitchFamily="49" charset="-122"/>
                <a:cs typeface="宋体" panose="02010600030101010101" pitchFamily="2" charset="-122"/>
              </a:rPr>
              <a:t>1952</a:t>
            </a:r>
            <a:r>
              <a:rPr lang="zh-CN" altLang="en-US" sz="2400" dirty="0">
                <a:solidFill>
                  <a:srgbClr val="6F4109"/>
                </a:solidFill>
                <a:latin typeface="黑体" panose="02010609060101010101" pitchFamily="49" charset="-122"/>
                <a:ea typeface="黑体" panose="02010609060101010101" pitchFamily="49" charset="-122"/>
                <a:cs typeface="宋体" panose="02010600030101010101" pitchFamily="2" charset="-122"/>
              </a:rPr>
              <a:t>年底基本完成了土地改革，中国两千年来的封建剥削制度彻底废除了，地主阶级也被消灭了。农民得到了土地，不再受地主的剥削压迫，真正获得了解放。农业生产得到了恢复和发展，为社会主义改造和社会主义建设创造了有利条件</a:t>
            </a:r>
            <a:r>
              <a:rPr lang="zh-CN" altLang="en-US" sz="2400" dirty="0" smtClean="0">
                <a:solidFill>
                  <a:srgbClr val="6F4109"/>
                </a:solidFill>
                <a:latin typeface="黑体" panose="02010609060101010101" pitchFamily="49" charset="-122"/>
                <a:ea typeface="黑体" panose="02010609060101010101" pitchFamily="49" charset="-122"/>
                <a:cs typeface="宋体" panose="02010600030101010101" pitchFamily="2" charset="-122"/>
              </a:rPr>
              <a:t>。 </a:t>
            </a:r>
            <a:endParaRPr lang="en-US" altLang="zh-CN" sz="2400" dirty="0">
              <a:solidFill>
                <a:srgbClr val="6F4109"/>
              </a:solidFill>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transition spd="med" advTm="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1"/>
          <p:cNvPicPr>
            <a:picLocks noChangeAspect="1"/>
          </p:cNvPicPr>
          <p:nvPr/>
        </p:nvPicPr>
        <p:blipFill>
          <a:blip r:embed="rId1">
            <a:clrChange>
              <a:clrFrom>
                <a:srgbClr val="FCFCE9"/>
              </a:clrFrom>
              <a:clrTo>
                <a:srgbClr val="FCFCE9">
                  <a:alpha val="0"/>
                </a:srgbClr>
              </a:clrTo>
            </a:clrChange>
          </a:blip>
          <a:srcRect/>
          <a:stretch>
            <a:fillRect/>
          </a:stretch>
        </p:blipFill>
        <p:spPr bwMode="auto">
          <a:xfrm>
            <a:off x="1271587" y="1701801"/>
            <a:ext cx="9499601" cy="422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矩形 1"/>
          <p:cNvSpPr>
            <a:spLocks noChangeArrowheads="1"/>
          </p:cNvSpPr>
          <p:nvPr/>
        </p:nvSpPr>
        <p:spPr bwMode="auto">
          <a:xfrm>
            <a:off x="5775325" y="2082800"/>
            <a:ext cx="4248150" cy="2555660"/>
          </a:xfrm>
          <a:prstGeom prst="roundRect">
            <a:avLst/>
          </a:prstGeom>
          <a:solidFill>
            <a:schemeClr val="bg1">
              <a:lumMod val="95000"/>
            </a:schemeClr>
          </a:solidFill>
          <a:ln w="9525">
            <a:solidFill>
              <a:srgbClr val="000000"/>
            </a:solidFill>
            <a:miter lim="800000"/>
          </a:ln>
          <a:effectLst>
            <a:outerShdw blurRad="63500" sx="102000" sy="102000" algn="ctr" rotWithShape="0">
              <a:prstClr val="black">
                <a:alpha val="40000"/>
              </a:prst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FontTx/>
              <a:buNone/>
              <a:defRPr/>
            </a:pPr>
            <a:r>
              <a:rPr lang="zh-CN" altLang="en-US" sz="2400" dirty="0" smtClean="0">
                <a:latin typeface="黑体" panose="02010609060101010101" pitchFamily="49" charset="-122"/>
                <a:ea typeface="黑体" panose="02010609060101010101" pitchFamily="49" charset="-122"/>
              </a:rPr>
              <a:t>    这是电影</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白毛女</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中的片段，描述了解放前广大农民受剥削的悲惨命运。解放后，农民的命运如何？他们会当家作主人吗？</a:t>
            </a:r>
            <a:endParaRPr lang="en-US" altLang="zh-CN" sz="2400" dirty="0" smtClean="0">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1"/>
          <a:stretch>
            <a:fillRect/>
          </a:stretch>
        </p:blipFill>
        <p:spPr>
          <a:xfrm>
            <a:off x="1966914" y="1993900"/>
            <a:ext cx="3413125" cy="345651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advTm="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774826" y="1604434"/>
            <a:ext cx="8569325" cy="3211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spcBef>
                <a:spcPts val="1200"/>
              </a:spcBef>
            </a:pPr>
            <a:r>
              <a:rPr lang="zh-CN" altLang="en-US" sz="2400" dirty="0">
                <a:latin typeface="黑体" panose="02010609060101010101" pitchFamily="49" charset="-122"/>
                <a:ea typeface="黑体" panose="02010609060101010101" pitchFamily="49" charset="-122"/>
              </a:rPr>
              <a:t>目标</a:t>
            </a: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：结合电子教材或者教材，完成自学检测试题，识记土地改革的时间、内容、意义的基本史实；</a:t>
            </a:r>
            <a:endParaRPr lang="en-US" altLang="zh-CN" sz="2400" dirty="0">
              <a:latin typeface="黑体" panose="02010609060101010101" pitchFamily="49" charset="-122"/>
              <a:ea typeface="黑体" panose="02010609060101010101" pitchFamily="49" charset="-122"/>
            </a:endParaRPr>
          </a:p>
          <a:p>
            <a:pPr eaLnBrk="1" hangingPunct="1">
              <a:lnSpc>
                <a:spcPct val="120000"/>
              </a:lnSpc>
              <a:spcBef>
                <a:spcPts val="1200"/>
              </a:spcBef>
            </a:pPr>
            <a:r>
              <a:rPr lang="zh-CN" altLang="en-US" sz="2400" dirty="0">
                <a:latin typeface="黑体" panose="02010609060101010101" pitchFamily="49" charset="-122"/>
                <a:ea typeface="黑体" panose="02010609060101010101" pitchFamily="49" charset="-122"/>
              </a:rPr>
              <a:t>目标</a:t>
            </a: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：小组探讨土地改革的必要性及历史意义。</a:t>
            </a:r>
            <a:endParaRPr lang="en-US" altLang="zh-CN" sz="2400" dirty="0">
              <a:latin typeface="黑体" panose="02010609060101010101" pitchFamily="49" charset="-122"/>
              <a:ea typeface="黑体" panose="02010609060101010101" pitchFamily="49" charset="-122"/>
            </a:endParaRPr>
          </a:p>
          <a:p>
            <a:pPr eaLnBrk="1" hangingPunct="1">
              <a:lnSpc>
                <a:spcPct val="120000"/>
              </a:lnSpc>
              <a:spcBef>
                <a:spcPts val="1200"/>
              </a:spcBef>
            </a:pPr>
            <a:r>
              <a:rPr lang="zh-CN" altLang="en-US" sz="2400" dirty="0">
                <a:solidFill>
                  <a:srgbClr val="FF0000"/>
                </a:solidFill>
                <a:latin typeface="黑体" panose="02010609060101010101" pitchFamily="49" charset="-122"/>
                <a:ea typeface="黑体" panose="02010609060101010101" pitchFamily="49" charset="-122"/>
              </a:rPr>
              <a:t>（重点、难点）</a:t>
            </a:r>
            <a:endParaRPr lang="en-US" altLang="zh-CN" sz="2400" dirty="0">
              <a:solidFill>
                <a:srgbClr val="FF0000"/>
              </a:solidFill>
              <a:latin typeface="黑体" panose="02010609060101010101" pitchFamily="49" charset="-122"/>
              <a:ea typeface="黑体" panose="02010609060101010101" pitchFamily="49" charset="-122"/>
            </a:endParaRPr>
          </a:p>
          <a:p>
            <a:pPr eaLnBrk="1" hangingPunct="1">
              <a:lnSpc>
                <a:spcPct val="120000"/>
              </a:lnSpc>
              <a:spcBef>
                <a:spcPts val="1200"/>
              </a:spcBef>
            </a:pPr>
            <a:r>
              <a:rPr lang="zh-CN" altLang="en-US" sz="2400" dirty="0">
                <a:latin typeface="黑体" panose="02010609060101010101" pitchFamily="49" charset="-122"/>
                <a:ea typeface="黑体" panose="02010609060101010101" pitchFamily="49" charset="-122"/>
              </a:rPr>
              <a:t>目标</a:t>
            </a: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：梳理中共在近现代史中进行的土地改革，认识到中国共产党始终代表中国最广大人民的根本利益。</a:t>
            </a:r>
            <a:endParaRPr lang="en-US" altLang="zh-CN" sz="2400" dirty="0">
              <a:latin typeface="黑体" panose="02010609060101010101" pitchFamily="49" charset="-122"/>
              <a:ea typeface="黑体" panose="02010609060101010101" pitchFamily="49" charset="-122"/>
            </a:endParaRPr>
          </a:p>
        </p:txBody>
      </p:sp>
    </p:spTree>
  </p:cSld>
  <p:clrMapOvr>
    <a:masterClrMapping/>
  </p:clrMapOvr>
  <p:transition spd="med" advTm="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763839" y="1193800"/>
            <a:ext cx="3379787" cy="1229784"/>
          </a:xfrm>
          <a:prstGeom prst="rect">
            <a:avLst/>
          </a:prstGeom>
          <a:noFill/>
        </p:spPr>
        <p:txBody>
          <a:bodyPr wrap="none"/>
          <a:lstStyle/>
          <a:p>
            <a:pPr eaLnBrk="1" fontAlgn="auto" hangingPunct="1">
              <a:spcBef>
                <a:spcPts val="0"/>
              </a:spcBef>
              <a:spcAft>
                <a:spcPts val="0"/>
              </a:spcAft>
              <a:defRPr/>
            </a:pPr>
            <a:r>
              <a:rPr lang="zh-CN" altLang="en-US" sz="4000" b="1" spc="400" dirty="0">
                <a:latin typeface="黑体" panose="02010609060101010101" pitchFamily="49" charset="-122"/>
                <a:ea typeface="黑体" panose="02010609060101010101" pitchFamily="49" charset="-122"/>
                <a:cs typeface="Microsoft New Tai Lue" panose="020B0502040204020203" pitchFamily="34" charset="0"/>
              </a:rPr>
              <a:t>任务一</a:t>
            </a:r>
            <a:endParaRPr lang="zh-CN" altLang="en-US" sz="4000" b="1" spc="400" dirty="0">
              <a:latin typeface="黑体" panose="02010609060101010101" pitchFamily="49" charset="-122"/>
              <a:ea typeface="黑体" panose="02010609060101010101" pitchFamily="49" charset="-122"/>
              <a:cs typeface="Microsoft New Tai Lue" panose="020B0502040204020203" pitchFamily="34" charset="0"/>
            </a:endParaRPr>
          </a:p>
        </p:txBody>
      </p:sp>
      <p:sp>
        <p:nvSpPr>
          <p:cNvPr id="15363" name="矩形 28"/>
          <p:cNvSpPr>
            <a:spLocks noChangeArrowheads="1"/>
          </p:cNvSpPr>
          <p:nvPr/>
        </p:nvSpPr>
        <p:spPr bwMode="auto">
          <a:xfrm>
            <a:off x="2232025" y="2423584"/>
            <a:ext cx="7983538"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en-US" altLang="zh-CN" sz="2800" dirty="0">
                <a:solidFill>
                  <a:srgbClr val="000000"/>
                </a:solidFill>
                <a:latin typeface="黑体" panose="02010609060101010101" pitchFamily="49" charset="-122"/>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自学识记</a:t>
            </a:r>
            <a:r>
              <a:rPr lang="en-US" altLang="zh-CN" sz="2800" dirty="0">
                <a:solidFill>
                  <a:srgbClr val="000000"/>
                </a:solidFill>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结合电子教材或者教材，完成自学检测试题，识记土地改革的时间、内容、意义的基本史实；</a:t>
            </a:r>
            <a:endParaRPr lang="zh-CN" altLang="en-US" sz="2800" dirty="0">
              <a:latin typeface="黑体" panose="02010609060101010101" pitchFamily="49" charset="-122"/>
              <a:ea typeface="黑体" panose="02010609060101010101" pitchFamily="49" charset="-122"/>
            </a:endParaRPr>
          </a:p>
        </p:txBody>
      </p:sp>
      <p:pic>
        <p:nvPicPr>
          <p:cNvPr id="4" name="图片 7"/>
          <p:cNvPicPr>
            <a:picLocks noChangeAspect="1"/>
          </p:cNvPicPr>
          <p:nvPr/>
        </p:nvPicPr>
        <p:blipFill>
          <a:blip r:embed="rId2" cstate="print">
            <a:duotone>
              <a:schemeClr val="accent1">
                <a:shade val="45000"/>
                <a:satMod val="135000"/>
              </a:schemeClr>
              <a:prstClr val="white"/>
            </a:duotone>
          </a:blip>
          <a:srcRect/>
          <a:stretch>
            <a:fillRect/>
          </a:stretch>
        </p:blipFill>
        <p:spPr bwMode="auto">
          <a:xfrm>
            <a:off x="1658987" y="855067"/>
            <a:ext cx="1104900" cy="1473200"/>
          </a:xfrm>
          <a:prstGeom prst="rect">
            <a:avLst/>
          </a:prstGeom>
          <a:noFill/>
          <a:ln>
            <a:noFill/>
          </a:ln>
        </p:spPr>
      </p:pic>
    </p:spTree>
  </p:cSld>
  <p:clrMapOvr>
    <a:masterClrMapping/>
  </p:clrMapOvr>
  <p:transition spd="med" advTm="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763839" y="1193800"/>
            <a:ext cx="3379787" cy="1229784"/>
          </a:xfrm>
          <a:prstGeom prst="rect">
            <a:avLst/>
          </a:prstGeom>
          <a:noFill/>
        </p:spPr>
        <p:txBody>
          <a:bodyPr wrap="none"/>
          <a:lstStyle/>
          <a:p>
            <a:pPr eaLnBrk="1" fontAlgn="auto" hangingPunct="1">
              <a:spcBef>
                <a:spcPts val="0"/>
              </a:spcBef>
              <a:spcAft>
                <a:spcPts val="0"/>
              </a:spcAft>
              <a:defRPr/>
            </a:pPr>
            <a:r>
              <a:rPr lang="zh-CN" altLang="en-US" sz="4000" b="1" spc="400" dirty="0">
                <a:latin typeface="黑体" panose="02010609060101010101" pitchFamily="49" charset="-122"/>
                <a:ea typeface="黑体" panose="02010609060101010101" pitchFamily="49" charset="-122"/>
                <a:cs typeface="Microsoft New Tai Lue" panose="020B0502040204020203" pitchFamily="34" charset="0"/>
              </a:rPr>
              <a:t>任务二</a:t>
            </a:r>
            <a:endParaRPr lang="zh-CN" altLang="en-US" sz="4000" b="1" spc="400" dirty="0">
              <a:latin typeface="黑体" panose="02010609060101010101" pitchFamily="49" charset="-122"/>
              <a:ea typeface="黑体" panose="02010609060101010101" pitchFamily="49" charset="-122"/>
              <a:cs typeface="Microsoft New Tai Lue" panose="020B0502040204020203" pitchFamily="34" charset="0"/>
            </a:endParaRPr>
          </a:p>
        </p:txBody>
      </p:sp>
      <p:pic>
        <p:nvPicPr>
          <p:cNvPr id="3" name="图片 7"/>
          <p:cNvPicPr>
            <a:picLocks noChangeAspect="1"/>
          </p:cNvPicPr>
          <p:nvPr/>
        </p:nvPicPr>
        <p:blipFill>
          <a:blip r:embed="rId2" cstate="print">
            <a:duotone>
              <a:schemeClr val="accent1">
                <a:shade val="45000"/>
                <a:satMod val="135000"/>
              </a:schemeClr>
              <a:prstClr val="white"/>
            </a:duotone>
          </a:blip>
          <a:srcRect/>
          <a:stretch>
            <a:fillRect/>
          </a:stretch>
        </p:blipFill>
        <p:spPr bwMode="auto">
          <a:xfrm>
            <a:off x="1658987" y="855067"/>
            <a:ext cx="1104900" cy="1473200"/>
          </a:xfrm>
          <a:prstGeom prst="rect">
            <a:avLst/>
          </a:prstGeom>
          <a:noFill/>
          <a:ln>
            <a:noFill/>
          </a:ln>
        </p:spPr>
      </p:pic>
      <p:sp>
        <p:nvSpPr>
          <p:cNvPr id="16388" name="矩形 28"/>
          <p:cNvSpPr>
            <a:spLocks noChangeArrowheads="1"/>
          </p:cNvSpPr>
          <p:nvPr/>
        </p:nvSpPr>
        <p:spPr bwMode="auto">
          <a:xfrm>
            <a:off x="1900239" y="2328334"/>
            <a:ext cx="8486775" cy="271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en-US" altLang="zh-CN" sz="2200" dirty="0">
                <a:solidFill>
                  <a:srgbClr val="000000"/>
                </a:solidFill>
                <a:latin typeface="黑体" panose="02010609060101010101" pitchFamily="49" charset="-122"/>
                <a:ea typeface="黑体" panose="02010609060101010101" pitchFamily="49" charset="-122"/>
              </a:rPr>
              <a:t>【</a:t>
            </a:r>
            <a:r>
              <a:rPr lang="zh-CN" altLang="en-US" sz="2200" dirty="0">
                <a:solidFill>
                  <a:srgbClr val="000000"/>
                </a:solidFill>
                <a:latin typeface="黑体" panose="02010609060101010101" pitchFamily="49" charset="-122"/>
                <a:ea typeface="黑体" panose="02010609060101010101" pitchFamily="49" charset="-122"/>
              </a:rPr>
              <a:t>合作探究</a:t>
            </a:r>
            <a:r>
              <a:rPr lang="en-US" altLang="zh-CN" sz="2200" dirty="0">
                <a:solidFill>
                  <a:srgbClr val="000000"/>
                </a:solidFill>
                <a:latin typeface="黑体" panose="02010609060101010101" pitchFamily="49" charset="-122"/>
                <a:ea typeface="黑体" panose="02010609060101010101" pitchFamily="49" charset="-122"/>
              </a:rPr>
              <a:t>】</a:t>
            </a:r>
            <a:endParaRPr lang="en-US" altLang="zh-CN" sz="2200" dirty="0">
              <a:solidFill>
                <a:srgbClr val="000000"/>
              </a:solidFill>
              <a:latin typeface="黑体" panose="02010609060101010101" pitchFamily="49" charset="-122"/>
              <a:ea typeface="黑体" panose="02010609060101010101" pitchFamily="49" charset="-122"/>
            </a:endParaRPr>
          </a:p>
          <a:p>
            <a:pPr eaLnBrk="1" hangingPunct="1">
              <a:lnSpc>
                <a:spcPct val="120000"/>
              </a:lnSpc>
            </a:pPr>
            <a:r>
              <a:rPr lang="en-US" altLang="zh-CN" sz="2000" dirty="0">
                <a:latin typeface="黑体" panose="02010609060101010101" pitchFamily="49" charset="-122"/>
                <a:ea typeface="黑体" panose="02010609060101010101" pitchFamily="49" charset="-122"/>
              </a:rPr>
              <a:t>1.</a:t>
            </a:r>
            <a:r>
              <a:rPr lang="zh-CN" altLang="en-US" sz="2000" dirty="0">
                <a:latin typeface="黑体" panose="02010609060101010101" pitchFamily="49" charset="-122"/>
                <a:ea typeface="黑体" panose="02010609060101010101" pitchFamily="49" charset="-122"/>
              </a:rPr>
              <a:t>阅读教材</a:t>
            </a:r>
            <a:r>
              <a:rPr lang="en-US" altLang="zh-CN" sz="2000" dirty="0">
                <a:latin typeface="黑体" panose="02010609060101010101" pitchFamily="49" charset="-122"/>
                <a:ea typeface="黑体" panose="02010609060101010101" pitchFamily="49" charset="-122"/>
              </a:rPr>
              <a:t>13</a:t>
            </a:r>
            <a:r>
              <a:rPr lang="zh-CN" altLang="en-US" sz="2000" dirty="0">
                <a:latin typeface="黑体" panose="02010609060101010101" pitchFamily="49" charset="-122"/>
                <a:ea typeface="黑体" panose="02010609060101010101" pitchFamily="49" charset="-122"/>
              </a:rPr>
              <a:t>页正文第一段，并结合材料与新中国成立时面临的政治、经济形势，分析归纳土地改革的必要性。</a:t>
            </a:r>
            <a:endParaRPr lang="en-US" altLang="zh-CN" sz="2000" dirty="0">
              <a:latin typeface="黑体" panose="02010609060101010101" pitchFamily="49" charset="-122"/>
              <a:ea typeface="黑体" panose="02010609060101010101" pitchFamily="49" charset="-122"/>
            </a:endParaRPr>
          </a:p>
          <a:p>
            <a:pPr eaLnBrk="1" hangingPunct="1">
              <a:lnSpc>
                <a:spcPct val="120000"/>
              </a:lnSpc>
            </a:pPr>
            <a:r>
              <a:rPr lang="en-US" altLang="zh-CN" sz="2000" dirty="0">
                <a:latin typeface="黑体" panose="02010609060101010101" pitchFamily="49" charset="-122"/>
                <a:ea typeface="黑体" panose="02010609060101010101" pitchFamily="49" charset="-122"/>
              </a:rPr>
              <a:t>2.</a:t>
            </a:r>
            <a:r>
              <a:rPr lang="zh-CN" altLang="en-US" sz="2000" dirty="0">
                <a:latin typeface="黑体" panose="02010609060101010101" pitchFamily="49" charset="-122"/>
                <a:ea typeface="黑体" panose="02010609060101010101" pitchFamily="49" charset="-122"/>
              </a:rPr>
              <a:t>结合教材</a:t>
            </a:r>
            <a:r>
              <a:rPr lang="en-US" altLang="zh-CN" sz="2000" dirty="0">
                <a:latin typeface="黑体" panose="02010609060101010101" pitchFamily="49" charset="-122"/>
                <a:ea typeface="黑体" panose="02010609060101010101" pitchFamily="49" charset="-122"/>
              </a:rPr>
              <a:t>14</a:t>
            </a:r>
            <a:r>
              <a:rPr lang="zh-CN" altLang="en-US" sz="2000" dirty="0">
                <a:latin typeface="黑体" panose="02010609060101010101" pitchFamily="49" charset="-122"/>
                <a:ea typeface="黑体" panose="02010609060101010101" pitchFamily="49" charset="-122"/>
              </a:rPr>
              <a:t>页相关史事，思考并回答：这次土地改革有什么特点，作用是什么？</a:t>
            </a:r>
            <a:endParaRPr lang="en-US" altLang="zh-CN" sz="2000" dirty="0">
              <a:latin typeface="黑体" panose="02010609060101010101" pitchFamily="49" charset="-122"/>
              <a:ea typeface="黑体" panose="02010609060101010101" pitchFamily="49" charset="-122"/>
            </a:endParaRPr>
          </a:p>
          <a:p>
            <a:pPr eaLnBrk="1" hangingPunct="1">
              <a:lnSpc>
                <a:spcPct val="120000"/>
              </a:lnSpc>
            </a:pPr>
            <a:r>
              <a:rPr lang="en-US" altLang="zh-CN" sz="2000" dirty="0">
                <a:latin typeface="黑体" panose="02010609060101010101" pitchFamily="49" charset="-122"/>
                <a:ea typeface="黑体" panose="02010609060101010101" pitchFamily="49" charset="-122"/>
              </a:rPr>
              <a:t>3.</a:t>
            </a:r>
            <a:r>
              <a:rPr lang="zh-CN" altLang="en-US" sz="2000" dirty="0">
                <a:latin typeface="黑体" panose="02010609060101010101" pitchFamily="49" charset="-122"/>
                <a:ea typeface="黑体" panose="02010609060101010101" pitchFamily="49" charset="-122"/>
              </a:rPr>
              <a:t>阅读教材</a:t>
            </a:r>
            <a:r>
              <a:rPr lang="en-US" altLang="zh-CN" sz="2000" dirty="0">
                <a:latin typeface="黑体" panose="02010609060101010101" pitchFamily="49" charset="-122"/>
                <a:ea typeface="黑体" panose="02010609060101010101" pitchFamily="49" charset="-122"/>
              </a:rPr>
              <a:t>14</a:t>
            </a:r>
            <a:r>
              <a:rPr lang="zh-CN" altLang="en-US" sz="2000" dirty="0">
                <a:latin typeface="黑体" panose="02010609060101010101" pitchFamily="49" charset="-122"/>
                <a:ea typeface="黑体" panose="02010609060101010101" pitchFamily="49" charset="-122"/>
              </a:rPr>
              <a:t>页材料研读回答：为什么把地主家的土地分给农民？</a:t>
            </a:r>
            <a:endParaRPr lang="en-US" altLang="zh-CN" sz="2000" dirty="0">
              <a:latin typeface="黑体" panose="02010609060101010101" pitchFamily="49" charset="-122"/>
              <a:ea typeface="黑体" panose="02010609060101010101" pitchFamily="49" charset="-122"/>
            </a:endParaRPr>
          </a:p>
          <a:p>
            <a:pPr eaLnBrk="1" hangingPunct="1">
              <a:lnSpc>
                <a:spcPct val="120000"/>
              </a:lnSpc>
            </a:pPr>
            <a:r>
              <a:rPr lang="en-US" altLang="zh-CN" sz="2000" dirty="0">
                <a:latin typeface="黑体" panose="02010609060101010101" pitchFamily="49" charset="-122"/>
                <a:ea typeface="黑体" panose="02010609060101010101" pitchFamily="49" charset="-122"/>
              </a:rPr>
              <a:t>4.</a:t>
            </a:r>
            <a:r>
              <a:rPr lang="zh-CN" altLang="en-US" sz="2000" dirty="0">
                <a:latin typeface="黑体" panose="02010609060101010101" pitchFamily="49" charset="-122"/>
                <a:ea typeface="黑体" panose="02010609060101010101" pitchFamily="49" charset="-122"/>
              </a:rPr>
              <a:t>阅读材料，并结合教材</a:t>
            </a:r>
            <a:r>
              <a:rPr lang="en-US" altLang="zh-CN" sz="2000" dirty="0">
                <a:latin typeface="黑体" panose="02010609060101010101" pitchFamily="49" charset="-122"/>
                <a:ea typeface="黑体" panose="02010609060101010101" pitchFamily="49" charset="-122"/>
              </a:rPr>
              <a:t>15</a:t>
            </a:r>
            <a:r>
              <a:rPr lang="zh-CN" altLang="en-US" sz="2000" dirty="0">
                <a:latin typeface="黑体" panose="02010609060101010101" pitchFamily="49" charset="-122"/>
                <a:ea typeface="黑体" panose="02010609060101010101" pitchFamily="49" charset="-122"/>
              </a:rPr>
              <a:t>页相关史事，归纳土地改革有什么历史意义？</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transition spd="med" advTm="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
          <p:cNvSpPr>
            <a:spLocks noChangeArrowheads="1"/>
          </p:cNvSpPr>
          <p:nvPr/>
        </p:nvSpPr>
        <p:spPr bwMode="auto">
          <a:xfrm>
            <a:off x="2432050" y="840318"/>
            <a:ext cx="8235950" cy="902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buFont typeface="Arial" panose="020B0604020202020204" pitchFamily="34" charset="0"/>
              <a:buNone/>
            </a:pPr>
            <a:r>
              <a:rPr lang="en-US" altLang="zh-CN" sz="2200" dirty="0">
                <a:latin typeface="黑体" panose="02010609060101010101" pitchFamily="49" charset="-122"/>
                <a:ea typeface="黑体" panose="02010609060101010101" pitchFamily="49" charset="-122"/>
              </a:rPr>
              <a:t>1.</a:t>
            </a:r>
            <a:r>
              <a:rPr lang="zh-CN" altLang="en-US" sz="2200" dirty="0">
                <a:latin typeface="黑体" panose="02010609060101010101" pitchFamily="49" charset="-122"/>
                <a:ea typeface="黑体" panose="02010609060101010101" pitchFamily="49" charset="-122"/>
              </a:rPr>
              <a:t>阅读教材</a:t>
            </a:r>
            <a:r>
              <a:rPr lang="en-US" altLang="zh-CN" sz="2200" dirty="0">
                <a:latin typeface="黑体" panose="02010609060101010101" pitchFamily="49" charset="-122"/>
                <a:ea typeface="黑体" panose="02010609060101010101" pitchFamily="49" charset="-122"/>
              </a:rPr>
              <a:t>13</a:t>
            </a:r>
            <a:r>
              <a:rPr lang="zh-CN" altLang="en-US" sz="2200" dirty="0">
                <a:latin typeface="黑体" panose="02010609060101010101" pitchFamily="49" charset="-122"/>
                <a:ea typeface="黑体" panose="02010609060101010101" pitchFamily="49" charset="-122"/>
              </a:rPr>
              <a:t>页正文第一段，并结合材料与新中国成立时面临的政治、经济形势，分析归纳土地改革的必要性。</a:t>
            </a:r>
            <a:endParaRPr lang="en-US" altLang="zh-CN" sz="2200" dirty="0">
              <a:latin typeface="黑体" panose="02010609060101010101" pitchFamily="49" charset="-122"/>
              <a:ea typeface="黑体" panose="02010609060101010101" pitchFamily="49" charset="-122"/>
            </a:endParaRPr>
          </a:p>
        </p:txBody>
      </p:sp>
      <p:pic>
        <p:nvPicPr>
          <p:cNvPr id="17411" name="图片 7"/>
          <p:cNvPicPr>
            <a:picLocks noChangeAspect="1"/>
          </p:cNvPicPr>
          <p:nvPr/>
        </p:nvPicPr>
        <p:blipFill>
          <a:blip r:embed="rId1" cstate="email"/>
          <a:srcRect/>
          <a:stretch>
            <a:fillRect/>
          </a:stretch>
        </p:blipFill>
        <p:spPr bwMode="auto">
          <a:xfrm>
            <a:off x="1952626" y="922867"/>
            <a:ext cx="487363" cy="91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圆角矩形 4"/>
          <p:cNvSpPr/>
          <p:nvPr/>
        </p:nvSpPr>
        <p:spPr>
          <a:xfrm>
            <a:off x="1792289" y="2044701"/>
            <a:ext cx="8607425" cy="1941463"/>
          </a:xfrm>
          <a:prstGeom prst="roundRect">
            <a:avLst/>
          </a:prstGeom>
          <a:solidFill>
            <a:schemeClr val="bg1">
              <a:lumMod val="95000"/>
            </a:schemeClr>
          </a:solidFill>
          <a:effectLst>
            <a:outerShdw blurRad="63500" sx="102000" sy="102000" algn="ctr" rotWithShape="0">
              <a:prstClr val="black">
                <a:alpha val="40000"/>
              </a:prstClr>
            </a:outerShdw>
          </a:effectLst>
        </p:spPr>
        <p:txBody>
          <a:bodyPr>
            <a:spAutoFit/>
          </a:bodyPr>
          <a:lstStyle/>
          <a:p>
            <a:pPr algn="just">
              <a:lnSpc>
                <a:spcPct val="120000"/>
              </a:lnSpc>
              <a:spcAft>
                <a:spcPts val="0"/>
              </a:spcAft>
              <a:defRPr/>
            </a:pPr>
            <a:r>
              <a:rPr lang="zh-CN" altLang="en-US" kern="100" dirty="0">
                <a:latin typeface="黑体" panose="02010609060101010101" pitchFamily="49" charset="-122"/>
                <a:ea typeface="黑体" panose="02010609060101010101" pitchFamily="49" charset="-122"/>
                <a:cs typeface="Times New Roman" panose="02020603050405020304" pitchFamily="18" charset="0"/>
              </a:rPr>
              <a:t>材料：</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为什么要进行这</a:t>
            </a:r>
            <a:r>
              <a:rPr lang="zh-CN" altLang="zh-CN"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种改革呢？简</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单地说</a:t>
            </a:r>
            <a:r>
              <a:rPr lang="zh-CN" altLang="zh-CN" kern="100" dirty="0">
                <a:latin typeface="黑体" panose="02010609060101010101" pitchFamily="49" charset="-122"/>
                <a:ea typeface="黑体" panose="02010609060101010101" pitchFamily="49" charset="-122"/>
                <a:cs typeface="MingLiU_HKSCS" panose="02020500000000000000" pitchFamily="18" charset="-12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就是因为中国原来的土地制度极不合理……这就是我们民族被侵略、被压迫、穷困及落后的根源……这种情况如果不加以改变</a:t>
            </a:r>
            <a:r>
              <a:rPr lang="zh-CN" altLang="zh-CN" kern="100" dirty="0">
                <a:latin typeface="黑体" panose="02010609060101010101" pitchFamily="49" charset="-122"/>
                <a:ea typeface="黑体" panose="02010609060101010101" pitchFamily="49" charset="-122"/>
                <a:cs typeface="MingLiU_HKSCS" panose="02020500000000000000" pitchFamily="18" charset="-12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中国人民革命的胜利就不能巩固</a:t>
            </a:r>
            <a:r>
              <a:rPr lang="zh-CN" altLang="zh-CN" kern="100" dirty="0">
                <a:latin typeface="黑体" panose="02010609060101010101" pitchFamily="49" charset="-122"/>
                <a:ea typeface="黑体" panose="02010609060101010101" pitchFamily="49" charset="-122"/>
                <a:cs typeface="MingLiU_HKSCS" panose="02020500000000000000" pitchFamily="18" charset="-120"/>
              </a:rPr>
              <a:t>，</a:t>
            </a:r>
            <a:r>
              <a:rPr lang="zh-CN" altLang="zh-CN" kern="100" dirty="0">
                <a:latin typeface="黑体" panose="02010609060101010101" pitchFamily="49" charset="-122"/>
                <a:ea typeface="黑体" panose="02010609060101010101" pitchFamily="49" charset="-122"/>
                <a:cs typeface="宋体" panose="02010600030101010101" pitchFamily="2" charset="-122"/>
              </a:rPr>
              <a:t>农村生产力就不能解放</a:t>
            </a:r>
            <a:r>
              <a:rPr lang="zh-CN" altLang="zh-CN" kern="100" dirty="0">
                <a:latin typeface="黑体" panose="02010609060101010101" pitchFamily="49" charset="-122"/>
                <a:ea typeface="黑体" panose="02010609060101010101" pitchFamily="49" charset="-122"/>
                <a:cs typeface="MingLiU_HKSCS" panose="02020500000000000000" pitchFamily="18" charset="-120"/>
              </a:rPr>
              <a:t>，</a:t>
            </a:r>
            <a:r>
              <a:rPr lang="zh-CN" altLang="zh-CN" kern="100" dirty="0">
                <a:latin typeface="黑体" panose="02010609060101010101" pitchFamily="49" charset="-122"/>
                <a:ea typeface="黑体" panose="02010609060101010101" pitchFamily="49" charset="-122"/>
                <a:cs typeface="宋体" panose="02010600030101010101" pitchFamily="2" charset="-122"/>
              </a:rPr>
              <a:t>新中国的工业化就没有实现的可能</a:t>
            </a:r>
            <a:r>
              <a:rPr lang="zh-CN" altLang="zh-CN" kern="100" dirty="0">
                <a:latin typeface="黑体" panose="02010609060101010101" pitchFamily="49" charset="-122"/>
                <a:ea typeface="黑体" panose="02010609060101010101" pitchFamily="49" charset="-122"/>
                <a:cs typeface="MingLiU_HKSCS" panose="02020500000000000000" pitchFamily="18" charset="-120"/>
              </a:rPr>
              <a:t>，</a:t>
            </a:r>
            <a:r>
              <a:rPr lang="zh-CN" altLang="zh-CN" kern="100" dirty="0">
                <a:latin typeface="黑体" panose="02010609060101010101" pitchFamily="49" charset="-122"/>
                <a:ea typeface="黑体" panose="02010609060101010101" pitchFamily="49" charset="-122"/>
                <a:cs typeface="宋体" panose="02010600030101010101" pitchFamily="2" charset="-122"/>
              </a:rPr>
              <a:t>人民就不能得到革命胜利的基本果实。</a:t>
            </a:r>
            <a:endParaRPr lang="zh-CN" altLang="zh-CN" kern="100" dirty="0">
              <a:latin typeface="黑体" panose="02010609060101010101" pitchFamily="49" charset="-122"/>
              <a:ea typeface="黑体" panose="02010609060101010101" pitchFamily="49" charset="-122"/>
              <a:cs typeface="Courier New" panose="02070309020205020404" pitchFamily="49" charset="0"/>
            </a:endParaRPr>
          </a:p>
          <a:p>
            <a:pPr algn="just">
              <a:lnSpc>
                <a:spcPct val="120000"/>
              </a:lnSpc>
              <a:spcAft>
                <a:spcPts val="0"/>
              </a:spcAft>
              <a:defRPr/>
            </a:pPr>
            <a:r>
              <a:rPr lang="en-US" altLang="zh-CN" kern="100" dirty="0">
                <a:latin typeface="黑体" panose="02010609060101010101" pitchFamily="49" charset="-122"/>
                <a:ea typeface="黑体" panose="02010609060101010101" pitchFamily="49" charset="-122"/>
                <a:cs typeface="Courier New" panose="02070309020205020404" pitchFamily="49" charset="0"/>
              </a:rPr>
              <a:t>                                   ——</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刘少奇《关于土地改革问题的报告》</a:t>
            </a:r>
            <a:r>
              <a:rPr lang="en-US" altLang="zh-CN" kern="100" dirty="0">
                <a:latin typeface="黑体" panose="02010609060101010101" pitchFamily="49" charset="-122"/>
                <a:ea typeface="黑体" panose="02010609060101010101" pitchFamily="49" charset="-122"/>
                <a:cs typeface="Times New Roman" panose="02020603050405020304" pitchFamily="18" charset="0"/>
              </a:rPr>
              <a:t> </a:t>
            </a:r>
            <a:endParaRPr lang="zh-CN" altLang="zh-CN" kern="100" dirty="0">
              <a:latin typeface="黑体" panose="02010609060101010101" pitchFamily="49" charset="-122"/>
              <a:ea typeface="黑体" panose="02010609060101010101" pitchFamily="49" charset="-122"/>
              <a:cs typeface="Courier New" panose="02070309020205020404" pitchFamily="49" charset="0"/>
            </a:endParaRPr>
          </a:p>
        </p:txBody>
      </p:sp>
      <p:sp>
        <p:nvSpPr>
          <p:cNvPr id="27" name="Rectangle 3"/>
          <p:cNvSpPr txBox="1">
            <a:spLocks noChangeArrowheads="1"/>
          </p:cNvSpPr>
          <p:nvPr/>
        </p:nvSpPr>
        <p:spPr bwMode="auto">
          <a:xfrm>
            <a:off x="2473325" y="5135034"/>
            <a:ext cx="7848600" cy="478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buFont typeface="Wingdings" panose="05000000000000000000" pitchFamily="2" charset="2"/>
              <a:buChar char="Ø"/>
            </a:pPr>
            <a:r>
              <a:rPr lang="zh-CN" altLang="en-US" dirty="0">
                <a:solidFill>
                  <a:srgbClr val="FF0000"/>
                </a:solidFill>
                <a:latin typeface="黑体" panose="02010609060101010101" pitchFamily="49" charset="-122"/>
                <a:ea typeface="黑体" panose="02010609060101010101" pitchFamily="49" charset="-122"/>
              </a:rPr>
              <a:t>从经济发展来说：封建土地制度严重阻碍了农村经济和中国社会发展；</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28" name="Rectangle 3"/>
          <p:cNvSpPr txBox="1">
            <a:spLocks noChangeArrowheads="1"/>
          </p:cNvSpPr>
          <p:nvPr/>
        </p:nvSpPr>
        <p:spPr bwMode="auto">
          <a:xfrm>
            <a:off x="2463801" y="5613400"/>
            <a:ext cx="6511925" cy="47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buFont typeface="Wingdings" panose="05000000000000000000" pitchFamily="2" charset="2"/>
              <a:buChar char="Ø"/>
            </a:pPr>
            <a:r>
              <a:rPr lang="zh-CN" altLang="en-US" dirty="0">
                <a:solidFill>
                  <a:srgbClr val="FF0000"/>
                </a:solidFill>
                <a:latin typeface="黑体" panose="02010609060101010101" pitchFamily="49" charset="-122"/>
                <a:ea typeface="黑体" panose="02010609060101010101" pitchFamily="49" charset="-122"/>
              </a:rPr>
              <a:t>从农民自身来说：新解放区广大农民迫切要求进行土改；</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29" name="圆角矩形标注 4"/>
          <p:cNvSpPr>
            <a:spLocks noChangeArrowheads="1"/>
          </p:cNvSpPr>
          <p:nvPr/>
        </p:nvSpPr>
        <p:spPr bwMode="auto">
          <a:xfrm>
            <a:off x="8543926" y="5088467"/>
            <a:ext cx="1037566" cy="427966"/>
          </a:xfrm>
          <a:prstGeom prst="wedgeRoundRectCallout">
            <a:avLst>
              <a:gd name="adj1" fmla="val -99560"/>
              <a:gd name="adj2" fmla="val -1657"/>
              <a:gd name="adj3" fmla="val 16667"/>
            </a:avLst>
          </a:prstGeom>
          <a:solidFill>
            <a:srgbClr val="FFFF00"/>
          </a:solidFill>
          <a:ln w="9525">
            <a:solidFill>
              <a:schemeClr val="tx1"/>
            </a:solidFill>
            <a:miter lim="800000"/>
          </a:ln>
        </p:spPr>
        <p:txBody>
          <a:bodyPr wrap="none">
            <a:spAutoFit/>
          </a:bodyPr>
          <a:lstStyle/>
          <a:p>
            <a:pPr>
              <a:lnSpc>
                <a:spcPct val="120000"/>
              </a:lnSpc>
              <a:buFont typeface="Arial" panose="020B0604020202020204" pitchFamily="34" charset="0"/>
              <a:buNone/>
            </a:pPr>
            <a:r>
              <a:rPr lang="zh-CN" altLang="en-US" sz="1600">
                <a:latin typeface="黑体" panose="02010609060101010101" pitchFamily="49" charset="-122"/>
                <a:ea typeface="黑体" panose="02010609060101010101" pitchFamily="49" charset="-122"/>
              </a:rPr>
              <a:t>根本原因</a:t>
            </a:r>
            <a:endParaRPr lang="zh-CN" altLang="en-US" sz="1600">
              <a:latin typeface="黑体" panose="02010609060101010101" pitchFamily="49" charset="-122"/>
              <a:ea typeface="黑体" panose="02010609060101010101" pitchFamily="49" charset="-122"/>
            </a:endParaRPr>
          </a:p>
        </p:txBody>
      </p:sp>
      <p:sp>
        <p:nvSpPr>
          <p:cNvPr id="30" name="Rectangle 3"/>
          <p:cNvSpPr txBox="1">
            <a:spLocks noChangeArrowheads="1"/>
          </p:cNvSpPr>
          <p:nvPr/>
        </p:nvSpPr>
        <p:spPr bwMode="auto">
          <a:xfrm>
            <a:off x="2463800" y="4646084"/>
            <a:ext cx="7848600" cy="522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buFont typeface="Wingdings" panose="05000000000000000000" pitchFamily="2" charset="2"/>
              <a:buChar char="Ø"/>
            </a:pPr>
            <a:r>
              <a:rPr lang="zh-CN" altLang="en-US" dirty="0">
                <a:solidFill>
                  <a:srgbClr val="FF0000"/>
                </a:solidFill>
                <a:latin typeface="黑体" panose="02010609060101010101" pitchFamily="49" charset="-122"/>
                <a:ea typeface="黑体" panose="02010609060101010101" pitchFamily="49" charset="-122"/>
              </a:rPr>
              <a:t>从国家性质来说：“人民民主专政”国家性质的要求；</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31" name="Rectangle 3"/>
          <p:cNvSpPr txBox="1">
            <a:spLocks noChangeArrowheads="1"/>
          </p:cNvSpPr>
          <p:nvPr/>
        </p:nvSpPr>
        <p:spPr bwMode="auto">
          <a:xfrm>
            <a:off x="2473325" y="6060018"/>
            <a:ext cx="4991100" cy="47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buFont typeface="Wingdings" panose="05000000000000000000" pitchFamily="2" charset="2"/>
              <a:buChar char="Ø"/>
            </a:pPr>
            <a:r>
              <a:rPr lang="zh-CN" altLang="en-US" dirty="0">
                <a:solidFill>
                  <a:srgbClr val="FF0000"/>
                </a:solidFill>
                <a:latin typeface="黑体" panose="02010609060101010101" pitchFamily="49" charset="-122"/>
                <a:ea typeface="黑体" panose="02010609060101010101" pitchFamily="49" charset="-122"/>
              </a:rPr>
              <a:t>从政治形势来说：巩固新生政权的需要。</a:t>
            </a:r>
            <a:endParaRPr lang="zh-CN" altLang="en-US"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bldLvl="0" animBg="1"/>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9"/>
          <p:cNvSpPr txBox="1">
            <a:spLocks noChangeArrowheads="1"/>
          </p:cNvSpPr>
          <p:nvPr/>
        </p:nvSpPr>
        <p:spPr bwMode="auto">
          <a:xfrm>
            <a:off x="1847851" y="1051985"/>
            <a:ext cx="1800225" cy="441998"/>
          </a:xfrm>
          <a:prstGeom prst="roundRect">
            <a:avLst/>
          </a:prstGeom>
          <a:solidFill>
            <a:srgbClr val="C00000"/>
          </a:solidFill>
          <a:ln>
            <a:noFill/>
          </a:ln>
          <a:effectLst>
            <a:outerShdw blurRad="63500" sx="102000" sy="102000" algn="ctr" rotWithShape="0">
              <a:prstClr val="black">
                <a:alpha val="40000"/>
              </a:prstClr>
            </a:outerShdw>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defRPr/>
            </a:pPr>
            <a:r>
              <a:rPr lang="zh-CN" altLang="en-US" sz="2000" dirty="0" smtClean="0">
                <a:solidFill>
                  <a:schemeClr val="bg1"/>
                </a:solidFill>
                <a:latin typeface="黑体" panose="02010609060101010101" pitchFamily="49" charset="-122"/>
                <a:ea typeface="黑体" panose="02010609060101010101" pitchFamily="49" charset="-122"/>
              </a:rPr>
              <a:t>土地改革过程</a:t>
            </a:r>
            <a:endParaRPr lang="zh-CN" altLang="en-US" sz="2000" dirty="0" smtClean="0">
              <a:solidFill>
                <a:schemeClr val="bg1"/>
              </a:solidFill>
              <a:latin typeface="黑体" panose="02010609060101010101" pitchFamily="49" charset="-122"/>
              <a:ea typeface="黑体" panose="02010609060101010101" pitchFamily="49" charset="-122"/>
            </a:endParaRPr>
          </a:p>
        </p:txBody>
      </p:sp>
      <p:cxnSp>
        <p:nvCxnSpPr>
          <p:cNvPr id="3" name="MH_Other_3"/>
          <p:cNvCxnSpPr/>
          <p:nvPr>
            <p:custDataLst>
              <p:tags r:id="rId1"/>
            </p:custDataLst>
          </p:nvPr>
        </p:nvCxnSpPr>
        <p:spPr>
          <a:xfrm>
            <a:off x="3186113" y="1972734"/>
            <a:ext cx="0" cy="4110567"/>
          </a:xfrm>
          <a:prstGeom prst="line">
            <a:avLst/>
          </a:prstGeom>
          <a:solidFill>
            <a:schemeClr val="accent1"/>
          </a:solidFill>
          <a:ln w="28575">
            <a:solidFill>
              <a:srgbClr val="990000"/>
            </a:solidFill>
          </a:ln>
        </p:spPr>
        <p:style>
          <a:lnRef idx="1">
            <a:schemeClr val="accent1"/>
          </a:lnRef>
          <a:fillRef idx="0">
            <a:schemeClr val="accent1"/>
          </a:fillRef>
          <a:effectRef idx="0">
            <a:schemeClr val="accent1"/>
          </a:effectRef>
          <a:fontRef idx="minor">
            <a:schemeClr val="tx1"/>
          </a:fontRef>
        </p:style>
      </p:cxnSp>
      <p:sp>
        <p:nvSpPr>
          <p:cNvPr id="10" name="MH_Text_3"/>
          <p:cNvSpPr>
            <a:spLocks noChangeArrowheads="1"/>
          </p:cNvSpPr>
          <p:nvPr>
            <p:custDataLst>
              <p:tags r:id="rId2"/>
            </p:custDataLst>
          </p:nvPr>
        </p:nvSpPr>
        <p:spPr bwMode="auto">
          <a:xfrm>
            <a:off x="3494088" y="4773084"/>
            <a:ext cx="2762250" cy="108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pPr>
            <a:r>
              <a:rPr lang="zh-CN" altLang="en-US" sz="2000">
                <a:latin typeface="黑体" panose="02010609060101010101" pitchFamily="49" charset="-122"/>
                <a:ea typeface="黑体" panose="02010609060101010101" pitchFamily="49" charset="-122"/>
              </a:rPr>
              <a:t>颁布</a:t>
            </a:r>
            <a:r>
              <a:rPr lang="en-US" altLang="zh-CN" sz="200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中华人民共和国土地改革法</a:t>
            </a:r>
            <a:r>
              <a:rPr lang="en-US" altLang="zh-CN" sz="2000">
                <a:latin typeface="黑体" panose="02010609060101010101" pitchFamily="49" charset="-122"/>
                <a:ea typeface="黑体" panose="02010609060101010101" pitchFamily="49" charset="-122"/>
              </a:rPr>
              <a:t>》</a:t>
            </a:r>
            <a:endParaRPr lang="en-US" altLang="zh-CN" sz="2000">
              <a:latin typeface="黑体" panose="02010609060101010101" pitchFamily="49" charset="-122"/>
              <a:ea typeface="黑体" panose="02010609060101010101" pitchFamily="49" charset="-122"/>
            </a:endParaRPr>
          </a:p>
        </p:txBody>
      </p:sp>
      <p:sp>
        <p:nvSpPr>
          <p:cNvPr id="11" name="MH_Text_3"/>
          <p:cNvSpPr>
            <a:spLocks noChangeArrowheads="1"/>
          </p:cNvSpPr>
          <p:nvPr>
            <p:custDataLst>
              <p:tags r:id="rId3"/>
            </p:custDataLst>
          </p:nvPr>
        </p:nvSpPr>
        <p:spPr bwMode="auto">
          <a:xfrm>
            <a:off x="3473450" y="3740151"/>
            <a:ext cx="2782888" cy="575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10000"/>
              </a:lnSpc>
            </a:pPr>
            <a:r>
              <a:rPr lang="zh-CN" altLang="en-US" sz="2000">
                <a:latin typeface="黑体" panose="02010609060101010101" pitchFamily="49" charset="-122"/>
                <a:ea typeface="黑体" panose="02010609060101010101" pitchFamily="49" charset="-122"/>
              </a:rPr>
              <a:t>全国分批进行土地改革</a:t>
            </a:r>
            <a:endParaRPr lang="zh-CN" altLang="en-US" sz="2000">
              <a:latin typeface="黑体" panose="02010609060101010101" pitchFamily="49" charset="-122"/>
              <a:ea typeface="黑体" panose="02010609060101010101" pitchFamily="49" charset="-122"/>
            </a:endParaRPr>
          </a:p>
        </p:txBody>
      </p:sp>
      <p:sp>
        <p:nvSpPr>
          <p:cNvPr id="12" name="MH_Text_3"/>
          <p:cNvSpPr>
            <a:spLocks noChangeArrowheads="1"/>
          </p:cNvSpPr>
          <p:nvPr>
            <p:custDataLst>
              <p:tags r:id="rId4"/>
            </p:custDataLst>
          </p:nvPr>
        </p:nvSpPr>
        <p:spPr bwMode="auto">
          <a:xfrm>
            <a:off x="3397251" y="2383367"/>
            <a:ext cx="2849563" cy="1022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pPr>
            <a:r>
              <a:rPr lang="zh-CN" altLang="en-US" sz="2000">
                <a:latin typeface="黑体" panose="02010609060101010101" pitchFamily="49" charset="-122"/>
                <a:ea typeface="黑体" panose="02010609060101010101" pitchFamily="49" charset="-122"/>
              </a:rPr>
              <a:t>全国大陆完成土地改革（除部分少数民族外）</a:t>
            </a:r>
            <a:endParaRPr lang="zh-CN" altLang="en-US" sz="2000">
              <a:latin typeface="黑体" panose="02010609060101010101" pitchFamily="49" charset="-122"/>
              <a:ea typeface="黑体" panose="02010609060101010101" pitchFamily="49" charset="-122"/>
            </a:endParaRPr>
          </a:p>
        </p:txBody>
      </p:sp>
      <p:sp>
        <p:nvSpPr>
          <p:cNvPr id="15" name="MH_Other_6"/>
          <p:cNvSpPr/>
          <p:nvPr>
            <p:custDataLst>
              <p:tags r:id="rId5"/>
            </p:custDataLst>
          </p:nvPr>
        </p:nvSpPr>
        <p:spPr>
          <a:xfrm>
            <a:off x="3062288" y="4914900"/>
            <a:ext cx="220662" cy="296333"/>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endParaRPr lang="zh-HK" altLang="en-US" sz="2000" smtClean="0">
              <a:solidFill>
                <a:srgbClr val="FFFFFF"/>
              </a:solidFill>
              <a:latin typeface="黑体" panose="02010609060101010101" pitchFamily="49" charset="-122"/>
              <a:ea typeface="黑体" panose="02010609060101010101" pitchFamily="49" charset="-122"/>
            </a:endParaRPr>
          </a:p>
        </p:txBody>
      </p:sp>
      <p:sp>
        <p:nvSpPr>
          <p:cNvPr id="16" name="MH_Other_6"/>
          <p:cNvSpPr/>
          <p:nvPr>
            <p:custDataLst>
              <p:tags r:id="rId6"/>
            </p:custDataLst>
          </p:nvPr>
        </p:nvSpPr>
        <p:spPr>
          <a:xfrm>
            <a:off x="3074988" y="3852334"/>
            <a:ext cx="220662" cy="296333"/>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endParaRPr lang="zh-HK" altLang="en-US" sz="2000" smtClean="0">
              <a:solidFill>
                <a:srgbClr val="FFFFFF"/>
              </a:solidFill>
              <a:latin typeface="黑体" panose="02010609060101010101" pitchFamily="49" charset="-122"/>
              <a:ea typeface="黑体" panose="02010609060101010101" pitchFamily="49" charset="-122"/>
            </a:endParaRPr>
          </a:p>
        </p:txBody>
      </p:sp>
      <p:sp>
        <p:nvSpPr>
          <p:cNvPr id="18" name="MH_Other_6"/>
          <p:cNvSpPr/>
          <p:nvPr>
            <p:custDataLst>
              <p:tags r:id="rId7"/>
            </p:custDataLst>
          </p:nvPr>
        </p:nvSpPr>
        <p:spPr>
          <a:xfrm>
            <a:off x="3074988" y="2681818"/>
            <a:ext cx="220662" cy="296333"/>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endParaRPr lang="zh-HK" altLang="en-US" sz="2000" smtClean="0">
              <a:solidFill>
                <a:srgbClr val="FFFFFF"/>
              </a:solidFill>
              <a:latin typeface="黑体" panose="02010609060101010101" pitchFamily="49" charset="-122"/>
              <a:ea typeface="黑体" panose="02010609060101010101" pitchFamily="49" charset="-122"/>
            </a:endParaRPr>
          </a:p>
        </p:txBody>
      </p:sp>
      <p:sp>
        <p:nvSpPr>
          <p:cNvPr id="19" name="MH_Text_3"/>
          <p:cNvSpPr>
            <a:spLocks noChangeArrowheads="1"/>
          </p:cNvSpPr>
          <p:nvPr>
            <p:custDataLst>
              <p:tags r:id="rId8"/>
            </p:custDataLst>
          </p:nvPr>
        </p:nvSpPr>
        <p:spPr bwMode="auto">
          <a:xfrm>
            <a:off x="1978025" y="4773085"/>
            <a:ext cx="1030288" cy="57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10000"/>
              </a:lnSpc>
            </a:pPr>
            <a:r>
              <a:rPr lang="en-US" altLang="zh-CN" sz="2000">
                <a:latin typeface="黑体" panose="02010609060101010101" pitchFamily="49" charset="-122"/>
                <a:ea typeface="黑体" panose="02010609060101010101" pitchFamily="49" charset="-122"/>
              </a:rPr>
              <a:t>1950</a:t>
            </a:r>
            <a:r>
              <a:rPr lang="zh-CN" altLang="en-US" sz="2000">
                <a:latin typeface="黑体" panose="02010609060101010101" pitchFamily="49" charset="-122"/>
                <a:ea typeface="黑体" panose="02010609060101010101" pitchFamily="49" charset="-122"/>
              </a:rPr>
              <a:t>年</a:t>
            </a:r>
            <a:endParaRPr lang="en-US" altLang="zh-CN" sz="2000">
              <a:latin typeface="黑体" panose="02010609060101010101" pitchFamily="49" charset="-122"/>
              <a:ea typeface="黑体" panose="02010609060101010101" pitchFamily="49" charset="-122"/>
            </a:endParaRPr>
          </a:p>
        </p:txBody>
      </p:sp>
      <p:sp>
        <p:nvSpPr>
          <p:cNvPr id="20" name="MH_Text_3"/>
          <p:cNvSpPr>
            <a:spLocks noChangeArrowheads="1"/>
          </p:cNvSpPr>
          <p:nvPr>
            <p:custDataLst>
              <p:tags r:id="rId9"/>
            </p:custDataLst>
          </p:nvPr>
        </p:nvSpPr>
        <p:spPr bwMode="auto">
          <a:xfrm>
            <a:off x="1973264" y="3784601"/>
            <a:ext cx="1030287" cy="486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10000"/>
              </a:lnSpc>
            </a:pPr>
            <a:r>
              <a:rPr lang="en-US" altLang="zh-CN" sz="2000">
                <a:latin typeface="黑体" panose="02010609060101010101" pitchFamily="49" charset="-122"/>
                <a:ea typeface="黑体" panose="02010609060101010101" pitchFamily="49" charset="-122"/>
              </a:rPr>
              <a:t>1950</a:t>
            </a:r>
            <a:r>
              <a:rPr lang="zh-CN" altLang="en-US" sz="2000">
                <a:latin typeface="黑体" panose="02010609060101010101" pitchFamily="49" charset="-122"/>
                <a:ea typeface="黑体" panose="02010609060101010101" pitchFamily="49" charset="-122"/>
              </a:rPr>
              <a:t>冬</a:t>
            </a:r>
            <a:endParaRPr lang="en-US" altLang="zh-CN" sz="2000">
              <a:latin typeface="黑体" panose="02010609060101010101" pitchFamily="49" charset="-122"/>
              <a:ea typeface="黑体" panose="02010609060101010101" pitchFamily="49" charset="-122"/>
            </a:endParaRPr>
          </a:p>
        </p:txBody>
      </p:sp>
      <p:sp>
        <p:nvSpPr>
          <p:cNvPr id="21" name="MH_Text_3"/>
          <p:cNvSpPr>
            <a:spLocks noChangeArrowheads="1"/>
          </p:cNvSpPr>
          <p:nvPr>
            <p:custDataLst>
              <p:tags r:id="rId10"/>
            </p:custDataLst>
          </p:nvPr>
        </p:nvSpPr>
        <p:spPr bwMode="auto">
          <a:xfrm>
            <a:off x="1855788" y="2527301"/>
            <a:ext cx="1219200" cy="734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10000"/>
              </a:lnSpc>
            </a:pPr>
            <a:r>
              <a:rPr lang="en-US" altLang="zh-CN" sz="2000">
                <a:latin typeface="黑体" panose="02010609060101010101" pitchFamily="49" charset="-122"/>
                <a:ea typeface="黑体" panose="02010609060101010101" pitchFamily="49" charset="-122"/>
              </a:rPr>
              <a:t>1952</a:t>
            </a:r>
            <a:r>
              <a:rPr lang="zh-CN" altLang="zh-CN" sz="2000">
                <a:latin typeface="黑体" panose="02010609060101010101" pitchFamily="49" charset="-122"/>
                <a:ea typeface="黑体" panose="02010609060101010101" pitchFamily="49" charset="-122"/>
              </a:rPr>
              <a:t>年底</a:t>
            </a:r>
            <a:endParaRPr lang="en-US" altLang="zh-CN" sz="2000">
              <a:latin typeface="黑体" panose="02010609060101010101" pitchFamily="49" charset="-122"/>
              <a:ea typeface="黑体" panose="02010609060101010101" pitchFamily="49" charset="-122"/>
            </a:endParaRPr>
          </a:p>
        </p:txBody>
      </p:sp>
      <p:sp>
        <p:nvSpPr>
          <p:cNvPr id="20493" name="文本框 4"/>
          <p:cNvSpPr txBox="1">
            <a:spLocks noChangeArrowheads="1"/>
          </p:cNvSpPr>
          <p:nvPr/>
        </p:nvSpPr>
        <p:spPr bwMode="auto">
          <a:xfrm>
            <a:off x="6565900" y="4773085"/>
            <a:ext cx="360045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000">
                <a:solidFill>
                  <a:srgbClr val="FF0000"/>
                </a:solidFill>
                <a:latin typeface="黑体" panose="02010609060101010101" pitchFamily="49" charset="-122"/>
                <a:ea typeface="黑体" panose="02010609060101010101" pitchFamily="49" charset="-122"/>
              </a:rPr>
              <a:t>规定废除地主阶级封建剥削的土地所有制，实行农民的土地所有制</a:t>
            </a:r>
            <a:endParaRPr lang="zh-CN" altLang="en-US" sz="2000">
              <a:solidFill>
                <a:srgbClr val="FF0000"/>
              </a:solidFill>
              <a:latin typeface="黑体" panose="02010609060101010101" pitchFamily="49" charset="-122"/>
              <a:ea typeface="黑体" panose="02010609060101010101" pitchFamily="49" charset="-122"/>
            </a:endParaRPr>
          </a:p>
        </p:txBody>
      </p:sp>
      <p:sp>
        <p:nvSpPr>
          <p:cNvPr id="27" name="椭圆形标注 26"/>
          <p:cNvSpPr/>
          <p:nvPr/>
        </p:nvSpPr>
        <p:spPr>
          <a:xfrm>
            <a:off x="7824788" y="4908552"/>
            <a:ext cx="2519362" cy="1248833"/>
          </a:xfrm>
          <a:prstGeom prst="wedgeEllipseCallout">
            <a:avLst>
              <a:gd name="adj1" fmla="val -72013"/>
              <a:gd name="adj2" fmla="val -7951"/>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tx1"/>
                </a:solidFill>
                <a:latin typeface="黑体" panose="02010609060101010101" pitchFamily="49" charset="-122"/>
                <a:ea typeface="黑体" panose="02010609060101010101" pitchFamily="49" charset="-122"/>
              </a:rPr>
              <a:t>从“地主私有</a:t>
            </a:r>
            <a:endParaRPr lang="zh-CN" altLang="en-US" dirty="0">
              <a:solidFill>
                <a:schemeClr val="tx1"/>
              </a:solidFill>
              <a:latin typeface="黑体" panose="02010609060101010101" pitchFamily="49" charset="-122"/>
              <a:ea typeface="黑体" panose="02010609060101010101" pitchFamily="49" charset="-122"/>
            </a:endParaRPr>
          </a:p>
          <a:p>
            <a:pPr algn="ctr">
              <a:defRPr/>
            </a:pPr>
            <a:r>
              <a:rPr lang="zh-CN" altLang="en-US" dirty="0">
                <a:solidFill>
                  <a:schemeClr val="tx1"/>
                </a:solidFill>
                <a:latin typeface="黑体" panose="02010609060101010101" pitchFamily="49" charset="-122"/>
                <a:ea typeface="黑体" panose="02010609060101010101" pitchFamily="49" charset="-122"/>
              </a:rPr>
              <a:t>”到“农民私有”</a:t>
            </a:r>
            <a:endParaRPr lang="zh-CN" altLang="en-US" dirty="0">
              <a:solidFill>
                <a:schemeClr val="tx1"/>
              </a:solidFill>
              <a:latin typeface="黑体" panose="02010609060101010101" pitchFamily="49" charset="-122"/>
              <a:ea typeface="黑体" panose="02010609060101010101" pitchFamily="49" charset="-122"/>
            </a:endParaRPr>
          </a:p>
        </p:txBody>
      </p:sp>
      <p:pic>
        <p:nvPicPr>
          <p:cNvPr id="28" name="Picture 4" descr="迎来了土改后的第一个丰收年"/>
          <p:cNvPicPr>
            <a:picLocks noChangeAspect="1" noChangeArrowheads="1"/>
          </p:cNvPicPr>
          <p:nvPr/>
        </p:nvPicPr>
        <p:blipFill>
          <a:blip r:embed="rId11" cstate="email"/>
          <a:srcRect/>
          <a:stretch>
            <a:fillRect/>
          </a:stretch>
        </p:blipFill>
        <p:spPr bwMode="auto">
          <a:xfrm>
            <a:off x="7340600" y="1056218"/>
            <a:ext cx="2051050" cy="3460749"/>
          </a:xfrm>
          <a:prstGeom prst="rect">
            <a:avLst/>
          </a:prstGeom>
          <a:ln>
            <a:noFill/>
          </a:ln>
          <a:effectLst>
            <a:outerShdw blurRad="292100" dist="139700" dir="2700000" algn="tl" rotWithShape="0">
              <a:srgbClr val="333333">
                <a:alpha val="65000"/>
              </a:srgbClr>
            </a:outerShdw>
          </a:effectLst>
        </p:spPr>
      </p:pic>
      <p:sp>
        <p:nvSpPr>
          <p:cNvPr id="18448" name="Rectangle 5"/>
          <p:cNvSpPr>
            <a:spLocks noChangeArrowheads="1"/>
          </p:cNvSpPr>
          <p:nvPr/>
        </p:nvSpPr>
        <p:spPr bwMode="auto">
          <a:xfrm>
            <a:off x="8616951" y="2012951"/>
            <a:ext cx="127000"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endParaRPr kumimoji="1" lang="zh-CN" altLang="en-US">
              <a:latin typeface="黑体" panose="02010609060101010101" pitchFamily="49" charset="-122"/>
              <a:ea typeface="黑体" panose="02010609060101010101" pitchFamily="49" charset="-122"/>
            </a:endParaRPr>
          </a:p>
        </p:txBody>
      </p:sp>
      <p:sp>
        <p:nvSpPr>
          <p:cNvPr id="20497" name="文本框 30"/>
          <p:cNvSpPr txBox="1">
            <a:spLocks noChangeArrowheads="1"/>
          </p:cNvSpPr>
          <p:nvPr/>
        </p:nvSpPr>
        <p:spPr bwMode="auto">
          <a:xfrm>
            <a:off x="9531985" y="1077385"/>
            <a:ext cx="459740" cy="356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kumimoji="1" lang="zh-CN" altLang="en-US">
                <a:latin typeface="黑体" panose="02010609060101010101" pitchFamily="49" charset="-122"/>
                <a:ea typeface="黑体" panose="02010609060101010101" pitchFamily="49" charset="-122"/>
              </a:rPr>
              <a:t>迎来土改后第一个丰收年</a:t>
            </a:r>
            <a:endParaRPr kumimoji="1" lang="zh-CN" altLang="en-US">
              <a:latin typeface="黑体" panose="02010609060101010101" pitchFamily="49" charset="-122"/>
              <a:ea typeface="黑体" panose="02010609060101010101" pitchFamily="49"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493"/>
                                        </p:tgtEl>
                                        <p:attrNameLst>
                                          <p:attrName>style.visibility</p:attrName>
                                        </p:attrNameLst>
                                      </p:cBhvr>
                                      <p:to>
                                        <p:strVal val="visible"/>
                                      </p:to>
                                    </p:set>
                                    <p:animEffect transition="in" filter="fade">
                                      <p:cBhvr>
                                        <p:cTn id="29" dur="500"/>
                                        <p:tgtEl>
                                          <p:spTgt spid="2049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0497"/>
                                        </p:tgtEl>
                                        <p:attrNameLst>
                                          <p:attrName>style.visibility</p:attrName>
                                        </p:attrNameLst>
                                      </p:cBhvr>
                                      <p:to>
                                        <p:strVal val="visible"/>
                                      </p:to>
                                    </p:set>
                                    <p:animEffect transition="in" filter="fade">
                                      <p:cBhvr>
                                        <p:cTn id="58" dur="500"/>
                                        <p:tgtEl>
                                          <p:spTgt spid="20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5" grpId="0" bldLvl="0" animBg="1"/>
      <p:bldP spid="16" grpId="0" bldLvl="0" animBg="1"/>
      <p:bldP spid="18" grpId="0" bldLvl="0" animBg="1"/>
      <p:bldP spid="19" grpId="0"/>
      <p:bldP spid="20" grpId="0"/>
      <p:bldP spid="21" grpId="0"/>
      <p:bldP spid="20493" grpId="0"/>
      <p:bldP spid="27" grpId="0" bldLvl="0" animBg="1"/>
      <p:bldP spid="2049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descr="61491251397503846"/>
          <p:cNvPicPr>
            <a:picLocks noChangeAspect="1" noChangeArrowheads="1"/>
          </p:cNvPicPr>
          <p:nvPr/>
        </p:nvPicPr>
        <p:blipFill>
          <a:blip r:embed="rId1" cstate="email"/>
          <a:srcRect/>
          <a:stretch>
            <a:fillRect/>
          </a:stretch>
        </p:blipFill>
        <p:spPr bwMode="auto">
          <a:xfrm>
            <a:off x="1954213" y="1411818"/>
            <a:ext cx="3168650" cy="4506383"/>
          </a:xfrm>
          <a:prstGeom prst="rect">
            <a:avLst/>
          </a:prstGeom>
          <a:ln>
            <a:noFill/>
          </a:ln>
          <a:effectLst>
            <a:outerShdw blurRad="292100" dist="139700" dir="2700000" algn="tl" rotWithShape="0">
              <a:srgbClr val="333333">
                <a:alpha val="65000"/>
              </a:srgbClr>
            </a:outerShdw>
          </a:effectLst>
        </p:spPr>
      </p:pic>
      <p:sp>
        <p:nvSpPr>
          <p:cNvPr id="19459" name="Text Box 7"/>
          <p:cNvSpPr txBox="1">
            <a:spLocks noChangeArrowheads="1"/>
          </p:cNvSpPr>
          <p:nvPr/>
        </p:nvSpPr>
        <p:spPr bwMode="auto">
          <a:xfrm>
            <a:off x="2266951" y="5975351"/>
            <a:ext cx="2735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zh-CN" altLang="en-US">
                <a:ea typeface="黑体" panose="02010609060101010101" pitchFamily="49" charset="-122"/>
              </a:rPr>
              <a:t>农民分到地主耕牛、工具</a:t>
            </a:r>
            <a:endParaRPr lang="zh-CN" altLang="en-US">
              <a:ea typeface="黑体" panose="02010609060101010101" pitchFamily="49" charset="-122"/>
            </a:endParaRPr>
          </a:p>
        </p:txBody>
      </p:sp>
      <p:pic>
        <p:nvPicPr>
          <p:cNvPr id="25604" name="Picture 2" descr="土地改革时，农民正在拔除地主立的界碑"/>
          <p:cNvPicPr>
            <a:picLocks noChangeAspect="1" noChangeArrowheads="1"/>
          </p:cNvPicPr>
          <p:nvPr/>
        </p:nvPicPr>
        <p:blipFill>
          <a:blip r:embed="rId2"/>
          <a:srcRect/>
          <a:stretch>
            <a:fillRect/>
          </a:stretch>
        </p:blipFill>
        <p:spPr bwMode="auto">
          <a:xfrm>
            <a:off x="5591176" y="1411817"/>
            <a:ext cx="4638675" cy="4504267"/>
          </a:xfrm>
          <a:prstGeom prst="rect">
            <a:avLst/>
          </a:prstGeom>
          <a:ln>
            <a:noFill/>
          </a:ln>
          <a:effectLst>
            <a:outerShdw blurRad="292100" dist="139700" dir="2700000" algn="tl" rotWithShape="0">
              <a:srgbClr val="333333">
                <a:alpha val="65000"/>
              </a:srgbClr>
            </a:outerShdw>
          </a:effectLst>
        </p:spPr>
      </p:pic>
      <p:sp>
        <p:nvSpPr>
          <p:cNvPr id="19461" name="Rectangle 3"/>
          <p:cNvSpPr>
            <a:spLocks noChangeArrowheads="1"/>
          </p:cNvSpPr>
          <p:nvPr/>
        </p:nvSpPr>
        <p:spPr bwMode="auto">
          <a:xfrm>
            <a:off x="6527801" y="5916085"/>
            <a:ext cx="29511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latin typeface="黑体" panose="02010609060101010101" pitchFamily="49" charset="-122"/>
                <a:ea typeface="黑体" panose="02010609060101010101" pitchFamily="49" charset="-122"/>
              </a:rPr>
              <a:t>农民正在拔除地主立的界碑</a:t>
            </a:r>
            <a:endParaRPr lang="zh-CN" altLang="en-US">
              <a:latin typeface="黑体" panose="02010609060101010101" pitchFamily="49" charset="-122"/>
              <a:ea typeface="黑体" panose="02010609060101010101" pitchFamily="49" charset="-122"/>
            </a:endParaRPr>
          </a:p>
        </p:txBody>
      </p:sp>
    </p:spTree>
  </p:cSld>
  <p:clrMapOvr>
    <a:masterClrMapping/>
  </p:clrMapOvr>
  <p:transition spd="med" advTm="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40013" y="2755900"/>
          <a:ext cx="6840220" cy="3265805"/>
        </p:xfrm>
        <a:graphic>
          <a:graphicData uri="http://schemas.openxmlformats.org/drawingml/2006/table">
            <a:tbl>
              <a:tblPr firstRow="1" bandRow="1">
                <a:tableStyleId>{5C22544A-7EE6-4342-B048-85BDC9FD1C3A}</a:tableStyleId>
              </a:tblPr>
              <a:tblGrid>
                <a:gridCol w="1219200"/>
                <a:gridCol w="1301115"/>
                <a:gridCol w="1440180"/>
                <a:gridCol w="1927225"/>
                <a:gridCol w="952500"/>
              </a:tblGrid>
              <a:tr h="494704">
                <a:tc rowSpan="2">
                  <a:txBody>
                    <a:bodyPr/>
                    <a:lstStyle/>
                    <a:p>
                      <a:endParaRPr lang="zh-CN" altLang="en-US" sz="2400" dirty="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gridSpan="3">
                  <a:txBody>
                    <a:bodyPr/>
                    <a:lstStyle/>
                    <a:p>
                      <a:endParaRPr lang="zh-CN" altLang="en-US" sz="2400" dirty="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zh-CN" altLang="en-US" sz="2400" dirty="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946187">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zh-CN" altLang="en-US" sz="240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zh-CN" altLang="en-US" sz="240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zh-CN" altLang="en-US" sz="2400" dirty="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rowSpan="3">
                  <a:txBody>
                    <a:bodyPr/>
                    <a:lstStyle/>
                    <a:p>
                      <a:endParaRPr lang="zh-CN" altLang="en-US" sz="2400" dirty="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864535">
                <a:tc>
                  <a:txBody>
                    <a:bodyPr/>
                    <a:lstStyle/>
                    <a:p>
                      <a:endParaRPr lang="zh-CN" altLang="en-US" sz="240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zh-CN" altLang="en-US" sz="240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zh-CN" altLang="en-US" sz="240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zh-CN" altLang="en-US" sz="240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960593">
                <a:tc>
                  <a:txBody>
                    <a:bodyPr/>
                    <a:lstStyle/>
                    <a:p>
                      <a:endParaRPr lang="zh-CN" altLang="en-US" sz="240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zh-CN" altLang="en-US" sz="2400" dirty="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zh-CN" altLang="en-US" sz="240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zh-CN" altLang="en-US" sz="2400" dirty="0"/>
                    </a:p>
                  </a:txBody>
                  <a:tcPr marL="91437" marR="91437" marT="60991" marB="609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bl>
          </a:graphicData>
        </a:graphic>
      </p:graphicFrame>
      <p:sp>
        <p:nvSpPr>
          <p:cNvPr id="20509" name="Text Box 37"/>
          <p:cNvSpPr txBox="1">
            <a:spLocks noChangeArrowheads="1"/>
          </p:cNvSpPr>
          <p:nvPr/>
        </p:nvSpPr>
        <p:spPr bwMode="auto">
          <a:xfrm>
            <a:off x="5362576" y="2745318"/>
            <a:ext cx="923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zh-CN" altLang="zh-CN">
                <a:latin typeface="黑体" panose="02010609060101010101" pitchFamily="49" charset="-122"/>
                <a:ea typeface="黑体" panose="02010609060101010101" pitchFamily="49" charset="-122"/>
              </a:rPr>
              <a:t>不同点</a:t>
            </a:r>
            <a:endParaRPr lang="zh-CN" altLang="zh-CN">
              <a:latin typeface="黑体" panose="02010609060101010101" pitchFamily="49" charset="-122"/>
              <a:ea typeface="黑体" panose="02010609060101010101" pitchFamily="49" charset="-122"/>
            </a:endParaRPr>
          </a:p>
        </p:txBody>
      </p:sp>
      <p:sp>
        <p:nvSpPr>
          <p:cNvPr id="20510" name="Text Box 38"/>
          <p:cNvSpPr txBox="1">
            <a:spLocks noChangeArrowheads="1"/>
          </p:cNvSpPr>
          <p:nvPr/>
        </p:nvSpPr>
        <p:spPr bwMode="auto">
          <a:xfrm>
            <a:off x="8545514" y="2745318"/>
            <a:ext cx="935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zh-CN" altLang="zh-CN">
                <a:latin typeface="黑体" panose="02010609060101010101" pitchFamily="49" charset="-122"/>
                <a:ea typeface="黑体" panose="02010609060101010101" pitchFamily="49" charset="-122"/>
              </a:rPr>
              <a:t>相同点</a:t>
            </a:r>
            <a:endParaRPr lang="zh-CN" altLang="zh-CN">
              <a:latin typeface="黑体" panose="02010609060101010101" pitchFamily="49" charset="-122"/>
              <a:ea typeface="黑体" panose="02010609060101010101" pitchFamily="49" charset="-122"/>
            </a:endParaRPr>
          </a:p>
        </p:txBody>
      </p:sp>
      <p:sp>
        <p:nvSpPr>
          <p:cNvPr id="20511" name="Text Box 39"/>
          <p:cNvSpPr txBox="1">
            <a:spLocks noChangeArrowheads="1"/>
          </p:cNvSpPr>
          <p:nvPr/>
        </p:nvSpPr>
        <p:spPr bwMode="auto">
          <a:xfrm>
            <a:off x="3857626" y="3536951"/>
            <a:ext cx="1374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a:latin typeface="黑体" panose="02010609060101010101" pitchFamily="49" charset="-122"/>
                <a:ea typeface="黑体" panose="02010609060101010101" pitchFamily="49" charset="-122"/>
              </a:rPr>
              <a:t>土地占有者</a:t>
            </a:r>
            <a:endParaRPr lang="zh-CN" altLang="zh-CN">
              <a:latin typeface="黑体" panose="02010609060101010101" pitchFamily="49" charset="-122"/>
              <a:ea typeface="黑体" panose="02010609060101010101" pitchFamily="49" charset="-122"/>
            </a:endParaRPr>
          </a:p>
        </p:txBody>
      </p:sp>
      <p:sp>
        <p:nvSpPr>
          <p:cNvPr id="20512" name="Text Box 42"/>
          <p:cNvSpPr txBox="1">
            <a:spLocks noChangeArrowheads="1"/>
          </p:cNvSpPr>
          <p:nvPr/>
        </p:nvSpPr>
        <p:spPr bwMode="auto">
          <a:xfrm>
            <a:off x="5064125" y="3306234"/>
            <a:ext cx="1493838"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zh-CN">
                <a:latin typeface="黑体" panose="02010609060101010101" pitchFamily="49" charset="-122"/>
                <a:ea typeface="黑体" panose="02010609060101010101" pitchFamily="49" charset="-122"/>
              </a:rPr>
              <a:t>地主阶级</a:t>
            </a:r>
            <a:endParaRPr lang="zh-CN" altLang="zh-CN">
              <a:latin typeface="黑体" panose="02010609060101010101" pitchFamily="49" charset="-122"/>
              <a:ea typeface="黑体" panose="02010609060101010101" pitchFamily="49" charset="-122"/>
            </a:endParaRPr>
          </a:p>
          <a:p>
            <a:pPr algn="ctr"/>
            <a:r>
              <a:rPr lang="zh-CN" altLang="zh-CN">
                <a:latin typeface="黑体" panose="02010609060101010101" pitchFamily="49" charset="-122"/>
                <a:ea typeface="黑体" panose="02010609060101010101" pitchFamily="49" charset="-122"/>
              </a:rPr>
              <a:t>与农民关系</a:t>
            </a:r>
            <a:endParaRPr lang="zh-CN" altLang="zh-CN">
              <a:latin typeface="黑体" panose="02010609060101010101" pitchFamily="49" charset="-122"/>
              <a:ea typeface="黑体" panose="02010609060101010101" pitchFamily="49" charset="-122"/>
            </a:endParaRPr>
          </a:p>
        </p:txBody>
      </p:sp>
      <p:sp>
        <p:nvSpPr>
          <p:cNvPr id="20513" name="Rectangle 12"/>
          <p:cNvSpPr>
            <a:spLocks noChangeArrowheads="1"/>
          </p:cNvSpPr>
          <p:nvPr/>
        </p:nvSpPr>
        <p:spPr bwMode="auto">
          <a:xfrm>
            <a:off x="7004051" y="3492501"/>
            <a:ext cx="1179513" cy="48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pPr>
            <a:r>
              <a:rPr lang="zh-CN" altLang="en-US">
                <a:latin typeface="黑体" panose="02010609060101010101" pitchFamily="49" charset="-122"/>
                <a:ea typeface="黑体" panose="02010609060101010101" pitchFamily="49" charset="-122"/>
              </a:rPr>
              <a:t>产品分配</a:t>
            </a:r>
            <a:endParaRPr lang="zh-CN" altLang="en-US">
              <a:latin typeface="黑体" panose="02010609060101010101" pitchFamily="49" charset="-122"/>
              <a:ea typeface="黑体" panose="02010609060101010101" pitchFamily="49" charset="-122"/>
            </a:endParaRPr>
          </a:p>
        </p:txBody>
      </p:sp>
      <p:sp>
        <p:nvSpPr>
          <p:cNvPr id="37" name="Text Box 36"/>
          <p:cNvSpPr txBox="1">
            <a:spLocks noChangeArrowheads="1"/>
          </p:cNvSpPr>
          <p:nvPr/>
        </p:nvSpPr>
        <p:spPr bwMode="auto">
          <a:xfrm>
            <a:off x="8656639" y="3738034"/>
            <a:ext cx="865187"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zh-CN" altLang="zh-CN">
                <a:latin typeface="黑体" panose="02010609060101010101" pitchFamily="49" charset="-122"/>
                <a:ea typeface="黑体" panose="02010609060101010101" pitchFamily="49" charset="-122"/>
              </a:rPr>
              <a:t>土地归私人所有</a:t>
            </a:r>
            <a:endParaRPr lang="zh-CN" altLang="zh-CN">
              <a:latin typeface="黑体" panose="02010609060101010101" pitchFamily="49" charset="-122"/>
              <a:ea typeface="黑体" panose="02010609060101010101" pitchFamily="49" charset="-122"/>
            </a:endParaRPr>
          </a:p>
        </p:txBody>
      </p:sp>
      <p:sp>
        <p:nvSpPr>
          <p:cNvPr id="38" name="Text Box 30"/>
          <p:cNvSpPr txBox="1">
            <a:spLocks noChangeArrowheads="1"/>
          </p:cNvSpPr>
          <p:nvPr/>
        </p:nvSpPr>
        <p:spPr bwMode="auto">
          <a:xfrm>
            <a:off x="4178300" y="4387851"/>
            <a:ext cx="736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zh-CN" altLang="zh-CN">
                <a:latin typeface="黑体" panose="02010609060101010101" pitchFamily="49" charset="-122"/>
                <a:ea typeface="黑体" panose="02010609060101010101" pitchFamily="49" charset="-122"/>
              </a:rPr>
              <a:t>地主</a:t>
            </a:r>
            <a:endParaRPr lang="zh-CN" altLang="zh-CN">
              <a:latin typeface="黑体" panose="02010609060101010101" pitchFamily="49" charset="-122"/>
              <a:ea typeface="黑体" panose="02010609060101010101" pitchFamily="49" charset="-122"/>
            </a:endParaRPr>
          </a:p>
        </p:txBody>
      </p:sp>
      <p:sp>
        <p:nvSpPr>
          <p:cNvPr id="39" name="Text Box 31"/>
          <p:cNvSpPr txBox="1">
            <a:spLocks noChangeArrowheads="1"/>
          </p:cNvSpPr>
          <p:nvPr/>
        </p:nvSpPr>
        <p:spPr bwMode="auto">
          <a:xfrm>
            <a:off x="4186238" y="5310718"/>
            <a:ext cx="7286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zh-CN" altLang="zh-CN">
                <a:latin typeface="黑体" panose="02010609060101010101" pitchFamily="49" charset="-122"/>
                <a:ea typeface="黑体" panose="02010609060101010101" pitchFamily="49" charset="-122"/>
              </a:rPr>
              <a:t>农民</a:t>
            </a:r>
            <a:endParaRPr lang="zh-CN" altLang="zh-CN">
              <a:latin typeface="黑体" panose="02010609060101010101" pitchFamily="49" charset="-122"/>
              <a:ea typeface="黑体" panose="02010609060101010101" pitchFamily="49" charset="-122"/>
            </a:endParaRPr>
          </a:p>
        </p:txBody>
      </p:sp>
      <p:sp>
        <p:nvSpPr>
          <p:cNvPr id="40" name="Text Box 32"/>
          <p:cNvSpPr txBox="1">
            <a:spLocks noChangeArrowheads="1"/>
          </p:cNvSpPr>
          <p:nvPr/>
        </p:nvSpPr>
        <p:spPr bwMode="auto">
          <a:xfrm>
            <a:off x="5111751" y="4360333"/>
            <a:ext cx="1609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zh-CN" altLang="zh-CN">
                <a:latin typeface="黑体" panose="02010609060101010101" pitchFamily="49" charset="-122"/>
                <a:ea typeface="黑体" panose="02010609060101010101" pitchFamily="49" charset="-122"/>
              </a:rPr>
              <a:t>剥削与被剥削</a:t>
            </a:r>
            <a:endParaRPr lang="zh-CN" altLang="zh-CN">
              <a:latin typeface="黑体" panose="02010609060101010101" pitchFamily="49" charset="-122"/>
              <a:ea typeface="黑体" panose="02010609060101010101" pitchFamily="49" charset="-122"/>
            </a:endParaRPr>
          </a:p>
        </p:txBody>
      </p:sp>
      <p:sp>
        <p:nvSpPr>
          <p:cNvPr id="41" name="Text Box 33"/>
          <p:cNvSpPr txBox="1">
            <a:spLocks noChangeArrowheads="1"/>
          </p:cNvSpPr>
          <p:nvPr/>
        </p:nvSpPr>
        <p:spPr bwMode="auto">
          <a:xfrm>
            <a:off x="5399088" y="5289551"/>
            <a:ext cx="781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zh-CN">
                <a:latin typeface="黑体" panose="02010609060101010101" pitchFamily="49" charset="-122"/>
                <a:ea typeface="黑体" panose="02010609060101010101" pitchFamily="49" charset="-122"/>
              </a:rPr>
              <a:t>平等</a:t>
            </a:r>
            <a:endParaRPr lang="zh-CN" altLang="zh-CN">
              <a:latin typeface="黑体" panose="02010609060101010101" pitchFamily="49" charset="-122"/>
              <a:ea typeface="黑体" panose="02010609060101010101" pitchFamily="49" charset="-122"/>
            </a:endParaRPr>
          </a:p>
        </p:txBody>
      </p:sp>
      <p:sp>
        <p:nvSpPr>
          <p:cNvPr id="42" name="Text Box 34"/>
          <p:cNvSpPr txBox="1">
            <a:spLocks noChangeArrowheads="1"/>
          </p:cNvSpPr>
          <p:nvPr/>
        </p:nvSpPr>
        <p:spPr bwMode="auto">
          <a:xfrm>
            <a:off x="6656388" y="4095751"/>
            <a:ext cx="1873250" cy="70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0000"/>
              </a:lnSpc>
            </a:pPr>
            <a:r>
              <a:rPr lang="zh-CN" altLang="zh-CN">
                <a:latin typeface="黑体" panose="02010609060101010101" pitchFamily="49" charset="-122"/>
                <a:ea typeface="黑体" panose="02010609060101010101" pitchFamily="49" charset="-122"/>
              </a:rPr>
              <a:t>地主阶级占有绝大部分劳动成果</a:t>
            </a:r>
            <a:endParaRPr lang="zh-CN" altLang="zh-CN">
              <a:latin typeface="黑体" panose="02010609060101010101" pitchFamily="49" charset="-122"/>
              <a:ea typeface="黑体" panose="02010609060101010101" pitchFamily="49" charset="-122"/>
            </a:endParaRPr>
          </a:p>
        </p:txBody>
      </p:sp>
      <p:sp>
        <p:nvSpPr>
          <p:cNvPr id="43" name="Text Box 35"/>
          <p:cNvSpPr txBox="1">
            <a:spLocks noChangeArrowheads="1"/>
          </p:cNvSpPr>
          <p:nvPr/>
        </p:nvSpPr>
        <p:spPr bwMode="auto">
          <a:xfrm>
            <a:off x="6638926" y="5103284"/>
            <a:ext cx="165576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zh-CN">
                <a:latin typeface="黑体" panose="02010609060101010101" pitchFamily="49" charset="-122"/>
                <a:ea typeface="黑体" panose="02010609060101010101" pitchFamily="49" charset="-122"/>
              </a:rPr>
              <a:t>农民自己占有劳动成果</a:t>
            </a:r>
            <a:endParaRPr lang="zh-CN" altLang="zh-CN">
              <a:latin typeface="黑体" panose="02010609060101010101" pitchFamily="49" charset="-122"/>
              <a:ea typeface="黑体" panose="02010609060101010101" pitchFamily="49" charset="-122"/>
            </a:endParaRPr>
          </a:p>
        </p:txBody>
      </p:sp>
      <p:sp>
        <p:nvSpPr>
          <p:cNvPr id="20521" name="Rectangle 10"/>
          <p:cNvSpPr>
            <a:spLocks noChangeArrowheads="1"/>
          </p:cNvSpPr>
          <p:nvPr/>
        </p:nvSpPr>
        <p:spPr bwMode="auto">
          <a:xfrm>
            <a:off x="2492376" y="4212167"/>
            <a:ext cx="1489075" cy="821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pPr>
            <a:r>
              <a:rPr lang="zh-CN" altLang="en-US">
                <a:latin typeface="黑体" panose="02010609060101010101" pitchFamily="49" charset="-122"/>
                <a:ea typeface="黑体" panose="02010609060101010101" pitchFamily="49" charset="-122"/>
              </a:rPr>
              <a:t>封建土地所有制</a:t>
            </a:r>
            <a:endParaRPr lang="zh-CN" altLang="en-US">
              <a:latin typeface="黑体" panose="02010609060101010101" pitchFamily="49" charset="-122"/>
              <a:ea typeface="黑体" panose="02010609060101010101" pitchFamily="49" charset="-122"/>
            </a:endParaRPr>
          </a:p>
        </p:txBody>
      </p:sp>
      <p:sp>
        <p:nvSpPr>
          <p:cNvPr id="20522" name="Text Box 29"/>
          <p:cNvSpPr txBox="1">
            <a:spLocks noChangeArrowheads="1"/>
          </p:cNvSpPr>
          <p:nvPr/>
        </p:nvSpPr>
        <p:spPr bwMode="auto">
          <a:xfrm>
            <a:off x="2640013" y="5103284"/>
            <a:ext cx="1223962"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zh-CN">
                <a:latin typeface="Times New Roman" panose="02020603050405020304" pitchFamily="18" charset="0"/>
                <a:ea typeface="黑体" panose="02010609060101010101" pitchFamily="49" charset="-122"/>
              </a:rPr>
              <a:t>农民土地所有制</a:t>
            </a:r>
            <a:endParaRPr lang="zh-CN" altLang="zh-CN">
              <a:latin typeface="Times New Roman" panose="02020603050405020304" pitchFamily="18" charset="0"/>
              <a:ea typeface="黑体" panose="02010609060101010101" pitchFamily="49" charset="-122"/>
            </a:endParaRPr>
          </a:p>
        </p:txBody>
      </p:sp>
      <p:sp>
        <p:nvSpPr>
          <p:cNvPr id="20523" name="Text Box 37"/>
          <p:cNvSpPr txBox="1">
            <a:spLocks noChangeArrowheads="1"/>
          </p:cNvSpPr>
          <p:nvPr/>
        </p:nvSpPr>
        <p:spPr bwMode="auto">
          <a:xfrm>
            <a:off x="2889251" y="3289300"/>
            <a:ext cx="923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zh-CN" altLang="en-US">
                <a:latin typeface="黑体" panose="02010609060101010101" pitchFamily="49" charset="-122"/>
                <a:ea typeface="黑体" panose="02010609060101010101" pitchFamily="49" charset="-122"/>
              </a:rPr>
              <a:t>类别</a:t>
            </a:r>
            <a:endParaRPr lang="zh-CN" altLang="zh-CN">
              <a:latin typeface="黑体" panose="02010609060101010101" pitchFamily="49" charset="-122"/>
              <a:ea typeface="黑体" panose="02010609060101010101" pitchFamily="49" charset="-122"/>
            </a:endParaRPr>
          </a:p>
        </p:txBody>
      </p:sp>
      <p:sp>
        <p:nvSpPr>
          <p:cNvPr id="20524" name="矩形 46"/>
          <p:cNvSpPr>
            <a:spLocks noChangeArrowheads="1"/>
          </p:cNvSpPr>
          <p:nvPr/>
        </p:nvSpPr>
        <p:spPr bwMode="auto">
          <a:xfrm>
            <a:off x="2898775" y="1803400"/>
            <a:ext cx="63944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400">
                <a:latin typeface="黑体" panose="02010609060101010101" pitchFamily="49" charset="-122"/>
                <a:ea typeface="黑体" panose="02010609060101010101" pitchFamily="49" charset="-122"/>
              </a:rPr>
              <a:t>封建土地所有制与农民土地所有制有何异同？</a:t>
            </a:r>
            <a:endParaRPr lang="zh-CN" altLang="en-US" sz="2400">
              <a:latin typeface="黑体" panose="02010609060101010101" pitchFamily="49" charset="-122"/>
              <a:ea typeface="黑体" panose="02010609060101010101" pitchFamily="49" charset="-122"/>
            </a:endParaRPr>
          </a:p>
        </p:txBody>
      </p:sp>
      <p:sp>
        <p:nvSpPr>
          <p:cNvPr id="20525" name="文本框 18"/>
          <p:cNvSpPr>
            <a:spLocks noChangeArrowheads="1"/>
          </p:cNvSpPr>
          <p:nvPr/>
        </p:nvSpPr>
        <p:spPr bwMode="auto">
          <a:xfrm>
            <a:off x="3711575" y="842434"/>
            <a:ext cx="4768850" cy="552203"/>
          </a:xfrm>
          <a:prstGeom prst="ribbon2">
            <a:avLst>
              <a:gd name="adj1" fmla="val 16667"/>
              <a:gd name="adj2" fmla="val 50000"/>
            </a:avLst>
          </a:prstGeom>
          <a:solidFill>
            <a:srgbClr val="C00000"/>
          </a:solidFill>
          <a:ln w="9525">
            <a:solidFill>
              <a:srgbClr val="FFFF00"/>
            </a:solidFill>
            <a:round/>
          </a:ln>
        </p:spPr>
        <p:txBody>
          <a:bodyPr>
            <a:spAutoFit/>
          </a:bodyPr>
          <a:lstStyle/>
          <a:p>
            <a:pPr algn="ctr"/>
            <a:r>
              <a:rPr lang="zh-CN" altLang="en-US" sz="2400">
                <a:solidFill>
                  <a:schemeClr val="bg1"/>
                </a:solidFill>
                <a:latin typeface="黑体" panose="02010609060101010101" pitchFamily="49" charset="-122"/>
                <a:ea typeface="黑体" panose="02010609060101010101" pitchFamily="49" charset="-122"/>
              </a:rPr>
              <a:t>知识拓展</a:t>
            </a:r>
            <a:endParaRPr lang="zh-CN" altLang="en-US" sz="240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MH" val="20170623142746"/>
  <p:tag name="MH_LIBRARY" val="GRAPHIC"/>
  <p:tag name="MH_ORDER" val="TextBox 13"/>
</p:tagLst>
</file>

<file path=ppt/tags/tag63.xml><?xml version="1.0" encoding="utf-8"?>
<p:tagLst xmlns:p="http://schemas.openxmlformats.org/presentationml/2006/main">
  <p:tag name="MH" val="20170623142746"/>
  <p:tag name="MH_LIBRARY" val="GRAPHIC"/>
  <p:tag name="MH_ORDER" val="TextBox 13"/>
</p:tagLst>
</file>

<file path=ppt/tags/tag64.xml><?xml version="1.0" encoding="utf-8"?>
<p:tagLst xmlns:p="http://schemas.openxmlformats.org/presentationml/2006/main">
  <p:tag name="MH" val="20171114093719"/>
  <p:tag name="MH_LIBRARY" val="GRAPHIC"/>
  <p:tag name="MH_TYPE" val="Other"/>
  <p:tag name="MH_ORDER" val="3"/>
</p:tagLst>
</file>

<file path=ppt/tags/tag65.xml><?xml version="1.0" encoding="utf-8"?>
<p:tagLst xmlns:p="http://schemas.openxmlformats.org/presentationml/2006/main">
  <p:tag name="MH" val="20171114093719"/>
  <p:tag name="MH_LIBRARY" val="GRAPHIC"/>
  <p:tag name="MH_TYPE" val="Text"/>
  <p:tag name="MH_ORDER" val="3"/>
</p:tagLst>
</file>

<file path=ppt/tags/tag66.xml><?xml version="1.0" encoding="utf-8"?>
<p:tagLst xmlns:p="http://schemas.openxmlformats.org/presentationml/2006/main">
  <p:tag name="MH" val="20171114093719"/>
  <p:tag name="MH_LIBRARY" val="GRAPHIC"/>
  <p:tag name="MH_TYPE" val="Text"/>
  <p:tag name="MH_ORDER" val="3"/>
</p:tagLst>
</file>

<file path=ppt/tags/tag67.xml><?xml version="1.0" encoding="utf-8"?>
<p:tagLst xmlns:p="http://schemas.openxmlformats.org/presentationml/2006/main">
  <p:tag name="MH" val="20171114093719"/>
  <p:tag name="MH_LIBRARY" val="GRAPHIC"/>
  <p:tag name="MH_TYPE" val="Text"/>
  <p:tag name="MH_ORDER" val="3"/>
</p:tagLst>
</file>

<file path=ppt/tags/tag68.xml><?xml version="1.0" encoding="utf-8"?>
<p:tagLst xmlns:p="http://schemas.openxmlformats.org/presentationml/2006/main">
  <p:tag name="MH" val="20171114093719"/>
  <p:tag name="MH_LIBRARY" val="GRAPHIC"/>
  <p:tag name="MH_TYPE" val="Other"/>
  <p:tag name="MH_ORDER" val="6"/>
</p:tagLst>
</file>

<file path=ppt/tags/tag69.xml><?xml version="1.0" encoding="utf-8"?>
<p:tagLst xmlns:p="http://schemas.openxmlformats.org/presentationml/2006/main">
  <p:tag name="MH" val="20171114093719"/>
  <p:tag name="MH_LIBRARY" val="GRAPHIC"/>
  <p:tag name="MH_TYPE" val="Other"/>
  <p:tag name="MH_ORDER" val="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MH" val="20171114093719"/>
  <p:tag name="MH_LIBRARY" val="GRAPHIC"/>
  <p:tag name="MH_TYPE" val="Other"/>
  <p:tag name="MH_ORDER" val="6"/>
</p:tagLst>
</file>

<file path=ppt/tags/tag71.xml><?xml version="1.0" encoding="utf-8"?>
<p:tagLst xmlns:p="http://schemas.openxmlformats.org/presentationml/2006/main">
  <p:tag name="MH" val="20171114093719"/>
  <p:tag name="MH_LIBRARY" val="GRAPHIC"/>
  <p:tag name="MH_TYPE" val="Text"/>
  <p:tag name="MH_ORDER" val="3"/>
</p:tagLst>
</file>

<file path=ppt/tags/tag72.xml><?xml version="1.0" encoding="utf-8"?>
<p:tagLst xmlns:p="http://schemas.openxmlformats.org/presentationml/2006/main">
  <p:tag name="MH" val="20171114093719"/>
  <p:tag name="MH_LIBRARY" val="GRAPHIC"/>
  <p:tag name="MH_TYPE" val="Text"/>
  <p:tag name="MH_ORDER" val="3"/>
</p:tagLst>
</file>

<file path=ppt/tags/tag73.xml><?xml version="1.0" encoding="utf-8"?>
<p:tagLst xmlns:p="http://schemas.openxmlformats.org/presentationml/2006/main">
  <p:tag name="MH" val="20171114093719"/>
  <p:tag name="MH_LIBRARY" val="GRAPHIC"/>
  <p:tag name="MH_TYPE" val="Text"/>
  <p:tag name="MH_ORDER" val="3"/>
</p:tagLst>
</file>

<file path=ppt/tags/tag74.xml><?xml version="1.0" encoding="utf-8"?>
<p:tagLst xmlns:p="http://schemas.openxmlformats.org/presentationml/2006/main">
  <p:tag name="MH" val="20170623142746"/>
  <p:tag name="MH_LIBRARY" val="GRAPHIC"/>
  <p:tag name="MH_ORDER" val="TextBox 1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1999</Words>
  <Application>WPS 演示</Application>
  <PresentationFormat>宽屏</PresentationFormat>
  <Paragraphs>170</Paragraphs>
  <Slides>16</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16</vt:i4>
      </vt:variant>
    </vt:vector>
  </HeadingPairs>
  <TitlesOfParts>
    <vt:vector size="32" baseType="lpstr">
      <vt:lpstr>Arial</vt:lpstr>
      <vt:lpstr>宋体</vt:lpstr>
      <vt:lpstr>Wingdings</vt:lpstr>
      <vt:lpstr>微软雅黑</vt:lpstr>
      <vt:lpstr>Arial Unicode MS</vt:lpstr>
      <vt:lpstr>Calibri</vt:lpstr>
      <vt:lpstr>华文新魏</vt:lpstr>
      <vt:lpstr>汉仪魏碑简</vt:lpstr>
      <vt:lpstr>Segoe Print</vt:lpstr>
      <vt:lpstr>黑体</vt:lpstr>
      <vt:lpstr>Microsoft New Tai Lue</vt:lpstr>
      <vt:lpstr>Times New Roman</vt:lpstr>
      <vt:lpstr>MingLiU_HKSCS</vt:lpstr>
      <vt:lpstr>PMingLiU-ExtB</vt:lpstr>
      <vt:lpstr>Courier New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mayn</cp:lastModifiedBy>
  <cp:revision>25</cp:revision>
  <dcterms:created xsi:type="dcterms:W3CDTF">2019-06-19T02:08:00Z</dcterms:created>
  <dcterms:modified xsi:type="dcterms:W3CDTF">2019-09-26T01:07:49Z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