
<file path=[Content_Types].xml><?xml version="1.0" encoding="utf-8"?>
<Types xmlns="http://schemas.openxmlformats.org/package/2006/content-types">
  <Default Extension="png" ContentType="image/png"/>
  <Default Extension="wdp" ContentType="image/vnd.ms-photo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22"/>
  </p:handoutMasterIdLst>
  <p:sldIdLst>
    <p:sldId id="257" r:id="rId3"/>
    <p:sldId id="258" r:id="rId4"/>
    <p:sldId id="259" r:id="rId5"/>
    <p:sldId id="260" r:id="rId6"/>
    <p:sldId id="261" r:id="rId7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8" d="100"/>
          <a:sy n="78" d="100"/>
        </p:scale>
        <p:origin x="654" y="54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F164E-D685-493E-AF07-0CE742DE1FD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openxmlformats.org/officeDocument/2006/relationships/image" Target="../media/image3.png"/><Relationship Id="rId7" Type="http://schemas.openxmlformats.org/officeDocument/2006/relationships/image" Target="../media/image2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0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无图标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763711" y="5997189"/>
            <a:ext cx="418935" cy="54317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等腰三角形 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弦形 1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弦形 12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6" name="直接连接符 5"/>
            <p:cNvCxnSpPr>
              <a:stCxn id="10" idx="1"/>
              <a:endCxn id="1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>
          <a:xfrm>
            <a:off x="9697212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4" cstate="email"/>
          <a:srcRect/>
          <a:stretch>
            <a:fillRect/>
          </a:stretch>
        </p:blipFill>
        <p:spPr>
          <a:xfrm>
            <a:off x="-464733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5" cstate="email"/>
          <a:srcRect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三本书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763711" y="5997189"/>
            <a:ext cx="418935" cy="54317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3" cstate="email"/>
          <a:srcRect l="-9007" t="-46031"/>
          <a:stretch>
            <a:fillRect/>
          </a:stretch>
        </p:blipFill>
        <p:spPr>
          <a:xfrm>
            <a:off x="-257137" y="1413672"/>
            <a:ext cx="582815" cy="2647701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4" cstate="email"/>
          <a:srcRect r="-10151" b="-1841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5" cstate="email"/>
          <a:srcRect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7" cstate="email"/>
          <a:srcRect/>
          <a:stretch>
            <a:fillRect/>
          </a:stretch>
        </p:blipFill>
        <p:spPr>
          <a:xfrm>
            <a:off x="9697212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8" cstate="email"/>
          <a:srcRect/>
          <a:stretch>
            <a:fillRect/>
          </a:stretch>
        </p:blipFill>
        <p:spPr>
          <a:xfrm>
            <a:off x="-464733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9" cstate="email"/>
          <a:srcRect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10" cstate="email"/>
          <a:stretch>
            <a:fillRect/>
          </a:stretch>
        </p:blipFill>
        <p:spPr>
          <a:xfrm>
            <a:off x="357489" y="286227"/>
            <a:ext cx="698460" cy="69846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0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1.xml"/><Relationship Id="rId18" Type="http://schemas.openxmlformats.org/officeDocument/2006/relationships/tags" Target="../tags/tag60.xml"/><Relationship Id="rId17" Type="http://schemas.openxmlformats.org/officeDocument/2006/relationships/tags" Target="../tags/tag59.xml"/><Relationship Id="rId16" Type="http://schemas.openxmlformats.org/officeDocument/2006/relationships/tags" Target="../tags/tag58.xml"/><Relationship Id="rId15" Type="http://schemas.openxmlformats.org/officeDocument/2006/relationships/tags" Target="../tags/tag57.xml"/><Relationship Id="rId14" Type="http://schemas.openxmlformats.org/officeDocument/2006/relationships/tags" Target="../tags/tag56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9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46.png"/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image" Target="../media/image41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48.png"/><Relationship Id="rId2" Type="http://schemas.openxmlformats.org/officeDocument/2006/relationships/image" Target="../media/image47.jpeg"/><Relationship Id="rId1" Type="http://schemas.openxmlformats.org/officeDocument/2006/relationships/image" Target="../media/image4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49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microsoft.com/office/2007/relationships/hdphoto" Target="../media/image11.wdp"/><Relationship Id="rId1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7" Type="http://schemas.microsoft.com/office/2007/relationships/hdphoto" Target="../media/image19.wdp"/><Relationship Id="rId6" Type="http://schemas.openxmlformats.org/officeDocument/2006/relationships/image" Target="../media/image18.png"/><Relationship Id="rId5" Type="http://schemas.openxmlformats.org/officeDocument/2006/relationships/image" Target="../media/image12.png"/><Relationship Id="rId4" Type="http://schemas.microsoft.com/office/2007/relationships/hdphoto" Target="../media/image17.wdp"/><Relationship Id="rId3" Type="http://schemas.openxmlformats.org/officeDocument/2006/relationships/image" Target="../media/image16.png"/><Relationship Id="rId2" Type="http://schemas.microsoft.com/office/2007/relationships/hdphoto" Target="../media/image15.wdp"/><Relationship Id="rId1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13.xml"/><Relationship Id="rId7" Type="http://schemas.microsoft.com/office/2007/relationships/hdphoto" Target="../media/image25.wdp"/><Relationship Id="rId6" Type="http://schemas.openxmlformats.org/officeDocument/2006/relationships/image" Target="../media/image24.png"/><Relationship Id="rId5" Type="http://schemas.microsoft.com/office/2007/relationships/hdphoto" Target="../media/image23.wdp"/><Relationship Id="rId4" Type="http://schemas.openxmlformats.org/officeDocument/2006/relationships/image" Target="../media/image22.png"/><Relationship Id="rId3" Type="http://schemas.microsoft.com/office/2007/relationships/hdphoto" Target="../media/image21.wdp"/><Relationship Id="rId2" Type="http://schemas.openxmlformats.org/officeDocument/2006/relationships/image" Target="../media/image20.png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3.xml"/><Relationship Id="rId6" Type="http://schemas.openxmlformats.org/officeDocument/2006/relationships/image" Target="../media/image30.jpeg"/><Relationship Id="rId5" Type="http://schemas.microsoft.com/office/2007/relationships/hdphoto" Target="../media/image29.wdp"/><Relationship Id="rId4" Type="http://schemas.openxmlformats.org/officeDocument/2006/relationships/image" Target="../media/image28.png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34.jpeg"/><Relationship Id="rId4" Type="http://schemas.openxmlformats.org/officeDocument/2006/relationships/image" Target="../media/image33.png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Relationship Id="rId3" Type="http://schemas.openxmlformats.org/officeDocument/2006/relationships/image" Target="../media/image36.png"/><Relationship Id="rId2" Type="http://schemas.openxmlformats.org/officeDocument/2006/relationships/image" Target="../media/image12.png"/><Relationship Id="rId1" Type="http://schemas.openxmlformats.org/officeDocument/2006/relationships/image" Target="../media/image3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microsoft.com/office/2007/relationships/hdphoto" Target="../media/image40.wdp"/><Relationship Id="rId1" Type="http://schemas.openxmlformats.org/officeDocument/2006/relationships/image" Target="../media/image3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1"/>
          <p:cNvSpPr txBox="1"/>
          <p:nvPr/>
        </p:nvSpPr>
        <p:spPr>
          <a:xfrm>
            <a:off x="1524000" y="2351328"/>
            <a:ext cx="914400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识字</a:t>
            </a:r>
            <a:r>
              <a:rPr lang="en-US" altLang="zh-CN" sz="6000" b="1" dirty="0" smtClean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  </a:t>
            </a:r>
            <a:r>
              <a:rPr lang="zh-CN" altLang="en-US" sz="6000" b="1" dirty="0" smtClean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天 地 人</a:t>
            </a:r>
            <a:endParaRPr lang="zh-CN" altLang="en-US" sz="6000" b="1" dirty="0"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70"/>
          <p:cNvSpPr txBox="1"/>
          <p:nvPr/>
        </p:nvSpPr>
        <p:spPr>
          <a:xfrm>
            <a:off x="4058149" y="1016978"/>
            <a:ext cx="42468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人教版小学语文一年级</a:t>
            </a:r>
            <a:endParaRPr lang="zh-CN" altLang="en-US" sz="3200" b="1" dirty="0"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949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2231249" y="288844"/>
            <a:ext cx="180848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32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848742" y="1406458"/>
            <a:ext cx="971550" cy="1295400"/>
          </a:xfrm>
          <a:prstGeom prst="rect">
            <a:avLst/>
          </a:prstGeom>
        </p:spPr>
      </p:pic>
      <p:sp>
        <p:nvSpPr>
          <p:cNvPr id="7" name="文本框 38"/>
          <p:cNvSpPr txBox="1"/>
          <p:nvPr/>
        </p:nvSpPr>
        <p:spPr>
          <a:xfrm>
            <a:off x="2630291" y="1331241"/>
            <a:ext cx="958467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altLang="en-US" sz="8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</a:t>
            </a:r>
            <a:endParaRPr lang="zh-CN" altLang="en-US" sz="8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2"/>
          <p:cNvSpPr txBox="1"/>
          <p:nvPr/>
        </p:nvSpPr>
        <p:spPr>
          <a:xfrm>
            <a:off x="4506560" y="1285291"/>
            <a:ext cx="916164" cy="1198880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亻</a:t>
            </a:r>
            <a:endParaRPr lang="zh-CN" altLang="en-US" sz="4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2"/>
          <p:cNvSpPr txBox="1"/>
          <p:nvPr/>
        </p:nvSpPr>
        <p:spPr>
          <a:xfrm>
            <a:off x="5131411" y="1073014"/>
            <a:ext cx="582629" cy="1170940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en-US" altLang="zh-CN" sz="7200" baseline="-25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+</a:t>
            </a:r>
            <a:endParaRPr lang="zh-CN" altLang="en-US" sz="7200" baseline="-25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2"/>
          <p:cNvSpPr txBox="1"/>
          <p:nvPr/>
        </p:nvSpPr>
        <p:spPr>
          <a:xfrm>
            <a:off x="5814608" y="1301620"/>
            <a:ext cx="999849" cy="1198880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4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尔</a:t>
            </a:r>
            <a:endParaRPr lang="zh-CN" altLang="en-US" sz="4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2"/>
          <p:cNvSpPr txBox="1"/>
          <p:nvPr/>
        </p:nvSpPr>
        <p:spPr>
          <a:xfrm>
            <a:off x="6671858" y="1297577"/>
            <a:ext cx="999849" cy="1198880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en-US" altLang="zh-CN" sz="4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=</a:t>
            </a:r>
            <a:endParaRPr lang="zh-CN" altLang="en-US" sz="4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文本框 2"/>
          <p:cNvSpPr txBox="1"/>
          <p:nvPr/>
        </p:nvSpPr>
        <p:spPr>
          <a:xfrm>
            <a:off x="7439019" y="1331241"/>
            <a:ext cx="999849" cy="1198880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4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你</a:t>
            </a:r>
            <a:endParaRPr lang="zh-CN" altLang="en-US" sz="4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文本框 2"/>
          <p:cNvSpPr txBox="1"/>
          <p:nvPr/>
        </p:nvSpPr>
        <p:spPr>
          <a:xfrm>
            <a:off x="3901138" y="3208570"/>
            <a:ext cx="1165259" cy="645160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你好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文本框 2"/>
          <p:cNvSpPr txBox="1"/>
          <p:nvPr/>
        </p:nvSpPr>
        <p:spPr>
          <a:xfrm>
            <a:off x="6580258" y="3236031"/>
            <a:ext cx="1165259" cy="645160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你们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 bwMode="auto">
          <a:xfrm>
            <a:off x="3386241" y="3996902"/>
            <a:ext cx="2143124" cy="177594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 bwMode="auto">
          <a:xfrm>
            <a:off x="6095854" y="3996902"/>
            <a:ext cx="2151857" cy="177594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2" grpId="0" bldLvl="0" animBg="1"/>
      <p:bldP spid="13" grpId="0" bldLvl="0" animBg="1"/>
      <p:bldP spid="14" grpId="0" bldLvl="0" animBg="1"/>
      <p:bldP spid="21" grpId="0" bldLvl="0" animBg="1"/>
      <p:bldP spid="2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2231249" y="288844"/>
            <a:ext cx="180848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32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848742" y="1406458"/>
            <a:ext cx="971550" cy="1295400"/>
          </a:xfrm>
          <a:prstGeom prst="rect">
            <a:avLst/>
          </a:prstGeom>
        </p:spPr>
      </p:pic>
      <p:sp>
        <p:nvSpPr>
          <p:cNvPr id="7" name="文本框 38"/>
          <p:cNvSpPr txBox="1"/>
          <p:nvPr/>
        </p:nvSpPr>
        <p:spPr>
          <a:xfrm>
            <a:off x="2630291" y="1331241"/>
            <a:ext cx="958467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altLang="en-US" sz="8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endParaRPr lang="zh-CN" altLang="en-US" sz="8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文本框 2"/>
          <p:cNvSpPr txBox="1"/>
          <p:nvPr/>
        </p:nvSpPr>
        <p:spPr>
          <a:xfrm>
            <a:off x="2872438" y="2945502"/>
            <a:ext cx="1165259" cy="645160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我国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文本框 2"/>
          <p:cNvSpPr txBox="1"/>
          <p:nvPr/>
        </p:nvSpPr>
        <p:spPr>
          <a:xfrm>
            <a:off x="7403378" y="2899687"/>
            <a:ext cx="2243895" cy="645160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我们赢了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305816" y="3673928"/>
            <a:ext cx="2114501" cy="23118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403378" y="3628114"/>
            <a:ext cx="2359948" cy="23576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文本框 2"/>
          <p:cNvSpPr txBox="1"/>
          <p:nvPr/>
        </p:nvSpPr>
        <p:spPr>
          <a:xfrm>
            <a:off x="5358464" y="2899687"/>
            <a:ext cx="1165259" cy="645160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我方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682771" y="3674949"/>
            <a:ext cx="2394177" cy="239417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文本框 2"/>
          <p:cNvSpPr txBox="1"/>
          <p:nvPr/>
        </p:nvSpPr>
        <p:spPr>
          <a:xfrm>
            <a:off x="5213529" y="1200199"/>
            <a:ext cx="2445932" cy="645160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我爱你，中国！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文本框 2"/>
          <p:cNvSpPr txBox="1"/>
          <p:nvPr/>
        </p:nvSpPr>
        <p:spPr>
          <a:xfrm>
            <a:off x="5201281" y="1957554"/>
            <a:ext cx="3191351" cy="645160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我们是祖国的花朵。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2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2231249" y="288844"/>
            <a:ext cx="180848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32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848742" y="1406458"/>
            <a:ext cx="971550" cy="1295400"/>
          </a:xfrm>
          <a:prstGeom prst="rect">
            <a:avLst/>
          </a:prstGeom>
        </p:spPr>
      </p:pic>
      <p:sp>
        <p:nvSpPr>
          <p:cNvPr id="7" name="文本框 38"/>
          <p:cNvSpPr txBox="1"/>
          <p:nvPr/>
        </p:nvSpPr>
        <p:spPr>
          <a:xfrm>
            <a:off x="2630291" y="1331241"/>
            <a:ext cx="958467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altLang="en-US" sz="8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</a:t>
            </a:r>
            <a:endParaRPr lang="zh-CN" altLang="en-US" sz="8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2"/>
          <p:cNvSpPr txBox="1"/>
          <p:nvPr/>
        </p:nvSpPr>
        <p:spPr>
          <a:xfrm>
            <a:off x="4506560" y="1285291"/>
            <a:ext cx="916164" cy="1198880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亻</a:t>
            </a:r>
            <a:endParaRPr lang="zh-CN" altLang="en-US" sz="4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2"/>
          <p:cNvSpPr txBox="1"/>
          <p:nvPr/>
        </p:nvSpPr>
        <p:spPr>
          <a:xfrm>
            <a:off x="5131411" y="1073014"/>
            <a:ext cx="582629" cy="1170940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en-US" altLang="zh-CN" sz="7200" baseline="-25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+</a:t>
            </a:r>
            <a:endParaRPr lang="zh-CN" altLang="en-US" sz="7200" baseline="-25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2"/>
          <p:cNvSpPr txBox="1"/>
          <p:nvPr/>
        </p:nvSpPr>
        <p:spPr>
          <a:xfrm>
            <a:off x="5814608" y="1301620"/>
            <a:ext cx="999849" cy="1198880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4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也</a:t>
            </a:r>
            <a:endParaRPr lang="zh-CN" altLang="en-US" sz="4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2"/>
          <p:cNvSpPr txBox="1"/>
          <p:nvPr/>
        </p:nvSpPr>
        <p:spPr>
          <a:xfrm>
            <a:off x="6671858" y="1297577"/>
            <a:ext cx="999849" cy="1198880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en-US" altLang="zh-CN" sz="4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=</a:t>
            </a:r>
            <a:endParaRPr lang="zh-CN" altLang="en-US" sz="4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文本框 2"/>
          <p:cNvSpPr txBox="1"/>
          <p:nvPr/>
        </p:nvSpPr>
        <p:spPr>
          <a:xfrm>
            <a:off x="7439019" y="1331241"/>
            <a:ext cx="999849" cy="1198880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4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他</a:t>
            </a:r>
            <a:endParaRPr lang="zh-CN" altLang="en-US" sz="4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文本框 2"/>
          <p:cNvSpPr txBox="1"/>
          <p:nvPr/>
        </p:nvSpPr>
        <p:spPr>
          <a:xfrm>
            <a:off x="3923931" y="3397092"/>
            <a:ext cx="1165259" cy="645160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他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俩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文本框 2"/>
          <p:cNvSpPr txBox="1"/>
          <p:nvPr/>
        </p:nvSpPr>
        <p:spPr>
          <a:xfrm>
            <a:off x="7089078" y="3331818"/>
            <a:ext cx="1165259" cy="645160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他们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66971" y="3978148"/>
            <a:ext cx="2447069" cy="21762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226118" y="3978149"/>
            <a:ext cx="2891178" cy="21026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2" grpId="0" bldLvl="0" animBg="1"/>
      <p:bldP spid="13" grpId="0" bldLvl="0" animBg="1"/>
      <p:bldP spid="14" grpId="0" bldLvl="0" animBg="1"/>
      <p:bldP spid="21" grpId="0" bldLvl="0" animBg="1"/>
      <p:bldP spid="2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2231249" y="288844"/>
            <a:ext cx="180848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32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157841" y="1202708"/>
            <a:ext cx="3181598" cy="2367032"/>
            <a:chOff x="1235580" y="1680379"/>
            <a:chExt cx="4242131" cy="2367032"/>
          </a:xfrm>
        </p:grpSpPr>
        <p:grpSp>
          <p:nvGrpSpPr>
            <p:cNvPr id="4" name="组合 3"/>
            <p:cNvGrpSpPr/>
            <p:nvPr/>
          </p:nvGrpSpPr>
          <p:grpSpPr>
            <a:xfrm>
              <a:off x="1235580" y="3001249"/>
              <a:ext cx="1121676" cy="1046162"/>
              <a:chOff x="1512750" y="2008804"/>
              <a:chExt cx="1121676" cy="1046162"/>
            </a:xfrm>
          </p:grpSpPr>
          <p:sp>
            <p:nvSpPr>
              <p:cNvPr id="15" name="椭圆 14"/>
              <p:cNvSpPr/>
              <p:nvPr/>
            </p:nvSpPr>
            <p:spPr>
              <a:xfrm>
                <a:off x="1662876" y="2083416"/>
                <a:ext cx="971550" cy="971550"/>
              </a:xfrm>
              <a:prstGeom prst="ellipse">
                <a:avLst/>
              </a:prstGeom>
              <a:solidFill>
                <a:srgbClr val="FF990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" name="文本框 2"/>
              <p:cNvSpPr txBox="1"/>
              <p:nvPr/>
            </p:nvSpPr>
            <p:spPr>
              <a:xfrm>
                <a:off x="1512750" y="2008804"/>
                <a:ext cx="971551" cy="1014730"/>
              </a:xfrm>
              <a:prstGeom prst="rect">
                <a:avLst/>
              </a:prstGeom>
              <a:noFill/>
              <a:ln w="9525">
                <a:noFill/>
              </a:ln>
              <a:effectLst/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88900" h="88900"/>
              </a:sp3d>
            </p:spPr>
            <p:txBody>
              <a:bodyPr wrap="square" rtlCol="0">
                <a:spAutoFit/>
              </a:bodyPr>
              <a:lstStyle/>
              <a:p>
                <a:pPr indent="304800" algn="ctr">
                  <a:lnSpc>
                    <a:spcPct val="150000"/>
                  </a:lnSpc>
                </a:pPr>
                <a:r>
                  <a:rPr lang="zh-CN" altLang="en-US" sz="4000" dirty="0" smtClean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宋体" panose="02010600030101010101" pitchFamily="2" charset="-122"/>
                  </a:rPr>
                  <a:t>你</a:t>
                </a:r>
                <a:endParaRPr lang="zh-CN" altLang="en-US" sz="4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宋体" panose="02010600030101010101" pitchFamily="2" charset="-122"/>
                </a:endParaRP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2795808" y="1680379"/>
              <a:ext cx="1121676" cy="1032514"/>
              <a:chOff x="1512750" y="2022452"/>
              <a:chExt cx="1121676" cy="1032514"/>
            </a:xfrm>
          </p:grpSpPr>
          <p:sp>
            <p:nvSpPr>
              <p:cNvPr id="19" name="椭圆 18"/>
              <p:cNvSpPr/>
              <p:nvPr/>
            </p:nvSpPr>
            <p:spPr>
              <a:xfrm>
                <a:off x="1662876" y="2083416"/>
                <a:ext cx="971550" cy="971550"/>
              </a:xfrm>
              <a:prstGeom prst="ellipse">
                <a:avLst/>
              </a:prstGeom>
              <a:solidFill>
                <a:srgbClr val="FF990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0" name="文本框 19"/>
              <p:cNvSpPr txBox="1"/>
              <p:nvPr/>
            </p:nvSpPr>
            <p:spPr>
              <a:xfrm>
                <a:off x="1512750" y="2022452"/>
                <a:ext cx="971551" cy="1014730"/>
              </a:xfrm>
              <a:prstGeom prst="rect">
                <a:avLst/>
              </a:prstGeom>
              <a:noFill/>
              <a:ln w="9525">
                <a:noFill/>
              </a:ln>
              <a:effectLst/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88900" h="88900"/>
              </a:sp3d>
            </p:spPr>
            <p:txBody>
              <a:bodyPr wrap="square" rtlCol="0">
                <a:spAutoFit/>
              </a:bodyPr>
              <a:lstStyle/>
              <a:p>
                <a:pPr indent="304800" algn="ctr">
                  <a:lnSpc>
                    <a:spcPct val="150000"/>
                  </a:lnSpc>
                </a:pPr>
                <a:r>
                  <a:rPr lang="zh-CN" altLang="en-US" sz="4000" dirty="0" smtClean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宋体" panose="02010600030101010101" pitchFamily="2" charset="-122"/>
                  </a:rPr>
                  <a:t>我</a:t>
                </a:r>
                <a:endParaRPr lang="zh-CN" altLang="en-US" sz="4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宋体" panose="02010600030101010101" pitchFamily="2" charset="-122"/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4356035" y="3028545"/>
              <a:ext cx="1121676" cy="1018866"/>
              <a:chOff x="1512750" y="2036100"/>
              <a:chExt cx="1121676" cy="1018866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1662876" y="2083416"/>
                <a:ext cx="971550" cy="971550"/>
              </a:xfrm>
              <a:prstGeom prst="ellipse">
                <a:avLst/>
              </a:prstGeom>
              <a:solidFill>
                <a:srgbClr val="FF990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5" name="文本框 24"/>
              <p:cNvSpPr txBox="1"/>
              <p:nvPr/>
            </p:nvSpPr>
            <p:spPr>
              <a:xfrm>
                <a:off x="1512750" y="2036100"/>
                <a:ext cx="971551" cy="1014730"/>
              </a:xfrm>
              <a:prstGeom prst="rect">
                <a:avLst/>
              </a:prstGeom>
              <a:noFill/>
              <a:ln w="9525">
                <a:noFill/>
              </a:ln>
              <a:effectLst/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88900" h="88900"/>
              </a:sp3d>
            </p:spPr>
            <p:txBody>
              <a:bodyPr wrap="square" rtlCol="0">
                <a:spAutoFit/>
              </a:bodyPr>
              <a:lstStyle/>
              <a:p>
                <a:pPr indent="304800" algn="ctr">
                  <a:lnSpc>
                    <a:spcPct val="150000"/>
                  </a:lnSpc>
                </a:pPr>
                <a:r>
                  <a:rPr lang="zh-CN" altLang="en-US" sz="4000" dirty="0" smtClean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宋体" panose="02010600030101010101" pitchFamily="2" charset="-122"/>
                  </a:rPr>
                  <a:t>他</a:t>
                </a:r>
                <a:endParaRPr lang="zh-CN" altLang="en-US" sz="4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宋体" panose="02010600030101010101" pitchFamily="2" charset="-122"/>
                </a:endParaRPr>
              </a:p>
            </p:txBody>
          </p:sp>
        </p:grpSp>
      </p:grpSp>
      <p:sp>
        <p:nvSpPr>
          <p:cNvPr id="26" name="矩形 25"/>
          <p:cNvSpPr/>
          <p:nvPr/>
        </p:nvSpPr>
        <p:spPr>
          <a:xfrm>
            <a:off x="6470766" y="2676425"/>
            <a:ext cx="3538015" cy="2306955"/>
          </a:xfrm>
          <a:prstGeom prst="rect">
            <a:avLst/>
          </a:prstGeom>
          <a:ln w="12700" cmpd="sng">
            <a:solidFill>
              <a:srgbClr val="00B0F0"/>
            </a:solidFill>
            <a:prstDash val="sysDot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       你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、我、</a:t>
            </a: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他，我们共同生活在地球上。我们要互相尊重，和平相处，互相友爱，互相帮助。</a:t>
            </a:r>
            <a:endParaRPr lang="en-US" altLang="zh-CN" sz="2400" dirty="0" smtClean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157141" y="1656166"/>
            <a:ext cx="3957966" cy="645160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rtlCol="0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你、我、他应该如何相处？</a:t>
            </a:r>
            <a:endParaRPr lang="zh-CN" altLang="en-US" sz="24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157841" y="3830587"/>
            <a:ext cx="3778671" cy="2306955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rtlCol="0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    两个人面对面说话时，称对方为“你”，称自己为“我”，称自己和对方以外的某个人为“他”。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7" grpId="0" bldLvl="0" animBg="1"/>
      <p:bldP spid="2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2231250" y="288844"/>
            <a:ext cx="180848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归纳总结</a:t>
            </a:r>
            <a:endParaRPr lang="zh-CN" altLang="en-US" sz="32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848423" y="2420670"/>
            <a:ext cx="3852902" cy="2306955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我是老师，你是我的学生，他也是我的学生。我们共同生活在天和地之间，一起做热爱学习、勤奋努力的人。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 bwMode="auto">
          <a:xfrm>
            <a:off x="2450686" y="2171700"/>
            <a:ext cx="3099440" cy="257991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2231250" y="288844"/>
            <a:ext cx="180848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拓展延伸</a:t>
            </a:r>
            <a:endParaRPr lang="zh-CN" altLang="en-US" sz="32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2"/>
          <p:cNvSpPr txBox="1"/>
          <p:nvPr/>
        </p:nvSpPr>
        <p:spPr>
          <a:xfrm>
            <a:off x="4049921" y="1127585"/>
            <a:ext cx="916164" cy="1198880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亻</a:t>
            </a:r>
            <a:endParaRPr lang="zh-CN" altLang="en-US" sz="4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2"/>
          <p:cNvSpPr txBox="1"/>
          <p:nvPr/>
        </p:nvSpPr>
        <p:spPr>
          <a:xfrm>
            <a:off x="4674772" y="915308"/>
            <a:ext cx="582629" cy="1170940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en-US" altLang="zh-CN" sz="7200" baseline="-25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+</a:t>
            </a:r>
            <a:endParaRPr lang="zh-CN" altLang="en-US" sz="7200" baseline="-25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2"/>
          <p:cNvSpPr txBox="1"/>
          <p:nvPr/>
        </p:nvSpPr>
        <p:spPr>
          <a:xfrm>
            <a:off x="5357969" y="1143914"/>
            <a:ext cx="999849" cy="1198880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48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？</a:t>
            </a:r>
            <a:endParaRPr lang="zh-CN" altLang="en-US" sz="48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2"/>
          <p:cNvSpPr txBox="1"/>
          <p:nvPr/>
        </p:nvSpPr>
        <p:spPr>
          <a:xfrm>
            <a:off x="6215219" y="1139871"/>
            <a:ext cx="999849" cy="1198880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en-US" altLang="zh-CN" sz="4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=</a:t>
            </a:r>
            <a:endParaRPr lang="zh-CN" altLang="en-US" sz="4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2"/>
          <p:cNvSpPr txBox="1"/>
          <p:nvPr/>
        </p:nvSpPr>
        <p:spPr>
          <a:xfrm>
            <a:off x="6982380" y="1173535"/>
            <a:ext cx="999849" cy="1198880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48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？</a:t>
            </a:r>
            <a:endParaRPr lang="zh-CN" altLang="en-US" sz="48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2"/>
          <p:cNvSpPr txBox="1"/>
          <p:nvPr/>
        </p:nvSpPr>
        <p:spPr>
          <a:xfrm>
            <a:off x="4049921" y="2456442"/>
            <a:ext cx="916164" cy="1198880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亻</a:t>
            </a:r>
            <a:endParaRPr lang="zh-CN" altLang="en-US" sz="4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2"/>
          <p:cNvSpPr txBox="1"/>
          <p:nvPr/>
        </p:nvSpPr>
        <p:spPr>
          <a:xfrm>
            <a:off x="4674772" y="2244165"/>
            <a:ext cx="582629" cy="1170940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en-US" altLang="zh-CN" sz="7200" baseline="-25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+</a:t>
            </a:r>
            <a:endParaRPr lang="zh-CN" altLang="en-US" sz="7200" baseline="-25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2"/>
          <p:cNvSpPr txBox="1"/>
          <p:nvPr/>
        </p:nvSpPr>
        <p:spPr>
          <a:xfrm>
            <a:off x="5357969" y="2472771"/>
            <a:ext cx="999849" cy="1198880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48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乍</a:t>
            </a:r>
            <a:endParaRPr lang="zh-CN" altLang="en-US" sz="48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2"/>
          <p:cNvSpPr txBox="1"/>
          <p:nvPr/>
        </p:nvSpPr>
        <p:spPr>
          <a:xfrm>
            <a:off x="6215219" y="2468728"/>
            <a:ext cx="999849" cy="1198880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en-US" altLang="zh-CN" sz="4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=</a:t>
            </a:r>
            <a:endParaRPr lang="zh-CN" altLang="en-US" sz="4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文本框 2"/>
          <p:cNvSpPr txBox="1"/>
          <p:nvPr/>
        </p:nvSpPr>
        <p:spPr>
          <a:xfrm>
            <a:off x="6982380" y="2502392"/>
            <a:ext cx="999849" cy="1198880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48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作</a:t>
            </a:r>
            <a:endParaRPr lang="zh-CN" altLang="en-US" sz="48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文本框 2"/>
          <p:cNvSpPr txBox="1"/>
          <p:nvPr/>
        </p:nvSpPr>
        <p:spPr>
          <a:xfrm>
            <a:off x="4049921" y="3974999"/>
            <a:ext cx="916164" cy="1198880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亻</a:t>
            </a:r>
            <a:endParaRPr lang="zh-CN" altLang="en-US" sz="4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文本框 2"/>
          <p:cNvSpPr txBox="1"/>
          <p:nvPr/>
        </p:nvSpPr>
        <p:spPr>
          <a:xfrm>
            <a:off x="4674772" y="3762722"/>
            <a:ext cx="582629" cy="1170940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en-US" altLang="zh-CN" sz="7200" baseline="-25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+</a:t>
            </a:r>
            <a:endParaRPr lang="zh-CN" altLang="en-US" sz="7200" baseline="-25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2"/>
          <p:cNvSpPr txBox="1"/>
          <p:nvPr/>
        </p:nvSpPr>
        <p:spPr>
          <a:xfrm>
            <a:off x="5357969" y="3991328"/>
            <a:ext cx="999849" cy="1198880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48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十</a:t>
            </a:r>
            <a:endParaRPr lang="zh-CN" altLang="en-US" sz="48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文本框 2"/>
          <p:cNvSpPr txBox="1"/>
          <p:nvPr/>
        </p:nvSpPr>
        <p:spPr>
          <a:xfrm>
            <a:off x="6215219" y="3987285"/>
            <a:ext cx="999849" cy="1198880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en-US" altLang="zh-CN" sz="4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=</a:t>
            </a:r>
            <a:endParaRPr lang="zh-CN" altLang="en-US" sz="4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文本框 2"/>
          <p:cNvSpPr txBox="1"/>
          <p:nvPr/>
        </p:nvSpPr>
        <p:spPr>
          <a:xfrm>
            <a:off x="6982380" y="4020949"/>
            <a:ext cx="999849" cy="1198880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48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什</a:t>
            </a:r>
            <a:endParaRPr lang="zh-CN" altLang="en-US" sz="48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2231250" y="288844"/>
            <a:ext cx="180848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课堂小练</a:t>
            </a:r>
            <a:endParaRPr lang="zh-CN" altLang="en-US" sz="32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2"/>
          <p:cNvSpPr txBox="1"/>
          <p:nvPr/>
        </p:nvSpPr>
        <p:spPr>
          <a:xfrm>
            <a:off x="1808822" y="1772656"/>
            <a:ext cx="916164" cy="1198880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4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二</a:t>
            </a:r>
            <a:endParaRPr lang="zh-CN" altLang="en-US" sz="4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2"/>
          <p:cNvSpPr txBox="1"/>
          <p:nvPr/>
        </p:nvSpPr>
        <p:spPr>
          <a:xfrm>
            <a:off x="2433673" y="1560379"/>
            <a:ext cx="582629" cy="1170940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en-US" altLang="zh-CN" sz="7200" baseline="-25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+</a:t>
            </a:r>
            <a:endParaRPr lang="zh-CN" altLang="en-US" sz="7200" baseline="-25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2"/>
          <p:cNvSpPr txBox="1"/>
          <p:nvPr/>
        </p:nvSpPr>
        <p:spPr>
          <a:xfrm>
            <a:off x="3116870" y="1788985"/>
            <a:ext cx="999849" cy="1198880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4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人</a:t>
            </a:r>
            <a:endParaRPr lang="zh-CN" altLang="en-US" sz="4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2"/>
          <p:cNvSpPr txBox="1"/>
          <p:nvPr/>
        </p:nvSpPr>
        <p:spPr>
          <a:xfrm>
            <a:off x="3765926" y="1784942"/>
            <a:ext cx="999849" cy="1198880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en-US" altLang="zh-CN" sz="4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=</a:t>
            </a:r>
            <a:endParaRPr lang="zh-CN" altLang="en-US" sz="4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2"/>
          <p:cNvSpPr txBox="1"/>
          <p:nvPr/>
        </p:nvSpPr>
        <p:spPr>
          <a:xfrm>
            <a:off x="4716787" y="1824971"/>
            <a:ext cx="999849" cy="1198880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4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天</a:t>
            </a:r>
            <a:endParaRPr lang="zh-CN" altLang="en-US" sz="4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765774" y="1824970"/>
            <a:ext cx="946496" cy="121132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2"/>
          <p:cNvSpPr txBox="1"/>
          <p:nvPr/>
        </p:nvSpPr>
        <p:spPr>
          <a:xfrm>
            <a:off x="1832388" y="3683106"/>
            <a:ext cx="916164" cy="1198880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亻</a:t>
            </a:r>
            <a:endParaRPr lang="zh-CN" altLang="en-US" sz="4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文本框 2"/>
          <p:cNvSpPr txBox="1"/>
          <p:nvPr/>
        </p:nvSpPr>
        <p:spPr>
          <a:xfrm>
            <a:off x="2457238" y="3470828"/>
            <a:ext cx="582629" cy="1170940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en-US" altLang="zh-CN" sz="7200" baseline="-25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+</a:t>
            </a:r>
            <a:endParaRPr lang="zh-CN" altLang="en-US" sz="7200" baseline="-25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文本框 2"/>
          <p:cNvSpPr txBox="1"/>
          <p:nvPr/>
        </p:nvSpPr>
        <p:spPr>
          <a:xfrm>
            <a:off x="3140436" y="3699435"/>
            <a:ext cx="999849" cy="1198880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4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尔</a:t>
            </a:r>
            <a:endParaRPr lang="zh-CN" altLang="en-US" sz="4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2"/>
          <p:cNvSpPr txBox="1"/>
          <p:nvPr/>
        </p:nvSpPr>
        <p:spPr>
          <a:xfrm>
            <a:off x="3789491" y="3695392"/>
            <a:ext cx="999849" cy="1198880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en-US" altLang="zh-CN" sz="4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=</a:t>
            </a:r>
            <a:endParaRPr lang="zh-CN" altLang="en-US" sz="4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文本框 2"/>
          <p:cNvSpPr txBox="1"/>
          <p:nvPr/>
        </p:nvSpPr>
        <p:spPr>
          <a:xfrm>
            <a:off x="4740353" y="3735421"/>
            <a:ext cx="999849" cy="1198880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4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你</a:t>
            </a:r>
            <a:endParaRPr lang="zh-CN" altLang="en-US" sz="4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789340" y="3735420"/>
            <a:ext cx="946496" cy="121132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"/>
          <p:cNvSpPr txBox="1"/>
          <p:nvPr/>
        </p:nvSpPr>
        <p:spPr>
          <a:xfrm>
            <a:off x="6244764" y="1824912"/>
            <a:ext cx="916164" cy="1198880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亻</a:t>
            </a:r>
            <a:endParaRPr lang="zh-CN" altLang="en-US" sz="4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文本框 2"/>
          <p:cNvSpPr txBox="1"/>
          <p:nvPr/>
        </p:nvSpPr>
        <p:spPr>
          <a:xfrm>
            <a:off x="6869614" y="1612635"/>
            <a:ext cx="582629" cy="1170940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en-US" altLang="zh-CN" sz="7200" baseline="-25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+</a:t>
            </a:r>
            <a:endParaRPr lang="zh-CN" altLang="en-US" sz="7200" baseline="-25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文本框 2"/>
          <p:cNvSpPr txBox="1"/>
          <p:nvPr/>
        </p:nvSpPr>
        <p:spPr>
          <a:xfrm>
            <a:off x="7552812" y="1841241"/>
            <a:ext cx="999849" cy="1198880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4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也</a:t>
            </a:r>
            <a:endParaRPr lang="zh-CN" altLang="en-US" sz="4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文本框 2"/>
          <p:cNvSpPr txBox="1"/>
          <p:nvPr/>
        </p:nvSpPr>
        <p:spPr>
          <a:xfrm>
            <a:off x="8214114" y="1837198"/>
            <a:ext cx="999849" cy="1198880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en-US" altLang="zh-CN" sz="4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=</a:t>
            </a:r>
            <a:endParaRPr lang="zh-CN" altLang="en-US" sz="4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文本框 2"/>
          <p:cNvSpPr txBox="1"/>
          <p:nvPr/>
        </p:nvSpPr>
        <p:spPr>
          <a:xfrm>
            <a:off x="9164975" y="1877227"/>
            <a:ext cx="999849" cy="1198880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4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他</a:t>
            </a:r>
            <a:endParaRPr lang="zh-CN" altLang="en-US" sz="4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9213963" y="1877226"/>
            <a:ext cx="946496" cy="121132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"/>
          <p:cNvSpPr txBox="1"/>
          <p:nvPr/>
        </p:nvSpPr>
        <p:spPr>
          <a:xfrm>
            <a:off x="6244764" y="3753848"/>
            <a:ext cx="916164" cy="1198880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4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土</a:t>
            </a:r>
            <a:endParaRPr lang="zh-CN" altLang="en-US" sz="4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文本框 2"/>
          <p:cNvSpPr txBox="1"/>
          <p:nvPr/>
        </p:nvSpPr>
        <p:spPr>
          <a:xfrm>
            <a:off x="6869614" y="3541571"/>
            <a:ext cx="582629" cy="1170940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en-US" altLang="zh-CN" sz="7200" baseline="-25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+</a:t>
            </a:r>
            <a:endParaRPr lang="zh-CN" altLang="en-US" sz="7200" baseline="-25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文本框 2"/>
          <p:cNvSpPr txBox="1"/>
          <p:nvPr/>
        </p:nvSpPr>
        <p:spPr>
          <a:xfrm>
            <a:off x="7552812" y="3770177"/>
            <a:ext cx="999849" cy="1198880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4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也</a:t>
            </a:r>
            <a:endParaRPr lang="zh-CN" altLang="en-US" sz="4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文本框 2"/>
          <p:cNvSpPr txBox="1"/>
          <p:nvPr/>
        </p:nvSpPr>
        <p:spPr>
          <a:xfrm>
            <a:off x="8214114" y="3766134"/>
            <a:ext cx="999849" cy="1198880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en-US" altLang="zh-CN" sz="4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=</a:t>
            </a:r>
            <a:endParaRPr lang="zh-CN" altLang="en-US" sz="4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文本框 2"/>
          <p:cNvSpPr txBox="1"/>
          <p:nvPr/>
        </p:nvSpPr>
        <p:spPr>
          <a:xfrm>
            <a:off x="9164975" y="3806163"/>
            <a:ext cx="999849" cy="1198880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4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地</a:t>
            </a:r>
            <a:endParaRPr lang="zh-CN" altLang="en-US" sz="4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9213963" y="3806162"/>
            <a:ext cx="946496" cy="121132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9" grpId="0" bldLvl="0" animBg="1"/>
      <p:bldP spid="25" grpId="0" bldLvl="0" animBg="1"/>
      <p:bldP spid="31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2231250" y="288844"/>
            <a:ext cx="180848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课堂小练</a:t>
            </a:r>
            <a:endParaRPr lang="zh-CN" altLang="en-US" sz="32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35166" y="1690933"/>
            <a:ext cx="7189211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组词。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天（              </a:t>
            </a: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)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（              </a:t>
            </a: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)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（              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)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地（              </a:t>
            </a: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)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（              </a:t>
            </a: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)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（              </a:t>
            </a: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)</a:t>
            </a:r>
            <a:endParaRPr lang="en-US" altLang="zh-CN" sz="2400" dirty="0" smtClean="0"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人（              </a:t>
            </a: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)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（              </a:t>
            </a: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)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（              </a:t>
            </a: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)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134598" y="2372797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天空</a:t>
            </a:r>
            <a:endParaRPr lang="zh-CN" altLang="en-US" sz="24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824840" y="2395375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蓝天</a:t>
            </a:r>
            <a:endParaRPr lang="zh-CN" altLang="en-US" sz="24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523960" y="2396729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天边</a:t>
            </a:r>
            <a:endParaRPr lang="zh-CN" altLang="en-US" sz="24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134598" y="2919002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地方</a:t>
            </a:r>
            <a:endParaRPr lang="zh-CN" altLang="en-US" sz="24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813582" y="2914268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地球</a:t>
            </a:r>
            <a:endParaRPr lang="zh-CN" altLang="en-US" sz="24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531037" y="2913059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大地</a:t>
            </a:r>
            <a:endParaRPr lang="zh-CN" altLang="en-US" sz="24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134598" y="3474171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人民</a:t>
            </a:r>
            <a:endParaRPr lang="zh-CN" altLang="en-US" sz="24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831686" y="3474170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人生</a:t>
            </a:r>
            <a:endParaRPr lang="zh-CN" altLang="en-US" sz="24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523960" y="3474171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人们</a:t>
            </a:r>
            <a:endParaRPr lang="zh-CN" altLang="en-US" sz="24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  <p:bldP spid="4" grpId="0"/>
      <p:bldP spid="5" grpId="0"/>
      <p:bldP spid="6" grpId="0"/>
      <p:bldP spid="7" grpId="0"/>
      <p:bldP spid="8" grpId="0"/>
      <p:bldP spid="10" grpId="0"/>
      <p:bldP spid="11" grpId="0"/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2231250" y="288844"/>
            <a:ext cx="180848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课后作业</a:t>
            </a:r>
            <a:endParaRPr lang="zh-CN" altLang="en-US" sz="32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46475" y="1411050"/>
            <a:ext cx="6563202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用“你”“我”“他”三个字各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说一句话。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2"/>
          <p:cNvSpPr txBox="1"/>
          <p:nvPr/>
        </p:nvSpPr>
        <p:spPr>
          <a:xfrm>
            <a:off x="3735572" y="2358107"/>
            <a:ext cx="3042146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你</a:t>
            </a: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来读一下这个字。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2"/>
          <p:cNvSpPr txBox="1"/>
          <p:nvPr/>
        </p:nvSpPr>
        <p:spPr>
          <a:xfrm>
            <a:off x="3817220" y="3354149"/>
            <a:ext cx="2710856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的妈妈是老师。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2"/>
          <p:cNvSpPr txBox="1"/>
          <p:nvPr/>
        </p:nvSpPr>
        <p:spPr>
          <a:xfrm>
            <a:off x="3817220" y="4297789"/>
            <a:ext cx="2245492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他</a:t>
            </a: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正在看书。 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文本框 170"/>
          <p:cNvSpPr txBox="1"/>
          <p:nvPr/>
        </p:nvSpPr>
        <p:spPr>
          <a:xfrm>
            <a:off x="2335957" y="350138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引入新课</a:t>
            </a:r>
            <a:endParaRPr lang="zh-CN" altLang="en-US" sz="32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2" name="矩形 171"/>
          <p:cNvSpPr/>
          <p:nvPr/>
        </p:nvSpPr>
        <p:spPr>
          <a:xfrm>
            <a:off x="5704273" y="2689491"/>
            <a:ext cx="4091152" cy="1753235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n w="0"/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      欣赏画家</a:t>
            </a:r>
            <a:r>
              <a:rPr lang="zh-CN" altLang="en-US" sz="2400" dirty="0">
                <a:ln w="0"/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傅抱石的国画</a:t>
            </a:r>
            <a:r>
              <a:rPr lang="zh-CN" altLang="en-US" sz="2400" dirty="0" smtClean="0">
                <a:ln w="0"/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作品</a:t>
            </a:r>
            <a:r>
              <a:rPr lang="en-US" altLang="zh-CN" sz="2400" dirty="0">
                <a:ln w="0"/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2400" dirty="0">
                <a:ln w="0"/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一望大江开</a:t>
            </a:r>
            <a:r>
              <a:rPr lang="en-US" altLang="zh-CN" sz="2400" dirty="0" smtClean="0">
                <a:ln w="0"/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2400" dirty="0" smtClean="0">
                <a:ln w="0"/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，感受天地</a:t>
            </a:r>
            <a:r>
              <a:rPr lang="zh-CN" altLang="en-US" sz="2400" dirty="0">
                <a:ln w="0"/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的</a:t>
            </a:r>
            <a:r>
              <a:rPr lang="zh-CN" altLang="en-US" sz="2400" dirty="0" smtClean="0">
                <a:ln w="0"/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广阔、人的渺小。</a:t>
            </a:r>
            <a:endParaRPr lang="en-US" altLang="zh-CN" sz="2400" dirty="0">
              <a:ln w="0"/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218246" y="1706853"/>
            <a:ext cx="3326245" cy="341632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2434449" y="288844"/>
            <a:ext cx="140208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我会认</a:t>
            </a:r>
            <a:endParaRPr lang="zh-CN" altLang="en-US" sz="32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94596" y="2719719"/>
            <a:ext cx="1469050" cy="1295400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3215863" y="2160485"/>
            <a:ext cx="5693349" cy="525762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37226" y="2716608"/>
            <a:ext cx="1469050" cy="1295400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87049" y="2724514"/>
            <a:ext cx="1469050" cy="1295400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30750" y="2716608"/>
            <a:ext cx="1469050" cy="1295400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85774" y="2708748"/>
            <a:ext cx="1469050" cy="1295400"/>
          </a:xfrm>
          <a:prstGeom prst="rect">
            <a:avLst/>
          </a:prstGeom>
        </p:spPr>
      </p:pic>
      <p:sp>
        <p:nvSpPr>
          <p:cNvPr id="39" name="文本框 38"/>
          <p:cNvSpPr txBox="1"/>
          <p:nvPr/>
        </p:nvSpPr>
        <p:spPr>
          <a:xfrm>
            <a:off x="3025132" y="2644502"/>
            <a:ext cx="1449268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altLang="en-US" sz="8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</a:t>
            </a:r>
            <a:endParaRPr lang="zh-CN" altLang="en-US" sz="8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3963364" y="2658521"/>
            <a:ext cx="1449268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altLang="en-US" sz="8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地</a:t>
            </a:r>
            <a:endParaRPr lang="zh-CN" altLang="en-US" sz="8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4902171" y="2635078"/>
            <a:ext cx="1449268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altLang="en-US" sz="8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endParaRPr lang="zh-CN" altLang="en-US" sz="8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5827587" y="2630292"/>
            <a:ext cx="1449268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altLang="en-US" sz="8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</a:t>
            </a:r>
            <a:endParaRPr lang="zh-CN" altLang="en-US" sz="8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6792331" y="2676034"/>
            <a:ext cx="1449268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altLang="en-US" sz="8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endParaRPr lang="zh-CN" altLang="en-US" sz="8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3218207" y="2138605"/>
            <a:ext cx="118473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en-US" altLang="zh-CN" sz="2800" dirty="0" err="1"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tiān</a:t>
            </a:r>
            <a:endParaRPr lang="zh-CN" altLang="en-US" sz="2800" b="1" dirty="0">
              <a:solidFill>
                <a:srgbClr val="FF0000"/>
              </a:solidFill>
              <a:latin typeface="汉语拼音" pitchFamily="34" charset="0"/>
              <a:ea typeface="黑体" panose="02010609060101010101" pitchFamily="49" charset="-122"/>
              <a:cs typeface="汉语拼音" pitchFamily="34" charset="0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4292113" y="2157374"/>
            <a:ext cx="118473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en-US" altLang="zh-CN" sz="2800" dirty="0" err="1"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dì</a:t>
            </a:r>
            <a:endParaRPr lang="zh-CN" altLang="en-US" sz="2800" b="1" dirty="0">
              <a:solidFill>
                <a:srgbClr val="FF0000"/>
              </a:solidFill>
              <a:latin typeface="汉语拼音" pitchFamily="34" charset="0"/>
              <a:ea typeface="黑体" panose="02010609060101010101" pitchFamily="49" charset="-122"/>
              <a:cs typeface="汉语拼音" pitchFamily="34" charset="0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5062754" y="2137000"/>
            <a:ext cx="138553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en-US" altLang="zh-CN" sz="2800" dirty="0" err="1"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rén</a:t>
            </a:r>
            <a:endParaRPr lang="zh-CN" altLang="en-US" sz="2800" b="1" dirty="0">
              <a:solidFill>
                <a:srgbClr val="FF0000"/>
              </a:solidFill>
              <a:latin typeface="汉语拼音" pitchFamily="34" charset="0"/>
              <a:ea typeface="黑体" panose="02010609060101010101" pitchFamily="49" charset="-122"/>
              <a:cs typeface="汉语拼音" pitchFamily="34" charset="0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6146835" y="2127525"/>
            <a:ext cx="1811496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en-US" altLang="zh-CN" sz="2800" dirty="0" err="1"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nǐ</a:t>
            </a:r>
            <a:endParaRPr lang="zh-CN" altLang="en-US" sz="2800" b="1" dirty="0">
              <a:solidFill>
                <a:srgbClr val="FF0000"/>
              </a:solidFill>
              <a:latin typeface="汉语拼音" pitchFamily="34" charset="0"/>
              <a:ea typeface="黑体" panose="02010609060101010101" pitchFamily="49" charset="-122"/>
              <a:cs typeface="汉语拼音" pitchFamily="34" charset="0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7040491" y="2130136"/>
            <a:ext cx="118473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en-US" altLang="zh-CN" sz="2800" dirty="0" err="1"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wǒ</a:t>
            </a:r>
            <a:endParaRPr lang="zh-CN" altLang="en-US" sz="2800" b="1" dirty="0">
              <a:solidFill>
                <a:srgbClr val="FF0000"/>
              </a:solidFill>
              <a:latin typeface="汉语拼音" pitchFamily="34" charset="0"/>
              <a:ea typeface="黑体" panose="02010609060101010101" pitchFamily="49" charset="-122"/>
              <a:cs typeface="汉语拼音" pitchFamily="34" charset="0"/>
            </a:endParaRPr>
          </a:p>
        </p:txBody>
      </p:sp>
      <p:pic>
        <p:nvPicPr>
          <p:cNvPr id="49" name="图片 4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10134" y="2716282"/>
            <a:ext cx="1469050" cy="1295400"/>
          </a:xfrm>
          <a:prstGeom prst="rect">
            <a:avLst/>
          </a:prstGeom>
        </p:spPr>
      </p:pic>
      <p:sp>
        <p:nvSpPr>
          <p:cNvPr id="50" name="文本框 22"/>
          <p:cNvSpPr txBox="1"/>
          <p:nvPr/>
        </p:nvSpPr>
        <p:spPr>
          <a:xfrm>
            <a:off x="8000495" y="2136569"/>
            <a:ext cx="118473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en-US" altLang="zh-CN" sz="2800" dirty="0" err="1"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tā</a:t>
            </a:r>
            <a:endParaRPr lang="zh-CN" altLang="en-US" sz="2800" b="1" dirty="0">
              <a:solidFill>
                <a:srgbClr val="FF0000"/>
              </a:solidFill>
              <a:latin typeface="汉语拼音" pitchFamily="34" charset="0"/>
              <a:ea typeface="黑体" panose="02010609060101010101" pitchFamily="49" charset="-122"/>
              <a:cs typeface="汉语拼音" pitchFamily="34" charset="0"/>
            </a:endParaRPr>
          </a:p>
        </p:txBody>
      </p:sp>
      <p:sp>
        <p:nvSpPr>
          <p:cNvPr id="53" name="文本框 16"/>
          <p:cNvSpPr txBox="1"/>
          <p:nvPr/>
        </p:nvSpPr>
        <p:spPr>
          <a:xfrm>
            <a:off x="8014397" y="2661823"/>
            <a:ext cx="1449268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altLang="en-US" sz="8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</a:t>
            </a:r>
            <a:endParaRPr lang="zh-CN" altLang="en-US" sz="8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50" grpId="0"/>
      <p:bldP spid="5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2434449" y="288844"/>
            <a:ext cx="140208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3200" b="1" dirty="0" smtClean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会</a:t>
            </a:r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写</a:t>
            </a:r>
            <a:endParaRPr lang="zh-CN" altLang="en-US" sz="32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59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409677" y="1557296"/>
            <a:ext cx="2700736" cy="10511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3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409678" y="3050356"/>
            <a:ext cx="4039734" cy="10362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10191" y="1418843"/>
            <a:ext cx="1299485" cy="1295400"/>
          </a:xfrm>
          <a:prstGeom prst="rect">
            <a:avLst/>
          </a:prstGeom>
        </p:spPr>
      </p:pic>
      <p:sp>
        <p:nvSpPr>
          <p:cNvPr id="26" name="文本框 38"/>
          <p:cNvSpPr txBox="1"/>
          <p:nvPr/>
        </p:nvSpPr>
        <p:spPr>
          <a:xfrm>
            <a:off x="2940728" y="1343626"/>
            <a:ext cx="958467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altLang="en-US" sz="8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</a:t>
            </a:r>
            <a:endParaRPr lang="zh-CN" altLang="en-US" sz="8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13554" y="2915559"/>
            <a:ext cx="1296121" cy="1295400"/>
          </a:xfrm>
          <a:prstGeom prst="rect">
            <a:avLst/>
          </a:prstGeom>
        </p:spPr>
      </p:pic>
      <p:sp>
        <p:nvSpPr>
          <p:cNvPr id="28" name="文本框 38"/>
          <p:cNvSpPr txBox="1"/>
          <p:nvPr/>
        </p:nvSpPr>
        <p:spPr>
          <a:xfrm>
            <a:off x="2944091" y="2840341"/>
            <a:ext cx="958467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altLang="en-US" sz="8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地</a:t>
            </a:r>
            <a:endParaRPr lang="zh-CN" altLang="en-US" sz="8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13071" y="4385126"/>
            <a:ext cx="1296604" cy="1295400"/>
          </a:xfrm>
          <a:prstGeom prst="rect">
            <a:avLst/>
          </a:prstGeom>
        </p:spPr>
      </p:pic>
      <p:sp>
        <p:nvSpPr>
          <p:cNvPr id="30" name="文本框 38"/>
          <p:cNvSpPr txBox="1"/>
          <p:nvPr/>
        </p:nvSpPr>
        <p:spPr>
          <a:xfrm>
            <a:off x="2943607" y="4309909"/>
            <a:ext cx="958467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altLang="en-US" sz="8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endParaRPr lang="zh-CN" altLang="en-US" sz="8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53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409677" y="4499430"/>
            <a:ext cx="1350368" cy="10709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8" grpId="0"/>
      <p:bldP spid="3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2434449" y="288844"/>
            <a:ext cx="140208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3200" b="1" dirty="0" smtClean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会</a:t>
            </a:r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写</a:t>
            </a:r>
            <a:endParaRPr lang="zh-CN" altLang="en-US" sz="32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10191" y="1418842"/>
            <a:ext cx="1284599" cy="1470557"/>
          </a:xfrm>
          <a:prstGeom prst="rect">
            <a:avLst/>
          </a:prstGeom>
        </p:spPr>
      </p:pic>
      <p:sp>
        <p:nvSpPr>
          <p:cNvPr id="26" name="文本框 38"/>
          <p:cNvSpPr txBox="1"/>
          <p:nvPr/>
        </p:nvSpPr>
        <p:spPr>
          <a:xfrm>
            <a:off x="2903988" y="1343626"/>
            <a:ext cx="958467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altLang="en-US" sz="8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</a:t>
            </a:r>
            <a:endParaRPr lang="zh-CN" altLang="en-US" sz="8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113554" y="2915559"/>
            <a:ext cx="1281235" cy="1295400"/>
          </a:xfrm>
          <a:prstGeom prst="rect">
            <a:avLst/>
          </a:prstGeom>
        </p:spPr>
      </p:pic>
      <p:sp>
        <p:nvSpPr>
          <p:cNvPr id="28" name="文本框 38"/>
          <p:cNvSpPr txBox="1"/>
          <p:nvPr/>
        </p:nvSpPr>
        <p:spPr>
          <a:xfrm>
            <a:off x="2882857" y="2840341"/>
            <a:ext cx="958467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altLang="en-US" sz="8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endParaRPr lang="zh-CN" altLang="en-US" sz="8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113070" y="4385126"/>
            <a:ext cx="1281719" cy="1295400"/>
          </a:xfrm>
          <a:prstGeom prst="rect">
            <a:avLst/>
          </a:prstGeom>
        </p:spPr>
      </p:pic>
      <p:sp>
        <p:nvSpPr>
          <p:cNvPr id="30" name="文本框 38"/>
          <p:cNvSpPr txBox="1"/>
          <p:nvPr/>
        </p:nvSpPr>
        <p:spPr>
          <a:xfrm>
            <a:off x="2919113" y="4309909"/>
            <a:ext cx="958467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altLang="en-US" sz="8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</a:t>
            </a:r>
            <a:endParaRPr lang="zh-CN" altLang="en-US" sz="8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564000" y="1510823"/>
            <a:ext cx="4545386" cy="1090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3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564000" y="2997575"/>
            <a:ext cx="4545386" cy="11498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53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563999" y="4512382"/>
            <a:ext cx="3262654" cy="1037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8" grpId="0"/>
      <p:bldP spid="3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6483784" y="4429734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231249" y="288844"/>
            <a:ext cx="180848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32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661069" y="1250041"/>
            <a:ext cx="1257715" cy="1295400"/>
          </a:xfrm>
          <a:prstGeom prst="rect">
            <a:avLst/>
          </a:prstGeom>
        </p:spPr>
      </p:pic>
      <p:sp>
        <p:nvSpPr>
          <p:cNvPr id="7" name="文本框 38"/>
          <p:cNvSpPr txBox="1"/>
          <p:nvPr/>
        </p:nvSpPr>
        <p:spPr>
          <a:xfrm>
            <a:off x="2467112" y="1174824"/>
            <a:ext cx="958467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altLang="en-US" sz="8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</a:t>
            </a:r>
            <a:endParaRPr lang="zh-CN" altLang="en-US" sz="8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2"/>
          <p:cNvSpPr txBox="1"/>
          <p:nvPr/>
        </p:nvSpPr>
        <p:spPr>
          <a:xfrm>
            <a:off x="2753526" y="3082280"/>
            <a:ext cx="1165259" cy="645160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白天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2"/>
          <p:cNvSpPr txBox="1"/>
          <p:nvPr/>
        </p:nvSpPr>
        <p:spPr>
          <a:xfrm>
            <a:off x="4648662" y="3098587"/>
            <a:ext cx="1165259" cy="645160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晴天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2"/>
          <p:cNvSpPr txBox="1"/>
          <p:nvPr/>
        </p:nvSpPr>
        <p:spPr>
          <a:xfrm>
            <a:off x="6483784" y="3108173"/>
            <a:ext cx="1165259" cy="645160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阴天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2"/>
          <p:cNvSpPr txBox="1"/>
          <p:nvPr/>
        </p:nvSpPr>
        <p:spPr>
          <a:xfrm>
            <a:off x="8401275" y="3082278"/>
            <a:ext cx="1165259" cy="645160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雨天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 bwMode="auto">
          <a:xfrm>
            <a:off x="2395780" y="3686386"/>
            <a:ext cx="1755746" cy="17279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 bwMode="auto">
          <a:xfrm>
            <a:off x="4185234" y="3686386"/>
            <a:ext cx="1887960" cy="17279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3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106812" y="3686386"/>
            <a:ext cx="1914526" cy="17279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 rotWithShape="1">
          <a:blip r:embed="rId6" cstate="email"/>
          <a:srcRect/>
          <a:stretch>
            <a:fillRect/>
          </a:stretch>
        </p:blipFill>
        <p:spPr bwMode="auto">
          <a:xfrm>
            <a:off x="8053995" y="3686386"/>
            <a:ext cx="1914525" cy="17279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文本框 2"/>
          <p:cNvSpPr txBox="1"/>
          <p:nvPr/>
        </p:nvSpPr>
        <p:spPr>
          <a:xfrm>
            <a:off x="4151525" y="965156"/>
            <a:ext cx="2687702" cy="645160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春</a:t>
            </a: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天</a:t>
            </a: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桃花盛开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2"/>
          <p:cNvSpPr txBox="1"/>
          <p:nvPr/>
        </p:nvSpPr>
        <p:spPr>
          <a:xfrm>
            <a:off x="7057424" y="965156"/>
            <a:ext cx="2687702" cy="645160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夏</a:t>
            </a: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天</a:t>
            </a: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荷花飘香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文本框 2"/>
          <p:cNvSpPr txBox="1"/>
          <p:nvPr/>
        </p:nvSpPr>
        <p:spPr>
          <a:xfrm>
            <a:off x="4151525" y="1899111"/>
            <a:ext cx="2687702" cy="645160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秋</a:t>
            </a: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天</a:t>
            </a: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菊花绽放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文本框 2"/>
          <p:cNvSpPr txBox="1"/>
          <p:nvPr/>
        </p:nvSpPr>
        <p:spPr>
          <a:xfrm>
            <a:off x="7057424" y="1899111"/>
            <a:ext cx="2687702" cy="645160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冬</a:t>
            </a: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天</a:t>
            </a: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梅花傲霜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2" grpId="0" bldLvl="0" animBg="1"/>
      <p:bldP spid="17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2231249" y="288844"/>
            <a:ext cx="180848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32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1070" y="1250041"/>
            <a:ext cx="1323530" cy="1295400"/>
          </a:xfrm>
          <a:prstGeom prst="rect">
            <a:avLst/>
          </a:prstGeom>
        </p:spPr>
      </p:pic>
      <p:sp>
        <p:nvSpPr>
          <p:cNvPr id="7" name="文本框 38"/>
          <p:cNvSpPr txBox="1"/>
          <p:nvPr/>
        </p:nvSpPr>
        <p:spPr>
          <a:xfrm>
            <a:off x="2491606" y="1174824"/>
            <a:ext cx="958467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altLang="en-US" sz="8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地</a:t>
            </a:r>
            <a:endParaRPr lang="zh-CN" altLang="en-US" sz="8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2"/>
          <p:cNvSpPr txBox="1"/>
          <p:nvPr/>
        </p:nvSpPr>
        <p:spPr>
          <a:xfrm>
            <a:off x="2502982" y="3391983"/>
            <a:ext cx="1165259" cy="645160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草地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2"/>
          <p:cNvSpPr txBox="1"/>
          <p:nvPr/>
        </p:nvSpPr>
        <p:spPr>
          <a:xfrm>
            <a:off x="4454326" y="3421781"/>
            <a:ext cx="1165259" cy="645160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雪地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2"/>
          <p:cNvSpPr txBox="1"/>
          <p:nvPr/>
        </p:nvSpPr>
        <p:spPr>
          <a:xfrm>
            <a:off x="6435610" y="3431391"/>
            <a:ext cx="1165259" cy="645160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沙地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2"/>
          <p:cNvSpPr txBox="1"/>
          <p:nvPr/>
        </p:nvSpPr>
        <p:spPr>
          <a:xfrm>
            <a:off x="8524288" y="3434205"/>
            <a:ext cx="1165259" cy="645160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菜地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 bwMode="auto">
          <a:xfrm>
            <a:off x="2148517" y="4009576"/>
            <a:ext cx="1836083" cy="160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 bwMode="auto">
          <a:xfrm>
            <a:off x="4131837" y="4009576"/>
            <a:ext cx="1775453" cy="160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059542" y="4009626"/>
            <a:ext cx="1917397" cy="1606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 rotWithShape="1">
          <a:blip r:embed="rId5" cstate="email"/>
          <a:srcRect/>
          <a:stretch>
            <a:fillRect/>
          </a:stretch>
        </p:blipFill>
        <p:spPr bwMode="auto">
          <a:xfrm>
            <a:off x="8152749" y="4009576"/>
            <a:ext cx="1908336" cy="160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文本框 2"/>
          <p:cNvSpPr txBox="1"/>
          <p:nvPr/>
        </p:nvSpPr>
        <p:spPr>
          <a:xfrm>
            <a:off x="4118518" y="928796"/>
            <a:ext cx="6368729" cy="645160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当它穿上小草的衣服时，我们叫它“</a:t>
            </a: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草地</a:t>
            </a: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”。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文本框 2"/>
          <p:cNvSpPr txBox="1"/>
          <p:nvPr/>
        </p:nvSpPr>
        <p:spPr>
          <a:xfrm>
            <a:off x="4115781" y="1493634"/>
            <a:ext cx="6371466" cy="645160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当它穿上白雪的衣服时，我们叫它“</a:t>
            </a: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雪地</a:t>
            </a: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”。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文本框 2"/>
          <p:cNvSpPr txBox="1"/>
          <p:nvPr/>
        </p:nvSpPr>
        <p:spPr>
          <a:xfrm>
            <a:off x="4111417" y="2024722"/>
            <a:ext cx="6375830" cy="645160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当它穿上黄沙的衣服时，我们叫它“</a:t>
            </a: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沙地</a:t>
            </a: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”。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文本框 2"/>
          <p:cNvSpPr txBox="1"/>
          <p:nvPr/>
        </p:nvSpPr>
        <p:spPr>
          <a:xfrm>
            <a:off x="4111417" y="2563124"/>
            <a:ext cx="6375830" cy="645160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当它穿上蔬菜的衣服时，我们叫它“</a:t>
            </a: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菜地</a:t>
            </a: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”。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2" grpId="0" bldLvl="0" animBg="1"/>
      <p:bldP spid="17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2231249" y="288844"/>
            <a:ext cx="180848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32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1" cstate="email">
            <a:biLevel thresh="25000"/>
          </a:blip>
          <a:srcRect/>
          <a:stretch>
            <a:fillRect/>
          </a:stretch>
        </p:blipFill>
        <p:spPr bwMode="auto">
          <a:xfrm>
            <a:off x="4830535" y="934408"/>
            <a:ext cx="2419004" cy="18042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1069" y="1250041"/>
            <a:ext cx="1387489" cy="1295400"/>
          </a:xfrm>
          <a:prstGeom prst="rect">
            <a:avLst/>
          </a:prstGeom>
        </p:spPr>
      </p:pic>
      <p:sp>
        <p:nvSpPr>
          <p:cNvPr id="7" name="文本框 38"/>
          <p:cNvSpPr txBox="1"/>
          <p:nvPr/>
        </p:nvSpPr>
        <p:spPr>
          <a:xfrm>
            <a:off x="2491606" y="1174824"/>
            <a:ext cx="958467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altLang="en-US" sz="8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endParaRPr lang="zh-CN" altLang="en-US" sz="8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2"/>
          <p:cNvSpPr txBox="1"/>
          <p:nvPr/>
        </p:nvSpPr>
        <p:spPr>
          <a:xfrm>
            <a:off x="2964259" y="3282094"/>
            <a:ext cx="1165259" cy="645160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男人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2"/>
          <p:cNvSpPr txBox="1"/>
          <p:nvPr/>
        </p:nvSpPr>
        <p:spPr>
          <a:xfrm>
            <a:off x="5483958" y="3314728"/>
            <a:ext cx="1165259" cy="645160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女人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2"/>
          <p:cNvSpPr txBox="1"/>
          <p:nvPr/>
        </p:nvSpPr>
        <p:spPr>
          <a:xfrm>
            <a:off x="7957737" y="3314729"/>
            <a:ext cx="1165259" cy="645160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老人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3" cstate="email"/>
          <a:srcRect l="-765"/>
          <a:stretch>
            <a:fillRect/>
          </a:stretch>
        </p:blipFill>
        <p:spPr bwMode="auto">
          <a:xfrm flipH="1">
            <a:off x="2491606" y="3920600"/>
            <a:ext cx="2020676" cy="192503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 rotWithShape="1">
          <a:blip r:embed="rId4" cstate="email"/>
          <a:srcRect/>
          <a:stretch>
            <a:fillRect/>
          </a:stretch>
        </p:blipFill>
        <p:spPr bwMode="auto">
          <a:xfrm>
            <a:off x="5024529" y="3928425"/>
            <a:ext cx="2031010" cy="192503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 rotWithShape="1">
          <a:blip r:embed="rId5" cstate="email"/>
          <a:srcRect/>
          <a:stretch>
            <a:fillRect/>
          </a:stretch>
        </p:blipFill>
        <p:spPr bwMode="auto">
          <a:xfrm>
            <a:off x="7343073" y="3920598"/>
            <a:ext cx="2223137" cy="19250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bldLvl="0" animBg="1"/>
      <p:bldP spid="9" grpId="0" bldLvl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2231249" y="288844"/>
            <a:ext cx="180848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32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531935" y="2278814"/>
            <a:ext cx="3508744" cy="3415030"/>
          </a:xfrm>
          <a:prstGeom prst="rect">
            <a:avLst/>
          </a:prstGeom>
          <a:ln w="12700" cmpd="sng">
            <a:solidFill>
              <a:srgbClr val="00B0F0"/>
            </a:solidFill>
            <a:prstDash val="sysDot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     自然孕育了生命，天地相互作用产生万物，人为万物之灵。人既然源于自然而又生活在天地间，那么就需要按照自然规律来行事。</a:t>
            </a:r>
            <a:endParaRPr lang="en-US" altLang="zh-CN" sz="2400" dirty="0" smtClean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317130" y="1415129"/>
            <a:ext cx="3522101" cy="28411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6406487" y="1078485"/>
            <a:ext cx="3751150" cy="1198880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rtlCol="0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天、地、人之间是什么关系？</a:t>
            </a:r>
            <a:endParaRPr lang="zh-CN" altLang="en-US" sz="24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225341" y="4293058"/>
            <a:ext cx="3646435" cy="1753235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rtlCol="0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    天在我们头顶，地在我们脚下，人源于自然而生活在天地间。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1666</Words>
  <Application>WPS 演示</Application>
  <PresentationFormat>宽屏</PresentationFormat>
  <Paragraphs>297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Arial Unicode MS</vt:lpstr>
      <vt:lpstr>楷体</vt:lpstr>
      <vt:lpstr>汉语拼音</vt:lpstr>
      <vt:lpstr>Aviel</vt:lpstr>
      <vt:lpstr>黑体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mayn</cp:lastModifiedBy>
  <cp:revision>25</cp:revision>
  <dcterms:created xsi:type="dcterms:W3CDTF">2019-06-19T02:08:00Z</dcterms:created>
  <dcterms:modified xsi:type="dcterms:W3CDTF">2019-10-21T00:26:04Z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2052-11.1.0.9145</vt:lpwstr>
  </property>
</Properties>
</file>