
<file path=[Content_Types].xml><?xml version="1.0" encoding="utf-8"?>
<Types xmlns="http://schemas.openxmlformats.org/package/2006/content-types">
  <Default Extension="vml" ContentType="application/vnd.openxmlformats-officedocument.vmlDrawing"/>
  <Default Extension="docx" ContentType="application/vnd.openxmlformats-officedocument.wordprocessingml.document"/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24" autoAdjust="0"/>
    <p:restoredTop sz="94660"/>
  </p:normalViewPr>
  <p:slideViewPr>
    <p:cSldViewPr>
      <p:cViewPr>
        <p:scale>
          <a:sx n="100" d="100"/>
          <a:sy n="100" d="100"/>
        </p:scale>
        <p:origin x="-30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BC9AAB9-A25A-468A-96C7-221B97C6E04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1F12FFBE-70F9-4578-A7DA-D1E3AC4BE84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7.docx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package" Target="../embeddings/Document2.docx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emf"/><Relationship Id="rId1" Type="http://schemas.openxmlformats.org/officeDocument/2006/relationships/package" Target="../embeddings/Document3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emf"/><Relationship Id="rId1" Type="http://schemas.openxmlformats.org/officeDocument/2006/relationships/package" Target="../embeddings/Document4.docx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emf"/><Relationship Id="rId1" Type="http://schemas.openxmlformats.org/officeDocument/2006/relationships/package" Target="../embeddings/Document5.docx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emf"/><Relationship Id="rId1" Type="http://schemas.openxmlformats.org/officeDocument/2006/relationships/package" Target="../embeddings/Document6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75" y="3390900"/>
            <a:ext cx="9525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1989137"/>
            <a:ext cx="91440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5400" b="1" kern="100" dirty="0">
                <a:ea typeface="微软雅黑" panose="020B0503020204020204" pitchFamily="34" charset="-122"/>
                <a:cs typeface="Times New Roman" panose="02020603050405020304" pitchFamily="18" charset="0"/>
              </a:rPr>
              <a:t>11* </a:t>
            </a:r>
            <a:r>
              <a:rPr lang="zh-CN" altLang="en-US" sz="5400" b="1" kern="100" dirty="0" smtClean="0">
                <a:ea typeface="微软雅黑" panose="020B0503020204020204" pitchFamily="34" charset="-122"/>
                <a:cs typeface="Times New Roman" panose="02020603050405020304" pitchFamily="18" charset="0"/>
              </a:rPr>
              <a:t>台 </a:t>
            </a:r>
            <a:r>
              <a:rPr lang="zh-CN" altLang="en-US" sz="5400" b="1" kern="100" dirty="0">
                <a:ea typeface="微软雅黑" panose="020B0503020204020204" pitchFamily="34" charset="-122"/>
                <a:cs typeface="Times New Roman" panose="02020603050405020304" pitchFamily="18" charset="0"/>
              </a:rPr>
              <a:t>阶</a:t>
            </a:r>
            <a:endParaRPr lang="zh-CN" altLang="en-US" sz="5400" b="1" kern="1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980728"/>
            <a:ext cx="6462464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highlight>
                  <a:srgbClr val="FFFF00"/>
                </a:highlight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三、自学指导（二）</a:t>
            </a:r>
            <a:r>
              <a:rPr lang="zh-CN" altLang="zh-CN" sz="2400" kern="100" dirty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——合作与交流</a:t>
            </a:r>
            <a:endParaRPr lang="zh-CN" altLang="zh-CN" sz="1050" kern="100" dirty="0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400" b="1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（一）整体感知</a:t>
            </a:r>
            <a:endParaRPr lang="zh-CN" altLang="zh-CN" sz="1050" kern="100" dirty="0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学生快速自读课文，初步了解课文内容，完成下列问题。</a:t>
            </a:r>
            <a:endParaRPr lang="zh-CN" altLang="zh-CN" sz="1050" kern="100" dirty="0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1.</a:t>
            </a:r>
            <a:r>
              <a:rPr lang="zh-CN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本文的叙事线索是什么？“文眼”是什么？</a:t>
            </a:r>
            <a:endParaRPr lang="zh-CN" altLang="zh-CN" sz="1050" kern="100" dirty="0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kern="100" dirty="0">
                <a:solidFill>
                  <a:srgbClr val="00B0F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 kern="100" dirty="0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 kern="100" dirty="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叙事线索是台阶，“文眼”是台阶高，屋主人的地位就相应高。</a:t>
            </a:r>
            <a:endParaRPr lang="zh-CN" altLang="zh-CN" sz="1050" kern="100" dirty="0">
              <a:solidFill>
                <a:srgbClr val="FF33CC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42988" y="836613"/>
            <a:ext cx="6985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2.</a:t>
            </a:r>
            <a:r>
              <a:rPr lang="zh-CN" altLang="zh-CN" sz="24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你能简要讲述故事情节吗</a:t>
            </a:r>
            <a:r>
              <a:rPr lang="en-US" altLang="zh-CN" sz="24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（要点提示：①父亲为什么要造一栋有高台阶的新屋？②父亲是怎么造起一栋有高台阶的新屋的？③新屋造好了，父亲怎么样？）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 dirty="0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 dirty="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父亲觉得自家的台阶低，望着人家高高的台阶，羡慕不已，他不甘心低人一等，立下宏愿，也要造一栋有高台阶的新屋。父亲体壮如牛，吃苦耐劳，他相信自己的力量，他下定决心，开始漫长的准备。他终年辛苦，准备了大半辈子，</a:t>
            </a:r>
            <a:endParaRPr lang="zh-CN" altLang="zh-CN" sz="1000" dirty="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47813" y="1341438"/>
            <a:ext cx="63182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dirty="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积铢累寸，终于建起了有九级台阶的新屋，一辈子的心愿得以实现，心头的喜悦真是无法形容。父亲为此付出的代价是沉重的：新屋落成了，人也衰老了，身体也垮了。</a:t>
            </a:r>
            <a:endParaRPr lang="zh-CN" altLang="zh-CN" sz="1000" dirty="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6013" y="908050"/>
            <a:ext cx="667861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每个人的家乡都有些独特的风俗，那么，本文中一个独特的风俗是什么？</a:t>
            </a:r>
            <a:endParaRPr lang="zh-CN" altLang="zh-CN" sz="100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台阶高，屋主人的地位就相应高。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4.</a:t>
            </a:r>
            <a:r>
              <a:rPr lang="zh-CN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为了造一栋高台阶的房子，父亲做了哪些事情？</a:t>
            </a:r>
            <a:endParaRPr lang="zh-CN" altLang="zh-CN" sz="100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捡砖、捡瓦、捡石头、存角票、种田、砍柴、编草鞋、踏黄泥。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42988" y="1052513"/>
            <a:ext cx="68580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（二）深层探究</a:t>
            </a:r>
            <a:endParaRPr lang="zh-CN" altLang="zh-CN" sz="100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学生速读全文，就课文内容提出疑难问题，分析评价，说说心得体会。</a:t>
            </a:r>
            <a:endParaRPr lang="zh-CN" altLang="zh-CN" sz="100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1.</a:t>
            </a:r>
            <a:r>
              <a:rPr lang="zh-CN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为什么父亲总觉得“我们家的台阶低”？</a:t>
            </a:r>
            <a:endParaRPr lang="zh-CN" altLang="zh-CN" sz="100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因为台阶是地位的标志。人家高的有十几级，自家台阶只有三级，被人小看，“没人说过他有地位，父亲也从没觉得自己有地位”，所以总觉得自家的台阶低。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6013" y="1125538"/>
            <a:ext cx="6911975" cy="452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作者为什么在老屋的三级青石板上用了那么多的笔墨？</a:t>
            </a:r>
            <a:endParaRPr lang="zh-CN" altLang="zh-CN" sz="100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这篇小说题为“台阶”，先在老屋的台阶上做文章有多方面作用。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第一，写三块青石板的来历，可以看出当年父亲的力气是多么大，而在造新屋时，父亲用手托石板竟闪了腰，可见父亲老了，前后形成对比。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第二，写石板粗糙，暗示了当年经济条件差。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27088" y="1628775"/>
            <a:ext cx="675163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第三，写“我”在台阶上跳上跳下，表明那时年幼，而新屋造好，“我已经是大人了”，说明准备盖房前后用了一二十年。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第四，写小孩子能连跳三级，可见台阶之低。写父亲在台阶上的坐姿，更是突出台阶之低。</a:t>
            </a:r>
            <a:endParaRPr lang="zh-CN" altLang="en-US"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6013" y="908050"/>
            <a:ext cx="67691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父亲坐在绿荫里，能看见别人家高高的台阶，那里栽着几颗柳树，柳树枝老是摇来摇去，却摇不散父亲那专注的目光。这时，一片片旱烟雾在父亲头上飘来飘去。”这一处描写表达了父亲怎样的思想感情？为什么不作心理描写？</a:t>
            </a:r>
            <a:endParaRPr lang="zh-CN" altLang="zh-CN" sz="100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这里以父亲的神情来写他的心理活动，他专注地望着别人家高高的台阶，里面有羡慕，也有向往，他在谋划怎样加快准备，争取早日造起高台阶的新屋，像人家一样气派，也叫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47813" y="1125538"/>
            <a:ext cx="63182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人羡慕。因为小说是以第一人称写的，不允许写别人的心理活动，只能以动作、神态表现思想，即以形写神。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16013" y="2865438"/>
            <a:ext cx="7056437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为什么新屋的主体工程写的简略，造台阶反而写的详细？父亲放鞭炮时的神情有什么特色？</a:t>
            </a:r>
            <a:endParaRPr lang="zh-CN" altLang="zh-CN" sz="100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）详略是由中心而定的，题目是“台阶”，所以主体工程略写，造台阶详写。（</a:t>
            </a:r>
            <a:r>
              <a:rPr lang="en-US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）父亲的神情写得很有特色。他奋斗了大半辈子，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92275" y="1125538"/>
            <a:ext cx="63182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高高的台阶就要砌起来，新屋就要完工，他心里的高兴是无法形容的，他一辈子老实厚道、低眉顺眼，高兴起来也自有他高兴的样子。他左也不是右也不是，异乎平日而又与众不同的样子，手足无措，想挺胸挺不直，笑也是尴尬的笑，这些微妙处是非常个性化的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对象 1"/>
          <p:cNvGraphicFramePr>
            <a:graphicFrameLocks noChangeAspect="1"/>
          </p:cNvGraphicFramePr>
          <p:nvPr/>
        </p:nvGraphicFramePr>
        <p:xfrm>
          <a:off x="900113" y="549275"/>
          <a:ext cx="67183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cument" r:id="rId1" imgW="8966200" imgH="1333500" progId="Word.Document.12">
                  <p:embed/>
                </p:oleObj>
              </mc:Choice>
              <mc:Fallback>
                <p:oleObj name="Document" r:id="rId1" imgW="8966200" imgH="133350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549275"/>
                        <a:ext cx="67183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03350" y="1844675"/>
            <a:ext cx="6462713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dirty="0"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任何一种卑微的事物，其韧性都是最强的。无论人、事物。如同小草、如同蚂蚁，也如同卑微的你我他，还有那平凡的父亲、母亲。李森祥的《台阶》中所写的父亲就是这种卑微而又韧性极强的人。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6013" y="1125538"/>
            <a:ext cx="70373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5.</a:t>
            </a:r>
            <a:r>
              <a:rPr lang="zh-CN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“新台阶砌好了”，为什么父亲反而处处感到“不对劲”了？</a:t>
            </a:r>
            <a:endParaRPr lang="zh-CN" altLang="zh-CN" sz="100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台阶低，意味着经济地位低下，父亲由此形成了自卑心理。这种自卑心理长期存在，难以一下子消除，所以台阶高了，反而处处感到不习惯，不对劲。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31913" y="1196975"/>
            <a:ext cx="646271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6.</a:t>
            </a:r>
            <a:r>
              <a:rPr lang="zh-CN" altLang="zh-CN" sz="240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“偶尔出去一趟，回来时，一副若有所失的模样”，怎样理解父亲的这种心态？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父亲辛苦了一辈子，劳动就是生命，在他的精神世界里，劳动是创造，劳动有收获，劳动体现了自己的价值，一旦不能干活，就失去了这一切，所以感觉若有所失</a:t>
            </a:r>
            <a:r>
              <a:rPr lang="zh-CN" altLang="zh-CN" sz="2400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450" y="1125538"/>
            <a:ext cx="6750050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cs typeface="Times New Roman" panose="02020603050405020304" pitchFamily="18" charset="0"/>
              </a:rPr>
              <a:t> </a:t>
            </a:r>
            <a:r>
              <a:rPr lang="zh-CN" altLang="zh-CN" sz="2400" b="1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（三）人物赏析</a:t>
            </a:r>
            <a:endParaRPr lang="zh-CN" altLang="zh-CN" sz="1050" kern="100" dirty="0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1.</a:t>
            </a:r>
            <a:r>
              <a:rPr lang="zh-CN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请以“台阶是父亲的……”为话题来谈谈。</a:t>
            </a:r>
            <a:endParaRPr lang="zh-CN" altLang="zh-CN" sz="1050" kern="100" dirty="0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kern="100" dirty="0">
                <a:solidFill>
                  <a:srgbClr val="00B0F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kern="100" dirty="0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 kern="100" dirty="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台阶是父亲的理想；台阶是父亲心灵的沉重负担；台阶是父亲的催老剂；台阶是父亲的自尊……</a:t>
            </a:r>
            <a:endParaRPr lang="zh-CN" altLang="zh-CN" sz="1050" kern="100" dirty="0">
              <a:solidFill>
                <a:srgbClr val="FF33CC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00113" y="981075"/>
            <a:ext cx="7488237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2.</a:t>
            </a:r>
            <a:r>
              <a:rPr lang="zh-CN" altLang="zh-CN" sz="24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说说你对父亲这个形象的看法。</a:t>
            </a:r>
            <a:endParaRPr lang="zh-CN" altLang="zh-CN" sz="100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>
                <a:solidFill>
                  <a:srgbClr val="FF33CC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【交流点拨】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父亲是一个非常要强的农民，他有志气，不甘人后，他要自立于受人尊重的行列，他有长远的目标，他有愚公移山的精神和坚忍不拔的毅力。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400">
                <a:solidFill>
                  <a:srgbClr val="FF33CC"/>
                </a:solidFill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父亲又是一个老实厚道的农民，他用诚实的劳动兴家立业，不怕千辛万苦。同时，父亲身上有着中国传统农民所持有的谦卑，当新台阶造好后，他反而处处感到不对劲、不自在，并且不好意思坐到台阶的高处。</a:t>
            </a:r>
            <a:endParaRPr lang="zh-CN" altLang="zh-CN" sz="1000">
              <a:solidFill>
                <a:srgbClr val="FF33CC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836712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kern="100" dirty="0">
                <a:highlight>
                  <a:srgbClr val="FFFF00"/>
                </a:highlight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四、板书设计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68313" y="1484313"/>
          <a:ext cx="8816975" cy="388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Document" r:id="rId1" imgW="7048500" imgH="2654300" progId="Word.Document.12">
                  <p:embed/>
                </p:oleObj>
              </mc:Choice>
              <mc:Fallback>
                <p:oleObj name="Document" r:id="rId1" imgW="7048500" imgH="265430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484313"/>
                        <a:ext cx="8816975" cy="388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1484784"/>
            <a:ext cx="660648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highlight>
                  <a:srgbClr val="FFFF00"/>
                </a:highlight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五、拓展延伸</a:t>
            </a:r>
            <a:endParaRPr lang="zh-CN" altLang="zh-CN" sz="1050" kern="100" dirty="0">
              <a:cs typeface="Times New Roman" panose="02020603050405020304" pitchFamily="18" charset="0"/>
            </a:endParaRPr>
          </a:p>
          <a:p>
            <a:pPr indent="60960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“父亲是儿那登天的梯，父亲是那拉车的牛。”谈谈你自己的父亲</a:t>
            </a:r>
            <a:r>
              <a:rPr lang="zh-CN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zh-CN" sz="1050" kern="100" dirty="0">
              <a:cs typeface="Times New Roman" panose="02020603050405020304" pitchFamily="18" charset="0"/>
            </a:endParaRPr>
          </a:p>
          <a:p>
            <a:pPr marL="1524000" indent="-152400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kern="100" dirty="0"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endParaRPr lang="zh-CN" altLang="zh-CN" sz="1050" kern="1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对象 1"/>
          <p:cNvGraphicFramePr>
            <a:graphicFrameLocks noChangeAspect="1"/>
          </p:cNvGraphicFramePr>
          <p:nvPr/>
        </p:nvGraphicFramePr>
        <p:xfrm>
          <a:off x="1042988" y="333375"/>
          <a:ext cx="67183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cument" r:id="rId1" imgW="8966200" imgH="1333500" progId="Word.Document.12">
                  <p:embed/>
                </p:oleObj>
              </mc:Choice>
              <mc:Fallback>
                <p:oleObj name="Document" r:id="rId1" imgW="8966200" imgH="133350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333375"/>
                        <a:ext cx="67183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47750" y="1916113"/>
            <a:ext cx="67500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1.</a:t>
            </a:r>
            <a:r>
              <a:rPr lang="zh-CN" altLang="zh-CN" sz="2400" dirty="0"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整体感知课文内容，了解故事情节，体会作者的感情。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2.</a:t>
            </a:r>
            <a:r>
              <a:rPr lang="zh-CN" altLang="zh-CN" sz="2400" dirty="0"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理解父亲的形象特点，学习作者命题立意，选择材料的方法。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3.</a:t>
            </a:r>
            <a:r>
              <a:rPr lang="zh-CN" altLang="zh-CN" sz="2400" dirty="0">
                <a:latin typeface="楷体" panose="02010609060101010101" pitchFamily="49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联系自己的生活实际，感悟文中的真情，培养热爱父亲、尊重父亲的感情。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对象 1"/>
          <p:cNvGraphicFramePr>
            <a:graphicFrameLocks noChangeAspect="1"/>
          </p:cNvGraphicFramePr>
          <p:nvPr/>
        </p:nvGraphicFramePr>
        <p:xfrm>
          <a:off x="971550" y="404813"/>
          <a:ext cx="67183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Document" r:id="rId1" imgW="8966200" imgH="1333500" progId="Word.Document.12">
                  <p:embed/>
                </p:oleObj>
              </mc:Choice>
              <mc:Fallback>
                <p:oleObj name="Document" r:id="rId1" imgW="8966200" imgH="133350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404813"/>
                        <a:ext cx="67183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971550" y="1556792"/>
            <a:ext cx="7095421" cy="5873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highlight>
                  <a:srgbClr val="FFFF00"/>
                </a:highlight>
                <a:ea typeface="微软雅黑" panose="020B0503020204020204" pitchFamily="34" charset="-122"/>
                <a:cs typeface="Times New Roman" panose="02020603050405020304" pitchFamily="18" charset="0"/>
              </a:rPr>
              <a:t>一、新课导入</a:t>
            </a:r>
            <a:endParaRPr lang="zh-CN" altLang="zh-CN" sz="1050" kern="100" dirty="0"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76275" y="2343150"/>
            <a:ext cx="76866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09600" algn="just">
              <a:lnSpc>
                <a:spcPct val="15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父亲的一生可能是平凡的，平凡得让我们不愿向他人谈起；父亲的一生可能是清贫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609600" algn="just">
              <a:lnSpc>
                <a:spcPct val="150000"/>
              </a:lnSpc>
            </a:pPr>
            <a:r>
              <a:rPr lang="zh-CN" altLang="zh-CN" sz="24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的，清贫得让我们无法在别人面前炫耀；父亲的一生也可能是默默无闻的，就像一块随处可见的鹅卵石。但卑微者未必脆弱</a:t>
            </a:r>
            <a:r>
              <a:rPr lang="en-US" altLang="zh-CN" sz="24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lang="zh-CN" altLang="zh-CN" sz="24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在你跌倒时，父亲会教你怎样站立；在你困难时，父亲会鼓励你勇敢地面对困难和挫折。在人生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258888" y="1196975"/>
            <a:ext cx="68580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的风雨面前，父亲的坚韧可能是你无法想象的强大，他用行动教育孩子什么是人生，什么是生活。今天，我们就将接触一位这样的父亲——平凡普通，但却坚韧谦卑。（出示李森祥的《台阶》）</a:t>
            </a:r>
            <a:endParaRPr lang="zh-CN" altLang="zh-CN" sz="1000" dirty="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20688"/>
            <a:ext cx="568863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highlight>
                  <a:srgbClr val="FFFF00"/>
                </a:highlight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二、自学指导（一）</a:t>
            </a:r>
            <a:r>
              <a:rPr lang="zh-CN" altLang="zh-CN" sz="2400" kern="100" dirty="0">
                <a:solidFill>
                  <a:srgbClr val="FF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——预习与交流</a:t>
            </a:r>
            <a:endParaRPr lang="zh-CN" altLang="zh-CN" sz="1050" kern="100" dirty="0"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27088" y="1412875"/>
          <a:ext cx="6791325" cy="494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文档" r:id="rId1" imgW="6792595" imgH="4946650" progId="Word.Document.12">
                  <p:embed/>
                </p:oleObj>
              </mc:Choice>
              <mc:Fallback>
                <p:oleObj name="文档" r:id="rId1" imgW="6792595" imgH="494665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1412875"/>
                        <a:ext cx="6791325" cy="4945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97100" y="5711825"/>
            <a:ext cx="919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ch</a:t>
            </a:r>
            <a:r>
              <a:rPr lang="zh-CN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ó</a:t>
            </a:r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</a:t>
            </a:r>
            <a:endParaRPr lang="zh-CN" altLang="zh-CN" sz="1000"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35150" y="2060575"/>
            <a:ext cx="646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kěn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90913" y="2060575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bèng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554663" y="2060575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qi</a:t>
            </a:r>
            <a:r>
              <a:rPr lang="zh-CN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à</a:t>
            </a:r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912938" y="2852738"/>
            <a:ext cx="492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kē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616325" y="2816225"/>
            <a:ext cx="646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zh-CN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ā</a:t>
            </a:r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527675" y="2816225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á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720850" y="346075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ni</a:t>
            </a:r>
            <a:r>
              <a:rPr lang="zh-CN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á</a:t>
            </a:r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708400" y="3562350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</a:t>
            </a:r>
            <a:r>
              <a:rPr lang="zh-CN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ā</a:t>
            </a:r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 g</a:t>
            </a:r>
            <a:r>
              <a:rPr lang="zh-CN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à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03925" y="3533775"/>
            <a:ext cx="646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</a:t>
            </a:r>
            <a:r>
              <a:rPr lang="zh-CN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ǎ</a:t>
            </a:r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197100" y="4252913"/>
            <a:ext cx="647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zāo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492625" y="4252913"/>
            <a:ext cx="492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wù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372225" y="4246563"/>
            <a:ext cx="954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</a:t>
            </a:r>
            <a:r>
              <a:rPr lang="zh-CN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ǎ</a:t>
            </a:r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ng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203450" y="4929188"/>
            <a:ext cx="647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zào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246563" y="4949825"/>
            <a:ext cx="4921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lú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373813" y="4930775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xi</a:t>
            </a:r>
            <a:r>
              <a:rPr lang="zh-CN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á</a:t>
            </a:r>
            <a:r>
              <a:rPr lang="en-US" altLang="zh-CN" sz="240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zh-CN" altLang="zh-CN" sz="10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对象 7"/>
          <p:cNvGraphicFramePr>
            <a:graphicFrameLocks noChangeAspect="1"/>
          </p:cNvGraphicFramePr>
          <p:nvPr/>
        </p:nvGraphicFramePr>
        <p:xfrm>
          <a:off x="1258888" y="1268413"/>
          <a:ext cx="6791325" cy="317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1" imgW="6792595" imgH="3171190" progId="Word.Document.12">
                  <p:embed/>
                </p:oleObj>
              </mc:Choice>
              <mc:Fallback>
                <p:oleObj name="文档" r:id="rId1" imgW="6792595" imgH="3171190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268413"/>
                        <a:ext cx="6791325" cy="317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95438" y="2276475"/>
            <a:ext cx="611981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神色，态度不自然。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dirty="0">
              <a:solidFill>
                <a:srgbClr val="FF00FF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自己跟自己说话；独自低声说话。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dirty="0">
              <a:solidFill>
                <a:srgbClr val="FF00FF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低着眉头，两眼流露出</a:t>
            </a:r>
            <a:r>
              <a:rPr lang="en-US" altLang="zh-CN" sz="2400" u="sng" dirty="0" err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顺从</a:t>
            </a: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的神情。形容</a:t>
            </a:r>
            <a:r>
              <a:rPr lang="en-US" altLang="zh-CN" sz="2400" u="sng" dirty="0" err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驯良</a:t>
            </a: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、顺从的样子。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对象 1"/>
          <p:cNvGraphicFramePr>
            <a:graphicFrameLocks noChangeAspect="1"/>
          </p:cNvGraphicFramePr>
          <p:nvPr/>
        </p:nvGraphicFramePr>
        <p:xfrm>
          <a:off x="1116013" y="1341438"/>
          <a:ext cx="6791325" cy="257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Document" r:id="rId1" imgW="9067800" imgH="3441700" progId="Word.Document.12">
                  <p:embed/>
                </p:oleObj>
              </mc:Choice>
              <mc:Fallback>
                <p:oleObj name="Document" r:id="rId1" imgW="9067800" imgH="344170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341438"/>
                        <a:ext cx="6791325" cy="257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14425" y="1773238"/>
            <a:ext cx="698658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33350" indent="304800" algn="just">
              <a:lnSpc>
                <a:spcPct val="150000"/>
              </a:lnSpc>
            </a:pP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话里暗含着的没有直接说出的意思。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33350" indent="304800" algn="just">
              <a:lnSpc>
                <a:spcPct val="150000"/>
              </a:lnSpc>
            </a:pPr>
            <a:endParaRPr lang="en-US" altLang="zh-CN" sz="2400" dirty="0">
              <a:solidFill>
                <a:srgbClr val="FF00FF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33350" indent="304800" algn="just">
              <a:lnSpc>
                <a:spcPct val="150000"/>
              </a:lnSpc>
            </a:pPr>
            <a:r>
              <a:rPr lang="en-US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是指意义、价值等小得不值得一提。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33350" indent="304800" algn="just">
              <a:lnSpc>
                <a:spcPct val="150000"/>
              </a:lnSpc>
            </a:pPr>
            <a:endParaRPr lang="en-US" altLang="zh-CN" sz="2400" dirty="0">
              <a:solidFill>
                <a:srgbClr val="FF00FF"/>
              </a:solidFill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133350" indent="304800" algn="just">
              <a:lnSpc>
                <a:spcPct val="150000"/>
              </a:lnSpc>
            </a:pPr>
            <a:r>
              <a:rPr lang="zh-CN" altLang="zh-CN" sz="2400" dirty="0">
                <a:solidFill>
                  <a:srgbClr val="FF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指聚集很多人的公开场合。大庭，宽大的场地。广众，为数很多的人群。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16013" y="620713"/>
            <a:ext cx="7127875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400" b="1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作者链接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zh-CN" altLang="zh-CN" sz="24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李森祥，当代作家，中国作家协会会员。他与高峰合著的《王中王》受到人们的重视。中央电视台热播过的《天下粮仓》，李森祥便是该剧的策划。作为浙江电视台制作中心主任，李森祥长期从事影视剧创作、拍摄、策划工作，有很强的艺术感受能力。代表作有小说《小学老师》、《抒情年代》、《传世之鼓》等。作品充满对劳动人民的深厚感情。其艺术特色是文字简洁、善抓细节。</a:t>
            </a:r>
            <a:endParaRPr lang="zh-CN" altLang="zh-CN" sz="1000" dirty="0"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2693</Words>
  <Application>WPS 演示</Application>
  <PresentationFormat>全屏显示(4:3)</PresentationFormat>
  <Paragraphs>123</Paragraphs>
  <Slides>25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Calibri</vt:lpstr>
      <vt:lpstr>微软雅黑</vt:lpstr>
      <vt:lpstr>Times New Roman</vt:lpstr>
      <vt:lpstr>楷体</vt:lpstr>
      <vt:lpstr>Arial Unicode MS</vt:lpstr>
      <vt:lpstr>等线</vt:lpstr>
      <vt:lpstr>Arial</vt:lpstr>
      <vt:lpstr>第一PPT模板网-WWW.1PPT.COM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mayn</cp:lastModifiedBy>
  <cp:revision>1</cp:revision>
  <dcterms:created xsi:type="dcterms:W3CDTF">2019-09-12T00:32:52Z</dcterms:created>
  <dcterms:modified xsi:type="dcterms:W3CDTF">2019-09-12T00:32:52Z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