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447" r:id="rId9"/>
    <p:sldId id="448" r:id="rId10"/>
    <p:sldId id="449" r:id="rId11"/>
    <p:sldId id="450" r:id="rId12"/>
    <p:sldId id="263" r:id="rId13"/>
    <p:sldId id="265" r:id="rId14"/>
    <p:sldId id="266" r:id="rId15"/>
    <p:sldId id="271" r:id="rId16"/>
    <p:sldId id="272" r:id="rId17"/>
    <p:sldId id="274" r:id="rId18"/>
    <p:sldId id="278" r:id="rId19"/>
    <p:sldId id="279" r:id="rId20"/>
    <p:sldId id="281" r:id="rId21"/>
    <p:sldId id="280" r:id="rId22"/>
    <p:sldId id="282" r:id="rId23"/>
    <p:sldId id="284" r:id="rId24"/>
    <p:sldId id="319" r:id="rId25"/>
    <p:sldId id="309" r:id="rId26"/>
    <p:sldId id="310" r:id="rId27"/>
    <p:sldId id="299" r:id="rId28"/>
    <p:sldId id="327" r:id="rId29"/>
    <p:sldId id="320" r:id="rId30"/>
    <p:sldId id="452" r:id="rId31"/>
    <p:sldId id="337" r:id="rId32"/>
    <p:sldId id="339" r:id="rId33"/>
    <p:sldId id="334" r:id="rId34"/>
    <p:sldId id="338" r:id="rId35"/>
    <p:sldId id="364" r:id="rId36"/>
    <p:sldId id="366" r:id="rId37"/>
    <p:sldId id="380" r:id="rId38"/>
    <p:sldId id="369" r:id="rId39"/>
    <p:sldId id="370" r:id="rId40"/>
    <p:sldId id="413" r:id="rId41"/>
    <p:sldId id="373" r:id="rId42"/>
    <p:sldId id="371" r:id="rId43"/>
    <p:sldId id="381" r:id="rId44"/>
    <p:sldId id="376" r:id="rId45"/>
    <p:sldId id="456" r:id="rId46"/>
    <p:sldId id="455" r:id="rId47"/>
    <p:sldId id="437" r:id="rId48"/>
    <p:sldId id="438" r:id="rId49"/>
    <p:sldId id="444" r:id="rId50"/>
    <p:sldId id="443" r:id="rId51"/>
    <p:sldId id="442" r:id="rId52"/>
    <p:sldId id="445" r:id="rId5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594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9C68212-3515-44F2-8C6E-E189A00E65BE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endParaRPr lang="en-US" altLang="zh-CN"/>
          </a:p>
        </p:txBody>
      </p:sp>
      <p:sp>
        <p:nvSpPr>
          <p:cNvPr id="717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86708587-6BDC-4B26-A239-EC271EF89EF3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C68212-3515-44F2-8C6E-E189A00E65BE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endParaRPr lang="en-US" altLang="zh-CN"/>
          </a:p>
        </p:txBody>
      </p:sp>
      <p:sp>
        <p:nvSpPr>
          <p:cNvPr id="2662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ABE4EE98-A179-4256-886C-0C0220217AF8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endParaRPr lang="en-US" altLang="zh-CN"/>
          </a:p>
        </p:txBody>
      </p:sp>
      <p:sp>
        <p:nvSpPr>
          <p:cNvPr id="2867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58F15157-FDF9-4C4C-9825-224AE37B34A8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71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5B1AE-15BF-46B4-91AD-6C1F7E6A0E2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2F5F09-329A-49EF-A9B9-6AAE8B384D3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A78ECD-5DAC-4DB4-BC60-EA39BD4664A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CA4295-B3BB-40B7-B0B0-0122E00EB3A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2E7E057-288B-4D63-A02A-BBF0886CB80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1A6DE-46D7-459A-8E85-64FB9029C5C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57D17C-FD66-49BE-A6DB-7A8A132BF51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7413C-4161-4C0D-B5C7-DE5937BBD6E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0A2E8-3603-43A6-AC9B-BAA64F24592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AF1F9-D012-4C2C-9FA2-9501BF8CA26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181F4A-4853-4B5C-A9DC-6640BAA9BD1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E1AA7D-505E-4FA9-8292-1662A0764B7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26D6D-8849-40AD-A52B-26D2060DA8F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A03A5EDA-77F1-427D-95B0-4359A89A8AB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hyperlink" Target="../8&#24180;&#32423;&#19978;&#20876;%20&#35838;&#20214;/&#22768;&#38899;&#30340;&#20135;&#29983;&#19982;&#20256;&#25773;ppt/&#22768;&#24102;&#21457;&#22768;.swf" TargetMode="Externa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hyperlink" Target="../8&#24180;&#32423;&#19978;&#20876;%20&#35838;&#20214;/&#30495;&#31354;&#20013;&#30340;&#38393;&#38047;.flv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38.jpeg"/><Relationship Id="rId1" Type="http://schemas.openxmlformats.org/officeDocument/2006/relationships/hyperlink" Target="../8&#24180;&#32423;&#19978;&#20876;%20&#35838;&#20214;/&#22768;%20%20&#36816;&#21160;/&#30005;&#30913;&#27874;1.swf" TargetMode="Externa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3.jpeg"/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image" Target="../media/image40.GIF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png"/><Relationship Id="rId3" Type="http://schemas.microsoft.com/office/2007/relationships/media" Target="file:///D:\mq\&#20154;\&#21021;&#20108;&#19978;\&#21021;&#20108;4&#22768;&#29616;&#35937;\&#27700;&#27874;.mpg" TargetMode="External"/><Relationship Id="rId2" Type="http://schemas.openxmlformats.org/officeDocument/2006/relationships/video" Target="file:///D:\mq\&#20154;\&#21021;&#20108;&#19978;\&#21021;&#20108;4&#22768;&#29616;&#35937;\&#27700;&#27874;.mpg" TargetMode="External"/><Relationship Id="rId1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oleObject" Target="../embeddings/oleObject3.bin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8.jpeg"/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0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2.wav"/><Relationship Id="rId3" Type="http://schemas.openxmlformats.org/officeDocument/2006/relationships/image" Target="../media/image72.png"/><Relationship Id="rId2" Type="http://schemas.openxmlformats.org/officeDocument/2006/relationships/oleObject" Target="../embeddings/oleObject4.bin"/><Relationship Id="rId1" Type="http://schemas.openxmlformats.org/officeDocument/2006/relationships/image" Target="../media/image7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4.png"/><Relationship Id="rId1" Type="http://schemas.openxmlformats.org/officeDocument/2006/relationships/image" Target="../media/image69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6.png"/><Relationship Id="rId3" Type="http://schemas.microsoft.com/office/2007/relationships/media" Target="file:///C:\Documents%20and%20Settings\Administrator\&#26700;&#38754;\&#22768;&#38899;&#30340;&#20135;&#29983;&#21644;&#20256;&#25773;\&#38647;&#22768;.mp3" TargetMode="External"/><Relationship Id="rId2" Type="http://schemas.openxmlformats.org/officeDocument/2006/relationships/audio" Target="file:///C:\Documents%20and%20Settings\Administrator\&#26700;&#38754;\&#22768;&#38899;&#30340;&#20135;&#29983;&#21644;&#20256;&#25773;\&#38647;&#22768;.mp3" TargetMode="External"/><Relationship Id="rId1" Type="http://schemas.openxmlformats.org/officeDocument/2006/relationships/image" Target="../media/image75.GIF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8.png"/><Relationship Id="rId2" Type="http://schemas.openxmlformats.org/officeDocument/2006/relationships/audio" Target="../media/audio3.wav"/><Relationship Id="rId1" Type="http://schemas.openxmlformats.org/officeDocument/2006/relationships/image" Target="../media/image77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9.emf"/><Relationship Id="rId1" Type="http://schemas.openxmlformats.org/officeDocument/2006/relationships/oleObject" Target="../embeddings/oleObject5.bin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image" Target="../media/image80.jpeg"/><Relationship Id="rId2" Type="http://schemas.openxmlformats.org/officeDocument/2006/relationships/slide" Target="slide20.xml"/><Relationship Id="rId1" Type="http://schemas.openxmlformats.org/officeDocument/2006/relationships/slide" Target="slide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6.xml"/><Relationship Id="rId1" Type="http://schemas.openxmlformats.org/officeDocument/2006/relationships/image" Target="../media/image8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6.xml"/><Relationship Id="rId1" Type="http://schemas.openxmlformats.org/officeDocument/2006/relationships/image" Target="../media/image80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GIF"/><Relationship Id="rId1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Title 1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3608" y="1628800"/>
            <a:ext cx="7272808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115888"/>
            <a:ext cx="6948488" cy="144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tx2"/>
                </a:solidFill>
              </a:rPr>
              <a:t>感受人说话发声的情况</a:t>
            </a:r>
            <a:r>
              <a:rPr lang="en-US" altLang="zh-CN" sz="2800" b="1" dirty="0">
                <a:solidFill>
                  <a:schemeClr val="tx2"/>
                </a:solidFill>
              </a:rPr>
              <a:t>:</a:t>
            </a:r>
            <a:r>
              <a:rPr lang="zh-CN" altLang="en-US" sz="2800" dirty="0"/>
              <a:t>请同学们用食指摸住吼结，说“我要学物理”有什么感觉</a:t>
            </a:r>
            <a:r>
              <a:rPr lang="zh-CN" altLang="en-US" sz="2800" dirty="0" smtClean="0"/>
              <a:t>？</a:t>
            </a:r>
            <a:endParaRPr lang="zh-CN" altLang="en-US" sz="2800" dirty="0"/>
          </a:p>
        </p:txBody>
      </p:sp>
      <p:pic>
        <p:nvPicPr>
          <p:cNvPr id="14339" name="Picture 3" descr="未命名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00563" y="1268413"/>
            <a:ext cx="1762125" cy="2376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755650" y="2205038"/>
            <a:ext cx="1512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/>
              <a:t>声带振动</a:t>
            </a:r>
            <a:endParaRPr lang="zh-CN" altLang="en-US" sz="2400" b="1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 rot="10800000" flipV="1">
            <a:off x="2555875" y="2349500"/>
            <a:ext cx="2879725" cy="71438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23528" y="3789363"/>
            <a:ext cx="3241675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Comic Sans MS" panose="030F0702030302020204" pitchFamily="66" charset="0"/>
              </a:rPr>
              <a:t>有些物体发声时的</a:t>
            </a:r>
            <a:r>
              <a:rPr lang="zh-CN" altLang="en-US" sz="3600" b="1" dirty="0">
                <a:solidFill>
                  <a:srgbClr val="333399"/>
                </a:solidFill>
                <a:latin typeface="Comic Sans MS" panose="030F0702030302020204" pitchFamily="66" charset="0"/>
              </a:rPr>
              <a:t>振动现象不明显</a:t>
            </a:r>
            <a:r>
              <a:rPr lang="zh-CN" altLang="en-US" sz="3600" b="1" dirty="0">
                <a:solidFill>
                  <a:srgbClr val="000099"/>
                </a:solidFill>
                <a:latin typeface="Comic Sans MS" panose="030F0702030302020204" pitchFamily="66" charset="0"/>
              </a:rPr>
              <a:t>，</a:t>
            </a:r>
            <a:r>
              <a:rPr lang="zh-CN" altLang="en-US" sz="3600" b="1" dirty="0">
                <a:solidFill>
                  <a:srgbClr val="FF3300"/>
                </a:solidFill>
                <a:latin typeface="Comic Sans MS" panose="030F0702030302020204" pitchFamily="66" charset="0"/>
              </a:rPr>
              <a:t>你有办法可以验证吗？</a:t>
            </a:r>
            <a:endParaRPr lang="zh-CN" altLang="en-US" sz="3600" b="1" dirty="0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343" name="Picture 7" descr="摸喉头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94475" y="260350"/>
            <a:ext cx="2549525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4" descr="音叉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65900" y="3429000"/>
            <a:ext cx="257810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D"/>
              </a:clrFrom>
              <a:clrTo>
                <a:srgbClr val="FEFEFD">
                  <a:alpha val="0"/>
                </a:srgbClr>
              </a:clrTo>
            </a:clrChange>
            <a:lum contrast="12000"/>
          </a:blip>
          <a:srcRect/>
          <a:stretch>
            <a:fillRect/>
          </a:stretch>
        </p:blipFill>
        <p:spPr bwMode="auto">
          <a:xfrm>
            <a:off x="3419475" y="3860800"/>
            <a:ext cx="3167063" cy="240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0" grpId="0" bldLvl="0" autoUpdateAnimBg="0"/>
      <p:bldP spid="14340" grpId="1" bldLvl="0" autoUpdateAnimBg="0"/>
      <p:bldP spid="14340" grpId="2" bldLvl="0" autoUpdateAnimBg="0"/>
      <p:bldP spid="14340" grpId="3" bldLvl="0" autoUpdateAnimBg="0"/>
      <p:bldP spid="14340" grpId="4" bldLvl="0" autoUpdateAnimBg="0"/>
      <p:bldP spid="14341" grpId="0" animBg="1"/>
      <p:bldP spid="1434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58775" y="44450"/>
            <a:ext cx="88931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方正舒体" pitchFamily="2" charset="-122"/>
              </a:rPr>
              <a:t>敲击音叉使音叉发声，怎样验证音叉是否振动？</a:t>
            </a:r>
            <a:endParaRPr lang="zh-CN" altLang="en-US" sz="3200" b="1">
              <a:solidFill>
                <a:srgbClr val="FF0000"/>
              </a:solidFill>
              <a:ea typeface="方正舒体" pitchFamily="2" charset="-122"/>
            </a:endParaRP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3779838" y="3284538"/>
          <a:ext cx="2262187" cy="273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" r:id="rId1" imgW="1920240" imgH="2324100" progId="Paint.Picture">
                  <p:embed/>
                </p:oleObj>
              </mc:Choice>
              <mc:Fallback>
                <p:oleObj name="" r:id="rId1" imgW="1920240" imgH="2324100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3284538"/>
                        <a:ext cx="2262187" cy="2736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620713"/>
            <a:ext cx="3744913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9" descr="yincha1"/>
          <p:cNvPicPr>
            <a:picLocks noChangeAspect="1" noChangeArrowheads="1"/>
          </p:cNvPicPr>
          <p:nvPr/>
        </p:nvPicPr>
        <p:blipFill>
          <a:blip r:embed="rId4">
            <a:lum bright="-6000" contrast="6000"/>
          </a:blip>
          <a:srcRect/>
          <a:stretch>
            <a:fillRect/>
          </a:stretch>
        </p:blipFill>
        <p:spPr bwMode="auto">
          <a:xfrm>
            <a:off x="4716463" y="692150"/>
            <a:ext cx="3673475" cy="250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40525" y="3113088"/>
            <a:ext cx="2403475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Rectangle 11"/>
          <p:cNvSpPr>
            <a:spLocks noChangeArrowheads="1"/>
          </p:cNvSpPr>
          <p:nvPr/>
        </p:nvSpPr>
        <p:spPr bwMode="auto">
          <a:xfrm>
            <a:off x="900113" y="4941888"/>
            <a:ext cx="17287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转换法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8" name="Rectangle 11"/>
          <p:cNvSpPr>
            <a:spLocks noChangeArrowheads="1"/>
          </p:cNvSpPr>
          <p:nvPr/>
        </p:nvSpPr>
        <p:spPr bwMode="auto">
          <a:xfrm>
            <a:off x="684213" y="3500438"/>
            <a:ext cx="280828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将振动放大</a:t>
            </a:r>
            <a:r>
              <a:rPr lang="en-US" altLang="zh-CN" sz="36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</a:t>
            </a:r>
            <a:endParaRPr lang="en-US" altLang="zh-CN" sz="3600" b="1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33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便于观察</a:t>
            </a:r>
            <a:endParaRPr lang="zh-CN" altLang="en-US" sz="3600" b="1">
              <a:solidFill>
                <a:srgbClr val="0033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536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609600" y="908050"/>
            <a:ext cx="7994650" cy="518477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prstDash val="dash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99190" dir="2388334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7" name="Text Box 3" descr="DSC08021-4"/>
          <p:cNvSpPr txBox="1">
            <a:spLocks noChangeArrowheads="1"/>
          </p:cNvSpPr>
          <p:nvPr/>
        </p:nvSpPr>
        <p:spPr bwMode="auto">
          <a:xfrm>
            <a:off x="827088" y="1149350"/>
            <a:ext cx="8137525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1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9190" dir="2388334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2"/>
                </a:solidFill>
              </a:rPr>
              <a:t>你们有办法让音叉的声音马上停止吗？</a:t>
            </a:r>
            <a:endParaRPr lang="zh-CN" altLang="en-US" sz="5400" b="1" dirty="0">
              <a:solidFill>
                <a:schemeClr val="accent2"/>
              </a:solidFill>
            </a:endParaRPr>
          </a:p>
        </p:txBody>
      </p:sp>
      <p:sp>
        <p:nvSpPr>
          <p:cNvPr id="16388" name="Text Box 4" descr="DSC08021-4"/>
          <p:cNvSpPr txBox="1">
            <a:spLocks noChangeArrowheads="1"/>
          </p:cNvSpPr>
          <p:nvPr/>
        </p:nvSpPr>
        <p:spPr bwMode="auto">
          <a:xfrm>
            <a:off x="539750" y="4405313"/>
            <a:ext cx="900112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1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9190" dir="2388334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</a:rPr>
              <a:t>音叉的</a:t>
            </a:r>
            <a:r>
              <a:rPr lang="zh-CN" altLang="en-US" sz="4800" b="1">
                <a:solidFill>
                  <a:srgbClr val="FF3300"/>
                </a:solidFill>
              </a:rPr>
              <a:t>振动停止</a:t>
            </a:r>
            <a:r>
              <a:rPr lang="en-US" altLang="zh-CN" sz="4800" b="1">
                <a:solidFill>
                  <a:srgbClr val="FF3300"/>
                </a:solidFill>
              </a:rPr>
              <a:t>,</a:t>
            </a:r>
            <a:r>
              <a:rPr lang="zh-CN" altLang="en-US" sz="4800" b="1">
                <a:solidFill>
                  <a:srgbClr val="FF3300"/>
                </a:solidFill>
              </a:rPr>
              <a:t>发声也停止了</a:t>
            </a:r>
            <a:endParaRPr lang="zh-CN" altLang="en-US" sz="4800" b="1">
              <a:solidFill>
                <a:srgbClr val="FF3300"/>
              </a:solidFill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900113" y="2925763"/>
            <a:ext cx="73453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66"/>
                </a:solidFill>
              </a:rPr>
              <a:t>用手按住音叉的两臂</a:t>
            </a:r>
            <a:endParaRPr lang="zh-CN" altLang="en-US" sz="6000" b="1">
              <a:solidFill>
                <a:srgbClr val="FF0066"/>
              </a:solidFill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23850" y="260350"/>
            <a:ext cx="18716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CC"/>
                </a:solidFill>
                <a:ea typeface="楷体_GB2312" pitchFamily="49" charset="-122"/>
              </a:rPr>
              <a:t>小活动</a:t>
            </a:r>
            <a:endParaRPr lang="zh-CN" altLang="en-US" sz="3600" b="1" dirty="0">
              <a:solidFill>
                <a:srgbClr val="0000CC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  <p:bldP spid="1638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4211638" y="0"/>
            <a:ext cx="331311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hlink"/>
                </a:solidFill>
                <a:latin typeface="Tahoma" panose="020B0604030504040204" pitchFamily="34" charset="0"/>
                <a:ea typeface="华文行楷" pitchFamily="2" charset="-122"/>
              </a:rPr>
              <a:t>声音的保存</a:t>
            </a:r>
            <a:endParaRPr lang="zh-CN" altLang="en-US" sz="4800" b="1" dirty="0">
              <a:solidFill>
                <a:schemeClr val="hlink"/>
              </a:solidFill>
              <a:latin typeface="Tahoma" panose="020B0604030504040204" pitchFamily="34" charset="0"/>
              <a:ea typeface="华文行楷" pitchFamily="2" charset="-122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95288" y="836613"/>
            <a:ext cx="85693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将发声体的</a:t>
            </a:r>
            <a:r>
              <a:rPr lang="zh-CN" altLang="en-US" sz="2800" b="1" u="sng"/>
              <a:t>        </a:t>
            </a:r>
            <a:r>
              <a:rPr lang="zh-CN" altLang="en-US" sz="2800" b="1"/>
              <a:t>记录下来，需要时再让物体按照记录下来的</a:t>
            </a:r>
            <a:r>
              <a:rPr lang="zh-CN" altLang="en-US" sz="2800" b="1" u="sng"/>
              <a:t>       </a:t>
            </a:r>
            <a:r>
              <a:rPr lang="zh-CN" altLang="en-US" sz="2800" b="1"/>
              <a:t>规律去</a:t>
            </a:r>
            <a:r>
              <a:rPr lang="zh-CN" altLang="en-US" sz="2800" b="1" u="sng"/>
              <a:t>       </a:t>
            </a:r>
            <a:r>
              <a:rPr lang="zh-CN" altLang="en-US" sz="2800" b="1"/>
              <a:t>，就会产生与原来一样的声音。</a:t>
            </a:r>
            <a:r>
              <a:rPr lang="zh-CN" altLang="en-US" sz="2800"/>
              <a:t> </a:t>
            </a:r>
            <a:endParaRPr lang="zh-CN" altLang="en-US" sz="280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195513" y="765175"/>
            <a:ext cx="936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振动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476375" y="1196975"/>
            <a:ext cx="936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振动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132138" y="1196975"/>
            <a:ext cx="936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振动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415" name="图片 3" descr="2009051723022986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450" y="1916113"/>
            <a:ext cx="6481763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362200"/>
            <a:ext cx="6858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468313" y="0"/>
            <a:ext cx="28082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6600FF"/>
                </a:solidFill>
              </a:rPr>
              <a:t>[</a:t>
            </a:r>
            <a:r>
              <a:rPr lang="zh-CN" altLang="en-US" sz="3600" b="1" dirty="0">
                <a:solidFill>
                  <a:srgbClr val="6600FF"/>
                </a:solidFill>
              </a:rPr>
              <a:t>自主学习</a:t>
            </a:r>
            <a:r>
              <a:rPr lang="en-US" altLang="zh-CN" sz="3600" b="1" dirty="0">
                <a:solidFill>
                  <a:srgbClr val="6600FF"/>
                </a:solidFill>
              </a:rPr>
              <a:t>]</a:t>
            </a:r>
            <a:endParaRPr lang="en-US" altLang="zh-CN" sz="3600" b="1" dirty="0">
              <a:solidFill>
                <a:srgbClr val="66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174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1" grpId="0" autoUpdateAnimBg="0"/>
      <p:bldP spid="17412" grpId="0" autoUpdateAnimBg="0"/>
      <p:bldP spid="17413" grpId="0" autoUpdateAnimBg="0"/>
      <p:bldP spid="1741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259351043541256557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 descr="20100624_03_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057400"/>
            <a:ext cx="1676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 descr="2548424_093730079867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2057400"/>
            <a:ext cx="1752600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 descr="famingbolan79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2286000"/>
            <a:ext cx="2514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685800" y="44958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/>
              <a:t>留声机</a:t>
            </a:r>
            <a:endParaRPr lang="zh-CN" altLang="en-US" sz="2400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5791200" y="46482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/>
              <a:t>激光唱片</a:t>
            </a:r>
            <a:endParaRPr lang="zh-CN" altLang="en-US" sz="2400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2971800" y="45720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/>
              <a:t>磁带</a:t>
            </a:r>
            <a:endParaRPr lang="zh-CN" altLang="en-US" sz="2400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685800" y="764704"/>
            <a:ext cx="482441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chemeClr val="hlink"/>
                </a:solidFill>
                <a:latin typeface="Tahoma" panose="020B0604030504040204" pitchFamily="34" charset="0"/>
                <a:ea typeface="华文行楷" pitchFamily="2" charset="-122"/>
              </a:rPr>
              <a:t>声音的保存形式</a:t>
            </a:r>
            <a:endParaRPr lang="zh-CN" altLang="en-US" sz="4800" dirty="0">
              <a:solidFill>
                <a:schemeClr val="hlink"/>
              </a:solidFill>
              <a:latin typeface="Tahoma" panose="020B060403050404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utoUpdateAnimBg="0"/>
      <p:bldP spid="18439" grpId="0" autoUpdateAnimBg="0"/>
      <p:bldP spid="18440" grpId="0" autoUpdateAnimBg="0"/>
      <p:bldP spid="1844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1763713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10"/>
          <p:cNvSpPr txBox="1">
            <a:spLocks noChangeArrowheads="1"/>
          </p:cNvSpPr>
          <p:nvPr/>
        </p:nvSpPr>
        <p:spPr bwMode="auto">
          <a:xfrm>
            <a:off x="393169" y="1844824"/>
            <a:ext cx="853281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是怎样由声源传播出去的？</a:t>
            </a:r>
            <a:endParaRPr lang="zh-CN" altLang="en-US" sz="5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0484" name="Picture 4" descr="声波沿空气传到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193" y="2930525"/>
            <a:ext cx="8640763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79388" y="425450"/>
            <a:ext cx="4897437" cy="588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把正在发声的闹钟放在玻璃罩内，闹钟和罩的底座之间垫上泡沫塑料，逐渐</a:t>
            </a:r>
            <a:r>
              <a:rPr lang="zh-CN" altLang="en-US" sz="40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抽出罩内空气，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你听到</a:t>
            </a:r>
            <a:r>
              <a:rPr lang="zh-CN" altLang="en-US" sz="4000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声音有什么变化？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再</a:t>
            </a:r>
            <a:r>
              <a:rPr lang="zh-CN" altLang="en-US" sz="40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让空气进入罩内，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你听到</a:t>
            </a:r>
            <a:r>
              <a:rPr lang="zh-CN" altLang="en-US" sz="40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声音又有什么变化？</a:t>
            </a:r>
            <a:endParaRPr lang="zh-CN" altLang="en-US" sz="400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5435600" y="185738"/>
            <a:ext cx="33131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声音的传播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8" name="Picture 4" descr="clip_image0024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8925" y="1125538"/>
            <a:ext cx="35687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900113" y="549275"/>
            <a:ext cx="2520950" cy="669925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6600FF"/>
                </a:solidFill>
                <a:ea typeface="楷体_GB2312" pitchFamily="49" charset="-122"/>
              </a:rPr>
              <a:t>探究活动二</a:t>
            </a:r>
            <a:endParaRPr lang="zh-CN" altLang="en-US" sz="3600" b="1" dirty="0">
              <a:solidFill>
                <a:srgbClr val="66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Snap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24525" y="188913"/>
            <a:ext cx="33274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600200" y="2695575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 sz="3600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468313" y="404813"/>
            <a:ext cx="5688012" cy="445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ts val="5000"/>
              </a:lnSpc>
            </a:pPr>
            <a:r>
              <a:rPr lang="en-US" altLang="zh-CN" sz="3600" dirty="0"/>
              <a:t>1.</a:t>
            </a:r>
            <a:r>
              <a:rPr lang="zh-CN" altLang="en-US" sz="3600" dirty="0"/>
              <a:t>逐渐抽出罩内空气</a:t>
            </a:r>
            <a:r>
              <a:rPr lang="en-US" altLang="zh-CN" sz="3600" dirty="0"/>
              <a:t>,</a:t>
            </a:r>
            <a:r>
              <a:rPr lang="zh-CN" altLang="en-US" sz="3600" dirty="0"/>
              <a:t>我们听到的声音</a:t>
            </a:r>
            <a:r>
              <a:rPr lang="zh-CN" altLang="en-US" sz="3600" u="sng" dirty="0"/>
              <a:t>                 </a:t>
            </a:r>
            <a:r>
              <a:rPr lang="zh-CN" altLang="en-US" sz="3600" dirty="0"/>
              <a:t>；</a:t>
            </a:r>
            <a:endParaRPr lang="zh-CN" altLang="en-US" sz="3600" dirty="0"/>
          </a:p>
          <a:p>
            <a:pPr eaLnBrk="0" hangingPunct="0">
              <a:lnSpc>
                <a:spcPts val="5000"/>
              </a:lnSpc>
            </a:pPr>
            <a:r>
              <a:rPr lang="en-US" altLang="zh-CN" sz="3600" dirty="0"/>
              <a:t>2.</a:t>
            </a:r>
            <a:r>
              <a:rPr lang="zh-CN" altLang="en-US" sz="3600" dirty="0"/>
              <a:t>若不停的抽气</a:t>
            </a:r>
            <a:r>
              <a:rPr lang="en-US" altLang="zh-CN" sz="3600" dirty="0"/>
              <a:t>,</a:t>
            </a:r>
            <a:r>
              <a:rPr lang="zh-CN" altLang="en-US" sz="3600" dirty="0"/>
              <a:t>直到抽成</a:t>
            </a:r>
            <a:r>
              <a:rPr lang="zh-CN" altLang="en-US" sz="3600" dirty="0">
                <a:solidFill>
                  <a:srgbClr val="FF0066"/>
                </a:solidFill>
              </a:rPr>
              <a:t>真空</a:t>
            </a:r>
            <a:r>
              <a:rPr lang="en-US" altLang="zh-CN" sz="3600" dirty="0"/>
              <a:t>,</a:t>
            </a:r>
            <a:r>
              <a:rPr lang="zh-CN" altLang="en-US" sz="3600" dirty="0"/>
              <a:t>则</a:t>
            </a:r>
            <a:r>
              <a:rPr lang="zh-CN" altLang="en-US" sz="3600" u="sng" dirty="0"/>
              <a:t>             </a:t>
            </a:r>
            <a:r>
              <a:rPr lang="zh-CN" altLang="en-US" sz="3600" dirty="0"/>
              <a:t>声音； </a:t>
            </a:r>
            <a:endParaRPr lang="zh-CN" altLang="en-US" sz="3600" dirty="0"/>
          </a:p>
          <a:p>
            <a:pPr eaLnBrk="0" hangingPunct="0">
              <a:lnSpc>
                <a:spcPts val="5000"/>
              </a:lnSpc>
            </a:pPr>
            <a:r>
              <a:rPr lang="en-US" altLang="zh-CN" sz="3600" dirty="0"/>
              <a:t>3.</a:t>
            </a:r>
            <a:r>
              <a:rPr lang="zh-CN" altLang="en-US" sz="3600" dirty="0"/>
              <a:t>让空气进入罩内</a:t>
            </a:r>
            <a:r>
              <a:rPr lang="en-US" altLang="zh-CN" sz="3600" dirty="0"/>
              <a:t>, </a:t>
            </a:r>
            <a:r>
              <a:rPr lang="zh-CN" altLang="en-US" sz="3600" dirty="0"/>
              <a:t>又能</a:t>
            </a:r>
            <a:endParaRPr lang="zh-CN" altLang="en-US" sz="3600" dirty="0"/>
          </a:p>
          <a:p>
            <a:pPr eaLnBrk="0" hangingPunct="0">
              <a:lnSpc>
                <a:spcPts val="5000"/>
              </a:lnSpc>
            </a:pPr>
            <a:r>
              <a:rPr lang="zh-CN" altLang="en-US" sz="3600" u="sng" dirty="0"/>
              <a:t>           </a:t>
            </a:r>
            <a:r>
              <a:rPr lang="zh-CN" altLang="en-US" sz="3600" dirty="0"/>
              <a:t>声音。</a:t>
            </a:r>
            <a:endParaRPr lang="zh-CN" altLang="en-US" sz="3600" dirty="0"/>
          </a:p>
          <a:p>
            <a:endParaRPr lang="zh-CN" altLang="en-US" sz="3600" dirty="0"/>
          </a:p>
        </p:txBody>
      </p:sp>
      <p:sp>
        <p:nvSpPr>
          <p:cNvPr id="22533" name="文本框 8"/>
          <p:cNvSpPr txBox="1">
            <a:spLocks noChangeArrowheads="1"/>
          </p:cNvSpPr>
          <p:nvPr/>
        </p:nvSpPr>
        <p:spPr bwMode="auto">
          <a:xfrm>
            <a:off x="2843213" y="987425"/>
            <a:ext cx="22336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FF0000"/>
                </a:solidFill>
                <a:latin typeface="Calibri" panose="020F0502020204030204" pitchFamily="34" charset="0"/>
                <a:ea typeface="汉仪行楷简" pitchFamily="49" charset="-122"/>
              </a:rPr>
              <a:t>逐渐减弱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汉仪行楷简" pitchFamily="49" charset="-122"/>
            </a:endParaRPr>
          </a:p>
        </p:txBody>
      </p:sp>
      <p:sp>
        <p:nvSpPr>
          <p:cNvPr id="22534" name="文本框 8"/>
          <p:cNvSpPr txBox="1">
            <a:spLocks noChangeArrowheads="1"/>
          </p:cNvSpPr>
          <p:nvPr/>
        </p:nvSpPr>
        <p:spPr bwMode="auto">
          <a:xfrm>
            <a:off x="2124075" y="2282825"/>
            <a:ext cx="18002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FF0000"/>
                </a:solidFill>
                <a:latin typeface="Calibri" panose="020F0502020204030204" pitchFamily="34" charset="0"/>
                <a:ea typeface="汉仪行楷简" pitchFamily="49" charset="-122"/>
              </a:rPr>
              <a:t>听不到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汉仪行楷简" pitchFamily="49" charset="-122"/>
            </a:endParaRPr>
          </a:p>
        </p:txBody>
      </p:sp>
      <p:sp>
        <p:nvSpPr>
          <p:cNvPr id="22535" name="文本框 8"/>
          <p:cNvSpPr txBox="1">
            <a:spLocks noChangeArrowheads="1"/>
          </p:cNvSpPr>
          <p:nvPr/>
        </p:nvSpPr>
        <p:spPr bwMode="auto">
          <a:xfrm>
            <a:off x="755650" y="3579813"/>
            <a:ext cx="1368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FF0000"/>
                </a:solidFill>
                <a:latin typeface="Calibri" panose="020F0502020204030204" pitchFamily="34" charset="0"/>
                <a:ea typeface="汉仪行楷简" pitchFamily="49" charset="-122"/>
              </a:rPr>
              <a:t>听到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汉仪行楷简" pitchFamily="49" charset="-122"/>
            </a:endParaRPr>
          </a:p>
        </p:txBody>
      </p:sp>
      <p:sp>
        <p:nvSpPr>
          <p:cNvPr id="22536" name="文本框 8"/>
          <p:cNvSpPr txBox="1">
            <a:spLocks noChangeArrowheads="1"/>
          </p:cNvSpPr>
          <p:nvPr/>
        </p:nvSpPr>
        <p:spPr bwMode="auto">
          <a:xfrm>
            <a:off x="5508625" y="5157788"/>
            <a:ext cx="1368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FF0000"/>
                </a:solidFill>
                <a:latin typeface="Calibri" panose="020F0502020204030204" pitchFamily="34" charset="0"/>
                <a:ea typeface="汉仪行楷简" pitchFamily="49" charset="-122"/>
              </a:rPr>
              <a:t>空气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汉仪行楷简" pitchFamily="49" charset="-122"/>
            </a:endParaRPr>
          </a:p>
        </p:txBody>
      </p:sp>
      <p:sp>
        <p:nvSpPr>
          <p:cNvPr id="22537" name="文本框 8"/>
          <p:cNvSpPr txBox="1">
            <a:spLocks noChangeArrowheads="1"/>
          </p:cNvSpPr>
          <p:nvPr/>
        </p:nvSpPr>
        <p:spPr bwMode="auto">
          <a:xfrm>
            <a:off x="1979613" y="5661025"/>
            <a:ext cx="14398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FF0000"/>
                </a:solidFill>
                <a:latin typeface="Calibri" panose="020F0502020204030204" pitchFamily="34" charset="0"/>
                <a:ea typeface="汉仪行楷简" pitchFamily="49" charset="-122"/>
              </a:rPr>
              <a:t>真空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ea typeface="汉仪行楷简" pitchFamily="49" charset="-122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250825" y="5262563"/>
            <a:ext cx="83534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</a:rPr>
              <a:t>这个实验表明</a:t>
            </a:r>
            <a:r>
              <a:rPr lang="en-US" altLang="zh-CN" sz="3600" dirty="0">
                <a:solidFill>
                  <a:srgbClr val="0000FF"/>
                </a:solidFill>
              </a:rPr>
              <a:t>,</a:t>
            </a:r>
            <a:r>
              <a:rPr lang="zh-CN" altLang="en-US" sz="3600" dirty="0">
                <a:solidFill>
                  <a:srgbClr val="0000FF"/>
                </a:solidFill>
              </a:rPr>
              <a:t>声音可以在</a:t>
            </a:r>
            <a:r>
              <a:rPr lang="zh-CN" altLang="en-US" sz="3600" u="sng" dirty="0">
                <a:solidFill>
                  <a:srgbClr val="0000FF"/>
                </a:solidFill>
              </a:rPr>
              <a:t>           </a:t>
            </a:r>
            <a:r>
              <a:rPr lang="zh-CN" altLang="en-US" sz="3600" dirty="0">
                <a:solidFill>
                  <a:srgbClr val="0000FF"/>
                </a:solidFill>
              </a:rPr>
              <a:t>中传播</a:t>
            </a:r>
            <a:r>
              <a:rPr lang="en-US" altLang="zh-CN" sz="3600" dirty="0">
                <a:solidFill>
                  <a:srgbClr val="0000FF"/>
                </a:solidFill>
              </a:rPr>
              <a:t>,</a:t>
            </a:r>
            <a:endParaRPr lang="en-US" altLang="zh-CN" sz="3600" dirty="0">
              <a:solidFill>
                <a:srgbClr val="0000FF"/>
              </a:solidFill>
            </a:endParaRPr>
          </a:p>
          <a:p>
            <a:r>
              <a:rPr lang="zh-CN" altLang="en-US" sz="3600" dirty="0">
                <a:solidFill>
                  <a:srgbClr val="0000FF"/>
                </a:solidFill>
              </a:rPr>
              <a:t>但不能在</a:t>
            </a:r>
            <a:r>
              <a:rPr lang="zh-CN" altLang="en-US" sz="3600" u="sng" dirty="0">
                <a:solidFill>
                  <a:srgbClr val="0000FF"/>
                </a:solidFill>
              </a:rPr>
              <a:t>        </a:t>
            </a:r>
            <a:r>
              <a:rPr lang="zh-CN" altLang="en-US" sz="3600" dirty="0">
                <a:solidFill>
                  <a:srgbClr val="0000FF"/>
                </a:solidFill>
              </a:rPr>
              <a:t>中传播。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22539" name="TextBox 5"/>
          <p:cNvSpPr txBox="1">
            <a:spLocks noChangeArrowheads="1"/>
          </p:cNvSpPr>
          <p:nvPr/>
        </p:nvSpPr>
        <p:spPr bwMode="auto">
          <a:xfrm>
            <a:off x="914400" y="4437063"/>
            <a:ext cx="59959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/>
              <a:t>研究科学的方法：</a:t>
            </a:r>
            <a:r>
              <a:rPr lang="zh-CN" altLang="en-US" sz="4000" b="1" dirty="0">
                <a:solidFill>
                  <a:srgbClr val="FF0000"/>
                </a:solidFill>
              </a:rPr>
              <a:t>理想实验法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utoUpdateAnimBg="0"/>
      <p:bldP spid="22533" grpId="0" autoUpdateAnimBg="0"/>
      <p:bldP spid="22534" grpId="0" autoUpdateAnimBg="0"/>
      <p:bldP spid="22535" grpId="0" autoUpdateAnimBg="0"/>
      <p:bldP spid="22536" grpId="0" autoUpdateAnimBg="0"/>
      <p:bldP spid="22537" grpId="0" autoUpdateAnimBg="0"/>
      <p:bldP spid="22538" grpId="0" autoUpdateAnimBg="0"/>
      <p:bldP spid="2253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9"/>
          <p:cNvSpPr txBox="1">
            <a:spLocks noChangeArrowheads="1"/>
          </p:cNvSpPr>
          <p:nvPr/>
        </p:nvSpPr>
        <p:spPr bwMode="auto">
          <a:xfrm>
            <a:off x="2124075" y="6021388"/>
            <a:ext cx="4572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声音不能在真空中传播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555" name="Picture 6" descr="T4-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260350"/>
            <a:ext cx="7702550" cy="553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27425" y="0"/>
            <a:ext cx="5616575" cy="372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>
          <a:xfrm>
            <a:off x="363980" y="768350"/>
            <a:ext cx="2952750" cy="2952750"/>
          </a:xfrm>
        </p:spPr>
        <p:txBody>
          <a:bodyPr/>
          <a:lstStyle/>
          <a:p>
            <a:r>
              <a:rPr lang="zh-CN" altLang="en-US" sz="5400" b="1" dirty="0">
                <a:solidFill>
                  <a:srgbClr val="0000FF"/>
                </a:solidFill>
              </a:rPr>
              <a:t>月球上的宇航员如何交谈？</a:t>
            </a:r>
            <a:endParaRPr lang="zh-CN" altLang="en-US" sz="5400" b="1" dirty="0">
              <a:solidFill>
                <a:srgbClr val="0000FF"/>
              </a:solidFill>
            </a:endParaRPr>
          </a:p>
        </p:txBody>
      </p:sp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539750" y="3946525"/>
            <a:ext cx="8208963" cy="23383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2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宇航员在太空是利用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无线电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和地球通话。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2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宇航服上有个纤维罩，包含了免提装置的通讯用的麦克风及喇叭，配合宇航服中的传输器及接收器，可以使宇航员与地面控制中心及其他的宇航员通话。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95288" y="0"/>
            <a:ext cx="31242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考考你</a:t>
            </a:r>
            <a:r>
              <a:rPr lang="en-US" altLang="zh-CN" sz="6600" b="1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:</a:t>
            </a:r>
            <a:endParaRPr lang="en-US" altLang="zh-CN" sz="6600" b="1">
              <a:solidFill>
                <a:schemeClr val="hlink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45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580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627313" y="404813"/>
            <a:ext cx="3959225" cy="100647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学 习 目 标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628775"/>
            <a:ext cx="9504363" cy="4321175"/>
          </a:xfrm>
          <a:noFill/>
        </p:spPr>
        <p:txBody>
          <a:bodyPr/>
          <a:lstStyle/>
          <a:p>
            <a:r>
              <a:rPr lang="zh-CN" altLang="en-US" sz="4800" b="1" dirty="0"/>
              <a:t>初步认识声音产生和传播的条件</a:t>
            </a:r>
            <a:endParaRPr lang="zh-CN" altLang="en-US" sz="4800" b="1" dirty="0"/>
          </a:p>
          <a:p>
            <a:r>
              <a:rPr lang="zh-CN" altLang="en-US" sz="4800" b="1" dirty="0"/>
              <a:t>知道声音是由物体的振动产生的</a:t>
            </a:r>
            <a:endParaRPr lang="zh-CN" altLang="en-US" sz="4800" b="1" dirty="0"/>
          </a:p>
          <a:p>
            <a:r>
              <a:rPr lang="zh-CN" altLang="en-US" sz="4800" b="1" dirty="0"/>
              <a:t>声音的传播需要介质，声音在不同的介质中传播速度不同。</a:t>
            </a:r>
            <a:endParaRPr lang="zh-CN" altLang="en-US" sz="4800" b="1" dirty="0"/>
          </a:p>
          <a:p>
            <a:r>
              <a:rPr lang="zh-CN" altLang="en-US" sz="4800" b="1" dirty="0"/>
              <a:t>知道回声是怎么回事</a:t>
            </a:r>
            <a:endParaRPr lang="zh-CN" altLang="en-US" sz="4800" b="1" dirty="0">
              <a:ea typeface="黑体" panose="02010609060101010101" pitchFamily="49" charset="-122"/>
            </a:endParaRPr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3132138" y="2492375"/>
            <a:ext cx="40322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>
            <a:off x="4932363" y="4149725"/>
            <a:ext cx="10795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 build="p"/>
      <p:bldP spid="5124" grpId="0" animBg="1"/>
      <p:bldP spid="51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klt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7125" y="2511425"/>
            <a:ext cx="3730625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矩形 5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404813"/>
            <a:ext cx="221297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Box 6"/>
          <p:cNvSpPr txBox="1">
            <a:spLocks noChangeArrowheads="1"/>
          </p:cNvSpPr>
          <p:nvPr/>
        </p:nvSpPr>
        <p:spPr bwMode="auto">
          <a:xfrm>
            <a:off x="682624" y="1305258"/>
            <a:ext cx="7129463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某报报道“一宇航员在太空中远远看到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有陨石撞上月球，感到声音震耳欲聋”。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你相信吗？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TextBox 7"/>
          <p:cNvSpPr txBox="1">
            <a:spLocks noChangeArrowheads="1"/>
          </p:cNvSpPr>
          <p:nvPr/>
        </p:nvSpPr>
        <p:spPr bwMode="auto">
          <a:xfrm>
            <a:off x="755650" y="4509120"/>
            <a:ext cx="628015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答：太空中没有空气，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真空不能传声，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不能听到声音，所以消息是假的。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2843213" y="549275"/>
            <a:ext cx="28082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6600FF"/>
                </a:solidFill>
              </a:rPr>
              <a:t>[</a:t>
            </a:r>
            <a:r>
              <a:rPr lang="zh-CN" altLang="en-US" sz="3600" b="1" dirty="0">
                <a:solidFill>
                  <a:srgbClr val="6600FF"/>
                </a:solidFill>
              </a:rPr>
              <a:t>跟踪练习二</a:t>
            </a:r>
            <a:r>
              <a:rPr lang="en-US" altLang="zh-CN" sz="3600" b="1" dirty="0">
                <a:solidFill>
                  <a:srgbClr val="6600FF"/>
                </a:solidFill>
              </a:rPr>
              <a:t>]</a:t>
            </a:r>
            <a:endParaRPr lang="en-US" altLang="zh-CN" sz="3600" b="1" dirty="0">
              <a:solidFill>
                <a:srgbClr val="66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557338"/>
            <a:ext cx="320040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bg1"/>
                    </a:gs>
                    <a:gs pos="50000">
                      <a:schemeClr val="accent1"/>
                    </a:gs>
                    <a:gs pos="100000">
                      <a:schemeClr val="bg1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1557338"/>
            <a:ext cx="3224213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bg1"/>
                    </a:gs>
                    <a:gs pos="50000">
                      <a:schemeClr val="accent1"/>
                    </a:gs>
                    <a:gs pos="100000">
                      <a:schemeClr val="bg1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628775"/>
            <a:ext cx="3200400" cy="326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bg1"/>
                    </a:gs>
                    <a:gs pos="50000">
                      <a:schemeClr val="accent1"/>
                    </a:gs>
                    <a:gs pos="100000">
                      <a:schemeClr val="bg1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1187450" y="1125538"/>
            <a:ext cx="1981200" cy="838200"/>
          </a:xfrm>
          <a:prstGeom prst="cloudCallout">
            <a:avLst>
              <a:gd name="adj1" fmla="val -17069"/>
              <a:gd name="adj2" fmla="val 100759"/>
            </a:avLst>
          </a:prstGeom>
          <a:solidFill>
            <a:srgbClr val="00FFFF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zh-CN" sz="2400">
                <a:latin typeface="Times New Roman" panose="02020603050405020304" pitchFamily="18" charset="0"/>
              </a:rPr>
              <a:t>无振动</a:t>
            </a:r>
            <a:endParaRPr lang="zh-TW" sz="2400">
              <a:latin typeface="Times New Roman" panose="02020603050405020304" pitchFamily="18" charset="0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0" y="5013325"/>
            <a:ext cx="2484438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声源没有振动时，周围的空气也没有振动。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059113" y="5229225"/>
            <a:ext cx="56165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声源振动时，引起周围的空气也跟着振动起来，通过蜡烛火焰可以看出出周围空气振动的情况。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248150" y="538163"/>
            <a:ext cx="514826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</a:rPr>
              <a:t>通过观察喇叭和蜡烛的变化，分析声音在空气中传播的情况。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-573088" y="58738"/>
            <a:ext cx="8458201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ea typeface="黑体" panose="02010609060101010101" pitchFamily="49" charset="-122"/>
              </a:rPr>
              <a:t>声音在空气中是怎样传播的</a:t>
            </a:r>
            <a:r>
              <a:rPr lang="en-US" altLang="zh-CN" sz="4400" b="1">
                <a:solidFill>
                  <a:srgbClr val="FF0000"/>
                </a:solidFill>
                <a:ea typeface="黑体" panose="02010609060101010101" pitchFamily="49" charset="-122"/>
              </a:rPr>
              <a:t>?</a:t>
            </a:r>
            <a:endParaRPr lang="en-US" altLang="zh-CN" sz="44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658" name="AutoShape 10"/>
          <p:cNvSpPr>
            <a:spLocks noChangeArrowheads="1"/>
          </p:cNvSpPr>
          <p:nvPr/>
        </p:nvSpPr>
        <p:spPr bwMode="auto">
          <a:xfrm>
            <a:off x="4859338" y="1700213"/>
            <a:ext cx="1981200" cy="838200"/>
          </a:xfrm>
          <a:prstGeom prst="cloudCallout">
            <a:avLst>
              <a:gd name="adj1" fmla="val -51444"/>
              <a:gd name="adj2" fmla="val 134093"/>
            </a:avLst>
          </a:prstGeom>
          <a:solidFill>
            <a:srgbClr val="00FFFF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zh-CN" sz="2400">
                <a:latin typeface="Times New Roman" panose="02020603050405020304" pitchFamily="18" charset="0"/>
              </a:rPr>
              <a:t>振动</a:t>
            </a:r>
            <a:endParaRPr lang="zh-TW" sz="2400">
              <a:latin typeface="Times New Roman" panose="02020603050405020304" pitchFamily="18" charset="0"/>
            </a:endParaRPr>
          </a:p>
        </p:txBody>
      </p:sp>
      <p:sp>
        <p:nvSpPr>
          <p:cNvPr id="27659" name="AutoShape 11"/>
          <p:cNvSpPr>
            <a:spLocks noChangeArrowheads="1"/>
          </p:cNvSpPr>
          <p:nvPr/>
        </p:nvSpPr>
        <p:spPr bwMode="auto">
          <a:xfrm>
            <a:off x="4787900" y="1628775"/>
            <a:ext cx="1981200" cy="911225"/>
          </a:xfrm>
          <a:prstGeom prst="cloudCallout">
            <a:avLst>
              <a:gd name="adj1" fmla="val 115704"/>
              <a:gd name="adj2" fmla="val 127176"/>
            </a:avLst>
          </a:prstGeom>
          <a:solidFill>
            <a:srgbClr val="00FFFF"/>
          </a:solidFill>
          <a:ln w="9525">
            <a:solidFill>
              <a:schemeClr val="bg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zh-CN" sz="2400">
                <a:latin typeface="Times New Roman" panose="02020603050405020304" pitchFamily="18" charset="0"/>
              </a:rPr>
              <a:t>振动</a:t>
            </a:r>
            <a:endParaRPr lang="zh-TW" sz="2400">
              <a:latin typeface="Times New Roman" panose="02020603050405020304" pitchFamily="18" charset="0"/>
            </a:endParaRPr>
          </a:p>
        </p:txBody>
      </p:sp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684213" y="549275"/>
            <a:ext cx="2520950" cy="669925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6600FF"/>
                </a:solidFill>
                <a:ea typeface="楷体_GB2312" pitchFamily="49" charset="-122"/>
              </a:rPr>
              <a:t>探究活动三</a:t>
            </a:r>
            <a:endParaRPr lang="zh-CN" altLang="en-US" sz="3600" b="1" dirty="0">
              <a:solidFill>
                <a:srgbClr val="66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 autoUpdateAnimBg="0"/>
      <p:bldP spid="27654" grpId="0" autoUpdateAnimBg="0"/>
      <p:bldP spid="27655" grpId="0" autoUpdateAnimBg="0"/>
      <p:bldP spid="27656" grpId="0" autoUpdateAnimBg="0"/>
      <p:bldP spid="27658" grpId="0" animBg="1" autoUpdateAnimBg="0"/>
      <p:bldP spid="27659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传播">
            <a:hlinkClick r:id="rId1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2781300"/>
            <a:ext cx="3744912" cy="2667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9699" name="Object 11"/>
          <p:cNvGraphicFramePr>
            <a:graphicFrameLocks noChangeAspect="1"/>
          </p:cNvGraphicFramePr>
          <p:nvPr/>
        </p:nvGraphicFramePr>
        <p:xfrm>
          <a:off x="468313" y="2924175"/>
          <a:ext cx="4284662" cy="254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7" name="" r:id="rId3" imgW="4171950" imgH="2476500" progId="PBrush">
                  <p:embed/>
                </p:oleObj>
              </mc:Choice>
              <mc:Fallback>
                <p:oleObj name="" r:id="rId3" imgW="4171950" imgH="2476500" progId="PBrush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924175"/>
                        <a:ext cx="4284662" cy="254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82722" y="468608"/>
            <a:ext cx="8713788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声源振动时，会造成周围的空气跟着振动，这种振动通过空气传播出去，声音就被传到远方了。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tfl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260350"/>
            <a:ext cx="5905500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3" descr="羊皮纸"/>
          <p:cNvSpPr>
            <a:spLocks noChangeArrowheads="1"/>
          </p:cNvSpPr>
          <p:nvPr/>
        </p:nvSpPr>
        <p:spPr bwMode="auto">
          <a:xfrm>
            <a:off x="6443663" y="333375"/>
            <a:ext cx="2627312" cy="30956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2400">
                <a:solidFill>
                  <a:srgbClr val="0000FF"/>
                </a:solidFill>
              </a:rPr>
              <a:t>音叉的叉股向一侧振动时，压缩空气使这部分空气变密，叉股向另一侧振动时，这部分空气变疏，形成疏密相间的波向外传播。</a:t>
            </a:r>
            <a:endParaRPr lang="zh-CN" altLang="en-US" sz="2400">
              <a:solidFill>
                <a:srgbClr val="0000FF"/>
              </a:solidFill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1628775"/>
            <a:ext cx="4321175" cy="219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5" name="Picture 5" descr="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883025"/>
            <a:ext cx="8497888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www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4391025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水波.mpg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6100" y="0"/>
            <a:ext cx="4787900" cy="3475038"/>
          </a:xfrm>
          <a:noFill/>
        </p:spPr>
      </p:pic>
      <p:pic>
        <p:nvPicPr>
          <p:cNvPr id="31748" name="Picture 4" descr="水滴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475039"/>
            <a:ext cx="6011863" cy="338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8067" y="3475039"/>
            <a:ext cx="3781425" cy="338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7047" y="476672"/>
            <a:ext cx="8353425" cy="864096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800" b="1" dirty="0" smtClean="0">
                <a:solidFill>
                  <a:srgbClr val="FF0000"/>
                </a:solidFill>
              </a:rPr>
              <a:t>声</a:t>
            </a:r>
            <a:r>
              <a:rPr lang="zh-CN" altLang="en-US" sz="4800" b="1" dirty="0">
                <a:solidFill>
                  <a:srgbClr val="FF0000"/>
                </a:solidFill>
              </a:rPr>
              <a:t>音以波的形式向</a:t>
            </a:r>
            <a:r>
              <a:rPr lang="zh-CN" altLang="en-US" sz="4800" b="1" dirty="0">
                <a:solidFill>
                  <a:srgbClr val="0000FF"/>
                </a:solidFill>
              </a:rPr>
              <a:t>周围</a:t>
            </a:r>
            <a:r>
              <a:rPr lang="zh-CN" altLang="en-US" sz="4800" b="1" dirty="0">
                <a:solidFill>
                  <a:srgbClr val="FF0000"/>
                </a:solidFill>
              </a:rPr>
              <a:t>传播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。</a:t>
            </a:r>
            <a:r>
              <a:rPr lang="zh-CN" altLang="en-US" sz="2800" dirty="0" smtClean="0"/>
              <a:t>  </a:t>
            </a:r>
            <a:endParaRPr lang="zh-CN" altLang="en-US" sz="2800" dirty="0"/>
          </a:p>
        </p:txBody>
      </p:sp>
      <p:pic>
        <p:nvPicPr>
          <p:cNvPr id="32772" name="Picture 4" descr="2004020000984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16463" y="1628800"/>
            <a:ext cx="4427537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403648" y="5680075"/>
            <a:ext cx="568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</a:rPr>
              <a:t>声音可以在固体中传播吗？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4888"/>
            <a:ext cx="4751884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聲音5"/>
          <p:cNvPicPr>
            <a:picLocks noChangeAspect="1" noChangeArrowheads="1"/>
          </p:cNvPicPr>
          <p:nvPr/>
        </p:nvPicPr>
        <p:blipFill>
          <a:blip r:embed="rId1" cstate="email">
            <a:lum contrast="20000"/>
          </a:blip>
          <a:srcRect/>
          <a:stretch>
            <a:fillRect/>
          </a:stretch>
        </p:blipFill>
        <p:spPr bwMode="auto">
          <a:xfrm>
            <a:off x="533400" y="527050"/>
            <a:ext cx="3382963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 descr="聲音6"/>
          <p:cNvPicPr>
            <a:picLocks noChangeAspect="1" noChangeArrowheads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4800600" y="450850"/>
            <a:ext cx="338296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 descr="聲音9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5105400" y="3270250"/>
            <a:ext cx="3124200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 descr="聲音8"/>
          <p:cNvPicPr>
            <a:picLocks noChangeAspect="1" noChangeArrowheads="1"/>
          </p:cNvPicPr>
          <p:nvPr/>
        </p:nvPicPr>
        <p:blipFill>
          <a:blip r:embed="rId4" cstate="email">
            <a:lum contrast="20000"/>
          </a:blip>
          <a:srcRect/>
          <a:stretch>
            <a:fillRect/>
          </a:stretch>
        </p:blipFill>
        <p:spPr bwMode="auto">
          <a:xfrm>
            <a:off x="533400" y="3311525"/>
            <a:ext cx="3200400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4081463" y="404813"/>
            <a:ext cx="611187" cy="498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ea typeface="华文彩云" pitchFamily="2" charset="-122"/>
              </a:rPr>
              <a:t>实验探究：固体能否传播声音？</a:t>
            </a:r>
            <a:endParaRPr lang="zh-CN" altLang="en-US" sz="2800" b="1">
              <a:solidFill>
                <a:srgbClr val="FF3300"/>
              </a:solidFill>
              <a:ea typeface="华文彩云" pitchFamily="2" charset="-122"/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684213" y="5708650"/>
            <a:ext cx="756761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  <a:ea typeface="华文新魏" pitchFamily="2" charset="-122"/>
              </a:rPr>
              <a:t>结论：声音能在</a:t>
            </a:r>
            <a:r>
              <a:rPr lang="zh-CN" altLang="en-US" sz="4400" b="1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固体</a:t>
            </a:r>
            <a:r>
              <a:rPr lang="zh-CN" altLang="en-US" sz="4400" b="1">
                <a:latin typeface="Times New Roman" panose="02020603050405020304" pitchFamily="18" charset="0"/>
                <a:ea typeface="华文新魏" pitchFamily="2" charset="-122"/>
              </a:rPr>
              <a:t>中传播。</a:t>
            </a:r>
            <a:endParaRPr lang="zh-CN" altLang="en-US" sz="28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107950" y="0"/>
            <a:ext cx="2520950" cy="669925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6600FF"/>
                </a:solidFill>
                <a:ea typeface="楷体_GB2312" pitchFamily="49" charset="-122"/>
              </a:rPr>
              <a:t>探究活动四</a:t>
            </a:r>
            <a:endParaRPr lang="zh-CN" altLang="en-US" sz="3600" b="1">
              <a:solidFill>
                <a:srgbClr val="66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0" y="188913"/>
            <a:ext cx="914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333399"/>
                </a:solidFill>
                <a:latin typeface="Times New Roman" panose="02020603050405020304" pitchFamily="18" charset="0"/>
              </a:rPr>
              <a:t>说一说</a:t>
            </a:r>
            <a:r>
              <a:rPr lang="en-US" altLang="zh-CN" sz="4000" b="1" dirty="0">
                <a:solidFill>
                  <a:srgbClr val="333399"/>
                </a:solidFill>
                <a:latin typeface="Times New Roman" panose="02020603050405020304" pitchFamily="18" charset="0"/>
              </a:rPr>
              <a:t>: </a:t>
            </a:r>
            <a:r>
              <a:rPr lang="zh-CN" altLang="en-US" sz="4000" b="1" dirty="0">
                <a:solidFill>
                  <a:srgbClr val="333399"/>
                </a:solidFill>
                <a:latin typeface="Times New Roman" panose="02020603050405020304" pitchFamily="18" charset="0"/>
              </a:rPr>
              <a:t>你还知道哪些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固体传声</a:t>
            </a:r>
            <a:r>
              <a:rPr lang="zh-CN" altLang="en-US" sz="4000" b="1" dirty="0">
                <a:solidFill>
                  <a:srgbClr val="333399"/>
                </a:solidFill>
                <a:latin typeface="Times New Roman" panose="02020603050405020304" pitchFamily="18" charset="0"/>
              </a:rPr>
              <a:t>的事例？</a:t>
            </a:r>
            <a:endParaRPr lang="zh-CN" altLang="en-US" sz="4000" b="1" dirty="0">
              <a:solidFill>
                <a:srgbClr val="33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-182563" y="-746125"/>
            <a:ext cx="182563" cy="760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49300" b="1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4787900" y="981075"/>
            <a:ext cx="4176713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伏地听声：印第安人在狩猎时，他们伏在地面上，通过聆听声音来预测即将来到的牛群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35845" name="Picture 5" descr="牛群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1052513"/>
            <a:ext cx="4321175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6" descr="听火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3097213"/>
            <a:ext cx="3219450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467544" y="4293096"/>
            <a:ext cx="44640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ea typeface="楷体_GB2312" pitchFamily="49" charset="-122"/>
              </a:rPr>
              <a:t>铁道游击队将耳朵贴在铁轨上，能较快听见远处的火车声。</a:t>
            </a:r>
            <a:endParaRPr lang="zh-CN" altLang="en-US" sz="36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utoUpdateAnimBg="0"/>
      <p:bldP spid="35847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76825" y="0"/>
            <a:ext cx="3529013" cy="936625"/>
          </a:xfrm>
        </p:spPr>
        <p:txBody>
          <a:bodyPr/>
          <a:lstStyle/>
          <a:p>
            <a:r>
              <a:rPr lang="zh-CN" altLang="en-US" sz="4800" b="1">
                <a:solidFill>
                  <a:srgbClr val="FF0000"/>
                </a:solidFill>
              </a:rPr>
              <a:t>伏罂而听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268538" y="4652963"/>
            <a:ext cx="10414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ts val="3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固体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388" y="501650"/>
            <a:ext cx="5040312" cy="357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5364163" y="908050"/>
            <a:ext cx="3708400" cy="5672138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10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罂</a:t>
            </a:r>
            <a:r>
              <a:rPr lang="en-US" altLang="zh-CN" sz="2800"/>
              <a:t>:</a:t>
            </a:r>
            <a:r>
              <a:rPr lang="zh-CN" altLang="en-US" sz="2800"/>
              <a:t>指圆形陶器</a:t>
            </a:r>
            <a:r>
              <a:rPr lang="en-US" altLang="zh-CN" sz="2800"/>
              <a:t>,</a:t>
            </a:r>
            <a:endParaRPr lang="en-US" altLang="zh-CN" sz="2800"/>
          </a:p>
          <a:p>
            <a:r>
              <a:rPr lang="zh-CN" altLang="en-US" sz="2800" b="1">
                <a:solidFill>
                  <a:srgbClr val="FF0000"/>
                </a:solidFill>
              </a:rPr>
              <a:t>伏罂而听</a:t>
            </a:r>
            <a:r>
              <a:rPr lang="en-US" altLang="zh-CN" sz="2800" b="1"/>
              <a:t>:</a:t>
            </a:r>
            <a:r>
              <a:rPr lang="zh-CN" altLang="en-US" sz="2800"/>
              <a:t>意思是把趴在地上把耳朵贴在陶器上</a:t>
            </a:r>
            <a:r>
              <a:rPr lang="en-US" altLang="zh-CN" sz="2800"/>
              <a:t>(</a:t>
            </a:r>
            <a:r>
              <a:rPr lang="zh-CN" altLang="en-US" sz="2800"/>
              <a:t>用来听敌人是否在挖地道</a:t>
            </a:r>
            <a:r>
              <a:rPr lang="en-US" altLang="zh-CN" sz="2800"/>
              <a:t>) </a:t>
            </a:r>
            <a:endParaRPr lang="en-US" altLang="zh-CN" sz="2800"/>
          </a:p>
          <a:p>
            <a:r>
              <a:rPr lang="zh-CN" altLang="en-US" sz="2800" b="1">
                <a:solidFill>
                  <a:srgbClr val="FF0000"/>
                </a:solidFill>
              </a:rPr>
              <a:t>白话</a:t>
            </a:r>
            <a:r>
              <a:rPr lang="en-US" altLang="zh-CN" sz="2800"/>
              <a:t>:</a:t>
            </a:r>
            <a:r>
              <a:rPr lang="zh-CN" altLang="en-US" sz="2800"/>
              <a:t>制作一个容积有四十斗大的坛子，在坛口上蒙上皮革，派一个听觉灵敏的人伏在皮革上听从地下传来的挖掘声，以确定方位，然后挖破地道打破敌人的地道战术。</a:t>
            </a:r>
            <a:endParaRPr lang="zh-CN" altLang="en-US" sz="2800"/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07950" y="4221163"/>
            <a:ext cx="5184775" cy="225583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用的科学道理是</a:t>
            </a:r>
            <a:r>
              <a:rPr lang="en-US" altLang="zh-CN" sz="2800"/>
              <a:t>:</a:t>
            </a:r>
            <a:r>
              <a:rPr lang="zh-CN" altLang="en-US" sz="2800"/>
              <a:t>挖掘声通过</a:t>
            </a:r>
            <a:r>
              <a:rPr lang="zh-CN" altLang="en-US" sz="2800">
                <a:solidFill>
                  <a:srgbClr val="0000FF"/>
                </a:solidFill>
              </a:rPr>
              <a:t>土壤和岩石</a:t>
            </a:r>
            <a:r>
              <a:rPr lang="zh-CN" altLang="en-US" sz="2800"/>
              <a:t>这些</a:t>
            </a:r>
            <a:r>
              <a:rPr lang="zh-CN" altLang="en-US" sz="2800" u="sng"/>
              <a:t>        </a:t>
            </a:r>
            <a:r>
              <a:rPr lang="zh-CN" altLang="en-US" sz="2800"/>
              <a:t>向四面八方传播</a:t>
            </a:r>
            <a:r>
              <a:rPr lang="en-US" altLang="zh-CN" sz="2800"/>
              <a:t>,</a:t>
            </a:r>
            <a:r>
              <a:rPr lang="zh-CN" altLang="en-US" sz="2800"/>
              <a:t>传到坛子后引起</a:t>
            </a:r>
            <a:r>
              <a:rPr lang="zh-CN" altLang="en-US" sz="2800">
                <a:solidFill>
                  <a:srgbClr val="0000FF"/>
                </a:solidFill>
              </a:rPr>
              <a:t>坛壁</a:t>
            </a:r>
            <a:r>
              <a:rPr lang="zh-CN" altLang="en-US" sz="2800"/>
              <a:t>的振动</a:t>
            </a:r>
            <a:r>
              <a:rPr lang="en-US" altLang="zh-CN" sz="2800"/>
              <a:t>,</a:t>
            </a:r>
            <a:r>
              <a:rPr lang="zh-CN" altLang="en-US" sz="2800"/>
              <a:t>又引起坛内</a:t>
            </a:r>
            <a:r>
              <a:rPr lang="zh-CN" altLang="en-US" sz="2800" u="sng"/>
              <a:t>       </a:t>
            </a:r>
            <a:r>
              <a:rPr lang="zh-CN" altLang="en-US" sz="2800"/>
              <a:t>的振动</a:t>
            </a:r>
            <a:r>
              <a:rPr lang="en-US" altLang="zh-CN" sz="2800"/>
              <a:t>,</a:t>
            </a:r>
            <a:r>
              <a:rPr lang="en-US" altLang="zh-CN" sz="2800" u="sng"/>
              <a:t>     </a:t>
            </a:r>
            <a:r>
              <a:rPr lang="zh-CN" altLang="en-US" sz="2800"/>
              <a:t>的振动把声音传到了人的耳朵。 </a:t>
            </a:r>
            <a:endParaRPr lang="zh-CN" altLang="en-US" sz="2800"/>
          </a:p>
        </p:txBody>
      </p:sp>
      <p:sp>
        <p:nvSpPr>
          <p:cNvPr id="36872" name="文本框 8"/>
          <p:cNvSpPr txBox="1">
            <a:spLocks noChangeArrowheads="1"/>
          </p:cNvSpPr>
          <p:nvPr/>
        </p:nvSpPr>
        <p:spPr bwMode="auto">
          <a:xfrm>
            <a:off x="2339975" y="5516563"/>
            <a:ext cx="9366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汉仪行楷简" pitchFamily="49" charset="-122"/>
              </a:rPr>
              <a:t>空气</a:t>
            </a:r>
            <a:endParaRPr lang="zh-CN" altLang="en-US" sz="2800" b="1">
              <a:solidFill>
                <a:srgbClr val="FF0000"/>
              </a:solidFill>
              <a:latin typeface="Calibri" panose="020F0502020204030204" pitchFamily="34" charset="0"/>
              <a:ea typeface="汉仪行楷简" pitchFamily="49" charset="-122"/>
            </a:endParaRPr>
          </a:p>
        </p:txBody>
      </p:sp>
      <p:sp>
        <p:nvSpPr>
          <p:cNvPr id="36873" name="文本框 8"/>
          <p:cNvSpPr txBox="1">
            <a:spLocks noChangeArrowheads="1"/>
          </p:cNvSpPr>
          <p:nvPr/>
        </p:nvSpPr>
        <p:spPr bwMode="auto">
          <a:xfrm>
            <a:off x="4211638" y="5445125"/>
            <a:ext cx="936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汉仪行楷简" pitchFamily="49" charset="-122"/>
              </a:rPr>
              <a:t>空气</a:t>
            </a:r>
            <a:endParaRPr lang="zh-CN" altLang="en-US" sz="2800" b="1">
              <a:solidFill>
                <a:srgbClr val="FF0000"/>
              </a:solidFill>
              <a:latin typeface="Calibri" panose="020F0502020204030204" pitchFamily="34" charset="0"/>
              <a:ea typeface="汉仪行楷简" pitchFamily="49" charset="-122"/>
            </a:endParaRP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0" y="-100013"/>
            <a:ext cx="2808288" cy="64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6600FF"/>
                </a:solidFill>
              </a:rPr>
              <a:t>[</a:t>
            </a:r>
            <a:r>
              <a:rPr lang="zh-CN" altLang="en-US" sz="3600" b="1">
                <a:solidFill>
                  <a:srgbClr val="6600FF"/>
                </a:solidFill>
              </a:rPr>
              <a:t>跟踪练习三</a:t>
            </a:r>
            <a:r>
              <a:rPr lang="en-US" altLang="zh-CN" sz="3600" b="1">
                <a:solidFill>
                  <a:srgbClr val="6600FF"/>
                </a:solidFill>
              </a:rPr>
              <a:t>]</a:t>
            </a:r>
            <a:endParaRPr lang="en-US" altLang="zh-CN" sz="3600" b="1">
              <a:solidFill>
                <a:srgbClr val="66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6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  <p:bldP spid="36870" grpId="0" animBg="1" autoUpdateAnimBg="0"/>
      <p:bldP spid="36872" grpId="0" autoUpdateAnimBg="0"/>
      <p:bldP spid="36873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1659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9047" y="764704"/>
            <a:ext cx="4189465" cy="389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矩形 2"/>
          <p:cNvSpPr>
            <a:spLocks noChangeArrowheads="1"/>
          </p:cNvSpPr>
          <p:nvPr/>
        </p:nvSpPr>
        <p:spPr bwMode="auto">
          <a:xfrm>
            <a:off x="395288" y="4509219"/>
            <a:ext cx="82804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这个钓鱼的小儿面对路人的询问，只是招招手却默不作声。这是因为他知道声音不仅能在空气中传播，还能在</a:t>
            </a:r>
            <a:r>
              <a:rPr lang="zh-CN" altLang="en-US" sz="28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中传播。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矩形 3"/>
          <p:cNvSpPr>
            <a:spLocks noChangeArrowheads="1"/>
          </p:cNvSpPr>
          <p:nvPr/>
        </p:nvSpPr>
        <p:spPr bwMode="auto">
          <a:xfrm>
            <a:off x="5003800" y="640953"/>
            <a:ext cx="3167063" cy="39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小儿垂钓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》 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唐  胡令能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蓬头稚子学垂纶，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侧坐莓苔草映身。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路人借问遥招手，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怕得鱼惊不应人。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2700338" y="5950669"/>
            <a:ext cx="1152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液体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1763713" y="0"/>
            <a:ext cx="568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</a:rPr>
              <a:t>声音可以在液体中传播吗？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  <p:bldP spid="37891" grpId="0"/>
      <p:bldP spid="37893" grpId="0" autoUpdateAnimBg="0"/>
      <p:bldP spid="378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3" y="10670"/>
            <a:ext cx="89630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577056" y="1730893"/>
            <a:ext cx="33115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渔民利用电子发声器捕鱼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38915" name="Picture 3" descr="buyu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95738" y="2924175"/>
            <a:ext cx="5113337" cy="324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5" descr="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60350"/>
            <a:ext cx="36830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468313" y="404664"/>
            <a:ext cx="352901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</a:rPr>
              <a:t>金鱼听到拍手声赶紧游向水底。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0" y="6156325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33399"/>
                </a:solidFill>
                <a:latin typeface="Times New Roman" panose="02020603050405020304" pitchFamily="18" charset="0"/>
              </a:rPr>
              <a:t>说一说</a:t>
            </a:r>
            <a:r>
              <a:rPr lang="en-US" altLang="zh-CN" sz="3600" b="1" dirty="0">
                <a:solidFill>
                  <a:srgbClr val="333399"/>
                </a:solidFill>
                <a:latin typeface="Times New Roman" panose="02020603050405020304" pitchFamily="18" charset="0"/>
              </a:rPr>
              <a:t>: </a:t>
            </a:r>
            <a:r>
              <a:rPr lang="zh-CN" altLang="en-US" sz="3600" b="1" dirty="0">
                <a:solidFill>
                  <a:srgbClr val="333399"/>
                </a:solidFill>
                <a:latin typeface="Times New Roman" panose="02020603050405020304" pitchFamily="18" charset="0"/>
              </a:rPr>
              <a:t>你还知道哪些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液体传声</a:t>
            </a:r>
            <a:r>
              <a:rPr lang="zh-CN" altLang="en-US" sz="3600" b="1" dirty="0">
                <a:solidFill>
                  <a:srgbClr val="333399"/>
                </a:solidFill>
                <a:latin typeface="Times New Roman" panose="02020603050405020304" pitchFamily="18" charset="0"/>
              </a:rPr>
              <a:t>的事例？</a:t>
            </a:r>
            <a:endParaRPr lang="zh-CN" altLang="en-US" sz="3600" b="1" dirty="0">
              <a:solidFill>
                <a:srgbClr val="33339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8919" name="Picture 7" descr="声音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79738"/>
            <a:ext cx="4752975" cy="311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utoUpdateAnimBg="0"/>
      <p:bldP spid="38917" grpId="0" autoUpdateAnimBg="0"/>
      <p:bldP spid="3891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356100" y="234950"/>
          <a:ext cx="4643438" cy="278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9" name="" r:id="rId1" imgW="1143000" imgH="685800" progId="MSPhotoEd.3">
                  <p:embed/>
                </p:oleObj>
              </mc:Choice>
              <mc:Fallback>
                <p:oleObj name="" r:id="rId1" imgW="1143000" imgH="685800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234950"/>
                        <a:ext cx="4643438" cy="2786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939" name="Picture 3" descr="17_18_33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4950"/>
            <a:ext cx="4248150" cy="271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 descr="105125584323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3411538"/>
            <a:ext cx="46482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5" descr="250015_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3475038"/>
            <a:ext cx="4105275" cy="254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Text Box 5"/>
          <p:cNvSpPr txBox="1">
            <a:spLocks noChangeArrowheads="1"/>
          </p:cNvSpPr>
          <p:nvPr/>
        </p:nvSpPr>
        <p:spPr bwMode="auto">
          <a:xfrm>
            <a:off x="0" y="6121400"/>
            <a:ext cx="932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花样运动员在水下动作整齐一致，是因为听到了水上的乐曲的节奏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海豚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115888"/>
            <a:ext cx="4320728" cy="297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064" y="84028"/>
            <a:ext cx="3168849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080426"/>
            <a:ext cx="3455988" cy="302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5" descr="483_201110171419514779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3068638"/>
            <a:ext cx="4032250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971550" y="5991225"/>
            <a:ext cx="78835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海豚能随驯兽员的哨声在水中表演节目</a:t>
            </a:r>
            <a:r>
              <a:rPr lang="zh-CN" altLang="en-US" sz="3200" b="1">
                <a:solidFill>
                  <a:srgbClr val="0033CC"/>
                </a:solidFill>
              </a:rPr>
              <a:t>。</a:t>
            </a:r>
            <a:endParaRPr lang="zh-CN" altLang="en-US" sz="3200" b="1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内容占位符 2"/>
          <p:cNvSpPr>
            <a:spLocks noChangeArrowheads="1"/>
          </p:cNvSpPr>
          <p:nvPr/>
        </p:nvSpPr>
        <p:spPr bwMode="auto">
          <a:xfrm>
            <a:off x="611560" y="1052736"/>
            <a:ext cx="7537264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4400" b="1" dirty="0">
                <a:solidFill>
                  <a:srgbClr val="C00000"/>
                </a:solidFill>
                <a:ea typeface="微软雅黑" panose="020B0503020204020204" pitchFamily="34" charset="-122"/>
              </a:rPr>
              <a:t>结论：</a:t>
            </a:r>
            <a:endParaRPr lang="zh-CN" altLang="en-US" sz="44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4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真</a:t>
            </a:r>
            <a:r>
              <a:rPr lang="zh-CN" altLang="en-US" sz="4400" b="1" dirty="0">
                <a:solidFill>
                  <a:srgbClr val="C00000"/>
                </a:solidFill>
                <a:ea typeface="微软雅黑" panose="020B0503020204020204" pitchFamily="34" charset="-122"/>
              </a:rPr>
              <a:t>空不能传声，</a:t>
            </a:r>
            <a:endParaRPr lang="zh-CN" altLang="en-US" sz="44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4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固</a:t>
            </a:r>
            <a:r>
              <a:rPr lang="zh-CN" altLang="en-US" sz="4400" b="1" dirty="0">
                <a:solidFill>
                  <a:srgbClr val="C00000"/>
                </a:solidFill>
                <a:ea typeface="微软雅黑" panose="020B0503020204020204" pitchFamily="34" charset="-122"/>
              </a:rPr>
              <a:t>体、液体、气体都能传声。</a:t>
            </a:r>
            <a:endParaRPr lang="zh-CN" altLang="en-US" sz="44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68313" y="4437063"/>
            <a:ext cx="813752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能传播声音的物质</a:t>
            </a:r>
            <a:r>
              <a:rPr lang="en-US" altLang="zh-CN" sz="4000" b="1">
                <a:latin typeface="Times New Roman" panose="02020603050405020304"/>
                <a:ea typeface="黑体" panose="02010609060101010101" pitchFamily="49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声音的介质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utoUpdateAnimBg="0" build="p"/>
      <p:bldP spid="41987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84528" y="1196752"/>
            <a:ext cx="7903505" cy="144145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dirty="0">
                <a:solidFill>
                  <a:srgbClr val="0000FF"/>
                </a:solidFill>
              </a:rPr>
              <a:t>平时我们听到自己的声音和用</a:t>
            </a:r>
            <a:r>
              <a:rPr lang="en-US" altLang="zh-CN" sz="3600" dirty="0">
                <a:solidFill>
                  <a:srgbClr val="0000FF"/>
                </a:solidFill>
              </a:rPr>
              <a:t>MP3</a:t>
            </a:r>
            <a:r>
              <a:rPr lang="zh-CN" altLang="en-US" sz="3600" dirty="0">
                <a:solidFill>
                  <a:srgbClr val="0000FF"/>
                </a:solidFill>
              </a:rPr>
              <a:t>录</a:t>
            </a:r>
            <a:endParaRPr lang="zh-CN" altLang="en-US" sz="3600" dirty="0">
              <a:solidFill>
                <a:srgbClr val="0000FF"/>
              </a:solidFill>
            </a:endParaRPr>
          </a:p>
          <a:p>
            <a:pPr>
              <a:buFontTx/>
              <a:buNone/>
            </a:pPr>
            <a:r>
              <a:rPr lang="zh-CN" altLang="en-US" sz="3600" dirty="0">
                <a:solidFill>
                  <a:srgbClr val="0000FF"/>
                </a:solidFill>
              </a:rPr>
              <a:t>音后播放听到的声音为什么不一样呢？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pic>
        <p:nvPicPr>
          <p:cNvPr id="43011" name="矩形 5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0"/>
            <a:ext cx="25050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Box 7"/>
          <p:cNvSpPr txBox="1">
            <a:spLocks noChangeArrowheads="1"/>
          </p:cNvSpPr>
          <p:nvPr/>
        </p:nvSpPr>
        <p:spPr bwMode="auto">
          <a:xfrm>
            <a:off x="1331913" y="2852738"/>
            <a:ext cx="6408737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前者是通</a:t>
            </a:r>
            <a:r>
              <a:rPr lang="zh-CN" altLang="en-US" sz="3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</a:t>
            </a:r>
            <a:r>
              <a:rPr lang="en-US" altLang="zh-CN" sz="3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</a:t>
            </a:r>
            <a:r>
              <a:rPr lang="zh-CN" altLang="en-US" sz="3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传声，</a:t>
            </a:r>
            <a:endParaRPr lang="zh-CN" altLang="en-US" sz="3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后者是通</a:t>
            </a:r>
            <a:r>
              <a:rPr lang="zh-CN" altLang="en-US" sz="3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</a:t>
            </a:r>
            <a:r>
              <a:rPr lang="en-US" altLang="zh-CN" sz="3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zh-CN" altLang="en-US" sz="3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传声。</a:t>
            </a:r>
            <a:endParaRPr lang="zh-CN" altLang="en-US" sz="3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3" name="TextBox 7"/>
          <p:cNvSpPr txBox="1">
            <a:spLocks noChangeArrowheads="1"/>
          </p:cNvSpPr>
          <p:nvPr/>
        </p:nvSpPr>
        <p:spPr bwMode="auto">
          <a:xfrm>
            <a:off x="144016" y="4581525"/>
            <a:ext cx="9036496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传播声音</a:t>
            </a:r>
            <a:r>
              <a:rPr lang="zh-CN" altLang="en-US" sz="3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3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</a:t>
            </a:r>
            <a:r>
              <a:rPr lang="zh-CN" altLang="en-US" sz="38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r>
              <a:rPr lang="en-US" altLang="zh-CN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听到得的效果就不同。物质颗粒分子</a:t>
            </a:r>
            <a:r>
              <a:rPr lang="en-US" altLang="zh-CN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分子</a:t>
            </a:r>
            <a:r>
              <a:rPr lang="en-US" altLang="zh-CN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越紧密</a:t>
            </a:r>
            <a:r>
              <a:rPr lang="en-US" altLang="zh-CN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传音效果越好。</a:t>
            </a:r>
            <a:endParaRPr lang="zh-CN" altLang="en-US" sz="3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3852863" y="2781300"/>
            <a:ext cx="2447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</a:rPr>
              <a:t>骨</a:t>
            </a:r>
            <a:r>
              <a:rPr lang="en-US" altLang="zh-CN" sz="4000" dirty="0">
                <a:solidFill>
                  <a:srgbClr val="0000FF"/>
                </a:solidFill>
              </a:rPr>
              <a:t>(</a:t>
            </a:r>
            <a:r>
              <a:rPr lang="zh-CN" altLang="en-US" sz="4000" dirty="0">
                <a:solidFill>
                  <a:srgbClr val="0000FF"/>
                </a:solidFill>
              </a:rPr>
              <a:t>固体</a:t>
            </a:r>
            <a:r>
              <a:rPr lang="en-US" altLang="zh-CN" sz="4000" dirty="0">
                <a:solidFill>
                  <a:srgbClr val="0000FF"/>
                </a:solidFill>
              </a:rPr>
              <a:t>)</a:t>
            </a:r>
            <a:endParaRPr lang="en-US" altLang="zh-CN" sz="4000" dirty="0">
              <a:solidFill>
                <a:srgbClr val="0000FF"/>
              </a:solidFill>
            </a:endParaRP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3707904" y="3429000"/>
            <a:ext cx="2447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</a:rPr>
              <a:t>空气</a:t>
            </a:r>
            <a:r>
              <a:rPr lang="en-US" altLang="zh-CN" sz="4000" dirty="0">
                <a:solidFill>
                  <a:srgbClr val="0000FF"/>
                </a:solidFill>
              </a:rPr>
              <a:t>(</a:t>
            </a:r>
            <a:r>
              <a:rPr lang="zh-CN" altLang="en-US" sz="4000" dirty="0">
                <a:solidFill>
                  <a:srgbClr val="0000FF"/>
                </a:solidFill>
              </a:rPr>
              <a:t>气体</a:t>
            </a:r>
            <a:r>
              <a:rPr lang="en-US" altLang="zh-CN" sz="4000" dirty="0">
                <a:solidFill>
                  <a:srgbClr val="0000FF"/>
                </a:solidFill>
              </a:rPr>
              <a:t>)</a:t>
            </a:r>
            <a:endParaRPr lang="en-US" altLang="zh-CN" sz="4000" dirty="0">
              <a:solidFill>
                <a:srgbClr val="0000FF"/>
              </a:solidFill>
            </a:endParaRP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2699792" y="4455517"/>
            <a:ext cx="12969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</a:rPr>
              <a:t>介质</a:t>
            </a:r>
            <a:endParaRPr lang="zh-CN" altLang="en-US" sz="4000" dirty="0">
              <a:solidFill>
                <a:srgbClr val="0000FF"/>
              </a:solidFill>
            </a:endParaRP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2555875" y="260350"/>
            <a:ext cx="28082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6600FF"/>
                </a:solidFill>
              </a:rPr>
              <a:t>[</a:t>
            </a:r>
            <a:r>
              <a:rPr lang="zh-CN" altLang="en-US" sz="3600" b="1">
                <a:solidFill>
                  <a:srgbClr val="6600FF"/>
                </a:solidFill>
              </a:rPr>
              <a:t>跟踪练习四</a:t>
            </a:r>
            <a:r>
              <a:rPr lang="en-US" altLang="zh-CN" sz="3600" b="1">
                <a:solidFill>
                  <a:srgbClr val="6600FF"/>
                </a:solidFill>
              </a:rPr>
              <a:t>]</a:t>
            </a:r>
            <a:endParaRPr lang="en-US" altLang="zh-CN" sz="3600" b="1">
              <a:solidFill>
                <a:srgbClr val="66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utoUpdateAnimBg="0"/>
      <p:bldP spid="43013" grpId="0" autoUpdateAnimBg="0"/>
      <p:bldP spid="43014" grpId="0" autoUpdateAnimBg="0"/>
      <p:bldP spid="43015" grpId="0" autoUpdateAnimBg="0"/>
      <p:bldP spid="43016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EFBFB"/>
              </a:clrFrom>
              <a:clrTo>
                <a:srgbClr val="FEFBFB">
                  <a:alpha val="0"/>
                </a:srgbClr>
              </a:clrTo>
            </a:clrChange>
            <a:lum contrast="18000"/>
          </a:blip>
          <a:srcRect/>
          <a:stretch>
            <a:fillRect/>
          </a:stretch>
        </p:blipFill>
        <p:spPr bwMode="auto">
          <a:xfrm>
            <a:off x="4356100" y="3894138"/>
            <a:ext cx="4787900" cy="296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287462" y="1488780"/>
            <a:ext cx="8856538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ts val="4100"/>
              </a:lnSpc>
            </a:pPr>
            <a:r>
              <a:rPr lang="en-US" sz="2400" dirty="0">
                <a:ea typeface="楷体_GB2312" pitchFamily="49" charset="-122"/>
              </a:rPr>
              <a:t>A.</a:t>
            </a:r>
            <a:r>
              <a:rPr lang="zh-CN" sz="2400" dirty="0">
                <a:ea typeface="楷体_GB2312" pitchFamily="49" charset="-122"/>
              </a:rPr>
              <a:t>听见枪声同时按下跑表,因为耳朵的听觉灵敏。</a:t>
            </a:r>
            <a:br>
              <a:rPr lang="zh-CN" sz="2400" dirty="0">
                <a:ea typeface="楷体_GB2312" pitchFamily="49" charset="-122"/>
              </a:rPr>
            </a:br>
            <a:r>
              <a:rPr lang="en-US" sz="2400" dirty="0">
                <a:ea typeface="楷体_GB2312" pitchFamily="49" charset="-122"/>
              </a:rPr>
              <a:t>B.</a:t>
            </a:r>
            <a:r>
              <a:rPr lang="zh-CN" sz="2400" dirty="0">
                <a:ea typeface="楷体_GB2312" pitchFamily="49" charset="-122"/>
              </a:rPr>
              <a:t>看见发令枪散发的白烟同时按下跑表,因为眼睛很灵敏。</a:t>
            </a:r>
            <a:br>
              <a:rPr lang="zh-CN" sz="2400" dirty="0">
                <a:ea typeface="楷体_GB2312" pitchFamily="49" charset="-122"/>
              </a:rPr>
            </a:br>
            <a:r>
              <a:rPr lang="en-US" sz="2400" dirty="0">
                <a:ea typeface="楷体_GB2312" pitchFamily="49" charset="-122"/>
              </a:rPr>
              <a:t>C.</a:t>
            </a:r>
            <a:r>
              <a:rPr lang="zh-CN" sz="2400" dirty="0">
                <a:ea typeface="楷体_GB2312" pitchFamily="49" charset="-122"/>
              </a:rPr>
              <a:t>凭自己掌握,听见枪声和看见白烟都可以按跑表,因为响声和白烟是同时发生的。</a:t>
            </a:r>
            <a:br>
              <a:rPr lang="zh-CN" sz="2400" dirty="0">
                <a:ea typeface="楷体_GB2312" pitchFamily="49" charset="-122"/>
              </a:rPr>
            </a:br>
            <a:r>
              <a:rPr lang="en-US" sz="2400" dirty="0">
                <a:ea typeface="楷体_GB2312" pitchFamily="49" charset="-122"/>
              </a:rPr>
              <a:t>D.</a:t>
            </a:r>
            <a:r>
              <a:rPr lang="zh-CN" sz="2400" dirty="0">
                <a:ea typeface="楷体_GB2312" pitchFamily="49" charset="-122"/>
              </a:rPr>
              <a:t>应该以看见白烟为准,因为光的传播速度特快,而声音传播的速度要慢得多。</a:t>
            </a:r>
            <a:endParaRPr lang="zh-CN" sz="2400" dirty="0">
              <a:ea typeface="楷体_GB2312" pitchFamily="49" charset="-122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07950" y="26988"/>
            <a:ext cx="903605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想想</a:t>
            </a:r>
            <a:r>
              <a:rPr lang="zh-CN" altLang="en-US" sz="4400" b="1" dirty="0">
                <a:solidFill>
                  <a:srgbClr val="0000FF"/>
                </a:solidFill>
              </a:rPr>
              <a:t>议议</a:t>
            </a:r>
            <a:r>
              <a:rPr lang="zh-CN" altLang="en-US" sz="4000" dirty="0"/>
              <a:t>在运动场上的百米赛跑时</a:t>
            </a:r>
            <a:r>
              <a:rPr lang="en-US" altLang="zh-CN" sz="4000" dirty="0"/>
              <a:t>,</a:t>
            </a:r>
            <a:r>
              <a:rPr lang="zh-CN" altLang="en-US" sz="4000" dirty="0"/>
              <a:t>终点线上的计时员为了计时精确</a:t>
            </a:r>
            <a:r>
              <a:rPr lang="en-US" altLang="zh-CN" sz="4000" dirty="0"/>
              <a:t>,</a:t>
            </a:r>
            <a:r>
              <a:rPr lang="zh-CN" altLang="en-US" sz="4000" dirty="0"/>
              <a:t>应该</a:t>
            </a:r>
            <a:r>
              <a:rPr lang="en-US" altLang="zh-CN" sz="4000" dirty="0"/>
              <a:t>(    )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8101013" y="692150"/>
            <a:ext cx="647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400">
                <a:solidFill>
                  <a:srgbClr val="FF0000"/>
                </a:solidFill>
              </a:rPr>
              <a:t>D</a:t>
            </a:r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107950" y="5876925"/>
            <a:ext cx="74882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V</a:t>
            </a:r>
            <a:r>
              <a:rPr lang="zh-CN" altLang="en-US" sz="1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光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=299792458m/s=3×10</a:t>
            </a:r>
            <a:r>
              <a:rPr lang="en-US" altLang="zh-CN" sz="3200" b="1" baseline="30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m/s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V</a:t>
            </a:r>
            <a:r>
              <a:rPr lang="zh-CN" altLang="en-US" sz="1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声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utoUpdateAnimBg="0"/>
      <p:bldP spid="44037" grpId="0" autoUpdateAnimBg="0"/>
      <p:bldP spid="44038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1116013" y="476250"/>
            <a:ext cx="69834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声传播的快慢用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声速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来描述。</a:t>
            </a:r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5059" name="标题 1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1196975"/>
            <a:ext cx="160337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2268538" y="1412875"/>
            <a:ext cx="58324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声在每秒内传播的距离。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1044575" y="2420938"/>
            <a:ext cx="69834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声速的大小跟哪些因素有关？</a:t>
            </a:r>
            <a:endParaRPr lang="zh-CN" altLang="en-US" sz="4000"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45062" name="Object 6"/>
          <p:cNvGraphicFramePr>
            <a:graphicFrameLocks noGrp="1" noChangeAspect="1"/>
          </p:cNvGraphicFramePr>
          <p:nvPr>
            <p:ph/>
          </p:nvPr>
        </p:nvGraphicFramePr>
        <p:xfrm>
          <a:off x="1042988" y="3357563"/>
          <a:ext cx="6553200" cy="305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9" name="" r:id="rId2" imgW="4029075" imgH="1876425" progId="Paint.Picture">
                  <p:embed/>
                </p:oleObj>
              </mc:Choice>
              <mc:Fallback>
                <p:oleObj name="" r:id="rId2" imgW="4029075" imgH="1876425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lum bright="-6000" contrast="2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3357563"/>
                        <a:ext cx="6553200" cy="3051175"/>
                      </a:xfrm>
                      <a:prstGeom prst="rect">
                        <a:avLst/>
                      </a:prstGeom>
                      <a:noFill/>
                      <a:ln w="76200" cmpd="tri">
                        <a:solidFill>
                          <a:srgbClr val="CC99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  <p:bldP spid="45060" grpId="0" autoUpdateAnimBg="0"/>
      <p:bldP spid="45061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374650" y="1025525"/>
            <a:ext cx="8229600" cy="3313113"/>
          </a:xfrm>
          <a:prstGeom prst="rect">
            <a:avLst/>
          </a:prstGeom>
          <a:noFill/>
          <a:ln w="28575">
            <a:solidFill>
              <a:srgbClr val="FF9933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881063"/>
            <a:ext cx="9001125" cy="3457575"/>
          </a:xfrm>
          <a:noFill/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endParaRPr lang="zh-CN" sz="700" dirty="0"/>
          </a:p>
          <a:p>
            <a:pPr algn="ctr">
              <a:lnSpc>
                <a:spcPct val="90000"/>
              </a:lnSpc>
              <a:buFontTx/>
              <a:buNone/>
            </a:pPr>
            <a:r>
              <a:rPr lang="zh-CN" sz="2000" dirty="0"/>
              <a:t>一些介质中的声速 </a:t>
            </a:r>
            <a:r>
              <a:rPr lang="el-GR" sz="2000" dirty="0">
                <a:latin typeface="幼圆" pitchFamily="49" charset="-122"/>
                <a:ea typeface="幼圆" pitchFamily="49" charset="-122"/>
              </a:rPr>
              <a:t>υ</a:t>
            </a:r>
            <a:r>
              <a:rPr lang="zh-CN" sz="2000" dirty="0">
                <a:latin typeface="幼圆" pitchFamily="49" charset="-122"/>
                <a:ea typeface="幼圆" pitchFamily="49" charset="-122"/>
              </a:rPr>
              <a:t>/（m</a:t>
            </a:r>
            <a:r>
              <a:rPr lang="en-US" sz="2000" dirty="0"/>
              <a:t>·</a:t>
            </a:r>
            <a:r>
              <a:rPr lang="zh-CN" sz="2000" dirty="0">
                <a:latin typeface="幼圆" pitchFamily="49" charset="-122"/>
                <a:ea typeface="幼圆" pitchFamily="49" charset="-122"/>
              </a:rPr>
              <a:t>s</a:t>
            </a:r>
            <a:r>
              <a:rPr lang="zh-CN" sz="2000" baseline="30000" dirty="0">
                <a:latin typeface="幼圆" pitchFamily="49" charset="-122"/>
                <a:ea typeface="幼圆" pitchFamily="49" charset="-122"/>
              </a:rPr>
              <a:t>-1</a:t>
            </a:r>
            <a:r>
              <a:rPr lang="zh-CN" sz="2000" dirty="0">
                <a:latin typeface="幼圆" pitchFamily="49" charset="-122"/>
                <a:ea typeface="幼圆" pitchFamily="49" charset="-122"/>
              </a:rPr>
              <a:t>）</a:t>
            </a:r>
            <a:endParaRPr lang="zh-CN" sz="2000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sz="2800" dirty="0"/>
              <a:t>  空气（0 </a:t>
            </a:r>
            <a:r>
              <a:rPr lang="zh-CN" sz="2800" dirty="0">
                <a:latin typeface="幼圆" pitchFamily="49" charset="-122"/>
                <a:ea typeface="幼圆" pitchFamily="49" charset="-122"/>
              </a:rPr>
              <a:t>℃</a:t>
            </a:r>
            <a:r>
              <a:rPr lang="zh-CN" sz="2800" dirty="0"/>
              <a:t> ）      331        海水（25 </a:t>
            </a:r>
            <a:r>
              <a:rPr lang="zh-CN" sz="2800" dirty="0">
                <a:latin typeface="幼圆" pitchFamily="49" charset="-122"/>
                <a:ea typeface="幼圆" pitchFamily="49" charset="-122"/>
              </a:rPr>
              <a:t>℃</a:t>
            </a:r>
            <a:r>
              <a:rPr lang="zh-CN" sz="2800" dirty="0"/>
              <a:t> ）   1531</a:t>
            </a:r>
            <a:endParaRPr lang="zh-CN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sz="2800" dirty="0"/>
              <a:t>  空气（15 </a:t>
            </a:r>
            <a:r>
              <a:rPr lang="zh-CN" sz="2800" dirty="0">
                <a:latin typeface="幼圆" pitchFamily="49" charset="-122"/>
                <a:ea typeface="幼圆" pitchFamily="49" charset="-122"/>
              </a:rPr>
              <a:t>℃</a:t>
            </a:r>
            <a:r>
              <a:rPr lang="zh-CN" sz="2800" dirty="0"/>
              <a:t> ）    340        冰                       3230</a:t>
            </a:r>
            <a:endParaRPr lang="zh-CN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sz="2800" dirty="0"/>
              <a:t>  空气（25 </a:t>
            </a:r>
            <a:r>
              <a:rPr lang="zh-CN" sz="2800" dirty="0">
                <a:latin typeface="幼圆" pitchFamily="49" charset="-122"/>
                <a:ea typeface="幼圆" pitchFamily="49" charset="-122"/>
              </a:rPr>
              <a:t>℃</a:t>
            </a:r>
            <a:r>
              <a:rPr lang="zh-CN" sz="2800" dirty="0"/>
              <a:t> ）    346        铜（棒）            3750</a:t>
            </a:r>
            <a:endParaRPr lang="zh-CN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sz="2800" dirty="0"/>
              <a:t>  软木                     500        大理石                3810</a:t>
            </a:r>
            <a:endParaRPr lang="zh-CN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sz="2800" dirty="0"/>
              <a:t>  煤油（25 </a:t>
            </a:r>
            <a:r>
              <a:rPr lang="zh-CN" sz="2800" dirty="0">
                <a:latin typeface="幼圆" pitchFamily="49" charset="-122"/>
                <a:ea typeface="幼圆" pitchFamily="49" charset="-122"/>
              </a:rPr>
              <a:t>℃</a:t>
            </a:r>
            <a:r>
              <a:rPr lang="zh-CN" sz="2800" dirty="0"/>
              <a:t> ）   1324       铝（棒）            5000</a:t>
            </a:r>
            <a:endParaRPr lang="zh-CN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sz="2800" dirty="0"/>
              <a:t>  水                       1500       铁（棒）            5200</a:t>
            </a:r>
            <a:endParaRPr lang="zh-CN" sz="2800" dirty="0"/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950913" y="404813"/>
            <a:ext cx="72723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根据以下数据</a:t>
            </a:r>
            <a:r>
              <a:rPr lang="en-US" altLang="zh-CN" sz="3200" dirty="0">
                <a:solidFill>
                  <a:srgbClr val="FF0000"/>
                </a:solidFill>
                <a:ea typeface="楷体_GB2312" pitchFamily="49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你能从中获得哪些信息？</a:t>
            </a:r>
            <a:endParaRPr lang="zh-CN" altLang="en-US" sz="3200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179388" y="5043488"/>
            <a:ext cx="9072562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dirty="0">
                <a:solidFill>
                  <a:srgbClr val="FF00FF"/>
                </a:solidFill>
              </a:rPr>
              <a:t>一般</a:t>
            </a:r>
            <a:r>
              <a:rPr lang="zh-CN" altLang="en-US" sz="2800" dirty="0"/>
              <a:t>情况下</a:t>
            </a:r>
            <a:r>
              <a:rPr lang="en-US" altLang="zh-CN" sz="2800" dirty="0"/>
              <a:t>,</a:t>
            </a:r>
            <a:r>
              <a:rPr lang="en-US" altLang="zh-CN" sz="2800" u="sng" dirty="0"/>
              <a:t>       </a:t>
            </a:r>
            <a:r>
              <a:rPr lang="zh-CN" altLang="en-US" sz="2800" dirty="0"/>
              <a:t>中的声速</a:t>
            </a:r>
            <a:r>
              <a:rPr lang="en-US" altLang="zh-CN" sz="2800" dirty="0"/>
              <a:t>&gt;</a:t>
            </a:r>
            <a:r>
              <a:rPr lang="en-US" altLang="zh-CN" sz="2800" u="sng" dirty="0"/>
              <a:t>       </a:t>
            </a:r>
            <a:r>
              <a:rPr lang="zh-CN" altLang="en-US" sz="2800" dirty="0"/>
              <a:t>中的声速</a:t>
            </a:r>
            <a:r>
              <a:rPr lang="en-US" altLang="zh-CN" sz="2800" dirty="0"/>
              <a:t>&gt;</a:t>
            </a:r>
            <a:r>
              <a:rPr lang="en-US" altLang="zh-CN" sz="2800" u="sng" dirty="0"/>
              <a:t>       </a:t>
            </a:r>
            <a:r>
              <a:rPr lang="zh-CN" altLang="en-US" sz="2800" dirty="0"/>
              <a:t>中的声速</a:t>
            </a:r>
            <a:endParaRPr lang="zh-CN" altLang="en-US" sz="2800" dirty="0"/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288925" y="4508500"/>
            <a:ext cx="69469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ts val="3000"/>
              </a:lnSpc>
              <a:spcBef>
                <a:spcPct val="20000"/>
              </a:spcBef>
            </a:pPr>
            <a:r>
              <a:rPr lang="en-US" altLang="zh-CN" sz="2800" dirty="0"/>
              <a:t>1.</a:t>
            </a:r>
            <a:r>
              <a:rPr lang="zh-CN" altLang="en-US" sz="2800" dirty="0"/>
              <a:t>声音在</a:t>
            </a:r>
            <a:r>
              <a:rPr lang="zh-CN" altLang="en-US" sz="2800" dirty="0">
                <a:solidFill>
                  <a:srgbClr val="0000FF"/>
                </a:solidFill>
              </a:rPr>
              <a:t>各种物质</a:t>
            </a:r>
            <a:r>
              <a:rPr lang="zh-CN" altLang="en-US" sz="2800" dirty="0"/>
              <a:t>中的传播速度一般</a:t>
            </a:r>
            <a:r>
              <a:rPr lang="zh-CN" altLang="en-US" sz="2800" u="sng" dirty="0"/>
              <a:t>       </a:t>
            </a:r>
            <a:r>
              <a:rPr lang="zh-CN" altLang="en-US" dirty="0"/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5940425" y="4422775"/>
            <a:ext cx="11509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不同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3563938" y="5734050"/>
            <a:ext cx="936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种类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323850" y="5876925"/>
            <a:ext cx="5256213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ts val="3000"/>
              </a:lnSpc>
              <a:spcBef>
                <a:spcPct val="20000"/>
              </a:spcBef>
            </a:pPr>
            <a:r>
              <a:rPr lang="zh-CN" altLang="en-US" sz="2800" dirty="0"/>
              <a:t>声速的大小跟</a:t>
            </a:r>
            <a:r>
              <a:rPr lang="zh-CN" altLang="en-US" sz="2800" dirty="0">
                <a:solidFill>
                  <a:srgbClr val="0000FF"/>
                </a:solidFill>
              </a:rPr>
              <a:t>介质</a:t>
            </a:r>
            <a:r>
              <a:rPr lang="zh-CN" altLang="en-US" sz="2800" dirty="0"/>
              <a:t>的</a:t>
            </a:r>
            <a:r>
              <a:rPr lang="zh-CN" altLang="en-US" sz="2800" u="sng" dirty="0"/>
              <a:t>         </a:t>
            </a:r>
            <a:r>
              <a:rPr lang="zh-CN" altLang="en-US" sz="2800" dirty="0"/>
              <a:t>有关。</a:t>
            </a:r>
            <a:endParaRPr lang="zh-CN" altLang="en-US" sz="2800" dirty="0"/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2051050" y="4972050"/>
            <a:ext cx="10080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固体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4356100" y="4972050"/>
            <a:ext cx="10080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液体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6659563" y="4972050"/>
            <a:ext cx="10080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气体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6093" name="Line 13"/>
          <p:cNvSpPr>
            <a:spLocks noChangeShapeType="1"/>
          </p:cNvSpPr>
          <p:nvPr/>
        </p:nvSpPr>
        <p:spPr bwMode="auto">
          <a:xfrm>
            <a:off x="684213" y="3186113"/>
            <a:ext cx="3240087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4" name="WordArt 14"/>
          <p:cNvSpPr>
            <a:spLocks noChangeArrowheads="1" noChangeShapeType="1"/>
          </p:cNvSpPr>
          <p:nvPr/>
        </p:nvSpPr>
        <p:spPr bwMode="auto">
          <a:xfrm rot="20752617">
            <a:off x="0" y="0"/>
            <a:ext cx="1835150" cy="6207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latin typeface="华文行楷"/>
                <a:ea typeface="华文行楷"/>
              </a:rPr>
              <a:t>讨论交流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latin typeface="华文行楷"/>
              <a:ea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 autoUpdateAnimBg="0"/>
      <p:bldP spid="46090" grpId="0" autoUpdateAnimBg="0"/>
      <p:bldP spid="46091" grpId="0" autoUpdateAnimBg="0"/>
      <p:bldP spid="46092" grpId="0" autoUpdateAnimBg="0"/>
      <p:bldP spid="4609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Group 2"/>
          <p:cNvGrpSpPr/>
          <p:nvPr/>
        </p:nvGrpSpPr>
        <p:grpSpPr bwMode="auto">
          <a:xfrm>
            <a:off x="142875" y="1196975"/>
            <a:ext cx="8893175" cy="5589588"/>
            <a:chOff x="0" y="0"/>
            <a:chExt cx="3120" cy="2019"/>
          </a:xfrm>
        </p:grpSpPr>
        <p:sp>
          <p:nvSpPr>
            <p:cNvPr id="4813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120" cy="2019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2" name="未知"/>
            <p:cNvSpPr/>
            <p:nvPr/>
          </p:nvSpPr>
          <p:spPr bwMode="auto">
            <a:xfrm>
              <a:off x="323" y="130"/>
              <a:ext cx="70" cy="1749"/>
            </a:xfrm>
            <a:custGeom>
              <a:avLst/>
              <a:gdLst>
                <a:gd name="T0" fmla="*/ 0 w 56"/>
                <a:gd name="T1" fmla="*/ 1276 h 1276"/>
                <a:gd name="T2" fmla="*/ 56 w 56"/>
                <a:gd name="T3" fmla="*/ 1233 h 1276"/>
                <a:gd name="T4" fmla="*/ 56 w 56"/>
                <a:gd name="T5" fmla="*/ 0 h 1276"/>
                <a:gd name="T6" fmla="*/ 0 w 56"/>
                <a:gd name="T7" fmla="*/ 42 h 1276"/>
                <a:gd name="T8" fmla="*/ 0 w 56"/>
                <a:gd name="T9" fmla="*/ 1276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276">
                  <a:moveTo>
                    <a:pt x="0" y="1276"/>
                  </a:moveTo>
                  <a:lnTo>
                    <a:pt x="56" y="1233"/>
                  </a:lnTo>
                  <a:lnTo>
                    <a:pt x="56" y="0"/>
                  </a:lnTo>
                  <a:lnTo>
                    <a:pt x="0" y="42"/>
                  </a:lnTo>
                  <a:lnTo>
                    <a:pt x="0" y="1276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3" name="未知"/>
            <p:cNvSpPr/>
            <p:nvPr/>
          </p:nvSpPr>
          <p:spPr bwMode="auto">
            <a:xfrm>
              <a:off x="323" y="1820"/>
              <a:ext cx="2754" cy="59"/>
            </a:xfrm>
            <a:custGeom>
              <a:avLst/>
              <a:gdLst>
                <a:gd name="T0" fmla="*/ 0 w 2223"/>
                <a:gd name="T1" fmla="*/ 43 h 43"/>
                <a:gd name="T2" fmla="*/ 2167 w 2223"/>
                <a:gd name="T3" fmla="*/ 43 h 43"/>
                <a:gd name="T4" fmla="*/ 2223 w 2223"/>
                <a:gd name="T5" fmla="*/ 0 h 43"/>
                <a:gd name="T6" fmla="*/ 56 w 2223"/>
                <a:gd name="T7" fmla="*/ 0 h 43"/>
                <a:gd name="T8" fmla="*/ 0 w 222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3" h="43">
                  <a:moveTo>
                    <a:pt x="0" y="43"/>
                  </a:moveTo>
                  <a:lnTo>
                    <a:pt x="2167" y="43"/>
                  </a:lnTo>
                  <a:lnTo>
                    <a:pt x="2223" y="0"/>
                  </a:lnTo>
                  <a:lnTo>
                    <a:pt x="56" y="0"/>
                  </a:lnTo>
                  <a:lnTo>
                    <a:pt x="0" y="43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4" name="Rectangle 6"/>
            <p:cNvSpPr>
              <a:spLocks noChangeArrowheads="1"/>
            </p:cNvSpPr>
            <p:nvPr/>
          </p:nvSpPr>
          <p:spPr bwMode="auto">
            <a:xfrm>
              <a:off x="393" y="130"/>
              <a:ext cx="2684" cy="1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5" name="未知"/>
            <p:cNvSpPr/>
            <p:nvPr/>
          </p:nvSpPr>
          <p:spPr bwMode="auto">
            <a:xfrm>
              <a:off x="323" y="130"/>
              <a:ext cx="70" cy="1749"/>
            </a:xfrm>
            <a:custGeom>
              <a:avLst/>
              <a:gdLst>
                <a:gd name="T0" fmla="*/ 0 w 16"/>
                <a:gd name="T1" fmla="*/ 362 h 362"/>
                <a:gd name="T2" fmla="*/ 16 w 16"/>
                <a:gd name="T3" fmla="*/ 350 h 362"/>
                <a:gd name="T4" fmla="*/ 16 w 16"/>
                <a:gd name="T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2">
                  <a:moveTo>
                    <a:pt x="0" y="362"/>
                  </a:moveTo>
                  <a:lnTo>
                    <a:pt x="16" y="350"/>
                  </a:lnTo>
                  <a:lnTo>
                    <a:pt x="16" y="0"/>
                  </a:lnTo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6" name="未知"/>
            <p:cNvSpPr/>
            <p:nvPr/>
          </p:nvSpPr>
          <p:spPr bwMode="auto">
            <a:xfrm>
              <a:off x="861" y="130"/>
              <a:ext cx="69" cy="1749"/>
            </a:xfrm>
            <a:custGeom>
              <a:avLst/>
              <a:gdLst>
                <a:gd name="T0" fmla="*/ 0 w 16"/>
                <a:gd name="T1" fmla="*/ 362 h 362"/>
                <a:gd name="T2" fmla="*/ 16 w 16"/>
                <a:gd name="T3" fmla="*/ 350 h 362"/>
                <a:gd name="T4" fmla="*/ 16 w 16"/>
                <a:gd name="T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2">
                  <a:moveTo>
                    <a:pt x="0" y="362"/>
                  </a:moveTo>
                  <a:lnTo>
                    <a:pt x="16" y="350"/>
                  </a:lnTo>
                  <a:lnTo>
                    <a:pt x="16" y="0"/>
                  </a:lnTo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7" name="未知"/>
            <p:cNvSpPr/>
            <p:nvPr/>
          </p:nvSpPr>
          <p:spPr bwMode="auto">
            <a:xfrm>
              <a:off x="1398" y="130"/>
              <a:ext cx="70" cy="1749"/>
            </a:xfrm>
            <a:custGeom>
              <a:avLst/>
              <a:gdLst>
                <a:gd name="T0" fmla="*/ 0 w 16"/>
                <a:gd name="T1" fmla="*/ 362 h 362"/>
                <a:gd name="T2" fmla="*/ 16 w 16"/>
                <a:gd name="T3" fmla="*/ 350 h 362"/>
                <a:gd name="T4" fmla="*/ 16 w 16"/>
                <a:gd name="T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2">
                  <a:moveTo>
                    <a:pt x="0" y="362"/>
                  </a:moveTo>
                  <a:lnTo>
                    <a:pt x="16" y="350"/>
                  </a:lnTo>
                  <a:lnTo>
                    <a:pt x="16" y="0"/>
                  </a:lnTo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8" name="未知"/>
            <p:cNvSpPr/>
            <p:nvPr/>
          </p:nvSpPr>
          <p:spPr bwMode="auto">
            <a:xfrm>
              <a:off x="1931" y="130"/>
              <a:ext cx="71" cy="1749"/>
            </a:xfrm>
            <a:custGeom>
              <a:avLst/>
              <a:gdLst>
                <a:gd name="T0" fmla="*/ 0 w 16"/>
                <a:gd name="T1" fmla="*/ 362 h 362"/>
                <a:gd name="T2" fmla="*/ 16 w 16"/>
                <a:gd name="T3" fmla="*/ 350 h 362"/>
                <a:gd name="T4" fmla="*/ 16 w 16"/>
                <a:gd name="T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2">
                  <a:moveTo>
                    <a:pt x="0" y="362"/>
                  </a:moveTo>
                  <a:lnTo>
                    <a:pt x="16" y="350"/>
                  </a:lnTo>
                  <a:lnTo>
                    <a:pt x="16" y="0"/>
                  </a:lnTo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9" name="未知"/>
            <p:cNvSpPr/>
            <p:nvPr/>
          </p:nvSpPr>
          <p:spPr bwMode="auto">
            <a:xfrm>
              <a:off x="2470" y="130"/>
              <a:ext cx="69" cy="1749"/>
            </a:xfrm>
            <a:custGeom>
              <a:avLst/>
              <a:gdLst>
                <a:gd name="T0" fmla="*/ 0 w 16"/>
                <a:gd name="T1" fmla="*/ 362 h 362"/>
                <a:gd name="T2" fmla="*/ 16 w 16"/>
                <a:gd name="T3" fmla="*/ 350 h 362"/>
                <a:gd name="T4" fmla="*/ 16 w 16"/>
                <a:gd name="T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2">
                  <a:moveTo>
                    <a:pt x="0" y="362"/>
                  </a:moveTo>
                  <a:lnTo>
                    <a:pt x="16" y="350"/>
                  </a:lnTo>
                  <a:lnTo>
                    <a:pt x="16" y="0"/>
                  </a:lnTo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0" name="未知"/>
            <p:cNvSpPr/>
            <p:nvPr/>
          </p:nvSpPr>
          <p:spPr bwMode="auto">
            <a:xfrm>
              <a:off x="3007" y="130"/>
              <a:ext cx="70" cy="1749"/>
            </a:xfrm>
            <a:custGeom>
              <a:avLst/>
              <a:gdLst>
                <a:gd name="T0" fmla="*/ 0 w 16"/>
                <a:gd name="T1" fmla="*/ 362 h 362"/>
                <a:gd name="T2" fmla="*/ 16 w 16"/>
                <a:gd name="T3" fmla="*/ 350 h 362"/>
                <a:gd name="T4" fmla="*/ 16 w 16"/>
                <a:gd name="T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62">
                  <a:moveTo>
                    <a:pt x="0" y="362"/>
                  </a:moveTo>
                  <a:lnTo>
                    <a:pt x="16" y="350"/>
                  </a:lnTo>
                  <a:lnTo>
                    <a:pt x="16" y="0"/>
                  </a:lnTo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1" name="未知"/>
            <p:cNvSpPr/>
            <p:nvPr/>
          </p:nvSpPr>
          <p:spPr bwMode="auto">
            <a:xfrm>
              <a:off x="323" y="130"/>
              <a:ext cx="70" cy="1749"/>
            </a:xfrm>
            <a:custGeom>
              <a:avLst/>
              <a:gdLst>
                <a:gd name="T0" fmla="*/ 56 w 56"/>
                <a:gd name="T1" fmla="*/ 0 h 1276"/>
                <a:gd name="T2" fmla="*/ 0 w 56"/>
                <a:gd name="T3" fmla="*/ 42 h 1276"/>
                <a:gd name="T4" fmla="*/ 0 w 56"/>
                <a:gd name="T5" fmla="*/ 1276 h 1276"/>
                <a:gd name="T6" fmla="*/ 56 w 56"/>
                <a:gd name="T7" fmla="*/ 1233 h 1276"/>
                <a:gd name="T8" fmla="*/ 56 w 56"/>
                <a:gd name="T9" fmla="*/ 0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276">
                  <a:moveTo>
                    <a:pt x="56" y="0"/>
                  </a:moveTo>
                  <a:lnTo>
                    <a:pt x="0" y="42"/>
                  </a:lnTo>
                  <a:lnTo>
                    <a:pt x="0" y="1276"/>
                  </a:lnTo>
                  <a:lnTo>
                    <a:pt x="56" y="1233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2" name="未知"/>
            <p:cNvSpPr/>
            <p:nvPr/>
          </p:nvSpPr>
          <p:spPr bwMode="auto">
            <a:xfrm>
              <a:off x="323" y="1820"/>
              <a:ext cx="2754" cy="59"/>
            </a:xfrm>
            <a:custGeom>
              <a:avLst/>
              <a:gdLst>
                <a:gd name="T0" fmla="*/ 0 w 2223"/>
                <a:gd name="T1" fmla="*/ 43 h 43"/>
                <a:gd name="T2" fmla="*/ 2167 w 2223"/>
                <a:gd name="T3" fmla="*/ 43 h 43"/>
                <a:gd name="T4" fmla="*/ 2223 w 2223"/>
                <a:gd name="T5" fmla="*/ 0 h 43"/>
                <a:gd name="T6" fmla="*/ 56 w 2223"/>
                <a:gd name="T7" fmla="*/ 0 h 43"/>
                <a:gd name="T8" fmla="*/ 0 w 222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3" h="43">
                  <a:moveTo>
                    <a:pt x="0" y="43"/>
                  </a:moveTo>
                  <a:lnTo>
                    <a:pt x="2167" y="43"/>
                  </a:lnTo>
                  <a:lnTo>
                    <a:pt x="2223" y="0"/>
                  </a:lnTo>
                  <a:lnTo>
                    <a:pt x="56" y="0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3" name="Rectangle 15"/>
            <p:cNvSpPr>
              <a:spLocks noChangeArrowheads="1"/>
            </p:cNvSpPr>
            <p:nvPr/>
          </p:nvSpPr>
          <p:spPr bwMode="auto">
            <a:xfrm>
              <a:off x="393" y="130"/>
              <a:ext cx="2684" cy="1690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4" name="未知"/>
            <p:cNvSpPr/>
            <p:nvPr/>
          </p:nvSpPr>
          <p:spPr bwMode="auto">
            <a:xfrm>
              <a:off x="358" y="1449"/>
              <a:ext cx="2693" cy="5"/>
            </a:xfrm>
            <a:custGeom>
              <a:avLst/>
              <a:gdLst>
                <a:gd name="T0" fmla="*/ 7 w 2174"/>
                <a:gd name="T1" fmla="*/ 0 h 4"/>
                <a:gd name="T2" fmla="*/ 0 w 2174"/>
                <a:gd name="T3" fmla="*/ 4 h 4"/>
                <a:gd name="T4" fmla="*/ 2167 w 2174"/>
                <a:gd name="T5" fmla="*/ 4 h 4"/>
                <a:gd name="T6" fmla="*/ 2174 w 2174"/>
                <a:gd name="T7" fmla="*/ 0 h 4"/>
                <a:gd name="T8" fmla="*/ 7 w 217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4" h="4">
                  <a:moveTo>
                    <a:pt x="7" y="0"/>
                  </a:moveTo>
                  <a:lnTo>
                    <a:pt x="0" y="4"/>
                  </a:lnTo>
                  <a:lnTo>
                    <a:pt x="2167" y="4"/>
                  </a:lnTo>
                  <a:lnTo>
                    <a:pt x="217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28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5" name="未知"/>
            <p:cNvSpPr/>
            <p:nvPr/>
          </p:nvSpPr>
          <p:spPr bwMode="auto">
            <a:xfrm>
              <a:off x="349" y="1454"/>
              <a:ext cx="2693" cy="10"/>
            </a:xfrm>
            <a:custGeom>
              <a:avLst/>
              <a:gdLst>
                <a:gd name="T0" fmla="*/ 7 w 2174"/>
                <a:gd name="T1" fmla="*/ 0 h 7"/>
                <a:gd name="T2" fmla="*/ 0 w 2174"/>
                <a:gd name="T3" fmla="*/ 7 h 7"/>
                <a:gd name="T4" fmla="*/ 2167 w 2174"/>
                <a:gd name="T5" fmla="*/ 7 h 7"/>
                <a:gd name="T6" fmla="*/ 2174 w 2174"/>
                <a:gd name="T7" fmla="*/ 0 h 7"/>
                <a:gd name="T8" fmla="*/ 7 w 217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4" h="7">
                  <a:moveTo>
                    <a:pt x="7" y="0"/>
                  </a:moveTo>
                  <a:lnTo>
                    <a:pt x="0" y="7"/>
                  </a:lnTo>
                  <a:lnTo>
                    <a:pt x="2167" y="7"/>
                  </a:lnTo>
                  <a:lnTo>
                    <a:pt x="217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B8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6" name="未知"/>
            <p:cNvSpPr/>
            <p:nvPr/>
          </p:nvSpPr>
          <p:spPr bwMode="auto">
            <a:xfrm>
              <a:off x="341" y="1464"/>
              <a:ext cx="2692" cy="19"/>
            </a:xfrm>
            <a:custGeom>
              <a:avLst/>
              <a:gdLst>
                <a:gd name="T0" fmla="*/ 7 w 2174"/>
                <a:gd name="T1" fmla="*/ 0 h 14"/>
                <a:gd name="T2" fmla="*/ 0 w 2174"/>
                <a:gd name="T3" fmla="*/ 14 h 14"/>
                <a:gd name="T4" fmla="*/ 2167 w 2174"/>
                <a:gd name="T5" fmla="*/ 14 h 14"/>
                <a:gd name="T6" fmla="*/ 2174 w 2174"/>
                <a:gd name="T7" fmla="*/ 0 h 14"/>
                <a:gd name="T8" fmla="*/ 7 w 217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4" h="14">
                  <a:moveTo>
                    <a:pt x="7" y="0"/>
                  </a:moveTo>
                  <a:lnTo>
                    <a:pt x="0" y="14"/>
                  </a:lnTo>
                  <a:lnTo>
                    <a:pt x="2167" y="14"/>
                  </a:lnTo>
                  <a:lnTo>
                    <a:pt x="217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5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7" name="未知"/>
            <p:cNvSpPr/>
            <p:nvPr/>
          </p:nvSpPr>
          <p:spPr bwMode="auto">
            <a:xfrm>
              <a:off x="336" y="1483"/>
              <a:ext cx="2689" cy="23"/>
            </a:xfrm>
            <a:custGeom>
              <a:avLst/>
              <a:gdLst>
                <a:gd name="T0" fmla="*/ 4 w 2171"/>
                <a:gd name="T1" fmla="*/ 0 h 17"/>
                <a:gd name="T2" fmla="*/ 0 w 2171"/>
                <a:gd name="T3" fmla="*/ 17 h 17"/>
                <a:gd name="T4" fmla="*/ 2167 w 2171"/>
                <a:gd name="T5" fmla="*/ 17 h 17"/>
                <a:gd name="T6" fmla="*/ 2171 w 2171"/>
                <a:gd name="T7" fmla="*/ 0 h 17"/>
                <a:gd name="T8" fmla="*/ 4 w 217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1" h="17">
                  <a:moveTo>
                    <a:pt x="4" y="0"/>
                  </a:moveTo>
                  <a:lnTo>
                    <a:pt x="0" y="17"/>
                  </a:lnTo>
                  <a:lnTo>
                    <a:pt x="2167" y="17"/>
                  </a:lnTo>
                  <a:lnTo>
                    <a:pt x="217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8" name="未知"/>
            <p:cNvSpPr/>
            <p:nvPr/>
          </p:nvSpPr>
          <p:spPr bwMode="auto">
            <a:xfrm>
              <a:off x="327" y="1506"/>
              <a:ext cx="2693" cy="25"/>
            </a:xfrm>
            <a:custGeom>
              <a:avLst/>
              <a:gdLst>
                <a:gd name="T0" fmla="*/ 7 w 2174"/>
                <a:gd name="T1" fmla="*/ 0 h 18"/>
                <a:gd name="T2" fmla="*/ 0 w 2174"/>
                <a:gd name="T3" fmla="*/ 18 h 18"/>
                <a:gd name="T4" fmla="*/ 2167 w 2174"/>
                <a:gd name="T5" fmla="*/ 18 h 18"/>
                <a:gd name="T6" fmla="*/ 2174 w 2174"/>
                <a:gd name="T7" fmla="*/ 0 h 18"/>
                <a:gd name="T8" fmla="*/ 7 w 217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4" h="18">
                  <a:moveTo>
                    <a:pt x="7" y="0"/>
                  </a:moveTo>
                  <a:lnTo>
                    <a:pt x="0" y="18"/>
                  </a:lnTo>
                  <a:lnTo>
                    <a:pt x="2167" y="18"/>
                  </a:lnTo>
                  <a:lnTo>
                    <a:pt x="217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9" name="未知"/>
            <p:cNvSpPr/>
            <p:nvPr/>
          </p:nvSpPr>
          <p:spPr bwMode="auto">
            <a:xfrm>
              <a:off x="323" y="1531"/>
              <a:ext cx="2688" cy="29"/>
            </a:xfrm>
            <a:custGeom>
              <a:avLst/>
              <a:gdLst>
                <a:gd name="T0" fmla="*/ 3 w 2170"/>
                <a:gd name="T1" fmla="*/ 0 h 21"/>
                <a:gd name="T2" fmla="*/ 0 w 2170"/>
                <a:gd name="T3" fmla="*/ 21 h 21"/>
                <a:gd name="T4" fmla="*/ 2167 w 2170"/>
                <a:gd name="T5" fmla="*/ 21 h 21"/>
                <a:gd name="T6" fmla="*/ 2170 w 2170"/>
                <a:gd name="T7" fmla="*/ 0 h 21"/>
                <a:gd name="T8" fmla="*/ 3 w 217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0" h="21">
                  <a:moveTo>
                    <a:pt x="3" y="0"/>
                  </a:moveTo>
                  <a:lnTo>
                    <a:pt x="0" y="21"/>
                  </a:lnTo>
                  <a:lnTo>
                    <a:pt x="2167" y="21"/>
                  </a:lnTo>
                  <a:lnTo>
                    <a:pt x="217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5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0" name="Rectangle 22"/>
            <p:cNvSpPr>
              <a:spLocks noChangeArrowheads="1"/>
            </p:cNvSpPr>
            <p:nvPr/>
          </p:nvSpPr>
          <p:spPr bwMode="auto">
            <a:xfrm>
              <a:off x="323" y="1560"/>
              <a:ext cx="2684" cy="38"/>
            </a:xfrm>
            <a:prstGeom prst="rect">
              <a:avLst/>
            </a:prstGeom>
            <a:solidFill>
              <a:srgbClr val="EB8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1" name="Rectangle 23"/>
            <p:cNvSpPr>
              <a:spLocks noChangeArrowheads="1"/>
            </p:cNvSpPr>
            <p:nvPr/>
          </p:nvSpPr>
          <p:spPr bwMode="auto">
            <a:xfrm>
              <a:off x="323" y="1598"/>
              <a:ext cx="2684" cy="29"/>
            </a:xfrm>
            <a:prstGeom prst="rect">
              <a:avLst/>
            </a:prstGeom>
            <a:solidFill>
              <a:srgbClr val="E28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2" name="未知"/>
            <p:cNvSpPr/>
            <p:nvPr/>
          </p:nvSpPr>
          <p:spPr bwMode="auto">
            <a:xfrm>
              <a:off x="323" y="1627"/>
              <a:ext cx="2688" cy="21"/>
            </a:xfrm>
            <a:custGeom>
              <a:avLst/>
              <a:gdLst>
                <a:gd name="T0" fmla="*/ 0 w 2170"/>
                <a:gd name="T1" fmla="*/ 0 h 15"/>
                <a:gd name="T2" fmla="*/ 3 w 2170"/>
                <a:gd name="T3" fmla="*/ 15 h 15"/>
                <a:gd name="T4" fmla="*/ 2170 w 2170"/>
                <a:gd name="T5" fmla="*/ 15 h 15"/>
                <a:gd name="T6" fmla="*/ 2167 w 2170"/>
                <a:gd name="T7" fmla="*/ 0 h 15"/>
                <a:gd name="T8" fmla="*/ 0 w 2170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0" h="15">
                  <a:moveTo>
                    <a:pt x="0" y="0"/>
                  </a:moveTo>
                  <a:lnTo>
                    <a:pt x="3" y="15"/>
                  </a:lnTo>
                  <a:lnTo>
                    <a:pt x="2170" y="15"/>
                  </a:lnTo>
                  <a:lnTo>
                    <a:pt x="21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8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3" name="未知"/>
            <p:cNvSpPr/>
            <p:nvPr/>
          </p:nvSpPr>
          <p:spPr bwMode="auto">
            <a:xfrm>
              <a:off x="327" y="1648"/>
              <a:ext cx="2689" cy="19"/>
            </a:xfrm>
            <a:custGeom>
              <a:avLst/>
              <a:gdLst>
                <a:gd name="T0" fmla="*/ 0 w 2171"/>
                <a:gd name="T1" fmla="*/ 0 h 14"/>
                <a:gd name="T2" fmla="*/ 4 w 2171"/>
                <a:gd name="T3" fmla="*/ 14 h 14"/>
                <a:gd name="T4" fmla="*/ 2171 w 2171"/>
                <a:gd name="T5" fmla="*/ 14 h 14"/>
                <a:gd name="T6" fmla="*/ 2167 w 2171"/>
                <a:gd name="T7" fmla="*/ 0 h 14"/>
                <a:gd name="T8" fmla="*/ 0 w 217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1" h="14">
                  <a:moveTo>
                    <a:pt x="0" y="0"/>
                  </a:moveTo>
                  <a:lnTo>
                    <a:pt x="4" y="14"/>
                  </a:lnTo>
                  <a:lnTo>
                    <a:pt x="2171" y="14"/>
                  </a:lnTo>
                  <a:lnTo>
                    <a:pt x="21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7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4" name="未知"/>
            <p:cNvSpPr/>
            <p:nvPr/>
          </p:nvSpPr>
          <p:spPr bwMode="auto">
            <a:xfrm>
              <a:off x="332" y="1667"/>
              <a:ext cx="2693" cy="13"/>
            </a:xfrm>
            <a:custGeom>
              <a:avLst/>
              <a:gdLst>
                <a:gd name="T0" fmla="*/ 0 w 2174"/>
                <a:gd name="T1" fmla="*/ 0 h 10"/>
                <a:gd name="T2" fmla="*/ 7 w 2174"/>
                <a:gd name="T3" fmla="*/ 10 h 10"/>
                <a:gd name="T4" fmla="*/ 2174 w 2174"/>
                <a:gd name="T5" fmla="*/ 10 h 10"/>
                <a:gd name="T6" fmla="*/ 2167 w 2174"/>
                <a:gd name="T7" fmla="*/ 0 h 10"/>
                <a:gd name="T8" fmla="*/ 0 w 217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4" h="10">
                  <a:moveTo>
                    <a:pt x="0" y="0"/>
                  </a:moveTo>
                  <a:lnTo>
                    <a:pt x="7" y="10"/>
                  </a:lnTo>
                  <a:lnTo>
                    <a:pt x="2174" y="10"/>
                  </a:lnTo>
                  <a:lnTo>
                    <a:pt x="21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7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5" name="未知"/>
            <p:cNvSpPr/>
            <p:nvPr/>
          </p:nvSpPr>
          <p:spPr bwMode="auto">
            <a:xfrm>
              <a:off x="341" y="1680"/>
              <a:ext cx="2692" cy="6"/>
            </a:xfrm>
            <a:custGeom>
              <a:avLst/>
              <a:gdLst>
                <a:gd name="T0" fmla="*/ 0 w 2174"/>
                <a:gd name="T1" fmla="*/ 0 h 4"/>
                <a:gd name="T2" fmla="*/ 7 w 2174"/>
                <a:gd name="T3" fmla="*/ 4 h 4"/>
                <a:gd name="T4" fmla="*/ 2174 w 2174"/>
                <a:gd name="T5" fmla="*/ 4 h 4"/>
                <a:gd name="T6" fmla="*/ 2167 w 2174"/>
                <a:gd name="T7" fmla="*/ 0 h 4"/>
                <a:gd name="T8" fmla="*/ 0 w 217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4" h="4">
                  <a:moveTo>
                    <a:pt x="0" y="0"/>
                  </a:moveTo>
                  <a:lnTo>
                    <a:pt x="7" y="4"/>
                  </a:lnTo>
                  <a:lnTo>
                    <a:pt x="2174" y="4"/>
                  </a:lnTo>
                  <a:lnTo>
                    <a:pt x="21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7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6" name="未知"/>
            <p:cNvSpPr/>
            <p:nvPr/>
          </p:nvSpPr>
          <p:spPr bwMode="auto">
            <a:xfrm>
              <a:off x="3007" y="1449"/>
              <a:ext cx="70" cy="237"/>
            </a:xfrm>
            <a:custGeom>
              <a:avLst/>
              <a:gdLst>
                <a:gd name="T0" fmla="*/ 56 w 56"/>
                <a:gd name="T1" fmla="*/ 67 h 173"/>
                <a:gd name="T2" fmla="*/ 56 w 56"/>
                <a:gd name="T3" fmla="*/ 46 h 173"/>
                <a:gd name="T4" fmla="*/ 53 w 56"/>
                <a:gd name="T5" fmla="*/ 28 h 173"/>
                <a:gd name="T6" fmla="*/ 49 w 56"/>
                <a:gd name="T7" fmla="*/ 14 h 173"/>
                <a:gd name="T8" fmla="*/ 42 w 56"/>
                <a:gd name="T9" fmla="*/ 7 h 173"/>
                <a:gd name="T10" fmla="*/ 35 w 56"/>
                <a:gd name="T11" fmla="*/ 0 h 173"/>
                <a:gd name="T12" fmla="*/ 28 w 56"/>
                <a:gd name="T13" fmla="*/ 4 h 173"/>
                <a:gd name="T14" fmla="*/ 21 w 56"/>
                <a:gd name="T15" fmla="*/ 11 h 173"/>
                <a:gd name="T16" fmla="*/ 14 w 56"/>
                <a:gd name="T17" fmla="*/ 25 h 173"/>
                <a:gd name="T18" fmla="*/ 10 w 56"/>
                <a:gd name="T19" fmla="*/ 42 h 173"/>
                <a:gd name="T20" fmla="*/ 3 w 56"/>
                <a:gd name="T21" fmla="*/ 60 h 173"/>
                <a:gd name="T22" fmla="*/ 0 w 56"/>
                <a:gd name="T23" fmla="*/ 81 h 173"/>
                <a:gd name="T24" fmla="*/ 0 w 56"/>
                <a:gd name="T25" fmla="*/ 109 h 173"/>
                <a:gd name="T26" fmla="*/ 0 w 56"/>
                <a:gd name="T27" fmla="*/ 130 h 173"/>
                <a:gd name="T28" fmla="*/ 3 w 56"/>
                <a:gd name="T29" fmla="*/ 145 h 173"/>
                <a:gd name="T30" fmla="*/ 7 w 56"/>
                <a:gd name="T31" fmla="*/ 159 h 173"/>
                <a:gd name="T32" fmla="*/ 14 w 56"/>
                <a:gd name="T33" fmla="*/ 169 h 173"/>
                <a:gd name="T34" fmla="*/ 21 w 56"/>
                <a:gd name="T35" fmla="*/ 173 h 173"/>
                <a:gd name="T36" fmla="*/ 28 w 56"/>
                <a:gd name="T37" fmla="*/ 169 h 173"/>
                <a:gd name="T38" fmla="*/ 35 w 56"/>
                <a:gd name="T39" fmla="*/ 162 h 173"/>
                <a:gd name="T40" fmla="*/ 42 w 56"/>
                <a:gd name="T41" fmla="*/ 148 h 173"/>
                <a:gd name="T42" fmla="*/ 46 w 56"/>
                <a:gd name="T43" fmla="*/ 134 h 173"/>
                <a:gd name="T44" fmla="*/ 53 w 56"/>
                <a:gd name="T45" fmla="*/ 113 h 173"/>
                <a:gd name="T46" fmla="*/ 56 w 56"/>
                <a:gd name="T47" fmla="*/ 92 h 173"/>
                <a:gd name="T48" fmla="*/ 56 w 56"/>
                <a:gd name="T49" fmla="*/ 6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173">
                  <a:moveTo>
                    <a:pt x="56" y="67"/>
                  </a:moveTo>
                  <a:lnTo>
                    <a:pt x="56" y="46"/>
                  </a:lnTo>
                  <a:lnTo>
                    <a:pt x="53" y="28"/>
                  </a:lnTo>
                  <a:lnTo>
                    <a:pt x="49" y="14"/>
                  </a:lnTo>
                  <a:lnTo>
                    <a:pt x="42" y="7"/>
                  </a:lnTo>
                  <a:lnTo>
                    <a:pt x="35" y="0"/>
                  </a:lnTo>
                  <a:lnTo>
                    <a:pt x="28" y="4"/>
                  </a:lnTo>
                  <a:lnTo>
                    <a:pt x="21" y="11"/>
                  </a:lnTo>
                  <a:lnTo>
                    <a:pt x="14" y="25"/>
                  </a:lnTo>
                  <a:lnTo>
                    <a:pt x="10" y="42"/>
                  </a:lnTo>
                  <a:lnTo>
                    <a:pt x="3" y="60"/>
                  </a:lnTo>
                  <a:lnTo>
                    <a:pt x="0" y="81"/>
                  </a:lnTo>
                  <a:lnTo>
                    <a:pt x="0" y="109"/>
                  </a:lnTo>
                  <a:lnTo>
                    <a:pt x="0" y="130"/>
                  </a:lnTo>
                  <a:lnTo>
                    <a:pt x="3" y="145"/>
                  </a:lnTo>
                  <a:lnTo>
                    <a:pt x="7" y="159"/>
                  </a:lnTo>
                  <a:lnTo>
                    <a:pt x="14" y="169"/>
                  </a:lnTo>
                  <a:lnTo>
                    <a:pt x="21" y="173"/>
                  </a:lnTo>
                  <a:lnTo>
                    <a:pt x="28" y="169"/>
                  </a:lnTo>
                  <a:lnTo>
                    <a:pt x="35" y="162"/>
                  </a:lnTo>
                  <a:lnTo>
                    <a:pt x="42" y="148"/>
                  </a:lnTo>
                  <a:lnTo>
                    <a:pt x="46" y="134"/>
                  </a:lnTo>
                  <a:lnTo>
                    <a:pt x="53" y="113"/>
                  </a:lnTo>
                  <a:lnTo>
                    <a:pt x="56" y="92"/>
                  </a:lnTo>
                  <a:lnTo>
                    <a:pt x="56" y="67"/>
                  </a:lnTo>
                  <a:close/>
                </a:path>
              </a:pathLst>
            </a:custGeom>
            <a:solidFill>
              <a:srgbClr val="804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7" name="未知"/>
            <p:cNvSpPr/>
            <p:nvPr/>
          </p:nvSpPr>
          <p:spPr bwMode="auto">
            <a:xfrm>
              <a:off x="323" y="1449"/>
              <a:ext cx="44" cy="237"/>
            </a:xfrm>
            <a:custGeom>
              <a:avLst/>
              <a:gdLst>
                <a:gd name="T0" fmla="*/ 35 w 35"/>
                <a:gd name="T1" fmla="*/ 0 h 173"/>
                <a:gd name="T2" fmla="*/ 28 w 35"/>
                <a:gd name="T3" fmla="*/ 4 h 173"/>
                <a:gd name="T4" fmla="*/ 21 w 35"/>
                <a:gd name="T5" fmla="*/ 11 h 173"/>
                <a:gd name="T6" fmla="*/ 14 w 35"/>
                <a:gd name="T7" fmla="*/ 25 h 173"/>
                <a:gd name="T8" fmla="*/ 10 w 35"/>
                <a:gd name="T9" fmla="*/ 42 h 173"/>
                <a:gd name="T10" fmla="*/ 3 w 35"/>
                <a:gd name="T11" fmla="*/ 60 h 173"/>
                <a:gd name="T12" fmla="*/ 0 w 35"/>
                <a:gd name="T13" fmla="*/ 81 h 173"/>
                <a:gd name="T14" fmla="*/ 0 w 35"/>
                <a:gd name="T15" fmla="*/ 109 h 173"/>
                <a:gd name="T16" fmla="*/ 0 w 35"/>
                <a:gd name="T17" fmla="*/ 130 h 173"/>
                <a:gd name="T18" fmla="*/ 3 w 35"/>
                <a:gd name="T19" fmla="*/ 145 h 173"/>
                <a:gd name="T20" fmla="*/ 7 w 35"/>
                <a:gd name="T21" fmla="*/ 159 h 173"/>
                <a:gd name="T22" fmla="*/ 14 w 35"/>
                <a:gd name="T23" fmla="*/ 169 h 173"/>
                <a:gd name="T24" fmla="*/ 21 w 35"/>
                <a:gd name="T25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73">
                  <a:moveTo>
                    <a:pt x="35" y="0"/>
                  </a:moveTo>
                  <a:lnTo>
                    <a:pt x="28" y="4"/>
                  </a:lnTo>
                  <a:lnTo>
                    <a:pt x="21" y="11"/>
                  </a:lnTo>
                  <a:lnTo>
                    <a:pt x="14" y="25"/>
                  </a:lnTo>
                  <a:lnTo>
                    <a:pt x="10" y="42"/>
                  </a:lnTo>
                  <a:lnTo>
                    <a:pt x="3" y="60"/>
                  </a:lnTo>
                  <a:lnTo>
                    <a:pt x="0" y="81"/>
                  </a:lnTo>
                  <a:lnTo>
                    <a:pt x="0" y="109"/>
                  </a:lnTo>
                  <a:lnTo>
                    <a:pt x="0" y="130"/>
                  </a:lnTo>
                  <a:lnTo>
                    <a:pt x="3" y="145"/>
                  </a:lnTo>
                  <a:lnTo>
                    <a:pt x="7" y="159"/>
                  </a:lnTo>
                  <a:lnTo>
                    <a:pt x="14" y="169"/>
                  </a:lnTo>
                  <a:lnTo>
                    <a:pt x="21" y="173"/>
                  </a:lnTo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8" name="未知"/>
            <p:cNvSpPr/>
            <p:nvPr/>
          </p:nvSpPr>
          <p:spPr bwMode="auto">
            <a:xfrm>
              <a:off x="3007" y="1449"/>
              <a:ext cx="70" cy="237"/>
            </a:xfrm>
            <a:custGeom>
              <a:avLst/>
              <a:gdLst>
                <a:gd name="T0" fmla="*/ 56 w 56"/>
                <a:gd name="T1" fmla="*/ 67 h 173"/>
                <a:gd name="T2" fmla="*/ 56 w 56"/>
                <a:gd name="T3" fmla="*/ 46 h 173"/>
                <a:gd name="T4" fmla="*/ 53 w 56"/>
                <a:gd name="T5" fmla="*/ 28 h 173"/>
                <a:gd name="T6" fmla="*/ 49 w 56"/>
                <a:gd name="T7" fmla="*/ 14 h 173"/>
                <a:gd name="T8" fmla="*/ 42 w 56"/>
                <a:gd name="T9" fmla="*/ 7 h 173"/>
                <a:gd name="T10" fmla="*/ 35 w 56"/>
                <a:gd name="T11" fmla="*/ 0 h 173"/>
                <a:gd name="T12" fmla="*/ 28 w 56"/>
                <a:gd name="T13" fmla="*/ 4 h 173"/>
                <a:gd name="T14" fmla="*/ 21 w 56"/>
                <a:gd name="T15" fmla="*/ 11 h 173"/>
                <a:gd name="T16" fmla="*/ 14 w 56"/>
                <a:gd name="T17" fmla="*/ 25 h 173"/>
                <a:gd name="T18" fmla="*/ 10 w 56"/>
                <a:gd name="T19" fmla="*/ 42 h 173"/>
                <a:gd name="T20" fmla="*/ 3 w 56"/>
                <a:gd name="T21" fmla="*/ 60 h 173"/>
                <a:gd name="T22" fmla="*/ 0 w 56"/>
                <a:gd name="T23" fmla="*/ 81 h 173"/>
                <a:gd name="T24" fmla="*/ 0 w 56"/>
                <a:gd name="T25" fmla="*/ 109 h 173"/>
                <a:gd name="T26" fmla="*/ 0 w 56"/>
                <a:gd name="T27" fmla="*/ 130 h 173"/>
                <a:gd name="T28" fmla="*/ 3 w 56"/>
                <a:gd name="T29" fmla="*/ 145 h 173"/>
                <a:gd name="T30" fmla="*/ 7 w 56"/>
                <a:gd name="T31" fmla="*/ 159 h 173"/>
                <a:gd name="T32" fmla="*/ 14 w 56"/>
                <a:gd name="T33" fmla="*/ 169 h 173"/>
                <a:gd name="T34" fmla="*/ 21 w 56"/>
                <a:gd name="T35" fmla="*/ 173 h 173"/>
                <a:gd name="T36" fmla="*/ 28 w 56"/>
                <a:gd name="T37" fmla="*/ 169 h 173"/>
                <a:gd name="T38" fmla="*/ 35 w 56"/>
                <a:gd name="T39" fmla="*/ 162 h 173"/>
                <a:gd name="T40" fmla="*/ 42 w 56"/>
                <a:gd name="T41" fmla="*/ 148 h 173"/>
                <a:gd name="T42" fmla="*/ 46 w 56"/>
                <a:gd name="T43" fmla="*/ 134 h 173"/>
                <a:gd name="T44" fmla="*/ 53 w 56"/>
                <a:gd name="T45" fmla="*/ 113 h 173"/>
                <a:gd name="T46" fmla="*/ 56 w 56"/>
                <a:gd name="T47" fmla="*/ 92 h 173"/>
                <a:gd name="T48" fmla="*/ 56 w 56"/>
                <a:gd name="T49" fmla="*/ 6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173">
                  <a:moveTo>
                    <a:pt x="56" y="67"/>
                  </a:moveTo>
                  <a:lnTo>
                    <a:pt x="56" y="46"/>
                  </a:lnTo>
                  <a:lnTo>
                    <a:pt x="53" y="28"/>
                  </a:lnTo>
                  <a:lnTo>
                    <a:pt x="49" y="14"/>
                  </a:lnTo>
                  <a:lnTo>
                    <a:pt x="42" y="7"/>
                  </a:lnTo>
                  <a:lnTo>
                    <a:pt x="35" y="0"/>
                  </a:lnTo>
                  <a:lnTo>
                    <a:pt x="28" y="4"/>
                  </a:lnTo>
                  <a:lnTo>
                    <a:pt x="21" y="11"/>
                  </a:lnTo>
                  <a:lnTo>
                    <a:pt x="14" y="25"/>
                  </a:lnTo>
                  <a:lnTo>
                    <a:pt x="10" y="42"/>
                  </a:lnTo>
                  <a:lnTo>
                    <a:pt x="3" y="60"/>
                  </a:lnTo>
                  <a:lnTo>
                    <a:pt x="0" y="81"/>
                  </a:lnTo>
                  <a:lnTo>
                    <a:pt x="0" y="109"/>
                  </a:lnTo>
                  <a:lnTo>
                    <a:pt x="0" y="130"/>
                  </a:lnTo>
                  <a:lnTo>
                    <a:pt x="3" y="145"/>
                  </a:lnTo>
                  <a:lnTo>
                    <a:pt x="7" y="159"/>
                  </a:lnTo>
                  <a:lnTo>
                    <a:pt x="14" y="169"/>
                  </a:lnTo>
                  <a:lnTo>
                    <a:pt x="21" y="173"/>
                  </a:lnTo>
                  <a:lnTo>
                    <a:pt x="28" y="169"/>
                  </a:lnTo>
                  <a:lnTo>
                    <a:pt x="35" y="162"/>
                  </a:lnTo>
                  <a:lnTo>
                    <a:pt x="42" y="148"/>
                  </a:lnTo>
                  <a:lnTo>
                    <a:pt x="46" y="134"/>
                  </a:lnTo>
                  <a:lnTo>
                    <a:pt x="53" y="113"/>
                  </a:lnTo>
                  <a:lnTo>
                    <a:pt x="56" y="92"/>
                  </a:lnTo>
                  <a:lnTo>
                    <a:pt x="56" y="67"/>
                  </a:lnTo>
                  <a:close/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9" name="Line 31"/>
            <p:cNvSpPr>
              <a:spLocks noChangeShapeType="1"/>
            </p:cNvSpPr>
            <p:nvPr/>
          </p:nvSpPr>
          <p:spPr bwMode="auto">
            <a:xfrm>
              <a:off x="367" y="1449"/>
              <a:ext cx="2684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0" name="Line 32"/>
            <p:cNvSpPr>
              <a:spLocks noChangeShapeType="1"/>
            </p:cNvSpPr>
            <p:nvPr/>
          </p:nvSpPr>
          <p:spPr bwMode="auto">
            <a:xfrm>
              <a:off x="349" y="1680"/>
              <a:ext cx="2684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1" name="未知"/>
            <p:cNvSpPr/>
            <p:nvPr/>
          </p:nvSpPr>
          <p:spPr bwMode="auto">
            <a:xfrm>
              <a:off x="358" y="888"/>
              <a:ext cx="812" cy="6"/>
            </a:xfrm>
            <a:custGeom>
              <a:avLst/>
              <a:gdLst>
                <a:gd name="T0" fmla="*/ 7 w 656"/>
                <a:gd name="T1" fmla="*/ 0 h 4"/>
                <a:gd name="T2" fmla="*/ 0 w 656"/>
                <a:gd name="T3" fmla="*/ 4 h 4"/>
                <a:gd name="T4" fmla="*/ 649 w 656"/>
                <a:gd name="T5" fmla="*/ 4 h 4"/>
                <a:gd name="T6" fmla="*/ 656 w 656"/>
                <a:gd name="T7" fmla="*/ 0 h 4"/>
                <a:gd name="T8" fmla="*/ 7 w 65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6" h="4">
                  <a:moveTo>
                    <a:pt x="7" y="0"/>
                  </a:moveTo>
                  <a:lnTo>
                    <a:pt x="0" y="4"/>
                  </a:lnTo>
                  <a:lnTo>
                    <a:pt x="649" y="4"/>
                  </a:lnTo>
                  <a:lnTo>
                    <a:pt x="656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4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2" name="未知"/>
            <p:cNvSpPr/>
            <p:nvPr/>
          </p:nvSpPr>
          <p:spPr bwMode="auto">
            <a:xfrm>
              <a:off x="349" y="894"/>
              <a:ext cx="813" cy="9"/>
            </a:xfrm>
            <a:custGeom>
              <a:avLst/>
              <a:gdLst>
                <a:gd name="T0" fmla="*/ 7 w 656"/>
                <a:gd name="T1" fmla="*/ 0 h 7"/>
                <a:gd name="T2" fmla="*/ 0 w 656"/>
                <a:gd name="T3" fmla="*/ 7 h 7"/>
                <a:gd name="T4" fmla="*/ 649 w 656"/>
                <a:gd name="T5" fmla="*/ 7 h 7"/>
                <a:gd name="T6" fmla="*/ 656 w 656"/>
                <a:gd name="T7" fmla="*/ 0 h 7"/>
                <a:gd name="T8" fmla="*/ 7 w 65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6" h="7">
                  <a:moveTo>
                    <a:pt x="7" y="0"/>
                  </a:moveTo>
                  <a:lnTo>
                    <a:pt x="0" y="7"/>
                  </a:lnTo>
                  <a:lnTo>
                    <a:pt x="649" y="7"/>
                  </a:lnTo>
                  <a:lnTo>
                    <a:pt x="656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C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3" name="未知"/>
            <p:cNvSpPr/>
            <p:nvPr/>
          </p:nvSpPr>
          <p:spPr bwMode="auto">
            <a:xfrm>
              <a:off x="341" y="903"/>
              <a:ext cx="812" cy="19"/>
            </a:xfrm>
            <a:custGeom>
              <a:avLst/>
              <a:gdLst>
                <a:gd name="T0" fmla="*/ 7 w 656"/>
                <a:gd name="T1" fmla="*/ 0 h 14"/>
                <a:gd name="T2" fmla="*/ 0 w 656"/>
                <a:gd name="T3" fmla="*/ 14 h 14"/>
                <a:gd name="T4" fmla="*/ 649 w 656"/>
                <a:gd name="T5" fmla="*/ 14 h 14"/>
                <a:gd name="T6" fmla="*/ 656 w 656"/>
                <a:gd name="T7" fmla="*/ 0 h 14"/>
                <a:gd name="T8" fmla="*/ 7 w 65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6" h="14">
                  <a:moveTo>
                    <a:pt x="7" y="0"/>
                  </a:moveTo>
                  <a:lnTo>
                    <a:pt x="0" y="14"/>
                  </a:lnTo>
                  <a:lnTo>
                    <a:pt x="649" y="14"/>
                  </a:lnTo>
                  <a:lnTo>
                    <a:pt x="656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4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4" name="未知"/>
            <p:cNvSpPr/>
            <p:nvPr/>
          </p:nvSpPr>
          <p:spPr bwMode="auto">
            <a:xfrm>
              <a:off x="336" y="922"/>
              <a:ext cx="808" cy="20"/>
            </a:xfrm>
            <a:custGeom>
              <a:avLst/>
              <a:gdLst>
                <a:gd name="T0" fmla="*/ 4 w 653"/>
                <a:gd name="T1" fmla="*/ 0 h 14"/>
                <a:gd name="T2" fmla="*/ 0 w 653"/>
                <a:gd name="T3" fmla="*/ 14 h 14"/>
                <a:gd name="T4" fmla="*/ 650 w 653"/>
                <a:gd name="T5" fmla="*/ 14 h 14"/>
                <a:gd name="T6" fmla="*/ 653 w 653"/>
                <a:gd name="T7" fmla="*/ 0 h 14"/>
                <a:gd name="T8" fmla="*/ 4 w 6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14">
                  <a:moveTo>
                    <a:pt x="4" y="0"/>
                  </a:moveTo>
                  <a:lnTo>
                    <a:pt x="0" y="14"/>
                  </a:lnTo>
                  <a:lnTo>
                    <a:pt x="650" y="14"/>
                  </a:lnTo>
                  <a:lnTo>
                    <a:pt x="65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5" name="未知"/>
            <p:cNvSpPr/>
            <p:nvPr/>
          </p:nvSpPr>
          <p:spPr bwMode="auto">
            <a:xfrm>
              <a:off x="327" y="942"/>
              <a:ext cx="814" cy="28"/>
            </a:xfrm>
            <a:custGeom>
              <a:avLst/>
              <a:gdLst>
                <a:gd name="T0" fmla="*/ 7 w 657"/>
                <a:gd name="T1" fmla="*/ 0 h 21"/>
                <a:gd name="T2" fmla="*/ 0 w 657"/>
                <a:gd name="T3" fmla="*/ 21 h 21"/>
                <a:gd name="T4" fmla="*/ 650 w 657"/>
                <a:gd name="T5" fmla="*/ 21 h 21"/>
                <a:gd name="T6" fmla="*/ 657 w 657"/>
                <a:gd name="T7" fmla="*/ 0 h 21"/>
                <a:gd name="T8" fmla="*/ 7 w 657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7" h="21">
                  <a:moveTo>
                    <a:pt x="7" y="0"/>
                  </a:moveTo>
                  <a:lnTo>
                    <a:pt x="0" y="21"/>
                  </a:lnTo>
                  <a:lnTo>
                    <a:pt x="650" y="21"/>
                  </a:lnTo>
                  <a:lnTo>
                    <a:pt x="65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6" name="未知"/>
            <p:cNvSpPr/>
            <p:nvPr/>
          </p:nvSpPr>
          <p:spPr bwMode="auto">
            <a:xfrm>
              <a:off x="323" y="970"/>
              <a:ext cx="809" cy="29"/>
            </a:xfrm>
            <a:custGeom>
              <a:avLst/>
              <a:gdLst>
                <a:gd name="T0" fmla="*/ 3 w 653"/>
                <a:gd name="T1" fmla="*/ 0 h 21"/>
                <a:gd name="T2" fmla="*/ 0 w 653"/>
                <a:gd name="T3" fmla="*/ 21 h 21"/>
                <a:gd name="T4" fmla="*/ 649 w 653"/>
                <a:gd name="T5" fmla="*/ 21 h 21"/>
                <a:gd name="T6" fmla="*/ 653 w 653"/>
                <a:gd name="T7" fmla="*/ 0 h 21"/>
                <a:gd name="T8" fmla="*/ 3 w 653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21">
                  <a:moveTo>
                    <a:pt x="3" y="0"/>
                  </a:moveTo>
                  <a:lnTo>
                    <a:pt x="0" y="21"/>
                  </a:lnTo>
                  <a:lnTo>
                    <a:pt x="649" y="21"/>
                  </a:lnTo>
                  <a:lnTo>
                    <a:pt x="65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4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7" name="Rectangle 39"/>
            <p:cNvSpPr>
              <a:spLocks noChangeArrowheads="1"/>
            </p:cNvSpPr>
            <p:nvPr/>
          </p:nvSpPr>
          <p:spPr bwMode="auto">
            <a:xfrm>
              <a:off x="323" y="994"/>
              <a:ext cx="804" cy="64"/>
            </a:xfrm>
            <a:prstGeom prst="rect">
              <a:avLst/>
            </a:prstGeom>
            <a:solidFill>
              <a:srgbClr val="BC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8" name="Rectangle 40"/>
            <p:cNvSpPr>
              <a:spLocks noChangeArrowheads="1"/>
            </p:cNvSpPr>
            <p:nvPr/>
          </p:nvSpPr>
          <p:spPr bwMode="auto">
            <a:xfrm>
              <a:off x="323" y="1033"/>
              <a:ext cx="804" cy="29"/>
            </a:xfrm>
            <a:prstGeom prst="rect">
              <a:avLst/>
            </a:prstGeom>
            <a:solidFill>
              <a:srgbClr val="B4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9" name="未知"/>
            <p:cNvSpPr/>
            <p:nvPr/>
          </p:nvSpPr>
          <p:spPr bwMode="auto">
            <a:xfrm>
              <a:off x="323" y="1062"/>
              <a:ext cx="809" cy="19"/>
            </a:xfrm>
            <a:custGeom>
              <a:avLst/>
              <a:gdLst>
                <a:gd name="T0" fmla="*/ 0 w 653"/>
                <a:gd name="T1" fmla="*/ 0 h 14"/>
                <a:gd name="T2" fmla="*/ 3 w 653"/>
                <a:gd name="T3" fmla="*/ 14 h 14"/>
                <a:gd name="T4" fmla="*/ 653 w 653"/>
                <a:gd name="T5" fmla="*/ 14 h 14"/>
                <a:gd name="T6" fmla="*/ 649 w 653"/>
                <a:gd name="T7" fmla="*/ 0 h 14"/>
                <a:gd name="T8" fmla="*/ 0 w 6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14">
                  <a:moveTo>
                    <a:pt x="0" y="0"/>
                  </a:moveTo>
                  <a:lnTo>
                    <a:pt x="3" y="14"/>
                  </a:lnTo>
                  <a:lnTo>
                    <a:pt x="653" y="14"/>
                  </a:lnTo>
                  <a:lnTo>
                    <a:pt x="6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0" name="未知"/>
            <p:cNvSpPr/>
            <p:nvPr/>
          </p:nvSpPr>
          <p:spPr bwMode="auto">
            <a:xfrm>
              <a:off x="327" y="1081"/>
              <a:ext cx="809" cy="20"/>
            </a:xfrm>
            <a:custGeom>
              <a:avLst/>
              <a:gdLst>
                <a:gd name="T0" fmla="*/ 0 w 653"/>
                <a:gd name="T1" fmla="*/ 0 h 14"/>
                <a:gd name="T2" fmla="*/ 4 w 653"/>
                <a:gd name="T3" fmla="*/ 14 h 14"/>
                <a:gd name="T4" fmla="*/ 653 w 653"/>
                <a:gd name="T5" fmla="*/ 14 h 14"/>
                <a:gd name="T6" fmla="*/ 650 w 653"/>
                <a:gd name="T7" fmla="*/ 0 h 14"/>
                <a:gd name="T8" fmla="*/ 0 w 6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14">
                  <a:moveTo>
                    <a:pt x="0" y="0"/>
                  </a:moveTo>
                  <a:lnTo>
                    <a:pt x="4" y="14"/>
                  </a:lnTo>
                  <a:lnTo>
                    <a:pt x="653" y="14"/>
                  </a:lnTo>
                  <a:lnTo>
                    <a:pt x="6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1" name="未知"/>
            <p:cNvSpPr/>
            <p:nvPr/>
          </p:nvSpPr>
          <p:spPr bwMode="auto">
            <a:xfrm>
              <a:off x="332" y="1101"/>
              <a:ext cx="812" cy="15"/>
            </a:xfrm>
            <a:custGeom>
              <a:avLst/>
              <a:gdLst>
                <a:gd name="T0" fmla="*/ 0 w 656"/>
                <a:gd name="T1" fmla="*/ 0 h 11"/>
                <a:gd name="T2" fmla="*/ 7 w 656"/>
                <a:gd name="T3" fmla="*/ 11 h 11"/>
                <a:gd name="T4" fmla="*/ 656 w 656"/>
                <a:gd name="T5" fmla="*/ 11 h 11"/>
                <a:gd name="T6" fmla="*/ 649 w 656"/>
                <a:gd name="T7" fmla="*/ 0 h 11"/>
                <a:gd name="T8" fmla="*/ 0 w 65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6" h="11">
                  <a:moveTo>
                    <a:pt x="0" y="0"/>
                  </a:moveTo>
                  <a:lnTo>
                    <a:pt x="7" y="11"/>
                  </a:lnTo>
                  <a:lnTo>
                    <a:pt x="656" y="11"/>
                  </a:lnTo>
                  <a:lnTo>
                    <a:pt x="6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2" name="未知"/>
            <p:cNvSpPr/>
            <p:nvPr/>
          </p:nvSpPr>
          <p:spPr bwMode="auto">
            <a:xfrm>
              <a:off x="341" y="1116"/>
              <a:ext cx="812" cy="4"/>
            </a:xfrm>
            <a:custGeom>
              <a:avLst/>
              <a:gdLst>
                <a:gd name="T0" fmla="*/ 0 w 656"/>
                <a:gd name="T1" fmla="*/ 0 h 3"/>
                <a:gd name="T2" fmla="*/ 7 w 656"/>
                <a:gd name="T3" fmla="*/ 3 h 3"/>
                <a:gd name="T4" fmla="*/ 656 w 656"/>
                <a:gd name="T5" fmla="*/ 3 h 3"/>
                <a:gd name="T6" fmla="*/ 649 w 656"/>
                <a:gd name="T7" fmla="*/ 0 h 3"/>
                <a:gd name="T8" fmla="*/ 0 w 65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6" h="3">
                  <a:moveTo>
                    <a:pt x="0" y="0"/>
                  </a:moveTo>
                  <a:lnTo>
                    <a:pt x="7" y="3"/>
                  </a:lnTo>
                  <a:lnTo>
                    <a:pt x="656" y="3"/>
                  </a:lnTo>
                  <a:lnTo>
                    <a:pt x="6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3" name="未知"/>
            <p:cNvSpPr/>
            <p:nvPr/>
          </p:nvSpPr>
          <p:spPr bwMode="auto">
            <a:xfrm>
              <a:off x="1127" y="888"/>
              <a:ext cx="71" cy="232"/>
            </a:xfrm>
            <a:custGeom>
              <a:avLst/>
              <a:gdLst>
                <a:gd name="T0" fmla="*/ 57 w 57"/>
                <a:gd name="T1" fmla="*/ 64 h 169"/>
                <a:gd name="T2" fmla="*/ 57 w 57"/>
                <a:gd name="T3" fmla="*/ 42 h 169"/>
                <a:gd name="T4" fmla="*/ 53 w 57"/>
                <a:gd name="T5" fmla="*/ 28 h 169"/>
                <a:gd name="T6" fmla="*/ 50 w 57"/>
                <a:gd name="T7" fmla="*/ 14 h 169"/>
                <a:gd name="T8" fmla="*/ 43 w 57"/>
                <a:gd name="T9" fmla="*/ 4 h 169"/>
                <a:gd name="T10" fmla="*/ 35 w 57"/>
                <a:gd name="T11" fmla="*/ 0 h 169"/>
                <a:gd name="T12" fmla="*/ 28 w 57"/>
                <a:gd name="T13" fmla="*/ 4 h 169"/>
                <a:gd name="T14" fmla="*/ 21 w 57"/>
                <a:gd name="T15" fmla="*/ 11 h 169"/>
                <a:gd name="T16" fmla="*/ 14 w 57"/>
                <a:gd name="T17" fmla="*/ 25 h 169"/>
                <a:gd name="T18" fmla="*/ 11 w 57"/>
                <a:gd name="T19" fmla="*/ 39 h 169"/>
                <a:gd name="T20" fmla="*/ 4 w 57"/>
                <a:gd name="T21" fmla="*/ 60 h 169"/>
                <a:gd name="T22" fmla="*/ 0 w 57"/>
                <a:gd name="T23" fmla="*/ 81 h 169"/>
                <a:gd name="T24" fmla="*/ 0 w 57"/>
                <a:gd name="T25" fmla="*/ 106 h 169"/>
                <a:gd name="T26" fmla="*/ 0 w 57"/>
                <a:gd name="T27" fmla="*/ 127 h 169"/>
                <a:gd name="T28" fmla="*/ 4 w 57"/>
                <a:gd name="T29" fmla="*/ 141 h 169"/>
                <a:gd name="T30" fmla="*/ 7 w 57"/>
                <a:gd name="T31" fmla="*/ 155 h 169"/>
                <a:gd name="T32" fmla="*/ 14 w 57"/>
                <a:gd name="T33" fmla="*/ 166 h 169"/>
                <a:gd name="T34" fmla="*/ 21 w 57"/>
                <a:gd name="T35" fmla="*/ 169 h 169"/>
                <a:gd name="T36" fmla="*/ 28 w 57"/>
                <a:gd name="T37" fmla="*/ 166 h 169"/>
                <a:gd name="T38" fmla="*/ 35 w 57"/>
                <a:gd name="T39" fmla="*/ 159 h 169"/>
                <a:gd name="T40" fmla="*/ 43 w 57"/>
                <a:gd name="T41" fmla="*/ 145 h 169"/>
                <a:gd name="T42" fmla="*/ 46 w 57"/>
                <a:gd name="T43" fmla="*/ 131 h 169"/>
                <a:gd name="T44" fmla="*/ 53 w 57"/>
                <a:gd name="T45" fmla="*/ 109 h 169"/>
                <a:gd name="T46" fmla="*/ 57 w 57"/>
                <a:gd name="T47" fmla="*/ 88 h 169"/>
                <a:gd name="T48" fmla="*/ 57 w 57"/>
                <a:gd name="T49" fmla="*/ 6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169">
                  <a:moveTo>
                    <a:pt x="57" y="64"/>
                  </a:moveTo>
                  <a:lnTo>
                    <a:pt x="57" y="42"/>
                  </a:lnTo>
                  <a:lnTo>
                    <a:pt x="53" y="28"/>
                  </a:lnTo>
                  <a:lnTo>
                    <a:pt x="50" y="14"/>
                  </a:lnTo>
                  <a:lnTo>
                    <a:pt x="43" y="4"/>
                  </a:lnTo>
                  <a:lnTo>
                    <a:pt x="35" y="0"/>
                  </a:lnTo>
                  <a:lnTo>
                    <a:pt x="28" y="4"/>
                  </a:lnTo>
                  <a:lnTo>
                    <a:pt x="21" y="11"/>
                  </a:lnTo>
                  <a:lnTo>
                    <a:pt x="14" y="25"/>
                  </a:lnTo>
                  <a:lnTo>
                    <a:pt x="11" y="39"/>
                  </a:lnTo>
                  <a:lnTo>
                    <a:pt x="4" y="60"/>
                  </a:lnTo>
                  <a:lnTo>
                    <a:pt x="0" y="81"/>
                  </a:lnTo>
                  <a:lnTo>
                    <a:pt x="0" y="106"/>
                  </a:lnTo>
                  <a:lnTo>
                    <a:pt x="0" y="127"/>
                  </a:lnTo>
                  <a:lnTo>
                    <a:pt x="4" y="141"/>
                  </a:lnTo>
                  <a:lnTo>
                    <a:pt x="7" y="155"/>
                  </a:lnTo>
                  <a:lnTo>
                    <a:pt x="14" y="166"/>
                  </a:lnTo>
                  <a:lnTo>
                    <a:pt x="21" y="169"/>
                  </a:lnTo>
                  <a:lnTo>
                    <a:pt x="28" y="166"/>
                  </a:lnTo>
                  <a:lnTo>
                    <a:pt x="35" y="159"/>
                  </a:lnTo>
                  <a:lnTo>
                    <a:pt x="43" y="145"/>
                  </a:lnTo>
                  <a:lnTo>
                    <a:pt x="46" y="131"/>
                  </a:lnTo>
                  <a:lnTo>
                    <a:pt x="53" y="109"/>
                  </a:lnTo>
                  <a:lnTo>
                    <a:pt x="57" y="88"/>
                  </a:lnTo>
                  <a:lnTo>
                    <a:pt x="57" y="64"/>
                  </a:lnTo>
                  <a:close/>
                </a:path>
              </a:pathLst>
            </a:custGeom>
            <a:solidFill>
              <a:srgbClr val="66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4" name="未知"/>
            <p:cNvSpPr/>
            <p:nvPr/>
          </p:nvSpPr>
          <p:spPr bwMode="auto">
            <a:xfrm>
              <a:off x="323" y="888"/>
              <a:ext cx="44" cy="232"/>
            </a:xfrm>
            <a:custGeom>
              <a:avLst/>
              <a:gdLst>
                <a:gd name="T0" fmla="*/ 35 w 35"/>
                <a:gd name="T1" fmla="*/ 0 h 169"/>
                <a:gd name="T2" fmla="*/ 28 w 35"/>
                <a:gd name="T3" fmla="*/ 4 h 169"/>
                <a:gd name="T4" fmla="*/ 21 w 35"/>
                <a:gd name="T5" fmla="*/ 11 h 169"/>
                <a:gd name="T6" fmla="*/ 14 w 35"/>
                <a:gd name="T7" fmla="*/ 25 h 169"/>
                <a:gd name="T8" fmla="*/ 10 w 35"/>
                <a:gd name="T9" fmla="*/ 39 h 169"/>
                <a:gd name="T10" fmla="*/ 3 w 35"/>
                <a:gd name="T11" fmla="*/ 60 h 169"/>
                <a:gd name="T12" fmla="*/ 0 w 35"/>
                <a:gd name="T13" fmla="*/ 81 h 169"/>
                <a:gd name="T14" fmla="*/ 0 w 35"/>
                <a:gd name="T15" fmla="*/ 106 h 169"/>
                <a:gd name="T16" fmla="*/ 0 w 35"/>
                <a:gd name="T17" fmla="*/ 127 h 169"/>
                <a:gd name="T18" fmla="*/ 3 w 35"/>
                <a:gd name="T19" fmla="*/ 141 h 169"/>
                <a:gd name="T20" fmla="*/ 7 w 35"/>
                <a:gd name="T21" fmla="*/ 155 h 169"/>
                <a:gd name="T22" fmla="*/ 14 w 35"/>
                <a:gd name="T23" fmla="*/ 166 h 169"/>
                <a:gd name="T24" fmla="*/ 21 w 35"/>
                <a:gd name="T25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69">
                  <a:moveTo>
                    <a:pt x="35" y="0"/>
                  </a:moveTo>
                  <a:lnTo>
                    <a:pt x="28" y="4"/>
                  </a:lnTo>
                  <a:lnTo>
                    <a:pt x="21" y="11"/>
                  </a:lnTo>
                  <a:lnTo>
                    <a:pt x="14" y="25"/>
                  </a:lnTo>
                  <a:lnTo>
                    <a:pt x="10" y="39"/>
                  </a:lnTo>
                  <a:lnTo>
                    <a:pt x="3" y="60"/>
                  </a:lnTo>
                  <a:lnTo>
                    <a:pt x="0" y="81"/>
                  </a:lnTo>
                  <a:lnTo>
                    <a:pt x="0" y="106"/>
                  </a:lnTo>
                  <a:lnTo>
                    <a:pt x="0" y="127"/>
                  </a:lnTo>
                  <a:lnTo>
                    <a:pt x="3" y="141"/>
                  </a:lnTo>
                  <a:lnTo>
                    <a:pt x="7" y="155"/>
                  </a:lnTo>
                  <a:lnTo>
                    <a:pt x="14" y="166"/>
                  </a:lnTo>
                  <a:lnTo>
                    <a:pt x="21" y="169"/>
                  </a:lnTo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5" name="未知"/>
            <p:cNvSpPr/>
            <p:nvPr/>
          </p:nvSpPr>
          <p:spPr bwMode="auto">
            <a:xfrm>
              <a:off x="1127" y="888"/>
              <a:ext cx="71" cy="232"/>
            </a:xfrm>
            <a:custGeom>
              <a:avLst/>
              <a:gdLst>
                <a:gd name="T0" fmla="*/ 57 w 57"/>
                <a:gd name="T1" fmla="*/ 64 h 169"/>
                <a:gd name="T2" fmla="*/ 57 w 57"/>
                <a:gd name="T3" fmla="*/ 42 h 169"/>
                <a:gd name="T4" fmla="*/ 53 w 57"/>
                <a:gd name="T5" fmla="*/ 28 h 169"/>
                <a:gd name="T6" fmla="*/ 50 w 57"/>
                <a:gd name="T7" fmla="*/ 14 h 169"/>
                <a:gd name="T8" fmla="*/ 43 w 57"/>
                <a:gd name="T9" fmla="*/ 4 h 169"/>
                <a:gd name="T10" fmla="*/ 35 w 57"/>
                <a:gd name="T11" fmla="*/ 0 h 169"/>
                <a:gd name="T12" fmla="*/ 28 w 57"/>
                <a:gd name="T13" fmla="*/ 4 h 169"/>
                <a:gd name="T14" fmla="*/ 21 w 57"/>
                <a:gd name="T15" fmla="*/ 11 h 169"/>
                <a:gd name="T16" fmla="*/ 14 w 57"/>
                <a:gd name="T17" fmla="*/ 25 h 169"/>
                <a:gd name="T18" fmla="*/ 11 w 57"/>
                <a:gd name="T19" fmla="*/ 39 h 169"/>
                <a:gd name="T20" fmla="*/ 4 w 57"/>
                <a:gd name="T21" fmla="*/ 60 h 169"/>
                <a:gd name="T22" fmla="*/ 0 w 57"/>
                <a:gd name="T23" fmla="*/ 81 h 169"/>
                <a:gd name="T24" fmla="*/ 0 w 57"/>
                <a:gd name="T25" fmla="*/ 106 h 169"/>
                <a:gd name="T26" fmla="*/ 0 w 57"/>
                <a:gd name="T27" fmla="*/ 127 h 169"/>
                <a:gd name="T28" fmla="*/ 4 w 57"/>
                <a:gd name="T29" fmla="*/ 141 h 169"/>
                <a:gd name="T30" fmla="*/ 7 w 57"/>
                <a:gd name="T31" fmla="*/ 155 h 169"/>
                <a:gd name="T32" fmla="*/ 14 w 57"/>
                <a:gd name="T33" fmla="*/ 166 h 169"/>
                <a:gd name="T34" fmla="*/ 21 w 57"/>
                <a:gd name="T35" fmla="*/ 169 h 169"/>
                <a:gd name="T36" fmla="*/ 28 w 57"/>
                <a:gd name="T37" fmla="*/ 166 h 169"/>
                <a:gd name="T38" fmla="*/ 35 w 57"/>
                <a:gd name="T39" fmla="*/ 159 h 169"/>
                <a:gd name="T40" fmla="*/ 43 w 57"/>
                <a:gd name="T41" fmla="*/ 145 h 169"/>
                <a:gd name="T42" fmla="*/ 46 w 57"/>
                <a:gd name="T43" fmla="*/ 131 h 169"/>
                <a:gd name="T44" fmla="*/ 53 w 57"/>
                <a:gd name="T45" fmla="*/ 109 h 169"/>
                <a:gd name="T46" fmla="*/ 57 w 57"/>
                <a:gd name="T47" fmla="*/ 88 h 169"/>
                <a:gd name="T48" fmla="*/ 57 w 57"/>
                <a:gd name="T49" fmla="*/ 6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169">
                  <a:moveTo>
                    <a:pt x="57" y="64"/>
                  </a:moveTo>
                  <a:lnTo>
                    <a:pt x="57" y="42"/>
                  </a:lnTo>
                  <a:lnTo>
                    <a:pt x="53" y="28"/>
                  </a:lnTo>
                  <a:lnTo>
                    <a:pt x="50" y="14"/>
                  </a:lnTo>
                  <a:lnTo>
                    <a:pt x="43" y="4"/>
                  </a:lnTo>
                  <a:lnTo>
                    <a:pt x="35" y="0"/>
                  </a:lnTo>
                  <a:lnTo>
                    <a:pt x="28" y="4"/>
                  </a:lnTo>
                  <a:lnTo>
                    <a:pt x="21" y="11"/>
                  </a:lnTo>
                  <a:lnTo>
                    <a:pt x="14" y="25"/>
                  </a:lnTo>
                  <a:lnTo>
                    <a:pt x="11" y="39"/>
                  </a:lnTo>
                  <a:lnTo>
                    <a:pt x="4" y="60"/>
                  </a:lnTo>
                  <a:lnTo>
                    <a:pt x="0" y="81"/>
                  </a:lnTo>
                  <a:lnTo>
                    <a:pt x="0" y="106"/>
                  </a:lnTo>
                  <a:lnTo>
                    <a:pt x="0" y="127"/>
                  </a:lnTo>
                  <a:lnTo>
                    <a:pt x="4" y="141"/>
                  </a:lnTo>
                  <a:lnTo>
                    <a:pt x="7" y="155"/>
                  </a:lnTo>
                  <a:lnTo>
                    <a:pt x="14" y="166"/>
                  </a:lnTo>
                  <a:lnTo>
                    <a:pt x="21" y="169"/>
                  </a:lnTo>
                  <a:lnTo>
                    <a:pt x="28" y="166"/>
                  </a:lnTo>
                  <a:lnTo>
                    <a:pt x="35" y="159"/>
                  </a:lnTo>
                  <a:lnTo>
                    <a:pt x="43" y="145"/>
                  </a:lnTo>
                  <a:lnTo>
                    <a:pt x="46" y="131"/>
                  </a:lnTo>
                  <a:lnTo>
                    <a:pt x="53" y="109"/>
                  </a:lnTo>
                  <a:lnTo>
                    <a:pt x="57" y="88"/>
                  </a:lnTo>
                  <a:lnTo>
                    <a:pt x="57" y="64"/>
                  </a:lnTo>
                  <a:close/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6" name="Line 48"/>
            <p:cNvSpPr>
              <a:spLocks noChangeShapeType="1"/>
            </p:cNvSpPr>
            <p:nvPr/>
          </p:nvSpPr>
          <p:spPr bwMode="auto">
            <a:xfrm>
              <a:off x="367" y="888"/>
              <a:ext cx="803" cy="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7" name="Line 49"/>
            <p:cNvSpPr>
              <a:spLocks noChangeShapeType="1"/>
            </p:cNvSpPr>
            <p:nvPr/>
          </p:nvSpPr>
          <p:spPr bwMode="auto">
            <a:xfrm>
              <a:off x="349" y="1104"/>
              <a:ext cx="804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8" name="未知"/>
            <p:cNvSpPr/>
            <p:nvPr/>
          </p:nvSpPr>
          <p:spPr bwMode="auto">
            <a:xfrm>
              <a:off x="358" y="323"/>
              <a:ext cx="118" cy="5"/>
            </a:xfrm>
            <a:custGeom>
              <a:avLst/>
              <a:gdLst>
                <a:gd name="T0" fmla="*/ 7 w 95"/>
                <a:gd name="T1" fmla="*/ 0 h 3"/>
                <a:gd name="T2" fmla="*/ 0 w 95"/>
                <a:gd name="T3" fmla="*/ 3 h 3"/>
                <a:gd name="T4" fmla="*/ 88 w 95"/>
                <a:gd name="T5" fmla="*/ 3 h 3"/>
                <a:gd name="T6" fmla="*/ 95 w 95"/>
                <a:gd name="T7" fmla="*/ 0 h 3"/>
                <a:gd name="T8" fmla="*/ 7 w 9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">
                  <a:moveTo>
                    <a:pt x="7" y="0"/>
                  </a:moveTo>
                  <a:lnTo>
                    <a:pt x="0" y="3"/>
                  </a:lnTo>
                  <a:lnTo>
                    <a:pt x="88" y="3"/>
                  </a:lnTo>
                  <a:lnTo>
                    <a:pt x="9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2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79" name="未知"/>
            <p:cNvSpPr/>
            <p:nvPr/>
          </p:nvSpPr>
          <p:spPr bwMode="auto">
            <a:xfrm>
              <a:off x="349" y="328"/>
              <a:ext cx="118" cy="9"/>
            </a:xfrm>
            <a:custGeom>
              <a:avLst/>
              <a:gdLst>
                <a:gd name="T0" fmla="*/ 7 w 95"/>
                <a:gd name="T1" fmla="*/ 0 h 7"/>
                <a:gd name="T2" fmla="*/ 0 w 95"/>
                <a:gd name="T3" fmla="*/ 7 h 7"/>
                <a:gd name="T4" fmla="*/ 88 w 95"/>
                <a:gd name="T5" fmla="*/ 7 h 7"/>
                <a:gd name="T6" fmla="*/ 95 w 95"/>
                <a:gd name="T7" fmla="*/ 0 h 7"/>
                <a:gd name="T8" fmla="*/ 7 w 9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7">
                  <a:moveTo>
                    <a:pt x="7" y="0"/>
                  </a:moveTo>
                  <a:lnTo>
                    <a:pt x="0" y="7"/>
                  </a:lnTo>
                  <a:lnTo>
                    <a:pt x="88" y="7"/>
                  </a:lnTo>
                  <a:lnTo>
                    <a:pt x="9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B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0" name="未知"/>
            <p:cNvSpPr/>
            <p:nvPr/>
          </p:nvSpPr>
          <p:spPr bwMode="auto">
            <a:xfrm>
              <a:off x="341" y="337"/>
              <a:ext cx="117" cy="19"/>
            </a:xfrm>
            <a:custGeom>
              <a:avLst/>
              <a:gdLst>
                <a:gd name="T0" fmla="*/ 7 w 95"/>
                <a:gd name="T1" fmla="*/ 0 h 14"/>
                <a:gd name="T2" fmla="*/ 0 w 95"/>
                <a:gd name="T3" fmla="*/ 14 h 14"/>
                <a:gd name="T4" fmla="*/ 88 w 95"/>
                <a:gd name="T5" fmla="*/ 14 h 14"/>
                <a:gd name="T6" fmla="*/ 95 w 95"/>
                <a:gd name="T7" fmla="*/ 0 h 14"/>
                <a:gd name="T8" fmla="*/ 7 w 9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4">
                  <a:moveTo>
                    <a:pt x="7" y="0"/>
                  </a:moveTo>
                  <a:lnTo>
                    <a:pt x="0" y="14"/>
                  </a:lnTo>
                  <a:lnTo>
                    <a:pt x="88" y="14"/>
                  </a:lnTo>
                  <a:lnTo>
                    <a:pt x="9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5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1" name="未知"/>
            <p:cNvSpPr/>
            <p:nvPr/>
          </p:nvSpPr>
          <p:spPr bwMode="auto">
            <a:xfrm>
              <a:off x="336" y="356"/>
              <a:ext cx="114" cy="21"/>
            </a:xfrm>
            <a:custGeom>
              <a:avLst/>
              <a:gdLst>
                <a:gd name="T0" fmla="*/ 4 w 92"/>
                <a:gd name="T1" fmla="*/ 0 h 15"/>
                <a:gd name="T2" fmla="*/ 0 w 92"/>
                <a:gd name="T3" fmla="*/ 15 h 15"/>
                <a:gd name="T4" fmla="*/ 89 w 92"/>
                <a:gd name="T5" fmla="*/ 15 h 15"/>
                <a:gd name="T6" fmla="*/ 92 w 92"/>
                <a:gd name="T7" fmla="*/ 0 h 15"/>
                <a:gd name="T8" fmla="*/ 4 w 9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5">
                  <a:moveTo>
                    <a:pt x="4" y="0"/>
                  </a:moveTo>
                  <a:lnTo>
                    <a:pt x="0" y="15"/>
                  </a:lnTo>
                  <a:lnTo>
                    <a:pt x="89" y="15"/>
                  </a:lnTo>
                  <a:lnTo>
                    <a:pt x="9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2" name="未知"/>
            <p:cNvSpPr/>
            <p:nvPr/>
          </p:nvSpPr>
          <p:spPr bwMode="auto">
            <a:xfrm>
              <a:off x="327" y="377"/>
              <a:ext cx="119" cy="29"/>
            </a:xfrm>
            <a:custGeom>
              <a:avLst/>
              <a:gdLst>
                <a:gd name="T0" fmla="*/ 7 w 96"/>
                <a:gd name="T1" fmla="*/ 0 h 21"/>
                <a:gd name="T2" fmla="*/ 0 w 96"/>
                <a:gd name="T3" fmla="*/ 21 h 21"/>
                <a:gd name="T4" fmla="*/ 89 w 96"/>
                <a:gd name="T5" fmla="*/ 21 h 21"/>
                <a:gd name="T6" fmla="*/ 96 w 96"/>
                <a:gd name="T7" fmla="*/ 0 h 21"/>
                <a:gd name="T8" fmla="*/ 7 w 9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1">
                  <a:moveTo>
                    <a:pt x="7" y="0"/>
                  </a:moveTo>
                  <a:lnTo>
                    <a:pt x="0" y="21"/>
                  </a:lnTo>
                  <a:lnTo>
                    <a:pt x="89" y="21"/>
                  </a:lnTo>
                  <a:lnTo>
                    <a:pt x="96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3" name="未知"/>
            <p:cNvSpPr/>
            <p:nvPr/>
          </p:nvSpPr>
          <p:spPr bwMode="auto">
            <a:xfrm>
              <a:off x="323" y="406"/>
              <a:ext cx="114" cy="29"/>
            </a:xfrm>
            <a:custGeom>
              <a:avLst/>
              <a:gdLst>
                <a:gd name="T0" fmla="*/ 3 w 92"/>
                <a:gd name="T1" fmla="*/ 0 h 21"/>
                <a:gd name="T2" fmla="*/ 0 w 92"/>
                <a:gd name="T3" fmla="*/ 21 h 21"/>
                <a:gd name="T4" fmla="*/ 88 w 92"/>
                <a:gd name="T5" fmla="*/ 21 h 21"/>
                <a:gd name="T6" fmla="*/ 92 w 92"/>
                <a:gd name="T7" fmla="*/ 0 h 21"/>
                <a:gd name="T8" fmla="*/ 3 w 9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21">
                  <a:moveTo>
                    <a:pt x="3" y="0"/>
                  </a:moveTo>
                  <a:lnTo>
                    <a:pt x="0" y="21"/>
                  </a:lnTo>
                  <a:lnTo>
                    <a:pt x="88" y="21"/>
                  </a:lnTo>
                  <a:lnTo>
                    <a:pt x="9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5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4" name="Rectangle 56"/>
            <p:cNvSpPr>
              <a:spLocks noChangeArrowheads="1"/>
            </p:cNvSpPr>
            <p:nvPr/>
          </p:nvSpPr>
          <p:spPr bwMode="auto">
            <a:xfrm>
              <a:off x="323" y="435"/>
              <a:ext cx="109" cy="34"/>
            </a:xfrm>
            <a:prstGeom prst="rect">
              <a:avLst/>
            </a:prstGeom>
            <a:solidFill>
              <a:srgbClr val="EB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5" name="Rectangle 57"/>
            <p:cNvSpPr>
              <a:spLocks noChangeArrowheads="1"/>
            </p:cNvSpPr>
            <p:nvPr/>
          </p:nvSpPr>
          <p:spPr bwMode="auto">
            <a:xfrm>
              <a:off x="323" y="469"/>
              <a:ext cx="109" cy="29"/>
            </a:xfrm>
            <a:prstGeom prst="rect">
              <a:avLst/>
            </a:prstGeom>
            <a:solidFill>
              <a:srgbClr val="E2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6" name="未知"/>
            <p:cNvSpPr/>
            <p:nvPr/>
          </p:nvSpPr>
          <p:spPr bwMode="auto">
            <a:xfrm>
              <a:off x="323" y="498"/>
              <a:ext cx="114" cy="23"/>
            </a:xfrm>
            <a:custGeom>
              <a:avLst/>
              <a:gdLst>
                <a:gd name="T0" fmla="*/ 0 w 92"/>
                <a:gd name="T1" fmla="*/ 0 h 17"/>
                <a:gd name="T2" fmla="*/ 3 w 92"/>
                <a:gd name="T3" fmla="*/ 17 h 17"/>
                <a:gd name="T4" fmla="*/ 92 w 92"/>
                <a:gd name="T5" fmla="*/ 17 h 17"/>
                <a:gd name="T6" fmla="*/ 88 w 92"/>
                <a:gd name="T7" fmla="*/ 0 h 17"/>
                <a:gd name="T8" fmla="*/ 0 w 9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7">
                  <a:moveTo>
                    <a:pt x="0" y="0"/>
                  </a:moveTo>
                  <a:lnTo>
                    <a:pt x="3" y="17"/>
                  </a:lnTo>
                  <a:lnTo>
                    <a:pt x="92" y="17"/>
                  </a:lnTo>
                  <a:lnTo>
                    <a:pt x="8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7" name="未知"/>
            <p:cNvSpPr/>
            <p:nvPr/>
          </p:nvSpPr>
          <p:spPr bwMode="auto">
            <a:xfrm>
              <a:off x="327" y="521"/>
              <a:ext cx="114" cy="19"/>
            </a:xfrm>
            <a:custGeom>
              <a:avLst/>
              <a:gdLst>
                <a:gd name="T0" fmla="*/ 0 w 92"/>
                <a:gd name="T1" fmla="*/ 0 h 14"/>
                <a:gd name="T2" fmla="*/ 4 w 92"/>
                <a:gd name="T3" fmla="*/ 14 h 14"/>
                <a:gd name="T4" fmla="*/ 92 w 92"/>
                <a:gd name="T5" fmla="*/ 14 h 14"/>
                <a:gd name="T6" fmla="*/ 89 w 92"/>
                <a:gd name="T7" fmla="*/ 0 h 14"/>
                <a:gd name="T8" fmla="*/ 0 w 9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4">
                  <a:moveTo>
                    <a:pt x="0" y="0"/>
                  </a:moveTo>
                  <a:lnTo>
                    <a:pt x="4" y="14"/>
                  </a:lnTo>
                  <a:lnTo>
                    <a:pt x="92" y="14"/>
                  </a:lnTo>
                  <a:lnTo>
                    <a:pt x="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8" name="未知"/>
            <p:cNvSpPr/>
            <p:nvPr/>
          </p:nvSpPr>
          <p:spPr bwMode="auto">
            <a:xfrm>
              <a:off x="332" y="540"/>
              <a:ext cx="118" cy="10"/>
            </a:xfrm>
            <a:custGeom>
              <a:avLst/>
              <a:gdLst>
                <a:gd name="T0" fmla="*/ 0 w 95"/>
                <a:gd name="T1" fmla="*/ 0 h 7"/>
                <a:gd name="T2" fmla="*/ 7 w 95"/>
                <a:gd name="T3" fmla="*/ 7 h 7"/>
                <a:gd name="T4" fmla="*/ 95 w 95"/>
                <a:gd name="T5" fmla="*/ 7 h 7"/>
                <a:gd name="T6" fmla="*/ 88 w 95"/>
                <a:gd name="T7" fmla="*/ 0 h 7"/>
                <a:gd name="T8" fmla="*/ 0 w 9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7">
                  <a:moveTo>
                    <a:pt x="0" y="0"/>
                  </a:moveTo>
                  <a:lnTo>
                    <a:pt x="7" y="7"/>
                  </a:lnTo>
                  <a:lnTo>
                    <a:pt x="95" y="7"/>
                  </a:lnTo>
                  <a:lnTo>
                    <a:pt x="8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9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9" name="未知"/>
            <p:cNvSpPr/>
            <p:nvPr/>
          </p:nvSpPr>
          <p:spPr bwMode="auto">
            <a:xfrm>
              <a:off x="341" y="550"/>
              <a:ext cx="117" cy="9"/>
            </a:xfrm>
            <a:custGeom>
              <a:avLst/>
              <a:gdLst>
                <a:gd name="T0" fmla="*/ 0 w 95"/>
                <a:gd name="T1" fmla="*/ 0 h 7"/>
                <a:gd name="T2" fmla="*/ 7 w 95"/>
                <a:gd name="T3" fmla="*/ 7 h 7"/>
                <a:gd name="T4" fmla="*/ 95 w 95"/>
                <a:gd name="T5" fmla="*/ 7 h 7"/>
                <a:gd name="T6" fmla="*/ 88 w 95"/>
                <a:gd name="T7" fmla="*/ 0 h 7"/>
                <a:gd name="T8" fmla="*/ 0 w 9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7">
                  <a:moveTo>
                    <a:pt x="0" y="0"/>
                  </a:moveTo>
                  <a:lnTo>
                    <a:pt x="7" y="7"/>
                  </a:lnTo>
                  <a:lnTo>
                    <a:pt x="95" y="7"/>
                  </a:lnTo>
                  <a:lnTo>
                    <a:pt x="8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9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0" name="未知"/>
            <p:cNvSpPr/>
            <p:nvPr/>
          </p:nvSpPr>
          <p:spPr bwMode="auto">
            <a:xfrm>
              <a:off x="432" y="323"/>
              <a:ext cx="71" cy="236"/>
            </a:xfrm>
            <a:custGeom>
              <a:avLst/>
              <a:gdLst>
                <a:gd name="T0" fmla="*/ 57 w 57"/>
                <a:gd name="T1" fmla="*/ 63 h 172"/>
                <a:gd name="T2" fmla="*/ 57 w 57"/>
                <a:gd name="T3" fmla="*/ 42 h 172"/>
                <a:gd name="T4" fmla="*/ 53 w 57"/>
                <a:gd name="T5" fmla="*/ 28 h 172"/>
                <a:gd name="T6" fmla="*/ 49 w 57"/>
                <a:gd name="T7" fmla="*/ 14 h 172"/>
                <a:gd name="T8" fmla="*/ 42 w 57"/>
                <a:gd name="T9" fmla="*/ 3 h 172"/>
                <a:gd name="T10" fmla="*/ 35 w 57"/>
                <a:gd name="T11" fmla="*/ 0 h 172"/>
                <a:gd name="T12" fmla="*/ 28 w 57"/>
                <a:gd name="T13" fmla="*/ 3 h 172"/>
                <a:gd name="T14" fmla="*/ 21 w 57"/>
                <a:gd name="T15" fmla="*/ 10 h 172"/>
                <a:gd name="T16" fmla="*/ 14 w 57"/>
                <a:gd name="T17" fmla="*/ 24 h 172"/>
                <a:gd name="T18" fmla="*/ 11 w 57"/>
                <a:gd name="T19" fmla="*/ 39 h 172"/>
                <a:gd name="T20" fmla="*/ 4 w 57"/>
                <a:gd name="T21" fmla="*/ 60 h 172"/>
                <a:gd name="T22" fmla="*/ 0 w 57"/>
                <a:gd name="T23" fmla="*/ 81 h 172"/>
                <a:gd name="T24" fmla="*/ 0 w 57"/>
                <a:gd name="T25" fmla="*/ 106 h 172"/>
                <a:gd name="T26" fmla="*/ 0 w 57"/>
                <a:gd name="T27" fmla="*/ 127 h 172"/>
                <a:gd name="T28" fmla="*/ 4 w 57"/>
                <a:gd name="T29" fmla="*/ 144 h 172"/>
                <a:gd name="T30" fmla="*/ 7 w 57"/>
                <a:gd name="T31" fmla="*/ 158 h 172"/>
                <a:gd name="T32" fmla="*/ 14 w 57"/>
                <a:gd name="T33" fmla="*/ 165 h 172"/>
                <a:gd name="T34" fmla="*/ 21 w 57"/>
                <a:gd name="T35" fmla="*/ 172 h 172"/>
                <a:gd name="T36" fmla="*/ 28 w 57"/>
                <a:gd name="T37" fmla="*/ 169 h 172"/>
                <a:gd name="T38" fmla="*/ 35 w 57"/>
                <a:gd name="T39" fmla="*/ 162 h 172"/>
                <a:gd name="T40" fmla="*/ 42 w 57"/>
                <a:gd name="T41" fmla="*/ 148 h 172"/>
                <a:gd name="T42" fmla="*/ 46 w 57"/>
                <a:gd name="T43" fmla="*/ 130 h 172"/>
                <a:gd name="T44" fmla="*/ 53 w 57"/>
                <a:gd name="T45" fmla="*/ 113 h 172"/>
                <a:gd name="T46" fmla="*/ 57 w 57"/>
                <a:gd name="T47" fmla="*/ 91 h 172"/>
                <a:gd name="T48" fmla="*/ 57 w 57"/>
                <a:gd name="T49" fmla="*/ 6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172">
                  <a:moveTo>
                    <a:pt x="57" y="63"/>
                  </a:moveTo>
                  <a:lnTo>
                    <a:pt x="57" y="42"/>
                  </a:lnTo>
                  <a:lnTo>
                    <a:pt x="53" y="28"/>
                  </a:lnTo>
                  <a:lnTo>
                    <a:pt x="49" y="14"/>
                  </a:lnTo>
                  <a:lnTo>
                    <a:pt x="42" y="3"/>
                  </a:lnTo>
                  <a:lnTo>
                    <a:pt x="35" y="0"/>
                  </a:lnTo>
                  <a:lnTo>
                    <a:pt x="28" y="3"/>
                  </a:lnTo>
                  <a:lnTo>
                    <a:pt x="21" y="10"/>
                  </a:lnTo>
                  <a:lnTo>
                    <a:pt x="14" y="24"/>
                  </a:lnTo>
                  <a:lnTo>
                    <a:pt x="11" y="39"/>
                  </a:lnTo>
                  <a:lnTo>
                    <a:pt x="4" y="60"/>
                  </a:lnTo>
                  <a:lnTo>
                    <a:pt x="0" y="81"/>
                  </a:lnTo>
                  <a:lnTo>
                    <a:pt x="0" y="106"/>
                  </a:lnTo>
                  <a:lnTo>
                    <a:pt x="0" y="127"/>
                  </a:lnTo>
                  <a:lnTo>
                    <a:pt x="4" y="144"/>
                  </a:lnTo>
                  <a:lnTo>
                    <a:pt x="7" y="158"/>
                  </a:lnTo>
                  <a:lnTo>
                    <a:pt x="14" y="165"/>
                  </a:lnTo>
                  <a:lnTo>
                    <a:pt x="21" y="172"/>
                  </a:lnTo>
                  <a:lnTo>
                    <a:pt x="28" y="169"/>
                  </a:lnTo>
                  <a:lnTo>
                    <a:pt x="35" y="162"/>
                  </a:lnTo>
                  <a:lnTo>
                    <a:pt x="42" y="148"/>
                  </a:lnTo>
                  <a:lnTo>
                    <a:pt x="46" y="130"/>
                  </a:lnTo>
                  <a:lnTo>
                    <a:pt x="53" y="113"/>
                  </a:lnTo>
                  <a:lnTo>
                    <a:pt x="57" y="91"/>
                  </a:lnTo>
                  <a:lnTo>
                    <a:pt x="57" y="63"/>
                  </a:lnTo>
                  <a:close/>
                </a:path>
              </a:pathLst>
            </a:custGeom>
            <a:solidFill>
              <a:srgbClr val="80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1" name="未知"/>
            <p:cNvSpPr/>
            <p:nvPr/>
          </p:nvSpPr>
          <p:spPr bwMode="auto">
            <a:xfrm>
              <a:off x="323" y="323"/>
              <a:ext cx="44" cy="236"/>
            </a:xfrm>
            <a:custGeom>
              <a:avLst/>
              <a:gdLst>
                <a:gd name="T0" fmla="*/ 35 w 35"/>
                <a:gd name="T1" fmla="*/ 0 h 172"/>
                <a:gd name="T2" fmla="*/ 28 w 35"/>
                <a:gd name="T3" fmla="*/ 3 h 172"/>
                <a:gd name="T4" fmla="*/ 21 w 35"/>
                <a:gd name="T5" fmla="*/ 10 h 172"/>
                <a:gd name="T6" fmla="*/ 14 w 35"/>
                <a:gd name="T7" fmla="*/ 24 h 172"/>
                <a:gd name="T8" fmla="*/ 10 w 35"/>
                <a:gd name="T9" fmla="*/ 39 h 172"/>
                <a:gd name="T10" fmla="*/ 3 w 35"/>
                <a:gd name="T11" fmla="*/ 60 h 172"/>
                <a:gd name="T12" fmla="*/ 0 w 35"/>
                <a:gd name="T13" fmla="*/ 81 h 172"/>
                <a:gd name="T14" fmla="*/ 0 w 35"/>
                <a:gd name="T15" fmla="*/ 106 h 172"/>
                <a:gd name="T16" fmla="*/ 0 w 35"/>
                <a:gd name="T17" fmla="*/ 127 h 172"/>
                <a:gd name="T18" fmla="*/ 3 w 35"/>
                <a:gd name="T19" fmla="*/ 144 h 172"/>
                <a:gd name="T20" fmla="*/ 7 w 35"/>
                <a:gd name="T21" fmla="*/ 158 h 172"/>
                <a:gd name="T22" fmla="*/ 14 w 35"/>
                <a:gd name="T23" fmla="*/ 165 h 172"/>
                <a:gd name="T24" fmla="*/ 21 w 35"/>
                <a:gd name="T2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72">
                  <a:moveTo>
                    <a:pt x="35" y="0"/>
                  </a:moveTo>
                  <a:lnTo>
                    <a:pt x="28" y="3"/>
                  </a:lnTo>
                  <a:lnTo>
                    <a:pt x="21" y="10"/>
                  </a:lnTo>
                  <a:lnTo>
                    <a:pt x="14" y="24"/>
                  </a:lnTo>
                  <a:lnTo>
                    <a:pt x="10" y="39"/>
                  </a:lnTo>
                  <a:lnTo>
                    <a:pt x="3" y="60"/>
                  </a:lnTo>
                  <a:lnTo>
                    <a:pt x="0" y="81"/>
                  </a:lnTo>
                  <a:lnTo>
                    <a:pt x="0" y="106"/>
                  </a:lnTo>
                  <a:lnTo>
                    <a:pt x="0" y="127"/>
                  </a:lnTo>
                  <a:lnTo>
                    <a:pt x="3" y="144"/>
                  </a:lnTo>
                  <a:lnTo>
                    <a:pt x="7" y="158"/>
                  </a:lnTo>
                  <a:lnTo>
                    <a:pt x="14" y="165"/>
                  </a:lnTo>
                  <a:lnTo>
                    <a:pt x="21" y="172"/>
                  </a:lnTo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2" name="未知"/>
            <p:cNvSpPr/>
            <p:nvPr/>
          </p:nvSpPr>
          <p:spPr bwMode="auto">
            <a:xfrm>
              <a:off x="432" y="323"/>
              <a:ext cx="71" cy="236"/>
            </a:xfrm>
            <a:custGeom>
              <a:avLst/>
              <a:gdLst>
                <a:gd name="T0" fmla="*/ 57 w 57"/>
                <a:gd name="T1" fmla="*/ 63 h 172"/>
                <a:gd name="T2" fmla="*/ 57 w 57"/>
                <a:gd name="T3" fmla="*/ 42 h 172"/>
                <a:gd name="T4" fmla="*/ 53 w 57"/>
                <a:gd name="T5" fmla="*/ 28 h 172"/>
                <a:gd name="T6" fmla="*/ 49 w 57"/>
                <a:gd name="T7" fmla="*/ 14 h 172"/>
                <a:gd name="T8" fmla="*/ 42 w 57"/>
                <a:gd name="T9" fmla="*/ 3 h 172"/>
                <a:gd name="T10" fmla="*/ 35 w 57"/>
                <a:gd name="T11" fmla="*/ 0 h 172"/>
                <a:gd name="T12" fmla="*/ 28 w 57"/>
                <a:gd name="T13" fmla="*/ 3 h 172"/>
                <a:gd name="T14" fmla="*/ 21 w 57"/>
                <a:gd name="T15" fmla="*/ 10 h 172"/>
                <a:gd name="T16" fmla="*/ 14 w 57"/>
                <a:gd name="T17" fmla="*/ 24 h 172"/>
                <a:gd name="T18" fmla="*/ 11 w 57"/>
                <a:gd name="T19" fmla="*/ 39 h 172"/>
                <a:gd name="T20" fmla="*/ 4 w 57"/>
                <a:gd name="T21" fmla="*/ 60 h 172"/>
                <a:gd name="T22" fmla="*/ 0 w 57"/>
                <a:gd name="T23" fmla="*/ 81 h 172"/>
                <a:gd name="T24" fmla="*/ 0 w 57"/>
                <a:gd name="T25" fmla="*/ 106 h 172"/>
                <a:gd name="T26" fmla="*/ 0 w 57"/>
                <a:gd name="T27" fmla="*/ 127 h 172"/>
                <a:gd name="T28" fmla="*/ 4 w 57"/>
                <a:gd name="T29" fmla="*/ 144 h 172"/>
                <a:gd name="T30" fmla="*/ 7 w 57"/>
                <a:gd name="T31" fmla="*/ 158 h 172"/>
                <a:gd name="T32" fmla="*/ 14 w 57"/>
                <a:gd name="T33" fmla="*/ 165 h 172"/>
                <a:gd name="T34" fmla="*/ 21 w 57"/>
                <a:gd name="T35" fmla="*/ 172 h 172"/>
                <a:gd name="T36" fmla="*/ 28 w 57"/>
                <a:gd name="T37" fmla="*/ 169 h 172"/>
                <a:gd name="T38" fmla="*/ 35 w 57"/>
                <a:gd name="T39" fmla="*/ 162 h 172"/>
                <a:gd name="T40" fmla="*/ 42 w 57"/>
                <a:gd name="T41" fmla="*/ 148 h 172"/>
                <a:gd name="T42" fmla="*/ 46 w 57"/>
                <a:gd name="T43" fmla="*/ 130 h 172"/>
                <a:gd name="T44" fmla="*/ 53 w 57"/>
                <a:gd name="T45" fmla="*/ 113 h 172"/>
                <a:gd name="T46" fmla="*/ 57 w 57"/>
                <a:gd name="T47" fmla="*/ 91 h 172"/>
                <a:gd name="T48" fmla="*/ 57 w 57"/>
                <a:gd name="T49" fmla="*/ 6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172">
                  <a:moveTo>
                    <a:pt x="57" y="63"/>
                  </a:moveTo>
                  <a:lnTo>
                    <a:pt x="57" y="42"/>
                  </a:lnTo>
                  <a:lnTo>
                    <a:pt x="53" y="28"/>
                  </a:lnTo>
                  <a:lnTo>
                    <a:pt x="49" y="14"/>
                  </a:lnTo>
                  <a:lnTo>
                    <a:pt x="42" y="3"/>
                  </a:lnTo>
                  <a:lnTo>
                    <a:pt x="35" y="0"/>
                  </a:lnTo>
                  <a:lnTo>
                    <a:pt x="28" y="3"/>
                  </a:lnTo>
                  <a:lnTo>
                    <a:pt x="21" y="10"/>
                  </a:lnTo>
                  <a:lnTo>
                    <a:pt x="14" y="24"/>
                  </a:lnTo>
                  <a:lnTo>
                    <a:pt x="11" y="39"/>
                  </a:lnTo>
                  <a:lnTo>
                    <a:pt x="4" y="60"/>
                  </a:lnTo>
                  <a:lnTo>
                    <a:pt x="0" y="81"/>
                  </a:lnTo>
                  <a:lnTo>
                    <a:pt x="0" y="106"/>
                  </a:lnTo>
                  <a:lnTo>
                    <a:pt x="0" y="127"/>
                  </a:lnTo>
                  <a:lnTo>
                    <a:pt x="4" y="144"/>
                  </a:lnTo>
                  <a:lnTo>
                    <a:pt x="7" y="158"/>
                  </a:lnTo>
                  <a:lnTo>
                    <a:pt x="14" y="165"/>
                  </a:lnTo>
                  <a:lnTo>
                    <a:pt x="21" y="172"/>
                  </a:lnTo>
                  <a:lnTo>
                    <a:pt x="28" y="169"/>
                  </a:lnTo>
                  <a:lnTo>
                    <a:pt x="35" y="162"/>
                  </a:lnTo>
                  <a:lnTo>
                    <a:pt x="42" y="148"/>
                  </a:lnTo>
                  <a:lnTo>
                    <a:pt x="46" y="130"/>
                  </a:lnTo>
                  <a:lnTo>
                    <a:pt x="53" y="113"/>
                  </a:lnTo>
                  <a:lnTo>
                    <a:pt x="57" y="91"/>
                  </a:lnTo>
                  <a:lnTo>
                    <a:pt x="57" y="63"/>
                  </a:lnTo>
                  <a:close/>
                </a:path>
              </a:pathLst>
            </a:custGeom>
            <a:noFill/>
            <a:ln w="6350" cmpd="sng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3" name="Line 65"/>
            <p:cNvSpPr>
              <a:spLocks noChangeShapeType="1"/>
            </p:cNvSpPr>
            <p:nvPr/>
          </p:nvSpPr>
          <p:spPr bwMode="auto">
            <a:xfrm>
              <a:off x="367" y="323"/>
              <a:ext cx="109" cy="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4" name="Line 66"/>
            <p:cNvSpPr>
              <a:spLocks noChangeShapeType="1"/>
            </p:cNvSpPr>
            <p:nvPr/>
          </p:nvSpPr>
          <p:spPr bwMode="auto">
            <a:xfrm>
              <a:off x="349" y="559"/>
              <a:ext cx="109" cy="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5" name="Line 67"/>
            <p:cNvSpPr>
              <a:spLocks noChangeShapeType="1"/>
            </p:cNvSpPr>
            <p:nvPr/>
          </p:nvSpPr>
          <p:spPr bwMode="auto">
            <a:xfrm>
              <a:off x="323" y="1882"/>
              <a:ext cx="2684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6" name="Line 68"/>
            <p:cNvSpPr>
              <a:spLocks noChangeShapeType="1"/>
            </p:cNvSpPr>
            <p:nvPr/>
          </p:nvSpPr>
          <p:spPr bwMode="auto">
            <a:xfrm flipV="1">
              <a:off x="323" y="188"/>
              <a:ext cx="2" cy="169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7" name="Line 69"/>
            <p:cNvSpPr>
              <a:spLocks noChangeShapeType="1"/>
            </p:cNvSpPr>
            <p:nvPr/>
          </p:nvSpPr>
          <p:spPr bwMode="auto">
            <a:xfrm flipH="1">
              <a:off x="323" y="1879"/>
              <a:ext cx="21" cy="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8" name="Line 70"/>
            <p:cNvSpPr>
              <a:spLocks noChangeShapeType="1"/>
            </p:cNvSpPr>
            <p:nvPr/>
          </p:nvSpPr>
          <p:spPr bwMode="auto">
            <a:xfrm flipH="1">
              <a:off x="323" y="1313"/>
              <a:ext cx="21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9" name="Line 71"/>
            <p:cNvSpPr>
              <a:spLocks noChangeShapeType="1"/>
            </p:cNvSpPr>
            <p:nvPr/>
          </p:nvSpPr>
          <p:spPr bwMode="auto">
            <a:xfrm flipH="1">
              <a:off x="323" y="752"/>
              <a:ext cx="21" cy="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0" name="Line 72"/>
            <p:cNvSpPr>
              <a:spLocks noChangeShapeType="1"/>
            </p:cNvSpPr>
            <p:nvPr/>
          </p:nvSpPr>
          <p:spPr bwMode="auto">
            <a:xfrm flipH="1">
              <a:off x="323" y="188"/>
              <a:ext cx="21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1" name="Rectangle 73"/>
            <p:cNvSpPr>
              <a:spLocks noChangeArrowheads="1"/>
            </p:cNvSpPr>
            <p:nvPr/>
          </p:nvSpPr>
          <p:spPr bwMode="auto">
            <a:xfrm>
              <a:off x="87" y="1546"/>
              <a:ext cx="98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100" b="1">
                  <a:latin typeface="宋体" panose="02010600030101010101" pitchFamily="2" charset="-122"/>
                </a:rPr>
                <a:t>固体</a:t>
              </a:r>
              <a:endParaRPr lang="zh-CN" altLang="en-US"/>
            </a:p>
          </p:txBody>
        </p:sp>
        <p:sp>
          <p:nvSpPr>
            <p:cNvPr id="48202" name="Rectangle 74"/>
            <p:cNvSpPr>
              <a:spLocks noChangeArrowheads="1"/>
            </p:cNvSpPr>
            <p:nvPr/>
          </p:nvSpPr>
          <p:spPr bwMode="auto">
            <a:xfrm>
              <a:off x="87" y="980"/>
              <a:ext cx="98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100" b="1">
                  <a:latin typeface="宋体" panose="02010600030101010101" pitchFamily="2" charset="-122"/>
                </a:rPr>
                <a:t>液体</a:t>
              </a:r>
              <a:endParaRPr lang="zh-CN" altLang="en-US"/>
            </a:p>
          </p:txBody>
        </p:sp>
        <p:sp>
          <p:nvSpPr>
            <p:cNvPr id="48203" name="Rectangle 75"/>
            <p:cNvSpPr>
              <a:spLocks noChangeArrowheads="1"/>
            </p:cNvSpPr>
            <p:nvPr/>
          </p:nvSpPr>
          <p:spPr bwMode="auto">
            <a:xfrm>
              <a:off x="87" y="415"/>
              <a:ext cx="98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100" b="1">
                  <a:latin typeface="宋体" panose="02010600030101010101" pitchFamily="2" charset="-122"/>
                </a:rPr>
                <a:t>气体</a:t>
              </a:r>
              <a:endParaRPr lang="zh-CN" altLang="en-US"/>
            </a:p>
          </p:txBody>
        </p:sp>
        <p:sp>
          <p:nvSpPr>
            <p:cNvPr id="48204" name="Rectangle 76"/>
            <p:cNvSpPr>
              <a:spLocks noChangeArrowheads="1"/>
            </p:cNvSpPr>
            <p:nvPr/>
          </p:nvSpPr>
          <p:spPr bwMode="auto">
            <a:xfrm>
              <a:off x="446" y="0"/>
              <a:ext cx="607" cy="337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5" name="Rectangle 77"/>
            <p:cNvSpPr>
              <a:spLocks noChangeArrowheads="1"/>
            </p:cNvSpPr>
            <p:nvPr/>
          </p:nvSpPr>
          <p:spPr bwMode="auto">
            <a:xfrm>
              <a:off x="463" y="48"/>
              <a:ext cx="183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900" b="1">
                  <a:latin typeface="PMingLiU" pitchFamily="18" charset="-120"/>
                </a:rPr>
                <a:t>约 </a:t>
              </a:r>
              <a:r>
                <a:rPr lang="en-US" altLang="zh-CN" sz="900" b="1">
                  <a:latin typeface="PMingLiU" pitchFamily="18" charset="-120"/>
                  <a:ea typeface="PMingLiU" pitchFamily="18" charset="-120"/>
                </a:rPr>
                <a:t>200 m/ s</a:t>
              </a:r>
              <a:endParaRPr lang="en-US" altLang="zh-CN" sz="900" b="1">
                <a:latin typeface="PMingLiU" pitchFamily="18" charset="-120"/>
                <a:ea typeface="PMingLiU" pitchFamily="18" charset="-120"/>
              </a:endParaRPr>
            </a:p>
          </p:txBody>
        </p:sp>
        <p:sp>
          <p:nvSpPr>
            <p:cNvPr id="48206" name="Rectangle 78"/>
            <p:cNvSpPr>
              <a:spLocks noChangeArrowheads="1"/>
            </p:cNvSpPr>
            <p:nvPr/>
          </p:nvSpPr>
          <p:spPr bwMode="auto">
            <a:xfrm>
              <a:off x="463" y="203"/>
              <a:ext cx="183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900" b="1">
                  <a:latin typeface="PMingLiU" pitchFamily="18" charset="-120"/>
                  <a:ea typeface="PMingLiU" pitchFamily="18" charset="-120"/>
                </a:rPr>
                <a:t>至 </a:t>
              </a:r>
              <a:r>
                <a:rPr lang="en-US" altLang="zh-CN" sz="900" b="1">
                  <a:latin typeface="PMingLiU" pitchFamily="18" charset="-120"/>
                  <a:ea typeface="PMingLiU" pitchFamily="18" charset="-120"/>
                </a:rPr>
                <a:t>350 m/ s</a:t>
              </a:r>
              <a:endParaRPr lang="en-US" altLang="zh-CN"/>
            </a:p>
          </p:txBody>
        </p:sp>
        <p:sp>
          <p:nvSpPr>
            <p:cNvPr id="48207" name="Rectangle 79"/>
            <p:cNvSpPr>
              <a:spLocks noChangeArrowheads="1"/>
            </p:cNvSpPr>
            <p:nvPr/>
          </p:nvSpPr>
          <p:spPr bwMode="auto">
            <a:xfrm>
              <a:off x="975" y="550"/>
              <a:ext cx="655" cy="338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8" name="Rectangle 80"/>
            <p:cNvSpPr>
              <a:spLocks noChangeArrowheads="1"/>
            </p:cNvSpPr>
            <p:nvPr/>
          </p:nvSpPr>
          <p:spPr bwMode="auto">
            <a:xfrm>
              <a:off x="992" y="599"/>
              <a:ext cx="202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900" b="1">
                  <a:latin typeface="PMingLiU" pitchFamily="18" charset="-120"/>
                </a:rPr>
                <a:t>约 </a:t>
              </a:r>
              <a:r>
                <a:rPr lang="en-US" altLang="zh-CN" sz="900" b="1">
                  <a:latin typeface="PMingLiU" pitchFamily="18" charset="-120"/>
                  <a:ea typeface="PMingLiU" pitchFamily="18" charset="-120"/>
                </a:rPr>
                <a:t>1500 m/ s</a:t>
              </a:r>
              <a:endParaRPr lang="en-US" altLang="zh-CN"/>
            </a:p>
          </p:txBody>
        </p:sp>
        <p:sp>
          <p:nvSpPr>
            <p:cNvPr id="48209" name="Rectangle 81"/>
            <p:cNvSpPr>
              <a:spLocks noChangeArrowheads="1"/>
            </p:cNvSpPr>
            <p:nvPr/>
          </p:nvSpPr>
          <p:spPr bwMode="auto">
            <a:xfrm>
              <a:off x="992" y="752"/>
              <a:ext cx="20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900" b="1">
                  <a:latin typeface="PMingLiU" pitchFamily="18" charset="-120"/>
                  <a:ea typeface="PMingLiU" pitchFamily="18" charset="-120"/>
                </a:rPr>
                <a:t>至 </a:t>
              </a:r>
              <a:r>
                <a:rPr lang="en-US" altLang="zh-CN" sz="900" b="1">
                  <a:latin typeface="PMingLiU" pitchFamily="18" charset="-120"/>
                  <a:ea typeface="PMingLiU" pitchFamily="18" charset="-120"/>
                </a:rPr>
                <a:t>3000 m /s</a:t>
              </a:r>
              <a:endParaRPr lang="en-US" altLang="zh-CN"/>
            </a:p>
          </p:txBody>
        </p:sp>
        <p:sp>
          <p:nvSpPr>
            <p:cNvPr id="48210" name="Rectangle 82"/>
            <p:cNvSpPr>
              <a:spLocks noChangeArrowheads="1"/>
            </p:cNvSpPr>
            <p:nvPr/>
          </p:nvSpPr>
          <p:spPr bwMode="auto">
            <a:xfrm>
              <a:off x="2482" y="1116"/>
              <a:ext cx="638" cy="338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11" name="Rectangle 83"/>
            <p:cNvSpPr>
              <a:spLocks noChangeArrowheads="1"/>
            </p:cNvSpPr>
            <p:nvPr/>
          </p:nvSpPr>
          <p:spPr bwMode="auto">
            <a:xfrm>
              <a:off x="2499" y="1164"/>
              <a:ext cx="20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900" b="1">
                  <a:latin typeface="PMingLiU" pitchFamily="18" charset="-120"/>
                </a:rPr>
                <a:t>约 </a:t>
              </a:r>
              <a:r>
                <a:rPr lang="en-US" altLang="zh-CN" sz="900" b="1">
                  <a:latin typeface="PMingLiU" pitchFamily="18" charset="-120"/>
                  <a:ea typeface="PMingLiU" pitchFamily="18" charset="-120"/>
                </a:rPr>
                <a:t>5000 m/ s</a:t>
              </a:r>
              <a:endParaRPr lang="en-US" altLang="zh-CN"/>
            </a:p>
          </p:txBody>
        </p:sp>
        <p:sp>
          <p:nvSpPr>
            <p:cNvPr id="48212" name="Rectangle 84"/>
            <p:cNvSpPr>
              <a:spLocks noChangeArrowheads="1"/>
            </p:cNvSpPr>
            <p:nvPr/>
          </p:nvSpPr>
          <p:spPr bwMode="auto">
            <a:xfrm>
              <a:off x="2499" y="1319"/>
              <a:ext cx="202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900" b="1">
                  <a:latin typeface="PMingLiU" pitchFamily="18" charset="-120"/>
                  <a:ea typeface="PMingLiU" pitchFamily="18" charset="-120"/>
                </a:rPr>
                <a:t>至 </a:t>
              </a:r>
              <a:r>
                <a:rPr lang="en-US" altLang="zh-CN" sz="900" b="1">
                  <a:latin typeface="PMingLiU" pitchFamily="18" charset="-120"/>
                  <a:ea typeface="PMingLiU" pitchFamily="18" charset="-120"/>
                </a:rPr>
                <a:t>6000 m /s</a:t>
              </a:r>
              <a:endParaRPr lang="en-US" altLang="zh-CN"/>
            </a:p>
          </p:txBody>
        </p:sp>
      </p:grpSp>
      <p:sp>
        <p:nvSpPr>
          <p:cNvPr id="48213" name="TextBox 1"/>
          <p:cNvSpPr txBox="1">
            <a:spLocks noChangeArrowheads="1"/>
          </p:cNvSpPr>
          <p:nvPr/>
        </p:nvSpPr>
        <p:spPr bwMode="auto">
          <a:xfrm>
            <a:off x="1692275" y="549275"/>
            <a:ext cx="47180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FF00FF"/>
                </a:solidFill>
              </a:rPr>
              <a:t>一般</a:t>
            </a:r>
            <a:r>
              <a:rPr lang="zh-CN" altLang="en-US" sz="3200"/>
              <a:t>情况下：</a:t>
            </a:r>
            <a:r>
              <a:rPr lang="en-US" altLang="zh-CN" sz="3200" b="1">
                <a:solidFill>
                  <a:srgbClr val="FF0000"/>
                </a:solidFill>
              </a:rPr>
              <a:t>V</a:t>
            </a:r>
            <a:r>
              <a:rPr lang="zh-CN" altLang="en-US" sz="3200" b="1" baseline="-25000">
                <a:solidFill>
                  <a:srgbClr val="FF0000"/>
                </a:solidFill>
              </a:rPr>
              <a:t>固</a:t>
            </a:r>
            <a:r>
              <a:rPr lang="en-US" altLang="zh-CN" sz="3200" b="1">
                <a:solidFill>
                  <a:srgbClr val="FF0000"/>
                </a:solidFill>
              </a:rPr>
              <a:t>&gt;V</a:t>
            </a:r>
            <a:r>
              <a:rPr lang="zh-CN" altLang="en-US" sz="3200" b="1" baseline="-25000">
                <a:solidFill>
                  <a:srgbClr val="FF0000"/>
                </a:solidFill>
              </a:rPr>
              <a:t>液</a:t>
            </a:r>
            <a:r>
              <a:rPr lang="en-US" altLang="zh-CN" sz="3200" b="1">
                <a:solidFill>
                  <a:srgbClr val="FF0000"/>
                </a:solidFill>
              </a:rPr>
              <a:t>&gt;V</a:t>
            </a:r>
            <a:r>
              <a:rPr lang="zh-CN" altLang="en-US" sz="3200" b="1" baseline="-25000">
                <a:solidFill>
                  <a:srgbClr val="FF0000"/>
                </a:solidFill>
              </a:rPr>
              <a:t>气</a:t>
            </a:r>
            <a:endParaRPr lang="zh-CN" altLang="en-US" sz="3200" b="1" baseline="-25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82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82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82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213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6375" y="981075"/>
            <a:ext cx="5934075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7380288" y="4179888"/>
            <a:ext cx="7905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>
                <a:solidFill>
                  <a:srgbClr val="FF0000"/>
                </a:solidFill>
              </a:rPr>
              <a:t>340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468313" y="4179888"/>
            <a:ext cx="86756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dirty="0"/>
              <a:t>2.</a:t>
            </a:r>
            <a:r>
              <a:rPr lang="zh-CN" altLang="en-US" sz="2800" dirty="0"/>
              <a:t>通常情况下</a:t>
            </a:r>
            <a:r>
              <a:rPr lang="en-US" altLang="zh-CN" sz="2800" dirty="0"/>
              <a:t>,</a:t>
            </a:r>
            <a:r>
              <a:rPr lang="zh-CN" altLang="en-US" sz="2800" dirty="0"/>
              <a:t>声音在空气中的传播速度约为</a:t>
            </a:r>
            <a:r>
              <a:rPr lang="en-US" altLang="zh-CN" sz="2800" dirty="0"/>
              <a:t>:</a:t>
            </a:r>
            <a:r>
              <a:rPr lang="en-US" altLang="zh-CN" sz="2800" u="sng" dirty="0"/>
              <a:t>       </a:t>
            </a:r>
            <a:r>
              <a:rPr lang="en-US" altLang="zh-CN" sz="2800" dirty="0">
                <a:solidFill>
                  <a:srgbClr val="FF0000"/>
                </a:solidFill>
              </a:rPr>
              <a:t>m/s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684213" y="5114925"/>
            <a:ext cx="5256212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ts val="3000"/>
              </a:lnSpc>
              <a:spcBef>
                <a:spcPct val="20000"/>
              </a:spcBef>
            </a:pPr>
            <a:r>
              <a:rPr lang="zh-CN" altLang="en-US" sz="2800" dirty="0"/>
              <a:t>同种介质</a:t>
            </a:r>
            <a:r>
              <a:rPr lang="en-US" altLang="zh-CN" sz="2800" dirty="0"/>
              <a:t>,</a:t>
            </a:r>
            <a:r>
              <a:rPr lang="zh-CN" altLang="en-US" sz="2800" dirty="0">
                <a:solidFill>
                  <a:srgbClr val="0000FF"/>
                </a:solidFill>
              </a:rPr>
              <a:t>温度</a:t>
            </a:r>
            <a:r>
              <a:rPr lang="zh-CN" altLang="en-US" sz="2800" dirty="0"/>
              <a:t>越高</a:t>
            </a:r>
            <a:r>
              <a:rPr lang="en-US" altLang="zh-CN" sz="2800" dirty="0"/>
              <a:t>,</a:t>
            </a:r>
            <a:r>
              <a:rPr lang="zh-CN" altLang="en-US" sz="2800" dirty="0"/>
              <a:t>声速越</a:t>
            </a:r>
            <a:r>
              <a:rPr lang="zh-CN" altLang="en-US" sz="2800" u="sng" dirty="0"/>
              <a:t>     </a:t>
            </a:r>
            <a:r>
              <a:rPr lang="zh-CN" altLang="en-US" sz="2800" dirty="0"/>
              <a:t>。</a:t>
            </a:r>
            <a:endParaRPr lang="zh-CN" altLang="en-US" sz="2800" dirty="0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4860925" y="5027613"/>
            <a:ext cx="6477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快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9159" name="Rectangle 7"/>
          <p:cNvSpPr>
            <a:spLocks noChangeArrowheads="1"/>
          </p:cNvSpPr>
          <p:nvPr/>
        </p:nvSpPr>
        <p:spPr bwMode="auto">
          <a:xfrm>
            <a:off x="755650" y="5835650"/>
            <a:ext cx="5256213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ts val="3000"/>
              </a:lnSpc>
              <a:spcBef>
                <a:spcPct val="20000"/>
              </a:spcBef>
            </a:pPr>
            <a:r>
              <a:rPr lang="zh-CN" altLang="en-US" sz="2800" dirty="0"/>
              <a:t>声速的大小跟</a:t>
            </a:r>
            <a:r>
              <a:rPr lang="zh-CN" altLang="en-US" sz="2800" dirty="0">
                <a:solidFill>
                  <a:srgbClr val="0000FF"/>
                </a:solidFill>
              </a:rPr>
              <a:t>介质</a:t>
            </a:r>
            <a:r>
              <a:rPr lang="zh-CN" altLang="en-US" sz="2800" dirty="0"/>
              <a:t>的</a:t>
            </a:r>
            <a:r>
              <a:rPr lang="zh-CN" altLang="en-US" sz="2800" u="sng" dirty="0"/>
              <a:t>         </a:t>
            </a:r>
            <a:r>
              <a:rPr lang="zh-CN" altLang="en-US" sz="2800" dirty="0"/>
              <a:t>有关。</a:t>
            </a:r>
            <a:endParaRPr lang="zh-CN" altLang="en-US" sz="2800" dirty="0"/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4140200" y="5762625"/>
            <a:ext cx="936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</a:rPr>
              <a:t>温度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9161" name="Line 9"/>
          <p:cNvSpPr>
            <a:spLocks noChangeShapeType="1"/>
          </p:cNvSpPr>
          <p:nvPr/>
        </p:nvSpPr>
        <p:spPr bwMode="auto">
          <a:xfrm>
            <a:off x="2987675" y="3573463"/>
            <a:ext cx="345598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2" name="WordArt 10"/>
          <p:cNvSpPr>
            <a:spLocks noChangeArrowheads="1" noChangeShapeType="1"/>
          </p:cNvSpPr>
          <p:nvPr/>
        </p:nvSpPr>
        <p:spPr bwMode="auto">
          <a:xfrm rot="20752617">
            <a:off x="20463" y="1"/>
            <a:ext cx="2952750" cy="14065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latin typeface="华文行楷"/>
                <a:ea typeface="华文行楷"/>
              </a:rPr>
              <a:t>讨论交流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latin typeface="华文行楷"/>
              <a:ea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utoUpdateAnimBg="0"/>
      <p:bldP spid="49158" grpId="0" autoUpdateAnimBg="0"/>
      <p:bldP spid="49160" grpId="0" autoUpdateAnimBg="0"/>
      <p:bldP spid="4916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609600" y="1268413"/>
            <a:ext cx="7994650" cy="518477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FF0000"/>
            </a:solidFill>
            <a:prstDash val="dash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99190" dir="2388334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5" name="Text Box 3" descr="DSC08021-4"/>
          <p:cNvSpPr txBox="1">
            <a:spLocks noChangeArrowheads="1"/>
          </p:cNvSpPr>
          <p:nvPr/>
        </p:nvSpPr>
        <p:spPr bwMode="auto">
          <a:xfrm>
            <a:off x="1317625" y="2805113"/>
            <a:ext cx="2749550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1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9190" dir="2388334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纸张   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直尺   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笔套</a:t>
            </a:r>
            <a:endParaRPr lang="zh-CN" altLang="en-US" sz="4000" b="1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 </a:t>
            </a: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一盆水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6" name="Text Box 4" descr="DSC08021-4"/>
          <p:cNvSpPr txBox="1">
            <a:spLocks noChangeArrowheads="1"/>
          </p:cNvSpPr>
          <p:nvPr/>
        </p:nvSpPr>
        <p:spPr bwMode="auto">
          <a:xfrm>
            <a:off x="3924300" y="2822575"/>
            <a:ext cx="16557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1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9190" dir="2388334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 抖动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8197" name="Text Box 5" descr="DSC08021-4"/>
          <p:cNvSpPr txBox="1">
            <a:spLocks noChangeArrowheads="1"/>
          </p:cNvSpPr>
          <p:nvPr/>
        </p:nvSpPr>
        <p:spPr bwMode="auto">
          <a:xfrm>
            <a:off x="1331913" y="1844675"/>
            <a:ext cx="71628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1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9190" dir="2388334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>
                <a:ea typeface="黑体" panose="02010609060101010101" pitchFamily="49" charset="-122"/>
              </a:rPr>
              <a:t>你能让他们发出声音吗？</a:t>
            </a:r>
            <a:endParaRPr lang="zh-CN" altLang="en-US" sz="4800" b="1" dirty="0">
              <a:ea typeface="黑体" panose="02010609060101010101" pitchFamily="49" charset="-122"/>
            </a:endParaRPr>
          </a:p>
        </p:txBody>
      </p:sp>
      <p:sp>
        <p:nvSpPr>
          <p:cNvPr id="8198" name="Text Box 6" descr="DSC08021-4"/>
          <p:cNvSpPr txBox="1">
            <a:spLocks noChangeArrowheads="1"/>
          </p:cNvSpPr>
          <p:nvPr/>
        </p:nvSpPr>
        <p:spPr bwMode="auto">
          <a:xfrm>
            <a:off x="3995738" y="4694238"/>
            <a:ext cx="1800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1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9190" dir="2388334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 吹气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8199" name="Text Box 7" descr="DSC08021-4"/>
          <p:cNvSpPr txBox="1">
            <a:spLocks noChangeArrowheads="1"/>
          </p:cNvSpPr>
          <p:nvPr/>
        </p:nvSpPr>
        <p:spPr bwMode="auto">
          <a:xfrm>
            <a:off x="3851275" y="3830638"/>
            <a:ext cx="52927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1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9190" dir="2388334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伸出桌面少许，拨动</a:t>
            </a:r>
            <a:endParaRPr lang="zh-CN" altLang="en-US" sz="40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200" name="Text Box 8" descr="DSC08021-4"/>
          <p:cNvSpPr txBox="1">
            <a:spLocks noChangeArrowheads="1"/>
          </p:cNvSpPr>
          <p:nvPr/>
        </p:nvSpPr>
        <p:spPr bwMode="auto">
          <a:xfrm>
            <a:off x="4067175" y="5589588"/>
            <a:ext cx="1800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1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9190" dir="2388334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 搅动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1258888" y="260350"/>
            <a:ext cx="7164387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zh-CN" sz="6000" dirty="0">
                <a:solidFill>
                  <a:schemeClr val="tx2"/>
                </a:solidFill>
              </a:rPr>
              <a:t>1.</a:t>
            </a:r>
            <a:r>
              <a:rPr lang="zh-CN" altLang="en-US" sz="6000" dirty="0">
                <a:solidFill>
                  <a:schemeClr val="tx2"/>
                </a:solidFill>
              </a:rPr>
              <a:t>声源</a:t>
            </a:r>
            <a:r>
              <a:rPr lang="en-US" altLang="zh-CN" sz="6000" dirty="0">
                <a:solidFill>
                  <a:schemeClr val="tx2"/>
                </a:solidFill>
              </a:rPr>
              <a:t>:</a:t>
            </a:r>
            <a:r>
              <a:rPr lang="zh-CN" altLang="en-US" sz="6000" dirty="0">
                <a:solidFill>
                  <a:schemeClr val="tx2"/>
                </a:solidFill>
              </a:rPr>
              <a:t>发</a:t>
            </a:r>
            <a:r>
              <a:rPr lang="zh-CN" altLang="en-US" sz="6000" dirty="0">
                <a:solidFill>
                  <a:srgbClr val="FF0066"/>
                </a:solidFill>
              </a:rPr>
              <a:t>声</a:t>
            </a:r>
            <a:r>
              <a:rPr lang="zh-CN" altLang="en-US" sz="6000" dirty="0">
                <a:solidFill>
                  <a:schemeClr val="tx2"/>
                </a:solidFill>
              </a:rPr>
              <a:t>的物体。</a:t>
            </a:r>
            <a:endParaRPr lang="zh-CN" altLang="en-US" sz="6000" dirty="0">
              <a:solidFill>
                <a:schemeClr val="tx2"/>
              </a:solidFill>
            </a:endParaRP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900113" y="1341438"/>
            <a:ext cx="2520950" cy="669925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6600FF"/>
                </a:solidFill>
                <a:ea typeface="楷体_GB2312" pitchFamily="49" charset="-122"/>
              </a:rPr>
              <a:t>探究活动一</a:t>
            </a:r>
            <a:endParaRPr lang="zh-CN" altLang="en-US" sz="3600" b="1" dirty="0">
              <a:solidFill>
                <a:srgbClr val="66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autoUpdateAnimBg="0"/>
      <p:bldP spid="8196" grpId="0" autoUpdateAnimBg="0"/>
      <p:bldP spid="8197" grpId="0" autoUpdateAnimBg="0"/>
      <p:bldP spid="8198" grpId="0" autoUpdateAnimBg="0"/>
      <p:bldP spid="8199" grpId="0" autoUpdateAnimBg="0"/>
      <p:bldP spid="8200" grpId="0" autoUpdateAnimBg="0"/>
      <p:bldP spid="8201" grpId="0" autoUpdateAnimBg="0"/>
      <p:bldP spid="820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4356100" y="1009650"/>
            <a:ext cx="4679950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/>
              <a:t>将耳朵贴在足够长的长铁管的一端</a:t>
            </a:r>
            <a:r>
              <a:rPr lang="en-US" altLang="zh-CN" sz="4000"/>
              <a:t>,</a:t>
            </a:r>
            <a:r>
              <a:rPr lang="zh-CN" altLang="en-US" sz="4000"/>
              <a:t>让另一个人敲一下铁管的另一端</a:t>
            </a:r>
            <a:r>
              <a:rPr lang="en-US" altLang="zh-CN" sz="4000"/>
              <a:t>,</a:t>
            </a:r>
            <a:r>
              <a:rPr lang="zh-CN" altLang="en-US" sz="4000"/>
              <a:t>你会听到几次响声？</a:t>
            </a:r>
            <a:endParaRPr lang="zh-CN" altLang="en-US" sz="4000"/>
          </a:p>
        </p:txBody>
      </p:sp>
      <p:pic>
        <p:nvPicPr>
          <p:cNvPr id="50179" name="矩形 5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6013" y="115888"/>
            <a:ext cx="25050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TextBox 7"/>
          <p:cNvSpPr txBox="1">
            <a:spLocks noChangeArrowheads="1"/>
          </p:cNvSpPr>
          <p:nvPr/>
        </p:nvSpPr>
        <p:spPr bwMode="auto">
          <a:xfrm>
            <a:off x="468313" y="3933825"/>
            <a:ext cx="831532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2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听到两次响声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2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第一次响声是铁管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固体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2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第二次响声是空气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气体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2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∵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声音在铁管中比空气中传播的快。</a:t>
            </a:r>
            <a:endParaRPr lang="zh-CN" altLang="en-US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0181" name="Picture 2" descr="C:\Users\Administrator\Desktop\trade3160321258680337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981075"/>
            <a:ext cx="4237038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3419475" y="260350"/>
            <a:ext cx="28082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6600FF"/>
                </a:solidFill>
              </a:rPr>
              <a:t>[</a:t>
            </a:r>
            <a:r>
              <a:rPr lang="zh-CN" altLang="en-US" sz="3600" b="1">
                <a:solidFill>
                  <a:srgbClr val="6600FF"/>
                </a:solidFill>
              </a:rPr>
              <a:t>跟踪练习五</a:t>
            </a:r>
            <a:r>
              <a:rPr lang="en-US" altLang="zh-CN" sz="3600" b="1">
                <a:solidFill>
                  <a:srgbClr val="6600FF"/>
                </a:solidFill>
              </a:rPr>
              <a:t>]</a:t>
            </a:r>
            <a:endParaRPr lang="en-US" altLang="zh-CN" sz="3600" b="1">
              <a:solidFill>
                <a:srgbClr val="66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1382713" y="188913"/>
            <a:ext cx="7761287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ts val="28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 Black" panose="020B0A04020102020204" pitchFamily="34" charset="0"/>
              </a:rPr>
              <a:t>雷声和闪电是同时发生的</a:t>
            </a:r>
            <a:r>
              <a:rPr lang="en-US" altLang="zh-CN" sz="3200" b="1">
                <a:solidFill>
                  <a:srgbClr val="0000FF"/>
                </a:solidFill>
                <a:latin typeface="Arial Black" panose="020B0A04020102020204" pitchFamily="34" charset="0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 Black" panose="020B0A04020102020204" pitchFamily="34" charset="0"/>
              </a:rPr>
              <a:t>为什么我们总是</a:t>
            </a:r>
            <a:endParaRPr lang="zh-CN" altLang="en-US" sz="3200" b="1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>
              <a:lnSpc>
                <a:spcPts val="28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 Black" panose="020B0A04020102020204" pitchFamily="34" charset="0"/>
              </a:rPr>
              <a:t>先看到闪电后听到雷声 ？</a:t>
            </a:r>
            <a:endParaRPr lang="zh-CN" altLang="en-US" b="1"/>
          </a:p>
        </p:txBody>
      </p:sp>
      <p:pic>
        <p:nvPicPr>
          <p:cNvPr id="51203" name="Picture 3" descr="闪电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2708275"/>
            <a:ext cx="6480175" cy="406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雷声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300663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6156325" y="692150"/>
            <a:ext cx="14033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V</a:t>
            </a:r>
            <a:r>
              <a:rPr lang="zh-CN" altLang="en-US" sz="1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光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＞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V</a:t>
            </a:r>
            <a:r>
              <a:rPr lang="zh-CN" altLang="en-US" sz="1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声</a:t>
            </a:r>
            <a:endParaRPr lang="zh-CN" altLang="en-US" sz="1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1412875"/>
            <a:ext cx="9467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 Black" panose="020B0A04020102020204" pitchFamily="34" charset="0"/>
              </a:rPr>
              <a:t>一声响雷后</a:t>
            </a:r>
            <a:r>
              <a:rPr lang="en-US" altLang="zh-CN" sz="3200" b="1">
                <a:solidFill>
                  <a:srgbClr val="0000FF"/>
                </a:solidFill>
                <a:latin typeface="Arial Black" panose="020B0A04020102020204" pitchFamily="34" charset="0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 Black" panose="020B0A04020102020204" pitchFamily="34" charset="0"/>
              </a:rPr>
              <a:t>往往</a:t>
            </a:r>
            <a:r>
              <a:rPr lang="zh-CN" altLang="en-US" sz="3200" b="1">
                <a:solidFill>
                  <a:srgbClr val="FF3300"/>
                </a:solidFill>
                <a:latin typeface="Arial Black" panose="020B0A04020102020204" pitchFamily="34" charset="0"/>
              </a:rPr>
              <a:t>雷声轰轰不断</a:t>
            </a:r>
            <a:r>
              <a:rPr lang="en-US" altLang="zh-CN" sz="3200" b="1">
                <a:solidFill>
                  <a:srgbClr val="0000FF"/>
                </a:solidFill>
                <a:latin typeface="Arial Black" panose="020B0A04020102020204" pitchFamily="34" charset="0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 Black" panose="020B0A04020102020204" pitchFamily="34" charset="0"/>
              </a:rPr>
              <a:t>这又是什么现象呢</a:t>
            </a:r>
            <a:r>
              <a:rPr lang="zh-CN" altLang="en-US" sz="3200" b="1">
                <a:solidFill>
                  <a:srgbClr val="FF3300"/>
                </a:solidFill>
                <a:latin typeface="Arial Black" panose="020B0A04020102020204" pitchFamily="34" charset="0"/>
              </a:rPr>
              <a:t>？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1692275" y="2060575"/>
            <a:ext cx="54006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 Black" panose="020B0A04020102020204" pitchFamily="34" charset="0"/>
              </a:rPr>
              <a:t>声波在云层和地面多次反射</a:t>
            </a:r>
            <a:endParaRPr lang="zh-CN" altLang="en-US" sz="3200" b="1">
              <a:solidFill>
                <a:srgbClr val="FF3300"/>
              </a:solidFill>
              <a:latin typeface="Arial Black" panose="020B0A04020102020204" pitchFamily="34" charset="0"/>
            </a:endParaRPr>
          </a:p>
        </p:txBody>
      </p:sp>
      <p:sp>
        <p:nvSpPr>
          <p:cNvPr id="51208" name="WordArt 8"/>
          <p:cNvSpPr>
            <a:spLocks noChangeArrowheads="1" noChangeShapeType="1"/>
          </p:cNvSpPr>
          <p:nvPr/>
        </p:nvSpPr>
        <p:spPr bwMode="auto">
          <a:xfrm rot="19926213">
            <a:off x="0" y="333375"/>
            <a:ext cx="1366838" cy="6921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latin typeface="华文行楷"/>
                <a:ea typeface="华文行楷"/>
              </a:rPr>
              <a:t>讨论交流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latin typeface="华文行楷"/>
              <a:ea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364" fill="hold"/>
                                        <p:tgtEl>
                                          <p:spTgt spid="51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5120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/>
      <p:bldP spid="51205" grpId="0" autoUpdateAnimBg="0"/>
      <p:bldP spid="51206" grpId="0" autoUpdateAnimBg="0"/>
      <p:bldP spid="51207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916113"/>
            <a:ext cx="91440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矩形 16"/>
          <p:cNvSpPr>
            <a:spLocks noChangeArrowheads="1"/>
          </p:cNvSpPr>
          <p:nvPr/>
        </p:nvSpPr>
        <p:spPr bwMode="auto">
          <a:xfrm>
            <a:off x="250825" y="188913"/>
            <a:ext cx="88931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latin typeface="Times New Roman" panose="02020603050405020304" pitchFamily="18" charset="0"/>
                <a:ea typeface="楷体_GB2312" pitchFamily="49" charset="-122"/>
              </a:rPr>
              <a:t>声音在传播过程中遇到</a:t>
            </a:r>
            <a:r>
              <a:rPr lang="zh-CN" altLang="en-US" sz="48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障碍物</a:t>
            </a:r>
            <a:r>
              <a:rPr lang="zh-CN" altLang="en-US" sz="4800">
                <a:latin typeface="Times New Roman" panose="02020603050405020304" pitchFamily="18" charset="0"/>
                <a:ea typeface="楷体_GB2312" pitchFamily="49" charset="-122"/>
              </a:rPr>
              <a:t>会被反射回来的现象叫做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回声</a:t>
            </a:r>
            <a:r>
              <a:rPr lang="zh-CN" altLang="en-US" sz="480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2229" name="HS832.WAV">
            <a:hlinkClick r:id="" action="ppaction://media"/>
          </p:cNvPr>
          <p:cNvPicPr>
            <a:picLocks noGrp="1" noRot="1" noChangeAspect="1" noChangeArrowheads="1"/>
          </p:cNvPicPr>
          <p:nvPr>
            <p:ph/>
            <a:wavAudioFile r:embed="rId2" name="HS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72450" y="1125538"/>
            <a:ext cx="304800" cy="3048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2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10" fill="hold"/>
                                        <p:tgtEl>
                                          <p:spTgt spid="522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229"/>
                </p:tgtEl>
              </p:cMediaNode>
            </p:audio>
          </p:childTnLst>
        </p:cTn>
      </p:par>
    </p:tnLst>
    <p:bldLst>
      <p:bldP spid="52227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70" name="Group 2"/>
          <p:cNvGrpSpPr/>
          <p:nvPr/>
        </p:nvGrpSpPr>
        <p:grpSpPr bwMode="auto">
          <a:xfrm>
            <a:off x="1143000" y="2362200"/>
            <a:ext cx="7391400" cy="2286000"/>
            <a:chOff x="624" y="2064"/>
            <a:chExt cx="4656" cy="1440"/>
          </a:xfrm>
        </p:grpSpPr>
        <p:sp>
          <p:nvSpPr>
            <p:cNvPr id="83971" name="xjhrw2"/>
            <p:cNvSpPr/>
            <p:nvPr/>
          </p:nvSpPr>
          <p:spPr bwMode="auto">
            <a:xfrm>
              <a:off x="624" y="2597"/>
              <a:ext cx="288" cy="691"/>
            </a:xfrm>
            <a:custGeom>
              <a:avLst/>
              <a:gdLst>
                <a:gd name="T0" fmla="*/ 263 w 653"/>
                <a:gd name="T1" fmla="*/ 162 h 1144"/>
                <a:gd name="T2" fmla="*/ 241 w 653"/>
                <a:gd name="T3" fmla="*/ 136 h 1144"/>
                <a:gd name="T4" fmla="*/ 230 w 653"/>
                <a:gd name="T5" fmla="*/ 103 h 1144"/>
                <a:gd name="T6" fmla="*/ 235 w 653"/>
                <a:gd name="T7" fmla="*/ 63 h 1144"/>
                <a:gd name="T8" fmla="*/ 255 w 653"/>
                <a:gd name="T9" fmla="*/ 29 h 1144"/>
                <a:gd name="T10" fmla="*/ 288 w 653"/>
                <a:gd name="T11" fmla="*/ 8 h 1144"/>
                <a:gd name="T12" fmla="*/ 323 w 653"/>
                <a:gd name="T13" fmla="*/ 0 h 1144"/>
                <a:gd name="T14" fmla="*/ 363 w 653"/>
                <a:gd name="T15" fmla="*/ 10 h 1144"/>
                <a:gd name="T16" fmla="*/ 392 w 653"/>
                <a:gd name="T17" fmla="*/ 31 h 1144"/>
                <a:gd name="T18" fmla="*/ 410 w 653"/>
                <a:gd name="T19" fmla="*/ 63 h 1144"/>
                <a:gd name="T20" fmla="*/ 415 w 653"/>
                <a:gd name="T21" fmla="*/ 100 h 1144"/>
                <a:gd name="T22" fmla="*/ 405 w 653"/>
                <a:gd name="T23" fmla="*/ 137 h 1144"/>
                <a:gd name="T24" fmla="*/ 382 w 653"/>
                <a:gd name="T25" fmla="*/ 163 h 1144"/>
                <a:gd name="T26" fmla="*/ 379 w 653"/>
                <a:gd name="T27" fmla="*/ 199 h 1144"/>
                <a:gd name="T28" fmla="*/ 479 w 653"/>
                <a:gd name="T29" fmla="*/ 245 h 1144"/>
                <a:gd name="T30" fmla="*/ 529 w 653"/>
                <a:gd name="T31" fmla="*/ 370 h 1144"/>
                <a:gd name="T32" fmla="*/ 583 w 653"/>
                <a:gd name="T33" fmla="*/ 495 h 1144"/>
                <a:gd name="T34" fmla="*/ 643 w 653"/>
                <a:gd name="T35" fmla="*/ 564 h 1144"/>
                <a:gd name="T36" fmla="*/ 653 w 653"/>
                <a:gd name="T37" fmla="*/ 605 h 1144"/>
                <a:gd name="T38" fmla="*/ 644 w 653"/>
                <a:gd name="T39" fmla="*/ 648 h 1144"/>
                <a:gd name="T40" fmla="*/ 624 w 653"/>
                <a:gd name="T41" fmla="*/ 669 h 1144"/>
                <a:gd name="T42" fmla="*/ 608 w 653"/>
                <a:gd name="T43" fmla="*/ 680 h 1144"/>
                <a:gd name="T44" fmla="*/ 580 w 653"/>
                <a:gd name="T45" fmla="*/ 662 h 1144"/>
                <a:gd name="T46" fmla="*/ 561 w 653"/>
                <a:gd name="T47" fmla="*/ 622 h 1144"/>
                <a:gd name="T48" fmla="*/ 555 w 653"/>
                <a:gd name="T49" fmla="*/ 576 h 1144"/>
                <a:gd name="T50" fmla="*/ 556 w 653"/>
                <a:gd name="T51" fmla="*/ 532 h 1144"/>
                <a:gd name="T52" fmla="*/ 464 w 653"/>
                <a:gd name="T53" fmla="*/ 402 h 1144"/>
                <a:gd name="T54" fmla="*/ 420 w 653"/>
                <a:gd name="T55" fmla="*/ 599 h 1144"/>
                <a:gd name="T56" fmla="*/ 484 w 653"/>
                <a:gd name="T57" fmla="*/ 944 h 1144"/>
                <a:gd name="T58" fmla="*/ 525 w 653"/>
                <a:gd name="T59" fmla="*/ 1062 h 1144"/>
                <a:gd name="T60" fmla="*/ 580 w 653"/>
                <a:gd name="T61" fmla="*/ 1079 h 1144"/>
                <a:gd name="T62" fmla="*/ 615 w 653"/>
                <a:gd name="T63" fmla="*/ 1116 h 1144"/>
                <a:gd name="T64" fmla="*/ 406 w 653"/>
                <a:gd name="T65" fmla="*/ 1142 h 1144"/>
                <a:gd name="T66" fmla="*/ 302 w 653"/>
                <a:gd name="T67" fmla="*/ 944 h 1144"/>
                <a:gd name="T68" fmla="*/ 34 w 653"/>
                <a:gd name="T69" fmla="*/ 1126 h 1144"/>
                <a:gd name="T70" fmla="*/ 60 w 653"/>
                <a:gd name="T71" fmla="*/ 1089 h 1144"/>
                <a:gd name="T72" fmla="*/ 114 w 653"/>
                <a:gd name="T73" fmla="*/ 1063 h 1144"/>
                <a:gd name="T74" fmla="*/ 172 w 653"/>
                <a:gd name="T75" fmla="*/ 944 h 1144"/>
                <a:gd name="T76" fmla="*/ 233 w 653"/>
                <a:gd name="T77" fmla="*/ 599 h 1144"/>
                <a:gd name="T78" fmla="*/ 187 w 653"/>
                <a:gd name="T79" fmla="*/ 402 h 1144"/>
                <a:gd name="T80" fmla="*/ 128 w 653"/>
                <a:gd name="T81" fmla="*/ 488 h 1144"/>
                <a:gd name="T82" fmla="*/ 95 w 653"/>
                <a:gd name="T83" fmla="*/ 564 h 1144"/>
                <a:gd name="T84" fmla="*/ 91 w 653"/>
                <a:gd name="T85" fmla="*/ 620 h 1144"/>
                <a:gd name="T86" fmla="*/ 71 w 653"/>
                <a:gd name="T87" fmla="*/ 662 h 1144"/>
                <a:gd name="T88" fmla="*/ 48 w 653"/>
                <a:gd name="T89" fmla="*/ 679 h 1144"/>
                <a:gd name="T90" fmla="*/ 29 w 653"/>
                <a:gd name="T91" fmla="*/ 669 h 1144"/>
                <a:gd name="T92" fmla="*/ 7 w 653"/>
                <a:gd name="T93" fmla="*/ 647 h 1144"/>
                <a:gd name="T94" fmla="*/ 0 w 653"/>
                <a:gd name="T95" fmla="*/ 602 h 1144"/>
                <a:gd name="T96" fmla="*/ 14 w 653"/>
                <a:gd name="T97" fmla="*/ 557 h 1144"/>
                <a:gd name="T98" fmla="*/ 66 w 653"/>
                <a:gd name="T99" fmla="*/ 502 h 1144"/>
                <a:gd name="T100" fmla="*/ 123 w 653"/>
                <a:gd name="T101" fmla="*/ 371 h 1144"/>
                <a:gd name="T102" fmla="*/ 173 w 653"/>
                <a:gd name="T103" fmla="*/ 245 h 1144"/>
                <a:gd name="T104" fmla="*/ 275 w 653"/>
                <a:gd name="T105" fmla="*/ 199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3" h="1144">
                  <a:moveTo>
                    <a:pt x="284" y="175"/>
                  </a:moveTo>
                  <a:lnTo>
                    <a:pt x="275" y="170"/>
                  </a:lnTo>
                  <a:lnTo>
                    <a:pt x="263" y="162"/>
                  </a:lnTo>
                  <a:lnTo>
                    <a:pt x="254" y="154"/>
                  </a:lnTo>
                  <a:lnTo>
                    <a:pt x="247" y="146"/>
                  </a:lnTo>
                  <a:lnTo>
                    <a:pt x="241" y="136"/>
                  </a:lnTo>
                  <a:lnTo>
                    <a:pt x="237" y="126"/>
                  </a:lnTo>
                  <a:lnTo>
                    <a:pt x="233" y="116"/>
                  </a:lnTo>
                  <a:lnTo>
                    <a:pt x="230" y="103"/>
                  </a:lnTo>
                  <a:lnTo>
                    <a:pt x="229" y="91"/>
                  </a:lnTo>
                  <a:lnTo>
                    <a:pt x="232" y="77"/>
                  </a:lnTo>
                  <a:lnTo>
                    <a:pt x="235" y="63"/>
                  </a:lnTo>
                  <a:lnTo>
                    <a:pt x="241" y="50"/>
                  </a:lnTo>
                  <a:lnTo>
                    <a:pt x="248" y="38"/>
                  </a:lnTo>
                  <a:lnTo>
                    <a:pt x="255" y="29"/>
                  </a:lnTo>
                  <a:lnTo>
                    <a:pt x="266" y="20"/>
                  </a:lnTo>
                  <a:lnTo>
                    <a:pt x="276" y="13"/>
                  </a:lnTo>
                  <a:lnTo>
                    <a:pt x="288" y="8"/>
                  </a:lnTo>
                  <a:lnTo>
                    <a:pt x="298" y="3"/>
                  </a:lnTo>
                  <a:lnTo>
                    <a:pt x="311" y="0"/>
                  </a:lnTo>
                  <a:lnTo>
                    <a:pt x="323" y="0"/>
                  </a:lnTo>
                  <a:lnTo>
                    <a:pt x="336" y="0"/>
                  </a:lnTo>
                  <a:lnTo>
                    <a:pt x="349" y="4"/>
                  </a:lnTo>
                  <a:lnTo>
                    <a:pt x="363" y="10"/>
                  </a:lnTo>
                  <a:lnTo>
                    <a:pt x="373" y="15"/>
                  </a:lnTo>
                  <a:lnTo>
                    <a:pt x="382" y="23"/>
                  </a:lnTo>
                  <a:lnTo>
                    <a:pt x="392" y="31"/>
                  </a:lnTo>
                  <a:lnTo>
                    <a:pt x="399" y="40"/>
                  </a:lnTo>
                  <a:lnTo>
                    <a:pt x="405" y="52"/>
                  </a:lnTo>
                  <a:lnTo>
                    <a:pt x="410" y="63"/>
                  </a:lnTo>
                  <a:lnTo>
                    <a:pt x="414" y="74"/>
                  </a:lnTo>
                  <a:lnTo>
                    <a:pt x="416" y="88"/>
                  </a:lnTo>
                  <a:lnTo>
                    <a:pt x="415" y="100"/>
                  </a:lnTo>
                  <a:lnTo>
                    <a:pt x="413" y="115"/>
                  </a:lnTo>
                  <a:lnTo>
                    <a:pt x="408" y="127"/>
                  </a:lnTo>
                  <a:lnTo>
                    <a:pt x="405" y="137"/>
                  </a:lnTo>
                  <a:lnTo>
                    <a:pt x="398" y="148"/>
                  </a:lnTo>
                  <a:lnTo>
                    <a:pt x="391" y="155"/>
                  </a:lnTo>
                  <a:lnTo>
                    <a:pt x="382" y="163"/>
                  </a:lnTo>
                  <a:lnTo>
                    <a:pt x="375" y="169"/>
                  </a:lnTo>
                  <a:lnTo>
                    <a:pt x="366" y="175"/>
                  </a:lnTo>
                  <a:lnTo>
                    <a:pt x="379" y="199"/>
                  </a:lnTo>
                  <a:lnTo>
                    <a:pt x="396" y="218"/>
                  </a:lnTo>
                  <a:lnTo>
                    <a:pt x="443" y="230"/>
                  </a:lnTo>
                  <a:lnTo>
                    <a:pt x="479" y="245"/>
                  </a:lnTo>
                  <a:lnTo>
                    <a:pt x="497" y="274"/>
                  </a:lnTo>
                  <a:lnTo>
                    <a:pt x="516" y="325"/>
                  </a:lnTo>
                  <a:lnTo>
                    <a:pt x="529" y="370"/>
                  </a:lnTo>
                  <a:lnTo>
                    <a:pt x="542" y="419"/>
                  </a:lnTo>
                  <a:lnTo>
                    <a:pt x="555" y="448"/>
                  </a:lnTo>
                  <a:lnTo>
                    <a:pt x="583" y="495"/>
                  </a:lnTo>
                  <a:lnTo>
                    <a:pt x="611" y="537"/>
                  </a:lnTo>
                  <a:lnTo>
                    <a:pt x="638" y="556"/>
                  </a:lnTo>
                  <a:lnTo>
                    <a:pt x="643" y="564"/>
                  </a:lnTo>
                  <a:lnTo>
                    <a:pt x="649" y="574"/>
                  </a:lnTo>
                  <a:lnTo>
                    <a:pt x="652" y="587"/>
                  </a:lnTo>
                  <a:lnTo>
                    <a:pt x="653" y="605"/>
                  </a:lnTo>
                  <a:lnTo>
                    <a:pt x="651" y="621"/>
                  </a:lnTo>
                  <a:lnTo>
                    <a:pt x="649" y="633"/>
                  </a:lnTo>
                  <a:lnTo>
                    <a:pt x="644" y="648"/>
                  </a:lnTo>
                  <a:lnTo>
                    <a:pt x="639" y="659"/>
                  </a:lnTo>
                  <a:lnTo>
                    <a:pt x="630" y="665"/>
                  </a:lnTo>
                  <a:lnTo>
                    <a:pt x="624" y="669"/>
                  </a:lnTo>
                  <a:lnTo>
                    <a:pt x="618" y="678"/>
                  </a:lnTo>
                  <a:lnTo>
                    <a:pt x="614" y="681"/>
                  </a:lnTo>
                  <a:lnTo>
                    <a:pt x="608" y="680"/>
                  </a:lnTo>
                  <a:lnTo>
                    <a:pt x="599" y="677"/>
                  </a:lnTo>
                  <a:lnTo>
                    <a:pt x="589" y="670"/>
                  </a:lnTo>
                  <a:lnTo>
                    <a:pt x="580" y="662"/>
                  </a:lnTo>
                  <a:lnTo>
                    <a:pt x="571" y="648"/>
                  </a:lnTo>
                  <a:lnTo>
                    <a:pt x="567" y="636"/>
                  </a:lnTo>
                  <a:lnTo>
                    <a:pt x="561" y="622"/>
                  </a:lnTo>
                  <a:lnTo>
                    <a:pt x="559" y="609"/>
                  </a:lnTo>
                  <a:lnTo>
                    <a:pt x="556" y="592"/>
                  </a:lnTo>
                  <a:lnTo>
                    <a:pt x="555" y="576"/>
                  </a:lnTo>
                  <a:lnTo>
                    <a:pt x="557" y="563"/>
                  </a:lnTo>
                  <a:lnTo>
                    <a:pt x="558" y="545"/>
                  </a:lnTo>
                  <a:lnTo>
                    <a:pt x="556" y="532"/>
                  </a:lnTo>
                  <a:lnTo>
                    <a:pt x="515" y="475"/>
                  </a:lnTo>
                  <a:lnTo>
                    <a:pt x="483" y="432"/>
                  </a:lnTo>
                  <a:lnTo>
                    <a:pt x="464" y="402"/>
                  </a:lnTo>
                  <a:lnTo>
                    <a:pt x="457" y="405"/>
                  </a:lnTo>
                  <a:lnTo>
                    <a:pt x="435" y="513"/>
                  </a:lnTo>
                  <a:lnTo>
                    <a:pt x="420" y="599"/>
                  </a:lnTo>
                  <a:lnTo>
                    <a:pt x="442" y="720"/>
                  </a:lnTo>
                  <a:lnTo>
                    <a:pt x="458" y="804"/>
                  </a:lnTo>
                  <a:lnTo>
                    <a:pt x="484" y="944"/>
                  </a:lnTo>
                  <a:lnTo>
                    <a:pt x="503" y="1050"/>
                  </a:lnTo>
                  <a:lnTo>
                    <a:pt x="511" y="1058"/>
                  </a:lnTo>
                  <a:lnTo>
                    <a:pt x="525" y="1062"/>
                  </a:lnTo>
                  <a:lnTo>
                    <a:pt x="544" y="1065"/>
                  </a:lnTo>
                  <a:lnTo>
                    <a:pt x="562" y="1070"/>
                  </a:lnTo>
                  <a:lnTo>
                    <a:pt x="580" y="1079"/>
                  </a:lnTo>
                  <a:lnTo>
                    <a:pt x="593" y="1090"/>
                  </a:lnTo>
                  <a:lnTo>
                    <a:pt x="607" y="1103"/>
                  </a:lnTo>
                  <a:lnTo>
                    <a:pt x="615" y="1116"/>
                  </a:lnTo>
                  <a:lnTo>
                    <a:pt x="618" y="1128"/>
                  </a:lnTo>
                  <a:lnTo>
                    <a:pt x="622" y="1142"/>
                  </a:lnTo>
                  <a:lnTo>
                    <a:pt x="406" y="1142"/>
                  </a:lnTo>
                  <a:lnTo>
                    <a:pt x="355" y="944"/>
                  </a:lnTo>
                  <a:lnTo>
                    <a:pt x="329" y="845"/>
                  </a:lnTo>
                  <a:lnTo>
                    <a:pt x="302" y="944"/>
                  </a:lnTo>
                  <a:lnTo>
                    <a:pt x="246" y="1144"/>
                  </a:lnTo>
                  <a:lnTo>
                    <a:pt x="31" y="1144"/>
                  </a:lnTo>
                  <a:lnTo>
                    <a:pt x="34" y="1126"/>
                  </a:lnTo>
                  <a:lnTo>
                    <a:pt x="40" y="1113"/>
                  </a:lnTo>
                  <a:lnTo>
                    <a:pt x="48" y="1100"/>
                  </a:lnTo>
                  <a:lnTo>
                    <a:pt x="60" y="1089"/>
                  </a:lnTo>
                  <a:lnTo>
                    <a:pt x="76" y="1078"/>
                  </a:lnTo>
                  <a:lnTo>
                    <a:pt x="95" y="1069"/>
                  </a:lnTo>
                  <a:lnTo>
                    <a:pt x="114" y="1063"/>
                  </a:lnTo>
                  <a:lnTo>
                    <a:pt x="139" y="1057"/>
                  </a:lnTo>
                  <a:lnTo>
                    <a:pt x="153" y="1043"/>
                  </a:lnTo>
                  <a:lnTo>
                    <a:pt x="172" y="944"/>
                  </a:lnTo>
                  <a:lnTo>
                    <a:pt x="198" y="804"/>
                  </a:lnTo>
                  <a:lnTo>
                    <a:pt x="212" y="720"/>
                  </a:lnTo>
                  <a:lnTo>
                    <a:pt x="233" y="599"/>
                  </a:lnTo>
                  <a:lnTo>
                    <a:pt x="218" y="513"/>
                  </a:lnTo>
                  <a:lnTo>
                    <a:pt x="193" y="405"/>
                  </a:lnTo>
                  <a:lnTo>
                    <a:pt x="187" y="402"/>
                  </a:lnTo>
                  <a:lnTo>
                    <a:pt x="177" y="419"/>
                  </a:lnTo>
                  <a:lnTo>
                    <a:pt x="153" y="455"/>
                  </a:lnTo>
                  <a:lnTo>
                    <a:pt x="128" y="488"/>
                  </a:lnTo>
                  <a:lnTo>
                    <a:pt x="95" y="535"/>
                  </a:lnTo>
                  <a:lnTo>
                    <a:pt x="92" y="550"/>
                  </a:lnTo>
                  <a:lnTo>
                    <a:pt x="95" y="564"/>
                  </a:lnTo>
                  <a:lnTo>
                    <a:pt x="97" y="578"/>
                  </a:lnTo>
                  <a:lnTo>
                    <a:pt x="95" y="598"/>
                  </a:lnTo>
                  <a:lnTo>
                    <a:pt x="91" y="620"/>
                  </a:lnTo>
                  <a:lnTo>
                    <a:pt x="83" y="643"/>
                  </a:lnTo>
                  <a:lnTo>
                    <a:pt x="77" y="654"/>
                  </a:lnTo>
                  <a:lnTo>
                    <a:pt x="71" y="662"/>
                  </a:lnTo>
                  <a:lnTo>
                    <a:pt x="64" y="669"/>
                  </a:lnTo>
                  <a:lnTo>
                    <a:pt x="55" y="676"/>
                  </a:lnTo>
                  <a:lnTo>
                    <a:pt x="48" y="679"/>
                  </a:lnTo>
                  <a:lnTo>
                    <a:pt x="40" y="681"/>
                  </a:lnTo>
                  <a:lnTo>
                    <a:pt x="33" y="678"/>
                  </a:lnTo>
                  <a:lnTo>
                    <a:pt x="29" y="669"/>
                  </a:lnTo>
                  <a:lnTo>
                    <a:pt x="18" y="663"/>
                  </a:lnTo>
                  <a:lnTo>
                    <a:pt x="13" y="657"/>
                  </a:lnTo>
                  <a:lnTo>
                    <a:pt x="7" y="647"/>
                  </a:lnTo>
                  <a:lnTo>
                    <a:pt x="4" y="635"/>
                  </a:lnTo>
                  <a:lnTo>
                    <a:pt x="2" y="621"/>
                  </a:lnTo>
                  <a:lnTo>
                    <a:pt x="0" y="602"/>
                  </a:lnTo>
                  <a:lnTo>
                    <a:pt x="1" y="586"/>
                  </a:lnTo>
                  <a:lnTo>
                    <a:pt x="5" y="570"/>
                  </a:lnTo>
                  <a:lnTo>
                    <a:pt x="14" y="557"/>
                  </a:lnTo>
                  <a:lnTo>
                    <a:pt x="28" y="548"/>
                  </a:lnTo>
                  <a:lnTo>
                    <a:pt x="42" y="537"/>
                  </a:lnTo>
                  <a:lnTo>
                    <a:pt x="66" y="502"/>
                  </a:lnTo>
                  <a:lnTo>
                    <a:pt x="98" y="448"/>
                  </a:lnTo>
                  <a:lnTo>
                    <a:pt x="110" y="419"/>
                  </a:lnTo>
                  <a:lnTo>
                    <a:pt x="123" y="371"/>
                  </a:lnTo>
                  <a:lnTo>
                    <a:pt x="136" y="328"/>
                  </a:lnTo>
                  <a:lnTo>
                    <a:pt x="156" y="274"/>
                  </a:lnTo>
                  <a:lnTo>
                    <a:pt x="173" y="245"/>
                  </a:lnTo>
                  <a:lnTo>
                    <a:pt x="211" y="230"/>
                  </a:lnTo>
                  <a:lnTo>
                    <a:pt x="256" y="218"/>
                  </a:lnTo>
                  <a:lnTo>
                    <a:pt x="275" y="199"/>
                  </a:lnTo>
                  <a:lnTo>
                    <a:pt x="284" y="175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3972" name="Group 4"/>
            <p:cNvGrpSpPr/>
            <p:nvPr/>
          </p:nvGrpSpPr>
          <p:grpSpPr bwMode="auto">
            <a:xfrm>
              <a:off x="672" y="2064"/>
              <a:ext cx="4608" cy="1440"/>
              <a:chOff x="624" y="2064"/>
              <a:chExt cx="4608" cy="1440"/>
            </a:xfrm>
          </p:grpSpPr>
          <p:grpSp>
            <p:nvGrpSpPr>
              <p:cNvPr id="83973" name="Group 5"/>
              <p:cNvGrpSpPr/>
              <p:nvPr/>
            </p:nvGrpSpPr>
            <p:grpSpPr bwMode="auto">
              <a:xfrm>
                <a:off x="624" y="2208"/>
                <a:ext cx="4608" cy="1296"/>
                <a:chOff x="4696" y="1596"/>
                <a:chExt cx="5792" cy="1560"/>
              </a:xfrm>
            </p:grpSpPr>
            <p:grpSp>
              <p:nvGrpSpPr>
                <p:cNvPr id="83974" name="Group 6"/>
                <p:cNvGrpSpPr/>
                <p:nvPr/>
              </p:nvGrpSpPr>
              <p:grpSpPr bwMode="auto">
                <a:xfrm>
                  <a:off x="4877" y="2930"/>
                  <a:ext cx="5430" cy="226"/>
                  <a:chOff x="4759" y="2930"/>
                  <a:chExt cx="5596" cy="122"/>
                </a:xfrm>
              </p:grpSpPr>
              <p:sp>
                <p:nvSpPr>
                  <p:cNvPr id="83975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9848" y="2930"/>
                    <a:ext cx="507" cy="122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76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9336" y="2930"/>
                    <a:ext cx="512" cy="122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77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8828" y="2930"/>
                    <a:ext cx="508" cy="122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78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8321" y="2930"/>
                    <a:ext cx="507" cy="122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79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7813" y="2930"/>
                    <a:ext cx="508" cy="122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80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7301" y="2930"/>
                    <a:ext cx="512" cy="122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81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6794" y="2930"/>
                    <a:ext cx="507" cy="122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82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6286" y="2930"/>
                    <a:ext cx="508" cy="122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83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5779" y="2930"/>
                    <a:ext cx="507" cy="122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84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5267" y="2930"/>
                    <a:ext cx="512" cy="122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85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4759" y="2930"/>
                    <a:ext cx="508" cy="122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3986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4696" y="2922"/>
                  <a:ext cx="5562" cy="0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83987" name="Group 19"/>
                <p:cNvGrpSpPr/>
                <p:nvPr/>
              </p:nvGrpSpPr>
              <p:grpSpPr bwMode="auto">
                <a:xfrm>
                  <a:off x="10283" y="1612"/>
                  <a:ext cx="205" cy="1409"/>
                  <a:chOff x="10283" y="1612"/>
                  <a:chExt cx="567" cy="1409"/>
                </a:xfrm>
              </p:grpSpPr>
              <p:sp>
                <p:nvSpPr>
                  <p:cNvPr id="83988" name="Line 20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10477" y="2707"/>
                    <a:ext cx="120" cy="508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89" name="Line 21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10532" y="2617"/>
                    <a:ext cx="120" cy="51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90" name="Line 22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10531" y="2496"/>
                    <a:ext cx="121" cy="51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91" name="Line 23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10532" y="2376"/>
                    <a:ext cx="120" cy="51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92" name="Line 24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10532" y="2256"/>
                    <a:ext cx="120" cy="51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93" name="Line 25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10532" y="2136"/>
                    <a:ext cx="120" cy="51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94" name="Line 26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10531" y="2015"/>
                    <a:ext cx="121" cy="51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95" name="Line 27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10532" y="1895"/>
                    <a:ext cx="120" cy="51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96" name="Line 28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10532" y="1775"/>
                    <a:ext cx="120" cy="51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97" name="Line 29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10532" y="1655"/>
                    <a:ext cx="120" cy="51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98" name="Line 30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10531" y="1534"/>
                    <a:ext cx="121" cy="51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99" name="Line 31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10532" y="1414"/>
                    <a:ext cx="120" cy="51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4000" name="Line 32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9642" y="2254"/>
                  <a:ext cx="1315" cy="0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4001" name="Line 33"/>
              <p:cNvSpPr>
                <a:spLocks noChangeShapeType="1"/>
              </p:cNvSpPr>
              <p:nvPr/>
            </p:nvSpPr>
            <p:spPr bwMode="auto">
              <a:xfrm>
                <a:off x="768" y="2597"/>
                <a:ext cx="4320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002" name="Line 34"/>
              <p:cNvSpPr>
                <a:spLocks noChangeShapeType="1"/>
              </p:cNvSpPr>
              <p:nvPr/>
            </p:nvSpPr>
            <p:spPr bwMode="auto">
              <a:xfrm flipH="1">
                <a:off x="768" y="2726"/>
                <a:ext cx="4320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003" name="Text Box 35"/>
              <p:cNvSpPr txBox="1">
                <a:spLocks noChangeArrowheads="1"/>
              </p:cNvSpPr>
              <p:nvPr/>
            </p:nvSpPr>
            <p:spPr bwMode="auto">
              <a:xfrm>
                <a:off x="1824" y="2064"/>
                <a:ext cx="2352" cy="519"/>
              </a:xfrm>
              <a:prstGeom prst="rect">
                <a:avLst/>
              </a:prstGeom>
              <a:solidFill>
                <a:srgbClr val="00FF00"/>
              </a:solidFill>
              <a:ln w="9525">
                <a:solidFill>
                  <a:srgbClr val="00FF00"/>
                </a:solidFill>
                <a:miter lim="800000"/>
              </a:ln>
            </p:spPr>
            <p:txBody>
              <a:bodyPr/>
              <a:lstStyle/>
              <a:p>
                <a:pPr algn="just" eaLnBrk="0" hangingPunct="0"/>
                <a:r>
                  <a:rPr lang="zh-CN" altLang="en-US" sz="4000">
                    <a:latin typeface="Times New Roman" panose="02020603050405020304" pitchFamily="18" charset="0"/>
                  </a:rPr>
                  <a:t>来回时间＞</a:t>
                </a:r>
                <a:r>
                  <a:rPr lang="en-US" altLang="zh-CN" sz="4000">
                    <a:latin typeface="Times New Roman" panose="02020603050405020304" pitchFamily="18" charset="0"/>
                  </a:rPr>
                  <a:t>0·1s</a:t>
                </a:r>
                <a:endParaRPr lang="en-US" altLang="zh-CN" sz="400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84004" name="Text Box 36"/>
          <p:cNvSpPr txBox="1">
            <a:spLocks noChangeArrowheads="1"/>
          </p:cNvSpPr>
          <p:nvPr/>
        </p:nvSpPr>
        <p:spPr bwMode="auto">
          <a:xfrm>
            <a:off x="495535" y="620713"/>
            <a:ext cx="7993062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/>
              <a:t>产生回声的条件是人发出的声音与回声之间要有</a:t>
            </a:r>
            <a:r>
              <a:rPr lang="en-US" altLang="zh-CN" sz="2800" dirty="0"/>
              <a:t>0.1s</a:t>
            </a:r>
            <a:r>
              <a:rPr lang="zh-CN" altLang="en-US" sz="2800" dirty="0"/>
              <a:t>以上的时间间隔</a:t>
            </a:r>
            <a:endParaRPr lang="zh-CN" altLang="en-US" sz="2800" dirty="0"/>
          </a:p>
        </p:txBody>
      </p:sp>
      <p:sp>
        <p:nvSpPr>
          <p:cNvPr id="84005" name="Text Box 37"/>
          <p:cNvSpPr txBox="1">
            <a:spLocks noChangeArrowheads="1"/>
          </p:cNvSpPr>
          <p:nvPr/>
        </p:nvSpPr>
        <p:spPr bwMode="auto">
          <a:xfrm>
            <a:off x="523201" y="1600994"/>
            <a:ext cx="77755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</a:rPr>
              <a:t>那么产生回声时障碍物离我们最近应该是多远？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84007" name="Text Box 39"/>
          <p:cNvSpPr txBox="1">
            <a:spLocks noChangeArrowheads="1"/>
          </p:cNvSpPr>
          <p:nvPr/>
        </p:nvSpPr>
        <p:spPr bwMode="auto">
          <a:xfrm>
            <a:off x="1476375" y="5229225"/>
            <a:ext cx="52562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S=Vt=340m/s×0.05s=17m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84008" name="Rectangle 40"/>
          <p:cNvSpPr>
            <a:spLocks noChangeArrowheads="1"/>
          </p:cNvSpPr>
          <p:nvPr/>
        </p:nvSpPr>
        <p:spPr bwMode="auto">
          <a:xfrm>
            <a:off x="6081235" y="4025"/>
            <a:ext cx="28082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6600FF"/>
                </a:solidFill>
              </a:rPr>
              <a:t>[</a:t>
            </a:r>
            <a:r>
              <a:rPr lang="zh-CN" altLang="en-US" sz="3600" b="1" dirty="0">
                <a:solidFill>
                  <a:srgbClr val="6600FF"/>
                </a:solidFill>
              </a:rPr>
              <a:t>跟踪练习六</a:t>
            </a:r>
            <a:r>
              <a:rPr lang="en-US" altLang="zh-CN" sz="3600" b="1" dirty="0">
                <a:solidFill>
                  <a:srgbClr val="6600FF"/>
                </a:solidFill>
              </a:rPr>
              <a:t>]</a:t>
            </a:r>
            <a:endParaRPr lang="en-US" altLang="zh-CN" sz="3600" b="1" dirty="0">
              <a:solidFill>
                <a:srgbClr val="66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005" grpId="0"/>
      <p:bldP spid="8400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179512" y="219075"/>
            <a:ext cx="896461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200" dirty="0">
                <a:latin typeface="华文行楷" pitchFamily="2" charset="-122"/>
                <a:ea typeface="华文行楷" pitchFamily="2" charset="-122"/>
              </a:rPr>
              <a:t>思考题</a:t>
            </a:r>
            <a:r>
              <a:rPr kumimoji="1" lang="en-US" altLang="zh-CN" sz="3200" dirty="0">
                <a:latin typeface="华文行楷" pitchFamily="2" charset="-122"/>
                <a:ea typeface="华文行楷" pitchFamily="2" charset="-122"/>
              </a:rPr>
              <a:t>:</a:t>
            </a:r>
            <a:r>
              <a:rPr kumimoji="1" lang="zh-CN" altLang="en-US" sz="3200" dirty="0">
                <a:latin typeface="华文行楷" pitchFamily="2" charset="-122"/>
                <a:ea typeface="华文行楷" pitchFamily="2" charset="-122"/>
              </a:rPr>
              <a:t>利用回声可以测海底的深度</a:t>
            </a:r>
            <a:r>
              <a:rPr kumimoji="1" lang="en-US" altLang="zh-CN" sz="3200" dirty="0">
                <a:latin typeface="华文行楷" pitchFamily="2" charset="-122"/>
                <a:ea typeface="华文行楷" pitchFamily="2" charset="-122"/>
              </a:rPr>
              <a:t>,</a:t>
            </a:r>
            <a:endParaRPr kumimoji="1" lang="en-US" altLang="zh-CN" sz="3200" dirty="0">
              <a:latin typeface="华文行楷" pitchFamily="2" charset="-122"/>
              <a:ea typeface="华文行楷" pitchFamily="2" charset="-122"/>
            </a:endParaRPr>
          </a:p>
          <a:p>
            <a:r>
              <a:rPr kumimoji="1" lang="zh-CN" altLang="en-US" sz="3200" dirty="0">
                <a:latin typeface="华文行楷" pitchFamily="2" charset="-122"/>
                <a:ea typeface="华文行楷" pitchFamily="2" charset="-122"/>
              </a:rPr>
              <a:t>判断海中物体的存在</a:t>
            </a:r>
            <a:r>
              <a:rPr kumimoji="1" lang="en-US" altLang="zh-CN" sz="3200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kumimoji="1" lang="zh-CN" altLang="en-US" sz="3200" dirty="0">
                <a:latin typeface="华文行楷" pitchFamily="2" charset="-122"/>
                <a:ea typeface="华文行楷" pitchFamily="2" charset="-122"/>
              </a:rPr>
              <a:t>请想一想利用回声测海底的深度需要先知道什么？然后怎样计算？</a:t>
            </a:r>
            <a:endParaRPr kumimoji="1"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179512" y="1714500"/>
            <a:ext cx="888841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dirty="0">
                <a:latin typeface="华文行楷" pitchFamily="2" charset="-122"/>
                <a:ea typeface="华文行楷" pitchFamily="2" charset="-122"/>
              </a:rPr>
              <a:t>答</a:t>
            </a:r>
            <a:r>
              <a:rPr kumimoji="1" lang="en-US" altLang="zh-CN" sz="3200" dirty="0">
                <a:latin typeface="华文行楷" pitchFamily="2" charset="-122"/>
                <a:ea typeface="华文行楷" pitchFamily="2" charset="-122"/>
              </a:rPr>
              <a:t>:</a:t>
            </a:r>
            <a:r>
              <a:rPr kumimoji="1" lang="zh-CN" altLang="en-US" sz="3200" dirty="0">
                <a:latin typeface="华文行楷" pitchFamily="2" charset="-122"/>
                <a:ea typeface="华文行楷" pitchFamily="2" charset="-122"/>
              </a:rPr>
              <a:t>声音在海水中的</a:t>
            </a:r>
            <a:r>
              <a:rPr kumimoji="1" lang="zh-CN" altLang="en-US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传播速度</a:t>
            </a:r>
            <a:r>
              <a:rPr kumimoji="1" lang="en-US" altLang="zh-CN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v</a:t>
            </a:r>
            <a:r>
              <a:rPr kumimoji="1" lang="en-US" altLang="zh-CN" sz="3200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kumimoji="1" lang="zh-CN" altLang="en-US" sz="3200" dirty="0">
                <a:latin typeface="华文行楷" pitchFamily="2" charset="-122"/>
                <a:ea typeface="华文行楷" pitchFamily="2" charset="-122"/>
              </a:rPr>
              <a:t>从发出声音到接收回声所用的</a:t>
            </a:r>
            <a:r>
              <a:rPr kumimoji="1" lang="zh-CN" altLang="en-US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时间</a:t>
            </a:r>
            <a:r>
              <a:rPr kumimoji="1" lang="en-US" altLang="zh-CN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t</a:t>
            </a:r>
            <a:r>
              <a:rPr kumimoji="1" lang="zh-CN" altLang="en-US" sz="3200" dirty="0">
                <a:latin typeface="华文行楷" pitchFamily="2" charset="-122"/>
                <a:ea typeface="华文行楷" pitchFamily="2" charset="-122"/>
              </a:rPr>
              <a:t>。海水</a:t>
            </a:r>
            <a:r>
              <a:rPr kumimoji="1" lang="zh-CN" altLang="en-US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深度</a:t>
            </a:r>
            <a:r>
              <a:rPr kumimoji="1" lang="en-US" altLang="zh-CN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S</a:t>
            </a:r>
            <a:r>
              <a:rPr kumimoji="1" lang="zh-CN" altLang="en-US" sz="3200" dirty="0">
                <a:latin typeface="华文行楷" pitchFamily="2" charset="-122"/>
                <a:ea typeface="华文行楷" pitchFamily="2" charset="-122"/>
              </a:rPr>
              <a:t>的计算公式为</a:t>
            </a:r>
            <a:endParaRPr kumimoji="1"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82948" name="Object 4"/>
          <p:cNvGraphicFramePr>
            <a:graphicFrameLocks noChangeAspect="1"/>
          </p:cNvGraphicFramePr>
          <p:nvPr/>
        </p:nvGraphicFramePr>
        <p:xfrm>
          <a:off x="2700338" y="2636838"/>
          <a:ext cx="3430587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8" name="公式" r:id="rId1" imgW="1168400" imgH="520700" progId="Equation.3">
                  <p:embed/>
                </p:oleObj>
              </mc:Choice>
              <mc:Fallback>
                <p:oleObj name="公式" r:id="rId1" imgW="1168400" imgH="520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2636838"/>
                        <a:ext cx="3430587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215775" y="3716338"/>
            <a:ext cx="874871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0000FF"/>
                </a:solidFill>
              </a:rPr>
              <a:t>1.</a:t>
            </a:r>
            <a:r>
              <a:rPr kumimoji="1" lang="zh-CN" altLang="en-US" sz="3200" dirty="0">
                <a:solidFill>
                  <a:srgbClr val="0000FF"/>
                </a:solidFill>
              </a:rPr>
              <a:t>人对着障碍物高喊一声</a:t>
            </a:r>
            <a:r>
              <a:rPr kumimoji="1" lang="en-US" altLang="zh-CN" sz="3200" dirty="0">
                <a:solidFill>
                  <a:srgbClr val="0000FF"/>
                </a:solidFill>
              </a:rPr>
              <a:t>,2s</a:t>
            </a:r>
            <a:r>
              <a:rPr kumimoji="1" lang="zh-CN" altLang="en-US" sz="3200" dirty="0">
                <a:solidFill>
                  <a:srgbClr val="0000FF"/>
                </a:solidFill>
              </a:rPr>
              <a:t>后听到回声</a:t>
            </a:r>
            <a:r>
              <a:rPr kumimoji="1" lang="en-US" altLang="zh-CN" sz="3200" dirty="0">
                <a:solidFill>
                  <a:srgbClr val="0000FF"/>
                </a:solidFill>
              </a:rPr>
              <a:t>,</a:t>
            </a:r>
            <a:r>
              <a:rPr kumimoji="1" lang="zh-CN" altLang="en-US" sz="3200" dirty="0">
                <a:solidFill>
                  <a:srgbClr val="0000FF"/>
                </a:solidFill>
              </a:rPr>
              <a:t>则人离障碍物的距离是</a:t>
            </a:r>
            <a:r>
              <a:rPr kumimoji="1" lang="zh-CN" altLang="en-US" sz="3200" u="sng" dirty="0">
                <a:solidFill>
                  <a:srgbClr val="0000FF"/>
                </a:solidFill>
              </a:rPr>
              <a:t>           </a:t>
            </a:r>
            <a:r>
              <a:rPr kumimoji="1" lang="zh-CN" altLang="en-US" sz="3200" dirty="0">
                <a:solidFill>
                  <a:srgbClr val="0000FF"/>
                </a:solidFill>
              </a:rPr>
              <a:t>。（声速：</a:t>
            </a:r>
            <a:r>
              <a:rPr kumimoji="1" lang="en-US" altLang="zh-CN" sz="3200" dirty="0">
                <a:solidFill>
                  <a:srgbClr val="0000FF"/>
                </a:solidFill>
              </a:rPr>
              <a:t>340m/s</a:t>
            </a:r>
            <a:r>
              <a:rPr kumimoji="1" lang="zh-CN" altLang="en-US" sz="3200" dirty="0" smtClean="0">
                <a:solidFill>
                  <a:srgbClr val="0000FF"/>
                </a:solidFill>
              </a:rPr>
              <a:t>）</a:t>
            </a:r>
            <a:endParaRPr kumimoji="1"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250825" y="4941888"/>
            <a:ext cx="8459788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rgbClr val="0000FF"/>
                </a:solidFill>
              </a:rPr>
              <a:t>2.</a:t>
            </a:r>
            <a:r>
              <a:rPr kumimoji="1" lang="zh-CN" altLang="en-US" sz="3200">
                <a:solidFill>
                  <a:srgbClr val="0000FF"/>
                </a:solidFill>
              </a:rPr>
              <a:t>利用回声测海底深度</a:t>
            </a:r>
            <a:r>
              <a:rPr kumimoji="1" lang="en-US" altLang="zh-CN" sz="3200">
                <a:solidFill>
                  <a:srgbClr val="0000FF"/>
                </a:solidFill>
              </a:rPr>
              <a:t>,</a:t>
            </a:r>
            <a:r>
              <a:rPr kumimoji="1" lang="zh-CN" altLang="en-US" sz="3200">
                <a:solidFill>
                  <a:srgbClr val="0000FF"/>
                </a:solidFill>
              </a:rPr>
              <a:t>若已知海水中声速为</a:t>
            </a:r>
            <a:r>
              <a:rPr kumimoji="1" lang="en-US" altLang="zh-CN" sz="3200">
                <a:solidFill>
                  <a:srgbClr val="0000FF"/>
                </a:solidFill>
              </a:rPr>
              <a:t>1530m/s,</a:t>
            </a:r>
            <a:r>
              <a:rPr kumimoji="1" lang="zh-CN" altLang="en-US" sz="3200">
                <a:solidFill>
                  <a:srgbClr val="0000FF"/>
                </a:solidFill>
              </a:rPr>
              <a:t>从考察船上竖直向海底发出声波</a:t>
            </a:r>
            <a:r>
              <a:rPr kumimoji="1" lang="en-US" altLang="zh-CN" sz="3200">
                <a:solidFill>
                  <a:srgbClr val="0000FF"/>
                </a:solidFill>
              </a:rPr>
              <a:t>,0.8s</a:t>
            </a:r>
            <a:r>
              <a:rPr kumimoji="1" lang="zh-CN" altLang="en-US" sz="3200">
                <a:solidFill>
                  <a:srgbClr val="0000FF"/>
                </a:solidFill>
              </a:rPr>
              <a:t>后接收到回声</a:t>
            </a:r>
            <a:r>
              <a:rPr kumimoji="1" lang="en-US" altLang="zh-CN" sz="3200">
                <a:solidFill>
                  <a:srgbClr val="0000FF"/>
                </a:solidFill>
              </a:rPr>
              <a:t>,</a:t>
            </a:r>
            <a:r>
              <a:rPr kumimoji="1" lang="zh-CN" altLang="en-US" sz="3200">
                <a:solidFill>
                  <a:srgbClr val="0000FF"/>
                </a:solidFill>
              </a:rPr>
              <a:t>则该处海底深</a:t>
            </a:r>
            <a:r>
              <a:rPr kumimoji="1" lang="zh-CN" altLang="en-US" sz="3200" u="sng">
                <a:solidFill>
                  <a:srgbClr val="0000FF"/>
                </a:solidFill>
              </a:rPr>
              <a:t> </a:t>
            </a:r>
            <a:r>
              <a:rPr kumimoji="1" lang="en-US" altLang="zh-CN" sz="3200" u="sng">
                <a:solidFill>
                  <a:srgbClr val="0000FF"/>
                </a:solidFill>
              </a:rPr>
              <a:t>      </a:t>
            </a:r>
            <a:r>
              <a:rPr kumimoji="1" lang="en-US" altLang="zh-CN" sz="3200">
                <a:solidFill>
                  <a:srgbClr val="0000FF"/>
                </a:solidFill>
              </a:rPr>
              <a:t>m</a:t>
            </a:r>
            <a:r>
              <a:rPr kumimoji="1" lang="zh-CN" altLang="en-US" sz="3200">
                <a:solidFill>
                  <a:srgbClr val="0000FF"/>
                </a:solidFill>
              </a:rPr>
              <a:t>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6443663" y="-100013"/>
            <a:ext cx="2808287" cy="64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6600FF"/>
                </a:solidFill>
              </a:rPr>
              <a:t>[</a:t>
            </a:r>
            <a:r>
              <a:rPr lang="zh-CN" altLang="en-US" sz="3600" b="1" dirty="0">
                <a:solidFill>
                  <a:srgbClr val="6600FF"/>
                </a:solidFill>
              </a:rPr>
              <a:t>跟踪练习六</a:t>
            </a:r>
            <a:r>
              <a:rPr lang="en-US" altLang="zh-CN" sz="3600" b="1" dirty="0">
                <a:solidFill>
                  <a:srgbClr val="6600FF"/>
                </a:solidFill>
              </a:rPr>
              <a:t>]</a:t>
            </a:r>
            <a:endParaRPr lang="en-US" altLang="zh-CN" sz="3600" b="1" dirty="0">
              <a:solidFill>
                <a:srgbClr val="66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autoUpdateAnimBg="0"/>
      <p:bldP spid="82949" grpId="0"/>
      <p:bldP spid="8295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矩形 1"/>
          <p:cNvSpPr>
            <a:spLocks noChangeArrowheads="1"/>
          </p:cNvSpPr>
          <p:nvPr/>
        </p:nvSpPr>
        <p:spPr bwMode="auto">
          <a:xfrm>
            <a:off x="323528" y="404664"/>
            <a:ext cx="7858125" cy="65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dirty="0">
                <a:solidFill>
                  <a:srgbClr val="FF3300"/>
                </a:solidFill>
                <a:latin typeface="Times New Roman" panose="02020603050405020304" pitchFamily="18" charset="0"/>
              </a:rPr>
              <a:t>一</a:t>
            </a:r>
            <a:r>
              <a:rPr lang="en-US" altLang="zh-CN" sz="2700" dirty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700" dirty="0">
                <a:solidFill>
                  <a:srgbClr val="FF3300"/>
                </a:solidFill>
                <a:latin typeface="Times New Roman" panose="02020603050405020304" pitchFamily="18" charset="0"/>
              </a:rPr>
              <a:t>声音的产生</a:t>
            </a:r>
            <a:endParaRPr lang="zh-CN" altLang="en-US" sz="2700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700" dirty="0">
                <a:latin typeface="Times New Roman" panose="02020603050405020304" pitchFamily="18" charset="0"/>
              </a:rPr>
              <a:t> </a:t>
            </a:r>
            <a:r>
              <a:rPr lang="zh-CN" altLang="en-US" sz="2700" dirty="0" smtClean="0">
                <a:latin typeface="Times New Roman" panose="02020603050405020304" pitchFamily="18" charset="0"/>
              </a:rPr>
              <a:t>   发</a:t>
            </a:r>
            <a:r>
              <a:rPr lang="zh-CN" altLang="en-US" sz="2700" dirty="0">
                <a:latin typeface="Times New Roman" panose="02020603050405020304" pitchFamily="18" charset="0"/>
              </a:rPr>
              <a:t>声的物体叫做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声源</a:t>
            </a:r>
            <a:r>
              <a:rPr lang="zh-CN" altLang="en-US" sz="2700" dirty="0">
                <a:latin typeface="Times New Roman" panose="02020603050405020304" pitchFamily="18" charset="0"/>
              </a:rPr>
              <a:t>。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700" dirty="0">
                <a:latin typeface="Times New Roman" panose="02020603050405020304" pitchFamily="18" charset="0"/>
              </a:rPr>
              <a:t>    </a:t>
            </a:r>
            <a:r>
              <a:rPr lang="zh-CN" altLang="en-US" sz="2700" dirty="0" smtClean="0">
                <a:latin typeface="Times New Roman" panose="02020603050405020304" pitchFamily="18" charset="0"/>
              </a:rPr>
              <a:t>声</a:t>
            </a:r>
            <a:r>
              <a:rPr lang="zh-CN" altLang="en-US" sz="2700" dirty="0">
                <a:latin typeface="Times New Roman" panose="02020603050405020304" pitchFamily="18" charset="0"/>
              </a:rPr>
              <a:t>是由物体的振动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产生</a:t>
            </a:r>
            <a:r>
              <a:rPr lang="zh-CN" altLang="en-US" sz="2700" dirty="0">
                <a:latin typeface="Times New Roman" panose="02020603050405020304" pitchFamily="18" charset="0"/>
              </a:rPr>
              <a:t>的。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700" dirty="0">
                <a:latin typeface="Times New Roman" panose="02020603050405020304" pitchFamily="18" charset="0"/>
              </a:rPr>
              <a:t>　</a:t>
            </a:r>
            <a:r>
              <a:rPr lang="zh-CN" altLang="en-US" sz="2700" dirty="0" smtClean="0">
                <a:latin typeface="Times New Roman" panose="02020603050405020304" pitchFamily="18" charset="0"/>
              </a:rPr>
              <a:t>振</a:t>
            </a:r>
            <a:r>
              <a:rPr lang="zh-CN" altLang="en-US" sz="2700" dirty="0">
                <a:latin typeface="Times New Roman" panose="02020603050405020304" pitchFamily="18" charset="0"/>
              </a:rPr>
              <a:t>动停止，发声也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停止</a:t>
            </a:r>
            <a:r>
              <a:rPr lang="zh-CN" altLang="en-US" sz="2700" dirty="0">
                <a:latin typeface="Times New Roman" panose="02020603050405020304" pitchFamily="18" charset="0"/>
              </a:rPr>
              <a:t>。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700" dirty="0">
                <a:latin typeface="Times New Roman" panose="02020603050405020304" pitchFamily="18" charset="0"/>
              </a:rPr>
              <a:t>    </a:t>
            </a:r>
            <a:r>
              <a:rPr lang="zh-CN" altLang="en-US" sz="2700" dirty="0" smtClean="0">
                <a:latin typeface="Times New Roman" panose="02020603050405020304" pitchFamily="18" charset="0"/>
              </a:rPr>
              <a:t>将</a:t>
            </a:r>
            <a:r>
              <a:rPr lang="zh-CN" altLang="en-US" sz="2700" dirty="0">
                <a:latin typeface="Times New Roman" panose="02020603050405020304" pitchFamily="18" charset="0"/>
              </a:rPr>
              <a:t>发声体的振动记录下来</a:t>
            </a:r>
            <a:r>
              <a:rPr lang="en-US" altLang="zh-CN" sz="2700" dirty="0">
                <a:latin typeface="Times New Roman" panose="02020603050405020304" pitchFamily="18" charset="0"/>
              </a:rPr>
              <a:t>,</a:t>
            </a:r>
            <a:r>
              <a:rPr lang="zh-CN" altLang="en-US" sz="2700" dirty="0">
                <a:latin typeface="Times New Roman" panose="02020603050405020304" pitchFamily="18" charset="0"/>
              </a:rPr>
              <a:t>需要时再让物体按照记录下来的振动规律去振动</a:t>
            </a:r>
            <a:r>
              <a:rPr lang="en-US" altLang="zh-CN" sz="2700" dirty="0">
                <a:latin typeface="Times New Roman" panose="02020603050405020304" pitchFamily="18" charset="0"/>
              </a:rPr>
              <a:t>,</a:t>
            </a:r>
            <a:r>
              <a:rPr lang="zh-CN" altLang="en-US" sz="2700" dirty="0">
                <a:latin typeface="Times New Roman" panose="02020603050405020304" pitchFamily="18" charset="0"/>
              </a:rPr>
              <a:t>能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保存</a:t>
            </a:r>
            <a:r>
              <a:rPr lang="zh-CN" altLang="en-US" sz="2700" dirty="0">
                <a:latin typeface="Times New Roman" panose="02020603050405020304" pitchFamily="18" charset="0"/>
              </a:rPr>
              <a:t>声音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r>
              <a:rPr lang="zh-CN" altLang="en-US" sz="2700" dirty="0">
                <a:solidFill>
                  <a:srgbClr val="FF3300"/>
                </a:solidFill>
                <a:latin typeface="Times New Roman" panose="02020603050405020304" pitchFamily="18" charset="0"/>
              </a:rPr>
              <a:t>二</a:t>
            </a:r>
            <a:r>
              <a:rPr lang="en-US" altLang="zh-CN" sz="2700" dirty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700" dirty="0">
                <a:solidFill>
                  <a:srgbClr val="FF3300"/>
                </a:solidFill>
                <a:latin typeface="Times New Roman" panose="02020603050405020304" pitchFamily="18" charset="0"/>
              </a:rPr>
              <a:t>声音的传播</a:t>
            </a:r>
            <a:endParaRPr lang="zh-CN" altLang="en-US" sz="2700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700" dirty="0">
                <a:latin typeface="Times New Roman" panose="02020603050405020304" pitchFamily="18" charset="0"/>
              </a:rPr>
              <a:t> </a:t>
            </a:r>
            <a:r>
              <a:rPr lang="zh-CN" altLang="en-US" sz="2700" dirty="0" smtClean="0">
                <a:latin typeface="Times New Roman" panose="02020603050405020304" pitchFamily="18" charset="0"/>
              </a:rPr>
              <a:t>   声</a:t>
            </a:r>
            <a:r>
              <a:rPr lang="zh-CN" altLang="en-US" sz="2700" dirty="0">
                <a:latin typeface="Times New Roman" panose="02020603050405020304" pitchFamily="18" charset="0"/>
              </a:rPr>
              <a:t>以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声波</a:t>
            </a:r>
            <a:r>
              <a:rPr lang="zh-CN" altLang="en-US" sz="2700" dirty="0">
                <a:latin typeface="Times New Roman" panose="02020603050405020304" pitchFamily="18" charset="0"/>
              </a:rPr>
              <a:t>的形式传播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真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空</a:t>
            </a:r>
            <a:r>
              <a:rPr lang="zh-CN" altLang="en-US" sz="2700" dirty="0">
                <a:latin typeface="Times New Roman" panose="02020603050405020304" pitchFamily="18" charset="0"/>
              </a:rPr>
              <a:t>不能传声。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7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固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体、液体、气体</a:t>
            </a:r>
            <a:r>
              <a:rPr lang="zh-CN" altLang="en-US" sz="2700" dirty="0">
                <a:latin typeface="Times New Roman" panose="02020603050405020304" pitchFamily="18" charset="0"/>
              </a:rPr>
              <a:t>都能传播声音。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700" dirty="0" smtClean="0">
                <a:latin typeface="Times New Roman" panose="02020603050405020304" pitchFamily="18" charset="0"/>
              </a:rPr>
              <a:t>    传</a:t>
            </a:r>
            <a:r>
              <a:rPr lang="zh-CN" altLang="en-US" sz="2700" dirty="0">
                <a:latin typeface="Times New Roman" panose="02020603050405020304" pitchFamily="18" charset="0"/>
              </a:rPr>
              <a:t>播声音的物质叫做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声音的介质</a:t>
            </a:r>
            <a:r>
              <a:rPr lang="zh-CN" altLang="en-US" sz="2700" dirty="0">
                <a:latin typeface="Times New Roman" panose="02020603050405020304" pitchFamily="18" charset="0"/>
              </a:rPr>
              <a:t>。</a:t>
            </a:r>
            <a:br>
              <a:rPr lang="zh-CN" altLang="en-US" sz="2700" dirty="0">
                <a:latin typeface="Times New Roman" panose="02020603050405020304" pitchFamily="18" charset="0"/>
              </a:rPr>
            </a:br>
            <a:r>
              <a:rPr lang="zh-CN" altLang="en-US" sz="2700" dirty="0">
                <a:solidFill>
                  <a:srgbClr val="FF3300"/>
                </a:solidFill>
                <a:latin typeface="Times New Roman" panose="02020603050405020304" pitchFamily="18" charset="0"/>
              </a:rPr>
              <a:t>三</a:t>
            </a:r>
            <a:r>
              <a:rPr lang="en-US" altLang="zh-CN" sz="2700" dirty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700" dirty="0">
                <a:solidFill>
                  <a:srgbClr val="FF3300"/>
                </a:solidFill>
                <a:latin typeface="Times New Roman" panose="02020603050405020304" pitchFamily="18" charset="0"/>
              </a:rPr>
              <a:t>声速</a:t>
            </a:r>
            <a:endParaRPr lang="zh-CN" altLang="en-US" sz="2700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700" dirty="0">
                <a:latin typeface="Times New Roman" panose="02020603050405020304" pitchFamily="18" charset="0"/>
              </a:rPr>
              <a:t>　</a:t>
            </a:r>
            <a:r>
              <a:rPr lang="en-US" altLang="zh-CN" sz="2700" dirty="0" smtClean="0">
                <a:latin typeface="Times New Roman" panose="02020603050405020304" pitchFamily="18" charset="0"/>
              </a:rPr>
              <a:t>15</a:t>
            </a:r>
            <a:r>
              <a:rPr lang="en-US" altLang="zh-CN" sz="2700" dirty="0">
                <a:latin typeface="Times New Roman" panose="02020603050405020304" pitchFamily="18" charset="0"/>
              </a:rPr>
              <a:t>℃</a:t>
            </a:r>
            <a:r>
              <a:rPr lang="zh-CN" altLang="en-US" sz="2700" dirty="0">
                <a:latin typeface="Times New Roman" panose="02020603050405020304" pitchFamily="18" charset="0"/>
              </a:rPr>
              <a:t>时空气中的声速是</a:t>
            </a:r>
            <a:r>
              <a: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340m/s</a:t>
            </a:r>
            <a:r>
              <a:rPr lang="zh-CN" altLang="en-US" sz="2700" dirty="0">
                <a:latin typeface="Times New Roman" panose="02020603050405020304" pitchFamily="18" charset="0"/>
              </a:rPr>
              <a:t>。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700" dirty="0" smtClean="0">
                <a:latin typeface="Times New Roman" panose="02020603050405020304" pitchFamily="18" charset="0"/>
              </a:rPr>
              <a:t>     声</a:t>
            </a:r>
            <a:r>
              <a:rPr lang="zh-CN" altLang="en-US" sz="2700" dirty="0">
                <a:latin typeface="Times New Roman" panose="02020603050405020304" pitchFamily="18" charset="0"/>
              </a:rPr>
              <a:t>速的大小跟介质的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种类</a:t>
            </a:r>
            <a:r>
              <a:rPr lang="zh-CN" altLang="en-US" sz="2700" dirty="0">
                <a:latin typeface="Times New Roman" panose="02020603050405020304" pitchFamily="18" charset="0"/>
              </a:rPr>
              <a:t>和</a:t>
            </a:r>
            <a:r>
              <a:rPr lang="zh-CN" altLang="en-US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温度</a:t>
            </a:r>
            <a:r>
              <a:rPr lang="zh-CN" altLang="en-US" sz="2700" dirty="0">
                <a:latin typeface="Times New Roman" panose="02020603050405020304" pitchFamily="18" charset="0"/>
              </a:rPr>
              <a:t>有关。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700" dirty="0" smtClean="0">
                <a:latin typeface="Times New Roman" panose="02020603050405020304" pitchFamily="18" charset="0"/>
              </a:rPr>
              <a:t>     一</a:t>
            </a:r>
            <a:r>
              <a:rPr lang="zh-CN" altLang="en-US" sz="2700" dirty="0">
                <a:latin typeface="Times New Roman" panose="02020603050405020304" pitchFamily="18" charset="0"/>
              </a:rPr>
              <a:t>般情况下</a:t>
            </a:r>
            <a:r>
              <a: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V</a:t>
            </a:r>
            <a:r>
              <a:rPr lang="zh-CN" altLang="en-US" sz="2700" b="1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固</a:t>
            </a:r>
            <a:r>
              <a: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&gt;V</a:t>
            </a:r>
            <a:r>
              <a:rPr lang="zh-CN" altLang="en-US" sz="2700" b="1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液</a:t>
            </a:r>
            <a:r>
              <a: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&gt;V</a:t>
            </a:r>
            <a:r>
              <a:rPr lang="zh-CN" altLang="en-US" sz="2700" b="1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气</a:t>
            </a:r>
            <a:r>
              <a:rPr lang="zh-CN" altLang="en-US" sz="2700" dirty="0">
                <a:latin typeface="Times New Roman" panose="02020603050405020304" pitchFamily="18" charset="0"/>
              </a:rPr>
              <a:t>　　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sp>
        <p:nvSpPr>
          <p:cNvPr id="71683" name="TextBox 2"/>
          <p:cNvSpPr txBox="1">
            <a:spLocks noChangeArrowheads="1"/>
          </p:cNvSpPr>
          <p:nvPr/>
        </p:nvSpPr>
        <p:spPr bwMode="auto">
          <a:xfrm>
            <a:off x="5724128" y="210344"/>
            <a:ext cx="31670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知识梳理</a:t>
            </a:r>
            <a:endParaRPr lang="zh-CN" altLang="en-US" sz="5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137864" y="2895600"/>
            <a:ext cx="8610600" cy="8223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400" b="1" dirty="0">
                <a:ea typeface="楷体_GB2312" pitchFamily="49" charset="-122"/>
              </a:rPr>
              <a:t>②放在真空罩里的手机，当有来电时，只见指示灯闪烁，听不见铃声</a:t>
            </a:r>
            <a:endParaRPr lang="zh-CN" sz="2400" b="1" dirty="0">
              <a:ea typeface="楷体_GB2312" pitchFamily="49" charset="-122"/>
            </a:endParaRPr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179512" y="4267200"/>
            <a:ext cx="445135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400" b="1" dirty="0">
                <a:ea typeface="楷体_GB2312" pitchFamily="49" charset="-122"/>
              </a:rPr>
              <a:t>③“风声雨声读书声，声声入耳”</a:t>
            </a:r>
            <a:endParaRPr lang="zh-CN" sz="2400" b="1" dirty="0">
              <a:ea typeface="楷体_GB2312" pitchFamily="49" charset="-122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179512" y="5445224"/>
            <a:ext cx="567055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400" b="1" dirty="0">
                <a:ea typeface="楷体_GB2312" pitchFamily="49" charset="-122"/>
              </a:rPr>
              <a:t>④锣发声时用手按住锣，锣声就消失了。</a:t>
            </a:r>
            <a:endParaRPr lang="zh-CN" sz="2400" b="1" dirty="0">
              <a:ea typeface="楷体_GB2312" pitchFamily="49" charset="-122"/>
            </a:endParaRPr>
          </a:p>
        </p:txBody>
      </p:sp>
      <p:sp>
        <p:nvSpPr>
          <p:cNvPr id="72709" name="Rectangle 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3352800" y="304800"/>
            <a:ext cx="5410200" cy="207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    下列的实验和实例，体现出哪些有关声音的科学知识？</a:t>
            </a:r>
            <a:endParaRPr lang="zh-CN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sz="3200" b="1" dirty="0">
                <a:latin typeface="Arial" panose="020B0604020202020204"/>
                <a:ea typeface="楷体_GB2312" pitchFamily="49" charset="-122"/>
              </a:rPr>
              <a:t>   </a:t>
            </a:r>
            <a:endParaRPr 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179512" y="1743199"/>
            <a:ext cx="891540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400" b="1" dirty="0">
                <a:ea typeface="楷体_GB2312" pitchFamily="49" charset="-122"/>
              </a:rPr>
              <a:t>①在鼓面上放些纸屑，敲鼓时观察到纸屑在跳动同时听见了鼓声。</a:t>
            </a:r>
            <a:endParaRPr lang="zh-CN" sz="2400" b="1" dirty="0">
              <a:ea typeface="楷体_GB2312" pitchFamily="49" charset="-122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323528" y="2362200"/>
            <a:ext cx="50292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ea typeface="楷体_GB2312" pitchFamily="49" charset="-122"/>
              </a:rPr>
              <a:t>声音产生的原因是物体振动。</a:t>
            </a:r>
            <a:endParaRPr lang="zh-CN" altLang="en-US" sz="2400" b="1" dirty="0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395536" y="3763888"/>
            <a:ext cx="3554413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ea typeface="楷体_GB2312" pitchFamily="49" charset="-122"/>
              </a:rPr>
              <a:t>声音不能在真空中传播。</a:t>
            </a:r>
            <a:endParaRPr lang="zh-CN" altLang="en-US" sz="2400" b="1" dirty="0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387424" y="4941168"/>
            <a:ext cx="80010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ea typeface="楷体_GB2312" pitchFamily="49" charset="-122"/>
              </a:rPr>
              <a:t>气体、液体、固体都可以作为声源，空气能传播声音。</a:t>
            </a:r>
            <a:endParaRPr lang="zh-CN" altLang="en-US" sz="2400" b="1" dirty="0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72714" name="Rectangle 1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95536" y="5949280"/>
            <a:ext cx="39624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ea typeface="楷体_GB2312" pitchFamily="49" charset="-122"/>
              </a:rPr>
              <a:t>振动停止，发声停止。</a:t>
            </a:r>
            <a:endParaRPr lang="zh-CN" altLang="en-US" sz="2400" b="1" dirty="0">
              <a:solidFill>
                <a:schemeClr val="accent2"/>
              </a:solidFill>
              <a:ea typeface="楷体_GB2312" pitchFamily="49" charset="-122"/>
            </a:endParaRPr>
          </a:p>
        </p:txBody>
      </p:sp>
      <p:grpSp>
        <p:nvGrpSpPr>
          <p:cNvPr id="72715" name="Group 11"/>
          <p:cNvGrpSpPr/>
          <p:nvPr/>
        </p:nvGrpSpPr>
        <p:grpSpPr bwMode="auto">
          <a:xfrm>
            <a:off x="395288" y="0"/>
            <a:ext cx="2590800" cy="1524000"/>
            <a:chOff x="0" y="0"/>
            <a:chExt cx="1632" cy="960"/>
          </a:xfrm>
        </p:grpSpPr>
        <p:pic>
          <p:nvPicPr>
            <p:cNvPr id="72716" name="Picture 12" descr="808ca62d09113417359bf75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1632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717" name="WordArt 13">
              <a:hlinkClick r:id="rId4" action="ppaction://hlinksldjump"/>
            </p:cNvPr>
            <p:cNvSpPr>
              <a:spLocks noChangeArrowheads="1" noChangeShapeType="1"/>
            </p:cNvSpPr>
            <p:nvPr/>
          </p:nvSpPr>
          <p:spPr bwMode="auto">
            <a:xfrm>
              <a:off x="240" y="288"/>
              <a:ext cx="1200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i="1">
                  <a:ln w="9525">
                    <a:solidFill>
                      <a:srgbClr val="800000"/>
                    </a:solidFill>
                    <a:round/>
                  </a:ln>
                  <a:solidFill>
                    <a:srgbClr val="800000"/>
                  </a:solidFill>
                  <a:effectLst>
                    <a:outerShdw dist="35921" dir="2700000" algn="ctr" rotWithShape="0">
                      <a:srgbClr val="B2B2B2">
                        <a:alpha val="79999"/>
                      </a:srgbClr>
                    </a:outerShdw>
                  </a:effectLst>
                  <a:latin typeface="楷体_GB2312"/>
                </a:rPr>
                <a:t>达标检测</a:t>
              </a:r>
              <a:endParaRPr lang="zh-CN" altLang="en-US" sz="3600" i="1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楷体_GB2312"/>
              </a:endParaRPr>
            </a:p>
          </p:txBody>
        </p:sp>
      </p:grpSp>
      <p:sp>
        <p:nvSpPr>
          <p:cNvPr id="72718" name="Rectangle 14"/>
          <p:cNvSpPr>
            <a:spLocks noChangeArrowheads="1"/>
          </p:cNvSpPr>
          <p:nvPr/>
        </p:nvSpPr>
        <p:spPr bwMode="auto">
          <a:xfrm>
            <a:off x="2819400" y="0"/>
            <a:ext cx="533400" cy="60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27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727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727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27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727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27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727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727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727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animBg="1" autoUpdateAnimBg="0"/>
      <p:bldP spid="72707" grpId="0" animBg="1" autoUpdateAnimBg="0"/>
      <p:bldP spid="72708" grpId="0" animBg="1" autoUpdateAnimBg="0"/>
      <p:bldP spid="72709" grpId="0" autoUpdateAnimBg="0"/>
      <p:bldP spid="72710" grpId="0" animBg="1" autoUpdateAnimBg="0"/>
      <p:bldP spid="72711" grpId="0" animBg="1" autoUpdateAnimBg="0"/>
      <p:bldP spid="72712" grpId="0" animBg="1" autoUpdateAnimBg="0"/>
      <p:bldP spid="72713" grpId="0" animBg="1" autoUpdateAnimBg="0"/>
      <p:bldP spid="72714" grpId="0" animBg="1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395288" y="1747838"/>
            <a:ext cx="8748712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</a:rPr>
              <a:t>、常言道：风声、雨声、读书声，声声入耳。 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   其中的风声、雨声、读书声分别是</a:t>
            </a:r>
            <a:r>
              <a:rPr lang="en-US" altLang="zh-CN" sz="3200" dirty="0">
                <a:latin typeface="Times New Roman" panose="02020603050405020304" pitchFamily="18" charset="0"/>
              </a:rPr>
              <a:t>_____</a:t>
            </a:r>
            <a:r>
              <a:rPr lang="zh-CN" altLang="en-US" sz="3200" dirty="0">
                <a:latin typeface="Times New Roman" panose="02020603050405020304" pitchFamily="18" charset="0"/>
              </a:rPr>
              <a:t>、  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</a:rPr>
              <a:t>    </a:t>
            </a:r>
            <a:r>
              <a:rPr lang="en-US" altLang="zh-CN" sz="2400" dirty="0">
                <a:latin typeface="Times New Roman" panose="02020603050405020304" pitchFamily="18" charset="0"/>
              </a:rPr>
              <a:t>______</a:t>
            </a:r>
            <a:r>
              <a:rPr lang="zh-CN" altLang="en-US" sz="2400" dirty="0">
                <a:latin typeface="Times New Roman" panose="02020603050405020304" pitchFamily="18" charset="0"/>
              </a:rPr>
              <a:t>、 </a:t>
            </a:r>
            <a:r>
              <a:rPr lang="zh-CN" altLang="en-US" sz="2400" u="sng" dirty="0">
                <a:latin typeface="Times New Roman" panose="02020603050405020304" pitchFamily="18" charset="0"/>
              </a:rPr>
              <a:t>                       </a:t>
            </a:r>
            <a:r>
              <a:rPr lang="zh-CN" altLang="en-US" sz="3200" dirty="0">
                <a:latin typeface="Times New Roman" panose="02020603050405020304" pitchFamily="18" charset="0"/>
              </a:rPr>
              <a:t>振动产生的声音，这些声音 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  又是通过</a:t>
            </a:r>
            <a:r>
              <a:rPr lang="en-US" altLang="zh-CN" sz="3200" dirty="0">
                <a:latin typeface="Times New Roman" panose="02020603050405020304" pitchFamily="18" charset="0"/>
              </a:rPr>
              <a:t>_____</a:t>
            </a:r>
            <a:r>
              <a:rPr lang="zh-CN" altLang="en-US" sz="3200" dirty="0">
                <a:latin typeface="Times New Roman" panose="02020603050405020304" pitchFamily="18" charset="0"/>
              </a:rPr>
              <a:t>传播的。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6877050" y="2205038"/>
            <a:ext cx="13795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空气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684213" y="2636838"/>
            <a:ext cx="13795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水滴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2051050" y="2636838"/>
            <a:ext cx="25320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人的声带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2268538" y="3213100"/>
            <a:ext cx="13795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空气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323850" y="4005263"/>
            <a:ext cx="8532813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</a:rPr>
              <a:t>、在演示声音是由物体的振动发生的实验中，  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   将正在发声 的音叉紧靠悬线下的轻质小球，  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   小球多次被弹开。在此实验中，小球的作用 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   是</a:t>
            </a:r>
            <a:r>
              <a:rPr lang="zh-CN" altLang="en-US" sz="3200" u="sng" dirty="0">
                <a:latin typeface="Times New Roman" panose="02020603050405020304" pitchFamily="18" charset="0"/>
              </a:rPr>
              <a:t>                                                                      </a:t>
            </a:r>
            <a:r>
              <a:rPr lang="zh-CN" altLang="en-US" sz="3200" dirty="0">
                <a:latin typeface="Times New Roman" panose="02020603050405020304" pitchFamily="18" charset="0"/>
              </a:rPr>
              <a:t>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1403350" y="5373688"/>
            <a:ext cx="6280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使音叉的微小振动放大，便于观察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3740" name="Group 12"/>
          <p:cNvGrpSpPr/>
          <p:nvPr/>
        </p:nvGrpSpPr>
        <p:grpSpPr bwMode="auto">
          <a:xfrm>
            <a:off x="0" y="0"/>
            <a:ext cx="2590800" cy="1524000"/>
            <a:chOff x="0" y="0"/>
            <a:chExt cx="1632" cy="960"/>
          </a:xfrm>
        </p:grpSpPr>
        <p:pic>
          <p:nvPicPr>
            <p:cNvPr id="73741" name="Picture 13" descr="808ca62d09113417359bf75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1632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742" name="WordArt 14">
              <a:hlinkClick r:id="rId2" action="ppaction://hlinksldjump"/>
            </p:cNvPr>
            <p:cNvSpPr>
              <a:spLocks noChangeArrowheads="1" noChangeShapeType="1"/>
            </p:cNvSpPr>
            <p:nvPr/>
          </p:nvSpPr>
          <p:spPr bwMode="auto">
            <a:xfrm>
              <a:off x="240" y="288"/>
              <a:ext cx="1200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i="1" dirty="0">
                  <a:ln w="9525">
                    <a:solidFill>
                      <a:srgbClr val="800000"/>
                    </a:solidFill>
                    <a:round/>
                  </a:ln>
                  <a:solidFill>
                    <a:srgbClr val="800000"/>
                  </a:solidFill>
                  <a:effectLst>
                    <a:outerShdw dist="35921" dir="2700000" algn="ctr" rotWithShape="0">
                      <a:srgbClr val="B2B2B2">
                        <a:alpha val="79999"/>
                      </a:srgbClr>
                    </a:outerShdw>
                  </a:effectLst>
                  <a:latin typeface="楷体_GB2312"/>
                </a:rPr>
                <a:t>达标检测</a:t>
              </a:r>
              <a:endParaRPr lang="zh-CN" altLang="en-US" sz="3600" i="1" dirty="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楷体_GB231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utoUpdateAnimBg="0"/>
      <p:bldP spid="73732" grpId="0" autoUpdateAnimBg="0"/>
      <p:bldP spid="73733" grpId="0" autoUpdateAnimBg="0"/>
      <p:bldP spid="73734" grpId="0" autoUpdateAnimBg="0"/>
      <p:bldP spid="73736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矩形 1"/>
          <p:cNvSpPr>
            <a:spLocks noChangeArrowheads="1"/>
          </p:cNvSpPr>
          <p:nvPr/>
        </p:nvSpPr>
        <p:spPr bwMode="auto">
          <a:xfrm>
            <a:off x="250825" y="1474788"/>
            <a:ext cx="8826500" cy="308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3.在西安的孔庙里有一个大古钟，有人发现在敲击古钟时，撞击停止后，大钟</a:t>
            </a:r>
            <a:r>
              <a:rPr lang="en-US" sz="2800" b="1" dirty="0">
                <a:latin typeface="Times New Roman" panose="02020603050405020304"/>
                <a:ea typeface="楷体_GB2312" pitchFamily="49" charset="-122"/>
              </a:rPr>
              <a:t>“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余音未止</a:t>
            </a:r>
            <a:r>
              <a:rPr lang="en-US" sz="2800" b="1" dirty="0">
                <a:latin typeface="Times New Roman" panose="02020603050405020304"/>
                <a:ea typeface="楷体_GB2312" pitchFamily="49" charset="-122"/>
              </a:rPr>
              <a:t>”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，</a:t>
            </a:r>
            <a:br>
              <a:rPr 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其主要原因是：</a:t>
            </a:r>
            <a:r>
              <a:rPr lang="en-US" sz="2800" b="1" dirty="0">
                <a:latin typeface="Times New Roman" panose="02020603050405020304"/>
                <a:ea typeface="楷体_GB2312" pitchFamily="49" charset="-122"/>
              </a:rPr>
              <a:t> 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）</a:t>
            </a:r>
            <a:br>
              <a:rPr 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A．钟声的回声</a:t>
            </a:r>
            <a:r>
              <a:rPr lang="en-US" sz="2800" b="1" dirty="0">
                <a:latin typeface="Times New Roman" panose="02020603050405020304"/>
                <a:ea typeface="楷体_GB2312" pitchFamily="49" charset="-122"/>
              </a:rPr>
              <a:t> 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B．大钟还在振动</a:t>
            </a:r>
            <a:br>
              <a:rPr 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C．大钟停止振动，空气还在振动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/>
                <a:ea typeface="楷体_GB2312" pitchFamily="49" charset="-122"/>
              </a:rPr>
              <a:t>         </a:t>
            </a:r>
            <a:r>
              <a:rPr 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D．人的听觉发生延长 </a:t>
            </a:r>
            <a:endParaRPr 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5" name="矩形 3"/>
          <p:cNvSpPr>
            <a:spLocks noChangeArrowheads="1"/>
          </p:cNvSpPr>
          <p:nvPr/>
        </p:nvSpPr>
        <p:spPr bwMode="auto">
          <a:xfrm>
            <a:off x="251520" y="4581525"/>
            <a:ext cx="82169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4.人在岸边走动时，会惊动水下游动的鱼，这个过程中鱼听到的声音的主要传播途径是：（ 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sz="2800" b="1" dirty="0">
                <a:latin typeface="Times New Roman" panose="02020603050405020304"/>
                <a:ea typeface="楷体_GB2312" pitchFamily="49" charset="-122"/>
              </a:rPr>
              <a:t> 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）</a:t>
            </a:r>
            <a:br>
              <a:rPr 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A．土地</a:t>
            </a:r>
            <a:r>
              <a:rPr lang="zh-CN" sz="2800" b="1" dirty="0">
                <a:latin typeface="Times New Roman" panose="02020603050405020304"/>
                <a:ea typeface="楷体_GB2312" pitchFamily="49" charset="-122"/>
              </a:rPr>
              <a:t>—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空气</a:t>
            </a:r>
            <a:r>
              <a:rPr lang="zh-CN" sz="2800" b="1" dirty="0">
                <a:latin typeface="Times New Roman" panose="02020603050405020304"/>
                <a:ea typeface="楷体_GB2312" pitchFamily="49" charset="-122"/>
              </a:rPr>
              <a:t>—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鱼</a:t>
            </a:r>
            <a:r>
              <a:rPr lang="en-US" sz="2800" b="1" dirty="0">
                <a:latin typeface="Times New Roman" panose="02020603050405020304"/>
                <a:ea typeface="楷体_GB2312" pitchFamily="49" charset="-122"/>
              </a:rPr>
              <a:t> 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B．土地</a:t>
            </a:r>
            <a:r>
              <a:rPr lang="zh-CN" sz="2800" b="1" dirty="0">
                <a:latin typeface="Times New Roman" panose="02020603050405020304"/>
                <a:ea typeface="楷体_GB2312" pitchFamily="49" charset="-122"/>
              </a:rPr>
              <a:t>—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空气</a:t>
            </a:r>
            <a:r>
              <a:rPr lang="zh-CN" sz="2800" b="1" dirty="0">
                <a:latin typeface="Times New Roman" panose="02020603050405020304"/>
                <a:ea typeface="楷体_GB2312" pitchFamily="49" charset="-122"/>
              </a:rPr>
              <a:t>—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水</a:t>
            </a:r>
            <a:r>
              <a:rPr lang="zh-CN" sz="2800" b="1" dirty="0">
                <a:latin typeface="Times New Roman" panose="02020603050405020304"/>
                <a:ea typeface="楷体_GB2312" pitchFamily="49" charset="-122"/>
              </a:rPr>
              <a:t>—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鱼</a:t>
            </a:r>
            <a:r>
              <a:rPr lang="en-US" sz="2800" b="1" dirty="0">
                <a:latin typeface="Times New Roman" panose="02020603050405020304"/>
                <a:ea typeface="楷体_GB2312" pitchFamily="49" charset="-122"/>
              </a:rPr>
              <a:t>  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C．土地</a:t>
            </a:r>
            <a:r>
              <a:rPr lang="zh-CN" sz="2800" b="1" dirty="0">
                <a:latin typeface="Times New Roman" panose="02020603050405020304"/>
                <a:ea typeface="楷体_GB2312" pitchFamily="49" charset="-122"/>
              </a:rPr>
              <a:t>—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水</a:t>
            </a:r>
            <a:r>
              <a:rPr lang="zh-CN" sz="2800" b="1" dirty="0">
                <a:latin typeface="Times New Roman" panose="02020603050405020304"/>
                <a:ea typeface="楷体_GB2312" pitchFamily="49" charset="-122"/>
              </a:rPr>
              <a:t>—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鱼</a:t>
            </a:r>
            <a:r>
              <a:rPr lang="en-US" sz="2800" b="1" dirty="0">
                <a:latin typeface="Times New Roman" panose="02020603050405020304"/>
                <a:ea typeface="楷体_GB2312" pitchFamily="49" charset="-122"/>
              </a:rPr>
              <a:t>  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D．水</a:t>
            </a:r>
            <a:r>
              <a:rPr lang="zh-CN" sz="2800" b="1" dirty="0">
                <a:latin typeface="Times New Roman" panose="02020603050405020304"/>
                <a:ea typeface="楷体_GB2312" pitchFamily="49" charset="-122"/>
              </a:rPr>
              <a:t>—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空气</a:t>
            </a:r>
            <a:r>
              <a:rPr lang="zh-CN" sz="2800" b="1" dirty="0">
                <a:latin typeface="Times New Roman" panose="02020603050405020304"/>
                <a:ea typeface="楷体_GB2312" pitchFamily="49" charset="-122"/>
              </a:rPr>
              <a:t>—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鱼</a:t>
            </a:r>
            <a:r>
              <a:rPr lang="en-US" sz="2800" b="1" dirty="0">
                <a:latin typeface="Times New Roman" panose="02020603050405020304"/>
                <a:ea typeface="楷体_GB2312" pitchFamily="49" charset="-122"/>
              </a:rPr>
              <a:t> </a:t>
            </a:r>
            <a:r>
              <a:rPr lang="en-US" sz="2800" dirty="0">
                <a:latin typeface="Times New Roman" panose="02020603050405020304"/>
                <a:ea typeface="楷体_GB2312" pitchFamily="49" charset="-122"/>
              </a:rPr>
              <a:t> </a:t>
            </a:r>
            <a:r>
              <a:rPr lang="en-US" sz="28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6" name="TextBox 3"/>
          <p:cNvSpPr txBox="1">
            <a:spLocks noChangeArrowheads="1"/>
          </p:cNvSpPr>
          <p:nvPr/>
        </p:nvSpPr>
        <p:spPr bwMode="auto">
          <a:xfrm>
            <a:off x="3492500" y="2276475"/>
            <a:ext cx="10001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7" name="TextBox 4"/>
          <p:cNvSpPr txBox="1">
            <a:spLocks noChangeArrowheads="1"/>
          </p:cNvSpPr>
          <p:nvPr/>
        </p:nvSpPr>
        <p:spPr bwMode="auto">
          <a:xfrm>
            <a:off x="6884243" y="5013325"/>
            <a:ext cx="10001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4761" name="Group 9"/>
          <p:cNvGrpSpPr/>
          <p:nvPr/>
        </p:nvGrpSpPr>
        <p:grpSpPr bwMode="auto">
          <a:xfrm>
            <a:off x="0" y="0"/>
            <a:ext cx="2590800" cy="1524000"/>
            <a:chOff x="0" y="0"/>
            <a:chExt cx="1632" cy="960"/>
          </a:xfrm>
        </p:grpSpPr>
        <p:pic>
          <p:nvPicPr>
            <p:cNvPr id="74762" name="Picture 10" descr="808ca62d09113417359bf75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1632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63" name="WordArt 11">
              <a:hlinkClick r:id="rId2" action="ppaction://hlinksldjump"/>
            </p:cNvPr>
            <p:cNvSpPr>
              <a:spLocks noChangeArrowheads="1" noChangeShapeType="1"/>
            </p:cNvSpPr>
            <p:nvPr/>
          </p:nvSpPr>
          <p:spPr bwMode="auto">
            <a:xfrm>
              <a:off x="240" y="288"/>
              <a:ext cx="1200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i="1">
                  <a:ln w="9525">
                    <a:solidFill>
                      <a:srgbClr val="800000"/>
                    </a:solidFill>
                    <a:round/>
                  </a:ln>
                  <a:solidFill>
                    <a:srgbClr val="800000"/>
                  </a:solidFill>
                  <a:effectLst>
                    <a:outerShdw dist="35921" dir="2700000" algn="ctr" rotWithShape="0">
                      <a:srgbClr val="B2B2B2">
                        <a:alpha val="79999"/>
                      </a:srgbClr>
                    </a:outerShdw>
                  </a:effectLst>
                  <a:latin typeface="楷体_GB2312"/>
                </a:rPr>
                <a:t>达标检测</a:t>
              </a:r>
              <a:endParaRPr lang="zh-CN" altLang="en-US" sz="3600" i="1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楷体_GB231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 autoUpdateAnimBg="0"/>
      <p:bldP spid="74757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矩形 1"/>
          <p:cNvSpPr>
            <a:spLocks noChangeArrowheads="1"/>
          </p:cNvSpPr>
          <p:nvPr/>
        </p:nvSpPr>
        <p:spPr bwMode="auto">
          <a:xfrm>
            <a:off x="684213" y="3444006"/>
            <a:ext cx="7786687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6.《梦溪笔谈》中有这样的叙述：行军宿营，士兵枕着牛皮制的箭筒睡在地上，能及早听到夜袭敌人的马蹄声，这是因为（</a:t>
            </a:r>
            <a:r>
              <a:rPr lang="en-US" sz="2800" b="1" dirty="0">
                <a:latin typeface="Times New Roman" panose="02020603050405020304"/>
                <a:ea typeface="楷体_GB2312" pitchFamily="49" charset="-122"/>
              </a:rPr>
              <a:t>  </a:t>
            </a: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）</a:t>
            </a:r>
            <a:br>
              <a:rPr 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A．马蹄声不能由空气传到人耳</a:t>
            </a:r>
            <a:r>
              <a:rPr lang="en-US" sz="2800" b="1" dirty="0">
                <a:latin typeface="Times New Roman" panose="02020603050405020304"/>
                <a:ea typeface="楷体_GB2312" pitchFamily="49" charset="-122"/>
              </a:rPr>
              <a:t>       </a:t>
            </a:r>
            <a:endParaRPr 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B．马蹄踏在地面上时，使土地振动而发声</a:t>
            </a:r>
            <a:br>
              <a:rPr lang="en-US" sz="2800" b="1" dirty="0">
                <a:latin typeface="楷体_GB2312" pitchFamily="49" charset="-122"/>
                <a:ea typeface="楷体_GB2312" pitchFamily="49" charset="-122"/>
              </a:rPr>
            </a:br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C．睡在地上能感觉地面振动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/>
                <a:ea typeface="楷体_GB2312" pitchFamily="49" charset="-122"/>
              </a:rPr>
              <a:t>        </a:t>
            </a:r>
            <a:r>
              <a:rPr 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sz="2800" b="1" dirty="0">
                <a:latin typeface="楷体_GB2312" pitchFamily="49" charset="-122"/>
                <a:ea typeface="楷体_GB2312" pitchFamily="49" charset="-122"/>
              </a:rPr>
              <a:t>D．土地传播声音的速度比空气快</a:t>
            </a:r>
            <a:endParaRPr lang="zh-CN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779" name="TextBox 3"/>
          <p:cNvSpPr txBox="1">
            <a:spLocks noChangeArrowheads="1"/>
          </p:cNvSpPr>
          <p:nvPr/>
        </p:nvSpPr>
        <p:spPr bwMode="auto">
          <a:xfrm>
            <a:off x="5076825" y="4453656"/>
            <a:ext cx="10001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611188" y="492844"/>
            <a:ext cx="8207375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地震发生后被埋在废墟里的人自救的一些措施，指出切实可行的是（     ）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大声呼救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静等救援人员来救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用硬物敲击墙壁或楼板，向营救人员求救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见缝救钻，从废墟中爬出来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5795963" y="996081"/>
            <a:ext cx="647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</a:rPr>
              <a:t>C</a:t>
            </a:r>
            <a:endParaRPr lang="en-US" altLang="zh-CN" sz="36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utoUpdateAnimBg="0"/>
      <p:bldP spid="7578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759670" y="307514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8" name="Text Box 2" descr="DSC08021-4"/>
          <p:cNvSpPr txBox="1">
            <a:spLocks noChangeArrowheads="1"/>
          </p:cNvSpPr>
          <p:nvPr/>
        </p:nvSpPr>
        <p:spPr bwMode="auto">
          <a:xfrm>
            <a:off x="1115616" y="1609080"/>
            <a:ext cx="48974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 r:embed="rId1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9190" dir="2388334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000099"/>
                </a:solidFill>
                <a:ea typeface="黑体" panose="02010609060101010101" pitchFamily="49" charset="-122"/>
              </a:rPr>
              <a:t>纸张发声时在</a:t>
            </a:r>
            <a:r>
              <a:rPr lang="zh-CN" altLang="en-US" sz="3200" b="1" u="sng" dirty="0">
                <a:solidFill>
                  <a:srgbClr val="FF0000"/>
                </a:solidFill>
                <a:ea typeface="黑体" panose="02010609060101010101" pitchFamily="49" charset="-122"/>
              </a:rPr>
              <a:t>         </a:t>
            </a:r>
            <a:r>
              <a:rPr lang="zh-CN" altLang="en-US" sz="3200" b="1" dirty="0">
                <a:solidFill>
                  <a:srgbClr val="000099"/>
                </a:solidFill>
                <a:ea typeface="黑体" panose="02010609060101010101" pitchFamily="49" charset="-122"/>
              </a:rPr>
              <a:t>；</a:t>
            </a:r>
            <a:endParaRPr lang="zh-CN" altLang="en-US" sz="3200" b="1" dirty="0">
              <a:solidFill>
                <a:srgbClr val="000099"/>
              </a:solidFill>
              <a:ea typeface="黑体" panose="02010609060101010101" pitchFamily="49" charset="-122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971550" y="5157788"/>
            <a:ext cx="690721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声音是由于物体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而产生的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403648" y="2151261"/>
            <a:ext cx="54721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直尺发声时在</a:t>
            </a:r>
            <a:r>
              <a:rPr lang="zh-CN" altLang="en-US" sz="3200" b="1" u="sng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</a:t>
            </a:r>
            <a:r>
              <a:rPr lang="zh-CN" altLang="en-US" sz="40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endParaRPr lang="zh-CN" altLang="en-US" sz="40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417091" y="2906067"/>
            <a:ext cx="58912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吹笔套时里面的空气在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331913" y="4377298"/>
            <a:ext cx="55451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ea typeface="黑体" panose="02010609060101010101" pitchFamily="49" charset="-122"/>
              </a:rPr>
              <a:t>2.</a:t>
            </a:r>
            <a:r>
              <a:rPr lang="zh-CN" altLang="en-US" sz="4000" b="1" dirty="0">
                <a:ea typeface="黑体" panose="02010609060101010101" pitchFamily="49" charset="-122"/>
              </a:rPr>
              <a:t>它们有什么</a:t>
            </a:r>
            <a:r>
              <a:rPr lang="zh-CN" altLang="en-US" sz="4000" b="1" dirty="0">
                <a:solidFill>
                  <a:srgbClr val="FF0066"/>
                </a:solidFill>
                <a:ea typeface="黑体" panose="02010609060101010101" pitchFamily="49" charset="-122"/>
              </a:rPr>
              <a:t>共同点</a:t>
            </a:r>
            <a:r>
              <a:rPr lang="zh-CN" altLang="en-US" sz="4000" b="1" dirty="0" smtClean="0">
                <a:ea typeface="黑体" panose="02010609060101010101" pitchFamily="49" charset="-122"/>
              </a:rPr>
              <a:t>？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pic>
        <p:nvPicPr>
          <p:cNvPr id="9223" name="Picture 7" descr="思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5888"/>
            <a:ext cx="1519238" cy="151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716463" y="5164138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振动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212829" y="1537642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振动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4212829" y="2185342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振动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868591" y="2833042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振动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1475656" y="632882"/>
            <a:ext cx="53276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ea typeface="黑体" panose="02010609060101010101" pitchFamily="49" charset="-122"/>
              </a:rPr>
              <a:t>1.</a:t>
            </a:r>
            <a:r>
              <a:rPr lang="zh-CN" altLang="en-US" sz="4000" b="1" dirty="0">
                <a:ea typeface="黑体" panose="02010609060101010101" pitchFamily="49" charset="-122"/>
              </a:rPr>
              <a:t>发声时有什么</a:t>
            </a:r>
            <a:r>
              <a:rPr lang="zh-CN" altLang="en-US" sz="4000" b="1" dirty="0">
                <a:solidFill>
                  <a:srgbClr val="FF0066"/>
                </a:solidFill>
                <a:ea typeface="黑体" panose="02010609060101010101" pitchFamily="49" charset="-122"/>
              </a:rPr>
              <a:t>特点</a:t>
            </a:r>
            <a:r>
              <a:rPr lang="zh-CN" altLang="en-US" sz="4000" b="1" dirty="0" smtClean="0">
                <a:ea typeface="黑体" panose="02010609060101010101" pitchFamily="49" charset="-122"/>
              </a:rPr>
              <a:t>？</a:t>
            </a:r>
            <a:endParaRPr lang="zh-CN" altLang="en-US" sz="4000" b="1" dirty="0">
              <a:ea typeface="黑体" panose="02010609060101010101" pitchFamily="49" charset="-122"/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403648" y="3569642"/>
            <a:ext cx="54832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在水盆搅动时，水在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364088" y="3435722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振动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5508104" y="2060848"/>
            <a:ext cx="12922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ts val="3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固体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7016354" y="2788592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气体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6732240" y="3507730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液体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34" name="Rectangle 18"/>
          <p:cNvSpPr>
            <a:spLocks noChangeArrowheads="1"/>
          </p:cNvSpPr>
          <p:nvPr/>
        </p:nvSpPr>
        <p:spPr bwMode="auto">
          <a:xfrm>
            <a:off x="4284663" y="5803900"/>
            <a:ext cx="3240087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都可以做声源。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35" name="WordArt 19"/>
          <p:cNvSpPr>
            <a:spLocks noChangeArrowheads="1" noChangeShapeType="1"/>
          </p:cNvSpPr>
          <p:nvPr/>
        </p:nvSpPr>
        <p:spPr bwMode="auto">
          <a:xfrm rot="22291710">
            <a:off x="6775754" y="542935"/>
            <a:ext cx="1835150" cy="6207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latin typeface="华文行楷"/>
                <a:ea typeface="华文行楷"/>
              </a:rPr>
              <a:t>讨论交流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latin typeface="华文行楷"/>
              <a:ea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77 0.05995 L -0.53524 0.62708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0" y="2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0.02686 L -0.5434 0.3838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83 0.02662 L -0.42517 0.48866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2" grpId="0" autoUpdateAnimBg="0"/>
      <p:bldP spid="9224" grpId="0" autoUpdateAnimBg="0"/>
      <p:bldP spid="9225" grpId="0" autoUpdateAnimBg="0"/>
      <p:bldP spid="9226" grpId="0" autoUpdateAnimBg="0"/>
      <p:bldP spid="9227" grpId="0" autoUpdateAnimBg="0"/>
      <p:bldP spid="9228" grpId="0" autoUpdateAnimBg="0"/>
      <p:bldP spid="9230" grpId="0" autoUpdateAnimBg="0"/>
      <p:bldP spid="9231" grpId="0" autoUpdateAnimBg="0"/>
      <p:bldP spid="9231" grpId="1" autoUpdateAnimBg="0"/>
      <p:bldP spid="9232" grpId="0" autoUpdateAnimBg="0"/>
      <p:bldP spid="9232" grpId="1" autoUpdateAnimBg="0"/>
      <p:bldP spid="9233" grpId="0" autoUpdateAnimBg="0"/>
      <p:bldP spid="9233" grpId="1" autoUpdateAnimBg="0"/>
      <p:bldP spid="9234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827088" y="3213100"/>
            <a:ext cx="806608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127000"/>
            <a:r>
              <a:rPr lang="en-US" altLang="zh-CN" sz="2400" b="1">
                <a:latin typeface="Times New Roman" panose="02020603050405020304" pitchFamily="18" charset="0"/>
              </a:rPr>
              <a:t>8.</a:t>
            </a:r>
            <a:r>
              <a:rPr lang="zh-CN" altLang="en-US" sz="2400" b="1">
                <a:latin typeface="Times New Roman" panose="02020603050405020304" pitchFamily="18" charset="0"/>
              </a:rPr>
              <a:t>运动会上</a:t>
            </a:r>
            <a:r>
              <a:rPr lang="en-US" altLang="zh-CN" sz="2400" b="1">
                <a:latin typeface="Times New Roman" panose="02020603050405020304" pitchFamily="18" charset="0"/>
              </a:rPr>
              <a:t>100</a:t>
            </a:r>
            <a:r>
              <a:rPr lang="zh-CN" altLang="en-US" sz="2400" b="1">
                <a:latin typeface="Times New Roman" panose="02020603050405020304" pitchFamily="18" charset="0"/>
              </a:rPr>
              <a:t>米终点计时员听到枪声时开始计时，则（  ）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 indent="127000"/>
            <a:r>
              <a:rPr lang="en-US" altLang="zh-CN" sz="2400" b="1">
                <a:latin typeface="Times New Roman" panose="02020603050405020304" pitchFamily="18" charset="0"/>
              </a:rPr>
              <a:t>A.</a:t>
            </a:r>
            <a:r>
              <a:rPr lang="zh-CN" altLang="en-US" sz="2400" b="1">
                <a:latin typeface="Times New Roman" panose="02020603050405020304" pitchFamily="18" charset="0"/>
              </a:rPr>
              <a:t>成绩要比实际的好                  </a:t>
            </a:r>
            <a:r>
              <a:rPr lang="en-US" altLang="zh-CN" sz="2400" b="1">
                <a:latin typeface="Times New Roman" panose="02020603050405020304" pitchFamily="18" charset="0"/>
              </a:rPr>
              <a:t>B.</a:t>
            </a:r>
            <a:r>
              <a:rPr lang="zh-CN" altLang="en-US" sz="2400" b="1">
                <a:latin typeface="Times New Roman" panose="02020603050405020304" pitchFamily="18" charset="0"/>
              </a:rPr>
              <a:t>成绩要比实际的差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 indent="127000"/>
            <a:r>
              <a:rPr lang="en-US" altLang="zh-CN" sz="2400" b="1">
                <a:latin typeface="Times New Roman" panose="02020603050405020304" pitchFamily="18" charset="0"/>
              </a:rPr>
              <a:t>C.</a:t>
            </a:r>
            <a:r>
              <a:rPr lang="zh-CN" altLang="en-US" sz="2400" b="1"/>
              <a:t>成绩与实际的相符</a:t>
            </a:r>
            <a:r>
              <a:rPr lang="zh-CN" altLang="en-US"/>
              <a:t>                      </a:t>
            </a:r>
            <a:r>
              <a:rPr lang="en-US" altLang="zh-CN" sz="2400" b="1">
                <a:latin typeface="Times New Roman" panose="02020603050405020304" pitchFamily="18" charset="0"/>
              </a:rPr>
              <a:t>D.</a:t>
            </a:r>
            <a:r>
              <a:rPr lang="zh-CN" altLang="en-US" sz="2400" b="1">
                <a:latin typeface="Times New Roman" panose="02020603050405020304" pitchFamily="18" charset="0"/>
              </a:rPr>
              <a:t>无法判断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827088" y="800100"/>
            <a:ext cx="7897812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133350"/>
            <a:r>
              <a:rPr lang="en-US" altLang="zh-CN" sz="2400" b="1">
                <a:latin typeface="Tahoma" panose="020B0604030504040204" pitchFamily="34" charset="0"/>
              </a:rPr>
              <a:t>7</a:t>
            </a:r>
            <a:r>
              <a:rPr lang="zh-CN" altLang="en-US" sz="2400" b="1">
                <a:latin typeface="Tahoma" panose="020B0604030504040204" pitchFamily="34" charset="0"/>
              </a:rPr>
              <a:t>．下列说法错误的是   </a:t>
            </a:r>
            <a:r>
              <a:rPr lang="en-US" altLang="zh-CN" sz="2400" b="1">
                <a:latin typeface="Tahoma" panose="020B0604030504040204" pitchFamily="34" charset="0"/>
              </a:rPr>
              <a:t>(    )</a:t>
            </a:r>
            <a:endParaRPr lang="en-US" altLang="zh-CN" sz="2400" b="1">
              <a:latin typeface="Tahoma" panose="020B0604030504040204" pitchFamily="34" charset="0"/>
            </a:endParaRPr>
          </a:p>
          <a:p>
            <a:pPr indent="133350"/>
            <a:r>
              <a:rPr lang="en-US" altLang="zh-CN" sz="2400" b="1">
                <a:latin typeface="Tahoma" panose="020B0604030504040204" pitchFamily="34" charset="0"/>
              </a:rPr>
              <a:t>A</a:t>
            </a:r>
            <a:r>
              <a:rPr lang="zh-CN" altLang="en-US" sz="2400" b="1">
                <a:latin typeface="Tahoma" panose="020B0604030504040204" pitchFamily="34" charset="0"/>
              </a:rPr>
              <a:t>．鼓声是由于鼓面振动而产生的</a:t>
            </a:r>
            <a:endParaRPr lang="zh-CN" altLang="en-US" sz="2400" b="1">
              <a:latin typeface="Tahoma" panose="020B0604030504040204" pitchFamily="34" charset="0"/>
            </a:endParaRPr>
          </a:p>
          <a:p>
            <a:pPr indent="133350"/>
            <a:r>
              <a:rPr lang="en-US" altLang="zh-CN" sz="2400" b="1">
                <a:latin typeface="Tahoma" panose="020B0604030504040204" pitchFamily="34" charset="0"/>
              </a:rPr>
              <a:t>B</a:t>
            </a:r>
            <a:r>
              <a:rPr lang="zh-CN" altLang="en-US" sz="2400" b="1">
                <a:latin typeface="Tahoma" panose="020B0604030504040204" pitchFamily="34" charset="0"/>
              </a:rPr>
              <a:t>．在百米赛跑时终点计时员应该从听到枪声开始计时</a:t>
            </a:r>
            <a:endParaRPr lang="zh-CN" altLang="en-US" sz="2400" b="1">
              <a:latin typeface="Tahoma" panose="020B0604030504040204" pitchFamily="34" charset="0"/>
            </a:endParaRPr>
          </a:p>
          <a:p>
            <a:pPr indent="133350"/>
            <a:r>
              <a:rPr lang="en-US" altLang="zh-CN" sz="2400" b="1">
                <a:latin typeface="Tahoma" panose="020B0604030504040204" pitchFamily="34" charset="0"/>
              </a:rPr>
              <a:t>C</a:t>
            </a:r>
            <a:r>
              <a:rPr lang="zh-CN" altLang="en-US" sz="2400" b="1">
                <a:latin typeface="Tahoma" panose="020B0604030504040204" pitchFamily="34" charset="0"/>
              </a:rPr>
              <a:t>．海上测量船可以利用回声测量海的深度</a:t>
            </a:r>
            <a:endParaRPr lang="zh-CN" altLang="en-US" sz="2400" b="1">
              <a:latin typeface="Tahoma" panose="020B0604030504040204" pitchFamily="34" charset="0"/>
            </a:endParaRPr>
          </a:p>
          <a:p>
            <a:pPr indent="133350"/>
            <a:r>
              <a:rPr lang="en-US" altLang="zh-CN" sz="2400" b="1">
                <a:latin typeface="Tahoma" panose="020B0604030504040204" pitchFamily="34" charset="0"/>
              </a:rPr>
              <a:t>D</a:t>
            </a:r>
            <a:r>
              <a:rPr lang="zh-CN" altLang="en-US" sz="2400" b="1">
                <a:latin typeface="Tahoma" panose="020B0604030504040204" pitchFamily="34" charset="0"/>
              </a:rPr>
              <a:t>．夏天打雷时，经常听到雷声轰鸣不绝，是由于雷声 经过多次反射造成的</a:t>
            </a:r>
            <a:endParaRPr lang="zh-CN" altLang="en-US" sz="2400" b="1">
              <a:latin typeface="Tahoma" panose="020B0604030504040204" pitchFamily="34" charset="0"/>
            </a:endParaRP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971550" y="4508500"/>
            <a:ext cx="7273925" cy="137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9.</a:t>
            </a:r>
            <a:r>
              <a:rPr lang="zh-CN" altLang="en-US" sz="2400" b="1"/>
              <a:t>在一根充满水的长铁管的一端敲击一下，在另一端能够听到几次声音（      ）</a:t>
            </a:r>
            <a:endParaRPr lang="zh-CN" altLang="en-US" sz="2400" b="1"/>
          </a:p>
          <a:p>
            <a:pPr>
              <a:spcBef>
                <a:spcPct val="50000"/>
              </a:spcBef>
            </a:pPr>
            <a:r>
              <a:rPr lang="en-US" altLang="zh-CN" sz="2400" b="1"/>
              <a:t>A.</a:t>
            </a:r>
            <a:r>
              <a:rPr lang="zh-CN" altLang="en-US" sz="2400" b="1"/>
              <a:t>一次     </a:t>
            </a:r>
            <a:r>
              <a:rPr lang="en-US" altLang="zh-CN" sz="2400" b="1"/>
              <a:t>B.</a:t>
            </a:r>
            <a:r>
              <a:rPr lang="zh-CN" altLang="en-US" sz="2400" b="1"/>
              <a:t>两次     </a:t>
            </a:r>
            <a:r>
              <a:rPr lang="en-US" altLang="zh-CN" sz="2400" b="1"/>
              <a:t>C.</a:t>
            </a:r>
            <a:r>
              <a:rPr lang="zh-CN" altLang="en-US" sz="2400" b="1"/>
              <a:t>三次      </a:t>
            </a:r>
            <a:r>
              <a:rPr lang="en-US" altLang="zh-CN" sz="2400" b="1"/>
              <a:t>D.</a:t>
            </a:r>
            <a:r>
              <a:rPr lang="zh-CN" altLang="en-US" sz="2400" b="1"/>
              <a:t>四次</a:t>
            </a:r>
            <a:endParaRPr lang="zh-CN" altLang="en-US" sz="2400" b="1"/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4356100" y="836613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B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8388350" y="3187700"/>
            <a:ext cx="792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A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3851275" y="4868863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C</a:t>
            </a:r>
            <a:endParaRPr lang="en-US" altLang="zh-CN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autoUpdateAnimBg="0"/>
      <p:bldP spid="76803" grpId="0" autoUpdateAnimBg="0"/>
      <p:bldP spid="76804" grpId="0" autoUpdateAnimBg="0"/>
      <p:bldP spid="76805" grpId="0" autoUpdateAnimBg="0"/>
      <p:bldP spid="76806" grpId="0" autoUpdateAnimBg="0"/>
      <p:bldP spid="7680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5"/>
          <p:cNvSpPr txBox="1">
            <a:spLocks noChangeArrowheads="1"/>
          </p:cNvSpPr>
          <p:nvPr/>
        </p:nvSpPr>
        <p:spPr bwMode="auto">
          <a:xfrm>
            <a:off x="395288" y="1557338"/>
            <a:ext cx="77755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08355" indent="-8083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）蚊子飞行时的嗡嗡声是怎样产生的？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Text Box 16"/>
          <p:cNvSpPr txBox="1">
            <a:spLocks noChangeArrowheads="1"/>
          </p:cNvSpPr>
          <p:nvPr/>
        </p:nvSpPr>
        <p:spPr bwMode="auto">
          <a:xfrm>
            <a:off x="4716463" y="4221163"/>
            <a:ext cx="3168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翅膀的振动</a:t>
            </a:r>
            <a:endParaRPr lang="zh-CN" altLang="en-US" sz="36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708400" y="333375"/>
            <a:ext cx="31242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考考你</a:t>
            </a:r>
            <a:r>
              <a:rPr lang="en-US" altLang="zh-CN" sz="6600" b="1" dirty="0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:</a:t>
            </a:r>
            <a:endParaRPr lang="en-US" altLang="zh-CN" sz="6600" b="1" dirty="0">
              <a:solidFill>
                <a:schemeClr val="hlink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323850" y="333375"/>
            <a:ext cx="28082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6600FF"/>
                </a:solidFill>
              </a:rPr>
              <a:t>[</a:t>
            </a:r>
            <a:r>
              <a:rPr lang="zh-CN" altLang="en-US" sz="3600" b="1" dirty="0">
                <a:solidFill>
                  <a:srgbClr val="6600FF"/>
                </a:solidFill>
              </a:rPr>
              <a:t>跟踪练习一</a:t>
            </a:r>
            <a:r>
              <a:rPr lang="en-US" altLang="zh-CN" sz="3600" b="1" dirty="0">
                <a:solidFill>
                  <a:srgbClr val="6600FF"/>
                </a:solidFill>
              </a:rPr>
              <a:t>]</a:t>
            </a:r>
            <a:endParaRPr lang="en-US" altLang="zh-CN" sz="3600" b="1" dirty="0">
              <a:solidFill>
                <a:srgbClr val="6600FF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38" y="2179342"/>
            <a:ext cx="41052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3" grpId="0" autoUpdateAnimBg="0"/>
      <p:bldP spid="1024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8"/>
          <p:cNvSpPr txBox="1">
            <a:spLocks noChangeArrowheads="1"/>
          </p:cNvSpPr>
          <p:nvPr/>
        </p:nvSpPr>
        <p:spPr bwMode="auto">
          <a:xfrm>
            <a:off x="3657600" y="2057400"/>
            <a:ext cx="2133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弦的振动</a:t>
            </a:r>
            <a:endParaRPr lang="zh-CN" altLang="en-US" sz="32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7" name="Picture 4" descr="2-14-2 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07704" y="2880090"/>
            <a:ext cx="5334000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684213" y="533400"/>
            <a:ext cx="7392987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）吉他是一种最常见的弦乐器，你知道它是靠什么发声的吗？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5"/>
          <p:cNvSpPr txBox="1">
            <a:spLocks noChangeArrowheads="1"/>
          </p:cNvSpPr>
          <p:nvPr/>
        </p:nvSpPr>
        <p:spPr bwMode="auto">
          <a:xfrm>
            <a:off x="468313" y="440333"/>
            <a:ext cx="8142287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）笛子是一种最常见的管乐器，你知道它是靠什么发声的吗？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Text Box 10"/>
          <p:cNvSpPr txBox="1">
            <a:spLocks noChangeArrowheads="1"/>
          </p:cNvSpPr>
          <p:nvPr/>
        </p:nvSpPr>
        <p:spPr bwMode="auto">
          <a:xfrm>
            <a:off x="4283968" y="1049362"/>
            <a:ext cx="3048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空气柱的振动</a:t>
            </a:r>
            <a:endParaRPr lang="zh-CN" altLang="en-US" sz="32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2" name="Picture 6" descr="http://pica.nipic.com/2008-06-12/2008612143554408_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576" y="2016125"/>
            <a:ext cx="3249613" cy="429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8" descr="http://news.huain.com/newsimg/2009.12.23/B1261545053125120701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064" y="1752600"/>
            <a:ext cx="3044825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8"/>
          <p:cNvSpPr txBox="1">
            <a:spLocks noChangeArrowheads="1"/>
          </p:cNvSpPr>
          <p:nvPr/>
        </p:nvSpPr>
        <p:spPr bwMode="auto">
          <a:xfrm>
            <a:off x="2987675" y="4724400"/>
            <a:ext cx="10001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Times New Roman" panose="02020603050405020304" pitchFamily="18" charset="0"/>
              </a:rPr>
              <a:t>蛙鸣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3315" name="矩形 12"/>
          <p:cNvSpPr>
            <a:spLocks noChangeArrowheads="1"/>
          </p:cNvSpPr>
          <p:nvPr/>
        </p:nvSpPr>
        <p:spPr bwMode="auto">
          <a:xfrm>
            <a:off x="3214688" y="5357813"/>
            <a:ext cx="19700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气囊的振动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684213" y="188913"/>
            <a:ext cx="7989887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3600" b="1" dirty="0">
                <a:solidFill>
                  <a:srgbClr val="FF3300"/>
                </a:solidFill>
              </a:rPr>
              <a:t>物体振动发声的现象很多，你还能向同学们介绍一些新奇的现象吗？</a:t>
            </a:r>
            <a:endParaRPr lang="zh-CN" altLang="en-US" sz="3600" b="1" dirty="0">
              <a:solidFill>
                <a:srgbClr val="FF3300"/>
              </a:solidFill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03575" y="2205038"/>
            <a:ext cx="2773363" cy="238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图片 3" descr="5588798139.jpg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858838" y="1844675"/>
            <a:ext cx="1785937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图片 4" descr="12457f27cbcea63e8b82a12e.jpg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6650038" y="1557338"/>
            <a:ext cx="1852612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TextBox 7"/>
          <p:cNvSpPr txBox="1">
            <a:spLocks noChangeArrowheads="1"/>
          </p:cNvSpPr>
          <p:nvPr/>
        </p:nvSpPr>
        <p:spPr bwMode="auto">
          <a:xfrm>
            <a:off x="1430338" y="4689475"/>
            <a:ext cx="5000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Times New Roman" panose="02020603050405020304" pitchFamily="18" charset="0"/>
              </a:rPr>
              <a:t>蝉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3321" name="TextBox 9"/>
          <p:cNvSpPr txBox="1">
            <a:spLocks noChangeArrowheads="1"/>
          </p:cNvSpPr>
          <p:nvPr/>
        </p:nvSpPr>
        <p:spPr bwMode="auto">
          <a:xfrm>
            <a:off x="7002463" y="4459288"/>
            <a:ext cx="10715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Times New Roman" panose="02020603050405020304" pitchFamily="18" charset="0"/>
              </a:rPr>
              <a:t>蟋蟀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3322" name="矩形 10"/>
          <p:cNvSpPr>
            <a:spLocks noChangeArrowheads="1"/>
          </p:cNvSpPr>
          <p:nvPr/>
        </p:nvSpPr>
        <p:spPr bwMode="auto">
          <a:xfrm>
            <a:off x="573088" y="5318125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腹膜振动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3323" name="矩形 11"/>
          <p:cNvSpPr>
            <a:spLocks noChangeArrowheads="1"/>
          </p:cNvSpPr>
          <p:nvPr/>
        </p:nvSpPr>
        <p:spPr bwMode="auto">
          <a:xfrm>
            <a:off x="6369050" y="5057775"/>
            <a:ext cx="23272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翅膀摩擦振动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autoUpdateAnimBg="0"/>
      <p:bldP spid="13320" grpId="0" autoUpdateAnimBg="0"/>
      <p:bldP spid="13321" grpId="0" autoUpdateAnimBg="0"/>
      <p:bldP spid="13322" grpId="0" autoUpdateAnimBg="0"/>
      <p:bldP spid="13323" grpId="0" autoUpdateAnimBg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5773</Words>
  <Application>WPS 演示</Application>
  <PresentationFormat>全屏显示(4:3)</PresentationFormat>
  <Paragraphs>512</Paragraphs>
  <Slides>50</Slides>
  <Notes>7</Notes>
  <HiddenSlides>0</HiddenSlides>
  <MMClips>3</MMClips>
  <ScaleCrop>false</ScaleCrop>
  <HeadingPairs>
    <vt:vector size="8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50</vt:i4>
      </vt:variant>
    </vt:vector>
  </HeadingPairs>
  <TitlesOfParts>
    <vt:vector size="82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Calibri</vt:lpstr>
      <vt:lpstr>楷体_GB2312</vt:lpstr>
      <vt:lpstr>新宋体</vt:lpstr>
      <vt:lpstr>华文行楷</vt:lpstr>
      <vt:lpstr>华文行楷</vt:lpstr>
      <vt:lpstr>Comic Sans MS</vt:lpstr>
      <vt:lpstr>Arial Unicode MS</vt:lpstr>
      <vt:lpstr>方正舒体</vt:lpstr>
      <vt:lpstr>Tahoma</vt:lpstr>
      <vt:lpstr>汉仪行楷简</vt:lpstr>
      <vt:lpstr>华文彩云</vt:lpstr>
      <vt:lpstr>华文新魏</vt:lpstr>
      <vt:lpstr>Times New Roman</vt:lpstr>
      <vt:lpstr>幼圆</vt:lpstr>
      <vt:lpstr>PMingLiU</vt:lpstr>
      <vt:lpstr>MingLiU-ExtB</vt:lpstr>
      <vt:lpstr>Arial Black</vt:lpstr>
      <vt:lpstr>Arial</vt:lpstr>
      <vt:lpstr>楷体_GB2312</vt:lpstr>
      <vt:lpstr>第一PPT模板网-WWW.1PPT.COM</vt:lpstr>
      <vt:lpstr>Paint.Picture</vt:lpstr>
      <vt:lpstr>PBrush</vt:lpstr>
      <vt:lpstr>MSPhotoEd.3</vt:lpstr>
      <vt:lpstr>Paint.Picture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月球上的宇航员如何交谈？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伏罂而听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mayn</cp:lastModifiedBy>
  <cp:revision>449</cp:revision>
  <cp:lastPrinted>2411-12-30T00:00:00Z</cp:lastPrinted>
  <dcterms:created xsi:type="dcterms:W3CDTF">2012-09-19T02:47:00Z</dcterms:created>
  <dcterms:modified xsi:type="dcterms:W3CDTF">2019-08-27T00:47:58Z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2052-11.1.0.8907</vt:lpwstr>
  </property>
</Properties>
</file>