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5"/>
  </p:handoutMasterIdLst>
  <p:sldIdLst>
    <p:sldId id="257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6D777-E4A3-40E4-A41E-85208A4EB5C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1524000" y="1768476"/>
            <a:ext cx="914400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索</a:t>
            </a:r>
            <a:r>
              <a:rPr lang="zh-CN" altLang="zh-CN" sz="6600" b="1" dirty="0">
                <a:latin typeface="微软雅黑" panose="020B0503020204020204" charset="-122"/>
                <a:ea typeface="微软雅黑" panose="020B0503020204020204" charset="-122"/>
              </a:rPr>
              <a:t>溪峪的“野</a:t>
            </a:r>
            <a:r>
              <a:rPr lang="zh-CN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zh-CN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1844675"/>
            <a:ext cx="770413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/>
              <a:t>         </a:t>
            </a:r>
            <a:r>
              <a:rPr lang="zh-CN" altLang="zh-CN" sz="3600" b="1" dirty="0"/>
              <a:t>从四个内容中选择你们最感兴趣的一个，在小组里交流学习，从以下几个方面汇报学习成果：</a:t>
            </a:r>
            <a:endParaRPr lang="zh-CN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1844675"/>
            <a:ext cx="770413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  A.</a:t>
            </a:r>
            <a:r>
              <a:rPr lang="zh-CN" altLang="zh-CN" sz="3600" b="1"/>
              <a:t>这部分主要讲什么？是围绕哪句话来写的？是怎样具体描写的？</a:t>
            </a:r>
            <a:r>
              <a:rPr lang="en-US" altLang="zh-CN" sz="3600" b="1"/>
              <a:t>    </a:t>
            </a:r>
            <a:endParaRPr lang="en-US" altLang="zh-CN" sz="3600" b="1"/>
          </a:p>
          <a:p>
            <a:r>
              <a:rPr lang="en-US" altLang="zh-CN" sz="3600" b="1"/>
              <a:t>        B.</a:t>
            </a:r>
            <a:r>
              <a:rPr lang="zh-CN" altLang="zh-CN" sz="3600" b="1"/>
              <a:t>作者运用了什么表达方法？你最欣赏哪些句子？为什么？</a:t>
            </a:r>
            <a:endParaRPr lang="zh-CN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1341438"/>
            <a:ext cx="20875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山是野的</a:t>
            </a:r>
            <a:endParaRPr lang="zh-CN" altLang="zh-CN" sz="36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32050" y="2206625"/>
            <a:ext cx="74803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         </a:t>
            </a:r>
            <a:r>
              <a:rPr lang="zh-CN" altLang="en-US" sz="3600" b="1" dirty="0"/>
              <a:t>这部分围绕第一句来写的，作者运用了对比、排比、拟人、比喻的表达手法，写出了山的“野”。表现在惊险、磅礴、随心所欲、不拘一格的美。</a:t>
            </a:r>
            <a:endParaRPr lang="zh-CN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1341438"/>
            <a:ext cx="7345363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“几十丈高的断壁悬崖拔地而起，半边悬空的巨石在山风中摇摇晃晃，游人仰头而掉帽，望石而惊心。什么</a:t>
            </a:r>
            <a:r>
              <a:rPr lang="en-US" altLang="zh-CN" sz="3600" b="1" dirty="0"/>
              <a:t>“</a:t>
            </a:r>
            <a:r>
              <a:rPr lang="zh-CN" altLang="en-US" sz="3600" b="1" dirty="0"/>
              <a:t>一线天</a:t>
            </a:r>
            <a:r>
              <a:rPr lang="en-US" altLang="zh-CN" sz="3600" b="1" dirty="0"/>
              <a:t>”</a:t>
            </a:r>
            <a:r>
              <a:rPr lang="zh-CN" altLang="en-US" sz="3600" b="1" dirty="0"/>
              <a:t>，什么</a:t>
            </a:r>
            <a:r>
              <a:rPr lang="en-US" altLang="zh-CN" sz="3600" b="1" dirty="0"/>
              <a:t>“</a:t>
            </a:r>
            <a:r>
              <a:rPr lang="zh-CN" altLang="en-US" sz="3600" b="1" dirty="0"/>
              <a:t>百丈峡</a:t>
            </a:r>
            <a:r>
              <a:rPr lang="en-US" altLang="zh-CN" sz="3600" b="1" dirty="0"/>
              <a:t>”</a:t>
            </a:r>
            <a:r>
              <a:rPr lang="zh-CN" altLang="en-US" sz="3600" b="1" dirty="0"/>
              <a:t>，闻名就使人胆战。”</a:t>
            </a:r>
            <a:endParaRPr lang="zh-CN" altLang="zh-CN" sz="36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55850" y="4079875"/>
            <a:ext cx="74803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    </a:t>
            </a:r>
            <a:r>
              <a:rPr lang="zh-CN" altLang="en-US" sz="3600" b="1" dirty="0"/>
              <a:t>“拔地而起、摇摇晃晃、惊心、胆战”，使人感受到一种惊险的美。</a:t>
            </a:r>
            <a:endParaRPr lang="zh-CN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11400" y="1196845"/>
            <a:ext cx="74898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直插云天，敢戏白云，横栏绿水，敢弄倩影；旁逸斜出，则崛起巍巍“斜山”，抱伙成团，便高筑峰上“平原”；相对相依，宛如“热恋情人”，亭亭玉立，好似“窈窕淑女”</a:t>
            </a:r>
            <a:r>
              <a:rPr lang="en-US" altLang="zh-CN" sz="3600" b="1" dirty="0"/>
              <a:t>……</a:t>
            </a:r>
            <a:endParaRPr lang="zh-CN" altLang="zh-CN" sz="36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20925" y="4821238"/>
            <a:ext cx="74803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   </a:t>
            </a:r>
            <a:r>
              <a:rPr lang="zh-CN" altLang="en-US" sz="3600" b="1"/>
              <a:t>写出了索溪峪山的那种随心所欲、不拘一格的美。</a:t>
            </a:r>
            <a:endParaRPr lang="zh-CN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95550" y="1125538"/>
            <a:ext cx="7632700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1450" y="1196975"/>
            <a:ext cx="7345363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2208213" y="1340855"/>
            <a:ext cx="7704137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          </a:t>
            </a:r>
            <a:r>
              <a:rPr lang="zh-CN" altLang="zh-CN" sz="3600" b="1" dirty="0"/>
              <a:t>索溪像是一个从深山中蹦跳而出的野孩子，一会儿缠绕着山奔跑，一会儿撅着屁股，堵着气又自个儿闹去了。它尤其爱跟山路哥哥闹着玩：一会儿手牵手，并肩而行；一会儿横铲一脚，将山路拦腰截断。</a:t>
            </a:r>
            <a:endParaRPr lang="zh-CN" altLang="zh-CN" sz="36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2208213" y="2060575"/>
            <a:ext cx="770413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           </a:t>
            </a:r>
            <a:r>
              <a:rPr lang="zh-CN" altLang="en-US" sz="3600" b="1"/>
              <a:t>这部分是围绕第一句话来写的，作者运用了拟人的手法写出了索溪峪水的淘气和有趣。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24113" y="1341438"/>
            <a:ext cx="770413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　</a:t>
            </a:r>
            <a:r>
              <a:rPr lang="zh-CN" altLang="en-US" sz="3600" b="1"/>
              <a:t>     于是，我感到从未有过的快慰，从未有过的清爽：索溪峪的“野”，荡涤着我的胸怀！</a:t>
            </a:r>
            <a:endParaRPr lang="zh-CN" altLang="en-US" sz="3600" b="1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24113" y="3429000"/>
            <a:ext cx="770413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</a:t>
            </a:r>
            <a:r>
              <a:rPr lang="zh-CN" altLang="en-US" sz="3600" b="1"/>
              <a:t>“从未有过”展示了作者被索溪峪的自然美和野性美所感染。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66988" y="1196975"/>
            <a:ext cx="6265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4800" b="1" dirty="0">
                <a:solidFill>
                  <a:srgbClr val="0070C0"/>
                </a:solidFill>
                <a:latin typeface="宋体" panose="02010600030101010101" pitchFamily="2" charset="-122"/>
              </a:rPr>
              <a:t>索溪峪的“野” </a:t>
            </a:r>
            <a:endParaRPr lang="zh-CN" altLang="zh-CN" sz="4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5913" y="3213100"/>
            <a:ext cx="698500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“索”读成“</a:t>
            </a:r>
            <a:r>
              <a:rPr lang="en-US" altLang="zh-CN" sz="4400" b="1" dirty="0" err="1">
                <a:solidFill>
                  <a:srgbClr val="0070C0"/>
                </a:solidFill>
                <a:latin typeface="宋体" panose="02010600030101010101" pitchFamily="2" charset="-122"/>
              </a:rPr>
              <a:t>suǒ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”，</a:t>
            </a:r>
            <a:endParaRPr lang="en-US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“峪”读成“</a:t>
            </a:r>
            <a:r>
              <a:rPr lang="en-US" altLang="zh-CN" sz="4400" b="1" dirty="0" err="1">
                <a:solidFill>
                  <a:srgbClr val="0070C0"/>
                </a:solidFill>
                <a:latin typeface="宋体" panose="02010600030101010101" pitchFamily="2" charset="-122"/>
              </a:rPr>
              <a:t>yù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”。</a:t>
            </a:r>
            <a:endParaRPr lang="zh-CN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735" y="1340855"/>
            <a:ext cx="7704137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/>
              <a:t>小</a:t>
            </a:r>
            <a:r>
              <a:rPr lang="zh-CN" altLang="en-US" sz="3600" b="1" dirty="0"/>
              <a:t>结：这节课，我们一起领略了“野”味十足的索溪峪，其实，在我国辽阔的土地上，还有很多风景名胜，等你们长大了用自己的心去感受，去欣赏。更希望你们能像作者一样用自己的语言去表达你们眼中的美景</a:t>
            </a:r>
            <a:r>
              <a:rPr lang="zh-CN" altLang="en-US" sz="3600" b="1" dirty="0" smtClean="0"/>
              <a:t>。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7400" y="1466850"/>
            <a:ext cx="828675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03820" y="282070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范文下载：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66988" y="1196975"/>
            <a:ext cx="62658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重点字书写指导</a:t>
            </a:r>
            <a:endParaRPr lang="zh-CN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2313" y="4365625"/>
            <a:ext cx="84232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latin typeface="宋体" panose="02010600030101010101" pitchFamily="2" charset="-122"/>
              </a:rPr>
              <a:t>猴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：注意右部不要写成“候”。</a:t>
            </a:r>
            <a:endParaRPr lang="zh-CN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92313" y="2349500"/>
            <a:ext cx="69850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latin typeface="宋体" panose="02010600030101010101" pitchFamily="2" charset="-122"/>
              </a:rPr>
              <a:t>尤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：不要丢了最后一点。</a:t>
            </a:r>
            <a:endParaRPr lang="zh-CN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981075"/>
            <a:ext cx="62642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重点字书写指导</a:t>
            </a:r>
            <a:endParaRPr lang="zh-CN" altLang="zh-CN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66988" y="4365625"/>
            <a:ext cx="72834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宋体" panose="02010600030101010101" pitchFamily="2" charset="-122"/>
              </a:rPr>
              <a:t>淑：左部不要写成“冫”。</a:t>
            </a:r>
            <a:endParaRPr lang="zh-CN" altLang="zh-CN" sz="4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51088" y="2420938"/>
            <a:ext cx="779621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宋体" panose="02010600030101010101" pitchFamily="2" charset="-122"/>
              </a:rPr>
              <a:t>袜：左部的部首不要少写一点。</a:t>
            </a:r>
            <a:endParaRPr lang="zh-CN" altLang="zh-CN" sz="4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>
            <a:spLocks noChangeArrowheads="1"/>
          </p:cNvSpPr>
          <p:nvPr/>
        </p:nvSpPr>
        <p:spPr bwMode="auto">
          <a:xfrm>
            <a:off x="2387600" y="1298575"/>
            <a:ext cx="716438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fēng</a:t>
            </a: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err="1">
                <a:solidFill>
                  <a:srgbClr val="FF0000"/>
                </a:solidFill>
              </a:rPr>
              <a:t>jū</a:t>
            </a:r>
            <a:r>
              <a:rPr lang="en-US" altLang="zh-CN" sz="3600" dirty="0">
                <a:solidFill>
                  <a:srgbClr val="FF0000"/>
                </a:solidFill>
              </a:rPr>
              <a:t>    </a:t>
            </a:r>
            <a:r>
              <a:rPr lang="en-US" altLang="zh-CN" sz="3600" dirty="0" err="1">
                <a:solidFill>
                  <a:srgbClr val="FF0000"/>
                </a:solidFill>
              </a:rPr>
              <a:t>shū</a:t>
            </a:r>
            <a:r>
              <a:rPr lang="en-US" altLang="zh-CN" sz="3600" dirty="0">
                <a:solidFill>
                  <a:srgbClr val="FF0000"/>
                </a:solidFill>
              </a:rPr>
              <a:t>     </a:t>
            </a:r>
            <a:r>
              <a:rPr lang="en-US" altLang="zh-CN" sz="3600" dirty="0" err="1">
                <a:solidFill>
                  <a:srgbClr val="FF0000"/>
                </a:solidFill>
              </a:rPr>
              <a:t>dǔ</a:t>
            </a: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err="1">
                <a:solidFill>
                  <a:srgbClr val="FF0000"/>
                </a:solidFill>
              </a:rPr>
              <a:t>yóu</a:t>
            </a:r>
            <a:r>
              <a:rPr lang="en-US" altLang="zh-CN" sz="3600" dirty="0">
                <a:solidFill>
                  <a:srgbClr val="FF0000"/>
                </a:solidFill>
              </a:rPr>
              <a:t>   </a:t>
            </a:r>
            <a:r>
              <a:rPr lang="en-US" altLang="zh-CN" sz="3600" dirty="0" err="1">
                <a:solidFill>
                  <a:srgbClr val="FF0000"/>
                </a:solidFill>
              </a:rPr>
              <a:t>chǎn</a:t>
            </a:r>
            <a:endParaRPr lang="en-US" altLang="zh-CN" sz="3600" dirty="0">
              <a:solidFill>
                <a:srgbClr val="FF0000"/>
              </a:solidFill>
            </a:endParaRPr>
          </a:p>
          <a:p>
            <a:r>
              <a:rPr lang="zh-CN" altLang="en-US" sz="3600" dirty="0"/>
              <a:t>峰      拘    淑      赌    尤      铲</a:t>
            </a:r>
            <a:endParaRPr lang="zh-CN" altLang="en-US" sz="3600" dirty="0"/>
          </a:p>
        </p:txBody>
      </p:sp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2387600" y="2809875"/>
            <a:ext cx="65881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kuà   hóu niào bàng   wà shuǎng</a:t>
            </a:r>
            <a:endParaRPr lang="en-US" altLang="zh-CN"/>
          </a:p>
          <a:p>
            <a:r>
              <a:rPr lang="zh-CN" altLang="en-US" sz="3600"/>
              <a:t> 跨     猴    尿      棒    袜      爽</a:t>
            </a: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35188" y="1052513"/>
            <a:ext cx="828198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/>
              <a:t>断臂悬崖</a:t>
            </a:r>
            <a:r>
              <a:rPr lang="en-US" altLang="zh-CN" sz="4000" b="1" dirty="0"/>
              <a:t>    </a:t>
            </a:r>
            <a:r>
              <a:rPr lang="zh-CN" altLang="zh-CN" sz="4000" b="1" dirty="0"/>
              <a:t>一峰独秀</a:t>
            </a:r>
            <a:r>
              <a:rPr lang="en-US" altLang="zh-CN" sz="4000" b="1" dirty="0"/>
              <a:t> </a:t>
            </a:r>
            <a:endParaRPr lang="en-US" altLang="zh-CN" sz="4000" b="1" dirty="0"/>
          </a:p>
          <a:p>
            <a:r>
              <a:rPr lang="zh-CN" altLang="zh-CN" sz="4000" b="1" dirty="0"/>
              <a:t>千峰万仞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绵亘蜿蜒</a:t>
            </a:r>
            <a:r>
              <a:rPr lang="en-US" altLang="zh-CN" sz="4000" b="1" dirty="0"/>
              <a:t>      </a:t>
            </a:r>
            <a:r>
              <a:rPr lang="zh-CN" altLang="zh-CN" sz="4000" b="1" dirty="0"/>
              <a:t>浩气长舒</a:t>
            </a:r>
            <a:r>
              <a:rPr lang="en-US" altLang="zh-CN" sz="4000" b="1" dirty="0"/>
              <a:t>  </a:t>
            </a:r>
            <a:endParaRPr lang="en-US" altLang="zh-CN" sz="4000" b="1" dirty="0"/>
          </a:p>
          <a:p>
            <a:r>
              <a:rPr lang="zh-CN" altLang="zh-CN" sz="4000" b="1" dirty="0"/>
              <a:t>随心所欲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不拘一格</a:t>
            </a:r>
            <a:r>
              <a:rPr lang="en-US" altLang="zh-CN" sz="4000" b="1" dirty="0"/>
              <a:t>      </a:t>
            </a:r>
            <a:r>
              <a:rPr lang="zh-CN" altLang="zh-CN" sz="4000" b="1" dirty="0"/>
              <a:t>旁逸斜出</a:t>
            </a:r>
            <a:r>
              <a:rPr lang="en-US" altLang="zh-CN" sz="4000" b="1" dirty="0"/>
              <a:t>  </a:t>
            </a:r>
            <a:endParaRPr lang="en-US" altLang="zh-CN" sz="4000" b="1" dirty="0"/>
          </a:p>
          <a:p>
            <a:r>
              <a:rPr lang="zh-CN" altLang="zh-CN" sz="4000" b="1" dirty="0"/>
              <a:t>窈窕淑女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难以言状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恶作剧</a:t>
            </a:r>
            <a:r>
              <a:rPr lang="en-US" altLang="zh-CN" sz="4000" b="1" dirty="0"/>
              <a:t>  </a:t>
            </a:r>
            <a:endParaRPr lang="en-US" altLang="zh-CN" sz="4000" b="1" dirty="0"/>
          </a:p>
          <a:p>
            <a:r>
              <a:rPr lang="zh-CN" altLang="zh-CN" sz="4000" b="1" dirty="0"/>
              <a:t>返璞归真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快慰</a:t>
            </a:r>
            <a:r>
              <a:rPr lang="en-US" altLang="zh-CN" sz="4000" b="1" dirty="0"/>
              <a:t>     </a:t>
            </a:r>
            <a:r>
              <a:rPr lang="zh-CN" altLang="zh-CN" sz="4000" b="1" dirty="0"/>
              <a:t>荡涤</a:t>
            </a:r>
            <a:r>
              <a:rPr lang="en-US" altLang="zh-CN" sz="4000" b="1" dirty="0"/>
              <a:t>     </a:t>
            </a:r>
            <a:r>
              <a:rPr lang="zh-CN" altLang="en-US" sz="4000" b="1" dirty="0"/>
              <a:t>怦怦</a:t>
            </a:r>
            <a:r>
              <a:rPr lang="zh-CN" altLang="zh-CN" sz="4000" b="1" dirty="0"/>
              <a:t>直跳</a:t>
            </a:r>
            <a:endParaRPr lang="zh-CN" altLang="zh-CN" sz="40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49475" y="4652963"/>
            <a:ext cx="82804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/>
              <a:t> </a:t>
            </a:r>
            <a:r>
              <a:rPr lang="zh-CN" altLang="en-US" sz="4000" b="1"/>
              <a:t>注意：“峰”读成“</a:t>
            </a:r>
            <a:r>
              <a:rPr lang="en-US" altLang="zh-CN" sz="4000" b="1"/>
              <a:t>fēng</a:t>
            </a:r>
            <a:r>
              <a:rPr lang="zh-CN" altLang="en-US" sz="4000" b="1"/>
              <a:t>”。</a:t>
            </a:r>
            <a:endParaRPr lang="en-US" altLang="zh-CN" sz="4000" b="1"/>
          </a:p>
          <a:p>
            <a:r>
              <a:rPr lang="zh-CN" altLang="en-US" sz="4000" b="1"/>
              <a:t>“拘”读成“</a:t>
            </a:r>
            <a:r>
              <a:rPr lang="en-US" altLang="zh-CN" sz="4000" b="1"/>
              <a:t>jū</a:t>
            </a:r>
            <a:r>
              <a:rPr lang="zh-CN" altLang="en-US" sz="4000" b="1"/>
              <a:t>”，不要读成四声。</a:t>
            </a:r>
            <a:endParaRPr lang="zh-CN" alt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9650" y="2098675"/>
            <a:ext cx="754761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/>
              <a:t>         </a:t>
            </a:r>
            <a:r>
              <a:rPr lang="zh-CN" altLang="zh-CN" sz="4000" dirty="0"/>
              <a:t>想一想《索溪峪的“野”》</a:t>
            </a:r>
            <a:endParaRPr lang="en-US" altLang="zh-CN" sz="4000" dirty="0"/>
          </a:p>
          <a:p>
            <a:r>
              <a:rPr lang="zh-CN" altLang="zh-CN" sz="4000" dirty="0"/>
              <a:t>“野”字为什么加引号，它在本</a:t>
            </a:r>
            <a:endParaRPr lang="en-US" altLang="zh-CN" sz="4000" dirty="0"/>
          </a:p>
          <a:p>
            <a:r>
              <a:rPr lang="zh-CN" altLang="zh-CN" sz="4000" dirty="0"/>
              <a:t>课是什么意思呢？用自己喜欢的</a:t>
            </a:r>
            <a:endParaRPr lang="en-US" altLang="zh-CN" sz="4000" dirty="0"/>
          </a:p>
          <a:p>
            <a:r>
              <a:rPr lang="zh-CN" altLang="zh-CN" sz="4000" dirty="0"/>
              <a:t>方式读课文，去文中找答案。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"/>
          <p:cNvSpPr>
            <a:spLocks noChangeArrowheads="1"/>
          </p:cNvSpPr>
          <p:nvPr/>
        </p:nvSpPr>
        <p:spPr bwMode="auto">
          <a:xfrm>
            <a:off x="2419350" y="1484313"/>
            <a:ext cx="77057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600" b="1" dirty="0"/>
              <a:t>自读课文，讨论：</a:t>
            </a:r>
            <a:endParaRPr lang="en-US" altLang="zh-CN" sz="3600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1715" y="2492935"/>
            <a:ext cx="78486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</a:rPr>
              <a:t> (1)</a:t>
            </a:r>
            <a:r>
              <a:rPr lang="zh-CN" altLang="zh-CN" sz="3600" b="1" dirty="0">
                <a:latin typeface="宋体" panose="02010600030101010101" pitchFamily="2" charset="-122"/>
              </a:rPr>
              <a:t>“野”在本课是什么意思？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zh-CN" sz="3600" b="1" dirty="0">
                <a:latin typeface="宋体" panose="02010600030101010101" pitchFamily="2" charset="-122"/>
              </a:rPr>
              <a:t>）课文是从哪几个方面描写索溪峪的“野”的？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zh-CN" sz="3600" b="1" dirty="0">
                <a:latin typeface="宋体" panose="02010600030101010101" pitchFamily="2" charset="-122"/>
              </a:rPr>
              <a:t>）把你觉得写得好的地方多读一读。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63825" y="1052513"/>
            <a:ext cx="751046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/>
              <a:t>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）“野”在字典中的意思是郊外，野外；在本课中是指索溪峪的美是天然的、野性的美。</a:t>
            </a:r>
            <a:endParaRPr lang="zh-CN" altLang="en-US" sz="4000" b="1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63825" y="3978275"/>
            <a:ext cx="68992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/>
              <a:t>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）山是野的 ，水是野的 ， 动物是野的，人是野的。 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</Words>
  <Application>WPS 演示</Application>
  <PresentationFormat>宽屏</PresentationFormat>
  <Paragraphs>88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2019-10-07T00:54:17Z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