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0B8A003-2E33-4063-81D7-2C8CF3E28A3C}" type="slidenum">
              <a:rPr lang="en-US" altLang="zh-CN"/>
            </a:fld>
            <a:endParaRPr lang="en-US" altLang="zh-CN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39B6E5-FB21-44F4-9393-7DF06540BBC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39B6E5-FB21-44F4-9393-7DF06540BBC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39B6E5-FB21-44F4-9393-7DF06540BBC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file:///C:\Documents%20and%20Settings\cym\&#26700;&#38754;\&#22806;&#21253;&#35838;&#20214;\&#20154;&#25945;&#29256;&#20108;&#20876;&#35821;&#25991;&#19978;&#20132;\&#35838;&#20214;\rjyw010213&#21476;&#35799;&#19968;&#25152;&#35265;\&#25152;&#35265;&#29983;&#23383;.exe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microsoft.com/office/2007/relationships/media" Target="file:///D:\&#20844;&#21496;&#20154;&#25945;&#29256;&#31532;&#20108;&#20876;&#35821;&#25991;\13&#21476;&#35799;&#19968;&#25152;&#35265;\&#25152;&#35265;.mp3" TargetMode="External"/><Relationship Id="rId1" Type="http://schemas.openxmlformats.org/officeDocument/2006/relationships/audio" Target="file:///D:\&#20844;&#21496;&#20154;&#25945;&#29256;&#31532;&#20108;&#20876;&#35821;&#25991;\13&#21476;&#35799;&#19968;&#25152;&#35265;\&#25152;&#35265;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microsoft.com/office/2007/relationships/media" Target="file:///D:\&#20844;&#21496;&#20154;&#25945;&#29256;&#31532;&#20108;&#20876;&#35821;&#25991;\13&#21476;&#35799;&#19968;&#25152;&#35265;\&#34945;&#26522;&#31616;&#20171;.wav" TargetMode="External"/><Relationship Id="rId1" Type="http://schemas.openxmlformats.org/officeDocument/2006/relationships/audio" Target="file:///D:\&#20844;&#21496;&#20154;&#25945;&#29256;&#31532;&#20108;&#20876;&#35821;&#25991;\13&#21476;&#35799;&#19968;&#25152;&#35265;\&#34945;&#26522;&#31616;&#20171;.wav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microsoft.com/office/2007/relationships/media" Target="file:///D:\&#20844;&#21496;&#20154;&#25945;&#29256;&#31532;&#20108;&#20876;&#35821;&#25991;\13&#21476;&#35799;&#19968;&#25152;&#35265;\&#34633;&#40483;&#22768;.mp3" TargetMode="External"/><Relationship Id="rId3" Type="http://schemas.openxmlformats.org/officeDocument/2006/relationships/audio" Target="file:///D:\&#20844;&#21496;&#20154;&#25945;&#29256;&#31532;&#20108;&#20876;&#35821;&#25991;\13&#21476;&#35799;&#19968;&#25152;&#35265;\&#34633;&#40483;&#22768;.mp3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90276" y="1772816"/>
            <a:ext cx="4681538" cy="20161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r>
              <a:rPr lang="zh-CN" altLang="en-US" sz="117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所 见</a:t>
            </a:r>
            <a:endParaRPr lang="zh-CN" altLang="en-US" sz="117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checker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2495600" y="1700808"/>
            <a:ext cx="6840538" cy="125285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dirty="0"/>
              <a:t>       </a:t>
            </a:r>
            <a:r>
              <a:rPr lang="zh-CN" altLang="en-US" dirty="0"/>
              <a:t>牧童骑在黄牛背上，嘹亮的歌声在树林中回荡。        </a:t>
            </a:r>
            <a:endParaRPr lang="zh-CN" altLang="en-US" dirty="0"/>
          </a:p>
          <a:p>
            <a:pPr>
              <a:lnSpc>
                <a:spcPct val="140000"/>
              </a:lnSpc>
            </a:pPr>
            <a:r>
              <a:rPr lang="zh-CN" altLang="en-US" dirty="0"/>
              <a:t>       忽然想到捕捉树上鸣叫的知了，就马上停止歌唱，一声不响地站在了树下。</a:t>
            </a:r>
            <a:endParaRPr lang="zh-CN" altLang="en-US" dirty="0"/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5231904" y="836712"/>
            <a:ext cx="1610360" cy="768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>
                <a:ea typeface="宋体" panose="02010600030101010101" pitchFamily="2" charset="-122"/>
              </a:rPr>
              <a:t>诗  意</a:t>
            </a:r>
            <a:endParaRPr lang="zh-CN" altLang="en-US" sz="4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bldLvl="0" animBg="1"/>
      <p:bldP spid="7987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/>
          <p:cNvSpPr txBox="1">
            <a:spLocks noChangeArrowheads="1"/>
          </p:cNvSpPr>
          <p:nvPr/>
        </p:nvSpPr>
        <p:spPr bwMode="auto">
          <a:xfrm>
            <a:off x="4943872" y="1689182"/>
            <a:ext cx="2232025" cy="8299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dirty="0">
                <a:latin typeface="楷体_GB2312" pitchFamily="49" charset="-122"/>
              </a:rPr>
              <a:t>所  见</a:t>
            </a:r>
            <a:endParaRPr lang="zh-CN" altLang="en-US" sz="4800" dirty="0">
              <a:latin typeface="楷体_GB2312" pitchFamily="49" charset="-122"/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4183063" y="2780928"/>
            <a:ext cx="4464050" cy="175323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dirty="0"/>
              <a:t>牧童</a:t>
            </a:r>
            <a:r>
              <a:rPr lang="en-US" altLang="zh-CN" dirty="0"/>
              <a:t>/</a:t>
            </a:r>
            <a:r>
              <a:rPr lang="zh-CN" altLang="en-US" dirty="0"/>
              <a:t>骑</a:t>
            </a:r>
            <a:r>
              <a:rPr lang="en-US" altLang="zh-CN" dirty="0"/>
              <a:t>/</a:t>
            </a:r>
            <a:r>
              <a:rPr lang="zh-CN" altLang="en-US" dirty="0"/>
              <a:t>黄牛，</a:t>
            </a:r>
            <a:endParaRPr lang="zh-CN" altLang="en-US" dirty="0"/>
          </a:p>
          <a:p>
            <a:pPr algn="dist">
              <a:lnSpc>
                <a:spcPct val="150000"/>
              </a:lnSpc>
            </a:pPr>
            <a:r>
              <a:rPr lang="zh-CN" altLang="en-US" dirty="0"/>
              <a:t>歌声</a:t>
            </a:r>
            <a:r>
              <a:rPr lang="en-US" altLang="zh-CN" dirty="0"/>
              <a:t>/</a:t>
            </a:r>
            <a:r>
              <a:rPr lang="zh-CN" altLang="en-US" dirty="0"/>
              <a:t>振</a:t>
            </a:r>
            <a:r>
              <a:rPr lang="en-US" altLang="zh-CN" dirty="0"/>
              <a:t>/</a:t>
            </a:r>
            <a:r>
              <a:rPr lang="zh-CN" altLang="en-US" dirty="0"/>
              <a:t>林越。</a:t>
            </a:r>
            <a:endParaRPr lang="zh-CN" altLang="en-US" dirty="0"/>
          </a:p>
          <a:p>
            <a:pPr algn="dist">
              <a:lnSpc>
                <a:spcPct val="150000"/>
              </a:lnSpc>
            </a:pPr>
            <a:r>
              <a:rPr lang="zh-CN" altLang="en-US" dirty="0"/>
              <a:t>意欲</a:t>
            </a:r>
            <a:r>
              <a:rPr lang="en-US" altLang="zh-CN" dirty="0"/>
              <a:t>/</a:t>
            </a:r>
            <a:r>
              <a:rPr lang="zh-CN" altLang="en-US" dirty="0"/>
              <a:t>捕</a:t>
            </a:r>
            <a:r>
              <a:rPr lang="en-US" altLang="zh-CN" dirty="0"/>
              <a:t>/</a:t>
            </a:r>
            <a:r>
              <a:rPr lang="zh-CN" altLang="en-US" dirty="0"/>
              <a:t>鸣蝉，</a:t>
            </a:r>
            <a:endParaRPr lang="zh-CN" altLang="en-US" dirty="0"/>
          </a:p>
          <a:p>
            <a:pPr algn="dist">
              <a:lnSpc>
                <a:spcPct val="150000"/>
              </a:lnSpc>
            </a:pPr>
            <a:r>
              <a:rPr lang="zh-CN" altLang="en-US" dirty="0"/>
              <a:t>忽然</a:t>
            </a:r>
            <a:r>
              <a:rPr lang="en-US" altLang="zh-CN" dirty="0"/>
              <a:t>/</a:t>
            </a:r>
            <a:r>
              <a:rPr lang="zh-CN" altLang="en-US" dirty="0"/>
              <a:t>闭口</a:t>
            </a:r>
            <a:r>
              <a:rPr lang="en-US" altLang="zh-CN" dirty="0"/>
              <a:t>/</a:t>
            </a:r>
            <a:r>
              <a:rPr lang="zh-CN" altLang="en-US" dirty="0"/>
              <a:t>立。</a:t>
            </a:r>
            <a:endParaRPr lang="zh-CN" altLang="en-US" dirty="0"/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4799856" y="836712"/>
            <a:ext cx="1097280" cy="3683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ea typeface="宋体" panose="02010600030101010101" pitchFamily="2" charset="-122"/>
              </a:rPr>
              <a:t>读读背背</a:t>
            </a:r>
            <a:endParaRPr lang="zh-CN" altLang="en-US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bldLvl="0" animBg="1"/>
      <p:bldP spid="89091" grpId="0" bldLvl="0" animBg="1"/>
      <p:bldP spid="8909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93" name="AutoShape 33">
            <a:hlinkClick r:id="rId1" action="ppaction://program" highlightClick="1"/>
          </p:cNvPr>
          <p:cNvSpPr>
            <a:spLocks noChangeArrowheads="1"/>
          </p:cNvSpPr>
          <p:nvPr/>
        </p:nvSpPr>
        <p:spPr bwMode="auto">
          <a:xfrm>
            <a:off x="5519738" y="5013325"/>
            <a:ext cx="1873250" cy="647700"/>
          </a:xfrm>
          <a:prstGeom prst="actionButtonMovie">
            <a:avLst/>
          </a:prstGeom>
          <a:solidFill>
            <a:schemeClr val="accent1">
              <a:alpha val="46001"/>
            </a:schemeClr>
          </a:solidFill>
          <a:ln w="9525">
            <a:solidFill>
              <a:srgbClr val="008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595" name="Text Box 35"/>
          <p:cNvSpPr txBox="1">
            <a:spLocks noChangeArrowheads="1"/>
          </p:cNvSpPr>
          <p:nvPr/>
        </p:nvSpPr>
        <p:spPr bwMode="auto">
          <a:xfrm>
            <a:off x="5375275" y="6021388"/>
            <a:ext cx="1808480" cy="58356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87229"/>
                </a:solidFill>
              </a:rPr>
              <a:t>动画演示</a:t>
            </a:r>
            <a:endParaRPr lang="zh-CN" altLang="en-US" sz="3200">
              <a:solidFill>
                <a:srgbClr val="087229"/>
              </a:solidFill>
            </a:endParaRPr>
          </a:p>
        </p:txBody>
      </p:sp>
      <p:sp>
        <p:nvSpPr>
          <p:cNvPr id="66615" name="Text Box 55"/>
          <p:cNvSpPr txBox="1">
            <a:spLocks noChangeArrowheads="1"/>
          </p:cNvSpPr>
          <p:nvPr/>
        </p:nvSpPr>
        <p:spPr bwMode="auto">
          <a:xfrm>
            <a:off x="5087938" y="803275"/>
            <a:ext cx="2621280" cy="8299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ea typeface="宋体" panose="02010600030101010101" pitchFamily="2" charset="-122"/>
              </a:rPr>
              <a:t>会写的字</a:t>
            </a:r>
            <a:endParaRPr lang="zh-CN" altLang="en-US" sz="4800">
              <a:ea typeface="宋体" panose="02010600030101010101" pitchFamily="2" charset="-122"/>
            </a:endParaRPr>
          </a:p>
        </p:txBody>
      </p:sp>
      <p:grpSp>
        <p:nvGrpSpPr>
          <p:cNvPr id="66624" name="Group 64"/>
          <p:cNvGrpSpPr/>
          <p:nvPr/>
        </p:nvGrpSpPr>
        <p:grpSpPr bwMode="auto">
          <a:xfrm>
            <a:off x="2566988" y="3213100"/>
            <a:ext cx="7345362" cy="1223963"/>
            <a:chOff x="657" y="2024"/>
            <a:chExt cx="4627" cy="771"/>
          </a:xfrm>
        </p:grpSpPr>
        <p:grpSp>
          <p:nvGrpSpPr>
            <p:cNvPr id="66596" name="Group 36"/>
            <p:cNvGrpSpPr/>
            <p:nvPr/>
          </p:nvGrpSpPr>
          <p:grpSpPr bwMode="auto">
            <a:xfrm>
              <a:off x="1429" y="2024"/>
              <a:ext cx="771" cy="771"/>
              <a:chOff x="2426" y="1253"/>
              <a:chExt cx="1815" cy="1814"/>
            </a:xfrm>
          </p:grpSpPr>
          <p:sp>
            <p:nvSpPr>
              <p:cNvPr id="66597" name="Rectangle 37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598" name="Line 38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99" name="Line 39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600" name="Group 40"/>
            <p:cNvGrpSpPr/>
            <p:nvPr/>
          </p:nvGrpSpPr>
          <p:grpSpPr bwMode="auto">
            <a:xfrm>
              <a:off x="2200" y="2024"/>
              <a:ext cx="771" cy="771"/>
              <a:chOff x="2426" y="1253"/>
              <a:chExt cx="1815" cy="1814"/>
            </a:xfrm>
          </p:grpSpPr>
          <p:sp>
            <p:nvSpPr>
              <p:cNvPr id="66601" name="Rectangle 41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602" name="Line 42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03" name="Line 43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606" name="Group 46"/>
            <p:cNvGrpSpPr/>
            <p:nvPr/>
          </p:nvGrpSpPr>
          <p:grpSpPr bwMode="auto">
            <a:xfrm>
              <a:off x="2971" y="2024"/>
              <a:ext cx="771" cy="771"/>
              <a:chOff x="2426" y="1253"/>
              <a:chExt cx="1815" cy="1814"/>
            </a:xfrm>
          </p:grpSpPr>
          <p:sp>
            <p:nvSpPr>
              <p:cNvPr id="66607" name="Rectangle 47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608" name="Line 48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09" name="Line 49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610" name="Group 50"/>
            <p:cNvGrpSpPr/>
            <p:nvPr/>
          </p:nvGrpSpPr>
          <p:grpSpPr bwMode="auto">
            <a:xfrm>
              <a:off x="3742" y="2024"/>
              <a:ext cx="771" cy="771"/>
              <a:chOff x="2426" y="1253"/>
              <a:chExt cx="1815" cy="1814"/>
            </a:xfrm>
          </p:grpSpPr>
          <p:sp>
            <p:nvSpPr>
              <p:cNvPr id="66611" name="Rectangle 51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612" name="Line 52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13" name="Line 53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616" name="Group 56"/>
            <p:cNvGrpSpPr/>
            <p:nvPr/>
          </p:nvGrpSpPr>
          <p:grpSpPr bwMode="auto">
            <a:xfrm>
              <a:off x="4513" y="2024"/>
              <a:ext cx="771" cy="771"/>
              <a:chOff x="2426" y="1253"/>
              <a:chExt cx="1815" cy="1814"/>
            </a:xfrm>
          </p:grpSpPr>
          <p:sp>
            <p:nvSpPr>
              <p:cNvPr id="66617" name="Rectangle 57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618" name="Line 58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19" name="Line 59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620" name="Group 60"/>
            <p:cNvGrpSpPr/>
            <p:nvPr/>
          </p:nvGrpSpPr>
          <p:grpSpPr bwMode="auto">
            <a:xfrm>
              <a:off x="657" y="2024"/>
              <a:ext cx="771" cy="771"/>
              <a:chOff x="2426" y="1253"/>
              <a:chExt cx="1815" cy="1814"/>
            </a:xfrm>
          </p:grpSpPr>
          <p:sp>
            <p:nvSpPr>
              <p:cNvPr id="66621" name="Rectangle 61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622" name="Line 62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23" name="Line 63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6614" name="Text Box 54"/>
            <p:cNvSpPr txBox="1">
              <a:spLocks noChangeArrowheads="1"/>
            </p:cNvSpPr>
            <p:nvPr/>
          </p:nvSpPr>
          <p:spPr bwMode="auto">
            <a:xfrm>
              <a:off x="657" y="2024"/>
              <a:ext cx="4627" cy="7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7200" b="0">
                  <a:solidFill>
                    <a:srgbClr val="FF3300"/>
                  </a:solidFill>
                </a:rPr>
                <a:t>诗童林黄闭口</a:t>
              </a:r>
              <a:endParaRPr lang="zh-CN" altLang="en-US" sz="7200" b="0">
                <a:solidFill>
                  <a:srgbClr val="FF33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6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6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93" grpId="0" bldLvl="0" animBg="1"/>
      <p:bldP spid="666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5303838" y="692150"/>
            <a:ext cx="2341245" cy="101473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FF3300"/>
                </a:solidFill>
                <a:ea typeface="宋体" panose="02010600030101010101" pitchFamily="2" charset="-122"/>
              </a:rPr>
              <a:t>选   择</a:t>
            </a:r>
            <a:endParaRPr lang="zh-CN" altLang="en-US" sz="600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2351088" y="2420938"/>
            <a:ext cx="372618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dirty="0">
                <a:latin typeface="楷体_GB2312" pitchFamily="49" charset="-122"/>
              </a:rPr>
              <a:t>这首诗描写的是（     ）的事情。</a:t>
            </a:r>
            <a:endParaRPr lang="zh-CN" altLang="en-US" dirty="0">
              <a:latin typeface="楷体_GB2312" pitchFamily="49" charset="-122"/>
            </a:endParaRPr>
          </a:p>
          <a:p>
            <a:pPr>
              <a:lnSpc>
                <a:spcPct val="190000"/>
              </a:lnSpc>
            </a:pPr>
            <a:r>
              <a:rPr lang="zh-CN" altLang="en-US" dirty="0">
                <a:latin typeface="楷体_GB2312" pitchFamily="49" charset="-122"/>
              </a:rPr>
              <a:t>  春天  夏天  秋天  冬天</a:t>
            </a:r>
            <a:endParaRPr lang="zh-CN" altLang="en-US" dirty="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 bldLvl="0" animBg="1"/>
      <p:bldP spid="901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5808663" y="765175"/>
            <a:ext cx="6400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ea typeface="宋体" panose="02010600030101010101" pitchFamily="2" charset="-122"/>
              </a:rPr>
              <a:t>组词</a:t>
            </a:r>
            <a:endParaRPr lang="zh-CN" altLang="en-US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3719513" y="2349500"/>
            <a:ext cx="6013450" cy="108775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/>
              <a:t>诗（　　）　林（　　）</a:t>
            </a:r>
            <a:endParaRPr lang="zh-CN" altLang="en-US"/>
          </a:p>
          <a:p>
            <a:pPr>
              <a:lnSpc>
                <a:spcPct val="180000"/>
              </a:lnSpc>
            </a:pPr>
            <a:r>
              <a:rPr lang="zh-CN" altLang="en-US"/>
              <a:t>黄（　　）　闭（　　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 bldLvl="0" animBg="1"/>
      <p:bldP spid="942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2711624" y="2329024"/>
            <a:ext cx="7129462" cy="9220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dirty="0">
                <a:latin typeface="Times New Roman" panose="02020603050405020304" pitchFamily="18" charset="0"/>
              </a:rPr>
              <a:t>       </a:t>
            </a:r>
            <a:r>
              <a:rPr kumimoji="1" lang="zh-CN" altLang="en-US" dirty="0">
                <a:latin typeface="Times New Roman" panose="02020603050405020304" pitchFamily="18" charset="0"/>
              </a:rPr>
              <a:t>牧童是怎样捉蝉的呢？他捉到了蝉吗？把这些编成一个故事，讲给大家听。</a:t>
            </a:r>
            <a:endParaRPr kumimoji="1"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5231904" y="1052736"/>
            <a:ext cx="868680" cy="3683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dirty="0">
                <a:solidFill>
                  <a:srgbClr val="FF3300"/>
                </a:solidFill>
                <a:ea typeface="宋体" panose="02010600030101010101" pitchFamily="2" charset="-122"/>
              </a:rPr>
              <a:t>想一想</a:t>
            </a:r>
            <a:endParaRPr kumimoji="1" lang="zh-CN" altLang="en-US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 bldLvl="0" animBg="1"/>
      <p:bldP spid="9114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4367808" y="1628800"/>
            <a:ext cx="4049712" cy="29146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kumimoji="1" lang="en-US" altLang="zh-CN" sz="4800" dirty="0">
                <a:latin typeface="楷体_GB2312" pitchFamily="49" charset="-122"/>
              </a:rPr>
              <a:t>    </a:t>
            </a:r>
            <a:r>
              <a:rPr kumimoji="1" lang="zh-CN" altLang="en-US" sz="4800" dirty="0">
                <a:latin typeface="宋体" panose="02010600030101010101" pitchFamily="2" charset="-122"/>
                <a:ea typeface="宋体" panose="02010600030101010101" pitchFamily="2" charset="-122"/>
              </a:rPr>
              <a:t>鸡</a:t>
            </a:r>
            <a:endParaRPr kumimoji="1" lang="zh-CN" altLang="en-US" sz="4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dist" eaLnBrk="1" hangingPunct="1">
              <a:lnSpc>
                <a:spcPct val="90000"/>
              </a:lnSpc>
            </a:pPr>
            <a:r>
              <a:rPr kumimoji="1" lang="zh-CN" altLang="en-US" sz="3600" dirty="0">
                <a:latin typeface="楷体_GB2312" pitchFamily="49" charset="-122"/>
              </a:rPr>
              <a:t>            </a:t>
            </a:r>
            <a:r>
              <a:rPr kumimoji="1" lang="zh-CN" altLang="en-US" sz="2800" dirty="0">
                <a:latin typeface="楷体_GB2312" pitchFamily="49" charset="-122"/>
              </a:rPr>
              <a:t>袁枚</a:t>
            </a:r>
            <a:endParaRPr kumimoji="1" lang="zh-CN" altLang="en-US" sz="2800" dirty="0">
              <a:latin typeface="楷体_GB2312" pitchFamily="49" charset="-122"/>
            </a:endParaRPr>
          </a:p>
          <a:p>
            <a:pPr algn="dist" eaLnBrk="1" hangingPunct="1">
              <a:lnSpc>
                <a:spcPct val="130000"/>
              </a:lnSpc>
            </a:pPr>
            <a:r>
              <a:rPr kumimoji="1" lang="zh-CN" altLang="en-US" dirty="0">
                <a:latin typeface="楷体_GB2312" pitchFamily="49" charset="-122"/>
              </a:rPr>
              <a:t>养鸡纵鸡食，</a:t>
            </a:r>
            <a:endParaRPr kumimoji="1" lang="zh-CN" altLang="en-US" dirty="0">
              <a:latin typeface="楷体_GB2312" pitchFamily="49" charset="-122"/>
            </a:endParaRPr>
          </a:p>
          <a:p>
            <a:pPr algn="dist" eaLnBrk="1" hangingPunct="1">
              <a:lnSpc>
                <a:spcPct val="130000"/>
              </a:lnSpc>
            </a:pPr>
            <a:r>
              <a:rPr kumimoji="1" lang="zh-CN" altLang="en-US" dirty="0">
                <a:latin typeface="楷体_GB2312" pitchFamily="49" charset="-122"/>
              </a:rPr>
              <a:t>鸡肥乃烹之。</a:t>
            </a:r>
            <a:endParaRPr kumimoji="1" lang="zh-CN" altLang="en-US" dirty="0">
              <a:latin typeface="楷体_GB2312" pitchFamily="49" charset="-122"/>
            </a:endParaRPr>
          </a:p>
          <a:p>
            <a:pPr algn="dist" eaLnBrk="1" hangingPunct="1">
              <a:lnSpc>
                <a:spcPct val="130000"/>
              </a:lnSpc>
            </a:pPr>
            <a:r>
              <a:rPr kumimoji="1" lang="zh-CN" altLang="en-US" dirty="0">
                <a:latin typeface="楷体_GB2312" pitchFamily="49" charset="-122"/>
              </a:rPr>
              <a:t>主人计固佳，</a:t>
            </a:r>
            <a:endParaRPr kumimoji="1" lang="zh-CN" altLang="en-US" dirty="0">
              <a:latin typeface="楷体_GB2312" pitchFamily="49" charset="-122"/>
            </a:endParaRPr>
          </a:p>
          <a:p>
            <a:pPr algn="dist" eaLnBrk="1" hangingPunct="1">
              <a:lnSpc>
                <a:spcPct val="130000"/>
              </a:lnSpc>
            </a:pPr>
            <a:r>
              <a:rPr kumimoji="1" lang="zh-CN" altLang="en-US" dirty="0">
                <a:latin typeface="楷体_GB2312" pitchFamily="49" charset="-122"/>
              </a:rPr>
              <a:t>不可与鸡知</a:t>
            </a:r>
            <a:r>
              <a:rPr kumimoji="1" lang="zh-CN" altLang="en-US" dirty="0" smtClean="0">
                <a:latin typeface="楷体_GB2312" pitchFamily="49" charset="-122"/>
              </a:rPr>
              <a:t>。 </a:t>
            </a:r>
            <a:endParaRPr kumimoji="1" lang="zh-CN" altLang="en-US" sz="3600" dirty="0">
              <a:latin typeface="楷体_GB2312" pitchFamily="49" charset="-122"/>
            </a:endParaRP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5087888" y="906462"/>
            <a:ext cx="109728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3300"/>
                </a:solidFill>
              </a:rPr>
              <a:t>诗句拓展</a:t>
            </a:r>
            <a:endParaRPr lang="zh-CN" altLang="en-US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 bldLvl="0" animBg="1"/>
      <p:bldP spid="9216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2351584" y="1844824"/>
            <a:ext cx="7345362" cy="47815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dirty="0"/>
              <a:t>       </a:t>
            </a:r>
            <a:r>
              <a:rPr lang="zh-CN" altLang="en-US" dirty="0"/>
              <a:t>在上课之前，请仔细看一幅图，说说图上画了什么故事？</a:t>
            </a:r>
            <a:endParaRPr lang="zh-CN" altLang="en-US" dirty="0"/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9625013" y="44450"/>
            <a:ext cx="995680" cy="48514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>
                <a:solidFill>
                  <a:schemeClr val="bg1"/>
                </a:solidFill>
              </a:rPr>
              <a:t>所见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6" name="Group 6"/>
          <p:cNvGrpSpPr/>
          <p:nvPr/>
        </p:nvGrpSpPr>
        <p:grpSpPr bwMode="auto">
          <a:xfrm>
            <a:off x="1524000" y="0"/>
            <a:ext cx="9144000" cy="6884988"/>
            <a:chOff x="249" y="255"/>
            <a:chExt cx="5511" cy="4082"/>
          </a:xfrm>
        </p:grpSpPr>
        <p:pic>
          <p:nvPicPr>
            <p:cNvPr id="81924" name="Picture 4" descr="Image29"/>
            <p:cNvPicPr>
              <a:picLocks noChangeAspect="1" noChangeArrowheads="1"/>
            </p:cNvPicPr>
            <p:nvPr/>
          </p:nvPicPr>
          <p:blipFill>
            <a:blip r:embed="rId1" cstate="email">
              <a:lum contrast="12000"/>
            </a:blip>
            <a:srcRect/>
            <a:stretch>
              <a:fillRect/>
            </a:stretch>
          </p:blipFill>
          <p:spPr bwMode="auto">
            <a:xfrm>
              <a:off x="249" y="263"/>
              <a:ext cx="5511" cy="40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25" name="Picture 5" descr="Image29"/>
            <p:cNvPicPr>
              <a:picLocks noChangeAspect="1" noChangeArrowheads="1"/>
            </p:cNvPicPr>
            <p:nvPr/>
          </p:nvPicPr>
          <p:blipFill>
            <a:blip r:embed="rId2" cstate="email">
              <a:lum contrast="12000"/>
            </a:blip>
            <a:srcRect/>
            <a:stretch>
              <a:fillRect/>
            </a:stretch>
          </p:blipFill>
          <p:spPr bwMode="auto">
            <a:xfrm>
              <a:off x="1791" y="255"/>
              <a:ext cx="2087" cy="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5087938" y="692150"/>
            <a:ext cx="1325880" cy="3683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ea typeface="宋体" panose="02010600030101010101" pitchFamily="2" charset="-122"/>
              </a:rPr>
              <a:t>看图讲故事</a:t>
            </a:r>
            <a:endParaRPr lang="zh-CN" altLang="en-US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9625013" y="44450"/>
            <a:ext cx="995680" cy="48514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>
                <a:solidFill>
                  <a:schemeClr val="bg1"/>
                </a:solidFill>
              </a:rPr>
              <a:t>所见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5087938" y="692150"/>
            <a:ext cx="1325880" cy="3683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3300"/>
                </a:solidFill>
                <a:ea typeface="宋体" panose="02010600030101010101" pitchFamily="2" charset="-122"/>
              </a:rPr>
              <a:t>看图讲故事</a:t>
            </a:r>
            <a:endParaRPr lang="zh-CN" altLang="en-US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4689475" y="3068638"/>
            <a:ext cx="3840480" cy="2971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/>
              <a:t>图中人是谁？</a:t>
            </a:r>
            <a:endParaRPr lang="zh-CN" altLang="en-US" sz="3600" dirty="0"/>
          </a:p>
          <a:p>
            <a:pPr>
              <a:lnSpc>
                <a:spcPct val="130000"/>
              </a:lnSpc>
            </a:pPr>
            <a:r>
              <a:rPr lang="zh-CN" altLang="en-US" sz="3600" dirty="0"/>
              <a:t>他在什么地方？</a:t>
            </a:r>
            <a:endParaRPr lang="zh-CN" altLang="en-US" sz="3600" dirty="0"/>
          </a:p>
          <a:p>
            <a:pPr>
              <a:lnSpc>
                <a:spcPct val="130000"/>
              </a:lnSpc>
            </a:pPr>
            <a:r>
              <a:rPr lang="zh-CN" altLang="en-US" sz="3600" dirty="0"/>
              <a:t>在干什么？</a:t>
            </a:r>
            <a:endParaRPr lang="zh-CN" altLang="en-US" sz="3600" dirty="0"/>
          </a:p>
          <a:p>
            <a:pPr>
              <a:lnSpc>
                <a:spcPct val="130000"/>
              </a:lnSpc>
            </a:pPr>
            <a:r>
              <a:rPr lang="zh-CN" altLang="en-US" sz="3600" dirty="0"/>
              <a:t>他心里在想什么？</a:t>
            </a:r>
            <a:endParaRPr lang="zh-CN" altLang="en-US" sz="3600" dirty="0"/>
          </a:p>
        </p:txBody>
      </p:sp>
      <p:sp>
        <p:nvSpPr>
          <p:cNvPr id="83976" name="Rectangle 8"/>
          <p:cNvSpPr>
            <a:spLocks noChangeArrowheads="1"/>
          </p:cNvSpPr>
          <p:nvPr/>
        </p:nvSpPr>
        <p:spPr bwMode="auto">
          <a:xfrm>
            <a:off x="4367213" y="2060575"/>
            <a:ext cx="2240280" cy="3683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你在图上看到什么？</a:t>
            </a:r>
            <a:endParaRPr lang="zh-CN" altLang="en-US" dirty="0"/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9625013" y="44450"/>
            <a:ext cx="995680" cy="48514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>
                <a:solidFill>
                  <a:schemeClr val="bg1"/>
                </a:solidFill>
              </a:rPr>
              <a:t>所见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 bldLvl="0" animBg="1"/>
      <p:bldP spid="83975" grpId="0" bldLvl="0" animBg="1"/>
      <p:bldP spid="8397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5735638" y="692150"/>
            <a:ext cx="2232025" cy="8299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FF3300"/>
                </a:solidFill>
                <a:latin typeface="楷体_GB2312" pitchFamily="49" charset="-122"/>
              </a:rPr>
              <a:t>所</a:t>
            </a:r>
            <a:r>
              <a:rPr lang="zh-CN" altLang="en-US" sz="4800">
                <a:latin typeface="楷体_GB2312" pitchFamily="49" charset="-122"/>
              </a:rPr>
              <a:t>  见</a:t>
            </a:r>
            <a:endParaRPr lang="zh-CN" altLang="en-US" sz="4800">
              <a:latin typeface="楷体_GB2312" pitchFamily="49" charset="-122"/>
            </a:endParaRPr>
          </a:p>
        </p:txBody>
      </p:sp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4800600" y="2486025"/>
            <a:ext cx="4175125" cy="415417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4400">
                <a:solidFill>
                  <a:srgbClr val="FF3300"/>
                </a:solidFill>
              </a:rPr>
              <a:t>牧</a:t>
            </a:r>
            <a:r>
              <a:rPr lang="zh-CN" altLang="en-US" sz="4400"/>
              <a:t>童骑黄牛，</a:t>
            </a:r>
            <a:endParaRPr lang="zh-CN" altLang="en-US" sz="4400"/>
          </a:p>
          <a:p>
            <a:pPr algn="dist">
              <a:lnSpc>
                <a:spcPct val="150000"/>
              </a:lnSpc>
            </a:pPr>
            <a:r>
              <a:rPr lang="zh-CN" altLang="en-US" sz="4400"/>
              <a:t>歌声振林越。</a:t>
            </a:r>
            <a:endParaRPr lang="zh-CN" altLang="en-US" sz="4400"/>
          </a:p>
          <a:p>
            <a:pPr algn="dist">
              <a:lnSpc>
                <a:spcPct val="150000"/>
              </a:lnSpc>
            </a:pPr>
            <a:r>
              <a:rPr lang="zh-CN" altLang="en-US" sz="4400"/>
              <a:t>意欲</a:t>
            </a:r>
            <a:r>
              <a:rPr lang="zh-CN" altLang="en-US" sz="4400">
                <a:solidFill>
                  <a:srgbClr val="FF3300"/>
                </a:solidFill>
              </a:rPr>
              <a:t>捕</a:t>
            </a:r>
            <a:r>
              <a:rPr lang="zh-CN" altLang="en-US" sz="4400"/>
              <a:t>鸣</a:t>
            </a:r>
            <a:r>
              <a:rPr lang="zh-CN" altLang="en-US" sz="4400">
                <a:solidFill>
                  <a:srgbClr val="FF3300"/>
                </a:solidFill>
              </a:rPr>
              <a:t>蝉</a:t>
            </a:r>
            <a:r>
              <a:rPr lang="zh-CN" altLang="en-US" sz="4400"/>
              <a:t>，</a:t>
            </a:r>
            <a:endParaRPr lang="zh-CN" altLang="en-US" sz="4400"/>
          </a:p>
          <a:p>
            <a:pPr algn="dist">
              <a:lnSpc>
                <a:spcPct val="150000"/>
              </a:lnSpc>
            </a:pPr>
            <a:r>
              <a:rPr lang="zh-CN" altLang="en-US" sz="4400"/>
              <a:t>忽然</a:t>
            </a:r>
            <a:r>
              <a:rPr lang="zh-CN" altLang="en-US" sz="4400">
                <a:solidFill>
                  <a:srgbClr val="FF3300"/>
                </a:solidFill>
              </a:rPr>
              <a:t>闭</a:t>
            </a:r>
            <a:r>
              <a:rPr lang="zh-CN" altLang="en-US" sz="4400"/>
              <a:t>口</a:t>
            </a:r>
            <a:r>
              <a:rPr lang="zh-CN" altLang="en-US" sz="4400">
                <a:solidFill>
                  <a:srgbClr val="FF3300"/>
                </a:solidFill>
              </a:rPr>
              <a:t>立</a:t>
            </a:r>
            <a:r>
              <a:rPr lang="zh-CN" altLang="en-US" sz="4400"/>
              <a:t>。</a:t>
            </a:r>
            <a:endParaRPr lang="zh-CN" altLang="en-US" sz="4400"/>
          </a:p>
        </p:txBody>
      </p:sp>
      <p:sp>
        <p:nvSpPr>
          <p:cNvPr id="70669" name="Text Box 13"/>
          <p:cNvSpPr txBox="1">
            <a:spLocks noChangeArrowheads="1"/>
          </p:cNvSpPr>
          <p:nvPr/>
        </p:nvSpPr>
        <p:spPr bwMode="auto">
          <a:xfrm>
            <a:off x="7032625" y="1844675"/>
            <a:ext cx="995680" cy="58356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/>
              <a:t>袁枚</a:t>
            </a:r>
            <a:endParaRPr lang="zh-CN" altLang="en-US" sz="3200"/>
          </a:p>
        </p:txBody>
      </p:sp>
      <p:pic>
        <p:nvPicPr>
          <p:cNvPr id="70670" name="所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013" y="5949950"/>
            <a:ext cx="6477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06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852" fill="hold"/>
                                        <p:tgtEl>
                                          <p:spTgt spid="706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70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670"/>
                </p:tgtEl>
              </p:cMediaNode>
            </p:audio>
          </p:childTnLst>
        </p:cTn>
      </p:par>
    </p:tnLst>
    <p:bldLst>
      <p:bldP spid="70660" grpId="0" bldLvl="0" animBg="1"/>
      <p:bldP spid="70668" grpId="0" bldLvl="0" animBg="1"/>
      <p:bldP spid="7066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5303838" y="765175"/>
            <a:ext cx="2418080" cy="7683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/>
              <a:t>会认的字</a:t>
            </a:r>
            <a:endParaRPr lang="zh-CN" altLang="en-US" sz="4400" dirty="0"/>
          </a:p>
        </p:txBody>
      </p:sp>
      <p:sp>
        <p:nvSpPr>
          <p:cNvPr id="71698" name="Rectangle 18"/>
          <p:cNvSpPr>
            <a:spLocks noChangeArrowheads="1"/>
          </p:cNvSpPr>
          <p:nvPr/>
        </p:nvSpPr>
        <p:spPr bwMode="auto">
          <a:xfrm>
            <a:off x="2855913" y="2850833"/>
            <a:ext cx="7488237" cy="153098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dirty="0" err="1"/>
              <a:t>su</a:t>
            </a:r>
            <a:r>
              <a:rPr lang="en-US" altLang="zh-CN" dirty="0" err="1">
                <a:ea typeface="宋体" panose="02010600030101010101" pitchFamily="2" charset="-122"/>
              </a:rPr>
              <a:t>ǒ</a:t>
            </a:r>
            <a:r>
              <a:rPr lang="en-US" altLang="zh-CN" dirty="0"/>
              <a:t>   </a:t>
            </a:r>
            <a:r>
              <a:rPr lang="en-US" altLang="zh-CN" dirty="0" err="1"/>
              <a:t>mù</a:t>
            </a:r>
            <a:r>
              <a:rPr lang="en-US" altLang="zh-CN" dirty="0"/>
              <a:t>    </a:t>
            </a:r>
            <a:r>
              <a:rPr lang="en-US" altLang="zh-CN" dirty="0" err="1"/>
              <a:t>b</a:t>
            </a:r>
            <a:r>
              <a:rPr lang="en-US" altLang="zh-CN" dirty="0" err="1">
                <a:ea typeface="宋体" panose="02010600030101010101" pitchFamily="2" charset="-122"/>
              </a:rPr>
              <a:t>ǔ</a:t>
            </a:r>
            <a:r>
              <a:rPr lang="en-US" altLang="zh-CN" dirty="0">
                <a:ea typeface="宋体" panose="02010600030101010101" pitchFamily="2" charset="-122"/>
              </a:rPr>
              <a:t> </a:t>
            </a:r>
            <a:r>
              <a:rPr lang="en-US" altLang="zh-CN" dirty="0"/>
              <a:t>  </a:t>
            </a:r>
            <a:r>
              <a:rPr lang="en-US" altLang="zh-CN" dirty="0" err="1"/>
              <a:t>ch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dirty="0" err="1"/>
              <a:t>n</a:t>
            </a:r>
            <a:r>
              <a:rPr lang="en-US" altLang="zh-CN" dirty="0"/>
              <a:t>   </a:t>
            </a:r>
            <a:r>
              <a:rPr lang="en-US" altLang="zh-CN" dirty="0" err="1"/>
              <a:t>bì</a:t>
            </a:r>
            <a:r>
              <a:rPr lang="en-US" altLang="zh-CN" dirty="0"/>
              <a:t>      </a:t>
            </a:r>
            <a:r>
              <a:rPr lang="en-US" altLang="zh-CN" dirty="0" err="1"/>
              <a:t>lì</a:t>
            </a:r>
            <a:endParaRPr lang="en-US" altLang="zh-CN" dirty="0"/>
          </a:p>
          <a:p>
            <a:pPr eaLnBrk="1" hangingPunct="1">
              <a:lnSpc>
                <a:spcPct val="130000"/>
              </a:lnSpc>
            </a:pPr>
            <a:r>
              <a:rPr lang="zh-CN" altLang="en-US" sz="5400" dirty="0">
                <a:solidFill>
                  <a:srgbClr val="FF3300"/>
                </a:solidFill>
              </a:rPr>
              <a:t>所   牧   捕   蝉   闭   立</a:t>
            </a:r>
            <a:endParaRPr lang="zh-CN" altLang="en-US" sz="54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 bldLvl="0" animBg="1"/>
      <p:bldP spid="7169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袁枚简介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850" y="1268413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2063552" y="2043008"/>
            <a:ext cx="8064896" cy="422529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/>
              <a:t>       </a:t>
            </a:r>
            <a:r>
              <a:rPr lang="zh-CN" altLang="en-US" sz="3200" dirty="0"/>
              <a:t>袁枚，字子才，号简斋，钱塘人，清代诗人。清乾隆四年中进士，如入翰林，做过江宁等地知县，后辞官，定居南京市，在小仓山构筑园林，过着乐文赋诗，悠闲自在的生活。他主张诗应该抒写性情，因此，多数作品抒发闲情逸致，著作有</a:t>
            </a:r>
            <a:r>
              <a:rPr lang="en-US" altLang="zh-CN" sz="3200" dirty="0"/>
              <a:t>《</a:t>
            </a:r>
            <a:r>
              <a:rPr lang="zh-CN" altLang="en-US" sz="3200" dirty="0"/>
              <a:t>随园诗话</a:t>
            </a:r>
            <a:r>
              <a:rPr lang="en-US" altLang="zh-CN" sz="3200" dirty="0"/>
              <a:t>》</a:t>
            </a:r>
            <a:r>
              <a:rPr lang="zh-CN" altLang="en-US" sz="3200" dirty="0"/>
              <a:t>、</a:t>
            </a:r>
            <a:r>
              <a:rPr lang="en-US" altLang="zh-CN" sz="3200" dirty="0"/>
              <a:t>《</a:t>
            </a:r>
            <a:r>
              <a:rPr lang="zh-CN" altLang="en-US" sz="3200" dirty="0"/>
              <a:t>小仓山房集</a:t>
            </a:r>
            <a:r>
              <a:rPr lang="en-US" altLang="zh-CN" sz="3200" dirty="0"/>
              <a:t>》</a:t>
            </a:r>
            <a:r>
              <a:rPr lang="zh-CN" altLang="en-US" sz="3200" dirty="0"/>
              <a:t>和</a:t>
            </a:r>
            <a:r>
              <a:rPr lang="en-US" altLang="zh-CN" sz="3200" dirty="0"/>
              <a:t>《</a:t>
            </a:r>
            <a:r>
              <a:rPr lang="zh-CN" altLang="en-US" sz="3200" dirty="0"/>
              <a:t>子不语</a:t>
            </a:r>
            <a:r>
              <a:rPr lang="en-US" altLang="zh-CN" sz="3200" dirty="0"/>
              <a:t>》</a:t>
            </a:r>
            <a:r>
              <a:rPr lang="zh-CN" altLang="en-US" sz="3200" dirty="0"/>
              <a:t>等。</a:t>
            </a:r>
            <a:endParaRPr lang="zh-CN" altLang="en-US" sz="3200" dirty="0"/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4685782" y="1248035"/>
            <a:ext cx="894080" cy="3683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</a:rPr>
              <a:t>作    者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3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3094" fill="hold"/>
                                        <p:tgtEl>
                                          <p:spTgt spid="931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188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188"/>
                </p:tgtEl>
              </p:cMediaNode>
            </p:audio>
          </p:childTnLst>
        </p:cTn>
      </p:par>
    </p:tnLst>
    <p:bldLst>
      <p:bldP spid="93189" grpId="0" bldLvl="0" animBg="1"/>
      <p:bldP spid="9319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无标题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9288" y="296863"/>
            <a:ext cx="8748712" cy="656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1" name="Picture 5" descr="小学语文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0"/>
            <a:ext cx="9180513" cy="688498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</p:pic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8975725" y="5899150"/>
            <a:ext cx="1300480" cy="768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3300"/>
                </a:solidFill>
              </a:rPr>
              <a:t>黄牛</a:t>
            </a:r>
            <a:endParaRPr lang="zh-CN" altLang="en-US" sz="44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checker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19288" y="476250"/>
            <a:ext cx="4279900" cy="640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8" name="Picture 8" descr="小学语文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0" y="-26988"/>
            <a:ext cx="9180513" cy="688498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</p:pic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6419850" y="1700213"/>
            <a:ext cx="3997325" cy="51288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/>
              <a:t>       </a:t>
            </a:r>
            <a:r>
              <a:rPr lang="zh-CN" altLang="en-US" sz="2800" dirty="0"/>
              <a:t>蝉又名“知了”。能发出嘹亮的鸣叫声，特别是到了夏天中午。在蝉的身体两侧有一个大的环型发声器官，身体的腹部是可以内外开合的圆盘，圆盘开合的速度很快，抖动的蝉鸣就是由此发出的。</a:t>
            </a:r>
            <a:endParaRPr lang="zh-CN" altLang="en-US" sz="2800" dirty="0"/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7772400" y="842963"/>
            <a:ext cx="640080" cy="3683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</a:rPr>
              <a:t>简介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87049" name="蝉鸣声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981075"/>
            <a:ext cx="1008063" cy="1008063"/>
          </a:xfrm>
          <a:prstGeom prst="rect">
            <a:avLst/>
          </a:prstGeom>
          <a:noFill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5135563" y="5980113"/>
            <a:ext cx="741680" cy="768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3300"/>
                </a:solidFill>
              </a:rPr>
              <a:t>蝉</a:t>
            </a:r>
            <a:endParaRPr lang="zh-CN" altLang="en-US" sz="44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70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2" fill="hold"/>
                                        <p:tgtEl>
                                          <p:spTgt spid="870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04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049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701</Words>
  <Application>WPS 演示</Application>
  <PresentationFormat>宽屏</PresentationFormat>
  <Paragraphs>90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楷体_GB2312</vt:lpstr>
      <vt:lpstr>新宋体</vt:lpstr>
      <vt:lpstr>Times New Roman</vt:lpstr>
      <vt:lpstr>Office 主题​​</vt:lpstr>
      <vt:lpstr>所 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2019-09-24T00:27:47Z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