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ink/ink1.xml" ContentType="application/inkml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46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" min="-2" units="cm"/>
          <inkml:channel name="Y" type="integer" max="2" min="-2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7-06-11T00:41:09"/>
    </inkml:context>
    <inkml:brush xml:id="br0">
      <inkml:brushProperty name="width" value="0.09701" units="cm"/>
      <inkml:brushProperty name="height" value="0.09701" units="cm"/>
      <inkml:brushProperty name="color" value="#00ff00"/>
      <inkml:brushProperty name="fitToCurve" value="1"/>
    </inkml:brush>
  </inkml:definitions>
  <inkml:trace contextRef="#ctx0" brushRef="#br0">1162 51,'0'0,"-25"24,0 1,-23 49,48-50,-50 51,-23 47,23-23,-48-1,23 26,26-25,-25-1,-25 1,50 24,-25-24,1-1,23 2,-23 22,23-23,-24-1,50 1,24 1,-25-3,25-23,0 24,0-73,0 50,25 24,73-1,-48 0,23 25,1-23,25-2,-1-24,1 1,-1-2,25-24,-48 50,23-26,0-23,1-25,0-25,-25 0,24 0,25 0,-23 0,23 0,-24 0,-25-25,24 0,1-24,0 25,-1-1,0-74,26 26,-26-1,1-1,-25-48,-1 24,-23 1,25 0,-27-2,2-23,-25 49,-1-24,0-1,26 1,-50-1,0 0,0 1,0 23,0-23,0 0,-25-1,0 25,-23-50,23 51,-50-51,27 26,-2-1,-48 0,-1 1,-24 48,24-24,0 0,1 26,-25-27,123 51,-98-50,-1 49,0 1,0-1,1 0,98 25,-98 0,22 0,-22 0,73 0,25 0,-25 0,-48 0,48 0,-74 25,99-25,-24 0,-1 0,1 0,24 0,-25 25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2F154-FBA7-4F9D-A481-EBF221B6ACEB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2.wav"/><Relationship Id="rId7" Type="http://schemas.openxmlformats.org/officeDocument/2006/relationships/audio" Target="../media/audio4.wav"/><Relationship Id="rId6" Type="http://schemas.openxmlformats.org/officeDocument/2006/relationships/audio" Target="../media/audio1.wav"/><Relationship Id="rId5" Type="http://schemas.openxmlformats.org/officeDocument/2006/relationships/image" Target="../media/image11.wmf"/><Relationship Id="rId4" Type="http://schemas.openxmlformats.org/officeDocument/2006/relationships/slide" Target="slide11.xml"/><Relationship Id="rId3" Type="http://schemas.openxmlformats.org/officeDocument/2006/relationships/image" Target="../media/image10.wmf"/><Relationship Id="rId2" Type="http://schemas.openxmlformats.org/officeDocument/2006/relationships/slide" Target="slide9.xml"/><Relationship Id="rId1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customXml" Target="../ink/ink1.xml"/><Relationship Id="rId2" Type="http://schemas.openxmlformats.org/officeDocument/2006/relationships/image" Target="../media/image4.png"/><Relationship Id="rId1" Type="http://schemas.openxmlformats.org/officeDocument/2006/relationships/hyperlink" Target="http://www.dwlt.cn/join1.asp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slide" Target="slide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420418" y="1143000"/>
            <a:ext cx="7018982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8000" dirty="0">
                <a:solidFill>
                  <a:srgbClr val="FF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日月</a:t>
            </a:r>
            <a:r>
              <a:rPr lang="en-US" altLang="zh-CN" sz="8000" dirty="0">
                <a:solidFill>
                  <a:srgbClr val="FF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 </a:t>
            </a:r>
            <a:r>
              <a:rPr lang="zh-CN" sz="8000" dirty="0" smtClean="0">
                <a:solidFill>
                  <a:srgbClr val="FF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潭</a:t>
            </a:r>
            <a:r>
              <a:rPr lang="zh-CN" altLang="zh-CN" sz="8000" dirty="0">
                <a:solidFill>
                  <a:srgbClr val="FF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的传</a:t>
            </a:r>
            <a:r>
              <a:rPr lang="zh-CN" altLang="zh-CN" sz="8000" dirty="0" smtClean="0">
                <a:solidFill>
                  <a:srgbClr val="FF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说</a:t>
            </a:r>
            <a:endParaRPr lang="zh-CN" altLang="zh-CN" sz="8000" dirty="0">
              <a:solidFill>
                <a:srgbClr val="FF00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351843" y="1152785"/>
            <a:ext cx="111506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 b="1" dirty="0"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23</a:t>
            </a:r>
            <a:endParaRPr lang="en-US" altLang="zh-CN" sz="6600" b="1" dirty="0">
              <a:solidFill>
                <a:srgbClr val="FF00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75" y="2667000"/>
            <a:ext cx="8839200" cy="2837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200905041109099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4367213" y="2636838"/>
            <a:ext cx="3313112" cy="706755"/>
          </a:xfrm>
          <a:prstGeom prst="rect">
            <a:avLst/>
          </a:prstGeom>
          <a:solidFill>
            <a:schemeClr val="bg1">
              <a:alpha val="7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潭：水深之处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667000" y="1676400"/>
            <a:ext cx="716280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5400" dirty="0">
                <a:latin typeface="Times New Roman" panose="02020603050405020304" charset="0"/>
              </a:rPr>
              <a:t>       </a:t>
            </a:r>
            <a:r>
              <a:rPr kumimoji="1" lang="zh-CN" altLang="en-US" sz="5400" dirty="0">
                <a:latin typeface="Times New Roman" panose="02020603050405020304" charset="0"/>
              </a:rPr>
              <a:t>日月潭的传说是怎样的</a:t>
            </a:r>
            <a:r>
              <a:rPr kumimoji="1" lang="zh-CN" altLang="en-US" sz="5400" dirty="0" smtClean="0">
                <a:latin typeface="Times New Roman" panose="02020603050405020304" charset="0"/>
              </a:rPr>
              <a:t>？</a:t>
            </a:r>
            <a:endParaRPr kumimoji="1" lang="zh-CN" altLang="en-US" sz="5400" dirty="0">
              <a:latin typeface="Times New Roman" panose="02020603050405020304" charset="0"/>
            </a:endParaRPr>
          </a:p>
        </p:txBody>
      </p:sp>
      <p:sp>
        <p:nvSpPr>
          <p:cNvPr id="6148" name="AutoShape 4">
            <a:hlinkClick r:id="" action="ppaction://hlinkshowjump?jump=nextslide" highlightClick="1">
              <a:snd r:embed="rId1" name="applause.wav"/>
            </a:hlinkClick>
          </p:cNvPr>
          <p:cNvSpPr>
            <a:spLocks noChangeArrowheads="1"/>
          </p:cNvSpPr>
          <p:nvPr/>
        </p:nvSpPr>
        <p:spPr bwMode="auto">
          <a:xfrm>
            <a:off x="9753600" y="1225551"/>
            <a:ext cx="309879" cy="368299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49" name="AutoShape 5">
            <a:hlinkClick r:id="" action="ppaction://noaction" highlightClick="1">
              <a:snd r:embed="rId1" name="applause.wav"/>
            </a:hlinkClick>
          </p:cNvPr>
          <p:cNvSpPr>
            <a:spLocks noChangeArrowheads="1"/>
          </p:cNvSpPr>
          <p:nvPr/>
        </p:nvSpPr>
        <p:spPr bwMode="auto">
          <a:xfrm>
            <a:off x="9525000" y="3587751"/>
            <a:ext cx="309879" cy="368299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6150" name="Picture 6" descr="AN02097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4000" y="0"/>
            <a:ext cx="123825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 descr="AN02542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296400" y="5532438"/>
            <a:ext cx="13716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/>
      <p:bldP spid="6148" grpId="0" animBg="1"/>
      <p:bldP spid="61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08112316504932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524000" y="0"/>
            <a:ext cx="9144000" cy="1753235"/>
          </a:xfrm>
          <a:prstGeom prst="rect">
            <a:avLst/>
          </a:prstGeom>
          <a:solidFill>
            <a:schemeClr val="bg1">
              <a:alpha val="8117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ea typeface="楷体_GB2312" pitchFamily="49" charset="-122"/>
              </a:rPr>
              <a:t>       </a:t>
            </a:r>
            <a:r>
              <a:rPr lang="zh-CN" altLang="en-US" sz="3600" b="1" dirty="0">
                <a:ea typeface="楷体_GB2312" pitchFamily="49" charset="-122"/>
              </a:rPr>
              <a:t>日月潭是我国台湾省最大的一个湖泊。那里青山环抱，树木葱茏，是个著名的风景区。说起日月潭，还有一个动人的传说呢。</a:t>
            </a:r>
            <a:endParaRPr lang="zh-CN" altLang="en-US" sz="3600" b="1" dirty="0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4339" name="图片 6" descr="4768505_182446746867_2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900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2135188" y="2205038"/>
            <a:ext cx="741680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>
                <a:solidFill>
                  <a:srgbClr val="4A1C0A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5400">
                <a:solidFill>
                  <a:srgbClr val="4A1C0A"/>
                </a:solidFill>
                <a:latin typeface="隶书" pitchFamily="49" charset="-122"/>
                <a:ea typeface="隶书" pitchFamily="49" charset="-122"/>
              </a:rPr>
              <a:t>很久很久以前</a:t>
            </a:r>
            <a:r>
              <a:rPr lang="en-US" altLang="zh-CN" sz="5400">
                <a:solidFill>
                  <a:srgbClr val="4A1C0A"/>
                </a:solidFill>
                <a:latin typeface="隶书" pitchFamily="49" charset="-122"/>
                <a:ea typeface="隶书" pitchFamily="49" charset="-122"/>
              </a:rPr>
              <a:t>……</a:t>
            </a:r>
            <a:endParaRPr lang="en-US" altLang="zh-CN" sz="5400">
              <a:solidFill>
                <a:srgbClr val="4A1C0A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" descr="2009050411090992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0" y="3429000"/>
            <a:ext cx="9144000" cy="2861310"/>
          </a:xfrm>
          <a:prstGeom prst="rect">
            <a:avLst/>
          </a:prstGeom>
          <a:gradFill>
            <a:gsLst>
              <a:gs pos="42000">
                <a:srgbClr val="FFEFD1">
                  <a:alpha val="42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6000" b="1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6000" b="1">
                <a:latin typeface="华文楷体" pitchFamily="2" charset="-122"/>
                <a:ea typeface="华文楷体" pitchFamily="2" charset="-122"/>
              </a:rPr>
              <a:t>很久很久以前，两条</a:t>
            </a:r>
            <a:r>
              <a:rPr lang="zh-CN" altLang="en-US" sz="6000" b="1">
                <a:solidFill>
                  <a:srgbClr val="00FF00"/>
                </a:solidFill>
                <a:latin typeface="华文楷体" pitchFamily="2" charset="-122"/>
                <a:ea typeface="华文楷体" pitchFamily="2" charset="-122"/>
              </a:rPr>
              <a:t>恶</a:t>
            </a:r>
            <a:r>
              <a:rPr lang="zh-CN" altLang="en-US" sz="6000" b="1">
                <a:latin typeface="华文楷体" pitchFamily="2" charset="-122"/>
                <a:ea typeface="华文楷体" pitchFamily="2" charset="-122"/>
              </a:rPr>
              <a:t>龙吞吃了太阳和月亮，天地间漆黑一团。</a:t>
            </a:r>
            <a:endParaRPr lang="zh-CN" altLang="en-US" sz="6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71813" y="5229225"/>
            <a:ext cx="3240087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漆黑一团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2667000" y="4572000"/>
            <a:ext cx="82296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charset="0"/>
              </a:rPr>
              <a:t>     </a:t>
            </a:r>
            <a:r>
              <a:rPr lang="zh-CN" altLang="en-US" sz="3600">
                <a:latin typeface="Times New Roman" panose="02020603050405020304" charset="0"/>
              </a:rPr>
              <a:t>为了降伏恶龙，拯救日月，人们        在一起商量办法。</a:t>
            </a:r>
            <a:endParaRPr lang="zh-CN" altLang="en-US" sz="3600">
              <a:latin typeface="Times New Roman" panose="02020603050405020304" charset="0"/>
            </a:endParaRPr>
          </a:p>
        </p:txBody>
      </p:sp>
      <p:pic>
        <p:nvPicPr>
          <p:cNvPr id="16387" name="Picture 3" descr="0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195263"/>
            <a:ext cx="45720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0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0"/>
            <a:ext cx="4572000" cy="354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524000" y="5105400"/>
            <a:ext cx="16652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latin typeface="Times New Roman" panose="02020603050405020304" charset="0"/>
              </a:rPr>
              <a:t>聚集</a:t>
            </a:r>
            <a:endParaRPr lang="zh-CN" altLang="en-US" sz="3600"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3"/>
                  </p:tgtEl>
                </p:cond>
              </p:nextCondLst>
            </p:seq>
          </p:childTnLst>
        </p:cTn>
      </p:par>
    </p:tnLst>
    <p:bldLst>
      <p:bldP spid="22530" grpId="0" bldLvl="0" autoUpdateAnimBg="0"/>
      <p:bldP spid="22533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955800" y="3294063"/>
            <a:ext cx="82296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600">
                <a:latin typeface="Times New Roman" panose="02020603050405020304" charset="0"/>
              </a:rPr>
              <a:t>       </a:t>
            </a:r>
            <a:r>
              <a:rPr lang="zh-CN" altLang="en-US" sz="3600">
                <a:latin typeface="Times New Roman" panose="02020603050405020304" charset="0"/>
              </a:rPr>
              <a:t>有人说：“恶龙躲在潭底，只有请到水性特别好的人才能战胜它们。” </a:t>
            </a:r>
            <a:endParaRPr lang="zh-CN" altLang="en-US" sz="3600">
              <a:latin typeface="Times New Roman" panose="02020603050405020304" charset="0"/>
            </a:endParaRPr>
          </a:p>
        </p:txBody>
      </p:sp>
      <p:pic>
        <p:nvPicPr>
          <p:cNvPr id="17411" name="Picture 3" descr="0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195263"/>
            <a:ext cx="45720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0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0"/>
            <a:ext cx="4572000" cy="354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776413" y="4689475"/>
            <a:ext cx="90455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>
                <a:latin typeface="Times New Roman" panose="02020603050405020304" charset="0"/>
              </a:rPr>
              <a:t>还有人说：“恶龙非常凶猛，只有拿到阿里山的金斧头和金剪刀，才能将它们制服。”</a:t>
            </a:r>
            <a:endParaRPr lang="zh-CN" altLang="en-US" sz="3600" dirty="0"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utoUpdateAnimBg="0"/>
      <p:bldP spid="23557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524000" y="0"/>
            <a:ext cx="9144000" cy="5908040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5400" b="1" dirty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有人说：“恶龙躲在潭底，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只有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请到水性特别好的人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才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能战胜它们。”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600" b="1" dirty="0">
                <a:solidFill>
                  <a:schemeClr val="accent1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有人说：“恶龙躲在潭底，请到水性特别好的人能战胜它们。”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zh-CN" sz="3600" b="1" dirty="0">
                <a:latin typeface="华文楷体" pitchFamily="2" charset="-122"/>
                <a:ea typeface="华文楷体" pitchFamily="2" charset="-122"/>
              </a:rPr>
              <a:t>还有人说：“恶龙非常凶猛，</a:t>
            </a:r>
            <a:r>
              <a:rPr lang="zh-CN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只有</a:t>
            </a:r>
            <a:r>
              <a:rPr lang="zh-CN" altLang="zh-CN" sz="3600" b="1" dirty="0">
                <a:latin typeface="华文楷体" pitchFamily="2" charset="-122"/>
                <a:ea typeface="华文楷体" pitchFamily="2" charset="-122"/>
              </a:rPr>
              <a:t>拿到阿里山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里</a:t>
            </a:r>
            <a:r>
              <a:rPr lang="zh-CN" altLang="zh-CN" sz="3600" b="1" dirty="0">
                <a:latin typeface="华文楷体" pitchFamily="2" charset="-122"/>
                <a:ea typeface="华文楷体" pitchFamily="2" charset="-122"/>
              </a:rPr>
              <a:t>的金斧头和金剪刀，</a:t>
            </a:r>
            <a:r>
              <a:rPr lang="zh-CN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才</a:t>
            </a:r>
            <a:r>
              <a:rPr lang="zh-CN" altLang="zh-CN" sz="3600" b="1" dirty="0">
                <a:latin typeface="华文楷体" pitchFamily="2" charset="-122"/>
                <a:ea typeface="华文楷体" pitchFamily="2" charset="-122"/>
              </a:rPr>
              <a:t>能将它们制服。”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zh-CN" sz="3600" b="1" dirty="0">
                <a:solidFill>
                  <a:schemeClr val="accent1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还有人说：“恶龙非常凶猛，拿到阿里山的金斧头和金剪刀，能将它们制服</a:t>
            </a:r>
            <a:r>
              <a:rPr lang="zh-CN" altLang="zh-CN" sz="3600" b="1" dirty="0" smtClean="0">
                <a:solidFill>
                  <a:schemeClr val="accent1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。”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000250" y="3473450"/>
            <a:ext cx="82296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charset="0"/>
              </a:rPr>
              <a:t>       </a:t>
            </a:r>
            <a:r>
              <a:rPr lang="zh-CN" altLang="en-US" sz="3600">
                <a:latin typeface="Times New Roman" panose="02020603050405020304" charset="0"/>
              </a:rPr>
              <a:t>可哪儿去找水性特别好的人呢？</a:t>
            </a:r>
            <a:endParaRPr lang="zh-CN" altLang="en-US" sz="3600">
              <a:latin typeface="Times New Roman" panose="02020603050405020304" charset="0"/>
            </a:endParaRPr>
          </a:p>
        </p:txBody>
      </p:sp>
      <p:pic>
        <p:nvPicPr>
          <p:cNvPr id="19459" name="Picture 3" descr="0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195263"/>
            <a:ext cx="45720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0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0"/>
            <a:ext cx="4572000" cy="354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776413" y="4689475"/>
            <a:ext cx="90455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latin typeface="Times New Roman" panose="02020603050405020304" charset="0"/>
              </a:rPr>
              <a:t>怎么才能得到阿里山的金斧头和金剪刀呢？</a:t>
            </a:r>
            <a:endParaRPr lang="zh-CN" altLang="en-US" sz="3600"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utoUpdateAnimBg="0"/>
      <p:bldP spid="24581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" descr="4768505_182446746867_2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900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/>
          <p:nvPr/>
        </p:nvSpPr>
        <p:spPr bwMode="auto">
          <a:xfrm>
            <a:off x="2208213" y="1196975"/>
            <a:ext cx="8064500" cy="373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r>
              <a:rPr lang="zh-CN" altLang="en-US" sz="4800" dirty="0">
                <a:solidFill>
                  <a:srgbClr val="4A1C0A"/>
                </a:solidFill>
                <a:latin typeface="隶书" pitchFamily="49" charset="-122"/>
                <a:ea typeface="隶书" pitchFamily="49" charset="-122"/>
                <a:cs typeface="+mj-cs"/>
              </a:rPr>
              <a:t>    </a:t>
            </a:r>
            <a:r>
              <a:rPr lang="zh-CN" altLang="en-US" sz="5400" dirty="0">
                <a:solidFill>
                  <a:srgbClr val="4A1C0A"/>
                </a:solidFill>
                <a:latin typeface="隶书" pitchFamily="49" charset="-122"/>
                <a:ea typeface="隶书" pitchFamily="49" charset="-122"/>
                <a:cs typeface="+mj-cs"/>
              </a:rPr>
              <a:t>就在人们一筹莫展的时候，年轻的渔民大尖哥和水社姐挺身而出，要去降服恶龙。</a:t>
            </a:r>
            <a:endParaRPr lang="zh-CN" altLang="en-US" sz="5400" dirty="0">
              <a:solidFill>
                <a:srgbClr val="4A1C0A"/>
              </a:solidFill>
              <a:latin typeface="隶书" pitchFamily="49" charset="-122"/>
              <a:ea typeface="隶书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23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3306763"/>
            <a:ext cx="4932363" cy="355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524000" y="228600"/>
            <a:ext cx="914400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日月潭面积有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平方公里，比杭州西湖要大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1/3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，湖面海拔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760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米，水深有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30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多米，四周被海拔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2400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米的水社山、大尖山等连峰环绕。</a:t>
            </a: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4100" name="Picture 4" descr="200810101717736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51538" y="3321050"/>
            <a:ext cx="4716462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2"/>
          <p:cNvSpPr>
            <a:spLocks noGrp="1"/>
          </p:cNvSpPr>
          <p:nvPr>
            <p:ph type="title" idx="4294967295"/>
          </p:nvPr>
        </p:nvSpPr>
        <p:spPr>
          <a:xfrm>
            <a:off x="1919288" y="981075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6000" b="1" smtClean="0">
                <a:latin typeface="华文楷体" pitchFamily="2" charset="-122"/>
                <a:ea typeface="华文楷体" pitchFamily="2" charset="-122"/>
              </a:rPr>
              <a:t>一筹莫展</a:t>
            </a:r>
            <a:endParaRPr lang="zh-CN" altLang="en-US" sz="6000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标题 2"/>
          <p:cNvSpPr txBox="1"/>
          <p:nvPr/>
        </p:nvSpPr>
        <p:spPr bwMode="auto">
          <a:xfrm>
            <a:off x="1992313" y="249237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9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挺身而出</a:t>
            </a:r>
            <a:endParaRPr lang="zh-CN" altLang="en-US" sz="9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524000" y="0"/>
            <a:ext cx="9144000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比较句子：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大尖哥和水社姐要去降伏恶龙。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大尖哥和水社姐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挺身而出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，要去降服恶龙。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2531" name="Picture 3" descr="AA0183388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87938" y="2771775"/>
            <a:ext cx="5580062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3" descr="4768505_182446746867_2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7962" y="-171450"/>
            <a:ext cx="9190038" cy="702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/>
          <p:nvPr/>
        </p:nvSpPr>
        <p:spPr bwMode="auto">
          <a:xfrm>
            <a:off x="2135188" y="1125538"/>
            <a:ext cx="8064500" cy="3297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r>
              <a:rPr lang="zh-CN" altLang="en-US" sz="4800" b="1" dirty="0">
                <a:latin typeface="华文楷体" pitchFamily="2" charset="-122"/>
                <a:ea typeface="华文楷体" pitchFamily="2" charset="-122"/>
                <a:cs typeface="+mj-cs"/>
              </a:rPr>
              <a:t>    </a:t>
            </a:r>
            <a:r>
              <a:rPr lang="zh-CN" altLang="en-US" sz="5400" dirty="0">
                <a:solidFill>
                  <a:srgbClr val="4A1C0A"/>
                </a:solidFill>
                <a:latin typeface="隶书" pitchFamily="49" charset="-122"/>
                <a:ea typeface="隶书" pitchFamily="49" charset="-122"/>
                <a:cs typeface="+mj-cs"/>
              </a:rPr>
              <a:t>他们翻山越岭，披荆斩棘，吃尽了千辛万苦，终于从阿里山的山洞里拿到了金斧头和金剪刀。</a:t>
            </a:r>
            <a:endParaRPr lang="zh-CN" altLang="en-US" sz="5400" dirty="0">
              <a:solidFill>
                <a:srgbClr val="4A1C0A"/>
              </a:solidFill>
              <a:latin typeface="隶书" pitchFamily="49" charset="-122"/>
              <a:ea typeface="隶书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 idx="4294967295"/>
          </p:nvPr>
        </p:nvSpPr>
        <p:spPr>
          <a:xfrm>
            <a:off x="1703388" y="0"/>
            <a:ext cx="8785225" cy="3298825"/>
          </a:xfrm>
        </p:spPr>
        <p:txBody>
          <a:bodyPr/>
          <a:lstStyle/>
          <a:p>
            <a:pPr algn="l" eaLnBrk="1" hangingPunct="1"/>
            <a:r>
              <a:rPr lang="en-US" altLang="zh-CN" sz="4800" b="1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4800" b="1" smtClean="0">
                <a:latin typeface="华文楷体" pitchFamily="2" charset="-122"/>
                <a:ea typeface="华文楷体" pitchFamily="2" charset="-122"/>
              </a:rPr>
              <a:t>他们</a:t>
            </a:r>
            <a:r>
              <a:rPr lang="zh-CN" altLang="en-US" sz="48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翻山越岭</a:t>
            </a:r>
            <a:r>
              <a:rPr lang="zh-CN" altLang="en-US" sz="4800" b="1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48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披荆斩棘</a:t>
            </a:r>
            <a:r>
              <a:rPr lang="zh-CN" altLang="en-US" sz="4800" b="1" smtClean="0">
                <a:latin typeface="华文楷体" pitchFamily="2" charset="-122"/>
                <a:ea typeface="华文楷体" pitchFamily="2" charset="-122"/>
              </a:rPr>
              <a:t>，吃尽了</a:t>
            </a:r>
            <a:r>
              <a:rPr lang="zh-CN" altLang="en-US" sz="48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千辛万苦</a:t>
            </a:r>
            <a:r>
              <a:rPr lang="zh-CN" altLang="en-US" sz="4800" b="1" smtClean="0">
                <a:latin typeface="华文楷体" pitchFamily="2" charset="-122"/>
                <a:ea typeface="华文楷体" pitchFamily="2" charset="-122"/>
              </a:rPr>
              <a:t>，终于从阿里山的山洞里拿到了金斧头和金剪刀。</a:t>
            </a:r>
            <a:endParaRPr lang="zh-CN" altLang="en-US" sz="4800" b="1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f963a2408fa5a21c89559f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55913" y="765175"/>
            <a:ext cx="6330950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5519738" y="5734050"/>
            <a:ext cx="129698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楷体_GB2312" pitchFamily="49" charset="-122"/>
              </a:rPr>
              <a:t>荆棘</a:t>
            </a:r>
            <a:endParaRPr lang="zh-CN" altLang="en-US" sz="3200" b="1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524000" y="0"/>
            <a:ext cx="9144000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比较句子：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他们终于拿到了金斧头和金剪刀。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他们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翻山越岭，披荆斩棘，吃尽了千辛万苦，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终于拿到了金斧头和金剪刀。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5362" name="Picture 2" descr="C:\WINDOWS\Desktop\lidaoxia\图片\doulong.BMP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DCD3C0"/>
              </a:clrFrom>
              <a:clrTo>
                <a:srgbClr val="DCD3C0">
                  <a:alpha val="0"/>
                </a:srgbClr>
              </a:clrTo>
            </a:clrChange>
            <a:lum bright="24000"/>
          </a:blip>
          <a:srcRect/>
          <a:stretch>
            <a:fillRect/>
          </a:stretch>
        </p:blipFill>
        <p:spPr bwMode="auto">
          <a:xfrm>
            <a:off x="1524000" y="2895600"/>
            <a:ext cx="9144000" cy="3962400"/>
          </a:xfrm>
          <a:prstGeom prst="rect">
            <a:avLst/>
          </a:prstGeom>
          <a:solidFill>
            <a:srgbClr val="CC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317750" y="1809750"/>
            <a:ext cx="7964488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charset="0"/>
              </a:rPr>
              <a:t>●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charset="0"/>
              </a:rPr>
              <a:t>他们是怎样救回太阳和月亮的？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charset="0"/>
            </a:endParaRPr>
          </a:p>
          <a:p>
            <a:pPr eaLnBrk="1" hangingPunct="1"/>
            <a:endParaRPr lang="zh-CN" altLang="en-US" sz="4000" dirty="0">
              <a:solidFill>
                <a:srgbClr val="D60093"/>
              </a:solidFill>
              <a:latin typeface="Times New Roman" panose="02020603050405020304" charset="0"/>
            </a:endParaRPr>
          </a:p>
          <a:p>
            <a:pPr eaLnBrk="1" hangingPunct="1"/>
            <a:endParaRPr lang="en-US" altLang="zh-CN" sz="4000" dirty="0">
              <a:solidFill>
                <a:srgbClr val="D60093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doulon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DCD3C0"/>
              </a:clrFrom>
              <a:clrTo>
                <a:srgbClr val="DCD3C0">
                  <a:alpha val="0"/>
                </a:srgbClr>
              </a:clrTo>
            </a:clrChange>
            <a:lum bright="24000"/>
          </a:blip>
          <a:srcRect/>
          <a:stretch>
            <a:fillRect/>
          </a:stretch>
        </p:blipFill>
        <p:spPr bwMode="auto">
          <a:xfrm>
            <a:off x="1504950" y="0"/>
            <a:ext cx="9163050" cy="3962400"/>
          </a:xfrm>
          <a:prstGeom prst="rect">
            <a:avLst/>
          </a:prstGeom>
          <a:solidFill>
            <a:srgbClr val="CC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1752600" y="4114800"/>
            <a:ext cx="83629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 dirty="0">
                <a:latin typeface="Times New Roman" panose="02020603050405020304" charset="0"/>
              </a:rPr>
              <a:t>他们翻山越岭，披荆斩棘，吃尽了千辛万苦，终于从阿里山的山洞里拿到了金斧头和金剪刀。回到潭边，他俩又冒着生命危险，纵身潜入湖底，与两条恶龙激战了三天三夜。大尖哥用金斧头砍死了它们，水社姐用金剪刀剪开了龙肚子，救出了太阳和月亮，人们重又见到了光明。</a:t>
            </a:r>
            <a:endParaRPr kumimoji="1" lang="zh-CN" altLang="en-US" sz="2800" b="1" dirty="0"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WINDOWS\Desktop\lidaoxia\图片\doulong.BMP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DCD3C0"/>
              </a:clrFrom>
              <a:clrTo>
                <a:srgbClr val="DCD3C0">
                  <a:alpha val="0"/>
                </a:srgbClr>
              </a:clrTo>
            </a:clrChange>
            <a:lum bright="24000"/>
          </a:blip>
          <a:srcRect/>
          <a:stretch>
            <a:fillRect/>
          </a:stretch>
        </p:blipFill>
        <p:spPr bwMode="auto">
          <a:xfrm>
            <a:off x="1828800" y="0"/>
            <a:ext cx="8458200" cy="3962400"/>
          </a:xfrm>
          <a:prstGeom prst="rect">
            <a:avLst/>
          </a:prstGeom>
          <a:solidFill>
            <a:srgbClr val="CC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752600" y="4114800"/>
            <a:ext cx="89154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他们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翻山越岭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披荆斩棘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，吃尽了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千辛万苦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，终于从阿里山的山洞里拿到了金斧头和金剪刀。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回到潭边，他俩又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冒着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生命危险，纵身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潜入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湖底，与两条恶龙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激战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了三天三夜。大尖哥用金斧头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砍死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了它们，水社姐用金剪刀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剪开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了龙肚子，救出了太阳和月亮，人们重又见到了光明。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524000" y="115888"/>
            <a:ext cx="91440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D60093"/>
                </a:solidFill>
              </a:rPr>
              <a:t>●</a:t>
            </a:r>
            <a:r>
              <a:rPr lang="zh-CN" altLang="en-US" sz="2400" dirty="0">
                <a:solidFill>
                  <a:srgbClr val="D60093"/>
                </a:solidFill>
              </a:rPr>
              <a:t>找回太阳和月亮后大尖和水社怎样了？</a:t>
            </a:r>
            <a:endParaRPr lang="zh-CN" altLang="en-US" sz="2800" b="1" dirty="0"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ea typeface="楷体_GB2312" pitchFamily="49" charset="-122"/>
              </a:rPr>
              <a:t>       太阳和月亮又挂回了天空，可大尖哥和水社姐</a:t>
            </a:r>
            <a:r>
              <a:rPr lang="zh-CN" altLang="en-US" sz="2800" b="1" u="sng" dirty="0">
                <a:ea typeface="楷体_GB2312" pitchFamily="49" charset="-122"/>
              </a:rPr>
              <a:t>       </a:t>
            </a:r>
            <a:r>
              <a:rPr lang="zh-CN" altLang="en-US" sz="2800" b="1" dirty="0">
                <a:ea typeface="楷体_GB2312" pitchFamily="49" charset="-122"/>
              </a:rPr>
              <a:t>，便用</a:t>
            </a:r>
            <a:r>
              <a:rPr lang="zh-CN" altLang="en-US" sz="2800" b="1" u="sng" dirty="0">
                <a:ea typeface="楷体_GB2312" pitchFamily="49" charset="-122"/>
              </a:rPr>
              <a:t>       </a:t>
            </a:r>
            <a:r>
              <a:rPr lang="zh-CN" altLang="en-US" sz="2800" b="1" dirty="0">
                <a:ea typeface="楷体_GB2312" pitchFamily="49" charset="-122"/>
              </a:rPr>
              <a:t>，他们吃下龙肉后，身子就</a:t>
            </a:r>
            <a:r>
              <a:rPr lang="zh-CN" altLang="en-US" sz="2800" b="1" u="sng" dirty="0">
                <a:ea typeface="楷体_GB2312" pitchFamily="49" charset="-122"/>
              </a:rPr>
              <a:t>       </a:t>
            </a:r>
            <a:r>
              <a:rPr lang="zh-CN" altLang="en-US" sz="2800" b="1" dirty="0">
                <a:ea typeface="楷体_GB2312" pitchFamily="49" charset="-122"/>
              </a:rPr>
              <a:t>。转眼间，大尖哥和水社姐就化作了</a:t>
            </a:r>
            <a:r>
              <a:rPr lang="zh-CN" altLang="en-US" sz="2800" b="1" u="sng" dirty="0">
                <a:ea typeface="楷体_GB2312" pitchFamily="49" charset="-122"/>
              </a:rPr>
              <a:t>       </a:t>
            </a:r>
            <a:r>
              <a:rPr lang="zh-CN" altLang="en-US" sz="2800" b="1" dirty="0">
                <a:ea typeface="楷体_GB2312" pitchFamily="49" charset="-122"/>
              </a:rPr>
              <a:t>，永远地</a:t>
            </a:r>
            <a:r>
              <a:rPr lang="zh-CN" altLang="en-US" sz="2800" b="1" u="sng" dirty="0">
                <a:ea typeface="楷体_GB2312" pitchFamily="49" charset="-122"/>
              </a:rPr>
              <a:t>       </a:t>
            </a:r>
            <a:r>
              <a:rPr lang="zh-CN" altLang="en-US" sz="2800" b="1" dirty="0">
                <a:ea typeface="楷体_GB2312" pitchFamily="49" charset="-122"/>
              </a:rPr>
              <a:t>。</a:t>
            </a: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30723" name="Picture 2" descr="G:\pictures\scene\f11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43200" y="2362200"/>
            <a:ext cx="5832475" cy="437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2" descr="chinamap">
            <a:hlinkClick r:id="rId1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9712" y="0"/>
            <a:ext cx="91582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5381625" y="3238500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030" name="WordArt 6"/>
          <p:cNvSpPr>
            <a:spLocks noChangeArrowheads="1" noChangeShapeType="1"/>
          </p:cNvSpPr>
          <p:nvPr/>
        </p:nvSpPr>
        <p:spPr bwMode="auto">
          <a:xfrm>
            <a:off x="3503613" y="3213100"/>
            <a:ext cx="5029200" cy="636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b="1" kern="10" dirty="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FF0000"/>
                  </a:outerShdw>
                </a:effectLst>
                <a:latin typeface="楷体_GB2312"/>
              </a:rPr>
              <a:t>中华人民共和国地图</a:t>
            </a:r>
            <a:endParaRPr lang="zh-CN" altLang="en-US" sz="4400" b="1" kern="10" dirty="0">
              <a:ln w="19050">
                <a:solidFill>
                  <a:srgbClr val="FF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FF0000"/>
                </a:outerShdw>
              </a:effectLst>
              <a:latin typeface="楷体_GB231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r:id="rId3" p14:bwMode="auto">
            <p14:nvContentPartPr>
              <p14:cNvPr id="1026" name="Ink 3"/>
              <p14:cNvContentPartPr/>
              <p14:nvPr/>
            </p14:nvContentPartPr>
            <p14:xfrm>
              <a:off x="8613775" y="4894263"/>
              <a:ext cx="1196975" cy="1249362"/>
            </p14:xfrm>
          </p:contentPart>
        </mc:Choice>
        <mc:Fallback xmlns="">
          <p:pic>
            <p:nvPicPr>
              <p:cNvPr id="1026" name="Ink 3"/>
            </p:nvPicPr>
            <p:blipFill>
              <a:blip r:embed="rId4"/>
            </p:blipFill>
            <p:spPr>
              <a:xfrm>
                <a:off x="8613775" y="4894263"/>
                <a:ext cx="1196975" cy="1249362"/>
              </a:xfrm>
              <a:prstGeom prst="rect"/>
            </p:spPr>
          </p:pic>
        </mc:Fallback>
      </mc:AlternateContent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524000" y="115888"/>
            <a:ext cx="9144000" cy="246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ea typeface="楷体_GB2312" pitchFamily="49" charset="-122"/>
              </a:rPr>
              <a:t>说一说句子：</a:t>
            </a:r>
            <a:endParaRPr lang="zh-CN" altLang="en-US" sz="2800" b="1" dirty="0"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ea typeface="楷体_GB2312" pitchFamily="49" charset="-122"/>
              </a:rPr>
              <a:t>       太阳和月亮又挂回了天空，可大尖哥和水社姐</a:t>
            </a:r>
            <a:r>
              <a:rPr lang="zh-CN" altLang="en-US" sz="2800" b="1" u="sng" dirty="0">
                <a:ea typeface="楷体_GB2312" pitchFamily="49" charset="-122"/>
              </a:rPr>
              <a:t>   </a:t>
            </a:r>
            <a:r>
              <a:rPr lang="zh-CN" altLang="en-US" sz="2800" b="1" u="sng" dirty="0">
                <a:solidFill>
                  <a:srgbClr val="FF3300"/>
                </a:solidFill>
                <a:ea typeface="楷体_GB2312" pitchFamily="49" charset="-122"/>
              </a:rPr>
              <a:t>又累又饿  </a:t>
            </a:r>
            <a:r>
              <a:rPr lang="zh-CN" altLang="en-US" sz="2800" b="1" u="sng" dirty="0">
                <a:ea typeface="楷体_GB2312" pitchFamily="49" charset="-122"/>
              </a:rPr>
              <a:t>  </a:t>
            </a:r>
            <a:r>
              <a:rPr lang="zh-CN" altLang="en-US" sz="2800" b="1" dirty="0">
                <a:ea typeface="楷体_GB2312" pitchFamily="49" charset="-122"/>
              </a:rPr>
              <a:t>，便用</a:t>
            </a:r>
            <a:r>
              <a:rPr lang="zh-CN" altLang="en-US" sz="2800" b="1" u="sng" dirty="0">
                <a:solidFill>
                  <a:srgbClr val="FF3300"/>
                </a:solidFill>
                <a:ea typeface="楷体_GB2312" pitchFamily="49" charset="-122"/>
              </a:rPr>
              <a:t>龙肉来充饥</a:t>
            </a:r>
            <a:r>
              <a:rPr lang="zh-CN" altLang="en-US" sz="2800" b="1" dirty="0">
                <a:ea typeface="楷体_GB2312" pitchFamily="49" charset="-122"/>
              </a:rPr>
              <a:t>，他们吃下龙肉后，身子就</a:t>
            </a:r>
            <a:r>
              <a:rPr lang="zh-CN" altLang="en-US" sz="2800" b="1" u="sng" dirty="0">
                <a:ea typeface="楷体_GB2312" pitchFamily="49" charset="-122"/>
              </a:rPr>
              <a:t> </a:t>
            </a:r>
            <a:r>
              <a:rPr lang="zh-CN" altLang="en-US" sz="2800" b="1" u="sng" dirty="0">
                <a:solidFill>
                  <a:srgbClr val="FF3300"/>
                </a:solidFill>
                <a:ea typeface="楷体_GB2312" pitchFamily="49" charset="-122"/>
              </a:rPr>
              <a:t>一个劲地往上长</a:t>
            </a:r>
            <a:r>
              <a:rPr lang="zh-CN" altLang="en-US" sz="2800" b="1" u="sng" dirty="0">
                <a:ea typeface="楷体_GB2312" pitchFamily="49" charset="-122"/>
              </a:rPr>
              <a:t>      </a:t>
            </a:r>
            <a:r>
              <a:rPr lang="zh-CN" altLang="en-US" sz="2800" b="1" dirty="0">
                <a:ea typeface="楷体_GB2312" pitchFamily="49" charset="-122"/>
              </a:rPr>
              <a:t>。转眼间，大尖哥和水社姐就化作了</a:t>
            </a:r>
            <a:r>
              <a:rPr lang="zh-CN" altLang="en-US" sz="2800" b="1" u="sng" dirty="0">
                <a:solidFill>
                  <a:srgbClr val="FF3300"/>
                </a:solidFill>
                <a:ea typeface="楷体_GB2312" pitchFamily="49" charset="-122"/>
              </a:rPr>
              <a:t>两座青山</a:t>
            </a:r>
            <a:r>
              <a:rPr lang="zh-CN" altLang="en-US" sz="2800" b="1" dirty="0">
                <a:ea typeface="楷体_GB2312" pitchFamily="49" charset="-122"/>
              </a:rPr>
              <a:t>，永远地</a:t>
            </a:r>
            <a:r>
              <a:rPr lang="zh-CN" altLang="en-US" sz="2800" b="1" u="sng" dirty="0">
                <a:ea typeface="楷体_GB2312" pitchFamily="49" charset="-122"/>
              </a:rPr>
              <a:t> </a:t>
            </a:r>
            <a:r>
              <a:rPr lang="zh-CN" altLang="en-US" sz="2800" b="1" u="sng" dirty="0">
                <a:solidFill>
                  <a:srgbClr val="FF3300"/>
                </a:solidFill>
                <a:ea typeface="楷体_GB2312" pitchFamily="49" charset="-122"/>
              </a:rPr>
              <a:t>守卫在潭的两边</a:t>
            </a:r>
            <a:r>
              <a:rPr lang="zh-CN" altLang="en-US" sz="2800" b="1" dirty="0">
                <a:ea typeface="楷体_GB2312" pitchFamily="49" charset="-122"/>
              </a:rPr>
              <a:t>。</a:t>
            </a: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31747" name="Picture 2" descr="G:\pictures\scene\f11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40013" y="2482850"/>
            <a:ext cx="5832475" cy="437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2" descr="4768505_182446746867_2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900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351088" y="1484313"/>
            <a:ext cx="7705725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800" dirty="0">
                <a:solidFill>
                  <a:srgbClr val="4A1C0A"/>
                </a:solidFill>
                <a:latin typeface="隶书" pitchFamily="49" charset="-122"/>
                <a:ea typeface="隶书" pitchFamily="49" charset="-122"/>
                <a:cs typeface="+mj-cs"/>
              </a:rPr>
              <a:t>    人们为了纪念这两位为民造福的年轻英雄，就把这两座山命名为大尖山和水社山，把这个潭叫做日月潭。</a:t>
            </a:r>
            <a:endParaRPr lang="zh-CN" altLang="en-US" sz="4800" dirty="0">
              <a:solidFill>
                <a:srgbClr val="4A1C0A"/>
              </a:solidFill>
              <a:latin typeface="隶书" pitchFamily="49" charset="-122"/>
              <a:ea typeface="隶书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G:\pictures\scene\f116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5591175" y="6021388"/>
            <a:ext cx="1944688" cy="6451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日月潭</a:t>
            </a:r>
            <a:endParaRPr lang="zh-CN" altLang="en-US" sz="36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8040688" y="1412875"/>
            <a:ext cx="1439862" cy="5835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大尖山</a:t>
            </a:r>
            <a:endParaRPr lang="zh-CN" altLang="en-US" sz="32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2711450" y="2708275"/>
            <a:ext cx="1512888" cy="5835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水社山</a:t>
            </a:r>
            <a:endParaRPr lang="zh-CN" altLang="en-US" sz="3200" b="1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2090738" y="2259013"/>
            <a:ext cx="828040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dirty="0">
                <a:solidFill>
                  <a:srgbClr val="D60093"/>
                </a:solidFill>
                <a:latin typeface="Times New Roman" panose="02020603050405020304" charset="0"/>
              </a:rPr>
              <a:t>●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charset="0"/>
              </a:rPr>
              <a:t>你认为大尖哥和水社姐是什么样的人？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oulon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DCD3C0"/>
              </a:clrFrom>
              <a:clrTo>
                <a:srgbClr val="DCD3C0">
                  <a:alpha val="0"/>
                </a:srgbClr>
              </a:clrTo>
            </a:clrChange>
            <a:lum bright="24000"/>
          </a:blip>
          <a:srcRect/>
          <a:stretch>
            <a:fillRect/>
          </a:stretch>
        </p:blipFill>
        <p:spPr bwMode="auto">
          <a:xfrm>
            <a:off x="1504950" y="0"/>
            <a:ext cx="9163050" cy="3962400"/>
          </a:xfrm>
          <a:prstGeom prst="rect">
            <a:avLst/>
          </a:prstGeom>
          <a:solidFill>
            <a:srgbClr val="CC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911350" y="4343400"/>
            <a:ext cx="2098675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kumimoji="1" lang="zh-CN" altLang="en-US" sz="3500" b="1" dirty="0">
                <a:solidFill>
                  <a:schemeClr val="hlink"/>
                </a:solidFill>
                <a:latin typeface="Times New Roman" panose="02020603050405020304" charset="0"/>
              </a:rPr>
              <a:t>勇敢顽强</a:t>
            </a:r>
            <a:endParaRPr kumimoji="1" lang="zh-CN" altLang="en-US" sz="3500" b="1" dirty="0">
              <a:solidFill>
                <a:schemeClr val="hlink"/>
              </a:solidFill>
              <a:latin typeface="Times New Roman" panose="02020603050405020304" charset="0"/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548188" y="4371975"/>
            <a:ext cx="2212975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3500" b="1">
                <a:solidFill>
                  <a:schemeClr val="hlink"/>
                </a:solidFill>
                <a:latin typeface="Times New Roman" panose="02020603050405020304" charset="0"/>
              </a:rPr>
              <a:t>为民除害</a:t>
            </a:r>
            <a:endParaRPr kumimoji="1" lang="zh-CN" altLang="en-US" sz="3500" b="1">
              <a:solidFill>
                <a:schemeClr val="hlink"/>
              </a:solidFill>
              <a:latin typeface="Times New Roman" panose="02020603050405020304" charset="0"/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7366000" y="4327525"/>
            <a:ext cx="2195513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3500" b="1">
                <a:solidFill>
                  <a:schemeClr val="hlink"/>
                </a:solidFill>
                <a:latin typeface="Times New Roman" panose="02020603050405020304" charset="0"/>
              </a:rPr>
              <a:t>为民造福</a:t>
            </a:r>
            <a:endParaRPr kumimoji="1" lang="zh-CN" altLang="en-US" sz="3500" b="1">
              <a:solidFill>
                <a:schemeClr val="hlink"/>
              </a:solidFill>
              <a:latin typeface="Times New Roman" panose="02020603050405020304" charset="0"/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1935163" y="5000625"/>
            <a:ext cx="2109787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kumimoji="1" lang="zh-CN" altLang="en-US" sz="3500" b="1">
                <a:solidFill>
                  <a:schemeClr val="hlink"/>
                </a:solidFill>
                <a:latin typeface="Times New Roman" panose="02020603050405020304" charset="0"/>
              </a:rPr>
              <a:t>舍生忘死</a:t>
            </a:r>
            <a:endParaRPr kumimoji="1" lang="zh-CN" altLang="en-US" sz="3500" b="1">
              <a:solidFill>
                <a:schemeClr val="hlink"/>
              </a:solidFill>
              <a:latin typeface="Times New Roman" panose="02020603050405020304" charset="0"/>
            </a:endParaRP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4546600" y="5013325"/>
            <a:ext cx="2195513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3500" b="1">
                <a:solidFill>
                  <a:schemeClr val="hlink"/>
                </a:solidFill>
                <a:latin typeface="Times New Roman" panose="02020603050405020304" charset="0"/>
              </a:rPr>
              <a:t>见义勇为</a:t>
            </a:r>
            <a:endParaRPr kumimoji="1" lang="zh-CN" altLang="en-US" sz="3500" b="1">
              <a:solidFill>
                <a:schemeClr val="hlink"/>
              </a:solidFill>
              <a:latin typeface="Times New Roman" panose="02020603050405020304" charset="0"/>
            </a:endParaRP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7442200" y="5013325"/>
            <a:ext cx="2195513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3500" b="1">
                <a:solidFill>
                  <a:schemeClr val="hlink"/>
                </a:solidFill>
                <a:latin typeface="Times New Roman" panose="02020603050405020304" charset="0"/>
              </a:rPr>
              <a:t>除邪惩恶</a:t>
            </a:r>
            <a:endParaRPr kumimoji="1" lang="zh-CN" altLang="en-US" sz="3500" b="1">
              <a:solidFill>
                <a:schemeClr val="hlink"/>
              </a:solidFill>
              <a:latin typeface="Times New Roman" panose="02020603050405020304" charset="0"/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1874838" y="5626100"/>
            <a:ext cx="2195512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3500" b="1">
                <a:solidFill>
                  <a:schemeClr val="hlink"/>
                </a:solidFill>
                <a:latin typeface="Times New Roman" panose="02020603050405020304" charset="0"/>
              </a:rPr>
              <a:t>不畏艰难</a:t>
            </a:r>
            <a:endParaRPr kumimoji="1" lang="zh-CN" altLang="en-US" sz="3500" b="1">
              <a:solidFill>
                <a:schemeClr val="hlink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utoUpdateAnimBg="0"/>
      <p:bldP spid="31748" grpId="0" autoUpdateAnimBg="0"/>
      <p:bldP spid="31749" grpId="0" autoUpdateAnimBg="0"/>
      <p:bldP spid="31750" grpId="0" autoUpdateAnimBg="0"/>
      <p:bldP spid="31751" grpId="0" autoUpdateAnimBg="0"/>
      <p:bldP spid="31752" grpId="0" autoUpdateAnimBg="0"/>
      <p:bldP spid="31753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524000" y="0"/>
            <a:ext cx="9144000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、填上合适的关联词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   ）拿到阿里山的金斧头和金剪刀，（  ）能将它们制服。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1524000" y="836613"/>
            <a:ext cx="9144000" cy="1999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、下面三种问句分别属于哪种问句形式。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en-US" sz="2400" b="1" dirty="0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怎么才能得到阿里山里的金斧头和金剪刀呢？（  ）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en-US" sz="2400" b="1" dirty="0"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大尖哥河水社姐为民造福，而献出了年轻的生命，我们怎能忘记他们呢？（  ）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en-US" sz="2400" b="1" dirty="0"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谁是村子里最勇敢的人？大尖哥和水社姐。（  ）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6868" name="Picture 5" descr="6556d16c280a23ed6b54847e2cba606c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4800600"/>
            <a:ext cx="91440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Text Box 6"/>
          <p:cNvSpPr txBox="1">
            <a:spLocks noChangeArrowheads="1"/>
          </p:cNvSpPr>
          <p:nvPr/>
        </p:nvSpPr>
        <p:spPr bwMode="auto">
          <a:xfrm>
            <a:off x="1524000" y="3200400"/>
            <a:ext cx="902208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FF00"/>
                </a:solidFill>
              </a:rPr>
              <a:t>疑问句</a:t>
            </a:r>
            <a:r>
              <a:rPr lang="zh-CN" altLang="en-US" sz="2400" dirty="0"/>
              <a:t>：有疑而问，因为有不明白的，提出来请别人回答 </a:t>
            </a:r>
            <a:br>
              <a:rPr lang="zh-CN" altLang="en-US" sz="2400" dirty="0"/>
            </a:br>
            <a:r>
              <a:rPr lang="zh-CN" altLang="en-US" sz="2400" dirty="0">
                <a:solidFill>
                  <a:srgbClr val="00FF00"/>
                </a:solidFill>
              </a:rPr>
              <a:t>反问句</a:t>
            </a:r>
            <a:r>
              <a:rPr lang="zh-CN" altLang="en-US" sz="2400" dirty="0"/>
              <a:t>：无疑而问，对明明知道的事，用反问的形式来加强语气。 </a:t>
            </a:r>
            <a:br>
              <a:rPr lang="zh-CN" altLang="en-US" sz="2400" dirty="0"/>
            </a:br>
            <a:r>
              <a:rPr lang="zh-CN" altLang="en-US" sz="2400" dirty="0">
                <a:solidFill>
                  <a:srgbClr val="00FF00"/>
                </a:solidFill>
              </a:rPr>
              <a:t>设问句</a:t>
            </a:r>
            <a:r>
              <a:rPr lang="zh-CN" altLang="en-US" sz="2400" dirty="0"/>
              <a:t>：无疑而问，自问自答，用来加强语气，引起读者的注意。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1524000" y="0"/>
            <a:ext cx="91440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、填上合适的关联词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  </a:t>
            </a:r>
            <a:r>
              <a:rPr lang="zh-CN" altLang="en-US" sz="2400" b="1" dirty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只有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）拿到阿里山的金斧头和金剪刀，（ </a:t>
            </a:r>
            <a:r>
              <a:rPr lang="zh-CN" altLang="en-US" sz="2400" b="1" dirty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才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）能将它们制服。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1524000" y="1295400"/>
            <a:ext cx="9144000" cy="1999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、下面三种问句分别属于哪种问句形式。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en-US" sz="2400" b="1" dirty="0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怎么才能得到阿里山里的金斧头和金剪刀呢？（ </a:t>
            </a:r>
            <a:r>
              <a:rPr lang="zh-CN" altLang="en-US" sz="2400" b="1" dirty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疑问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en-US" sz="2400" b="1" dirty="0"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大尖哥河水社姐为民造福，而献出了年轻的生命，我们怎能忘记他们呢？（</a:t>
            </a:r>
            <a:r>
              <a:rPr lang="zh-CN" altLang="en-US" sz="2400" b="1" dirty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反问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）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en-US" sz="2400" b="1" dirty="0"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谁是村子里最勇敢的人？大尖哥和水社姐。（ </a:t>
            </a:r>
            <a:r>
              <a:rPr lang="zh-CN" altLang="en-US" sz="2400" b="1" dirty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设问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）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7892" name="Picture 5" descr="6556d16c280a23ed6b54847e2cba606c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3733800"/>
            <a:ext cx="91440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1676400" y="3200400"/>
            <a:ext cx="9144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、了解流传在家乡的民间传说，和大家一起交流。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2044700" y="914400"/>
            <a:ext cx="8237538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charset="0"/>
              </a:rPr>
              <a:t>传说：就是流传在人民口头上的传奇性故事，是我国最早的口头叙事文学之一。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2946242" y="2708275"/>
            <a:ext cx="297688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000" dirty="0">
                <a:solidFill>
                  <a:srgbClr val="D60093"/>
                </a:solidFill>
                <a:latin typeface="Times New Roman" panose="02020603050405020304" charset="0"/>
              </a:rPr>
              <a:t>*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charset="0"/>
              </a:rPr>
              <a:t>来自于民间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charset="0"/>
            </a:endParaRP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2586038" y="3743325"/>
            <a:ext cx="5173662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000">
                <a:solidFill>
                  <a:srgbClr val="D60093"/>
                </a:solidFill>
                <a:latin typeface="Times New Roman" panose="02020603050405020304" charset="0"/>
              </a:rPr>
              <a:t>*</a:t>
            </a:r>
            <a:r>
              <a:rPr lang="zh-CN" altLang="en-US" sz="4000">
                <a:solidFill>
                  <a:srgbClr val="D60093"/>
                </a:solidFill>
                <a:latin typeface="Times New Roman" panose="02020603050405020304" charset="0"/>
              </a:rPr>
              <a:t>是人们口口相传的</a:t>
            </a:r>
            <a:endParaRPr lang="zh-CN" altLang="en-US" sz="4000">
              <a:solidFill>
                <a:srgbClr val="D60093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ldLvl="0" autoUpdateAnimBg="0"/>
      <p:bldP spid="54275" grpId="0" bldLvl="0" autoUpdateAnimBg="0"/>
      <p:bldP spid="54276" grpId="0" bldLvl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2abf08b40b8daf1fc1f107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5588" y="1588"/>
            <a:ext cx="4662487" cy="680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9" name="Picture 3" descr="dab65ad2fcaaaab7a1ec9c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0" y="0"/>
            <a:ext cx="4545013" cy="679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2057400" y="1676400"/>
            <a:ext cx="310515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6000" b="1">
                <a:solidFill>
                  <a:srgbClr val="FF0066"/>
                </a:solidFill>
                <a:latin typeface="Times New Roman" panose="02020603050405020304" charset="0"/>
                <a:ea typeface="华文楷体" pitchFamily="2" charset="-122"/>
              </a:rPr>
              <a:t>《</a:t>
            </a:r>
            <a:r>
              <a:rPr lang="zh-CN" altLang="en-US" sz="6000" b="1">
                <a:solidFill>
                  <a:srgbClr val="FF0066"/>
                </a:solidFill>
                <a:latin typeface="Times New Roman" panose="02020603050405020304" charset="0"/>
                <a:ea typeface="华文楷体" pitchFamily="2" charset="-122"/>
              </a:rPr>
              <a:t>梁祝</a:t>
            </a:r>
            <a:r>
              <a:rPr lang="zh-CN" altLang="zh-CN" sz="6000" b="1">
                <a:solidFill>
                  <a:srgbClr val="FF0066"/>
                </a:solidFill>
                <a:latin typeface="Times New Roman" panose="02020603050405020304" charset="0"/>
                <a:ea typeface="华文楷体" pitchFamily="2" charset="-122"/>
              </a:rPr>
              <a:t>》</a:t>
            </a:r>
            <a:endParaRPr lang="zh-CN" altLang="zh-CN" sz="6000" b="1">
              <a:solidFill>
                <a:srgbClr val="FF0066"/>
              </a:solidFill>
              <a:latin typeface="Times New Roman" panose="02020603050405020304" charset="0"/>
              <a:ea typeface="华文楷体" pitchFamily="2" charset="-122"/>
            </a:endParaRPr>
          </a:p>
        </p:txBody>
      </p:sp>
      <p:pic>
        <p:nvPicPr>
          <p:cNvPr id="55301" name="Picture 5" descr="79ae9a22072ee5f9d6cae24c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38800" y="11113"/>
            <a:ext cx="5029200" cy="699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5859304" y="5105400"/>
            <a:ext cx="400875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6000" b="1">
                <a:solidFill>
                  <a:srgbClr val="FFFF3D"/>
                </a:solidFill>
                <a:latin typeface="Times New Roman" panose="02020603050405020304" charset="0"/>
                <a:ea typeface="华文楷体" pitchFamily="2" charset="-122"/>
              </a:rPr>
              <a:t>《</a:t>
            </a:r>
            <a:r>
              <a:rPr lang="zh-CN" altLang="en-US" sz="6000" b="1">
                <a:solidFill>
                  <a:srgbClr val="FFFF3D"/>
                </a:solidFill>
                <a:latin typeface="Times New Roman" panose="02020603050405020304" charset="0"/>
                <a:ea typeface="华文楷体" pitchFamily="2" charset="-122"/>
              </a:rPr>
              <a:t>白蛇传</a:t>
            </a:r>
            <a:r>
              <a:rPr lang="zh-CN" altLang="zh-CN" sz="6000" b="1">
                <a:solidFill>
                  <a:srgbClr val="FFFF3D"/>
                </a:solidFill>
                <a:latin typeface="Times New Roman" panose="02020603050405020304" charset="0"/>
                <a:ea typeface="华文楷体" pitchFamily="2" charset="-122"/>
              </a:rPr>
              <a:t>》</a:t>
            </a:r>
            <a:endParaRPr lang="zh-CN" altLang="zh-CN" sz="6000" b="1">
              <a:solidFill>
                <a:srgbClr val="FFFF3D"/>
              </a:solidFill>
              <a:latin typeface="Times New Roman" panose="02020603050405020304" charset="0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bldLvl="0" autoUpdateAnimBg="0"/>
      <p:bldP spid="55302" grpId="0" bldLvl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524000" y="0"/>
            <a:ext cx="91440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传说是美好的，人物往往也是伟大的，希望大家在这美好的传说中感受中国古代传说的魅力，学习这些伟大的人物。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0963" name="Picture 3" descr="W0200604263966488074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1557338"/>
            <a:ext cx="37084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2743200" y="2209800"/>
            <a:ext cx="23050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大禹治水</a:t>
            </a:r>
            <a:endParaRPr lang="zh-CN" altLang="en-US" sz="2800" b="1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40965" name="Picture 5" descr="dc1f3e8a56ce733a9e2fb41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04175" y="2924175"/>
            <a:ext cx="2663825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8401050" y="2924175"/>
            <a:ext cx="172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精卫填海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40967" name="Picture 7" descr="2108e7a212dda2a7cbefd09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75275" y="1052513"/>
            <a:ext cx="2365375" cy="295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5715000" y="1447800"/>
            <a:ext cx="1511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</a:rPr>
              <a:t>嫦娥奔月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pic>
        <p:nvPicPr>
          <p:cNvPr id="40969" name="Picture 9" descr="%C5%AE%E6%B4%B2%B9%CC%EC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5157788"/>
            <a:ext cx="2879725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2209800" y="4648200"/>
            <a:ext cx="1800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女娲造人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40971" name="Picture 11" descr="258140701141398018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11675" y="4437063"/>
            <a:ext cx="2879725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5638800" y="5181600"/>
            <a:ext cx="1584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夸父逐日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2362200" y="2819400"/>
            <a:ext cx="25146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dirty="0">
                <a:latin typeface="Times New Roman" panose="02020603050405020304" charset="0"/>
              </a:rPr>
              <a:t>漆黑一团</a:t>
            </a:r>
            <a:endParaRPr kumimoji="1" lang="zh-CN" altLang="en-US" sz="4000" dirty="0">
              <a:latin typeface="Times New Roman" panose="0202060305040502030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solidFill>
                  <a:schemeClr val="accent2"/>
                </a:solidFill>
              </a:rPr>
              <a:t>生字新词</a:t>
            </a:r>
            <a:endParaRPr lang="zh-CN" altLang="en-US" dirty="0" smtClean="0">
              <a:solidFill>
                <a:schemeClr val="accent2"/>
              </a:solidFill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2362200" y="1905000"/>
            <a:ext cx="129540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>
                <a:latin typeface="Times New Roman" panose="02020603050405020304" charset="0"/>
              </a:rPr>
              <a:t>qī</a:t>
            </a:r>
            <a:endParaRPr kumimoji="1" lang="en-US" altLang="zh-CN" sz="4000">
              <a:latin typeface="Times New Roman" panose="02020603050405020304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4000">
                <a:latin typeface="Times New Roman" panose="02020603050405020304" charset="0"/>
              </a:rPr>
              <a:t>漆</a:t>
            </a:r>
            <a:endParaRPr kumimoji="1" lang="zh-CN" altLang="en-US" sz="4000">
              <a:latin typeface="Times New Roman" panose="02020603050405020304" charset="0"/>
            </a:endParaRP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5029200" y="1828800"/>
            <a:ext cx="190500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>
                <a:latin typeface="Times New Roman" panose="02020603050405020304" charset="0"/>
              </a:rPr>
              <a:t>zhěng</a:t>
            </a:r>
            <a:endParaRPr kumimoji="1" lang="en-US" altLang="zh-CN" sz="4000">
              <a:latin typeface="Times New Roman" panose="02020603050405020304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4000">
                <a:latin typeface="Times New Roman" panose="02020603050405020304" charset="0"/>
              </a:rPr>
              <a:t>   </a:t>
            </a:r>
            <a:r>
              <a:rPr kumimoji="1" lang="zh-CN" altLang="en-US" sz="4000">
                <a:latin typeface="Times New Roman" panose="02020603050405020304" charset="0"/>
              </a:rPr>
              <a:t>拯</a:t>
            </a:r>
            <a:endParaRPr kumimoji="1" lang="zh-CN" altLang="en-US" sz="4000">
              <a:latin typeface="Times New Roman" panose="02020603050405020304" charset="0"/>
            </a:endParaRP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5029200" y="1828800"/>
            <a:ext cx="304800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dirty="0" err="1">
                <a:latin typeface="Times New Roman" panose="02020603050405020304" charset="0"/>
              </a:rPr>
              <a:t>zhěng</a:t>
            </a:r>
            <a:endParaRPr kumimoji="1" lang="en-US" altLang="zh-CN" sz="4000" dirty="0">
              <a:latin typeface="Times New Roman" panose="02020603050405020304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4000" dirty="0">
                <a:latin typeface="Times New Roman" panose="02020603050405020304" charset="0"/>
              </a:rPr>
              <a:t>   </a:t>
            </a:r>
            <a:r>
              <a:rPr kumimoji="1" lang="zh-CN" altLang="en-US" sz="4000" dirty="0">
                <a:latin typeface="Times New Roman" panose="02020603050405020304" charset="0"/>
              </a:rPr>
              <a:t>拯  救</a:t>
            </a:r>
            <a:endParaRPr kumimoji="1" lang="zh-CN" altLang="en-US" sz="4000" dirty="0">
              <a:latin typeface="Times New Roman" panose="02020603050405020304" charset="0"/>
            </a:endParaRPr>
          </a:p>
          <a:p>
            <a:pPr eaLnBrk="1" hangingPunct="1">
              <a:spcBef>
                <a:spcPct val="50000"/>
              </a:spcBef>
            </a:pPr>
            <a:endParaRPr kumimoji="1" lang="en-US" altLang="zh-CN" sz="5400" dirty="0">
              <a:latin typeface="Times New Roman" panose="02020603050405020304" charset="0"/>
            </a:endParaRP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8382000" y="1905000"/>
            <a:ext cx="335280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>
                <a:latin typeface="Times New Roman" panose="02020603050405020304" charset="0"/>
              </a:rPr>
              <a:t>xìng</a:t>
            </a:r>
            <a:endParaRPr kumimoji="1" lang="en-US" altLang="zh-CN" sz="4000">
              <a:latin typeface="Times New Roman" panose="02020603050405020304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4000">
                <a:latin typeface="Times New Roman" panose="02020603050405020304" charset="0"/>
              </a:rPr>
              <a:t>  </a:t>
            </a:r>
            <a:r>
              <a:rPr kumimoji="1" lang="zh-CN" altLang="en-US" sz="4000">
                <a:latin typeface="Times New Roman" panose="02020603050405020304" charset="0"/>
              </a:rPr>
              <a:t>性</a:t>
            </a:r>
            <a:endParaRPr kumimoji="1" lang="zh-CN" altLang="en-US" sz="4000">
              <a:latin typeface="Times New Roman" panose="02020603050405020304" charset="0"/>
            </a:endParaRPr>
          </a:p>
        </p:txBody>
      </p:sp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7391400" y="1905000"/>
            <a:ext cx="213360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dirty="0">
                <a:latin typeface="Times New Roman" panose="02020603050405020304" charset="0"/>
              </a:rPr>
              <a:t>　　</a:t>
            </a:r>
            <a:r>
              <a:rPr kumimoji="1" lang="en-US" altLang="zh-CN" sz="4000" dirty="0" err="1">
                <a:latin typeface="Times New Roman" panose="02020603050405020304" charset="0"/>
              </a:rPr>
              <a:t>xìng</a:t>
            </a:r>
            <a:endParaRPr kumimoji="1" lang="en-US" altLang="zh-CN" sz="4000" dirty="0">
              <a:latin typeface="Times New Roman" panose="02020603050405020304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4000" dirty="0">
                <a:latin typeface="Times New Roman" panose="02020603050405020304" charset="0"/>
              </a:rPr>
              <a:t>　水  性</a:t>
            </a:r>
            <a:endParaRPr kumimoji="1" lang="zh-CN" altLang="en-US" sz="4000" dirty="0">
              <a:latin typeface="Times New Roman" panose="02020603050405020304" charset="0"/>
            </a:endParaRPr>
          </a:p>
        </p:txBody>
      </p:sp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1828800" y="3657600"/>
            <a:ext cx="251460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>
                <a:latin typeface="Times New Roman" panose="02020603050405020304" charset="0"/>
              </a:rPr>
              <a:t>     chóu</a:t>
            </a:r>
            <a:endParaRPr kumimoji="1" lang="en-US" altLang="zh-CN" sz="4000">
              <a:latin typeface="Times New Roman" panose="02020603050405020304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4000">
                <a:latin typeface="Times New Roman" panose="02020603050405020304" charset="0"/>
              </a:rPr>
              <a:t>       </a:t>
            </a:r>
            <a:r>
              <a:rPr kumimoji="1" lang="zh-CN" altLang="en-US" sz="4000">
                <a:latin typeface="Times New Roman" panose="02020603050405020304" charset="0"/>
              </a:rPr>
              <a:t>筹</a:t>
            </a:r>
            <a:endParaRPr kumimoji="1" lang="zh-CN" altLang="en-US" sz="4000">
              <a:latin typeface="Times New Roman" panose="02020603050405020304" charset="0"/>
            </a:endParaRPr>
          </a:p>
        </p:txBody>
      </p:sp>
      <p:sp>
        <p:nvSpPr>
          <p:cNvPr id="58378" name="Text Box 10"/>
          <p:cNvSpPr txBox="1">
            <a:spLocks noChangeArrowheads="1"/>
          </p:cNvSpPr>
          <p:nvPr/>
        </p:nvSpPr>
        <p:spPr bwMode="auto">
          <a:xfrm>
            <a:off x="2209800" y="3657600"/>
            <a:ext cx="236220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dirty="0">
                <a:latin typeface="Times New Roman" panose="02020603050405020304" charset="0"/>
              </a:rPr>
              <a:t>  </a:t>
            </a:r>
            <a:r>
              <a:rPr kumimoji="1" lang="en-US" altLang="zh-CN" sz="4000" dirty="0" err="1">
                <a:latin typeface="Times New Roman" panose="02020603050405020304" charset="0"/>
              </a:rPr>
              <a:t>chóu</a:t>
            </a:r>
            <a:endParaRPr kumimoji="1" lang="en-US" altLang="zh-CN" sz="4000" dirty="0">
              <a:latin typeface="Times New Roman" panose="02020603050405020304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4000" dirty="0">
                <a:latin typeface="Times New Roman" panose="02020603050405020304" charset="0"/>
              </a:rPr>
              <a:t>一筹莫展</a:t>
            </a:r>
            <a:endParaRPr kumimoji="1" lang="zh-CN" altLang="en-US" sz="4000" dirty="0">
              <a:latin typeface="Times New Roman" panose="02020603050405020304" charset="0"/>
            </a:endParaRPr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4953000" y="3657600"/>
            <a:ext cx="228600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>
                <a:latin typeface="Times New Roman" panose="02020603050405020304" charset="0"/>
              </a:rPr>
              <a:t>　</a:t>
            </a:r>
            <a:r>
              <a:rPr kumimoji="1" lang="en-US" altLang="zh-CN" sz="4000">
                <a:latin typeface="Times New Roman" panose="02020603050405020304" charset="0"/>
              </a:rPr>
              <a:t>jīng  jí</a:t>
            </a:r>
            <a:endParaRPr kumimoji="1" lang="en-US" altLang="zh-CN" sz="4000">
              <a:latin typeface="Times New Roman" panose="02020603050405020304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4000">
                <a:latin typeface="Times New Roman" panose="02020603050405020304" charset="0"/>
              </a:rPr>
              <a:t>　荆　棘</a:t>
            </a:r>
            <a:endParaRPr kumimoji="1" lang="zh-CN" altLang="en-US" sz="4000">
              <a:latin typeface="Times New Roman" panose="02020603050405020304" charset="0"/>
            </a:endParaRPr>
          </a:p>
        </p:txBody>
      </p:sp>
      <p:sp>
        <p:nvSpPr>
          <p:cNvPr id="58380" name="Text Box 12"/>
          <p:cNvSpPr txBox="1">
            <a:spLocks noChangeArrowheads="1"/>
          </p:cNvSpPr>
          <p:nvPr/>
        </p:nvSpPr>
        <p:spPr bwMode="auto">
          <a:xfrm>
            <a:off x="4953000" y="3657600"/>
            <a:ext cx="274320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dirty="0">
                <a:latin typeface="Times New Roman" panose="02020603050405020304" charset="0"/>
              </a:rPr>
              <a:t>　</a:t>
            </a:r>
            <a:r>
              <a:rPr kumimoji="1" lang="en-US" altLang="zh-CN" sz="4000" dirty="0" err="1">
                <a:latin typeface="Times New Roman" panose="02020603050405020304" charset="0"/>
              </a:rPr>
              <a:t>jīng</a:t>
            </a:r>
            <a:r>
              <a:rPr kumimoji="1" lang="en-US" altLang="zh-CN" sz="4000" dirty="0">
                <a:latin typeface="Times New Roman" panose="02020603050405020304" charset="0"/>
              </a:rPr>
              <a:t>  </a:t>
            </a:r>
            <a:r>
              <a:rPr kumimoji="1" lang="en-US" altLang="zh-CN" sz="4000" dirty="0" err="1">
                <a:latin typeface="Times New Roman" panose="02020603050405020304" charset="0"/>
              </a:rPr>
              <a:t>jí</a:t>
            </a:r>
            <a:endParaRPr kumimoji="1" lang="en-US" altLang="zh-CN" sz="4000" dirty="0">
              <a:latin typeface="Times New Roman" panose="02020603050405020304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4000" dirty="0">
                <a:latin typeface="Times New Roman" panose="02020603050405020304" charset="0"/>
              </a:rPr>
              <a:t>披荆斩棘</a:t>
            </a:r>
            <a:endParaRPr kumimoji="1" lang="zh-CN" altLang="en-US" sz="4000" dirty="0">
              <a:latin typeface="Times New Roman" panose="02020603050405020304" charset="0"/>
            </a:endParaRPr>
          </a:p>
        </p:txBody>
      </p:sp>
      <p:sp>
        <p:nvSpPr>
          <p:cNvPr id="58381" name="Text Box 13"/>
          <p:cNvSpPr txBox="1">
            <a:spLocks noChangeArrowheads="1"/>
          </p:cNvSpPr>
          <p:nvPr/>
        </p:nvSpPr>
        <p:spPr bwMode="auto">
          <a:xfrm>
            <a:off x="8001000" y="3581400"/>
            <a:ext cx="137160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>
                <a:latin typeface="Times New Roman" panose="02020603050405020304" charset="0"/>
              </a:rPr>
              <a:t>zòng</a:t>
            </a:r>
            <a:endParaRPr kumimoji="1" lang="en-US" altLang="zh-CN" sz="4000">
              <a:latin typeface="Times New Roman" panose="02020603050405020304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4000">
                <a:latin typeface="Times New Roman" panose="02020603050405020304" charset="0"/>
              </a:rPr>
              <a:t>纵</a:t>
            </a:r>
            <a:endParaRPr kumimoji="1" lang="zh-CN" altLang="en-US" sz="4000">
              <a:latin typeface="Times New Roman" panose="02020603050405020304" charset="0"/>
            </a:endParaRPr>
          </a:p>
        </p:txBody>
      </p:sp>
      <p:sp>
        <p:nvSpPr>
          <p:cNvPr id="58382" name="Text Box 14"/>
          <p:cNvSpPr txBox="1">
            <a:spLocks noChangeArrowheads="1"/>
          </p:cNvSpPr>
          <p:nvPr/>
        </p:nvSpPr>
        <p:spPr bwMode="auto">
          <a:xfrm>
            <a:off x="8001000" y="3581400"/>
            <a:ext cx="274320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dirty="0" err="1">
                <a:latin typeface="Times New Roman" panose="02020603050405020304" charset="0"/>
              </a:rPr>
              <a:t>zòng</a:t>
            </a:r>
            <a:endParaRPr kumimoji="1" lang="en-US" altLang="zh-CN" sz="4000" dirty="0">
              <a:latin typeface="Times New Roman" panose="02020603050405020304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4000" dirty="0">
                <a:latin typeface="Times New Roman" panose="02020603050405020304" charset="0"/>
              </a:rPr>
              <a:t>纵　身</a:t>
            </a:r>
            <a:endParaRPr kumimoji="1" lang="zh-CN" altLang="en-US" sz="4000" dirty="0">
              <a:latin typeface="Times New Roman" panose="02020603050405020304" charset="0"/>
            </a:endParaRPr>
          </a:p>
          <a:p>
            <a:pPr eaLnBrk="1" hangingPunct="1">
              <a:spcBef>
                <a:spcPct val="50000"/>
              </a:spcBef>
            </a:pPr>
            <a:endParaRPr kumimoji="1" lang="en-US" altLang="zh-CN" sz="5400" dirty="0">
              <a:latin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autoUpdateAnimBg="0"/>
      <p:bldP spid="58372" grpId="0" autoUpdateAnimBg="0"/>
      <p:bldP spid="58373" grpId="0" autoUpdateAnimBg="0"/>
      <p:bldP spid="58374" grpId="0" autoUpdateAnimBg="0"/>
      <p:bldP spid="58375" grpId="0" autoUpdateAnimBg="0"/>
      <p:bldP spid="58376" grpId="0" autoUpdateAnimBg="0"/>
      <p:bldP spid="58377" grpId="0" autoUpdateAnimBg="0"/>
      <p:bldP spid="58378" grpId="0" autoUpdateAnimBg="0"/>
      <p:bldP spid="58379" grpId="0" autoUpdateAnimBg="0"/>
      <p:bldP spid="58380" grpId="0" autoUpdateAnimBg="0"/>
      <p:bldP spid="58381" grpId="0" autoUpdateAnimBg="0"/>
      <p:bldP spid="58382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3" descr="20090710162205065651LB8q-Jg9L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-401638"/>
            <a:ext cx="6156325" cy="608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图片 5" descr="23656_055728_1_b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3530600"/>
            <a:ext cx="3132138" cy="336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8" name="图片 6" descr="123800327892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08888" y="0"/>
            <a:ext cx="3059112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图片 7" descr="2009080804373004538875604-1_o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56138" y="4508500"/>
            <a:ext cx="1762125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图片 8" descr="dmxinwen2010081920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83338" y="4508500"/>
            <a:ext cx="4284662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3011" name="图片 3" descr="000_26670368_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标题 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524000" y="548680"/>
            <a:ext cx="9756576" cy="316928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defRPr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漆黑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一团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    一筹莫展    挺身而出  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defRPr/>
            </a:pP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翻山越岭    披荆斩棘    千辛万苦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降服恶龙    化作青山    为民造福  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4000" dirty="0">
                <a:ea typeface="宋体" panose="02010600030101010101" pitchFamily="2" charset="-122"/>
              </a:rPr>
              <a:t> </a:t>
            </a:r>
            <a:endParaRPr lang="zh-CN" altLang="en-US" sz="40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7" grpId="1" bldLvl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7896067" y="0"/>
            <a:ext cx="24180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dirty="0">
                <a:solidFill>
                  <a:schemeClr val="accent2"/>
                </a:solidFill>
                <a:latin typeface="Times New Roman" panose="02020603050405020304" charset="0"/>
                <a:ea typeface="方正舒体" pitchFamily="2" charset="-122"/>
              </a:rPr>
              <a:t>我的作业</a:t>
            </a:r>
            <a:endParaRPr lang="zh-CN" altLang="en-US" sz="4400" dirty="0">
              <a:solidFill>
                <a:schemeClr val="accent2"/>
              </a:solidFill>
              <a:latin typeface="Times New Roman" panose="02020603050405020304" charset="0"/>
              <a:ea typeface="方正舒体" pitchFamily="2" charset="-122"/>
            </a:endParaRP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7086601" y="1371600"/>
            <a:ext cx="3581399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rgbClr val="FF0000"/>
                </a:solidFill>
                <a:latin typeface="Times New Roman" panose="02020603050405020304" charset="0"/>
                <a:ea typeface="华文楷体" pitchFamily="2" charset="-122"/>
              </a:rPr>
              <a:t>仿照本篇课文，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charset="0"/>
              <a:ea typeface="华文楷体" pitchFamily="2" charset="-122"/>
            </a:endParaRPr>
          </a:p>
          <a:p>
            <a:pPr eaLnBrk="1" hangingPunct="1"/>
            <a:r>
              <a:rPr lang="zh-CN" altLang="en-US" sz="4000" dirty="0">
                <a:solidFill>
                  <a:srgbClr val="FF0000"/>
                </a:solidFill>
                <a:latin typeface="Times New Roman" panose="02020603050405020304" charset="0"/>
                <a:ea typeface="华文楷体" pitchFamily="2" charset="-122"/>
              </a:rPr>
              <a:t>试着写一篇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charset="0"/>
              <a:ea typeface="华文楷体" pitchFamily="2" charset="-122"/>
            </a:endParaRPr>
          </a:p>
          <a:p>
            <a:pPr eaLnBrk="1" hangingPunct="1"/>
            <a:r>
              <a:rPr lang="zh-CN" altLang="en-US" sz="4000" dirty="0">
                <a:solidFill>
                  <a:srgbClr val="FF0000"/>
                </a:solidFill>
                <a:latin typeface="Times New Roman" panose="02020603050405020304" charset="0"/>
                <a:ea typeface="华文楷体" pitchFamily="2" charset="-122"/>
              </a:rPr>
              <a:t>关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charset="0"/>
                <a:ea typeface="华文楷体" pitchFamily="2" charset="-122"/>
              </a:rPr>
              <a:t>于“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charset="0"/>
                <a:ea typeface="华文楷体" pitchFamily="2" charset="-122"/>
              </a:rPr>
              <a:t>人头山的传说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charset="0"/>
                <a:ea typeface="华文楷体" pitchFamily="2" charset="-122"/>
              </a:rPr>
              <a:t>”的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charset="0"/>
                <a:ea typeface="华文楷体" pitchFamily="2" charset="-122"/>
              </a:rPr>
              <a:t>作文。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charset="0"/>
              <a:ea typeface="华文楷体" pitchFamily="2" charset="-122"/>
            </a:endParaRPr>
          </a:p>
        </p:txBody>
      </p:sp>
      <p:pic>
        <p:nvPicPr>
          <p:cNvPr id="44036" name="Picture 4" descr="200912311650579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1" y="0"/>
            <a:ext cx="5562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bldLvl="0" autoUpdateAnimBg="0"/>
      <p:bldP spid="67587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810000" y="1295400"/>
            <a:ext cx="0" cy="3683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3962400" y="1295400"/>
            <a:ext cx="0" cy="3683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>
            <a:off x="6553200" y="1295400"/>
            <a:ext cx="0" cy="3683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9372600" y="1295400"/>
            <a:ext cx="0" cy="3683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6163" name="Line 19"/>
          <p:cNvSpPr>
            <a:spLocks noChangeShapeType="1"/>
          </p:cNvSpPr>
          <p:nvPr/>
        </p:nvSpPr>
        <p:spPr bwMode="auto">
          <a:xfrm>
            <a:off x="5181600" y="4114800"/>
            <a:ext cx="0" cy="3683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6170" name="Line 26"/>
          <p:cNvSpPr>
            <a:spLocks noChangeShapeType="1"/>
          </p:cNvSpPr>
          <p:nvPr/>
        </p:nvSpPr>
        <p:spPr bwMode="auto">
          <a:xfrm>
            <a:off x="8458200" y="4114800"/>
            <a:ext cx="0" cy="3683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6172" name="Text Box 28"/>
          <p:cNvSpPr txBox="1">
            <a:spLocks noChangeArrowheads="1"/>
          </p:cNvSpPr>
          <p:nvPr/>
        </p:nvSpPr>
        <p:spPr bwMode="auto">
          <a:xfrm>
            <a:off x="3276600" y="1371600"/>
            <a:ext cx="15240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9600">
                <a:latin typeface="Times New Roman" panose="02020603050405020304" charset="0"/>
                <a:ea typeface="楷体_GB2312" pitchFamily="49" charset="-122"/>
              </a:rPr>
              <a:t>漆</a:t>
            </a:r>
            <a:endParaRPr kumimoji="1" lang="zh-CN" altLang="en-US" sz="96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6173" name="Text Box 29"/>
          <p:cNvSpPr txBox="1">
            <a:spLocks noChangeArrowheads="1"/>
          </p:cNvSpPr>
          <p:nvPr/>
        </p:nvSpPr>
        <p:spPr bwMode="auto">
          <a:xfrm>
            <a:off x="5791200" y="1371600"/>
            <a:ext cx="13716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9600">
                <a:latin typeface="Times New Roman" panose="02020603050405020304" charset="0"/>
                <a:ea typeface="楷体_GB2312" pitchFamily="49" charset="-122"/>
              </a:rPr>
              <a:t>性</a:t>
            </a:r>
            <a:endParaRPr kumimoji="1" lang="zh-CN" altLang="en-US" sz="96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8686800" y="1447800"/>
            <a:ext cx="16764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9600">
                <a:latin typeface="Times New Roman" panose="02020603050405020304" charset="0"/>
                <a:ea typeface="楷体_GB2312" pitchFamily="49" charset="-122"/>
              </a:rPr>
              <a:t>筹</a:t>
            </a:r>
            <a:endParaRPr kumimoji="1" lang="zh-CN" altLang="en-US" sz="96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6175" name="Text Box 31"/>
          <p:cNvSpPr txBox="1">
            <a:spLocks noChangeArrowheads="1"/>
          </p:cNvSpPr>
          <p:nvPr/>
        </p:nvSpPr>
        <p:spPr bwMode="auto">
          <a:xfrm>
            <a:off x="4495800" y="4191000"/>
            <a:ext cx="16002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9600">
                <a:latin typeface="Times New Roman" panose="02020603050405020304" charset="0"/>
                <a:ea typeface="楷体_GB2312" pitchFamily="49" charset="-122"/>
              </a:rPr>
              <a:t>莫</a:t>
            </a:r>
            <a:endParaRPr kumimoji="1" lang="zh-CN" altLang="en-US" sz="96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7696200" y="4267200"/>
            <a:ext cx="20574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9600">
                <a:latin typeface="Times New Roman" panose="02020603050405020304" charset="0"/>
                <a:ea typeface="华文中宋" pitchFamily="2" charset="-122"/>
              </a:rPr>
              <a:t>纵</a:t>
            </a:r>
            <a:endParaRPr kumimoji="1" lang="zh-CN" altLang="en-US" sz="9600">
              <a:latin typeface="Times New Roman" panose="02020603050405020304" charset="0"/>
              <a:ea typeface="华文中宋" pitchFamily="2" charset="-122"/>
            </a:endParaRPr>
          </a:p>
        </p:txBody>
      </p:sp>
      <p:sp>
        <p:nvSpPr>
          <p:cNvPr id="6177" name="AutoShape 33">
            <a:hlinkClick r:id="rId1" action="ppaction://hlinksldjump" highlightClick="1">
              <a:snd r:embed="rId2" name="chimes.wav"/>
            </a:hlinkClick>
          </p:cNvPr>
          <p:cNvSpPr>
            <a:spLocks noChangeArrowheads="1"/>
          </p:cNvSpPr>
          <p:nvPr/>
        </p:nvSpPr>
        <p:spPr bwMode="auto">
          <a:xfrm>
            <a:off x="9829800" y="6254751"/>
            <a:ext cx="309879" cy="368299"/>
          </a:xfrm>
          <a:prstGeom prst="actionButtonBlank">
            <a:avLst/>
          </a:prstGeom>
          <a:solidFill>
            <a:srgbClr val="FF9900"/>
          </a:solidFill>
          <a:ln w="9525">
            <a:solidFill>
              <a:srgbClr val="993366"/>
            </a:solidFill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77000" y="230766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0" name="图片 1" descr="Dock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524000" y="0"/>
            <a:ext cx="9144000" cy="2799715"/>
          </a:xfrm>
          <a:prstGeom prst="rect">
            <a:avLst/>
          </a:prstGeom>
          <a:solidFill>
            <a:schemeClr val="bg1">
              <a:alpha val="8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漆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黑一团  聚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集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躲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在  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阿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里山  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剪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刀  水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社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姐  翻山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越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岭  英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雄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冒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着生命危险  又累又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饿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524000" y="3284538"/>
            <a:ext cx="9144000" cy="768350"/>
          </a:xfrm>
          <a:prstGeom prst="rect">
            <a:avLst/>
          </a:prstGeom>
          <a:solidFill>
            <a:schemeClr val="bg1">
              <a:alpha val="8313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日月</a:t>
            </a:r>
            <a:r>
              <a:rPr lang="zh-CN" altLang="en-US" sz="4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潭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拯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救 一</a:t>
            </a:r>
            <a:r>
              <a:rPr lang="zh-CN" altLang="en-US" sz="4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筹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莫展  披</a:t>
            </a:r>
            <a:r>
              <a:rPr lang="zh-CN" altLang="en-US" sz="4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荆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斩</a:t>
            </a:r>
            <a:r>
              <a:rPr lang="zh-CN" altLang="en-US" sz="4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棘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 descr="twtz_gk_riyuetan01[1]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8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5318125" y="1470025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200400" y="251688"/>
            <a:ext cx="6588125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8000" b="1" dirty="0"/>
              <a:t>为什么叫</a:t>
            </a:r>
            <a:endParaRPr kumimoji="1" lang="zh-CN" altLang="en-US" sz="8000" b="1" dirty="0"/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8000" b="1" dirty="0"/>
              <a:t>“日月潭” </a:t>
            </a:r>
            <a:r>
              <a:rPr kumimoji="1" lang="zh-CN" altLang="en-US" sz="8000" b="1" dirty="0" smtClean="0"/>
              <a:t>？</a:t>
            </a:r>
            <a:endParaRPr kumimoji="1" lang="zh-CN" altLang="en-US" sz="8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057400" y="1066800"/>
            <a:ext cx="8077200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400" dirty="0">
                <a:latin typeface="Times New Roman" panose="02020603050405020304" charset="0"/>
              </a:rPr>
              <a:t>　　　　</a:t>
            </a:r>
            <a:endParaRPr kumimoji="1" lang="zh-CN" altLang="en-US" sz="5400" dirty="0">
              <a:solidFill>
                <a:schemeClr val="accent2"/>
              </a:solidFill>
              <a:latin typeface="Times New Roman" panose="02020603050405020304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6000" dirty="0">
                <a:latin typeface="Times New Roman" panose="02020603050405020304" charset="0"/>
              </a:rPr>
              <a:t>                 日月潭是一个（　　     ），是一个（　　　）它还有一个（　　　　　　　）。</a:t>
            </a:r>
            <a:endParaRPr kumimoji="1" lang="zh-CN" altLang="en-US" sz="6000" dirty="0">
              <a:latin typeface="Times New Roman" panose="02020603050405020304" charset="0"/>
            </a:endParaRP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3276600" y="3200400"/>
            <a:ext cx="266700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charset="0"/>
              </a:rPr>
              <a:t>湖泊</a:t>
            </a:r>
            <a:endParaRPr kumimoji="1" lang="zh-CN" altLang="en-US" sz="5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3048000" y="4191000"/>
            <a:ext cx="281940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charset="0"/>
              </a:rPr>
              <a:t>风景区</a:t>
            </a:r>
            <a:endParaRPr kumimoji="1" lang="zh-CN" altLang="en-US" sz="5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3810000" y="5105400"/>
            <a:ext cx="381000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charset="0"/>
              </a:rPr>
              <a:t>动人的传说</a:t>
            </a:r>
            <a:endParaRPr kumimoji="1" lang="zh-CN" altLang="en-US" sz="5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z="6000" dirty="0" smtClean="0">
                <a:solidFill>
                  <a:schemeClr val="accent2"/>
                </a:solidFill>
              </a:rPr>
              <a:t>填空</a:t>
            </a:r>
            <a:endParaRPr lang="zh-CN" altLang="en-US" sz="6000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autoUpdateAnimBg="0"/>
      <p:bldP spid="57348" grpId="0" autoUpdateAnimBg="0"/>
      <p:bldP spid="5734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/>
          <p:nvPr/>
        </p:nvGrpSpPr>
        <p:grpSpPr bwMode="auto">
          <a:xfrm>
            <a:off x="1524000" y="0"/>
            <a:ext cx="9144000" cy="4373563"/>
            <a:chOff x="0" y="0"/>
            <a:chExt cx="5760" cy="2755"/>
          </a:xfrm>
        </p:grpSpPr>
        <p:pic>
          <p:nvPicPr>
            <p:cNvPr id="10243" name="Picture 3" descr="200810101717736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400" y="0"/>
              <a:ext cx="3360" cy="2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4" name="Text Box 4"/>
            <p:cNvSpPr txBox="1">
              <a:spLocks noChangeArrowheads="1"/>
            </p:cNvSpPr>
            <p:nvPr/>
          </p:nvSpPr>
          <p:spPr bwMode="auto">
            <a:xfrm>
              <a:off x="0" y="2523"/>
              <a:ext cx="5760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zh-CN" b="1"/>
            </a:p>
          </p:txBody>
        </p:sp>
        <p:sp>
          <p:nvSpPr>
            <p:cNvPr id="10245" name="Text Box 5"/>
            <p:cNvSpPr txBox="1">
              <a:spLocks noChangeArrowheads="1"/>
            </p:cNvSpPr>
            <p:nvPr/>
          </p:nvSpPr>
          <p:spPr bwMode="auto">
            <a:xfrm>
              <a:off x="19" y="10"/>
              <a:ext cx="2381" cy="2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/>
                <a:t>          </a:t>
              </a:r>
              <a:r>
                <a:rPr lang="zh-CN" altLang="en-US" sz="4000" b="1" dirty="0">
                  <a:latin typeface="楷体_GB2312" pitchFamily="49" charset="-122"/>
                  <a:ea typeface="楷体_GB2312" pitchFamily="49" charset="-122"/>
                </a:rPr>
                <a:t>日月潭</a:t>
              </a:r>
              <a:endParaRPr lang="zh-CN" altLang="en-US" sz="4000" b="1" dirty="0"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4000" b="1" dirty="0"/>
                <a:t>     北半湖形状如圆</a:t>
              </a:r>
              <a:r>
                <a:rPr lang="zh-CN" altLang="en-US" sz="4000" b="1" dirty="0">
                  <a:solidFill>
                    <a:srgbClr val="FF3300"/>
                  </a:solidFill>
                </a:rPr>
                <a:t>日</a:t>
              </a:r>
              <a:r>
                <a:rPr lang="zh-CN" altLang="en-US" sz="4000" b="1" dirty="0"/>
                <a:t>，南半湖形状如弯</a:t>
              </a:r>
              <a:r>
                <a:rPr lang="zh-CN" altLang="en-US" sz="4000" b="1" dirty="0">
                  <a:solidFill>
                    <a:schemeClr val="hlink"/>
                  </a:solidFill>
                </a:rPr>
                <a:t>月</a:t>
              </a:r>
              <a:r>
                <a:rPr lang="zh-CN" altLang="en-US" sz="4000" b="1" dirty="0"/>
                <a:t>。</a:t>
              </a:r>
              <a:endParaRPr lang="zh-CN" altLang="en-US" sz="4000" b="1" dirty="0"/>
            </a:p>
            <a:p>
              <a:pPr eaLnBrk="1" hangingPunct="1"/>
              <a:r>
                <a:rPr lang="zh-CN" altLang="en-US" sz="4000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4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3160</Words>
  <Application>WPS 演示</Application>
  <PresentationFormat>宽屏</PresentationFormat>
  <Paragraphs>237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9" baseType="lpstr">
      <vt:lpstr>Arial</vt:lpstr>
      <vt:lpstr>宋体</vt:lpstr>
      <vt:lpstr>Wingdings</vt:lpstr>
      <vt:lpstr>微软雅黑</vt:lpstr>
      <vt:lpstr>Arial Unicode MS</vt:lpstr>
      <vt:lpstr>华文隶书</vt:lpstr>
      <vt:lpstr>楷体_GB2312</vt:lpstr>
      <vt:lpstr>新宋体</vt:lpstr>
      <vt:lpstr>楷体_GB2312</vt:lpstr>
      <vt:lpstr>Times New Roman</vt:lpstr>
      <vt:lpstr>华文中宋</vt:lpstr>
      <vt:lpstr>Calibri</vt:lpstr>
      <vt:lpstr>隶书</vt:lpstr>
      <vt:lpstr>华文楷体</vt:lpstr>
      <vt:lpstr>楷体</vt:lpstr>
      <vt:lpstr>方正舒体</vt:lpstr>
      <vt:lpstr>Office 主题​​</vt:lpstr>
      <vt:lpstr>PowerPoint 演示文稿</vt:lpstr>
      <vt:lpstr>PowerPoint 演示文稿</vt:lpstr>
      <vt:lpstr>PowerPoint 演示文稿</vt:lpstr>
      <vt:lpstr>生字新词</vt:lpstr>
      <vt:lpstr>PowerPoint 演示文稿</vt:lpstr>
      <vt:lpstr>PowerPoint 演示文稿</vt:lpstr>
      <vt:lpstr>PowerPoint 演示文稿</vt:lpstr>
      <vt:lpstr>填空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一筹莫展</vt:lpstr>
      <vt:lpstr>PowerPoint 演示文稿</vt:lpstr>
      <vt:lpstr>PowerPoint 演示文稿</vt:lpstr>
      <vt:lpstr>    他们翻山越岭，披荆斩棘，吃尽了千辛万苦，终于从阿里山的山洞里拿到了金斧头和金剪刀。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2019-10-09T00:43:45Z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