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5"/>
  </p:notesMasterIdLst>
  <p:sldIdLst>
    <p:sldId id="275" r:id="rId2"/>
    <p:sldId id="256" r:id="rId3"/>
    <p:sldId id="258" r:id="rId4"/>
    <p:sldId id="257" r:id="rId5"/>
    <p:sldId id="260" r:id="rId6"/>
    <p:sldId id="261" r:id="rId7"/>
    <p:sldId id="266" r:id="rId8"/>
    <p:sldId id="267" r:id="rId9"/>
    <p:sldId id="262" r:id="rId10"/>
    <p:sldId id="268" r:id="rId11"/>
    <p:sldId id="269" r:id="rId12"/>
    <p:sldId id="264" r:id="rId13"/>
    <p:sldId id="265" r:id="rId14"/>
    <p:sldId id="270" r:id="rId15"/>
    <p:sldId id="271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272" r:id="rId25"/>
    <p:sldId id="333" r:id="rId26"/>
    <p:sldId id="330" r:id="rId27"/>
    <p:sldId id="283" r:id="rId28"/>
    <p:sldId id="284" r:id="rId29"/>
    <p:sldId id="285" r:id="rId30"/>
    <p:sldId id="286" r:id="rId31"/>
    <p:sldId id="276" r:id="rId32"/>
    <p:sldId id="331" r:id="rId33"/>
    <p:sldId id="332" r:id="rId34"/>
    <p:sldId id="279" r:id="rId35"/>
    <p:sldId id="280" r:id="rId36"/>
    <p:sldId id="281" r:id="rId37"/>
    <p:sldId id="292" r:id="rId38"/>
    <p:sldId id="296" r:id="rId39"/>
    <p:sldId id="294" r:id="rId40"/>
    <p:sldId id="334" r:id="rId41"/>
    <p:sldId id="295" r:id="rId42"/>
    <p:sldId id="287" r:id="rId43"/>
    <p:sldId id="299" r:id="rId44"/>
    <p:sldId id="335" r:id="rId45"/>
    <p:sldId id="298" r:id="rId46"/>
    <p:sldId id="289" r:id="rId47"/>
    <p:sldId id="288" r:id="rId48"/>
    <p:sldId id="304" r:id="rId49"/>
    <p:sldId id="305" r:id="rId50"/>
    <p:sldId id="306" r:id="rId51"/>
    <p:sldId id="308" r:id="rId52"/>
    <p:sldId id="307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290" r:id="rId7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0FEFA-7C82-43A9-9461-62099067C554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1B0AEB-B1AD-40A6-ACA8-CCEB984D7D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2012-4-7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earch.fx120.net/search.aspx?query=&#21307;&#23398;" TargetMode="Externa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71612"/>
            <a:ext cx="6629400" cy="1785950"/>
          </a:xfrm>
        </p:spPr>
        <p:txBody>
          <a:bodyPr>
            <a:norm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  <a:ea typeface="华文行楷" pitchFamily="2" charset="-122"/>
              </a:rPr>
              <a:t>人体所需的七大营养要素</a:t>
            </a:r>
            <a:endParaRPr lang="zh-CN" altLang="en-US" sz="4800" dirty="0">
              <a:solidFill>
                <a:srgbClr val="FF0000"/>
              </a:solidFill>
              <a:ea typeface="华文行楷" pitchFamily="2" charset="-122"/>
            </a:endParaRPr>
          </a:p>
        </p:txBody>
      </p:sp>
      <p:pic>
        <p:nvPicPr>
          <p:cNvPr id="2053" name="Picture 5" descr="A3_04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786322"/>
            <a:ext cx="6400800" cy="5032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500306"/>
            <a:ext cx="8229600" cy="2143140"/>
          </a:xfrm>
        </p:spPr>
        <p:txBody>
          <a:bodyPr>
            <a:normAutofit/>
          </a:bodyPr>
          <a:lstStyle/>
          <a:p>
            <a:pPr>
              <a:buFont typeface="Symbol" pitchFamily="18" charset="2"/>
              <a:buNone/>
            </a:pPr>
            <a:r>
              <a:rPr lang="zh-CN" altLang="en-US" sz="2200" b="1" dirty="0" smtClean="0">
                <a:solidFill>
                  <a:schemeClr val="tx2"/>
                </a:solidFill>
              </a:rPr>
              <a:t>（</a:t>
            </a:r>
            <a:r>
              <a:rPr lang="zh-CN" altLang="en-US" sz="2200" b="1" dirty="0">
                <a:solidFill>
                  <a:schemeClr val="tx2"/>
                </a:solidFill>
              </a:rPr>
              <a:t>一）氨基酸分类      根据营养功能分为：必需氨基酸</a:t>
            </a:r>
            <a:r>
              <a:rPr lang="zh-CN" altLang="en-US" sz="2200" b="1" dirty="0" smtClean="0">
                <a:solidFill>
                  <a:schemeClr val="tx2"/>
                </a:solidFill>
              </a:rPr>
              <a:t>、非必需氨基酸</a:t>
            </a:r>
            <a:r>
              <a:rPr lang="zh-CN" altLang="en-US" sz="2200" b="1" dirty="0">
                <a:solidFill>
                  <a:schemeClr val="tx2"/>
                </a:solidFill>
              </a:rPr>
              <a:t>。</a:t>
            </a:r>
          </a:p>
          <a:p>
            <a:pPr>
              <a:buFont typeface="Symbol" pitchFamily="18" charset="2"/>
              <a:buNone/>
            </a:pPr>
            <a:r>
              <a:rPr lang="en-US" altLang="zh-CN" sz="2400" b="1" dirty="0">
                <a:solidFill>
                  <a:schemeClr val="tx2"/>
                </a:solidFill>
              </a:rPr>
              <a:t>1</a:t>
            </a:r>
            <a:r>
              <a:rPr lang="en-US" altLang="zh-CN" sz="2200" b="1" dirty="0">
                <a:solidFill>
                  <a:schemeClr val="tx2"/>
                </a:solidFill>
              </a:rPr>
              <a:t>.</a:t>
            </a:r>
            <a:r>
              <a:rPr lang="zh-CN" altLang="en-US" sz="2200" b="1" dirty="0" smtClean="0">
                <a:solidFill>
                  <a:schemeClr val="tx2"/>
                </a:solidFill>
              </a:rPr>
              <a:t>必需氨基酸</a:t>
            </a:r>
            <a:endParaRPr lang="zh-CN" altLang="en-US" sz="2200" b="1" dirty="0">
              <a:solidFill>
                <a:schemeClr val="tx2"/>
              </a:solidFill>
            </a:endParaRPr>
          </a:p>
          <a:p>
            <a:pPr>
              <a:buFont typeface="Symbol" pitchFamily="18" charset="2"/>
              <a:buNone/>
            </a:pPr>
            <a:r>
              <a:rPr lang="zh-CN" altLang="en-US" sz="2200" dirty="0" smtClean="0">
                <a:solidFill>
                  <a:schemeClr val="tx2"/>
                </a:solidFill>
              </a:rPr>
              <a:t>               </a:t>
            </a:r>
            <a:r>
              <a:rPr lang="zh-CN" altLang="en-US" sz="2200" dirty="0" smtClean="0"/>
              <a:t>是指人体需要，但在体内不能合成或合成的数量不能满是于人体的需要，而必须由食物供给的氨基酸。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571472" y="285728"/>
            <a:ext cx="44291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二、人体对氨基酸的需求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500034" y="4786322"/>
            <a:ext cx="7772400" cy="1428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itchFamily="18" charset="2"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en-US" altLang="zh-CN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zh-CN" alt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非必需氨基酸</a:t>
            </a:r>
            <a:endParaRPr kumimoji="0" lang="en-US" altLang="zh-CN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lvl="0" indent="-342900">
              <a:spcBef>
                <a:spcPct val="20000"/>
              </a:spcBef>
            </a:pPr>
            <a:r>
              <a:rPr lang="zh-CN" altLang="en-US" sz="2400" dirty="0" smtClean="0"/>
              <a:t>              是人体需要的，但人体能利用其他氮源合成，不一定要由食物供给。</a:t>
            </a:r>
            <a:endParaRPr kumimoji="0" lang="zh-CN" altLang="en-US" sz="22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1071546"/>
            <a:ext cx="80724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/>
              <a:t>         氨基酸对人体有重要作用，主要体现在以下几方面：供给机体营养；调节机体机能；增强机体免疫力；维护心血管功能；改善肝肾功能；减低放化疗损害；促进激素分泌；促进蛋白质合成。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026"/>
          <p:cNvSpPr txBox="1">
            <a:spLocks noChangeArrowheads="1"/>
          </p:cNvSpPr>
          <p:nvPr/>
        </p:nvSpPr>
        <p:spPr bwMode="auto">
          <a:xfrm>
            <a:off x="1785918" y="3571876"/>
            <a:ext cx="5400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400" b="1" dirty="0">
                <a:latin typeface="Arial" pitchFamily="34" charset="0"/>
              </a:rPr>
              <a:t>携一两本单色书来</a:t>
            </a:r>
          </a:p>
        </p:txBody>
      </p:sp>
      <p:sp>
        <p:nvSpPr>
          <p:cNvPr id="38915" name="Line 1027"/>
          <p:cNvSpPr>
            <a:spLocks noChangeShapeType="1"/>
          </p:cNvSpPr>
          <p:nvPr/>
        </p:nvSpPr>
        <p:spPr bwMode="auto">
          <a:xfrm rot="5399706">
            <a:off x="1781175" y="4846638"/>
            <a:ext cx="1008063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16" name="Line 1028"/>
          <p:cNvSpPr>
            <a:spLocks noChangeShapeType="1"/>
          </p:cNvSpPr>
          <p:nvPr/>
        </p:nvSpPr>
        <p:spPr bwMode="auto">
          <a:xfrm rot="5399706">
            <a:off x="2589213" y="44196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17" name="Line 1029"/>
          <p:cNvSpPr>
            <a:spLocks noChangeShapeType="1"/>
          </p:cNvSpPr>
          <p:nvPr/>
        </p:nvSpPr>
        <p:spPr bwMode="auto">
          <a:xfrm rot="4304115">
            <a:off x="4876007" y="4647406"/>
            <a:ext cx="609600" cy="1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18" name="Line 1030"/>
          <p:cNvSpPr>
            <a:spLocks noChangeShapeType="1"/>
          </p:cNvSpPr>
          <p:nvPr/>
        </p:nvSpPr>
        <p:spPr bwMode="auto">
          <a:xfrm rot="4309128">
            <a:off x="4040188" y="4914900"/>
            <a:ext cx="1143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19" name="Line 1031"/>
          <p:cNvSpPr>
            <a:spLocks noChangeShapeType="1"/>
          </p:cNvSpPr>
          <p:nvPr/>
        </p:nvSpPr>
        <p:spPr bwMode="auto">
          <a:xfrm rot="5399706">
            <a:off x="3505994" y="4723606"/>
            <a:ext cx="7620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0" name="Line 1032"/>
          <p:cNvSpPr>
            <a:spLocks noChangeShapeType="1"/>
          </p:cNvSpPr>
          <p:nvPr/>
        </p:nvSpPr>
        <p:spPr bwMode="auto">
          <a:xfrm rot="4379298">
            <a:off x="5410994" y="4647406"/>
            <a:ext cx="7620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1" name="Line 1033"/>
          <p:cNvSpPr>
            <a:spLocks noChangeShapeType="1"/>
          </p:cNvSpPr>
          <p:nvPr/>
        </p:nvSpPr>
        <p:spPr bwMode="auto">
          <a:xfrm rot="2780923">
            <a:off x="6126163" y="4676775"/>
            <a:ext cx="1008062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2" name="Rectangle 1034"/>
          <p:cNvSpPr>
            <a:spLocks noChangeArrowheads="1"/>
          </p:cNvSpPr>
          <p:nvPr/>
        </p:nvSpPr>
        <p:spPr bwMode="auto">
          <a:xfrm>
            <a:off x="1981200" y="5257800"/>
            <a:ext cx="541338" cy="5191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缬</a:t>
            </a:r>
          </a:p>
        </p:txBody>
      </p:sp>
      <p:sp>
        <p:nvSpPr>
          <p:cNvPr id="38923" name="Rectangle 1035"/>
          <p:cNvSpPr>
            <a:spLocks noChangeArrowheads="1"/>
          </p:cNvSpPr>
          <p:nvPr/>
        </p:nvSpPr>
        <p:spPr bwMode="auto">
          <a:xfrm>
            <a:off x="2406650" y="4652963"/>
            <a:ext cx="906017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异亮</a:t>
            </a:r>
          </a:p>
        </p:txBody>
      </p:sp>
      <p:sp>
        <p:nvSpPr>
          <p:cNvPr id="38924" name="Rectangle 1036"/>
          <p:cNvSpPr>
            <a:spLocks noChangeArrowheads="1"/>
          </p:cNvSpPr>
          <p:nvPr/>
        </p:nvSpPr>
        <p:spPr bwMode="auto">
          <a:xfrm>
            <a:off x="3065463" y="5440363"/>
            <a:ext cx="545342" cy="52322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亮</a:t>
            </a:r>
          </a:p>
        </p:txBody>
      </p:sp>
      <p:sp>
        <p:nvSpPr>
          <p:cNvPr id="38925" name="Line 1037"/>
          <p:cNvSpPr>
            <a:spLocks noChangeShapeType="1"/>
          </p:cNvSpPr>
          <p:nvPr/>
        </p:nvSpPr>
        <p:spPr bwMode="auto">
          <a:xfrm rot="5399706">
            <a:off x="2743200" y="4873625"/>
            <a:ext cx="1220788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26" name="Rectangle 1038"/>
          <p:cNvSpPr>
            <a:spLocks noChangeArrowheads="1"/>
          </p:cNvSpPr>
          <p:nvPr/>
        </p:nvSpPr>
        <p:spPr bwMode="auto">
          <a:xfrm>
            <a:off x="3505200" y="5043488"/>
            <a:ext cx="898525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苯丙</a:t>
            </a:r>
          </a:p>
        </p:txBody>
      </p:sp>
      <p:sp>
        <p:nvSpPr>
          <p:cNvPr id="38927" name="Rectangle 1039"/>
          <p:cNvSpPr>
            <a:spLocks noChangeArrowheads="1"/>
          </p:cNvSpPr>
          <p:nvPr/>
        </p:nvSpPr>
        <p:spPr bwMode="auto">
          <a:xfrm>
            <a:off x="4391025" y="5461000"/>
            <a:ext cx="1306513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2"/>
                </a:solidFill>
                <a:latin typeface="Arial" pitchFamily="34" charset="0"/>
              </a:rPr>
              <a:t>甲硫</a:t>
            </a:r>
            <a:r>
              <a:rPr lang="en-US" altLang="zh-CN" sz="2400" b="1" dirty="0">
                <a:solidFill>
                  <a:schemeClr val="tx2"/>
                </a:solidFill>
                <a:latin typeface="Arial" pitchFamily="34" charset="0"/>
              </a:rPr>
              <a:t>(</a:t>
            </a:r>
            <a:r>
              <a:rPr lang="zh-CN" altLang="en-US" sz="2400" b="1" dirty="0">
                <a:solidFill>
                  <a:schemeClr val="tx2"/>
                </a:solidFill>
                <a:latin typeface="Arial" pitchFamily="34" charset="0"/>
              </a:rPr>
              <a:t>蛋</a:t>
            </a:r>
            <a:r>
              <a:rPr lang="en-US" altLang="zh-CN" sz="2400" b="1" dirty="0">
                <a:solidFill>
                  <a:schemeClr val="tx2"/>
                </a:solidFill>
                <a:latin typeface="Arial" pitchFamily="34" charset="0"/>
              </a:rPr>
              <a:t>)</a:t>
            </a:r>
          </a:p>
        </p:txBody>
      </p:sp>
      <p:sp>
        <p:nvSpPr>
          <p:cNvPr id="38928" name="Rectangle 1040"/>
          <p:cNvSpPr>
            <a:spLocks noChangeArrowheads="1"/>
          </p:cNvSpPr>
          <p:nvPr/>
        </p:nvSpPr>
        <p:spPr bwMode="auto">
          <a:xfrm>
            <a:off x="5029200" y="4891088"/>
            <a:ext cx="541338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色</a:t>
            </a:r>
          </a:p>
        </p:txBody>
      </p:sp>
      <p:sp>
        <p:nvSpPr>
          <p:cNvPr id="38929" name="Rectangle 1041"/>
          <p:cNvSpPr>
            <a:spLocks noChangeArrowheads="1"/>
          </p:cNvSpPr>
          <p:nvPr/>
        </p:nvSpPr>
        <p:spPr bwMode="auto">
          <a:xfrm>
            <a:off x="5715000" y="4967288"/>
            <a:ext cx="541338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苏</a:t>
            </a:r>
          </a:p>
        </p:txBody>
      </p:sp>
      <p:sp>
        <p:nvSpPr>
          <p:cNvPr id="38930" name="Rectangle 1042"/>
          <p:cNvSpPr>
            <a:spLocks noChangeArrowheads="1"/>
          </p:cNvSpPr>
          <p:nvPr/>
        </p:nvSpPr>
        <p:spPr bwMode="auto">
          <a:xfrm>
            <a:off x="6773863" y="4967288"/>
            <a:ext cx="541337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Arial" pitchFamily="34" charset="0"/>
              </a:rPr>
              <a:t>赖</a:t>
            </a:r>
          </a:p>
        </p:txBody>
      </p:sp>
      <p:sp>
        <p:nvSpPr>
          <p:cNvPr id="38931" name="Rectangle 1043"/>
          <p:cNvSpPr>
            <a:spLocks noChangeArrowheads="1"/>
          </p:cNvSpPr>
          <p:nvPr/>
        </p:nvSpPr>
        <p:spPr bwMode="auto">
          <a:xfrm>
            <a:off x="0" y="-650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" name="Group 1044"/>
          <p:cNvGrpSpPr>
            <a:grpSpLocks/>
          </p:cNvGrpSpPr>
          <p:nvPr/>
        </p:nvGrpSpPr>
        <p:grpSpPr bwMode="auto">
          <a:xfrm>
            <a:off x="1143000" y="1981200"/>
            <a:ext cx="6934200" cy="1295400"/>
            <a:chOff x="0" y="4738"/>
            <a:chExt cx="5184" cy="403"/>
          </a:xfrm>
        </p:grpSpPr>
        <p:grpSp>
          <p:nvGrpSpPr>
            <p:cNvPr id="3" name="Group 1045"/>
            <p:cNvGrpSpPr>
              <a:grpSpLocks/>
            </p:cNvGrpSpPr>
            <p:nvPr/>
          </p:nvGrpSpPr>
          <p:grpSpPr bwMode="auto">
            <a:xfrm>
              <a:off x="0" y="4738"/>
              <a:ext cx="5184" cy="403"/>
              <a:chOff x="0" y="4738"/>
              <a:chExt cx="5184" cy="403"/>
            </a:xfrm>
          </p:grpSpPr>
          <p:sp>
            <p:nvSpPr>
              <p:cNvPr id="38934" name="Rectangle 1046"/>
              <p:cNvSpPr>
                <a:spLocks noChangeArrowheads="1"/>
              </p:cNvSpPr>
              <p:nvPr/>
            </p:nvSpPr>
            <p:spPr bwMode="auto">
              <a:xfrm>
                <a:off x="0" y="4738"/>
                <a:ext cx="5184" cy="4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spcBef>
                    <a:spcPct val="0"/>
                  </a:spcBef>
                </a:pPr>
                <a:r>
                  <a:rPr kumimoji="1" lang="zh-CN" altLang="en-US" sz="2800" b="1" dirty="0">
                    <a:solidFill>
                      <a:schemeClr val="tx2"/>
                    </a:solidFill>
                    <a:latin typeface="宋体" pitchFamily="2" charset="-122"/>
                  </a:rPr>
                  <a:t>赖氨酸、色氨酸、苯丙氨酸、亮氨酸、</a:t>
                </a:r>
              </a:p>
              <a:p>
                <a:pPr>
                  <a:spcBef>
                    <a:spcPct val="0"/>
                  </a:spcBef>
                </a:pPr>
                <a:r>
                  <a:rPr kumimoji="1" lang="zh-CN" altLang="en-US" sz="2800" b="1" dirty="0">
                    <a:solidFill>
                      <a:schemeClr val="tx2"/>
                    </a:solidFill>
                    <a:latin typeface="宋体" pitchFamily="2" charset="-122"/>
                  </a:rPr>
                  <a:t>异亮氨酸、苏氨酸、甲硫氨酸、</a:t>
                </a:r>
                <a:r>
                  <a:rPr kumimoji="1" lang="zh-CN" altLang="en-US" sz="2800" b="1" dirty="0" smtClean="0">
                    <a:solidFill>
                      <a:schemeClr val="tx2"/>
                    </a:solidFill>
                    <a:latin typeface="宋体" pitchFamily="2" charset="-122"/>
                  </a:rPr>
                  <a:t>缬氨酸 </a:t>
                </a:r>
                <a:endParaRPr kumimoji="1" lang="zh-CN" altLang="en-US" sz="2800" b="1" dirty="0">
                  <a:solidFill>
                    <a:schemeClr val="tx2"/>
                  </a:solidFill>
                  <a:latin typeface="宋体" pitchFamily="2" charset="-122"/>
                </a:endParaRPr>
              </a:p>
              <a:p>
                <a:pPr eaLnBrk="0" hangingPunct="0">
                  <a:spcBef>
                    <a:spcPct val="0"/>
                  </a:spcBef>
                </a:pPr>
                <a:endParaRPr kumimoji="1" lang="en-US" altLang="zh-CN" b="1" dirty="0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  <p:sp>
            <p:nvSpPr>
              <p:cNvPr id="38935" name="Rectangle 1047"/>
              <p:cNvSpPr>
                <a:spLocks noChangeArrowheads="1"/>
              </p:cNvSpPr>
              <p:nvPr/>
            </p:nvSpPr>
            <p:spPr bwMode="auto">
              <a:xfrm>
                <a:off x="0" y="4738"/>
                <a:ext cx="5184" cy="403"/>
              </a:xfrm>
              <a:prstGeom prst="rect">
                <a:avLst/>
              </a:prstGeom>
              <a:noFill/>
              <a:ln w="7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8936" name="Rectangle 1048"/>
            <p:cNvSpPr>
              <a:spLocks noChangeArrowheads="1"/>
            </p:cNvSpPr>
            <p:nvPr/>
          </p:nvSpPr>
          <p:spPr bwMode="auto">
            <a:xfrm>
              <a:off x="0" y="4738"/>
              <a:ext cx="5184" cy="403"/>
            </a:xfrm>
            <a:prstGeom prst="rect">
              <a:avLst/>
            </a:prstGeom>
            <a:noFill/>
            <a:ln w="1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937" name="AutoShape 1049">
            <a:hlinkClick r:id="" action="ppaction://noaction" highlightClick="1">
              <a:snd r:embed="rId2" name="chimes.wav" builtIn="1"/>
            </a:hlinkClick>
          </p:cNvPr>
          <p:cNvSpPr>
            <a:spLocks noChangeArrowheads="1"/>
          </p:cNvSpPr>
          <p:nvPr/>
        </p:nvSpPr>
        <p:spPr bwMode="auto">
          <a:xfrm>
            <a:off x="8077200" y="6019800"/>
            <a:ext cx="762000" cy="585788"/>
          </a:xfrm>
          <a:prstGeom prst="actionButtonBackPrevious">
            <a:avLst/>
          </a:prstGeom>
          <a:solidFill>
            <a:schemeClr val="bg1"/>
          </a:solidFill>
          <a:ln w="38100">
            <a:solidFill>
              <a:srgbClr val="0066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8938" name="Rectangle 1050"/>
          <p:cNvSpPr>
            <a:spLocks noChangeArrowheads="1"/>
          </p:cNvSpPr>
          <p:nvPr/>
        </p:nvSpPr>
        <p:spPr bwMode="auto">
          <a:xfrm>
            <a:off x="228600" y="1203325"/>
            <a:ext cx="5716630" cy="70788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人体必须氨基酸共有</a:t>
            </a:r>
            <a:r>
              <a:rPr kumimoji="1" lang="en-US" altLang="zh-CN" sz="4000" b="1" dirty="0">
                <a:solidFill>
                  <a:srgbClr val="CC3300"/>
                </a:solidFill>
                <a:latin typeface="华文行楷" pitchFamily="2" charset="-122"/>
                <a:ea typeface="华文行楷" pitchFamily="2" charset="-122"/>
              </a:rPr>
              <a:t>8</a:t>
            </a:r>
            <a:r>
              <a:rPr kumimoji="1" lang="zh-CN" altLang="en-US" sz="40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种</a:t>
            </a:r>
            <a:r>
              <a:rPr kumimoji="1" lang="en-US" altLang="zh-CN" sz="4000" b="1" dirty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:</a:t>
            </a:r>
          </a:p>
        </p:txBody>
      </p:sp>
      <p:sp>
        <p:nvSpPr>
          <p:cNvPr id="38939" name="Rectangle 1051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dirty="0"/>
              <a:t>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5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70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8500"/>
                            </p:stCondLst>
                            <p:childTnLst>
                              <p:par>
                                <p:cTn id="76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8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9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3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8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5" grpId="0" animBg="1"/>
      <p:bldP spid="38916" grpId="0" animBg="1"/>
      <p:bldP spid="38917" grpId="0" animBg="1"/>
      <p:bldP spid="38918" grpId="0" animBg="1"/>
      <p:bldP spid="38919" grpId="0" animBg="1"/>
      <p:bldP spid="38920" grpId="0" animBg="1"/>
      <p:bldP spid="38921" grpId="0" animBg="1"/>
      <p:bldP spid="38922" grpId="0" autoUpdateAnimBg="0"/>
      <p:bldP spid="38923" grpId="0" autoUpdateAnimBg="0"/>
      <p:bldP spid="38924" grpId="0" autoUpdateAnimBg="0"/>
      <p:bldP spid="38925" grpId="0" animBg="1"/>
      <p:bldP spid="38926" grpId="0" autoUpdateAnimBg="0"/>
      <p:bldP spid="38927" grpId="0" autoUpdateAnimBg="0"/>
      <p:bldP spid="38928" grpId="0" autoUpdateAnimBg="0"/>
      <p:bldP spid="38929" grpId="0" autoUpdateAnimBg="0"/>
      <p:bldP spid="38930" grpId="0" build="p" autoUpdateAnimBg="0" advAuto="1000"/>
      <p:bldP spid="389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50"/>
          <p:cNvSpPr>
            <a:spLocks noChangeArrowheads="1"/>
          </p:cNvSpPr>
          <p:nvPr/>
        </p:nvSpPr>
        <p:spPr bwMode="auto">
          <a:xfrm>
            <a:off x="228600" y="1203325"/>
            <a:ext cx="4459875" cy="70788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人体非必须氨基酸</a:t>
            </a:r>
            <a:r>
              <a:rPr kumimoji="1" lang="en-US" altLang="zh-CN" sz="40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:</a:t>
            </a:r>
            <a:endParaRPr kumimoji="1" lang="en-US" altLang="zh-CN" sz="4000" b="1" dirty="0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2285992"/>
            <a:ext cx="728667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非必需氨基酸通常有甘氨酸、丙氨酸、丝氨酸、胱氨酸、半胱氨酸、天冬氨酸、天冬酰胺、酪氨酸、精氨酸、脯氨酸和羟脯氨酸。非必需氨基酸充足可减少必需氨基酸转变成非必需氨基酸的消耗。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1357298"/>
            <a:ext cx="55721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中国居民膳食蛋白质的推荐摄入量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28596" y="2500306"/>
            <a:ext cx="764386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我国居民每日膳食蛋白质摄入量，以每千克体重计蛋白质供给量为：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岁以内婴儿的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1.5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岁青少年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85g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；成年男性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80g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；女性为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70g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。如果膳食中优质蛋白质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动物性蛋白和大豆蛋白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总摄入量的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40%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以上时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蛋白质的供应量可以减少。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57158" y="785794"/>
          <a:ext cx="8572529" cy="5691278"/>
        </p:xfrm>
        <a:graphic>
          <a:graphicData uri="http://schemas.openxmlformats.org/drawingml/2006/table">
            <a:tbl>
              <a:tblPr/>
              <a:tblGrid>
                <a:gridCol w="1406625"/>
                <a:gridCol w="1277271"/>
                <a:gridCol w="1407481"/>
                <a:gridCol w="1666190"/>
                <a:gridCol w="1407481"/>
                <a:gridCol w="1407481"/>
              </a:tblGrid>
              <a:tr h="33871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年龄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岁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蛋白质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RNIs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g/d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年龄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岁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蛋白质</a:t>
                      </a: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RNIs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g/d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3871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男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女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男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女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0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1.5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/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kg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·</a:t>
                      </a:r>
                      <a:r>
                        <a:rPr lang="en-US" sz="2000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）</a:t>
                      </a: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38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0.5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11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8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1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35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35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14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85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80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6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40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40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18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～体力劳动</a:t>
                      </a: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轻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6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3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45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45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体力劳动</a:t>
                      </a: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中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80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6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4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体力劳动</a:t>
                      </a: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  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重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90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80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8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孕妇</a:t>
                      </a:r>
                      <a:r>
                        <a:rPr lang="en-US" sz="2000" kern="100">
                          <a:latin typeface="Times New Roman"/>
                          <a:ea typeface="宋体"/>
                          <a:cs typeface="Times New Roman"/>
                        </a:rPr>
                        <a:t>    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早期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+5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6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55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      </a:t>
                      </a:r>
                      <a:r>
                        <a:rPr lang="en-US" sz="2000" kern="100" dirty="0" smtClean="0">
                          <a:latin typeface="宋体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zh-CN" sz="2000" kern="100" dirty="0">
                          <a:latin typeface="Times New Roman"/>
                          <a:ea typeface="宋体"/>
                          <a:cs typeface="Times New Roman"/>
                        </a:rPr>
                        <a:t>中期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+15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63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       </a:t>
                      </a:r>
                      <a:r>
                        <a:rPr lang="zh-CN" sz="2000" kern="100" dirty="0" smtClean="0">
                          <a:latin typeface="Times New Roman"/>
                          <a:ea typeface="宋体"/>
                          <a:cs typeface="Times New Roman"/>
                        </a:rPr>
                        <a:t>晚期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+20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8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8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乳母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>
                        <a:latin typeface="宋体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+20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87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9</a:t>
                      </a: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～</a:t>
                      </a:r>
                    </a:p>
                  </a:txBody>
                  <a:tcPr marL="65791" marR="65791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000" kern="100">
                          <a:latin typeface="Times New Roman"/>
                          <a:ea typeface="宋体"/>
                          <a:cs typeface="Times New Roman"/>
                        </a:rPr>
                        <a:t>老年</a:t>
                      </a:r>
                    </a:p>
                  </a:txBody>
                  <a:tcPr marL="65791" marR="65791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latin typeface="宋体"/>
                          <a:ea typeface="宋体"/>
                          <a:cs typeface="Times New Roman"/>
                        </a:rPr>
                        <a:t>75</a:t>
                      </a:r>
                      <a:endParaRPr lang="zh-CN" sz="2000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latin typeface="宋体"/>
                          <a:ea typeface="宋体"/>
                          <a:cs typeface="Times New Roman"/>
                        </a:rPr>
                        <a:t>65</a:t>
                      </a:r>
                      <a:endParaRPr lang="zh-CN" sz="20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5791" marR="6579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100" y="214290"/>
            <a:ext cx="7072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中国居民膳食蛋白质的推荐摄入量（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RNIs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785794"/>
            <a:ext cx="5357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蛋白质的缺乏与过量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857364"/>
            <a:ext cx="75724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mtClean="0"/>
              <a:t>         如果</a:t>
            </a:r>
            <a:r>
              <a:rPr lang="zh-CN" altLang="en-US" sz="2400" dirty="0" smtClean="0"/>
              <a:t>你的饮食中长期缺少蛋白质，身体就容易衰老，器官功能失调，严重的蛋白质缺乏，使得血液中的蛋白质激素酶和抗体的数量不足，身体抵抗力下降，身体就容易患病，当然，蛋白质也不是越多越好，饮食中的蛋白质越多，超过身体的需要时，多余的氨基酸将被转化为葡萄糖和脂肪，这些糖和脂肪有可能立即被转化为能量，也有可能以脂肪的形式被储存在体内，所以无论你是在减肥（尤其是再减肌肉）或是在增肌体内摄入的蛋白质一定要计算好才能使身体更健康！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506" name="Picture 2" descr="kwashi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0"/>
            <a:ext cx="4483100" cy="6858000"/>
          </a:xfrm>
          <a:prstGeom prst="rect">
            <a:avLst/>
          </a:prstGeom>
          <a:noFill/>
        </p:spPr>
      </p:pic>
      <p:sp>
        <p:nvSpPr>
          <p:cNvPr id="277507" name="Text Box 3"/>
          <p:cNvSpPr txBox="1">
            <a:spLocks noChangeArrowheads="1"/>
          </p:cNvSpPr>
          <p:nvPr/>
        </p:nvSpPr>
        <p:spPr bwMode="auto">
          <a:xfrm>
            <a:off x="5638800" y="1020763"/>
            <a:ext cx="3505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Arial Black" pitchFamily="34" charset="0"/>
              </a:rPr>
              <a:t>Kwashiorkor</a:t>
            </a:r>
            <a:endParaRPr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Picture 2" descr="kwash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6800" y="0"/>
            <a:ext cx="4330700" cy="6858000"/>
          </a:xfrm>
          <a:prstGeom prst="rect">
            <a:avLst/>
          </a:prstGeom>
          <a:noFill/>
        </p:spPr>
      </p:pic>
      <p:sp>
        <p:nvSpPr>
          <p:cNvPr id="278531" name="Text Box 3"/>
          <p:cNvSpPr txBox="1">
            <a:spLocks noChangeArrowheads="1"/>
          </p:cNvSpPr>
          <p:nvPr/>
        </p:nvSpPr>
        <p:spPr bwMode="auto">
          <a:xfrm>
            <a:off x="5638800" y="1020763"/>
            <a:ext cx="3505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Arial Black" pitchFamily="34" charset="0"/>
              </a:rPr>
              <a:t>Kwashiorkor</a:t>
            </a:r>
            <a:endParaRPr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4" name="Picture 2" descr="kwashiorkor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7950"/>
            <a:ext cx="9144000" cy="6640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2" descr="mar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46750" cy="6858000"/>
          </a:xfrm>
          <a:prstGeom prst="rect">
            <a:avLst/>
          </a:prstGeom>
          <a:noFill/>
        </p:spPr>
      </p:pic>
      <p:sp>
        <p:nvSpPr>
          <p:cNvPr id="280579" name="Text Box 3"/>
          <p:cNvSpPr txBox="1">
            <a:spLocks noChangeArrowheads="1"/>
          </p:cNvSpPr>
          <p:nvPr/>
        </p:nvSpPr>
        <p:spPr bwMode="auto">
          <a:xfrm>
            <a:off x="6172200" y="1020763"/>
            <a:ext cx="2667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Arial Black" pitchFamily="34" charset="0"/>
              </a:rPr>
              <a:t>Marasmus</a:t>
            </a:r>
            <a:endParaRPr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3452810" y="1519238"/>
            <a:ext cx="5143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水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1214414" y="1500174"/>
            <a:ext cx="160020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 </a:t>
            </a:r>
            <a:r>
              <a:rPr lang="en-US" altLang="zh-CN" sz="28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55% - 65%</a:t>
            </a:r>
            <a:endParaRPr lang="zh-CN" altLang="en-US" sz="2800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新細明體"/>
              <a:ea typeface="新細明體"/>
            </a:endParaRPr>
          </a:p>
        </p:txBody>
      </p:sp>
      <p:sp>
        <p:nvSpPr>
          <p:cNvPr id="6" name="WordArt 5"/>
          <p:cNvSpPr>
            <a:spLocks noChangeArrowheads="1" noChangeShapeType="1" noTextEdit="1"/>
          </p:cNvSpPr>
          <p:nvPr/>
        </p:nvSpPr>
        <p:spPr bwMode="auto">
          <a:xfrm>
            <a:off x="3071810" y="2205038"/>
            <a:ext cx="1228725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蛋白质</a:t>
            </a:r>
          </a:p>
        </p:txBody>
      </p:sp>
      <p:sp>
        <p:nvSpPr>
          <p:cNvPr id="7" name="WordArt 6"/>
          <p:cNvSpPr>
            <a:spLocks noChangeArrowheads="1" noChangeShapeType="1" noTextEdit="1"/>
          </p:cNvSpPr>
          <p:nvPr/>
        </p:nvSpPr>
        <p:spPr bwMode="auto">
          <a:xfrm>
            <a:off x="1547810" y="2205038"/>
            <a:ext cx="69532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 </a:t>
            </a:r>
            <a:r>
              <a:rPr lang="en-US" altLang="zh-CN" sz="28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20%</a:t>
            </a:r>
            <a:endParaRPr lang="zh-CN" altLang="en-US" sz="2800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新細明體"/>
              <a:ea typeface="新細明體"/>
            </a:endParaRPr>
          </a:p>
        </p:txBody>
      </p:sp>
      <p:sp>
        <p:nvSpPr>
          <p:cNvPr id="8" name="WordArt 7"/>
          <p:cNvSpPr>
            <a:spLocks noChangeArrowheads="1" noChangeShapeType="1" noTextEdit="1"/>
          </p:cNvSpPr>
          <p:nvPr/>
        </p:nvSpPr>
        <p:spPr bwMode="auto">
          <a:xfrm>
            <a:off x="3071810" y="2967038"/>
            <a:ext cx="20955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碳水化合物</a:t>
            </a:r>
          </a:p>
        </p:txBody>
      </p:sp>
      <p:sp>
        <p:nvSpPr>
          <p:cNvPr id="9" name="WordArt 8"/>
          <p:cNvSpPr>
            <a:spLocks noChangeArrowheads="1" noChangeShapeType="1" noTextEdit="1"/>
          </p:cNvSpPr>
          <p:nvPr/>
        </p:nvSpPr>
        <p:spPr bwMode="auto">
          <a:xfrm>
            <a:off x="3148010" y="3652838"/>
            <a:ext cx="104775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脂 肪</a:t>
            </a: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1700210" y="3729038"/>
            <a:ext cx="54292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全真標準楷書"/>
              </a:rPr>
              <a:t>15%</a:t>
            </a:r>
            <a:endParaRPr lang="zh-CN" altLang="en-US" sz="2800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全真標準楷書"/>
            </a:endParaRPr>
          </a:p>
        </p:txBody>
      </p:sp>
      <p:sp>
        <p:nvSpPr>
          <p:cNvPr id="11" name="WordArt 10"/>
          <p:cNvSpPr>
            <a:spLocks noChangeArrowheads="1" noChangeShapeType="1" noTextEdit="1"/>
          </p:cNvSpPr>
          <p:nvPr/>
        </p:nvSpPr>
        <p:spPr bwMode="auto">
          <a:xfrm>
            <a:off x="1624010" y="2967038"/>
            <a:ext cx="53340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 </a:t>
            </a:r>
            <a:r>
              <a:rPr lang="en-US" altLang="zh-CN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2%</a:t>
            </a:r>
            <a:endParaRPr lang="zh-CN" altLang="en-US" sz="2800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新細明體"/>
              <a:ea typeface="新細明體"/>
            </a:endParaRPr>
          </a:p>
        </p:txBody>
      </p:sp>
      <p:sp>
        <p:nvSpPr>
          <p:cNvPr id="12" name="WordArt 11"/>
          <p:cNvSpPr>
            <a:spLocks noChangeArrowheads="1" noChangeShapeType="1" noTextEdit="1"/>
          </p:cNvSpPr>
          <p:nvPr/>
        </p:nvSpPr>
        <p:spPr bwMode="auto">
          <a:xfrm>
            <a:off x="3071810" y="4262438"/>
            <a:ext cx="1257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维生素</a:t>
            </a:r>
          </a:p>
        </p:txBody>
      </p:sp>
      <p:sp>
        <p:nvSpPr>
          <p:cNvPr id="13" name="WordArt 12"/>
          <p:cNvSpPr>
            <a:spLocks noChangeArrowheads="1" noChangeShapeType="1" noTextEdit="1"/>
          </p:cNvSpPr>
          <p:nvPr/>
        </p:nvSpPr>
        <p:spPr bwMode="auto">
          <a:xfrm>
            <a:off x="1624010" y="4414838"/>
            <a:ext cx="542925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 </a:t>
            </a:r>
            <a:r>
              <a:rPr lang="en-US" altLang="zh-CN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1%</a:t>
            </a:r>
            <a:endParaRPr lang="zh-CN" altLang="en-US" sz="2800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新細明體"/>
              <a:ea typeface="新細明體"/>
            </a:endParaRPr>
          </a:p>
        </p:txBody>
      </p:sp>
      <p:sp>
        <p:nvSpPr>
          <p:cNvPr id="14" name="WordArt 13"/>
          <p:cNvSpPr>
            <a:spLocks noChangeArrowheads="1" noChangeShapeType="1" noTextEdit="1"/>
          </p:cNvSpPr>
          <p:nvPr/>
        </p:nvSpPr>
        <p:spPr bwMode="auto">
          <a:xfrm>
            <a:off x="3071810" y="4948238"/>
            <a:ext cx="1257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 dirty="0" smtClean="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无机盐</a:t>
            </a:r>
            <a:endParaRPr lang="zh-CN" altLang="en-US" sz="3200" kern="10" dirty="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宋体"/>
              <a:ea typeface="宋体"/>
            </a:endParaRPr>
          </a:p>
        </p:txBody>
      </p:sp>
      <p:sp>
        <p:nvSpPr>
          <p:cNvPr id="15" name="WordArt 14"/>
          <p:cNvSpPr>
            <a:spLocks noChangeArrowheads="1" noChangeShapeType="1" noTextEdit="1"/>
          </p:cNvSpPr>
          <p:nvPr/>
        </p:nvSpPr>
        <p:spPr bwMode="auto">
          <a:xfrm>
            <a:off x="1624010" y="5100638"/>
            <a:ext cx="53340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 </a:t>
            </a:r>
            <a:r>
              <a:rPr lang="en-US" altLang="zh-CN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5%</a:t>
            </a:r>
            <a:endParaRPr lang="zh-CN" altLang="en-US" sz="2800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新細明體"/>
              <a:ea typeface="新細明體"/>
            </a:endParaRPr>
          </a:p>
        </p:txBody>
      </p:sp>
      <p:sp>
        <p:nvSpPr>
          <p:cNvPr id="16" name="WordArt 15"/>
          <p:cNvSpPr>
            <a:spLocks noChangeArrowheads="1" noChangeShapeType="1" noTextEdit="1"/>
          </p:cNvSpPr>
          <p:nvPr/>
        </p:nvSpPr>
        <p:spPr bwMode="auto">
          <a:xfrm>
            <a:off x="3071810" y="5634038"/>
            <a:ext cx="1257300" cy="4095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纤 维</a:t>
            </a:r>
          </a:p>
        </p:txBody>
      </p:sp>
      <p:sp>
        <p:nvSpPr>
          <p:cNvPr id="17" name="WordArt 16"/>
          <p:cNvSpPr>
            <a:spLocks noChangeArrowheads="1" noChangeShapeType="1" noTextEdit="1"/>
          </p:cNvSpPr>
          <p:nvPr/>
        </p:nvSpPr>
        <p:spPr bwMode="auto">
          <a:xfrm>
            <a:off x="1624010" y="5710238"/>
            <a:ext cx="533400" cy="352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 </a:t>
            </a:r>
            <a:r>
              <a:rPr lang="en-US" altLang="zh-CN" sz="2800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新細明體"/>
                <a:ea typeface="新細明體"/>
              </a:rPr>
              <a:t>0%</a:t>
            </a:r>
            <a:endParaRPr lang="zh-CN" altLang="en-US" sz="2800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新細明體"/>
              <a:ea typeface="新細明體"/>
            </a:endParaRPr>
          </a:p>
        </p:txBody>
      </p:sp>
      <p:graphicFrame>
        <p:nvGraphicFramePr>
          <p:cNvPr id="1026" name="Object 17"/>
          <p:cNvGraphicFramePr>
            <a:graphicFrameLocks noChangeAspect="1"/>
          </p:cNvGraphicFramePr>
          <p:nvPr/>
        </p:nvGraphicFramePr>
        <p:xfrm>
          <a:off x="6248400" y="1600200"/>
          <a:ext cx="1806575" cy="4487863"/>
        </p:xfrm>
        <a:graphic>
          <a:graphicData uri="http://schemas.openxmlformats.org/presentationml/2006/ole">
            <p:oleObj spid="_x0000_s1026" name="Clip" r:id="rId4" imgW="1928160" imgH="4792320" progId="">
              <p:embed/>
            </p:oleObj>
          </a:graphicData>
        </a:graphic>
      </p:graphicFrame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2051050" y="115888"/>
            <a:ext cx="5562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5400" b="0" i="0" u="none" strike="noStrike" kern="1200" cap="none" spc="0" normalizeH="0" baseline="0" noProof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+mj-lt"/>
                <a:ea typeface="文鼎CS大隶书" pitchFamily="49" charset="-122"/>
                <a:cs typeface="+mj-cs"/>
              </a:rPr>
              <a:t>七 大 营 养 要 素</a:t>
            </a:r>
            <a:endParaRPr kumimoji="0" lang="zh-TW" altLang="en-US" sz="5400" b="0" i="0" u="none" strike="noStrike" kern="1200" cap="none" spc="0" normalizeH="0" baseline="0" noProof="0" dirty="0" smtClean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+mj-lt"/>
              <a:ea typeface="文鼎CS大隶书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4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Picture 2" descr="marasmus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03238"/>
            <a:ext cx="9144000" cy="5851525"/>
          </a:xfrm>
          <a:prstGeom prst="rect">
            <a:avLst/>
          </a:prstGeom>
          <a:noFill/>
        </p:spPr>
      </p:pic>
      <p:sp>
        <p:nvSpPr>
          <p:cNvPr id="281603" name="Text Box 3"/>
          <p:cNvSpPr txBox="1">
            <a:spLocks noChangeArrowheads="1"/>
          </p:cNvSpPr>
          <p:nvPr/>
        </p:nvSpPr>
        <p:spPr bwMode="auto">
          <a:xfrm>
            <a:off x="6400800" y="5638800"/>
            <a:ext cx="2667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Arial Black" pitchFamily="34" charset="0"/>
              </a:rPr>
              <a:t>Marasmus</a:t>
            </a:r>
            <a:endParaRPr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2" descr="marasmas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"/>
            <a:ext cx="9144000" cy="6686550"/>
          </a:xfrm>
          <a:prstGeom prst="rect">
            <a:avLst/>
          </a:prstGeom>
          <a:noFill/>
        </p:spPr>
      </p:pic>
      <p:sp>
        <p:nvSpPr>
          <p:cNvPr id="282627" name="Text Box 3"/>
          <p:cNvSpPr txBox="1">
            <a:spLocks noChangeArrowheads="1"/>
          </p:cNvSpPr>
          <p:nvPr/>
        </p:nvSpPr>
        <p:spPr bwMode="auto">
          <a:xfrm>
            <a:off x="228600" y="411163"/>
            <a:ext cx="2667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Arial Black" pitchFamily="34" charset="0"/>
              </a:rPr>
              <a:t>Marasmus</a:t>
            </a:r>
            <a:endParaRPr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2" descr="mar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6388"/>
            <a:ext cx="9144000" cy="6245225"/>
          </a:xfrm>
          <a:prstGeom prst="rect">
            <a:avLst/>
          </a:prstGeom>
          <a:noFill/>
        </p:spPr>
      </p:pic>
      <p:sp>
        <p:nvSpPr>
          <p:cNvPr id="283651" name="Text Box 3"/>
          <p:cNvSpPr txBox="1">
            <a:spLocks noChangeArrowheads="1"/>
          </p:cNvSpPr>
          <p:nvPr/>
        </p:nvSpPr>
        <p:spPr bwMode="auto">
          <a:xfrm>
            <a:off x="76200" y="381000"/>
            <a:ext cx="2667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2"/>
                </a:solidFill>
                <a:latin typeface="Arial Black" pitchFamily="34" charset="0"/>
              </a:rPr>
              <a:t>Marasmus</a:t>
            </a:r>
            <a:endParaRPr lang="zh-CN" altLang="en-US" sz="3200">
              <a:solidFill>
                <a:schemeClr val="tx2"/>
              </a:solidFill>
              <a:latin typeface="Arial Black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 descr="marasmus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33513" y="0"/>
            <a:ext cx="627697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000108"/>
            <a:ext cx="6000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蛋白质的营养价值的评价：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571604" y="2428868"/>
            <a:ext cx="714380" cy="30003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TextBox 3"/>
          <p:cNvSpPr txBox="1"/>
          <p:nvPr/>
        </p:nvSpPr>
        <p:spPr>
          <a:xfrm>
            <a:off x="2500298" y="2285992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、食物中蛋白质的含量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71736" y="3500438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、蛋白质的消化率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571736" y="5072074"/>
            <a:ext cx="3500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、蛋白质的利用率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6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/>
          <a:p>
            <a:fld id="{05994398-6F55-4E69-94D6-CA9121C3C3BA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2065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000108"/>
            <a:ext cx="7772400" cy="1304916"/>
          </a:xfrm>
        </p:spPr>
        <p:txBody>
          <a:bodyPr/>
          <a:lstStyle/>
          <a:p>
            <a:r>
              <a:rPr lang="zh-CN" altLang="en-US" b="1" dirty="0">
                <a:solidFill>
                  <a:srgbClr val="0033CC"/>
                </a:solidFill>
                <a:latin typeface="Times New Roman" pitchFamily="18" charset="0"/>
                <a:ea typeface="黑体" pitchFamily="2" charset="-122"/>
              </a:rPr>
              <a:t>第三节    </a:t>
            </a:r>
            <a:r>
              <a:rPr lang="zh-CN" altLang="en-US" b="1" dirty="0" smtClean="0">
                <a:solidFill>
                  <a:srgbClr val="0033CC"/>
                </a:solidFill>
                <a:latin typeface="Times New Roman" pitchFamily="18" charset="0"/>
                <a:ea typeface="黑体" pitchFamily="2" charset="-122"/>
              </a:rPr>
              <a:t>碳水化合物</a:t>
            </a:r>
            <a:endParaRPr lang="zh-CN" altLang="en-US" b="1" dirty="0">
              <a:solidFill>
                <a:srgbClr val="0033CC"/>
              </a:solidFill>
              <a:latin typeface="Times New Roman" pitchFamily="18" charset="0"/>
              <a:ea typeface="黑体" pitchFamily="2" charset="-122"/>
            </a:endParaRPr>
          </a:p>
        </p:txBody>
      </p:sp>
      <p:sp>
        <p:nvSpPr>
          <p:cNvPr id="2065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85786" y="2500306"/>
            <a:ext cx="7467600" cy="3214710"/>
          </a:xfrm>
        </p:spPr>
        <p:txBody>
          <a:bodyPr>
            <a:norm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ea typeface="黑体" pitchFamily="2" charset="-122"/>
              </a:rPr>
              <a:t>       </a:t>
            </a:r>
            <a:r>
              <a:rPr lang="zh-CN" altLang="en-US" sz="2800" b="1" dirty="0">
                <a:solidFill>
                  <a:srgbClr val="002060"/>
                </a:solidFill>
                <a:ea typeface="黑体" pitchFamily="2" charset="-122"/>
              </a:rPr>
              <a:t>碳水化合物是由</a:t>
            </a:r>
            <a:r>
              <a:rPr lang="zh-CN" altLang="en-US" sz="2800" b="1" dirty="0">
                <a:solidFill>
                  <a:srgbClr val="C00000"/>
                </a:solidFill>
                <a:ea typeface="黑体" pitchFamily="2" charset="-122"/>
              </a:rPr>
              <a:t>碳、氢、氧</a:t>
            </a:r>
            <a:r>
              <a:rPr lang="zh-CN" altLang="en-US" sz="2800" b="1" dirty="0">
                <a:solidFill>
                  <a:srgbClr val="002060"/>
                </a:solidFill>
                <a:ea typeface="黑体" pitchFamily="2" charset="-122"/>
              </a:rPr>
              <a:t>三种元素组成的一大类化合物，也称糖类</a:t>
            </a:r>
            <a:r>
              <a:rPr lang="zh-CN" altLang="en-US" sz="2800" b="1" dirty="0" smtClean="0">
                <a:solidFill>
                  <a:srgbClr val="002060"/>
                </a:solidFill>
                <a:ea typeface="黑体" pitchFamily="2" charset="-122"/>
              </a:rPr>
              <a:t>。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 </a:t>
            </a:r>
            <a:endParaRPr lang="en-US" altLang="zh-CN" sz="2800" b="1" dirty="0" smtClean="0">
              <a:solidFill>
                <a:srgbClr val="002060"/>
              </a:solidFill>
            </a:endParaRP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          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人类</a:t>
            </a:r>
            <a:r>
              <a:rPr lang="zh-CN" altLang="en-US" sz="2800" b="1" dirty="0" smtClean="0">
                <a:solidFill>
                  <a:srgbClr val="0070C0"/>
                </a:solidFill>
              </a:rPr>
              <a:t>的遗憾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自身没有生产碳水化合物的本领。</a:t>
            </a:r>
          </a:p>
          <a:p>
            <a:r>
              <a:rPr lang="zh-CN" altLang="en-US" sz="2800" b="1" dirty="0" smtClean="0">
                <a:solidFill>
                  <a:srgbClr val="002060"/>
                </a:solidFill>
              </a:rPr>
              <a:t>       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植物的骄傲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——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通过光合作用产生糖。</a:t>
            </a:r>
            <a:endParaRPr lang="zh-CN" altLang="en-US" sz="2800" b="1" dirty="0">
              <a:solidFill>
                <a:srgbClr val="00206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5DF64-B05B-4DB8-B9F7-5EA0052E1BEF}" type="slidenum">
              <a:rPr lang="en-US" altLang="zh-CN"/>
              <a:pPr/>
              <a:t>26</a:t>
            </a:fld>
            <a:endParaRPr lang="en-US" altLang="zh-CN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429000" y="1524000"/>
            <a:ext cx="2362200" cy="2438400"/>
            <a:chOff x="4071" y="1584"/>
            <a:chExt cx="1092" cy="1097"/>
          </a:xfrm>
        </p:grpSpPr>
        <p:sp>
          <p:nvSpPr>
            <p:cNvPr id="2101251" name="Oval 3"/>
            <p:cNvSpPr>
              <a:spLocks noChangeArrowheads="1"/>
            </p:cNvSpPr>
            <p:nvPr/>
          </p:nvSpPr>
          <p:spPr bwMode="gray">
            <a:xfrm>
              <a:off x="4071" y="1584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tint val="0"/>
                    <a:invGamma/>
                  </a:srgbClr>
                </a:gs>
                <a:gs pos="50000">
                  <a:srgbClr val="D8755A"/>
                </a:gs>
                <a:gs pos="100000">
                  <a:srgbClr val="D8755A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52" name="Oval 4"/>
            <p:cNvSpPr>
              <a:spLocks noChangeArrowheads="1"/>
            </p:cNvSpPr>
            <p:nvPr/>
          </p:nvSpPr>
          <p:spPr bwMode="gray">
            <a:xfrm>
              <a:off x="4073" y="1593"/>
              <a:ext cx="1090" cy="1088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alpha val="32001"/>
                  </a:srgbClr>
                </a:gs>
                <a:gs pos="100000">
                  <a:srgbClr val="D8755A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53" name="Oval 5"/>
            <p:cNvSpPr>
              <a:spLocks noChangeArrowheads="1"/>
            </p:cNvSpPr>
            <p:nvPr/>
          </p:nvSpPr>
          <p:spPr bwMode="gray">
            <a:xfrm>
              <a:off x="4131" y="1655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shade val="54118"/>
                    <a:invGamma/>
                  </a:srgbClr>
                </a:gs>
                <a:gs pos="50000">
                  <a:srgbClr val="D8755A"/>
                </a:gs>
                <a:gs pos="100000">
                  <a:srgbClr val="D8755A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54" name="Oval 6"/>
            <p:cNvSpPr>
              <a:spLocks noChangeArrowheads="1"/>
            </p:cNvSpPr>
            <p:nvPr/>
          </p:nvSpPr>
          <p:spPr bwMode="gray">
            <a:xfrm>
              <a:off x="4128" y="1650"/>
              <a:ext cx="946" cy="945"/>
            </a:xfrm>
            <a:prstGeom prst="ellipse">
              <a:avLst/>
            </a:prstGeom>
            <a:gradFill rotWithShape="1">
              <a:gsLst>
                <a:gs pos="0">
                  <a:srgbClr val="D8755A">
                    <a:gamma/>
                    <a:shade val="63529"/>
                    <a:invGamma/>
                  </a:srgbClr>
                </a:gs>
                <a:gs pos="100000">
                  <a:srgbClr val="D8755A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55" name="Oval 7"/>
            <p:cNvSpPr>
              <a:spLocks noChangeArrowheads="1"/>
            </p:cNvSpPr>
            <p:nvPr/>
          </p:nvSpPr>
          <p:spPr bwMode="gray">
            <a:xfrm>
              <a:off x="4178" y="1703"/>
              <a:ext cx="852" cy="850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197" y="1716"/>
              <a:ext cx="826" cy="825"/>
              <a:chOff x="4166" y="1706"/>
              <a:chExt cx="1252" cy="1252"/>
            </a:xfrm>
          </p:grpSpPr>
          <p:sp>
            <p:nvSpPr>
              <p:cNvPr id="2101257" name="Oval 9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101258" name="Oval 10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101259" name="Oval 11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101260" name="Oval 12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2895600" y="2438400"/>
            <a:ext cx="3581400" cy="1828800"/>
            <a:chOff x="1680" y="1824"/>
            <a:chExt cx="2256" cy="1152"/>
          </a:xfrm>
        </p:grpSpPr>
        <p:sp>
          <p:nvSpPr>
            <p:cNvPr id="2101262" name="AutoShape 14"/>
            <p:cNvSpPr>
              <a:spLocks noChangeArrowheads="1"/>
            </p:cNvSpPr>
            <p:nvPr/>
          </p:nvSpPr>
          <p:spPr bwMode="gray">
            <a:xfrm rot="10800000">
              <a:off x="3552" y="1824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01263" name="AutoShape 15"/>
            <p:cNvSpPr>
              <a:spLocks noChangeArrowheads="1"/>
            </p:cNvSpPr>
            <p:nvPr/>
          </p:nvSpPr>
          <p:spPr bwMode="gray">
            <a:xfrm rot="-25285140">
              <a:off x="2112" y="2640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01264" name="AutoShape 16"/>
            <p:cNvSpPr>
              <a:spLocks noChangeArrowheads="1"/>
            </p:cNvSpPr>
            <p:nvPr/>
          </p:nvSpPr>
          <p:spPr bwMode="gray">
            <a:xfrm>
              <a:off x="1680" y="1824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01265" name="AutoShape 17"/>
            <p:cNvSpPr>
              <a:spLocks noChangeArrowheads="1"/>
            </p:cNvSpPr>
            <p:nvPr/>
          </p:nvSpPr>
          <p:spPr bwMode="gray">
            <a:xfrm rot="-29384550">
              <a:off x="3120" y="2640"/>
              <a:ext cx="384" cy="288"/>
            </a:xfrm>
            <a:prstGeom prst="leftArrow">
              <a:avLst>
                <a:gd name="adj1" fmla="val 31250"/>
                <a:gd name="adj2" fmla="val 71531"/>
              </a:avLst>
            </a:prstGeom>
            <a:gradFill rotWithShape="1">
              <a:gsLst>
                <a:gs pos="0">
                  <a:srgbClr val="666699"/>
                </a:gs>
                <a:gs pos="100000">
                  <a:srgbClr val="666699">
                    <a:gamma/>
                    <a:tint val="42353"/>
                    <a:invGamma/>
                  </a:srgbClr>
                </a:gs>
              </a:gsLst>
              <a:lin ang="0" scaled="1"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01266" name="Text Box 18"/>
          <p:cNvSpPr txBox="1">
            <a:spLocks noChangeArrowheads="1"/>
          </p:cNvSpPr>
          <p:nvPr/>
        </p:nvSpPr>
        <p:spPr bwMode="gray">
          <a:xfrm>
            <a:off x="3733800" y="2362200"/>
            <a:ext cx="1728788" cy="822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碳水化合</a:t>
            </a:r>
          </a:p>
          <a:p>
            <a:pPr algn="ctr"/>
            <a:r>
              <a:rPr kumimoji="1"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物分类</a:t>
            </a:r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6637338" y="1981200"/>
            <a:ext cx="1439862" cy="1439863"/>
            <a:chOff x="2789" y="1625"/>
            <a:chExt cx="907" cy="907"/>
          </a:xfrm>
        </p:grpSpPr>
        <p:sp>
          <p:nvSpPr>
            <p:cNvPr id="2101268" name="Oval 20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tint val="0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69" name="Oval 21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83A6A7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70" name="Oval 22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54118"/>
                    <a:invGamma/>
                  </a:srgbClr>
                </a:gs>
                <a:gs pos="50000">
                  <a:srgbClr val="83A6A7"/>
                </a:gs>
                <a:gs pos="100000">
                  <a:srgbClr val="83A6A7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71" name="Oval 23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gamma/>
                    <a:shade val="63529"/>
                    <a:invGamma/>
                  </a:srgbClr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72" name="Oval 24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6" name="Group 25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2101274" name="Oval 26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46275"/>
                      <a:invGamma/>
                    </a:srgbClr>
                  </a:gs>
                  <a:gs pos="100000">
                    <a:srgbClr val="D6E1E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101275" name="Oval 27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D6E1E2">
                      <a:gamma/>
                      <a:tint val="34902"/>
                      <a:invGamma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101276" name="Oval 28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shade val="79216"/>
                      <a:invGamma/>
                    </a:srgbClr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2101277" name="Oval 29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gamma/>
                      <a:tint val="0"/>
                      <a:invGamma/>
                    </a:srgbClr>
                  </a:gs>
                  <a:gs pos="100000">
                    <a:srgbClr val="D6E1E2">
                      <a:alpha val="3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01278" name="Text Box 30"/>
          <p:cNvSpPr txBox="1">
            <a:spLocks noChangeArrowheads="1"/>
          </p:cNvSpPr>
          <p:nvPr/>
        </p:nvSpPr>
        <p:spPr bwMode="gray">
          <a:xfrm>
            <a:off x="6934200" y="2514600"/>
            <a:ext cx="808038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latin typeface="隶书" pitchFamily="49" charset="-122"/>
                <a:ea typeface="隶书" pitchFamily="49" charset="-122"/>
              </a:rPr>
              <a:t>双糖</a:t>
            </a:r>
          </a:p>
        </p:txBody>
      </p: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5292725" y="4114800"/>
            <a:ext cx="1444625" cy="1524000"/>
            <a:chOff x="864" y="1680"/>
            <a:chExt cx="910" cy="960"/>
          </a:xfrm>
        </p:grpSpPr>
        <p:sp>
          <p:nvSpPr>
            <p:cNvPr id="2101280" name="Oval 32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tint val="0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81" name="Oval 33"/>
            <p:cNvSpPr>
              <a:spLocks noChangeArrowheads="1"/>
            </p:cNvSpPr>
            <p:nvPr/>
          </p:nvSpPr>
          <p:spPr bwMode="gray">
            <a:xfrm>
              <a:off x="864" y="1680"/>
              <a:ext cx="910" cy="960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alpha val="32001"/>
                  </a:srgbClr>
                </a:gs>
                <a:gs pos="100000">
                  <a:srgbClr val="FF6699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82" name="Oval 34"/>
            <p:cNvSpPr>
              <a:spLocks noChangeArrowheads="1"/>
            </p:cNvSpPr>
            <p:nvPr/>
          </p:nvSpPr>
          <p:spPr bwMode="gray">
            <a:xfrm>
              <a:off x="923" y="1742"/>
              <a:ext cx="792" cy="836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54118"/>
                    <a:invGamma/>
                  </a:srgbClr>
                </a:gs>
                <a:gs pos="50000">
                  <a:srgbClr val="FF6699"/>
                </a:gs>
                <a:gs pos="100000">
                  <a:srgbClr val="FF6699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83" name="Oval 35"/>
            <p:cNvSpPr>
              <a:spLocks noChangeArrowheads="1"/>
            </p:cNvSpPr>
            <p:nvPr/>
          </p:nvSpPr>
          <p:spPr bwMode="gray">
            <a:xfrm>
              <a:off x="912" y="1728"/>
              <a:ext cx="791" cy="836"/>
            </a:xfrm>
            <a:prstGeom prst="ellipse">
              <a:avLst/>
            </a:prstGeom>
            <a:gradFill rotWithShape="1">
              <a:gsLst>
                <a:gs pos="0">
                  <a:srgbClr val="FF6699">
                    <a:gamma/>
                    <a:shade val="63529"/>
                    <a:invGamma/>
                  </a:srgbClr>
                </a:gs>
                <a:gs pos="100000">
                  <a:srgbClr val="FF6699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84" name="Oval 36"/>
            <p:cNvSpPr>
              <a:spLocks noChangeArrowheads="1"/>
            </p:cNvSpPr>
            <p:nvPr/>
          </p:nvSpPr>
          <p:spPr bwMode="gray">
            <a:xfrm>
              <a:off x="966" y="1785"/>
              <a:ext cx="712" cy="750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85" name="Oval 37"/>
            <p:cNvSpPr>
              <a:spLocks noChangeArrowheads="1"/>
            </p:cNvSpPr>
            <p:nvPr/>
          </p:nvSpPr>
          <p:spPr bwMode="gray">
            <a:xfrm>
              <a:off x="960" y="1776"/>
              <a:ext cx="689" cy="727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86" name="Oval 38"/>
            <p:cNvSpPr>
              <a:spLocks noChangeArrowheads="1"/>
            </p:cNvSpPr>
            <p:nvPr/>
          </p:nvSpPr>
          <p:spPr bwMode="gray">
            <a:xfrm>
              <a:off x="986" y="1801"/>
              <a:ext cx="673" cy="709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87" name="Oval 39"/>
            <p:cNvSpPr>
              <a:spLocks noChangeArrowheads="1"/>
            </p:cNvSpPr>
            <p:nvPr/>
          </p:nvSpPr>
          <p:spPr bwMode="gray">
            <a:xfrm>
              <a:off x="994" y="1808"/>
              <a:ext cx="640" cy="66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88" name="Oval 40"/>
            <p:cNvSpPr>
              <a:spLocks noChangeArrowheads="1"/>
            </p:cNvSpPr>
            <p:nvPr/>
          </p:nvSpPr>
          <p:spPr bwMode="gray">
            <a:xfrm>
              <a:off x="1031" y="1827"/>
              <a:ext cx="569" cy="538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89" name="Text Box 41"/>
            <p:cNvSpPr txBox="1">
              <a:spLocks noChangeArrowheads="1"/>
            </p:cNvSpPr>
            <p:nvPr/>
          </p:nvSpPr>
          <p:spPr bwMode="gray">
            <a:xfrm>
              <a:off x="1269" y="2045"/>
              <a:ext cx="116" cy="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sz="2000" b="1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1295400" y="1981200"/>
            <a:ext cx="1446213" cy="1524000"/>
            <a:chOff x="884" y="2523"/>
            <a:chExt cx="862" cy="862"/>
          </a:xfrm>
        </p:grpSpPr>
        <p:sp>
          <p:nvSpPr>
            <p:cNvPr id="2101291" name="Oval 43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tint val="0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tint val="0"/>
                    <a:invGamma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92" name="Oval 44"/>
            <p:cNvSpPr>
              <a:spLocks noChangeArrowheads="1"/>
            </p:cNvSpPr>
            <p:nvPr/>
          </p:nvSpPr>
          <p:spPr bwMode="gray">
            <a:xfrm>
              <a:off x="884" y="2523"/>
              <a:ext cx="862" cy="862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alpha val="32001"/>
                  </a:srgbClr>
                </a:gs>
                <a:gs pos="100000">
                  <a:srgbClr val="00CC66">
                    <a:gamma/>
                    <a:shade val="0"/>
                    <a:invGamma/>
                    <a:alpha val="89999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93" name="Oval 45"/>
            <p:cNvSpPr>
              <a:spLocks noChangeArrowheads="1"/>
            </p:cNvSpPr>
            <p:nvPr/>
          </p:nvSpPr>
          <p:spPr bwMode="gray">
            <a:xfrm>
              <a:off x="940" y="2579"/>
              <a:ext cx="750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54118"/>
                    <a:invGamma/>
                  </a:srgbClr>
                </a:gs>
                <a:gs pos="50000">
                  <a:srgbClr val="00CC66"/>
                </a:gs>
                <a:gs pos="100000">
                  <a:srgbClr val="00CC66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94" name="Oval 46"/>
            <p:cNvSpPr>
              <a:spLocks noChangeArrowheads="1"/>
            </p:cNvSpPr>
            <p:nvPr/>
          </p:nvSpPr>
          <p:spPr bwMode="gray">
            <a:xfrm>
              <a:off x="941" y="2579"/>
              <a:ext cx="749" cy="750"/>
            </a:xfrm>
            <a:prstGeom prst="ellipse">
              <a:avLst/>
            </a:prstGeom>
            <a:gradFill rotWithShape="1">
              <a:gsLst>
                <a:gs pos="0">
                  <a:srgbClr val="00CC66">
                    <a:gamma/>
                    <a:shade val="63529"/>
                    <a:invGamma/>
                  </a:srgbClr>
                </a:gs>
                <a:gs pos="100000">
                  <a:srgbClr val="00CC66">
                    <a:alpha val="0"/>
                  </a:srgbClr>
                </a:gs>
              </a:gsLst>
              <a:lin ang="2700000" scaled="1"/>
            </a:gra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95" name="Oval 47"/>
            <p:cNvSpPr>
              <a:spLocks noChangeArrowheads="1"/>
            </p:cNvSpPr>
            <p:nvPr/>
          </p:nvSpPr>
          <p:spPr bwMode="gray">
            <a:xfrm>
              <a:off x="981" y="2617"/>
              <a:ext cx="674" cy="674"/>
            </a:xfrm>
            <a:prstGeom prst="ellipse">
              <a:avLst/>
            </a:prstGeom>
            <a:solidFill>
              <a:srgbClr val="333333"/>
            </a:solidFill>
            <a:ln w="38100" algn="ctr">
              <a:noFill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01296" name="Oval 48"/>
            <p:cNvSpPr>
              <a:spLocks noChangeArrowheads="1"/>
            </p:cNvSpPr>
            <p:nvPr/>
          </p:nvSpPr>
          <p:spPr bwMode="gray">
            <a:xfrm>
              <a:off x="992" y="2628"/>
              <a:ext cx="653" cy="65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46275"/>
                    <a:invGamma/>
                  </a:srgbClr>
                </a:gs>
                <a:gs pos="100000">
                  <a:srgbClr val="C0C0C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97" name="Oval 49"/>
            <p:cNvSpPr>
              <a:spLocks noChangeArrowheads="1"/>
            </p:cNvSpPr>
            <p:nvPr/>
          </p:nvSpPr>
          <p:spPr bwMode="gray">
            <a:xfrm>
              <a:off x="1000" y="2632"/>
              <a:ext cx="637" cy="636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alpha val="0"/>
                  </a:srgbClr>
                </a:gs>
                <a:gs pos="100000">
                  <a:srgbClr val="C0C0C0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98" name="Oval 50"/>
            <p:cNvSpPr>
              <a:spLocks noChangeArrowheads="1"/>
            </p:cNvSpPr>
            <p:nvPr/>
          </p:nvSpPr>
          <p:spPr bwMode="gray">
            <a:xfrm>
              <a:off x="1007" y="2638"/>
              <a:ext cx="606" cy="595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shade val="79216"/>
                    <a:invGamma/>
                  </a:srgbClr>
                </a:gs>
                <a:gs pos="100000">
                  <a:srgbClr val="C0C0C0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  <p:sp>
          <p:nvSpPr>
            <p:cNvPr id="2101299" name="Oval 51"/>
            <p:cNvSpPr>
              <a:spLocks noChangeArrowheads="1"/>
            </p:cNvSpPr>
            <p:nvPr/>
          </p:nvSpPr>
          <p:spPr bwMode="gray">
            <a:xfrm>
              <a:off x="1042" y="2655"/>
              <a:ext cx="539" cy="483"/>
            </a:xfrm>
            <a:prstGeom prst="ellipse">
              <a:avLst/>
            </a:prstGeom>
            <a:gradFill rotWithShape="1">
              <a:gsLst>
                <a:gs pos="0">
                  <a:srgbClr val="C0C0C0">
                    <a:gamma/>
                    <a:tint val="0"/>
                    <a:invGamma/>
                  </a:srgbClr>
                </a:gs>
                <a:gs pos="100000">
                  <a:srgbClr val="C0C0C0">
                    <a:alpha val="3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/>
            </a:p>
          </p:txBody>
        </p:sp>
      </p:grpSp>
      <p:sp>
        <p:nvSpPr>
          <p:cNvPr id="2101300" name="Text Box 52"/>
          <p:cNvSpPr txBox="1">
            <a:spLocks noChangeArrowheads="1"/>
          </p:cNvSpPr>
          <p:nvPr/>
        </p:nvSpPr>
        <p:spPr bwMode="gray">
          <a:xfrm>
            <a:off x="1524000" y="2438400"/>
            <a:ext cx="8382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latin typeface="隶书" pitchFamily="49" charset="-122"/>
                <a:ea typeface="隶书" pitchFamily="49" charset="-122"/>
              </a:rPr>
              <a:t>单糖</a:t>
            </a:r>
          </a:p>
        </p:txBody>
      </p:sp>
      <p:grpSp>
        <p:nvGrpSpPr>
          <p:cNvPr id="9" name="Group 53"/>
          <p:cNvGrpSpPr>
            <a:grpSpLocks/>
          </p:cNvGrpSpPr>
          <p:nvPr/>
        </p:nvGrpSpPr>
        <p:grpSpPr bwMode="auto">
          <a:xfrm>
            <a:off x="2627313" y="4203700"/>
            <a:ext cx="1439862" cy="1439863"/>
            <a:chOff x="1685" y="3125"/>
            <a:chExt cx="907" cy="907"/>
          </a:xfrm>
        </p:grpSpPr>
        <p:grpSp>
          <p:nvGrpSpPr>
            <p:cNvPr id="10" name="Group 54"/>
            <p:cNvGrpSpPr>
              <a:grpSpLocks/>
            </p:cNvGrpSpPr>
            <p:nvPr/>
          </p:nvGrpSpPr>
          <p:grpSpPr bwMode="auto">
            <a:xfrm>
              <a:off x="1685" y="3125"/>
              <a:ext cx="907" cy="907"/>
              <a:chOff x="2832" y="1728"/>
              <a:chExt cx="907" cy="907"/>
            </a:xfrm>
          </p:grpSpPr>
          <p:sp>
            <p:nvSpPr>
              <p:cNvPr id="2101303" name="Oval 55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tint val="0"/>
                      <a:invGamma/>
                    </a:srgbClr>
                  </a:gs>
                  <a:gs pos="50000">
                    <a:srgbClr val="3965E1"/>
                  </a:gs>
                  <a:gs pos="100000">
                    <a:srgbClr val="3965E1">
                      <a:gamma/>
                      <a:tint val="0"/>
                      <a:invGamma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01304" name="Oval 56"/>
              <p:cNvSpPr>
                <a:spLocks noChangeArrowheads="1"/>
              </p:cNvSpPr>
              <p:nvPr/>
            </p:nvSpPr>
            <p:spPr bwMode="gray">
              <a:xfrm>
                <a:off x="2832" y="1728"/>
                <a:ext cx="907" cy="907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alpha val="32001"/>
                    </a:srgbClr>
                  </a:gs>
                  <a:gs pos="100000">
                    <a:srgbClr val="3965E1">
                      <a:gamma/>
                      <a:shade val="0"/>
                      <a:invGamma/>
                      <a:alpha val="89999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01305" name="Oval 57"/>
              <p:cNvSpPr>
                <a:spLocks noChangeArrowheads="1"/>
              </p:cNvSpPr>
              <p:nvPr/>
            </p:nvSpPr>
            <p:spPr bwMode="gray">
              <a:xfrm>
                <a:off x="2889" y="1788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shade val="54118"/>
                      <a:invGamma/>
                    </a:srgbClr>
                  </a:gs>
                  <a:gs pos="50000">
                    <a:srgbClr val="3965E1"/>
                  </a:gs>
                  <a:gs pos="100000">
                    <a:srgbClr val="3965E1">
                      <a:gamma/>
                      <a:shade val="54118"/>
                      <a:invGamma/>
                    </a:srgb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01306" name="Oval 58"/>
              <p:cNvSpPr>
                <a:spLocks noChangeArrowheads="1"/>
              </p:cNvSpPr>
              <p:nvPr/>
            </p:nvSpPr>
            <p:spPr bwMode="gray">
              <a:xfrm>
                <a:off x="2889" y="1794"/>
                <a:ext cx="787" cy="788"/>
              </a:xfrm>
              <a:prstGeom prst="ellipse">
                <a:avLst/>
              </a:prstGeom>
              <a:gradFill rotWithShape="1">
                <a:gsLst>
                  <a:gs pos="0">
                    <a:srgbClr val="3965E1">
                      <a:gamma/>
                      <a:shade val="66667"/>
                      <a:invGamma/>
                    </a:srgbClr>
                  </a:gs>
                  <a:gs pos="100000">
                    <a:srgbClr val="3965E1">
                      <a:alpha val="0"/>
                    </a:srgb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101307" name="Oval 59"/>
              <p:cNvSpPr>
                <a:spLocks noChangeArrowheads="1"/>
              </p:cNvSpPr>
              <p:nvPr/>
            </p:nvSpPr>
            <p:spPr bwMode="gray">
              <a:xfrm>
                <a:off x="2928" y="1833"/>
                <a:ext cx="709" cy="709"/>
              </a:xfrm>
              <a:prstGeom prst="ellipse">
                <a:avLst/>
              </a:prstGeom>
              <a:gradFill rotWithShape="1">
                <a:gsLst>
                  <a:gs pos="0">
                    <a:srgbClr val="3965E1"/>
                  </a:gs>
                  <a:gs pos="100000">
                    <a:srgbClr val="3965E1">
                      <a:gamma/>
                      <a:shade val="5882"/>
                      <a:invGamma/>
                    </a:srgbClr>
                  </a:gs>
                </a:gsLst>
                <a:lin ang="54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1" name="Group 60"/>
              <p:cNvGrpSpPr>
                <a:grpSpLocks/>
              </p:cNvGrpSpPr>
              <p:nvPr/>
            </p:nvGrpSpPr>
            <p:grpSpPr bwMode="auto">
              <a:xfrm>
                <a:off x="2946" y="1842"/>
                <a:ext cx="687" cy="688"/>
                <a:chOff x="4166" y="1706"/>
                <a:chExt cx="1252" cy="1252"/>
              </a:xfrm>
            </p:grpSpPr>
            <p:sp>
              <p:nvSpPr>
                <p:cNvPr id="2101309" name="Oval 61"/>
                <p:cNvSpPr>
                  <a:spLocks noChangeArrowheads="1"/>
                </p:cNvSpPr>
                <p:nvPr/>
              </p:nvSpPr>
              <p:spPr bwMode="gray">
                <a:xfrm>
                  <a:off x="4166" y="1706"/>
                  <a:ext cx="1252" cy="1252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46275"/>
                        <a:invGamma/>
                      </a:srgbClr>
                    </a:gs>
                    <a:gs pos="100000">
                      <a:srgbClr val="D6E1E2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01310" name="Oval 62"/>
                <p:cNvSpPr>
                  <a:spLocks noChangeArrowheads="1"/>
                </p:cNvSpPr>
                <p:nvPr/>
              </p:nvSpPr>
              <p:spPr bwMode="gray">
                <a:xfrm>
                  <a:off x="4182" y="1713"/>
                  <a:ext cx="1222" cy="122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alpha val="0"/>
                      </a:srgbClr>
                    </a:gs>
                    <a:gs pos="100000">
                      <a:srgbClr val="D6E1E2">
                        <a:gamma/>
                        <a:tint val="34902"/>
                        <a:invGamma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01311" name="Oval 63"/>
                <p:cNvSpPr>
                  <a:spLocks noChangeArrowheads="1"/>
                </p:cNvSpPr>
                <p:nvPr/>
              </p:nvSpPr>
              <p:spPr bwMode="gray">
                <a:xfrm>
                  <a:off x="4195" y="1725"/>
                  <a:ext cx="1162" cy="114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shade val="79216"/>
                        <a:invGamma/>
                      </a:srgbClr>
                    </a:gs>
                    <a:gs pos="100000">
                      <a:srgbClr val="D6E1E2">
                        <a:alpha val="4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01312" name="Oval 64"/>
                <p:cNvSpPr>
                  <a:spLocks noChangeArrowheads="1"/>
                </p:cNvSpPr>
                <p:nvPr/>
              </p:nvSpPr>
              <p:spPr bwMode="gray">
                <a:xfrm>
                  <a:off x="4263" y="1757"/>
                  <a:ext cx="1033" cy="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6E1E2">
                        <a:gamma/>
                        <a:tint val="0"/>
                        <a:invGamma/>
                      </a:srgbClr>
                    </a:gs>
                    <a:gs pos="100000">
                      <a:srgbClr val="D6E1E2">
                        <a:alpha val="38000"/>
                      </a:srgbClr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  <a:effectLst/>
              </p:spPr>
              <p:txBody>
                <a:bodyPr vert="eaVert"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101313" name="Text Box 65"/>
            <p:cNvSpPr txBox="1">
              <a:spLocks noChangeArrowheads="1"/>
            </p:cNvSpPr>
            <p:nvPr/>
          </p:nvSpPr>
          <p:spPr bwMode="gray">
            <a:xfrm>
              <a:off x="2069" y="3463"/>
              <a:ext cx="116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/>
              <a:endParaRPr lang="zh-CN" altLang="zh-CN" b="1">
                <a:solidFill>
                  <a:srgbClr val="FFFF00"/>
                </a:solidFill>
                <a:latin typeface="Arial" pitchFamily="34" charset="0"/>
              </a:endParaRPr>
            </a:p>
          </p:txBody>
        </p:sp>
      </p:grpSp>
      <p:sp>
        <p:nvSpPr>
          <p:cNvPr id="2101314" name="Text Box 66"/>
          <p:cNvSpPr txBox="1">
            <a:spLocks noChangeArrowheads="1"/>
          </p:cNvSpPr>
          <p:nvPr/>
        </p:nvSpPr>
        <p:spPr bwMode="gray">
          <a:xfrm>
            <a:off x="2895600" y="4724400"/>
            <a:ext cx="80486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latin typeface="隶书" pitchFamily="49" charset="-122"/>
                <a:ea typeface="隶书" pitchFamily="49" charset="-122"/>
              </a:rPr>
              <a:t>寡糖</a:t>
            </a:r>
          </a:p>
        </p:txBody>
      </p:sp>
      <p:sp>
        <p:nvSpPr>
          <p:cNvPr id="2101315" name="Text Box 67"/>
          <p:cNvSpPr txBox="1">
            <a:spLocks noChangeArrowheads="1"/>
          </p:cNvSpPr>
          <p:nvPr/>
        </p:nvSpPr>
        <p:spPr bwMode="gray">
          <a:xfrm>
            <a:off x="5532438" y="4635500"/>
            <a:ext cx="9445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latin typeface="隶书" pitchFamily="49" charset="-122"/>
                <a:ea typeface="隶书" pitchFamily="49" charset="-122"/>
              </a:rPr>
              <a:t>多糖</a:t>
            </a:r>
          </a:p>
        </p:txBody>
      </p:sp>
      <p:sp>
        <p:nvSpPr>
          <p:cNvPr id="2101319" name="Rectangle 71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229600" cy="788988"/>
          </a:xfrm>
          <a:noFill/>
          <a:ln/>
        </p:spPr>
        <p:txBody>
          <a:bodyPr/>
          <a:lstStyle/>
          <a:p>
            <a:r>
              <a:rPr lang="zh-CN" altLang="en-US" b="1" dirty="0">
                <a:solidFill>
                  <a:srgbClr val="C00000"/>
                </a:solidFill>
                <a:ea typeface="隶书" pitchFamily="49" charset="-122"/>
              </a:rPr>
              <a:t>一、碳水化合物的分类</a:t>
            </a:r>
          </a:p>
        </p:txBody>
      </p:sp>
      <p:sp>
        <p:nvSpPr>
          <p:cNvPr id="2101320" name="Text Box 72"/>
          <p:cNvSpPr txBox="1">
            <a:spLocks noChangeArrowheads="1"/>
          </p:cNvSpPr>
          <p:nvPr/>
        </p:nvSpPr>
        <p:spPr bwMode="auto">
          <a:xfrm>
            <a:off x="838200" y="5862638"/>
            <a:ext cx="7391400" cy="614362"/>
          </a:xfrm>
          <a:prstGeom prst="rect">
            <a:avLst/>
          </a:prstGeom>
          <a:noFill/>
          <a:ln w="9525">
            <a:solidFill>
              <a:srgbClr val="00FF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糖醇：</a:t>
            </a: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山梨醇、甘露醇、木糖醇、麦芽糖醇</a:t>
            </a:r>
            <a:endParaRPr kumimoji="1" lang="zh-CN" altLang="en-US" sz="2800" b="1"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F3D04-7B31-4AE3-842F-6D4967F274D3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593725" y="1884363"/>
            <a:ext cx="7956550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1</a:t>
            </a:r>
            <a:r>
              <a:rPr kumimoji="1" lang="zh-CN" altLang="en-US" sz="2800" b="1" dirty="0" smtClean="0">
                <a:solidFill>
                  <a:schemeClr val="tx2"/>
                </a:solidFill>
              </a:rPr>
              <a:t>、单糖</a:t>
            </a:r>
            <a:r>
              <a:rPr kumimoji="1" lang="zh-CN" altLang="en-US" sz="2800" b="1" dirty="0">
                <a:solidFill>
                  <a:schemeClr val="tx2"/>
                </a:solidFill>
              </a:rPr>
              <a:t>（</a:t>
            </a:r>
            <a:r>
              <a:rPr kumimoji="1" lang="en-US" altLang="zh-CN" sz="2800" b="1" dirty="0">
                <a:solidFill>
                  <a:schemeClr val="tx2"/>
                </a:solidFill>
              </a:rPr>
              <a:t>monosaccharide</a:t>
            </a:r>
            <a:r>
              <a:rPr kumimoji="1" lang="zh-CN" altLang="en-US" sz="2800" b="1" dirty="0">
                <a:solidFill>
                  <a:schemeClr val="tx2"/>
                </a:solidFill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dirty="0"/>
              <a:t>以己糖为主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dirty="0"/>
              <a:t>食物中主要有葡萄糖、果糖、半乳糖，还有少量其它糖类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dirty="0"/>
              <a:t>天然水果、蔬菜中，还有少量的糖醇类物质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39FCA-A238-4D0D-9473-ADB0727782DF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825355" name="Rectangle 11"/>
          <p:cNvSpPr>
            <a:spLocks noChangeArrowheads="1"/>
          </p:cNvSpPr>
          <p:nvPr/>
        </p:nvSpPr>
        <p:spPr bwMode="auto">
          <a:xfrm>
            <a:off x="1643042" y="2285992"/>
            <a:ext cx="2267950" cy="77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/>
              <a:t>蔗糖</a:t>
            </a:r>
          </a:p>
          <a:p>
            <a:r>
              <a:rPr lang="en-US" altLang="zh-CN" sz="2000" b="1"/>
              <a:t>(sucrose)</a:t>
            </a:r>
          </a:p>
        </p:txBody>
      </p:sp>
      <p:sp>
        <p:nvSpPr>
          <p:cNvPr id="825356" name="Rectangle 12"/>
          <p:cNvSpPr>
            <a:spLocks noChangeArrowheads="1"/>
          </p:cNvSpPr>
          <p:nvPr/>
        </p:nvSpPr>
        <p:spPr bwMode="auto">
          <a:xfrm>
            <a:off x="4286230" y="2273292"/>
            <a:ext cx="206060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/>
              <a:t>1</a:t>
            </a:r>
            <a:r>
              <a:rPr lang="zh-CN" altLang="en-US" sz="2400" b="1"/>
              <a:t>葡萄糖</a:t>
            </a:r>
          </a:p>
          <a:p>
            <a:r>
              <a:rPr lang="en-US" altLang="zh-CN" sz="2400" b="1"/>
              <a:t>1</a:t>
            </a:r>
            <a:r>
              <a:rPr lang="zh-CN" altLang="en-US" sz="2400" b="1"/>
              <a:t>果   糖</a:t>
            </a:r>
          </a:p>
        </p:txBody>
      </p:sp>
      <p:sp>
        <p:nvSpPr>
          <p:cNvPr id="825358" name="Rectangle 14"/>
          <p:cNvSpPr>
            <a:spLocks noChangeArrowheads="1"/>
          </p:cNvSpPr>
          <p:nvPr/>
        </p:nvSpPr>
        <p:spPr bwMode="auto">
          <a:xfrm>
            <a:off x="1631930" y="3273417"/>
            <a:ext cx="2267950" cy="77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/>
              <a:t>麦芽糖</a:t>
            </a:r>
          </a:p>
          <a:p>
            <a:r>
              <a:rPr lang="en-US" altLang="zh-CN" sz="2000" b="1"/>
              <a:t>(maltose)</a:t>
            </a:r>
          </a:p>
        </p:txBody>
      </p:sp>
      <p:sp>
        <p:nvSpPr>
          <p:cNvPr id="825359" name="Rectangle 15"/>
          <p:cNvSpPr>
            <a:spLocks noChangeArrowheads="1"/>
          </p:cNvSpPr>
          <p:nvPr/>
        </p:nvSpPr>
        <p:spPr bwMode="auto">
          <a:xfrm>
            <a:off x="4286230" y="3432167"/>
            <a:ext cx="206060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/>
              <a:t>2</a:t>
            </a:r>
            <a:r>
              <a:rPr lang="zh-CN" altLang="en-US" sz="2400" b="1"/>
              <a:t>葡萄糖</a:t>
            </a:r>
          </a:p>
        </p:txBody>
      </p:sp>
      <p:sp>
        <p:nvSpPr>
          <p:cNvPr id="825361" name="Rectangle 17"/>
          <p:cNvSpPr>
            <a:spLocks noChangeArrowheads="1"/>
          </p:cNvSpPr>
          <p:nvPr/>
        </p:nvSpPr>
        <p:spPr bwMode="auto">
          <a:xfrm>
            <a:off x="1643042" y="4249730"/>
            <a:ext cx="2267950" cy="77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/>
              <a:t>乳糖</a:t>
            </a:r>
          </a:p>
          <a:p>
            <a:r>
              <a:rPr lang="en-US" altLang="zh-CN" sz="2000" b="1"/>
              <a:t>(lactose)</a:t>
            </a:r>
          </a:p>
        </p:txBody>
      </p:sp>
      <p:sp>
        <p:nvSpPr>
          <p:cNvPr id="825362" name="Rectangle 18"/>
          <p:cNvSpPr>
            <a:spLocks noChangeArrowheads="1"/>
          </p:cNvSpPr>
          <p:nvPr/>
        </p:nvSpPr>
        <p:spPr bwMode="auto">
          <a:xfrm>
            <a:off x="4286230" y="4230680"/>
            <a:ext cx="2060608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/>
              <a:t>1</a:t>
            </a:r>
            <a:r>
              <a:rPr lang="zh-CN" altLang="en-US" sz="2400" b="1"/>
              <a:t>葡萄糖</a:t>
            </a:r>
          </a:p>
          <a:p>
            <a:r>
              <a:rPr lang="en-US" altLang="zh-CN" sz="2400" b="1"/>
              <a:t>1</a:t>
            </a:r>
            <a:r>
              <a:rPr lang="zh-CN" altLang="en-US" sz="2400" b="1"/>
              <a:t>半乳糖</a:t>
            </a:r>
          </a:p>
        </p:txBody>
      </p:sp>
      <p:sp>
        <p:nvSpPr>
          <p:cNvPr id="825364" name="Rectangle 20"/>
          <p:cNvSpPr>
            <a:spLocks noChangeArrowheads="1"/>
          </p:cNvSpPr>
          <p:nvPr/>
        </p:nvSpPr>
        <p:spPr bwMode="auto">
          <a:xfrm>
            <a:off x="1631930" y="5153017"/>
            <a:ext cx="2267950" cy="7715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 dirty="0"/>
              <a:t>海藻糖</a:t>
            </a:r>
          </a:p>
          <a:p>
            <a:r>
              <a:rPr lang="en-US" altLang="zh-CN" sz="2000" b="1" dirty="0"/>
              <a:t>(</a:t>
            </a:r>
            <a:r>
              <a:rPr lang="en-US" altLang="zh-CN" sz="2000" b="1" dirty="0" err="1"/>
              <a:t>trehalose</a:t>
            </a:r>
            <a:r>
              <a:rPr lang="en-US" altLang="zh-CN" sz="2000" b="1" dirty="0"/>
              <a:t>)</a:t>
            </a:r>
          </a:p>
        </p:txBody>
      </p:sp>
      <p:sp>
        <p:nvSpPr>
          <p:cNvPr id="825365" name="Rectangle 21"/>
          <p:cNvSpPr>
            <a:spLocks noChangeArrowheads="1"/>
          </p:cNvSpPr>
          <p:nvPr/>
        </p:nvSpPr>
        <p:spPr bwMode="auto">
          <a:xfrm>
            <a:off x="4286230" y="5300655"/>
            <a:ext cx="2060608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/>
              <a:t>2</a:t>
            </a:r>
            <a:r>
              <a:rPr lang="zh-CN" altLang="en-US" sz="2400" b="1"/>
              <a:t>葡萄糖</a:t>
            </a:r>
          </a:p>
        </p:txBody>
      </p:sp>
      <p:cxnSp>
        <p:nvCxnSpPr>
          <p:cNvPr id="825367" name="AutoShape 23"/>
          <p:cNvCxnSpPr>
            <a:cxnSpLocks noChangeShapeType="1"/>
            <a:stCxn id="825355" idx="1"/>
            <a:endCxn id="825364" idx="1"/>
          </p:cNvCxnSpPr>
          <p:nvPr/>
        </p:nvCxnSpPr>
        <p:spPr bwMode="auto">
          <a:xfrm rot="10800000" flipV="1">
            <a:off x="1631930" y="2671754"/>
            <a:ext cx="11112" cy="2867025"/>
          </a:xfrm>
          <a:prstGeom prst="bentConnector3">
            <a:avLst>
              <a:gd name="adj1" fmla="val 2157235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25368" name="AutoShape 24"/>
          <p:cNvCxnSpPr>
            <a:cxnSpLocks noChangeShapeType="1"/>
            <a:stCxn id="825358" idx="1"/>
            <a:endCxn id="825361" idx="1"/>
          </p:cNvCxnSpPr>
          <p:nvPr/>
        </p:nvCxnSpPr>
        <p:spPr bwMode="auto">
          <a:xfrm rot="10800000" flipH="1" flipV="1">
            <a:off x="1631930" y="3659179"/>
            <a:ext cx="11112" cy="976313"/>
          </a:xfrm>
          <a:prstGeom prst="bentConnector3">
            <a:avLst>
              <a:gd name="adj1" fmla="val -2057235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25369" name="AutoShape 25"/>
          <p:cNvCxnSpPr>
            <a:cxnSpLocks noChangeShapeType="1"/>
            <a:stCxn id="825355" idx="3"/>
            <a:endCxn id="825356" idx="1"/>
          </p:cNvCxnSpPr>
          <p:nvPr/>
        </p:nvCxnSpPr>
        <p:spPr bwMode="auto">
          <a:xfrm>
            <a:off x="3910992" y="2671755"/>
            <a:ext cx="375238" cy="174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25370" name="AutoShape 26"/>
          <p:cNvCxnSpPr>
            <a:cxnSpLocks noChangeShapeType="1"/>
            <a:stCxn id="825358" idx="3"/>
            <a:endCxn id="825359" idx="1"/>
          </p:cNvCxnSpPr>
          <p:nvPr/>
        </p:nvCxnSpPr>
        <p:spPr bwMode="auto">
          <a:xfrm>
            <a:off x="3899880" y="3659180"/>
            <a:ext cx="386350" cy="635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25371" name="AutoShape 27"/>
          <p:cNvCxnSpPr>
            <a:cxnSpLocks noChangeShapeType="1"/>
            <a:stCxn id="825361" idx="3"/>
            <a:endCxn id="825362" idx="1"/>
          </p:cNvCxnSpPr>
          <p:nvPr/>
        </p:nvCxnSpPr>
        <p:spPr bwMode="auto">
          <a:xfrm>
            <a:off x="3910992" y="4635493"/>
            <a:ext cx="375238" cy="1111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25372" name="AutoShape 28"/>
          <p:cNvCxnSpPr>
            <a:cxnSpLocks noChangeShapeType="1"/>
            <a:stCxn id="825364" idx="3"/>
            <a:endCxn id="825365" idx="1"/>
          </p:cNvCxnSpPr>
          <p:nvPr/>
        </p:nvCxnSpPr>
        <p:spPr bwMode="auto">
          <a:xfrm flipV="1">
            <a:off x="3899880" y="5534018"/>
            <a:ext cx="386350" cy="4762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825378" name="Text Box 34"/>
          <p:cNvSpPr txBox="1">
            <a:spLocks noChangeArrowheads="1"/>
          </p:cNvSpPr>
          <p:nvPr/>
        </p:nvSpPr>
        <p:spPr bwMode="auto">
          <a:xfrm>
            <a:off x="593725" y="850900"/>
            <a:ext cx="79565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 smtClean="0">
                <a:solidFill>
                  <a:schemeClr val="tx2"/>
                </a:solidFill>
              </a:rPr>
              <a:t>2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、</a:t>
            </a:r>
            <a:r>
              <a:rPr kumimoji="1" lang="zh-CN" altLang="en-US" sz="2800" b="1" dirty="0" smtClean="0">
                <a:solidFill>
                  <a:schemeClr val="tx2"/>
                </a:solidFill>
              </a:rPr>
              <a:t>双糖</a:t>
            </a:r>
            <a:r>
              <a:rPr kumimoji="1" lang="zh-CN" altLang="en-US" sz="2800" b="1" dirty="0">
                <a:solidFill>
                  <a:schemeClr val="tx2"/>
                </a:solidFill>
              </a:rPr>
              <a:t>（</a:t>
            </a:r>
            <a:r>
              <a:rPr kumimoji="1" lang="en-US" altLang="zh-CN" sz="2800" b="1" dirty="0">
                <a:solidFill>
                  <a:schemeClr val="tx2"/>
                </a:solidFill>
              </a:rPr>
              <a:t>disaccharide</a:t>
            </a:r>
            <a:r>
              <a:rPr kumimoji="1" lang="zh-CN" altLang="en-US" sz="2800" b="1" dirty="0">
                <a:solidFill>
                  <a:schemeClr val="tx2"/>
                </a:solidFill>
              </a:rPr>
              <a:t>）</a:t>
            </a:r>
          </a:p>
          <a:p>
            <a:pPr algn="l">
              <a:spcBef>
                <a:spcPct val="50000"/>
              </a:spcBef>
            </a:pPr>
            <a:r>
              <a:rPr lang="zh-CN" altLang="en-US" sz="2400" dirty="0"/>
              <a:t>常见的双糖有蔗糖、麦芽糖、乳糖和海藻糖等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EB57DF-ECE0-49AB-803B-1208F9E8D07D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1865780" name="Text Box 52"/>
          <p:cNvSpPr txBox="1">
            <a:spLocks noChangeArrowheads="1"/>
          </p:cNvSpPr>
          <p:nvPr/>
        </p:nvSpPr>
        <p:spPr bwMode="auto">
          <a:xfrm>
            <a:off x="593725" y="2514600"/>
            <a:ext cx="795655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3</a:t>
            </a:r>
            <a:r>
              <a:rPr kumimoji="1" lang="zh-CN" altLang="en-US" sz="2800" b="1" dirty="0" smtClean="0">
                <a:solidFill>
                  <a:schemeClr val="tx2"/>
                </a:solidFill>
              </a:rPr>
              <a:t>、寡糖（</a:t>
            </a:r>
            <a:r>
              <a:rPr kumimoji="1" lang="en-US" altLang="zh-CN" sz="2800" b="1" dirty="0" smtClean="0">
                <a:solidFill>
                  <a:schemeClr val="tx2"/>
                </a:solidFill>
              </a:rPr>
              <a:t>oligosaccharide</a:t>
            </a:r>
            <a:r>
              <a:rPr kumimoji="1" lang="zh-CN" altLang="en-US" sz="2800" b="1" dirty="0" smtClean="0">
                <a:solidFill>
                  <a:schemeClr val="tx2"/>
                </a:solidFill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400" dirty="0" smtClean="0"/>
              <a:t>由</a:t>
            </a:r>
            <a:r>
              <a:rPr lang="en-US" altLang="zh-CN" sz="2400" dirty="0" smtClean="0"/>
              <a:t>3-10</a:t>
            </a:r>
            <a:r>
              <a:rPr lang="zh-CN" altLang="en-US" sz="2400" dirty="0" smtClean="0"/>
              <a:t>个单糖构成的小分子多糖，较重要的是存在于豆类中的棉子糖、水苏糖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26"/>
          <p:cNvSpPr txBox="1">
            <a:spLocks noChangeArrowheads="1"/>
          </p:cNvSpPr>
          <p:nvPr/>
        </p:nvSpPr>
        <p:spPr bwMode="auto">
          <a:xfrm>
            <a:off x="762000" y="7620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zh-CN" altLang="zh-CN" sz="2400" b="1">
              <a:latin typeface="Times New Roman" pitchFamily="18" charset="0"/>
            </a:endParaRPr>
          </a:p>
        </p:txBody>
      </p:sp>
      <p:grpSp>
        <p:nvGrpSpPr>
          <p:cNvPr id="3" name="Group 1027"/>
          <p:cNvGrpSpPr>
            <a:grpSpLocks/>
          </p:cNvGrpSpPr>
          <p:nvPr/>
        </p:nvGrpSpPr>
        <p:grpSpPr bwMode="auto">
          <a:xfrm>
            <a:off x="914400" y="1676400"/>
            <a:ext cx="3581400" cy="3733800"/>
            <a:chOff x="576" y="864"/>
            <a:chExt cx="2256" cy="2352"/>
          </a:xfrm>
        </p:grpSpPr>
        <p:sp>
          <p:nvSpPr>
            <p:cNvPr id="4" name="Text Box 1028"/>
            <p:cNvSpPr txBox="1">
              <a:spLocks noChangeArrowheads="1"/>
            </p:cNvSpPr>
            <p:nvPr/>
          </p:nvSpPr>
          <p:spPr bwMode="auto">
            <a:xfrm>
              <a:off x="576" y="864"/>
              <a:ext cx="22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Char char="v"/>
              </a:pPr>
              <a:r>
                <a:rPr kumimoji="1" lang="en-US" altLang="zh-CN" sz="2400" b="1" dirty="0">
                  <a:latin typeface="Times New Roman" pitchFamily="18" charset="0"/>
                </a:rPr>
                <a:t>  </a:t>
              </a:r>
              <a:r>
                <a:rPr kumimoji="1" lang="zh-CN" altLang="en-US" sz="2400" b="1" dirty="0">
                  <a:latin typeface="Times New Roman" pitchFamily="18" charset="0"/>
                </a:rPr>
                <a:t>水、无机盐、维生素</a:t>
              </a:r>
            </a:p>
          </p:txBody>
        </p:sp>
        <p:sp>
          <p:nvSpPr>
            <p:cNvPr id="5" name="Text Box 1029"/>
            <p:cNvSpPr txBox="1">
              <a:spLocks noChangeArrowheads="1"/>
            </p:cNvSpPr>
            <p:nvPr/>
          </p:nvSpPr>
          <p:spPr bwMode="auto">
            <a:xfrm>
              <a:off x="576" y="1872"/>
              <a:ext cx="20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Char char="v"/>
              </a:pPr>
              <a:r>
                <a:rPr kumimoji="1" lang="en-US" altLang="zh-CN" sz="2400" b="1" dirty="0">
                  <a:latin typeface="Times New Roman" pitchFamily="18" charset="0"/>
                </a:rPr>
                <a:t>  </a:t>
              </a:r>
              <a:r>
                <a:rPr kumimoji="1" lang="zh-CN" altLang="en-US" sz="2400" b="1" dirty="0">
                  <a:latin typeface="Times New Roman" pitchFamily="18" charset="0"/>
                </a:rPr>
                <a:t>糖、脂肪、蛋白质</a:t>
              </a:r>
            </a:p>
          </p:txBody>
        </p:sp>
        <p:sp>
          <p:nvSpPr>
            <p:cNvPr id="6" name="Text Box 1030"/>
            <p:cNvSpPr txBox="1">
              <a:spLocks noChangeArrowheads="1"/>
            </p:cNvSpPr>
            <p:nvPr/>
          </p:nvSpPr>
          <p:spPr bwMode="auto">
            <a:xfrm>
              <a:off x="576" y="2928"/>
              <a:ext cx="11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Char char="v"/>
              </a:pPr>
              <a:r>
                <a:rPr kumimoji="1" lang="en-US" altLang="zh-CN" sz="2400" b="1" dirty="0">
                  <a:latin typeface="Times New Roman" pitchFamily="18" charset="0"/>
                </a:rPr>
                <a:t>  </a:t>
              </a:r>
              <a:r>
                <a:rPr kumimoji="1" lang="zh-CN" altLang="en-US" sz="2400" b="1" dirty="0">
                  <a:latin typeface="Times New Roman" pitchFamily="18" charset="0"/>
                  <a:hlinkClick r:id="" action="ppaction://noaction">
                    <a:snd r:embed="rId3" name="projctor.wav" builtIn="1"/>
                  </a:hlinkClick>
                </a:rPr>
                <a:t>纤维素</a:t>
              </a:r>
              <a:endParaRPr kumimoji="1" lang="zh-CN" altLang="en-US" sz="2400" b="1" dirty="0">
                <a:latin typeface="Times New Roman" pitchFamily="18" charset="0"/>
              </a:endParaRPr>
            </a:p>
          </p:txBody>
        </p:sp>
      </p:grpSp>
      <p:sp>
        <p:nvSpPr>
          <p:cNvPr id="7" name="Text Box 1031"/>
          <p:cNvSpPr txBox="1">
            <a:spLocks noChangeArrowheads="1"/>
          </p:cNvSpPr>
          <p:nvPr/>
        </p:nvSpPr>
        <p:spPr bwMode="auto">
          <a:xfrm>
            <a:off x="1066800" y="2438400"/>
            <a:ext cx="556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（原因：它们是小分子物质或离子） </a:t>
            </a:r>
          </a:p>
        </p:txBody>
      </p:sp>
      <p:sp>
        <p:nvSpPr>
          <p:cNvPr id="8" name="Text Box 1032"/>
          <p:cNvSpPr txBox="1">
            <a:spLocks noChangeArrowheads="1"/>
          </p:cNvSpPr>
          <p:nvPr/>
        </p:nvSpPr>
        <p:spPr bwMode="auto">
          <a:xfrm>
            <a:off x="990600" y="396240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（原因：它们是大分子有机物） </a:t>
            </a:r>
          </a:p>
        </p:txBody>
      </p:sp>
      <p:sp>
        <p:nvSpPr>
          <p:cNvPr id="9" name="Text Box 1033"/>
          <p:cNvSpPr txBox="1">
            <a:spLocks noChangeArrowheads="1"/>
          </p:cNvSpPr>
          <p:nvPr/>
        </p:nvSpPr>
        <p:spPr bwMode="auto">
          <a:xfrm>
            <a:off x="914400" y="5715000"/>
            <a:ext cx="769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（原因：它们是大分子物质，且人体没有相关的消化酶）</a:t>
            </a:r>
          </a:p>
        </p:txBody>
      </p:sp>
      <p:sp>
        <p:nvSpPr>
          <p:cNvPr id="10" name="Text Box 1034"/>
          <p:cNvSpPr txBox="1">
            <a:spLocks noChangeArrowheads="1"/>
          </p:cNvSpPr>
          <p:nvPr/>
        </p:nvSpPr>
        <p:spPr bwMode="auto">
          <a:xfrm>
            <a:off x="685800" y="685800"/>
            <a:ext cx="5638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400" b="1" dirty="0">
                <a:solidFill>
                  <a:schemeClr val="tx2"/>
                </a:solidFill>
                <a:latin typeface="Times New Roman" pitchFamily="18" charset="0"/>
              </a:rPr>
              <a:t>食物中的营养成分：</a:t>
            </a:r>
          </a:p>
        </p:txBody>
      </p:sp>
      <p:sp>
        <p:nvSpPr>
          <p:cNvPr id="11" name="Rectangle 1035"/>
          <p:cNvSpPr>
            <a:spLocks noChangeArrowheads="1"/>
          </p:cNvSpPr>
          <p:nvPr/>
        </p:nvSpPr>
        <p:spPr bwMode="auto">
          <a:xfrm>
            <a:off x="4257675" y="1676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――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不需消化，可直接吸收</a:t>
            </a:r>
          </a:p>
        </p:txBody>
      </p:sp>
      <p:sp>
        <p:nvSpPr>
          <p:cNvPr id="12" name="Rectangle 1036"/>
          <p:cNvSpPr>
            <a:spLocks noChangeArrowheads="1"/>
          </p:cNvSpPr>
          <p:nvPr/>
        </p:nvSpPr>
        <p:spPr bwMode="auto">
          <a:xfrm>
            <a:off x="3956050" y="3276600"/>
            <a:ext cx="294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――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需</a:t>
            </a:r>
            <a:r>
              <a:rPr kumimoji="1" lang="zh-CN" altLang="en-US" sz="2400" b="1" u="sng">
                <a:solidFill>
                  <a:srgbClr val="FF0000"/>
                </a:solidFill>
                <a:latin typeface="Times New Roman" pitchFamily="18" charset="0"/>
              </a:rPr>
              <a:t>消化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才可吸收</a:t>
            </a:r>
          </a:p>
        </p:txBody>
      </p:sp>
      <p:sp>
        <p:nvSpPr>
          <p:cNvPr id="13" name="Rectangle 1037"/>
          <p:cNvSpPr>
            <a:spLocks noChangeArrowheads="1"/>
          </p:cNvSpPr>
          <p:nvPr/>
        </p:nvSpPr>
        <p:spPr bwMode="auto">
          <a:xfrm>
            <a:off x="2389188" y="4953000"/>
            <a:ext cx="35544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―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－－－－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―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人无法吸收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  <p:bldP spid="9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0D54D-4CC9-4D3A-9B3C-202A7E7C5579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829447" name="Rectangle 7"/>
          <p:cNvSpPr>
            <a:spLocks noChangeArrowheads="1"/>
          </p:cNvSpPr>
          <p:nvPr/>
        </p:nvSpPr>
        <p:spPr bwMode="auto">
          <a:xfrm>
            <a:off x="1370278" y="4938071"/>
            <a:ext cx="141577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/>
              <a:t>植物多糖</a:t>
            </a:r>
          </a:p>
        </p:txBody>
      </p:sp>
      <p:sp>
        <p:nvSpPr>
          <p:cNvPr id="829448" name="Rectangle 8"/>
          <p:cNvSpPr>
            <a:spLocks noChangeArrowheads="1"/>
          </p:cNvSpPr>
          <p:nvPr/>
        </p:nvSpPr>
        <p:spPr bwMode="auto">
          <a:xfrm>
            <a:off x="4618303" y="4560246"/>
            <a:ext cx="2314575" cy="588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/>
              <a:t>淀粉 </a:t>
            </a:r>
            <a:r>
              <a:rPr lang="en-US" altLang="zh-CN" sz="2400" b="1"/>
              <a:t>(starch )</a:t>
            </a:r>
          </a:p>
        </p:txBody>
      </p:sp>
      <p:sp>
        <p:nvSpPr>
          <p:cNvPr id="829449" name="Rectangle 9"/>
          <p:cNvSpPr>
            <a:spLocks noChangeArrowheads="1"/>
          </p:cNvSpPr>
          <p:nvPr/>
        </p:nvSpPr>
        <p:spPr bwMode="auto">
          <a:xfrm>
            <a:off x="4618303" y="5244458"/>
            <a:ext cx="2314575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 dirty="0"/>
              <a:t>纤维素 </a:t>
            </a:r>
            <a:r>
              <a:rPr lang="en-US" altLang="zh-CN" sz="2400" b="1" dirty="0"/>
              <a:t>( fiber )</a:t>
            </a:r>
          </a:p>
        </p:txBody>
      </p:sp>
      <p:sp>
        <p:nvSpPr>
          <p:cNvPr id="829450" name="Rectangle 10"/>
          <p:cNvSpPr>
            <a:spLocks noChangeArrowheads="1"/>
          </p:cNvSpPr>
          <p:nvPr/>
        </p:nvSpPr>
        <p:spPr bwMode="auto">
          <a:xfrm>
            <a:off x="1370278" y="3698233"/>
            <a:ext cx="1415772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2400" b="1" dirty="0"/>
              <a:t>动物多糖</a:t>
            </a:r>
          </a:p>
        </p:txBody>
      </p:sp>
      <p:sp>
        <p:nvSpPr>
          <p:cNvPr id="829453" name="Rectangle 13"/>
          <p:cNvSpPr>
            <a:spLocks noChangeArrowheads="1"/>
          </p:cNvSpPr>
          <p:nvPr/>
        </p:nvSpPr>
        <p:spPr bwMode="auto">
          <a:xfrm>
            <a:off x="4618303" y="3644258"/>
            <a:ext cx="2314575" cy="588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r>
              <a:rPr lang="zh-CN" altLang="en-US" sz="2400" b="1" dirty="0"/>
              <a:t>糖原 </a:t>
            </a:r>
            <a:r>
              <a:rPr lang="en-US" altLang="zh-CN" sz="2400" b="1" dirty="0"/>
              <a:t>( glycogen )</a:t>
            </a:r>
          </a:p>
        </p:txBody>
      </p:sp>
      <p:cxnSp>
        <p:nvCxnSpPr>
          <p:cNvPr id="829455" name="AutoShape 15"/>
          <p:cNvCxnSpPr>
            <a:cxnSpLocks noChangeShapeType="1"/>
            <a:stCxn id="829450" idx="3"/>
            <a:endCxn id="829453" idx="1"/>
          </p:cNvCxnSpPr>
          <p:nvPr/>
        </p:nvCxnSpPr>
        <p:spPr bwMode="auto">
          <a:xfrm>
            <a:off x="2786050" y="3929066"/>
            <a:ext cx="1832253" cy="9674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829456" name="AutoShape 16"/>
          <p:cNvCxnSpPr>
            <a:cxnSpLocks noChangeShapeType="1"/>
            <a:stCxn id="829450" idx="1"/>
            <a:endCxn id="829447" idx="1"/>
          </p:cNvCxnSpPr>
          <p:nvPr/>
        </p:nvCxnSpPr>
        <p:spPr bwMode="auto">
          <a:xfrm rot="10800000" flipV="1">
            <a:off x="1370278" y="3929066"/>
            <a:ext cx="1588" cy="1239838"/>
          </a:xfrm>
          <a:prstGeom prst="bentConnector3">
            <a:avLst>
              <a:gd name="adj1" fmla="val 14395466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29462" name="AutoShape 22"/>
          <p:cNvCxnSpPr>
            <a:cxnSpLocks noChangeShapeType="1"/>
            <a:stCxn id="829447" idx="3"/>
            <a:endCxn id="829448" idx="1"/>
          </p:cNvCxnSpPr>
          <p:nvPr/>
        </p:nvCxnSpPr>
        <p:spPr bwMode="auto">
          <a:xfrm flipV="1">
            <a:off x="2786050" y="4854727"/>
            <a:ext cx="1832253" cy="31417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829463" name="AutoShape 23"/>
          <p:cNvCxnSpPr>
            <a:cxnSpLocks noChangeShapeType="1"/>
            <a:stCxn id="829447" idx="3"/>
            <a:endCxn id="829449" idx="1"/>
          </p:cNvCxnSpPr>
          <p:nvPr/>
        </p:nvCxnSpPr>
        <p:spPr bwMode="auto">
          <a:xfrm>
            <a:off x="2786050" y="5168904"/>
            <a:ext cx="1832253" cy="3700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</p:spPr>
      </p:cxnSp>
      <p:sp>
        <p:nvSpPr>
          <p:cNvPr id="829466" name="Text Box 26"/>
          <p:cNvSpPr txBox="1">
            <a:spLocks noChangeArrowheads="1"/>
          </p:cNvSpPr>
          <p:nvPr/>
        </p:nvSpPr>
        <p:spPr bwMode="auto">
          <a:xfrm>
            <a:off x="571472" y="1357298"/>
            <a:ext cx="795655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chemeClr val="tx2"/>
                </a:solidFill>
              </a:rPr>
              <a:t>4</a:t>
            </a:r>
            <a:r>
              <a:rPr kumimoji="1" lang="zh-CN" altLang="en-US" sz="2800" b="1" dirty="0" smtClean="0">
                <a:solidFill>
                  <a:schemeClr val="tx2"/>
                </a:solidFill>
              </a:rPr>
              <a:t>、多糖</a:t>
            </a:r>
            <a:r>
              <a:rPr kumimoji="1" lang="zh-CN" altLang="en-US" sz="2800" b="1" dirty="0">
                <a:solidFill>
                  <a:schemeClr val="tx2"/>
                </a:solidFill>
              </a:rPr>
              <a:t>（</a:t>
            </a:r>
            <a:r>
              <a:rPr kumimoji="1" lang="en-US" altLang="zh-CN" sz="2800" b="1" dirty="0">
                <a:solidFill>
                  <a:schemeClr val="tx2"/>
                </a:solidFill>
              </a:rPr>
              <a:t>polysaccharide</a:t>
            </a:r>
            <a:r>
              <a:rPr kumimoji="1" lang="zh-CN" altLang="en-US" sz="2800" b="1" dirty="0">
                <a:solidFill>
                  <a:schemeClr val="tx2"/>
                </a:solidFill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dirty="0"/>
              <a:t>由</a:t>
            </a:r>
            <a:r>
              <a:rPr lang="en-US" altLang="zh-CN" sz="2400" dirty="0"/>
              <a:t>10</a:t>
            </a:r>
            <a:r>
              <a:rPr lang="zh-CN" altLang="en-US" sz="2400" dirty="0"/>
              <a:t>个以上单糖构成的大分子糖</a:t>
            </a:r>
          </a:p>
          <a:p>
            <a:pPr algn="just">
              <a:spcBef>
                <a:spcPct val="50000"/>
              </a:spcBef>
            </a:pPr>
            <a:r>
              <a:rPr lang="zh-CN" altLang="en-US" sz="2400" dirty="0"/>
              <a:t>重要的有糖原、淀粉、纤维素，均由葡萄糖分子构成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928670"/>
            <a:ext cx="7143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二、</a:t>
            </a:r>
            <a:r>
              <a:rPr lang="zh-CN" altLang="en-US" sz="4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碳水化合物</a:t>
            </a:r>
            <a:r>
              <a:rPr lang="zh-CN" altLang="en-US" sz="4400" b="1" dirty="0" smtClean="0">
                <a:solidFill>
                  <a:srgbClr val="C00000"/>
                </a:solidFill>
                <a:latin typeface="华文隶书" pitchFamily="2" charset="-122"/>
                <a:ea typeface="华文隶书" pitchFamily="2" charset="-122"/>
              </a:rPr>
              <a:t>的生理功能</a:t>
            </a:r>
            <a:endParaRPr lang="zh-CN" altLang="en-US" sz="4400" b="1" dirty="0">
              <a:solidFill>
                <a:srgbClr val="C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57422" y="2143116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、供给能量和节约蛋白质</a:t>
            </a:r>
            <a:endParaRPr lang="zh-CN" altLang="en-US" sz="2400" b="1" dirty="0"/>
          </a:p>
        </p:txBody>
      </p:sp>
      <p:sp>
        <p:nvSpPr>
          <p:cNvPr id="4" name="左大括号 3"/>
          <p:cNvSpPr/>
          <p:nvPr/>
        </p:nvSpPr>
        <p:spPr>
          <a:xfrm>
            <a:off x="1357290" y="2285992"/>
            <a:ext cx="812137" cy="30003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/>
          </a:p>
        </p:txBody>
      </p:sp>
      <p:sp>
        <p:nvSpPr>
          <p:cNvPr id="5" name="TextBox 4"/>
          <p:cNvSpPr txBox="1"/>
          <p:nvPr/>
        </p:nvSpPr>
        <p:spPr>
          <a:xfrm>
            <a:off x="2357422" y="2857496"/>
            <a:ext cx="40606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、构成机体组织的重要物质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357422" y="3571876"/>
            <a:ext cx="4782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、抗生酮作用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7423" y="4286256"/>
            <a:ext cx="51435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</a:t>
            </a:r>
            <a:r>
              <a:rPr lang="zh-CN" altLang="en-US" sz="2400" b="1" dirty="0" smtClean="0"/>
              <a:t>、维持神经系统的功能和解毒作用</a:t>
            </a:r>
            <a:endParaRPr lang="zh-CN" alt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57422" y="5000636"/>
            <a:ext cx="5000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</a:t>
            </a:r>
            <a:r>
              <a:rPr lang="zh-CN" altLang="en-US" sz="2400" b="1" dirty="0" smtClean="0"/>
              <a:t>、改善感官品质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49C86-A24B-4695-953D-FA9F83C7D1A4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2077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  <a:ea typeface="隶书" pitchFamily="49" charset="-122"/>
              </a:rPr>
              <a:t>三、</a:t>
            </a:r>
            <a:r>
              <a:rPr lang="zh-CN" altLang="en-US" b="1" dirty="0">
                <a:solidFill>
                  <a:srgbClr val="C00000"/>
                </a:solidFill>
                <a:ea typeface="隶书" pitchFamily="49" charset="-122"/>
              </a:rPr>
              <a:t>碳水化合物的食物来源</a:t>
            </a:r>
          </a:p>
        </p:txBody>
      </p:sp>
      <p:sp>
        <p:nvSpPr>
          <p:cNvPr id="2077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371600"/>
            <a:ext cx="8686800" cy="5257800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en-US" altLang="zh-CN" sz="2400" b="1">
                <a:latin typeface="黑体" pitchFamily="2" charset="-122"/>
                <a:ea typeface="黑体" pitchFamily="2" charset="-122"/>
              </a:rPr>
              <a:t>	1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、碳水化合物：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谷类：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65%(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麦子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)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80%(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大米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薯类：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15%(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马铃薯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) 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35%(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木薯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豆类：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20%(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黄豆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) 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～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60%(</a:t>
            </a:r>
            <a:r>
              <a:rPr lang="zh-CN" altLang="en-US" sz="2400" b="1">
                <a:latin typeface="黑体" pitchFamily="2" charset="-122"/>
                <a:ea typeface="黑体" pitchFamily="2" charset="-122"/>
              </a:rPr>
              <a:t>红豆</a:t>
            </a:r>
            <a:r>
              <a:rPr lang="en-US" altLang="zh-CN" sz="2400" b="1">
                <a:latin typeface="黑体" pitchFamily="2" charset="-122"/>
                <a:ea typeface="黑体" pitchFamily="2" charset="-122"/>
              </a:rPr>
              <a:t>)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根茎类蔬菜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坚果类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水果类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食糖</a:t>
            </a:r>
          </a:p>
          <a:p>
            <a:pPr>
              <a:lnSpc>
                <a:spcPct val="120000"/>
              </a:lnSpc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400" b="1">
                <a:latin typeface="黑体" pitchFamily="2" charset="-122"/>
                <a:ea typeface="黑体" pitchFamily="2" charset="-122"/>
              </a:rPr>
              <a:t>动物性食品中肝脏含有糖原，乳中有乳糖，其它含量甚微。</a:t>
            </a:r>
          </a:p>
        </p:txBody>
      </p:sp>
      <p:pic>
        <p:nvPicPr>
          <p:cNvPr id="2077700" name="Picture 4" descr="562198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3733800"/>
            <a:ext cx="1524000" cy="1143000"/>
          </a:xfrm>
          <a:prstGeom prst="rect">
            <a:avLst/>
          </a:prstGeom>
          <a:noFill/>
        </p:spPr>
      </p:pic>
      <p:pic>
        <p:nvPicPr>
          <p:cNvPr id="2077701" name="Picture 5" descr="u=3414400818,1290543482&amp;gp=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10400" y="1905000"/>
            <a:ext cx="1447800" cy="10826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7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77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77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90A2C9-7A87-4E46-8597-FC9DE3B14DDF}" type="slidenum">
              <a:rPr lang="en-US" altLang="zh-CN"/>
              <a:pPr/>
              <a:t>33</a:t>
            </a:fld>
            <a:endParaRPr lang="en-US" altLang="zh-CN"/>
          </a:p>
        </p:txBody>
      </p:sp>
      <p:sp>
        <p:nvSpPr>
          <p:cNvPr id="207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92867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  <a:ea typeface="隶书" pitchFamily="49" charset="-122"/>
              </a:rPr>
              <a:t>四、</a:t>
            </a:r>
            <a:r>
              <a:rPr lang="zh-CN" altLang="en-US" b="1" dirty="0">
                <a:solidFill>
                  <a:srgbClr val="C00000"/>
                </a:solidFill>
                <a:ea typeface="隶书" pitchFamily="49" charset="-122"/>
              </a:rPr>
              <a:t>碳水化合物的参考摄入量</a:t>
            </a:r>
          </a:p>
        </p:txBody>
      </p:sp>
      <p:sp>
        <p:nvSpPr>
          <p:cNvPr id="2076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2285992"/>
            <a:ext cx="8401080" cy="3471874"/>
          </a:xfrm>
        </p:spPr>
        <p:txBody>
          <a:bodyPr>
            <a:normAutofit/>
          </a:bodyPr>
          <a:lstStyle/>
          <a:p>
            <a:pPr algn="just"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</a:rPr>
              <a:t>	</a:t>
            </a:r>
            <a:r>
              <a:rPr lang="en-US" altLang="zh-CN" sz="2800" b="1" dirty="0" smtClean="0">
                <a:solidFill>
                  <a:srgbClr val="002060"/>
                </a:solidFill>
              </a:rPr>
              <a:t>         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膳食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中碳水化合物的供给量主要根据民族饮食习惯、生活条件等而定，西方国家碳水化合物供热量约占全日能量的</a:t>
            </a:r>
            <a:r>
              <a:rPr lang="en-US" altLang="zh-CN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50%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～</a:t>
            </a:r>
            <a:r>
              <a:rPr lang="en-US" altLang="zh-CN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55%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，我国约占全日能量的</a:t>
            </a:r>
            <a:r>
              <a:rPr lang="en-US" altLang="zh-CN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60%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～</a:t>
            </a:r>
            <a:r>
              <a:rPr lang="en-US" altLang="zh-CN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70%</a:t>
            </a:r>
            <a:r>
              <a:rPr lang="zh-CN" altLang="en-US" sz="28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。一般来说，膳食组成中蛋白质、脂肪含量高时，碳水化合物的量可以低些，反之则应高些。</a:t>
            </a:r>
            <a:r>
              <a:rPr lang="zh-CN" altLang="en-US" sz="2800" b="1" dirty="0" smtClean="0">
                <a:solidFill>
                  <a:srgbClr val="002060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	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785786" y="714356"/>
            <a:ext cx="66437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五、</a:t>
            </a: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碳水化合物的不足和过</a:t>
            </a:r>
            <a:r>
              <a:rPr kumimoji="0" lang="zh-CN" altLang="en-US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量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642910" y="2214554"/>
            <a:ext cx="792961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576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碳水化合物摄入不足。会使蛋白质用于能量代谢，同时对脂肪代谢会不利，脂肪氧化不完全，会产生一定数量的酮体，酮体聚集引起血液酸度偏高，导致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酮症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，表现为疲乏、恶心、呕吐等，严重者可致昏迷。长期碳水化合物摄入不足，会造成生长发育迟缓，体重轻，容易疲劳、头晕等。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65760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  如果谷类食物摄入不足还会造成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族维生素的缺乏，如果膳食纤维缺乏会引起胃肠道构造的损害和功能障碍，使诸如溃疡性结肠炎、肥胖、糖尿病、高脂血症、动脉硬化及癌症等疾病发病的危险。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5" name="矩形 4"/>
          <p:cNvSpPr/>
          <p:nvPr/>
        </p:nvSpPr>
        <p:spPr>
          <a:xfrm>
            <a:off x="571472" y="1785926"/>
            <a:ext cx="46313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  <a:tabLst>
                <a:tab pos="3657600" algn="l"/>
              </a:tabLst>
            </a:pPr>
            <a:r>
              <a:rPr lang="en-US" altLang="zh-CN" sz="24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、碳水化合物摄入不足的危害</a:t>
            </a:r>
            <a:endParaRPr lang="en-US" altLang="zh-CN" sz="2400" b="1" dirty="0" smtClean="0">
              <a:solidFill>
                <a:schemeClr val="tx2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2214554"/>
            <a:ext cx="771530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/>
              <a:t>          高糖可刺激人体内胰岛素水平升高，促使血管紧张度增加，引发高血压。食入蔗糖过多者，糖尿病的发病率增加，糖还可影响体内脂肪的消耗，造成脂肪堆积，导致肥胖。还会促进动脉粥样硬化的发展和发生。同时还可引起龋齿和牙周病的发生。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1428736"/>
            <a:ext cx="514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2"/>
                </a:solidFill>
              </a:rPr>
              <a:t>2</a:t>
            </a:r>
            <a:r>
              <a:rPr lang="zh-CN" altLang="en-US" sz="2800" b="1" dirty="0" smtClean="0">
                <a:solidFill>
                  <a:schemeClr val="tx2"/>
                </a:solidFill>
              </a:rPr>
              <a:t>、碳水化合物摄入过量</a:t>
            </a:r>
            <a:endParaRPr lang="zh-CN" altLang="en-US" sz="28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1214422"/>
            <a:ext cx="5286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</a:rPr>
              <a:t>四、人体对膳食纤维的需要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  <p:sp>
        <p:nvSpPr>
          <p:cNvPr id="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57224" y="2143116"/>
            <a:ext cx="2071702" cy="675635"/>
          </a:xfrm>
        </p:spPr>
        <p:txBody>
          <a:bodyPr>
            <a:norm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一、概念：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" name="Rectangle 1027"/>
          <p:cNvSpPr txBox="1">
            <a:spLocks noChangeArrowheads="1"/>
          </p:cNvSpPr>
          <p:nvPr/>
        </p:nvSpPr>
        <p:spPr>
          <a:xfrm>
            <a:off x="857224" y="2928934"/>
            <a:ext cx="7772400" cy="2678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膳食纤维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是不能被人体利用，即不能被人体消化酶所消化，而且人体不能吸收的非淀粉多糖物质。但也可把非消化性多糖类和植物细胞壁成分木质素统称为膳食纤维。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62000" y="381000"/>
            <a:ext cx="7315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800" b="1" dirty="0" smtClean="0">
                <a:solidFill>
                  <a:srgbClr val="C00000"/>
                </a:solidFill>
                <a:latin typeface="Times New Roman" pitchFamily="18" charset="0"/>
              </a:rPr>
              <a:t>二、膳食</a:t>
            </a:r>
            <a:r>
              <a:rPr kumimoji="1" lang="zh-CN" altLang="en-US" sz="2800" b="1" dirty="0">
                <a:solidFill>
                  <a:srgbClr val="C00000"/>
                </a:solidFill>
                <a:latin typeface="Times New Roman" pitchFamily="18" charset="0"/>
              </a:rPr>
              <a:t>纤维的种类、食物来源和主要功能</a:t>
            </a:r>
          </a:p>
        </p:txBody>
      </p:sp>
      <p:graphicFrame>
        <p:nvGraphicFramePr>
          <p:cNvPr id="36903" name="Group 39"/>
          <p:cNvGraphicFramePr>
            <a:graphicFrameLocks noGrp="1"/>
          </p:cNvGraphicFramePr>
          <p:nvPr/>
        </p:nvGraphicFramePr>
        <p:xfrm>
          <a:off x="609600" y="1143000"/>
          <a:ext cx="8001000" cy="5122165"/>
        </p:xfrm>
        <a:graphic>
          <a:graphicData uri="http://schemas.openxmlformats.org/drawingml/2006/table">
            <a:tbl>
              <a:tblPr/>
              <a:tblGrid>
                <a:gridCol w="2743200"/>
                <a:gridCol w="2667000"/>
                <a:gridCol w="2590800"/>
              </a:tblGrid>
              <a:tr h="547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种类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主要食物来源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主要功能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1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不溶性纤维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6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木 质 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纤 维 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半纤维素 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所有植物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所有植物（如小麦制品）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小麦、黑麦、大米、蔬菜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正在研究之中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增加粪便体积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促进胃肠蠕动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7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可溶性纤维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果胶、树胶、粘胶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少数半纤维素 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柑橘类、燕麦制品和豆类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延缓胃排空时间、减缓葡萄糖吸收、降低血胆固醇 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508125" y="7064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00100" y="1785926"/>
            <a:ext cx="757242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zh-CN" altLang="en-US" sz="2400" dirty="0"/>
          </a:p>
          <a:p>
            <a:r>
              <a:rPr lang="en-US" altLang="zh-CN" sz="2400" dirty="0"/>
              <a:t>1</a:t>
            </a:r>
            <a:r>
              <a:rPr lang="zh-CN" altLang="en-US" sz="2400" dirty="0"/>
              <a:t>、延缓碳水化合物消化吸收，有力防止肥胖</a:t>
            </a:r>
          </a:p>
          <a:p>
            <a:endParaRPr lang="zh-CN" altLang="en-US" sz="2400" dirty="0"/>
          </a:p>
          <a:p>
            <a:r>
              <a:rPr lang="en-US" altLang="zh-CN" sz="2400" dirty="0"/>
              <a:t>2</a:t>
            </a:r>
            <a:r>
              <a:rPr lang="zh-CN" altLang="en-US" sz="2400" dirty="0"/>
              <a:t>、促进肠道蠕动，有力防止便秘</a:t>
            </a:r>
          </a:p>
          <a:p>
            <a:endParaRPr lang="zh-CN" altLang="en-US" sz="2400" dirty="0"/>
          </a:p>
          <a:p>
            <a:r>
              <a:rPr lang="en-US" altLang="zh-CN" sz="2400" dirty="0"/>
              <a:t>3</a:t>
            </a:r>
            <a:r>
              <a:rPr lang="zh-CN" altLang="en-US" sz="2400" dirty="0"/>
              <a:t>、降低胆固醇吸收，有利防止心血管病</a:t>
            </a:r>
          </a:p>
          <a:p>
            <a:endParaRPr lang="zh-CN" altLang="en-US" sz="2400" dirty="0"/>
          </a:p>
          <a:p>
            <a:r>
              <a:rPr lang="en-US" altLang="zh-CN" sz="2400" dirty="0"/>
              <a:t>4</a:t>
            </a:r>
            <a:r>
              <a:rPr lang="zh-CN" altLang="en-US" sz="2400" dirty="0"/>
              <a:t>、促进结肠菌发酵，有利防癌和保护身体健康</a:t>
            </a:r>
          </a:p>
          <a:p>
            <a:endParaRPr lang="en-US" altLang="zh-CN" sz="2400" dirty="0"/>
          </a:p>
        </p:txBody>
      </p:sp>
      <p:sp>
        <p:nvSpPr>
          <p:cNvPr id="4" name="矩形 3"/>
          <p:cNvSpPr/>
          <p:nvPr/>
        </p:nvSpPr>
        <p:spPr>
          <a:xfrm>
            <a:off x="928662" y="1071546"/>
            <a:ext cx="35719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三、纤维素的作用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00100" y="1357298"/>
            <a:ext cx="7072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第四节、</a:t>
            </a:r>
            <a:r>
              <a:rPr lang="zh-CN" altLang="en-US" sz="4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人体对脂类的需要</a:t>
            </a:r>
            <a:endParaRPr lang="zh-CN" altLang="en-US" sz="4400" b="1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8662" y="2551836"/>
            <a:ext cx="72866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         脂类是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脂肪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和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类脂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的总称。难溶于水，易溶于有机溶剂。它们是动植物的重要组成部分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脂肪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是甘油和各种脂肪酸所形成的甘油三酯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rgbClr val="C00000"/>
                </a:solidFill>
              </a:rPr>
              <a:t>类脂</a:t>
            </a:r>
            <a:r>
              <a:rPr lang="zh-CN" altLang="en-US" sz="2800" b="1" dirty="0" smtClean="0">
                <a:solidFill>
                  <a:schemeClr val="accent3">
                    <a:lumMod val="50000"/>
                  </a:schemeClr>
                </a:solidFill>
              </a:rPr>
              <a:t>是一类在某些理化性质上与脂肪类似的物质，包括各种磷脂及类固醇，它们也广泛存在于许多动植物食品中。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2463800" y="404813"/>
            <a:ext cx="4079875" cy="792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solidFill>
                  <a:schemeClr val="tx2"/>
                </a:solidFill>
                <a:latin typeface="+mj-lt"/>
                <a:ea typeface="宋体" pitchFamily="2" charset="-122"/>
                <a:cs typeface="+mj-cs"/>
              </a:rPr>
              <a:t>一、人体对水的需要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itchFamily="2" charset="-122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14348" y="1928802"/>
            <a:ext cx="7643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1"/>
                </a:solidFill>
              </a:rPr>
              <a:t>1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、水是机体重要的组成成分</a:t>
            </a:r>
            <a:endParaRPr lang="en-US" altLang="zh-CN" sz="2000" b="1" dirty="0" smtClean="0">
              <a:solidFill>
                <a:schemeClr val="accent1"/>
              </a:solidFill>
            </a:endParaRPr>
          </a:p>
          <a:p>
            <a:r>
              <a:rPr lang="en-US" altLang="zh-CN" sz="2000" dirty="0" smtClean="0"/>
              <a:t>         </a:t>
            </a:r>
            <a:r>
              <a:rPr lang="zh-CN" altLang="en-US" sz="2000" dirty="0" smtClean="0"/>
              <a:t>水是人体含量最多和最重要的组成成分，是维持生命、保持细胞形态，构成各种体液所必需的。</a:t>
            </a:r>
          </a:p>
          <a:p>
            <a:endParaRPr lang="zh-CN" alt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357158" y="1285860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</a:rPr>
              <a:t>一、水的生理功能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3071810"/>
            <a:ext cx="78581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/>
                </a:solidFill>
              </a:rPr>
              <a:t>2.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促进营养素的消化、吸收、代谢和排泄</a:t>
            </a:r>
            <a:endParaRPr lang="en-US" altLang="zh-CN" sz="2000" b="1" dirty="0" smtClean="0">
              <a:solidFill>
                <a:schemeClr val="accent1"/>
              </a:solidFill>
            </a:endParaRPr>
          </a:p>
          <a:p>
            <a:r>
              <a:rPr lang="zh-CN" altLang="en-US" sz="2000" dirty="0" smtClean="0"/>
              <a:t>         水把氧气、营养物质等运送到组织细胞，以利营养素的消化和吸收，又可以把代谢废物、有害物质通过呼吸、蒸发及大小便途径排出体外。水也可以直接参与体内的物质代谢，促进各种生化反应和生理活动。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714348" y="4929198"/>
            <a:ext cx="757242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accent1"/>
                </a:solidFill>
              </a:rPr>
              <a:t>3.</a:t>
            </a:r>
            <a:r>
              <a:rPr lang="zh-CN" altLang="en-US" sz="2000" b="1" dirty="0" smtClean="0">
                <a:solidFill>
                  <a:schemeClr val="accent1"/>
                </a:solidFill>
              </a:rPr>
              <a:t>调节体温恒定与机体的润滑作用</a:t>
            </a:r>
            <a:endParaRPr lang="en-US" altLang="zh-CN" sz="2000" b="1" dirty="0" smtClean="0">
              <a:solidFill>
                <a:schemeClr val="accent1"/>
              </a:solidFill>
            </a:endParaRPr>
          </a:p>
          <a:p>
            <a:r>
              <a:rPr lang="zh-CN" altLang="en-US" sz="2000" dirty="0" smtClean="0"/>
              <a:t>水的比热容大，热容量也大，水能吸收较多的热而其本身的温度升高不大，因而不致使体温由于内外环境的改变而发生显著变化。人体通常由蒸发、出汗来调节体温的恒定。</a:t>
            </a:r>
          </a:p>
          <a:p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79D6AE-C518-48FE-84D1-2EC73DF93F67}" type="slidenum">
              <a:rPr lang="en-US" altLang="zh-CN"/>
              <a:pPr/>
              <a:t>40</a:t>
            </a:fld>
            <a:endParaRPr lang="en-US" altLang="zh-CN"/>
          </a:p>
        </p:txBody>
      </p:sp>
      <p:graphicFrame>
        <p:nvGraphicFramePr>
          <p:cNvPr id="2102333" name="Group 61"/>
          <p:cNvGraphicFramePr>
            <a:graphicFrameLocks noGrp="1"/>
          </p:cNvGraphicFramePr>
          <p:nvPr/>
        </p:nvGraphicFramePr>
        <p:xfrm>
          <a:off x="258763" y="1447800"/>
          <a:ext cx="8656637" cy="5111560"/>
        </p:xfrm>
        <a:graphic>
          <a:graphicData uri="http://schemas.openxmlformats.org/drawingml/2006/table">
            <a:tbl>
              <a:tblPr/>
              <a:tblGrid>
                <a:gridCol w="2027237"/>
                <a:gridCol w="914400"/>
                <a:gridCol w="1447800"/>
                <a:gridCol w="4267200"/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分类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含量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分布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生理功能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</a:tr>
              <a:tr h="2220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脂肪：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甘油三酯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 95﹪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脂肪组织、血浆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储脂供能，构成机体组织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2.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提供必需脂酸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3.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促脂溶性维生素吸收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4.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改善食物的感官性状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4.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维持体温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5.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保护脏器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6.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滋润皮肤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FF99"/>
                    </a:solidFill>
                  </a:tcPr>
                </a:tc>
              </a:tr>
              <a:tr h="1414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类脂：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磷脂、糖酯、固醇、脂蛋白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5﹪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生物膜、神经、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血浆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1.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构成生物膜、组织细胞</a:t>
                      </a:r>
                      <a:r>
                        <a:rPr kumimoji="0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宋体" pitchFamily="2" charset="-122"/>
                          <a:cs typeface="Tahoma" pitchFamily="34" charset="0"/>
                        </a:rPr>
                        <a:t> 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黑体" pitchFamily="2" charset="-122"/>
                        <a:cs typeface="Tahoma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2.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固醇可转变成类固醇激素等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3.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黑体" pitchFamily="2" charset="-122"/>
                          <a:cs typeface="Tahoma" pitchFamily="34" charset="0"/>
                        </a:rPr>
                        <a:t>构成血浆脂蛋白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</a:tr>
            </a:tbl>
          </a:graphicData>
        </a:graphic>
      </p:graphicFrame>
      <p:sp>
        <p:nvSpPr>
          <p:cNvPr id="2102308" name="Rectangle 36"/>
          <p:cNvSpPr>
            <a:spLocks noChangeArrowheads="1"/>
          </p:cNvSpPr>
          <p:nvPr/>
        </p:nvSpPr>
        <p:spPr bwMode="auto">
          <a:xfrm>
            <a:off x="539750" y="152400"/>
            <a:ext cx="77724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zh-CN" altLang="en-US" sz="4400" b="1">
                <a:solidFill>
                  <a:srgbClr val="0033CC"/>
                </a:solidFill>
                <a:ea typeface="隶书" pitchFamily="49" charset="-122"/>
                <a:cs typeface="Tahoma" pitchFamily="34" charset="0"/>
              </a:rPr>
              <a:t>一、脂类的分类和功能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428604"/>
            <a:ext cx="52149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脂</a:t>
            </a:r>
            <a:r>
              <a:rPr lang="zh-CN" altLang="en-US" sz="4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类的生理功能</a:t>
            </a:r>
            <a:endParaRPr lang="zh-CN" altLang="en-US" sz="4400" b="1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910" y="1285860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/>
                </a:solidFill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、供给能量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r>
              <a:rPr lang="en-US" sz="2400" dirty="0" smtClean="0"/>
              <a:t>          1</a:t>
            </a:r>
            <a:r>
              <a:rPr lang="zh-CN" altLang="en-US" sz="2400" dirty="0" smtClean="0"/>
              <a:t>克食物脂肪在体内可产生</a:t>
            </a:r>
            <a:r>
              <a:rPr lang="en-US" sz="2400" smtClean="0"/>
              <a:t>37.6kJ </a:t>
            </a:r>
            <a:r>
              <a:rPr lang="en-US" sz="2400" dirty="0" smtClean="0"/>
              <a:t>(9kcal) </a:t>
            </a:r>
            <a:r>
              <a:rPr lang="zh-CN" altLang="en-US" sz="2400" dirty="0" smtClean="0"/>
              <a:t>的能量，是营养素中产热量最高的一种。过量的碳水化合物、脂肪和蛋白质能转化为脂肪储存在体内，体内贮存的脂肪是人体的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能量库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3286124"/>
            <a:ext cx="78581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/>
                </a:solidFill>
              </a:rPr>
              <a:t>2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、构成人体的组织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r>
              <a:rPr lang="zh-CN" altLang="en-US" sz="2400" dirty="0" smtClean="0"/>
              <a:t>         主要存在人体皮下结缔组织、腹腔大网膜、肠系膜等处。构成细胞膜、神经髓鞘外膜和神经细胞的主要成分。</a:t>
            </a:r>
            <a:endParaRPr lang="zh-CN" alt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4786322"/>
            <a:ext cx="79296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/>
                </a:solidFill>
              </a:rPr>
              <a:t>3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、供给必需脂肪酸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r>
              <a:rPr lang="zh-CN" altLang="en-US" sz="2400" dirty="0" smtClean="0"/>
              <a:t>         必须脂肪酸是指人体必需的，人体不能合成或合成数量不能满足机体需要的，必须从食物中摄取的脂肪酸，指</a:t>
            </a:r>
            <a:r>
              <a:rPr lang="en-US" sz="2400" dirty="0" smtClean="0"/>
              <a:t>n-6</a:t>
            </a:r>
            <a:r>
              <a:rPr lang="zh-CN" altLang="en-US" sz="2400" dirty="0" smtClean="0"/>
              <a:t>系亚油酸，</a:t>
            </a:r>
            <a:r>
              <a:rPr lang="en-US" sz="2400" dirty="0" smtClean="0"/>
              <a:t>n-3</a:t>
            </a:r>
            <a:r>
              <a:rPr lang="zh-CN" altLang="en-US" sz="2400" dirty="0" smtClean="0"/>
              <a:t>系亚麻酸。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357166"/>
            <a:ext cx="84296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tx2"/>
                </a:solidFill>
              </a:rPr>
              <a:t>  4</a:t>
            </a:r>
            <a:r>
              <a:rPr lang="zh-CN" altLang="en-US" sz="2400" b="1" dirty="0" smtClean="0">
                <a:solidFill>
                  <a:schemeClr val="tx2"/>
                </a:solidFill>
              </a:rPr>
              <a:t>、维持体温和保护内脏器官</a:t>
            </a:r>
            <a:endParaRPr lang="en-US" altLang="zh-CN" sz="2400" b="1" dirty="0" smtClean="0">
              <a:solidFill>
                <a:schemeClr val="tx2"/>
              </a:solidFill>
            </a:endParaRPr>
          </a:p>
          <a:p>
            <a:r>
              <a:rPr lang="zh-CN" altLang="en-US" sz="2400" dirty="0" smtClean="0"/>
              <a:t>         脂肪导热性低，贮存在皮下的脂肪，可以起到隔热、保温的作用；脂肪是脏器的支撑和保护者。缺少脂肪，肾脏、肝脏会下垂，严重时会发生游走肾；脂肪在体内可减少脏器之间的摩擦和震动。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214282" y="4500570"/>
            <a:ext cx="878684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增加饱腹感，促进食欲</a:t>
            </a:r>
            <a:endParaRPr lang="en-US" altLang="zh-CN" sz="2400" b="1" dirty="0" smtClean="0">
              <a:solidFill>
                <a:schemeClr val="tx2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脂肪在胃内消化较缓停留时间较长，这是因为过多的油脂抑制胃液的分泌和胃肠的蠕动，因此摄入含脂肪高的食物，可增加饱腹感，使人不易感到饥饿；同时没有脂肪或脂肪少的食物不好吃，脂肪能改变食物的感官性状，增加食物的香味，促进食欲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6" name="矩形 5"/>
          <p:cNvSpPr/>
          <p:nvPr/>
        </p:nvSpPr>
        <p:spPr>
          <a:xfrm>
            <a:off x="142844" y="2357430"/>
            <a:ext cx="4956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400" b="1" dirty="0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、脂溶性维生素的提供者及溶剂</a:t>
            </a:r>
            <a:endParaRPr lang="en-US" altLang="zh-CN" sz="2400" b="1" dirty="0" smtClean="0">
              <a:solidFill>
                <a:schemeClr val="tx2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14282" y="2857496"/>
            <a:ext cx="864399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奶油、蛋黄油、鱼肝油中含有维生素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和维生素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D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；许多植物油如麦胚油、玉米油、菜油、芝麻油等都含有维生素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E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。膳食中有适量脂肪存在有利于脂溶性维生素的吸收，特别是胡萝卜素的吸收。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1538" y="714356"/>
            <a:ext cx="6313507" cy="655638"/>
          </a:xfrm>
        </p:spPr>
        <p:txBody>
          <a:bodyPr>
            <a:normAutofit fontScale="90000"/>
          </a:bodyPr>
          <a:lstStyle/>
          <a:p>
            <a:r>
              <a:rPr lang="zh-CN" altLang="en-US" sz="4000" b="1" dirty="0" smtClean="0">
                <a:solidFill>
                  <a:srgbClr val="990000"/>
                </a:solidFill>
              </a:rPr>
              <a:t>脂</a:t>
            </a:r>
            <a:r>
              <a:rPr lang="zh-CN" altLang="en-US" sz="4000" b="1" dirty="0">
                <a:solidFill>
                  <a:srgbClr val="990000"/>
                </a:solidFill>
              </a:rPr>
              <a:t>类</a:t>
            </a:r>
            <a:r>
              <a:rPr lang="zh-CN" altLang="en-US" sz="4000" b="1" dirty="0" smtClean="0">
                <a:solidFill>
                  <a:srgbClr val="990000"/>
                </a:solidFill>
              </a:rPr>
              <a:t>缺乏对皮肤的影响</a:t>
            </a:r>
            <a:endParaRPr lang="zh-CN" altLang="en-US" sz="4000" b="1" dirty="0">
              <a:solidFill>
                <a:srgbClr val="990000"/>
              </a:solidFill>
            </a:endParaRPr>
          </a:p>
        </p:txBody>
      </p:sp>
      <p:sp>
        <p:nvSpPr>
          <p:cNvPr id="1208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557338"/>
            <a:ext cx="8353425" cy="4751387"/>
          </a:xfrm>
        </p:spPr>
        <p:txBody>
          <a:bodyPr>
            <a:normAutofit/>
          </a:bodyPr>
          <a:lstStyle/>
          <a:p>
            <a:r>
              <a:rPr lang="zh-CN" altLang="en-US" sz="2800" b="1" dirty="0">
                <a:solidFill>
                  <a:srgbClr val="333300"/>
                </a:solidFill>
              </a:rPr>
              <a:t>科学已经证明皮肤的健美与各种物质的摄取密切相关，如果皮肤得不到体内丰富的营养供给，即使是高级的化妆品，也难以使其健美。因为，必须从膳食中摄取各种营养物质，以供给皮肤的需要。</a:t>
            </a:r>
          </a:p>
          <a:p>
            <a:r>
              <a:rPr lang="zh-CN" altLang="en-US" sz="2800" b="1" dirty="0">
                <a:solidFill>
                  <a:srgbClr val="333300"/>
                </a:solidFill>
              </a:rPr>
              <a:t> 脂肪可供给机体热能和必要的脂肪酸，帮助脂溶性维生素的吸收，使皮肤富有弹性。缺乏时则易患脂溶性维生素缺乏症，皮肤失去弹性。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AD6E83-78D0-41B1-9040-B362115B0925}" type="slidenum">
              <a:rPr lang="en-US" altLang="zh-CN"/>
              <a:pPr/>
              <a:t>44</a:t>
            </a:fld>
            <a:endParaRPr lang="en-US" altLang="zh-CN"/>
          </a:p>
        </p:txBody>
      </p:sp>
      <p:sp>
        <p:nvSpPr>
          <p:cNvPr id="2064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chemeClr val="accent2"/>
                </a:solidFill>
                <a:ea typeface="隶书" pitchFamily="49" charset="-122"/>
              </a:rPr>
              <a:t>二、脂肪</a:t>
            </a:r>
            <a:r>
              <a:rPr lang="zh-CN" altLang="en-US" b="1" dirty="0">
                <a:solidFill>
                  <a:schemeClr val="accent2"/>
                </a:solidFill>
                <a:ea typeface="隶书" pitchFamily="49" charset="-122"/>
              </a:rPr>
              <a:t>的膳食来源</a:t>
            </a:r>
          </a:p>
        </p:txBody>
      </p:sp>
      <p:sp>
        <p:nvSpPr>
          <p:cNvPr id="2064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534400" cy="4724400"/>
          </a:xfrm>
        </p:spPr>
        <p:txBody>
          <a:bodyPr/>
          <a:lstStyle/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饱和脂肪酸、单不饱和脂肪酸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（动物脂肪和肉类）</a:t>
            </a:r>
          </a:p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不饱和脂肪酸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（植物油）</a:t>
            </a:r>
          </a:p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亚油酸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（植物油）</a:t>
            </a:r>
          </a:p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亚麻酸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（豆油、紫苏籽油）</a:t>
            </a:r>
          </a:p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en-US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EPA</a:t>
            </a: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、</a:t>
            </a:r>
            <a:r>
              <a:rPr lang="en-US" altLang="zh-CN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DHA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（海产品、深海鱼油）</a:t>
            </a:r>
          </a:p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磷脂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（蛋黄、肝脏、大豆、花生）</a:t>
            </a:r>
          </a:p>
          <a:p>
            <a:pPr>
              <a:lnSpc>
                <a:spcPct val="120000"/>
              </a:lnSpc>
              <a:spcAft>
                <a:spcPct val="20000"/>
              </a:spcAft>
              <a:buClr>
                <a:schemeClr val="tx2"/>
              </a:buClr>
              <a:buFont typeface="Wingdings" pitchFamily="2" charset="2"/>
              <a:buChar char="§"/>
            </a:pPr>
            <a:r>
              <a:rPr lang="zh-CN" altLang="en-US" sz="28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胆固醇</a:t>
            </a:r>
            <a:r>
              <a:rPr lang="zh-CN" altLang="en-US" sz="2800" b="1">
                <a:latin typeface="黑体" pitchFamily="2" charset="-122"/>
                <a:ea typeface="黑体" pitchFamily="2" charset="-122"/>
              </a:rPr>
              <a:t>（脑、肝、肾、蛋、肉、奶）</a:t>
            </a:r>
          </a:p>
        </p:txBody>
      </p:sp>
      <p:pic>
        <p:nvPicPr>
          <p:cNvPr id="2064388" name="Picture 4" descr="鱼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2438400"/>
            <a:ext cx="2743200" cy="193198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14282" y="1357298"/>
            <a:ext cx="4214842" cy="727075"/>
          </a:xfrm>
        </p:spPr>
        <p:txBody>
          <a:bodyPr>
            <a:normAutofit/>
          </a:bodyPr>
          <a:lstStyle/>
          <a:p>
            <a:r>
              <a:rPr kumimoji="1" lang="zh-CN" altLang="en-US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脂类</a:t>
            </a:r>
            <a:r>
              <a:rPr kumimoji="1" lang="zh-CN" altLang="en-US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供给量：</a:t>
            </a:r>
            <a:endParaRPr kumimoji="1" lang="zh-CN" altLang="en-US" sz="3200" b="1" dirty="0"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878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71538" y="2071678"/>
            <a:ext cx="7704137" cy="446405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2800" b="1" dirty="0">
                <a:solidFill>
                  <a:srgbClr val="CC0066"/>
                </a:solidFill>
              </a:rPr>
              <a:t>	</a:t>
            </a:r>
          </a:p>
          <a:p>
            <a:r>
              <a:rPr kumimoji="1" lang="en-US" altLang="zh-CN" sz="2800" b="1" dirty="0">
                <a:solidFill>
                  <a:srgbClr val="CC0066"/>
                </a:solidFill>
              </a:rPr>
              <a:t>     </a:t>
            </a:r>
            <a:r>
              <a:rPr kumimoji="1" lang="zh-CN" altLang="en-US" sz="2800" b="1" dirty="0">
                <a:solidFill>
                  <a:srgbClr val="333300"/>
                </a:solidFill>
              </a:rPr>
              <a:t>按其能量占总热能的百分比计算</a:t>
            </a:r>
          </a:p>
          <a:p>
            <a:r>
              <a:rPr kumimoji="1" lang="zh-CN" altLang="en-US" sz="2800" b="1" dirty="0">
                <a:solidFill>
                  <a:srgbClr val="333300"/>
                </a:solidFill>
              </a:rPr>
              <a:t>	 </a:t>
            </a:r>
            <a:r>
              <a:rPr kumimoji="1" lang="en-US" altLang="zh-CN" sz="2800" b="1" dirty="0">
                <a:solidFill>
                  <a:srgbClr val="333300"/>
                </a:solidFill>
              </a:rPr>
              <a:t>• </a:t>
            </a:r>
            <a:r>
              <a:rPr kumimoji="1" lang="zh-CN" altLang="en-US" sz="2800" b="1" dirty="0">
                <a:solidFill>
                  <a:srgbClr val="333300"/>
                </a:solidFill>
              </a:rPr>
              <a:t>成人：            </a:t>
            </a:r>
            <a:r>
              <a:rPr kumimoji="1" lang="en-US" altLang="zh-CN" sz="2800" b="1" dirty="0">
                <a:solidFill>
                  <a:srgbClr val="333300"/>
                </a:solidFill>
              </a:rPr>
              <a:t>20 ~ </a:t>
            </a:r>
            <a:r>
              <a:rPr kumimoji="1" lang="en-US" altLang="zh-CN" sz="2800" b="1" dirty="0" smtClean="0">
                <a:solidFill>
                  <a:srgbClr val="333300"/>
                </a:solidFill>
              </a:rPr>
              <a:t>30%</a:t>
            </a:r>
            <a:endParaRPr kumimoji="1" lang="en-US" altLang="zh-CN" sz="2800" b="1" dirty="0">
              <a:solidFill>
                <a:srgbClr val="333300"/>
              </a:solidFill>
            </a:endParaRPr>
          </a:p>
          <a:p>
            <a:r>
              <a:rPr kumimoji="1" lang="en-US" altLang="zh-CN" sz="2800" b="1" dirty="0">
                <a:solidFill>
                  <a:srgbClr val="333300"/>
                </a:solidFill>
              </a:rPr>
              <a:t>	 • </a:t>
            </a:r>
            <a:r>
              <a:rPr kumimoji="1" lang="zh-CN" altLang="en-US" sz="2800" b="1" dirty="0">
                <a:solidFill>
                  <a:srgbClr val="333300"/>
                </a:solidFill>
              </a:rPr>
              <a:t>儿童、少年：</a:t>
            </a:r>
            <a:r>
              <a:rPr kumimoji="1" lang="en-US" altLang="zh-CN" sz="2800" b="1" dirty="0">
                <a:solidFill>
                  <a:srgbClr val="333300"/>
                </a:solidFill>
              </a:rPr>
              <a:t>25 ~ 30%</a:t>
            </a:r>
          </a:p>
          <a:p>
            <a:r>
              <a:rPr kumimoji="1" lang="en-US" altLang="zh-CN" sz="2800" b="1" dirty="0">
                <a:solidFill>
                  <a:srgbClr val="333300"/>
                </a:solidFill>
              </a:rPr>
              <a:t>	 • </a:t>
            </a:r>
            <a:r>
              <a:rPr kumimoji="1" lang="zh-CN" altLang="en-US" sz="2800" b="1" dirty="0">
                <a:solidFill>
                  <a:srgbClr val="333300"/>
                </a:solidFill>
              </a:rPr>
              <a:t>婴幼儿：        </a:t>
            </a:r>
            <a:r>
              <a:rPr kumimoji="1" lang="en-US" altLang="zh-CN" sz="2800" b="1" dirty="0">
                <a:solidFill>
                  <a:srgbClr val="333300"/>
                </a:solidFill>
              </a:rPr>
              <a:t>30 ~ 45%</a:t>
            </a:r>
            <a:endParaRPr kumimoji="1" lang="en-US" altLang="zh-CN" sz="2800" dirty="0">
              <a:solidFill>
                <a:srgbClr val="333300"/>
              </a:solidFill>
            </a:endParaRPr>
          </a:p>
          <a:p>
            <a:endParaRPr lang="en-US" altLang="zh-CN" sz="2800" dirty="0">
              <a:solidFill>
                <a:srgbClr val="33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571480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latin typeface="隶书" pitchFamily="49" charset="-122"/>
                <a:ea typeface="隶书" pitchFamily="49" charset="-122"/>
              </a:rPr>
              <a:t>三、脂类的缺乏和过量</a:t>
            </a:r>
            <a:endParaRPr lang="zh-CN" altLang="en-US" sz="4400" b="1" dirty="0">
              <a:solidFill>
                <a:srgbClr val="C0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428596" y="1428736"/>
            <a:ext cx="828680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、脂类的缺乏症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人体脂肪若长期供给不足，会影响大脑的发育，发生营养不良、生长迟缓和各种脂溶性维生素缺乏症，特别是危及皮肤健康的维生素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缺乏症。同时脂肪长期摄入不足会导致必需脂肪酸缺乏，从而导致生长发育停滞、中枢神经系统功能异常、生殖功能丧失、眼及视网膜病变、肾功能衰竭和血小板功能异常。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428596" y="4214818"/>
            <a:ext cx="81439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脂类的过多症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脂肪摄入过多会引起超重、肥胖。膳食中脂肪总量与血清胆固醇水平以及冠心病死亡率呈正相关。膳食脂肪总量过高对冠心病的发生有促进作用，而脂肪的种类会对动脉粥样硬化病变产生更大的影响。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472" y="1500174"/>
            <a:ext cx="82868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         </a:t>
            </a:r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</a:rPr>
              <a:t>膳食中脂肪的供给量常因年龄、季节劳动性质和生活水平而定。如在寒冷的冬季，在野外工作的人或重体力劳动者，热量消耗得多，就应多吃些油脂。而在炎热的夏天，就应少吃油。此外，患肝胆疾病的人，胆汁分泌减少，脂肪不易消化，不宜多吃油；患痢疾、急性肠胃炎、腹泻的人，由于胃肠功能紊乱，不宜吃油腻的食物。至于幼儿、青少年，正处于生长发育阶段，活动量大，热能消耗多，适当多食用这些油脂则对人体健康有利。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0" y="39688"/>
            <a:ext cx="8060220" cy="164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kumimoji="1" lang="zh-CN" altLang="en-US" sz="3600" b="1" dirty="0" smtClean="0">
                <a:solidFill>
                  <a:srgbClr val="990000"/>
                </a:solidFill>
                <a:latin typeface="Times New Roman" pitchFamily="18" charset="0"/>
              </a:rPr>
              <a:t>（五）</a:t>
            </a:r>
            <a:r>
              <a:rPr kumimoji="1" lang="zh-CN" altLang="en-US" sz="3600" b="1" dirty="0">
                <a:solidFill>
                  <a:srgbClr val="990000"/>
                </a:solidFill>
                <a:latin typeface="Times New Roman" pitchFamily="18" charset="0"/>
              </a:rPr>
              <a:t>矿物质（常量元素和微量元素）</a:t>
            </a:r>
          </a:p>
          <a:p>
            <a:pPr eaLnBrk="1" hangingPunct="1">
              <a:lnSpc>
                <a:spcPct val="140000"/>
              </a:lnSpc>
            </a:pPr>
            <a:r>
              <a:rPr kumimoji="1" lang="zh-CN" altLang="en-US" sz="3200" b="1" dirty="0">
                <a:solidFill>
                  <a:srgbClr val="990000"/>
                </a:solidFill>
                <a:latin typeface="Times New Roman" pitchFamily="18" charset="0"/>
              </a:rPr>
              <a:t>        </a:t>
            </a:r>
            <a:r>
              <a:rPr kumimoji="1" lang="en-US" altLang="zh-CN" sz="3600" b="1" dirty="0">
                <a:solidFill>
                  <a:srgbClr val="990000"/>
                </a:solidFill>
                <a:latin typeface="Times New Roman" pitchFamily="18" charset="0"/>
              </a:rPr>
              <a:t>1.</a:t>
            </a:r>
            <a:r>
              <a:rPr kumimoji="1" lang="zh-CN" altLang="en-US" sz="3600" b="1" dirty="0">
                <a:solidFill>
                  <a:srgbClr val="990000"/>
                </a:solidFill>
                <a:latin typeface="Times New Roman" pitchFamily="18" charset="0"/>
              </a:rPr>
              <a:t>分类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2590800" y="1676400"/>
            <a:ext cx="6248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常量元素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(macroelements)</a:t>
            </a:r>
            <a:endParaRPr kumimoji="1" lang="en-US" altLang="zh-CN" sz="3000" b="1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90800" y="3992563"/>
            <a:ext cx="6477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微量元素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(microelements)</a:t>
            </a:r>
            <a:endParaRPr kumimoji="1" lang="en-US" altLang="zh-CN" sz="3000" b="1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0" y="2286000"/>
            <a:ext cx="2224088" cy="103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hangingPunct="1"/>
            <a:r>
              <a:rPr kumimoji="1" lang="zh-CN" altLang="en-US" sz="32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矿物质</a:t>
            </a:r>
          </a:p>
          <a:p>
            <a:pPr algn="ctr" eaLnBrk="1" hangingPunct="1"/>
            <a:r>
              <a:rPr kumimoji="1" lang="zh-CN" altLang="en-US" sz="3000" b="1">
                <a:solidFill>
                  <a:srgbClr val="993300"/>
                </a:solidFill>
                <a:latin typeface="Times New Roman" pitchFamily="18" charset="0"/>
              </a:rPr>
              <a:t>（</a:t>
            </a:r>
            <a:r>
              <a:rPr kumimoji="1" lang="en-US" altLang="zh-CN" sz="3000" b="1">
                <a:solidFill>
                  <a:srgbClr val="993300"/>
                </a:solidFill>
                <a:latin typeface="Times New Roman" pitchFamily="18" charset="0"/>
              </a:rPr>
              <a:t>mineral</a:t>
            </a:r>
            <a:r>
              <a:rPr kumimoji="1" lang="zh-CN" altLang="en-US" sz="3000" b="1">
                <a:solidFill>
                  <a:srgbClr val="993300"/>
                </a:solidFill>
                <a:latin typeface="Times New Roman" pitchFamily="18" charset="0"/>
              </a:rPr>
              <a:t>）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905000" y="1981200"/>
            <a:ext cx="609600" cy="2362200"/>
            <a:chOff x="1200" y="1296"/>
            <a:chExt cx="384" cy="1488"/>
          </a:xfrm>
        </p:grpSpPr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1391" y="1296"/>
              <a:ext cx="193" cy="1488"/>
              <a:chOff x="1391" y="1248"/>
              <a:chExt cx="193" cy="1488"/>
            </a:xfrm>
          </p:grpSpPr>
          <p:sp>
            <p:nvSpPr>
              <p:cNvPr id="50184" name="Line 8"/>
              <p:cNvSpPr>
                <a:spLocks noChangeShapeType="1"/>
              </p:cNvSpPr>
              <p:nvPr/>
            </p:nvSpPr>
            <p:spPr bwMode="auto">
              <a:xfrm>
                <a:off x="1392" y="1392"/>
                <a:ext cx="0" cy="1200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185" name="Arc 9"/>
              <p:cNvSpPr>
                <a:spLocks/>
              </p:cNvSpPr>
              <p:nvPr/>
            </p:nvSpPr>
            <p:spPr bwMode="auto">
              <a:xfrm flipH="1" flipV="1">
                <a:off x="1391" y="2544"/>
                <a:ext cx="144" cy="1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186" name="Arc 10"/>
              <p:cNvSpPr>
                <a:spLocks/>
              </p:cNvSpPr>
              <p:nvPr/>
            </p:nvSpPr>
            <p:spPr bwMode="auto">
              <a:xfrm rot="-5400000">
                <a:off x="1416" y="1224"/>
                <a:ext cx="144" cy="1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0187" name="Line 11"/>
            <p:cNvSpPr>
              <a:spLocks noChangeShapeType="1"/>
            </p:cNvSpPr>
            <p:nvPr/>
          </p:nvSpPr>
          <p:spPr bwMode="auto">
            <a:xfrm>
              <a:off x="1200" y="2064"/>
              <a:ext cx="192" cy="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2590800" y="2133600"/>
            <a:ext cx="6305550" cy="1601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kumimoji="1" lang="en-US" altLang="zh-CN" sz="3000" b="1" dirty="0">
                <a:solidFill>
                  <a:srgbClr val="006600"/>
                </a:solidFill>
                <a:latin typeface="Times New Roman" pitchFamily="18" charset="0"/>
              </a:rPr>
              <a:t>    </a:t>
            </a: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体内含量较多的元素。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钾、钠、钙、镁、磷、硫、氯等七种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含量最多</a:t>
            </a:r>
            <a:endParaRPr kumimoji="1" lang="zh-CN" altLang="en-US" sz="2400" dirty="0">
              <a:solidFill>
                <a:srgbClr val="3333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2438400" y="4540250"/>
            <a:ext cx="668655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kumimoji="1" lang="en-US" altLang="zh-CN" sz="3000" b="1">
                <a:solidFill>
                  <a:srgbClr val="006600"/>
                </a:solidFill>
                <a:latin typeface="Times New Roman" pitchFamily="18" charset="0"/>
              </a:rPr>
              <a:t>     </a:t>
            </a:r>
            <a:r>
              <a:rPr kumimoji="1" lang="zh-CN" altLang="en-US" sz="3000" b="1">
                <a:solidFill>
                  <a:srgbClr val="333300"/>
                </a:solidFill>
                <a:latin typeface="Times New Roman" pitchFamily="18" charset="0"/>
              </a:rPr>
              <a:t>体内含量占体重</a:t>
            </a:r>
            <a:r>
              <a:rPr kumimoji="1" lang="en-US" altLang="zh-CN" sz="3000" b="1">
                <a:solidFill>
                  <a:srgbClr val="333300"/>
                </a:solidFill>
                <a:latin typeface="Times New Roman" pitchFamily="18" charset="0"/>
              </a:rPr>
              <a:t>0.01%</a:t>
            </a:r>
            <a:r>
              <a:rPr kumimoji="1" lang="zh-CN" altLang="en-US" sz="3000" b="1">
                <a:solidFill>
                  <a:srgbClr val="333300"/>
                </a:solidFill>
                <a:latin typeface="Times New Roman" pitchFamily="18" charset="0"/>
              </a:rPr>
              <a:t>以下的元素。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z="3000" b="1">
                <a:solidFill>
                  <a:srgbClr val="333300"/>
                </a:solidFill>
                <a:latin typeface="Times New Roman" pitchFamily="18" charset="0"/>
              </a:rPr>
              <a:t>铁、锌、铜、碘、硒、钼 、铬、钴 </a:t>
            </a:r>
            <a:r>
              <a:rPr kumimoji="1" lang="en-US" altLang="zh-CN" sz="3000" b="1">
                <a:solidFill>
                  <a:srgbClr val="333300"/>
                </a:solidFill>
                <a:latin typeface="Times New Roman" pitchFamily="18" charset="0"/>
              </a:rPr>
              <a:t>8</a:t>
            </a:r>
            <a:r>
              <a:rPr kumimoji="1" lang="zh-CN" altLang="en-US" sz="3000" b="1">
                <a:solidFill>
                  <a:srgbClr val="333300"/>
                </a:solidFill>
                <a:latin typeface="Times New Roman" pitchFamily="18" charset="0"/>
              </a:rPr>
              <a:t>种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z="3000" b="1">
                <a:solidFill>
                  <a:srgbClr val="333300"/>
                </a:solidFill>
                <a:latin typeface="Times New Roman" pitchFamily="18" charset="0"/>
              </a:rPr>
              <a:t>为人体必需，称为</a:t>
            </a:r>
            <a:r>
              <a:rPr kumimoji="1" lang="zh-CN" altLang="en-US" sz="3000" b="1">
                <a:solidFill>
                  <a:srgbClr val="B20000"/>
                </a:solidFill>
                <a:latin typeface="Times New Roman" pitchFamily="18" charset="0"/>
              </a:rPr>
              <a:t>必需微量元素</a:t>
            </a:r>
          </a:p>
          <a:p>
            <a:pPr eaLnBrk="1" hangingPunct="1">
              <a:lnSpc>
                <a:spcPct val="110000"/>
              </a:lnSpc>
            </a:pPr>
            <a:r>
              <a:rPr kumimoji="1" lang="en-US" altLang="zh-CN" sz="3000" b="1">
                <a:solidFill>
                  <a:srgbClr val="990000"/>
                </a:solidFill>
                <a:latin typeface="Times New Roman" pitchFamily="18" charset="0"/>
              </a:rPr>
              <a:t>(essential microelements)</a:t>
            </a:r>
            <a:r>
              <a:rPr kumimoji="1" lang="zh-CN" altLang="en-US" sz="3000" b="1">
                <a:solidFill>
                  <a:srgbClr val="990000"/>
                </a:solidFill>
                <a:latin typeface="Times New Roman" pitchFamily="18" charset="0"/>
              </a:rPr>
              <a:t>。</a:t>
            </a:r>
          </a:p>
          <a:p>
            <a:pPr eaLnBrk="1" hangingPunct="1"/>
            <a:endParaRPr kumimoji="1" lang="en-US" altLang="zh-CN" sz="2400">
              <a:solidFill>
                <a:srgbClr val="990000"/>
              </a:solidFill>
              <a:latin typeface="Times New Roman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79" grpId="0" autoUpdateAnimBg="0"/>
      <p:bldP spid="50180" grpId="0" autoUpdateAnimBg="0"/>
      <p:bldP spid="50181" grpId="0" autoUpdateAnimBg="0"/>
      <p:bldP spid="50188" grpId="0" autoUpdateAnimBg="0"/>
      <p:bldP spid="50189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2"/>
          <p:cNvSpPr txBox="1">
            <a:spLocks noChangeArrowheads="1"/>
          </p:cNvSpPr>
          <p:nvPr/>
        </p:nvSpPr>
        <p:spPr bwMode="auto">
          <a:xfrm>
            <a:off x="304800" y="549275"/>
            <a:ext cx="8370888" cy="542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kumimoji="1" lang="en-US" altLang="zh-CN" sz="3600" b="1" dirty="0">
                <a:solidFill>
                  <a:srgbClr val="990000"/>
                </a:solidFill>
                <a:latin typeface="Times New Roman" pitchFamily="18" charset="0"/>
              </a:rPr>
              <a:t>     </a:t>
            </a:r>
            <a:r>
              <a:rPr kumimoji="1" lang="en-US" altLang="zh-CN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 </a:t>
            </a:r>
            <a:r>
              <a:rPr kumimoji="1" lang="zh-CN" altLang="en-US" sz="32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矿物质的</a:t>
            </a:r>
            <a:r>
              <a:rPr kumimoji="1" lang="zh-CN" altLang="en-US" sz="32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特点：</a:t>
            </a: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2800" b="1" dirty="0">
                <a:solidFill>
                  <a:srgbClr val="333300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Times New Roman" pitchFamily="18" charset="0"/>
              </a:rPr>
              <a:t>）矿物质在体内不能合成，必须从食物和饮水中摄取。</a:t>
            </a:r>
            <a:endParaRPr kumimoji="1" lang="zh-CN" altLang="en-US" sz="2800" b="1" dirty="0">
              <a:solidFill>
                <a:srgbClr val="3333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2800" b="1" dirty="0" smtClean="0">
                <a:solidFill>
                  <a:srgbClr val="333300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Times New Roman" pitchFamily="18" charset="0"/>
              </a:rPr>
              <a:t>）</a:t>
            </a:r>
            <a:r>
              <a:rPr kumimoji="1" lang="zh-CN" altLang="en-US" sz="2800" b="1" dirty="0">
                <a:solidFill>
                  <a:srgbClr val="333300"/>
                </a:solidFill>
                <a:latin typeface="Times New Roman" pitchFamily="18" charset="0"/>
              </a:rPr>
              <a:t>在体内分布不均匀</a:t>
            </a: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2800" b="1" dirty="0" smtClean="0">
                <a:solidFill>
                  <a:srgbClr val="333300"/>
                </a:solidFill>
                <a:latin typeface="Times New Roman" pitchFamily="18" charset="0"/>
              </a:rPr>
              <a:t>3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Times New Roman" pitchFamily="18" charset="0"/>
              </a:rPr>
              <a:t>）</a:t>
            </a:r>
            <a:r>
              <a:rPr kumimoji="1" lang="zh-CN" altLang="en-US" sz="2800" b="1" dirty="0">
                <a:solidFill>
                  <a:srgbClr val="333300"/>
                </a:solidFill>
                <a:latin typeface="Times New Roman" pitchFamily="18" charset="0"/>
              </a:rPr>
              <a:t>元素之间有协同作用，也有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Times New Roman" pitchFamily="18" charset="0"/>
              </a:rPr>
              <a:t>拮抗作用</a:t>
            </a:r>
            <a:endParaRPr kumimoji="1" lang="en-US" altLang="zh-CN" sz="2800" b="1" dirty="0" smtClean="0">
              <a:solidFill>
                <a:srgbClr val="333300"/>
              </a:solidFill>
              <a:latin typeface="Times New Roman" pitchFamily="18" charset="0"/>
            </a:endParaRPr>
          </a:p>
          <a:p>
            <a:pPr>
              <a:lnSpc>
                <a:spcPct val="170000"/>
              </a:lnSpc>
            </a:pPr>
            <a:r>
              <a:rPr kumimoji="1" lang="en-US" altLang="zh-CN" sz="2800" b="1" dirty="0" smtClean="0">
                <a:solidFill>
                  <a:srgbClr val="333300"/>
                </a:solidFill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solidFill>
                  <a:srgbClr val="333300"/>
                </a:solidFill>
                <a:latin typeface="Times New Roman" pitchFamily="18" charset="0"/>
              </a:rPr>
              <a:t>）某些微量元素在体内虽需要量很少，但摄入过多易产生毒性作用。</a:t>
            </a:r>
            <a:endParaRPr kumimoji="1" lang="en-US" altLang="zh-CN" sz="2800" b="1" dirty="0" smtClean="0">
              <a:solidFill>
                <a:srgbClr val="33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12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12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12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12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uild="p" autoUpdateAnimBg="0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71480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二、水的需要量及来源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42910" y="3071810"/>
          <a:ext cx="7715304" cy="3500464"/>
        </p:xfrm>
        <a:graphic>
          <a:graphicData uri="http://schemas.openxmlformats.org/drawingml/2006/table">
            <a:tbl>
              <a:tblPr/>
              <a:tblGrid>
                <a:gridCol w="1928373"/>
                <a:gridCol w="1928373"/>
                <a:gridCol w="1929279"/>
                <a:gridCol w="1929279"/>
              </a:tblGrid>
              <a:tr h="875116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年龄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需水量／（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</a:rPr>
                        <a:t>ml/kg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）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年龄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>
                          <a:latin typeface="Times New Roman"/>
                          <a:ea typeface="宋体"/>
                        </a:rPr>
                        <a:t>需水量／（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ml/kg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）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indent="133350"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1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周～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1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岁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宋体"/>
                          <a:ea typeface="宋体"/>
                        </a:rPr>
                        <a:t>120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</a:rPr>
                        <a:t>160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宋体"/>
                          <a:ea typeface="宋体"/>
                        </a:rPr>
                        <a:t>8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</a:rPr>
                        <a:t>9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岁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70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100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indent="266700"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2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3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岁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100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140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宋体"/>
                          <a:ea typeface="宋体"/>
                        </a:rPr>
                        <a:t>10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 dirty="0">
                          <a:latin typeface="Times New Roman"/>
                          <a:ea typeface="宋体"/>
                        </a:rPr>
                        <a:t>14</a:t>
                      </a: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岁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50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80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5116">
                <a:tc>
                  <a:txBody>
                    <a:bodyPr/>
                    <a:lstStyle/>
                    <a:p>
                      <a:pPr indent="200025"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4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7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岁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>
                          <a:latin typeface="宋体"/>
                          <a:ea typeface="宋体"/>
                        </a:rPr>
                        <a:t>90</a:t>
                      </a:r>
                      <a:r>
                        <a:rPr lang="zh-CN" sz="2400" kern="100">
                          <a:latin typeface="Times New Roman"/>
                          <a:ea typeface="宋体"/>
                        </a:rPr>
                        <a:t>～</a:t>
                      </a:r>
                      <a:r>
                        <a:rPr lang="en-US" sz="2400" kern="100">
                          <a:latin typeface="Times New Roman"/>
                          <a:ea typeface="宋体"/>
                        </a:rPr>
                        <a:t>110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100" dirty="0">
                          <a:latin typeface="Times New Roman"/>
                          <a:ea typeface="宋体"/>
                        </a:rPr>
                        <a:t>成人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latin typeface="宋体"/>
                          <a:ea typeface="宋体"/>
                        </a:rPr>
                        <a:t>40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8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000364" y="2428868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2"/>
                </a:solidFill>
              </a:rPr>
              <a:t>人体每天需水量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85786" y="1142984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/>
              <a:t>          人每天应该喝多少水，随个体年龄、体重、气候和活动量等而异，一般而言，年龄越大每千克体重需要的水量相对较小，婴幼儿及青少年的需水量在不同阶段亦可有不同，到成年后相对稳定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57158" y="1142984"/>
            <a:ext cx="8489825" cy="41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70000"/>
              </a:lnSpc>
            </a:pPr>
            <a:r>
              <a:rPr kumimoji="1" lang="en-US" altLang="zh-CN" sz="3600" b="1" dirty="0">
                <a:latin typeface="Times New Roman" pitchFamily="18" charset="0"/>
              </a:rPr>
              <a:t>    </a:t>
            </a:r>
            <a:r>
              <a:rPr kumimoji="1" lang="en-US" altLang="zh-CN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</a:t>
            </a:r>
            <a:r>
              <a:rPr kumimoji="1" lang="en-US" altLang="zh-CN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  <a:r>
              <a:rPr kumimoji="1" lang="zh-CN" altLang="en-US" sz="3200" b="1" dirty="0" smtClean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矿物质的</a:t>
            </a:r>
            <a:r>
              <a:rPr kumimoji="1" lang="zh-CN" altLang="en-US" sz="32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生理功能：</a:t>
            </a: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3000" b="1" dirty="0">
                <a:solidFill>
                  <a:srgbClr val="333300"/>
                </a:solidFill>
                <a:latin typeface="Times New Roman" pitchFamily="18" charset="0"/>
              </a:rPr>
              <a:t>1</a:t>
            </a: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）构成机体的重要成分</a:t>
            </a: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3000" b="1" dirty="0">
                <a:solidFill>
                  <a:srgbClr val="333300"/>
                </a:solidFill>
                <a:latin typeface="Times New Roman" pitchFamily="18" charset="0"/>
              </a:rPr>
              <a:t>2</a:t>
            </a: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）维持细胞内外的渗透压、</a:t>
            </a:r>
            <a:r>
              <a:rPr kumimoji="1" lang="zh-CN" altLang="en-US" sz="3000" b="1" dirty="0" smtClean="0">
                <a:solidFill>
                  <a:srgbClr val="333300"/>
                </a:solidFill>
                <a:latin typeface="Times New Roman" pitchFamily="18" charset="0"/>
              </a:rPr>
              <a:t>酸碱平衡</a:t>
            </a:r>
            <a:endParaRPr kumimoji="1" lang="zh-CN" altLang="en-US" sz="3000" b="1" dirty="0">
              <a:solidFill>
                <a:srgbClr val="3333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3000" b="1" dirty="0">
                <a:solidFill>
                  <a:srgbClr val="333300"/>
                </a:solidFill>
                <a:latin typeface="Times New Roman" pitchFamily="18" charset="0"/>
              </a:rPr>
              <a:t>3</a:t>
            </a: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）维持神经肌肉兴奋性</a:t>
            </a:r>
          </a:p>
          <a:p>
            <a:pPr eaLnBrk="1" hangingPunct="1">
              <a:lnSpc>
                <a:spcPct val="170000"/>
              </a:lnSpc>
            </a:pPr>
            <a:r>
              <a:rPr kumimoji="1" lang="en-US" altLang="zh-CN" sz="3000" b="1" dirty="0" smtClean="0">
                <a:solidFill>
                  <a:srgbClr val="333300"/>
                </a:solidFill>
                <a:latin typeface="Times New Roman" pitchFamily="18" charset="0"/>
              </a:rPr>
              <a:t>4</a:t>
            </a:r>
            <a:r>
              <a:rPr kumimoji="1" lang="zh-CN" altLang="en-US" sz="3000" b="1" dirty="0" smtClean="0">
                <a:solidFill>
                  <a:srgbClr val="333300"/>
                </a:solidFill>
                <a:latin typeface="Times New Roman" pitchFamily="18" charset="0"/>
              </a:rPr>
              <a:t>）组成激素、维生素、蛋白质和多种酶类的成分</a:t>
            </a:r>
            <a:endParaRPr kumimoji="1" lang="zh-CN" altLang="en-US" sz="3000" b="1" dirty="0">
              <a:solidFill>
                <a:srgbClr val="33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2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2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2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2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22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build="p" autoUpdateAnimBg="0" advAuto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642910" y="857232"/>
            <a:ext cx="66738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3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4. </a:t>
            </a:r>
            <a:r>
              <a:rPr kumimoji="1" lang="zh-CN" altLang="en-US" sz="3400" b="1" dirty="0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人体容易缺乏的元素及其缺乏病</a:t>
            </a:r>
            <a:endParaRPr kumimoji="1" lang="zh-CN" altLang="en-US" sz="2400" b="1" dirty="0">
              <a:solidFill>
                <a:srgbClr val="993300"/>
              </a:solidFill>
              <a:latin typeface="Times New Roman" pitchFamily="18" charset="0"/>
            </a:endParaRPr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500034" y="1714488"/>
            <a:ext cx="41275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400" b="1" dirty="0">
                <a:solidFill>
                  <a:srgbClr val="990000"/>
                </a:solidFill>
                <a:latin typeface="Times New Roman" pitchFamily="18" charset="0"/>
              </a:rPr>
              <a:t>（</a:t>
            </a:r>
            <a:r>
              <a:rPr kumimoji="1" lang="en-US" altLang="zh-CN" sz="3400" b="1" dirty="0">
                <a:solidFill>
                  <a:srgbClr val="990000"/>
                </a:solidFill>
                <a:latin typeface="Times New Roman" pitchFamily="18" charset="0"/>
              </a:rPr>
              <a:t>1</a:t>
            </a:r>
            <a:r>
              <a:rPr kumimoji="1" lang="zh-CN" altLang="en-US" sz="3400" b="1" dirty="0">
                <a:solidFill>
                  <a:srgbClr val="990000"/>
                </a:solidFill>
                <a:latin typeface="Times New Roman" pitchFamily="18" charset="0"/>
              </a:rPr>
              <a:t>）钙（</a:t>
            </a:r>
            <a:r>
              <a:rPr kumimoji="1" lang="en-US" altLang="zh-CN" sz="3400" b="1" dirty="0">
                <a:solidFill>
                  <a:srgbClr val="990000"/>
                </a:solidFill>
                <a:latin typeface="Times New Roman" pitchFamily="18" charset="0"/>
              </a:rPr>
              <a:t>Calcium</a:t>
            </a:r>
            <a:r>
              <a:rPr kumimoji="1" lang="zh-CN" altLang="en-US" sz="3400" b="1" dirty="0">
                <a:solidFill>
                  <a:srgbClr val="990000"/>
                </a:solidFill>
                <a:latin typeface="Times New Roman" pitchFamily="18" charset="0"/>
              </a:rPr>
              <a:t>）</a:t>
            </a:r>
            <a:endParaRPr kumimoji="1" lang="zh-CN" altLang="en-US" sz="2400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428596" y="2500306"/>
            <a:ext cx="7901014" cy="2354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>
                <a:latin typeface="Times New Roman" pitchFamily="18" charset="0"/>
              </a:rPr>
              <a:t>     </a:t>
            </a:r>
            <a:r>
              <a:rPr kumimoji="1" lang="zh-CN" altLang="en-US" sz="3400" b="1" dirty="0">
                <a:solidFill>
                  <a:srgbClr val="333300"/>
                </a:solidFill>
                <a:latin typeface="Times New Roman" pitchFamily="18" charset="0"/>
              </a:rPr>
              <a:t>钙的吸收率</a:t>
            </a: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rgbClr val="3333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 smtClean="0">
                <a:solidFill>
                  <a:srgbClr val="333300"/>
                </a:solidFill>
                <a:latin typeface="Times New Roman" pitchFamily="18" charset="0"/>
              </a:rPr>
              <a:t>：</a:t>
            </a:r>
            <a:r>
              <a:rPr kumimoji="1" lang="zh-CN" altLang="en-US" sz="3200" b="1" dirty="0">
                <a:solidFill>
                  <a:srgbClr val="333300"/>
                </a:solidFill>
                <a:latin typeface="Times New Roman" pitchFamily="18" charset="0"/>
              </a:rPr>
              <a:t>与年龄、性别、生理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状况</a:t>
            </a:r>
            <a:r>
              <a:rPr kumimoji="1" lang="zh-CN" altLang="en-US" sz="3200" b="1" smtClean="0">
                <a:solidFill>
                  <a:srgbClr val="333300"/>
                </a:solidFill>
                <a:latin typeface="Times New Roman" pitchFamily="18" charset="0"/>
              </a:rPr>
              <a:t>有关。</a:t>
            </a:r>
            <a:endParaRPr kumimoji="1" lang="zh-CN" altLang="en-US" sz="3200" b="1" dirty="0">
              <a:solidFill>
                <a:srgbClr val="333300"/>
              </a:solidFill>
              <a:latin typeface="Times New Roman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kumimoji="1" lang="en-US" altLang="zh-CN" sz="3200" b="1" dirty="0" smtClean="0">
                <a:solidFill>
                  <a:srgbClr val="3333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 dirty="0" smtClean="0">
                <a:solidFill>
                  <a:srgbClr val="333300"/>
                </a:solidFill>
                <a:latin typeface="Times New Roman" pitchFamily="18" charset="0"/>
              </a:rPr>
              <a:t>：与膳食当中的钙含量有关。</a:t>
            </a:r>
            <a:endParaRPr kumimoji="1" lang="zh-CN" altLang="en-US" sz="3200" b="1" dirty="0">
              <a:solidFill>
                <a:srgbClr val="33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 autoUpdateAnimBg="0"/>
      <p:bldP spid="53258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533400" y="322263"/>
            <a:ext cx="4678363" cy="31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kumimoji="1" lang="zh-CN" altLang="en-US" sz="3600" b="1">
                <a:solidFill>
                  <a:srgbClr val="993300"/>
                </a:solidFill>
                <a:latin typeface="Times New Roman" pitchFamily="18" charset="0"/>
              </a:rPr>
              <a:t>钙的食物来源</a:t>
            </a:r>
            <a:endParaRPr kumimoji="1" lang="zh-CN" altLang="en-US" sz="3600" b="1">
              <a:solidFill>
                <a:srgbClr val="99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kumimoji="1" lang="zh-CN" altLang="en-US" sz="3200" b="1">
              <a:solidFill>
                <a:srgbClr val="74003A"/>
              </a:solidFill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奶及其制品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海产品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豆 类及其制品、坚果类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野菜及绿色蔬菜</a:t>
            </a:r>
          </a:p>
        </p:txBody>
      </p:sp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2465388" y="3875088"/>
            <a:ext cx="3859212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kumimoji="1" lang="zh-CN" altLang="en-US" sz="3600" b="1" dirty="0">
                <a:solidFill>
                  <a:srgbClr val="993300"/>
                </a:solidFill>
                <a:latin typeface="Times New Roman" pitchFamily="18" charset="0"/>
              </a:rPr>
              <a:t>钙缺乏的临床表现</a:t>
            </a:r>
          </a:p>
          <a:p>
            <a:pPr eaLnBrk="1" hangingPunct="1">
              <a:lnSpc>
                <a:spcPct val="80000"/>
              </a:lnSpc>
            </a:pPr>
            <a:endParaRPr kumimoji="1" lang="zh-CN" altLang="en-US" sz="3200" b="1" dirty="0">
              <a:solidFill>
                <a:srgbClr val="74003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* 婴儿的佝偻病</a:t>
            </a:r>
          </a:p>
          <a:p>
            <a:pPr eaLnBrk="1" hangingPunct="1">
              <a:lnSpc>
                <a:spcPct val="140000"/>
              </a:lnSpc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* 成人骨质软化症</a:t>
            </a:r>
          </a:p>
          <a:p>
            <a:pPr eaLnBrk="1" hangingPunct="1">
              <a:lnSpc>
                <a:spcPct val="140000"/>
              </a:lnSpc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* 老年骨质疏松症</a:t>
            </a:r>
            <a:endParaRPr kumimoji="1" lang="zh-CN" altLang="en-US" sz="3200" dirty="0">
              <a:solidFill>
                <a:srgbClr val="003300"/>
              </a:solidFill>
              <a:latin typeface="Times New Roman" pitchFamily="18" charset="0"/>
            </a:endParaRPr>
          </a:p>
        </p:txBody>
      </p:sp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4800600" y="304800"/>
            <a:ext cx="40005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40000"/>
              </a:lnSpc>
            </a:pPr>
            <a:r>
              <a:rPr kumimoji="1" lang="zh-CN" altLang="en-US" sz="3600" b="1">
                <a:solidFill>
                  <a:srgbClr val="993300"/>
                </a:solidFill>
                <a:latin typeface="Times New Roman" pitchFamily="18" charset="0"/>
              </a:rPr>
              <a:t>钙的供给量</a:t>
            </a:r>
          </a:p>
          <a:p>
            <a:pPr eaLnBrk="1" hangingPunct="1">
              <a:lnSpc>
                <a:spcPct val="140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成人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800 ~ 1000mg /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日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  <p:bldP spid="55299" grpId="0" autoUpdateAnimBg="0"/>
      <p:bldP spid="55300" grpId="0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3352800" y="5943600"/>
            <a:ext cx="2590800" cy="69850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儿童佝偻病</a:t>
            </a:r>
          </a:p>
        </p:txBody>
      </p:sp>
      <p:pic>
        <p:nvPicPr>
          <p:cNvPr id="56323" name="Picture 3" descr="营养1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"/>
            <a:ext cx="2068513" cy="5638800"/>
          </a:xfrm>
          <a:prstGeom prst="rect">
            <a:avLst/>
          </a:prstGeom>
          <a:noFill/>
        </p:spPr>
      </p:pic>
      <p:pic>
        <p:nvPicPr>
          <p:cNvPr id="56324" name="Picture 4" descr="营养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62225" y="152400"/>
            <a:ext cx="3152775" cy="5581650"/>
          </a:xfrm>
          <a:prstGeom prst="rect">
            <a:avLst/>
          </a:prstGeom>
          <a:noFill/>
        </p:spPr>
      </p:pic>
      <p:pic>
        <p:nvPicPr>
          <p:cNvPr id="56325" name="Picture 5" descr="营养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2325" y="152400"/>
            <a:ext cx="3013075" cy="556260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990600" y="4940300"/>
            <a:ext cx="2590800" cy="69850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儿童佝偻病</a:t>
            </a:r>
          </a:p>
        </p:txBody>
      </p:sp>
      <p:pic>
        <p:nvPicPr>
          <p:cNvPr id="57347" name="Picture 3" descr="营养1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295400"/>
            <a:ext cx="4191000" cy="3084513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57348" name="Picture 4" descr="营养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4513" y="152400"/>
            <a:ext cx="4613275" cy="51054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5486400" y="5702300"/>
            <a:ext cx="2590800" cy="69850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/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骨质软化症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 autoUpdateAnimBg="0"/>
      <p:bldP spid="57349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533400" y="228600"/>
            <a:ext cx="33829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400" b="1">
                <a:solidFill>
                  <a:srgbClr val="990000"/>
                </a:solidFill>
                <a:latin typeface="Times New Roman" pitchFamily="18" charset="0"/>
              </a:rPr>
              <a:t>（</a:t>
            </a:r>
            <a:r>
              <a:rPr kumimoji="1" lang="en-US" altLang="zh-CN" sz="3400" b="1">
                <a:solidFill>
                  <a:srgbClr val="990000"/>
                </a:solidFill>
                <a:latin typeface="Times New Roman" pitchFamily="18" charset="0"/>
              </a:rPr>
              <a:t>2</a:t>
            </a:r>
            <a:r>
              <a:rPr kumimoji="1" lang="zh-CN" altLang="en-US" sz="3400" b="1">
                <a:solidFill>
                  <a:srgbClr val="990000"/>
                </a:solidFill>
                <a:latin typeface="Times New Roman" pitchFamily="18" charset="0"/>
              </a:rPr>
              <a:t>）铁（</a:t>
            </a:r>
            <a:r>
              <a:rPr kumimoji="1" lang="en-US" altLang="zh-CN" sz="3400" b="1">
                <a:solidFill>
                  <a:srgbClr val="990000"/>
                </a:solidFill>
                <a:latin typeface="Times New Roman" pitchFamily="18" charset="0"/>
              </a:rPr>
              <a:t>Iron</a:t>
            </a:r>
            <a:r>
              <a:rPr kumimoji="1" lang="zh-CN" altLang="en-US" sz="3400" b="1">
                <a:solidFill>
                  <a:srgbClr val="990000"/>
                </a:solidFill>
                <a:latin typeface="Times New Roman" pitchFamily="18" charset="0"/>
              </a:rPr>
              <a:t>）</a:t>
            </a:r>
            <a:endParaRPr kumimoji="1" lang="zh-CN" altLang="en-US" sz="2400" b="1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609600" y="881063"/>
            <a:ext cx="8483600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kumimoji="1" lang="en-US" altLang="zh-CN" sz="3400" b="1">
                <a:latin typeface="Times New Roman" pitchFamily="18" charset="0"/>
              </a:rPr>
              <a:t>  </a:t>
            </a:r>
            <a:r>
              <a:rPr kumimoji="1" lang="zh-CN" altLang="en-US" sz="3400" b="1">
                <a:solidFill>
                  <a:srgbClr val="993300"/>
                </a:solidFill>
                <a:latin typeface="Times New Roman" pitchFamily="18" charset="0"/>
              </a:rPr>
              <a:t>铁的吸收率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*与食物来源有关（动物性食物与植物性食物）</a:t>
            </a:r>
          </a:p>
          <a:p>
            <a:pPr eaLnBrk="1" hangingPunct="1">
              <a:lnSpc>
                <a:spcPct val="110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*与体内需要量、及储存量有关</a:t>
            </a: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457200" y="2817813"/>
            <a:ext cx="8077200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kumimoji="1" lang="zh-CN" altLang="en-US" sz="3600" b="1">
                <a:solidFill>
                  <a:srgbClr val="993300"/>
                </a:solidFill>
                <a:latin typeface="Times New Roman" pitchFamily="18" charset="0"/>
              </a:rPr>
              <a:t>影响铁吸收的因素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膳食中植酸、草酸、多酚类化合物降低铁的吸收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* 维生素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C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、有机酸、动物肉类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(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肉因子）促进铁的吸收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* 机体的需要量与储存量   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utoUpdateAnimBg="0"/>
      <p:bldP spid="58371" grpId="0" autoUpdateAnimBg="0"/>
      <p:bldP spid="58372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2"/>
          <p:cNvSpPr txBox="1">
            <a:spLocks noChangeArrowheads="1"/>
          </p:cNvSpPr>
          <p:nvPr/>
        </p:nvSpPr>
        <p:spPr bwMode="auto">
          <a:xfrm>
            <a:off x="457200" y="381000"/>
            <a:ext cx="4648200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600" b="1">
                <a:solidFill>
                  <a:srgbClr val="993300"/>
                </a:solidFill>
                <a:latin typeface="Times New Roman" pitchFamily="18" charset="0"/>
              </a:rPr>
              <a:t>铁缺乏的原因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6600"/>
                </a:solidFill>
                <a:latin typeface="Times New Roman" pitchFamily="18" charset="0"/>
              </a:rPr>
              <a:t>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慢性失血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* 体内需要量增加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* 摄入不足或吸收障碍</a:t>
            </a:r>
          </a:p>
        </p:txBody>
      </p:sp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3886200" y="4068763"/>
            <a:ext cx="5029200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600" b="1">
                <a:solidFill>
                  <a:srgbClr val="993300"/>
                </a:solidFill>
                <a:latin typeface="Times New Roman" pitchFamily="18" charset="0"/>
              </a:rPr>
              <a:t>铁缺乏的临床表现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996633"/>
                </a:solidFill>
                <a:latin typeface="Times New Roman" pitchFamily="18" charset="0"/>
              </a:rPr>
              <a:t>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缺铁性贫血 </a:t>
            </a:r>
          </a:p>
          <a:p>
            <a:pPr eaLnBrk="1" hangingPunct="1">
              <a:lnSpc>
                <a:spcPct val="105000"/>
              </a:lnSpc>
              <a:spcBef>
                <a:spcPct val="50000"/>
              </a:spcBef>
            </a:pP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(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低血色素小细胞性贫血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)    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utoUpdateAnimBg="0"/>
      <p:bldP spid="59395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6629400" y="3276600"/>
            <a:ext cx="2133600" cy="100330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缺铁性贫血</a:t>
            </a:r>
          </a:p>
          <a:p>
            <a:pPr algn="ctr" eaLnBrk="1" hangingPunct="1"/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所致‘反甲’</a:t>
            </a:r>
          </a:p>
        </p:txBody>
      </p:sp>
      <p:pic>
        <p:nvPicPr>
          <p:cNvPr id="61443" name="Picture 3" descr="营养13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438150"/>
            <a:ext cx="4767283" cy="59817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nimBg="1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76200" y="2824163"/>
            <a:ext cx="9159875" cy="365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993300"/>
                </a:solidFill>
                <a:latin typeface="Times New Roman" pitchFamily="18" charset="0"/>
              </a:rPr>
              <a:t>      </a:t>
            </a:r>
            <a:r>
              <a:rPr kumimoji="1" lang="zh-CN" altLang="en-US" sz="3600" b="1" dirty="0">
                <a:solidFill>
                  <a:srgbClr val="993300"/>
                </a:solidFill>
                <a:latin typeface="Times New Roman" pitchFamily="18" charset="0"/>
              </a:rPr>
              <a:t>铁的食物来源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6633"/>
                </a:solidFill>
                <a:latin typeface="Times New Roman" pitchFamily="18" charset="0"/>
              </a:rPr>
              <a:t>丰富来源：</a:t>
            </a: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动物血、肝脏、黑木耳、芝麻酱、大豆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6633"/>
                </a:solidFill>
                <a:latin typeface="Times New Roman" pitchFamily="18" charset="0"/>
              </a:rPr>
              <a:t>良好来源：</a:t>
            </a: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畜禽肉类、红糖、蛋黄、动物肾脏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6633"/>
                </a:solidFill>
                <a:latin typeface="Times New Roman" pitchFamily="18" charset="0"/>
              </a:rPr>
              <a:t>一般来源：</a:t>
            </a: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鱼、谷物、菠菜、芥菜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6633"/>
                </a:solidFill>
                <a:latin typeface="Times New Roman" pitchFamily="18" charset="0"/>
              </a:rPr>
              <a:t>微量来源：</a:t>
            </a:r>
            <a:r>
              <a:rPr kumimoji="1" lang="zh-CN" altLang="en-US" sz="3200" b="1" u="sng" dirty="0">
                <a:solidFill>
                  <a:srgbClr val="003300"/>
                </a:solidFill>
                <a:latin typeface="Times New Roman" pitchFamily="18" charset="0"/>
              </a:rPr>
              <a:t>奶类</a:t>
            </a: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、蔬菜、水果</a:t>
            </a:r>
            <a:endParaRPr kumimoji="1" lang="zh-CN" altLang="en-US" sz="2400" dirty="0">
              <a:solidFill>
                <a:srgbClr val="0033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898525" y="179388"/>
            <a:ext cx="531653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kumimoji="1" lang="zh-CN" altLang="en-US" sz="3600" b="1">
                <a:solidFill>
                  <a:srgbClr val="993300"/>
                </a:solidFill>
                <a:latin typeface="Times New Roman" pitchFamily="18" charset="0"/>
              </a:rPr>
              <a:t>铁的供给量：</a:t>
            </a:r>
          </a:p>
          <a:p>
            <a:pPr eaLnBrk="1" hangingPunct="1">
              <a:lnSpc>
                <a:spcPct val="130000"/>
              </a:lnSpc>
            </a:pP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15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岁以上         男     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15 mg /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日</a:t>
            </a:r>
          </a:p>
          <a:p>
            <a:pPr eaLnBrk="1" hangingPunct="1">
              <a:lnSpc>
                <a:spcPct val="130000"/>
              </a:lnSpc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                  女     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20 mg /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日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P spid="62467" grpId="0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2"/>
          <p:cNvSpPr txBox="1">
            <a:spLocks noChangeArrowheads="1"/>
          </p:cNvSpPr>
          <p:nvPr/>
        </p:nvSpPr>
        <p:spPr bwMode="auto">
          <a:xfrm>
            <a:off x="533400" y="1981200"/>
            <a:ext cx="23241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400" b="1">
                <a:solidFill>
                  <a:srgbClr val="990000"/>
                </a:solidFill>
                <a:latin typeface="Times New Roman" pitchFamily="18" charset="0"/>
              </a:rPr>
              <a:t>锌（</a:t>
            </a:r>
            <a:r>
              <a:rPr kumimoji="1" lang="en-US" altLang="zh-CN" sz="3400" b="1">
                <a:solidFill>
                  <a:srgbClr val="990000"/>
                </a:solidFill>
                <a:latin typeface="Times New Roman" pitchFamily="18" charset="0"/>
              </a:rPr>
              <a:t>Zinc</a:t>
            </a:r>
            <a:r>
              <a:rPr kumimoji="1" lang="zh-CN" altLang="en-US" sz="3400" b="1">
                <a:solidFill>
                  <a:srgbClr val="990000"/>
                </a:solidFill>
                <a:latin typeface="Times New Roman" pitchFamily="18" charset="0"/>
              </a:rPr>
              <a:t>）</a:t>
            </a:r>
            <a:endParaRPr kumimoji="1" lang="zh-CN" altLang="en-US" sz="3000" b="1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3581400" y="173038"/>
            <a:ext cx="4673600" cy="383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35000"/>
              </a:lnSpc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慢性锌缺乏对机体的影响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74003A"/>
                </a:solidFill>
                <a:latin typeface="Times New Roman" pitchFamily="18" charset="0"/>
              </a:rPr>
              <a:t>      </a:t>
            </a: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* 儿童生长障碍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      * 性腺发育不全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      * 免疫力下降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      * 味觉障碍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      * 皮肤疾患</a:t>
            </a: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5151438" y="3951288"/>
            <a:ext cx="3706812" cy="260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35000"/>
              </a:lnSpc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锌的食物来源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74003A"/>
                </a:solidFill>
                <a:latin typeface="Times New Roman" pitchFamily="18" charset="0"/>
              </a:rPr>
              <a:t>      </a:t>
            </a: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* 贝类、鱼肉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      * 动物肝脏、瘦肉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>
                <a:solidFill>
                  <a:srgbClr val="003300"/>
                </a:solidFill>
                <a:latin typeface="Times New Roman" pitchFamily="18" charset="0"/>
              </a:rPr>
              <a:t>      * 蛋类</a:t>
            </a:r>
            <a:endParaRPr kumimoji="1" lang="zh-CN" altLang="en-US" sz="2400">
              <a:solidFill>
                <a:srgbClr val="003300"/>
              </a:solidFill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533400" y="4191000"/>
            <a:ext cx="387508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200" b="1" dirty="0">
                <a:solidFill>
                  <a:srgbClr val="993300"/>
                </a:solidFill>
                <a:latin typeface="Times New Roman" pitchFamily="18" charset="0"/>
              </a:rPr>
              <a:t>锌的生理需要量</a:t>
            </a:r>
          </a:p>
          <a:p>
            <a:pPr eaLnBrk="1" hangingPunct="1">
              <a:lnSpc>
                <a:spcPct val="135000"/>
              </a:lnSpc>
            </a:pPr>
            <a:r>
              <a:rPr kumimoji="1" lang="zh-CN" altLang="en-US" sz="3000" b="1" dirty="0">
                <a:solidFill>
                  <a:srgbClr val="003300"/>
                </a:solidFill>
                <a:latin typeface="Times New Roman" pitchFamily="18" charset="0"/>
              </a:rPr>
              <a:t>* </a:t>
            </a: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成年男子：</a:t>
            </a:r>
            <a:r>
              <a:rPr kumimoji="1" lang="en-US" altLang="zh-CN" sz="3000" b="1" dirty="0">
                <a:solidFill>
                  <a:srgbClr val="333300"/>
                </a:solidFill>
                <a:latin typeface="Times New Roman" pitchFamily="18" charset="0"/>
              </a:rPr>
              <a:t>1.4 mg /d</a:t>
            </a:r>
          </a:p>
          <a:p>
            <a:pPr eaLnBrk="1" hangingPunct="1">
              <a:lnSpc>
                <a:spcPct val="135000"/>
              </a:lnSpc>
            </a:pPr>
            <a:r>
              <a:rPr kumimoji="1" lang="en-US" altLang="zh-CN" sz="3000" b="1" dirty="0">
                <a:solidFill>
                  <a:srgbClr val="333300"/>
                </a:solidFill>
                <a:latin typeface="Times New Roman" pitchFamily="18" charset="0"/>
              </a:rPr>
              <a:t>* </a:t>
            </a:r>
            <a:r>
              <a:rPr kumimoji="1" lang="zh-CN" altLang="en-US" sz="3000" b="1" dirty="0">
                <a:solidFill>
                  <a:srgbClr val="333300"/>
                </a:solidFill>
                <a:latin typeface="Times New Roman" pitchFamily="18" charset="0"/>
              </a:rPr>
              <a:t>成年女子：</a:t>
            </a:r>
            <a:r>
              <a:rPr kumimoji="1" lang="en-US" altLang="zh-CN" sz="3000" b="1" dirty="0">
                <a:solidFill>
                  <a:srgbClr val="333300"/>
                </a:solidFill>
                <a:latin typeface="Times New Roman" pitchFamily="18" charset="0"/>
              </a:rPr>
              <a:t>1.0 mg /d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utoUpdateAnimBg="0"/>
      <p:bldP spid="63491" grpId="0" autoUpdateAnimBg="0"/>
      <p:bldP spid="63492" grpId="0" autoUpdateAnimBg="0"/>
      <p:bldP spid="6349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14348" y="500042"/>
            <a:ext cx="73581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人体水分的来源大致可分为饮料水、食物水和代谢水三类。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785786" y="1428736"/>
            <a:ext cx="70723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饮用水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包括茶、咖啡、汤、乳和其它各种饮料，它们含水量大。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785786" y="2571744"/>
            <a:ext cx="67151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食物水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许多食物含有大量水，一部分以结晶水形式存在，另一部分以结合水形式存在，都可以被身体吸收利用。食物不同其含水量亦不相同。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785786" y="4286256"/>
            <a:ext cx="75724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3.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代谢水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指来自体内氧化或代谢过程的水，每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100g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营养物在体内的产水量为：碳水化合物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60mL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、蛋白质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41mL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、脂肪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107mL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。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2"/>
          <p:cNvSpPr txBox="1">
            <a:spLocks noChangeArrowheads="1"/>
          </p:cNvSpPr>
          <p:nvPr/>
        </p:nvSpPr>
        <p:spPr bwMode="auto">
          <a:xfrm>
            <a:off x="6096000" y="2868613"/>
            <a:ext cx="2743200" cy="112395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zh-CN" altLang="en-US" sz="32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缺锌所致肠原性肢体皮炎</a:t>
            </a:r>
          </a:p>
        </p:txBody>
      </p:sp>
      <p:pic>
        <p:nvPicPr>
          <p:cNvPr id="64515" name="Picture 3" descr="营养1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457200"/>
            <a:ext cx="3810000" cy="5934075"/>
          </a:xfrm>
          <a:prstGeom prst="rect">
            <a:avLst/>
          </a:prstGeom>
          <a:noFill/>
          <a:ln w="127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64516" name="Oval 4"/>
          <p:cNvSpPr>
            <a:spLocks noChangeArrowheads="1"/>
          </p:cNvSpPr>
          <p:nvPr/>
        </p:nvSpPr>
        <p:spPr bwMode="auto">
          <a:xfrm>
            <a:off x="1066800" y="3886200"/>
            <a:ext cx="3505200" cy="2438400"/>
          </a:xfrm>
          <a:prstGeom prst="ellipse">
            <a:avLst/>
          </a:prstGeom>
          <a:noFill/>
          <a:ln w="1270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 flipV="1">
            <a:off x="4572000" y="3505200"/>
            <a:ext cx="1524000" cy="1600200"/>
          </a:xfrm>
          <a:prstGeom prst="line">
            <a:avLst/>
          </a:prstGeom>
          <a:noFill/>
          <a:ln w="12700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518" name="Oval 6"/>
          <p:cNvSpPr>
            <a:spLocks noChangeArrowheads="1"/>
          </p:cNvSpPr>
          <p:nvPr/>
        </p:nvSpPr>
        <p:spPr bwMode="auto">
          <a:xfrm>
            <a:off x="1905000" y="990600"/>
            <a:ext cx="1905000" cy="1752600"/>
          </a:xfrm>
          <a:prstGeom prst="ellips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334000" y="1066800"/>
            <a:ext cx="3505200" cy="636588"/>
          </a:xfrm>
          <a:prstGeom prst="rect">
            <a:avLst/>
          </a:prstGeom>
          <a:noFill/>
          <a:ln w="57150" cmpd="thickThin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缺锌所致皮肤粗糙</a:t>
            </a:r>
          </a:p>
        </p:txBody>
      </p:sp>
      <p:sp>
        <p:nvSpPr>
          <p:cNvPr id="64520" name="Line 8"/>
          <p:cNvSpPr>
            <a:spLocks noChangeShapeType="1"/>
          </p:cNvSpPr>
          <p:nvPr/>
        </p:nvSpPr>
        <p:spPr bwMode="auto">
          <a:xfrm flipV="1">
            <a:off x="3733800" y="1371600"/>
            <a:ext cx="1676400" cy="2286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nimBg="1" autoUpdateAnimBg="0"/>
      <p:bldP spid="64516" grpId="0" animBg="1"/>
      <p:bldP spid="64517" grpId="0" animBg="1"/>
      <p:bldP spid="64518" grpId="0" animBg="1"/>
      <p:bldP spid="64519" grpId="0" animBg="1" autoUpdateAnimBg="0"/>
      <p:bldP spid="6452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"/>
          <p:cNvSpPr txBox="1">
            <a:spLocks noChangeArrowheads="1"/>
          </p:cNvSpPr>
          <p:nvPr/>
        </p:nvSpPr>
        <p:spPr bwMode="auto">
          <a:xfrm>
            <a:off x="76200" y="233363"/>
            <a:ext cx="6683375" cy="840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5000"/>
              </a:lnSpc>
            </a:pPr>
            <a:r>
              <a:rPr kumimoji="1" lang="zh-CN" altLang="en-US" sz="3600" b="1" dirty="0" smtClean="0">
                <a:solidFill>
                  <a:srgbClr val="990000"/>
                </a:solidFill>
                <a:latin typeface="Times New Roman" pitchFamily="18" charset="0"/>
              </a:rPr>
              <a:t>（六）</a:t>
            </a:r>
            <a:r>
              <a:rPr kumimoji="1" lang="zh-CN" altLang="en-US" sz="3600" b="1" dirty="0">
                <a:solidFill>
                  <a:srgbClr val="990000"/>
                </a:solidFill>
                <a:latin typeface="Times New Roman" pitchFamily="18" charset="0"/>
              </a:rPr>
              <a:t>维生素（</a:t>
            </a:r>
            <a:r>
              <a:rPr kumimoji="1" lang="en-US" altLang="zh-CN" sz="3600" b="1" dirty="0">
                <a:solidFill>
                  <a:srgbClr val="990000"/>
                </a:solidFill>
                <a:latin typeface="Times New Roman" pitchFamily="18" charset="0"/>
              </a:rPr>
              <a:t>Vitamin</a:t>
            </a:r>
            <a:r>
              <a:rPr kumimoji="1" lang="zh-CN" altLang="en-US" sz="3600" b="1" dirty="0">
                <a:solidFill>
                  <a:srgbClr val="990000"/>
                </a:solidFill>
                <a:latin typeface="Times New Roman" pitchFamily="18" charset="0"/>
              </a:rPr>
              <a:t>）</a:t>
            </a:r>
            <a:endParaRPr kumimoji="1" lang="zh-CN" altLang="en-US" sz="3000" b="1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525463" y="1219200"/>
            <a:ext cx="7980362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Times New Roman" pitchFamily="18" charset="0"/>
              </a:rPr>
              <a:t>定义：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维持人体正常物质代谢和生理功能的 </a:t>
            </a:r>
          </a:p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     一类有机化合物。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457200" y="2362200"/>
            <a:ext cx="863758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800000"/>
                </a:solidFill>
                <a:latin typeface="Times New Roman" pitchFamily="18" charset="0"/>
              </a:rPr>
              <a:t>共同特点：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）以本体或可被人体利用的前体形式存在于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   食物中。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2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）人体不能合成或合成很少不能满足机体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   需要。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）在体内不供热也不构成机体组织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</a:t>
            </a:r>
            <a:r>
              <a:rPr kumimoji="1" lang="en-US" altLang="zh-CN" sz="3200" b="1">
                <a:solidFill>
                  <a:srgbClr val="003300"/>
                </a:solidFill>
                <a:latin typeface="Times New Roman" pitchFamily="18" charset="0"/>
              </a:rPr>
              <a:t>4 )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在体内以辅酶或辅基的形式参与代谢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  <p:bldP spid="65539" grpId="0" autoUpdateAnimBg="0"/>
      <p:bldP spid="65540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9750" y="476250"/>
            <a:ext cx="8305800" cy="1751013"/>
            <a:chOff x="336" y="240"/>
            <a:chExt cx="5232" cy="1103"/>
          </a:xfrm>
        </p:grpSpPr>
        <p:sp>
          <p:nvSpPr>
            <p:cNvPr id="66563" name="Text Box 3"/>
            <p:cNvSpPr txBox="1">
              <a:spLocks noChangeArrowheads="1"/>
            </p:cNvSpPr>
            <p:nvPr/>
          </p:nvSpPr>
          <p:spPr bwMode="auto">
            <a:xfrm>
              <a:off x="950" y="828"/>
              <a:ext cx="1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1" hangingPunct="1"/>
              <a:endParaRPr kumimoji="1" lang="zh-CN" altLang="zh-CN" sz="2400">
                <a:latin typeface="Times New Roman" pitchFamily="18" charset="0"/>
                <a:ea typeface="方正舒体" pitchFamily="2" charset="-122"/>
              </a:endParaRPr>
            </a:p>
          </p:txBody>
        </p:sp>
        <p:sp>
          <p:nvSpPr>
            <p:cNvPr id="66564" name="Text Box 4"/>
            <p:cNvSpPr txBox="1">
              <a:spLocks noChangeArrowheads="1"/>
            </p:cNvSpPr>
            <p:nvPr/>
          </p:nvSpPr>
          <p:spPr bwMode="auto">
            <a:xfrm>
              <a:off x="336" y="240"/>
              <a:ext cx="5232" cy="11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rgbClr val="D60093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800" b="1">
                  <a:solidFill>
                    <a:srgbClr val="006600"/>
                  </a:solidFill>
                  <a:latin typeface="Times New Roman" pitchFamily="18" charset="0"/>
                </a:rPr>
                <a:t>		  </a:t>
              </a:r>
              <a:r>
                <a:rPr kumimoji="1" lang="zh-CN" altLang="en-US" sz="3200" b="1">
                  <a:solidFill>
                    <a:srgbClr val="99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脂溶性维生素</a:t>
              </a:r>
              <a:r>
                <a:rPr kumimoji="1" lang="zh-CN" altLang="en-US" sz="3200" b="1">
                  <a:solidFill>
                    <a:srgbClr val="003300"/>
                  </a:solidFill>
                  <a:latin typeface="Times New Roman" pitchFamily="18" charset="0"/>
                </a:rPr>
                <a:t> 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2800" b="1">
                  <a:solidFill>
                    <a:srgbClr val="003300"/>
                  </a:solidFill>
                  <a:latin typeface="Times New Roman" pitchFamily="18" charset="0"/>
                </a:rPr>
                <a:t>Vit A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、</a:t>
              </a:r>
              <a:r>
                <a:rPr kumimoji="1" lang="en-US" altLang="zh-CN" sz="2800" b="1">
                  <a:solidFill>
                    <a:srgbClr val="003300"/>
                  </a:solidFill>
                  <a:latin typeface="Times New Roman" pitchFamily="18" charset="0"/>
                </a:rPr>
                <a:t>D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、</a:t>
              </a:r>
              <a:r>
                <a:rPr kumimoji="1" lang="en-US" altLang="zh-CN" sz="2800" b="1">
                  <a:solidFill>
                    <a:srgbClr val="003300"/>
                  </a:solidFill>
                  <a:latin typeface="Times New Roman" pitchFamily="18" charset="0"/>
                </a:rPr>
                <a:t>E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、</a:t>
              </a:r>
              <a:r>
                <a:rPr kumimoji="1" lang="en-US" altLang="zh-CN" sz="2800" b="1">
                  <a:solidFill>
                    <a:srgbClr val="003300"/>
                  </a:solidFill>
                  <a:latin typeface="Times New Roman" pitchFamily="18" charset="0"/>
                </a:rPr>
                <a:t>K 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等</a:t>
              </a:r>
            </a:p>
            <a:p>
              <a:pPr eaLnBrk="1" hangingPunct="1">
                <a:lnSpc>
                  <a:spcPct val="60000"/>
                </a:lnSpc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rgbClr val="99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维生素</a:t>
              </a:r>
            </a:p>
            <a:p>
              <a:pPr eaLnBrk="1" hangingPunct="1">
                <a:lnSpc>
                  <a:spcPct val="80000"/>
                </a:lnSpc>
                <a:spcBef>
                  <a:spcPct val="50000"/>
                </a:spcBef>
              </a:pPr>
              <a:r>
                <a:rPr kumimoji="1" lang="zh-CN" altLang="en-US" sz="2800" b="1">
                  <a:solidFill>
                    <a:srgbClr val="006600"/>
                  </a:solidFill>
                  <a:latin typeface="Times New Roman" pitchFamily="18" charset="0"/>
                </a:rPr>
                <a:t>	            </a:t>
              </a:r>
              <a:r>
                <a:rPr kumimoji="1" lang="zh-CN" altLang="en-US" sz="3200" b="1">
                  <a:solidFill>
                    <a:srgbClr val="99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水溶性维生素</a:t>
              </a:r>
              <a:r>
                <a:rPr kumimoji="1" lang="zh-CN" altLang="en-US" sz="3200" b="1">
                  <a:solidFill>
                    <a:srgbClr val="003300"/>
                  </a:solidFill>
                  <a:latin typeface="Times New Roman" pitchFamily="18" charset="0"/>
                </a:rPr>
                <a:t> 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  维生素 </a:t>
              </a:r>
              <a:r>
                <a:rPr kumimoji="1" lang="en-US" altLang="zh-CN" sz="2800" b="1">
                  <a:solidFill>
                    <a:srgbClr val="003300"/>
                  </a:solidFill>
                  <a:latin typeface="Times New Roman" pitchFamily="18" charset="0"/>
                </a:rPr>
                <a:t>B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族 、 </a:t>
              </a:r>
              <a:r>
                <a:rPr kumimoji="1" lang="en-US" altLang="zh-CN" sz="2800" b="1">
                  <a:solidFill>
                    <a:srgbClr val="003300"/>
                  </a:solidFill>
                  <a:latin typeface="Times New Roman" pitchFamily="18" charset="0"/>
                </a:rPr>
                <a:t>VitC</a:t>
              </a:r>
              <a:r>
                <a:rPr kumimoji="1" lang="zh-CN" altLang="en-US" sz="2800" b="1">
                  <a:solidFill>
                    <a:srgbClr val="003300"/>
                  </a:solidFill>
                  <a:latin typeface="Times New Roman" pitchFamily="18" charset="0"/>
                </a:rPr>
                <a:t>、</a:t>
              </a:r>
            </a:p>
          </p:txBody>
        </p:sp>
        <p:sp>
          <p:nvSpPr>
            <p:cNvPr id="66565" name="AutoShape 5"/>
            <p:cNvSpPr>
              <a:spLocks/>
            </p:cNvSpPr>
            <p:nvPr/>
          </p:nvSpPr>
          <p:spPr bwMode="auto">
            <a:xfrm>
              <a:off x="1200" y="336"/>
              <a:ext cx="384" cy="912"/>
            </a:xfrm>
            <a:prstGeom prst="leftBrace">
              <a:avLst>
                <a:gd name="adj1" fmla="val 0"/>
                <a:gd name="adj2" fmla="val 45176"/>
              </a:avLst>
            </a:prstGeom>
            <a:noFill/>
            <a:ln w="38100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447800" y="3232150"/>
            <a:ext cx="32575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kumimoji="1" lang="en-US" altLang="zh-CN" sz="32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B1</a:t>
            </a:r>
          </a:p>
          <a:p>
            <a:pPr eaLnBrk="1" hangingPunct="1">
              <a:lnSpc>
                <a:spcPct val="125000"/>
              </a:lnSpc>
            </a:pP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B2</a:t>
            </a:r>
          </a:p>
          <a:p>
            <a:pPr eaLnBrk="1" hangingPunct="1">
              <a:lnSpc>
                <a:spcPct val="125000"/>
              </a:lnSpc>
            </a:pP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B3(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泛酸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)</a:t>
            </a:r>
          </a:p>
          <a:p>
            <a:pPr eaLnBrk="1" hangingPunct="1">
              <a:lnSpc>
                <a:spcPct val="125000"/>
              </a:lnSpc>
            </a:pP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B6 </a:t>
            </a:r>
          </a:p>
          <a:p>
            <a:pPr eaLnBrk="1" hangingPunct="1">
              <a:lnSpc>
                <a:spcPct val="125000"/>
              </a:lnSpc>
            </a:pP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B12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457200" y="2544763"/>
            <a:ext cx="21717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B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族</a:t>
            </a: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5029200" y="3200400"/>
            <a:ext cx="37258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PP (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尼克酸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)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M   (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叶酸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) </a:t>
            </a:r>
          </a:p>
          <a:p>
            <a:pPr eaLnBrk="1" hangingPunct="1">
              <a:lnSpc>
                <a:spcPct val="125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H   (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生物素</a:t>
            </a:r>
            <a:r>
              <a:rPr kumimoji="1" lang="en-US" altLang="zh-CN" sz="3200" b="1">
                <a:solidFill>
                  <a:srgbClr val="333300"/>
                </a:solidFill>
                <a:latin typeface="Times New Roman" pitchFamily="18" charset="0"/>
              </a:rPr>
              <a:t>)</a:t>
            </a:r>
          </a:p>
          <a:p>
            <a:pPr eaLnBrk="1" hangingPunct="1">
              <a:lnSpc>
                <a:spcPct val="125000"/>
              </a:lnSpc>
            </a:pPr>
            <a:endParaRPr kumimoji="1" lang="en-US" altLang="zh-CN" sz="3200" b="1">
              <a:solidFill>
                <a:srgbClr val="33330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 autoUpdateAnimBg="0"/>
      <p:bldP spid="66567" grpId="0" autoUpdateAnimBg="0"/>
      <p:bldP spid="66568" grpId="0" autoUpdateAnimBg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2"/>
          <p:cNvSpPr txBox="1">
            <a:spLocks noChangeArrowheads="1"/>
          </p:cNvSpPr>
          <p:nvPr/>
        </p:nvSpPr>
        <p:spPr bwMode="auto">
          <a:xfrm>
            <a:off x="304800" y="49213"/>
            <a:ext cx="7005638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1" lang="en-US" altLang="zh-CN" sz="3200" b="1">
                <a:latin typeface="Times New Roman" pitchFamily="18" charset="0"/>
              </a:rPr>
              <a:t>    </a:t>
            </a:r>
            <a:r>
              <a:rPr kumimoji="1" lang="zh-CN" altLang="en-US" sz="3600" b="1">
                <a:solidFill>
                  <a:srgbClr val="99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各类维生素的特点：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脂溶性维生素：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* 吸收与脂肪有关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                            * 在食物中与脂类共存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                            * 摄取过多可引起中毒</a:t>
            </a: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304800" y="3200400"/>
            <a:ext cx="691197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水溶性维生素：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* 体内储存较少，容易出现缺乏症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       * 摄入过多时容易从尿中排出</a:t>
            </a:r>
          </a:p>
          <a:p>
            <a:pPr eaLnBrk="1" hangingPunct="1">
              <a:lnSpc>
                <a:spcPct val="150000"/>
              </a:lnSpc>
            </a:pPr>
            <a:r>
              <a:rPr kumimoji="1" lang="zh-CN" altLang="en-US" sz="3200" b="1">
                <a:solidFill>
                  <a:srgbClr val="333300"/>
                </a:solidFill>
                <a:latin typeface="Times New Roman" pitchFamily="18" charset="0"/>
              </a:rPr>
              <a:t>       * 在加工或烹饪时易丢失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autoUpdateAnimBg="0"/>
      <p:bldP spid="67587" grpId="0" autoUpdateAnimBg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381000" y="530225"/>
            <a:ext cx="8610600" cy="5519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1. </a:t>
            </a:r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维生素</a:t>
            </a: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A(</a:t>
            </a:r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视黄醇</a:t>
            </a: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retinol)</a:t>
            </a:r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与胡萝卜素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000" b="1">
                <a:solidFill>
                  <a:srgbClr val="0000FF"/>
                </a:solidFill>
                <a:latin typeface="Times New Roman" pitchFamily="18" charset="0"/>
              </a:rPr>
              <a:t>       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生理功用：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参与视网膜内视紫质的合成与再生（暗适应）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维持上皮组织的结构与功能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促进细胞增生与分化（促进生长、发育）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增加机体的免疫力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抗氧化能力（抑癌作用）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8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86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86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86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86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86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86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build="p" autoUpdateAnimBg="0" advAuto="500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533400" y="577850"/>
            <a:ext cx="681196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       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维生素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A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缺乏对人体的影响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暗适应能力下降、 夜盲症、干眼病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* 毛囊角化症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* 儿童生长发育迟缓、易感染</a:t>
            </a:r>
            <a:endParaRPr kumimoji="1" lang="zh-CN" altLang="en-US" sz="2400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1143000" y="3911600"/>
            <a:ext cx="78486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维生素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A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过量对人体的影响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急性中毒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慢性中毒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畸胎毒性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autoUpdateAnimBg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228600" y="3581400"/>
            <a:ext cx="3429000" cy="51435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4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A</a:t>
            </a:r>
            <a:r>
              <a:rPr kumimoji="1" lang="zh-CN" altLang="en-US" sz="24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缺乏所致毛囊角化</a:t>
            </a:r>
          </a:p>
        </p:txBody>
      </p:sp>
      <p:pic>
        <p:nvPicPr>
          <p:cNvPr id="71683" name="Picture 3" descr="营养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52400"/>
            <a:ext cx="4826000" cy="33020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1684" name="Picture 4" descr="营养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89400" y="3429000"/>
            <a:ext cx="4826000" cy="32639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5638800" y="2819400"/>
            <a:ext cx="3429000" cy="51435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4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A</a:t>
            </a:r>
            <a:r>
              <a:rPr kumimoji="1" lang="zh-CN" altLang="en-US" sz="24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缺乏所致皮肤干燥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animBg="1" autoUpdateAnimBg="0"/>
      <p:bldP spid="71685" grpId="0" animBg="1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533400" y="152400"/>
            <a:ext cx="8077200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2. </a:t>
            </a:r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维生素 </a:t>
            </a: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</a:t>
            </a:r>
            <a:r>
              <a:rPr kumimoji="1" lang="en-US" altLang="zh-CN" sz="3600" b="1" baseline="-250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1 </a:t>
            </a: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(</a:t>
            </a:r>
            <a:r>
              <a:rPr kumimoji="1" lang="zh-CN" altLang="en-US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硫胺素 </a:t>
            </a:r>
            <a:r>
              <a:rPr kumimoji="1" lang="en-US" altLang="zh-CN" sz="36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thiamine)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生理功用：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参与能量代谢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  * 维持神经、心肌、消化的正常功能     </a:t>
            </a: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993775" y="5083175"/>
            <a:ext cx="57626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食物来源：</a:t>
            </a: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粮谷类、豆类、坚果类 </a:t>
            </a: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         * 动物内脏、 瘦肉、蛋类 </a:t>
            </a:r>
            <a:r>
              <a:rPr kumimoji="1" lang="zh-CN" altLang="en-US" sz="2400">
                <a:solidFill>
                  <a:srgbClr val="0033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990600" y="2590800"/>
            <a:ext cx="5180013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993300"/>
                </a:solidFill>
                <a:latin typeface="Times New Roman" pitchFamily="18" charset="0"/>
              </a:rPr>
              <a:t>维生素 </a:t>
            </a:r>
            <a:r>
              <a:rPr kumimoji="1" lang="en-US" altLang="zh-CN" sz="3200" b="1" dirty="0">
                <a:solidFill>
                  <a:srgbClr val="993300"/>
                </a:solidFill>
                <a:latin typeface="Times New Roman" pitchFamily="18" charset="0"/>
              </a:rPr>
              <a:t>B</a:t>
            </a:r>
            <a:r>
              <a:rPr kumimoji="1" lang="en-US" altLang="zh-CN" sz="3200" b="1" baseline="-25000" dirty="0">
                <a:solidFill>
                  <a:srgbClr val="993300"/>
                </a:solidFill>
                <a:latin typeface="Times New Roman" pitchFamily="18" charset="0"/>
              </a:rPr>
              <a:t>1</a:t>
            </a:r>
            <a:r>
              <a:rPr kumimoji="1" lang="zh-CN" altLang="en-US" sz="3200" b="1" dirty="0">
                <a:solidFill>
                  <a:srgbClr val="993300"/>
                </a:solidFill>
                <a:latin typeface="Times New Roman" pitchFamily="18" charset="0"/>
              </a:rPr>
              <a:t>缺乏对人体的影响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D60093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* 干型脚气病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* 湿型脚气病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* 混合型脚气病</a:t>
            </a: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 autoUpdateAnimBg="0"/>
      <p:bldP spid="72707" grpId="0" autoUpdateAnimBg="0"/>
      <p:bldP spid="72708" grpId="0" autoUpdateAnimBg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3352800" y="6019800"/>
            <a:ext cx="3962400" cy="51435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4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B1</a:t>
            </a:r>
            <a:r>
              <a:rPr kumimoji="1" lang="zh-CN" altLang="en-US" sz="24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缺乏所致干性脚气病</a:t>
            </a: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4267200" y="3657600"/>
            <a:ext cx="3962400" cy="51435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400" b="1" dirty="0" err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</a:t>
            </a:r>
            <a:r>
              <a:rPr kumimoji="1" lang="en-US" altLang="zh-CN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B1</a:t>
            </a:r>
            <a:r>
              <a:rPr kumimoji="1" lang="zh-CN" altLang="en-US" sz="24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缺乏所致湿性脚气病</a:t>
            </a:r>
          </a:p>
        </p:txBody>
      </p:sp>
      <p:pic>
        <p:nvPicPr>
          <p:cNvPr id="73732" name="Picture 4" descr="营养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14300"/>
            <a:ext cx="2857500" cy="65913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3733" name="Picture 5" descr="营养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609600"/>
            <a:ext cx="5080000" cy="28956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 animBg="1" autoUpdateAnimBg="0"/>
      <p:bldP spid="73731" grpId="0" animBg="1" autoUpdateAnimBg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320675" y="279400"/>
            <a:ext cx="8339138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3. </a:t>
            </a:r>
            <a:r>
              <a:rPr kumimoji="1" lang="zh-CN" alt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维生素</a:t>
            </a:r>
            <a:r>
              <a:rPr kumimoji="1" lang="en-US" altLang="zh-CN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 (</a:t>
            </a:r>
            <a:r>
              <a:rPr kumimoji="1" lang="zh-CN" altLang="en-US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抗坏血酸</a:t>
            </a:r>
            <a:r>
              <a:rPr kumimoji="1" lang="en-US" altLang="zh-CN" sz="36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ascorbic acid)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en-US" altLang="zh-CN" sz="3000" b="1" dirty="0">
                <a:solidFill>
                  <a:srgbClr val="0000FF"/>
                </a:solidFill>
                <a:latin typeface="Times New Roman" pitchFamily="18" charset="0"/>
              </a:rPr>
              <a:t>     </a:t>
            </a:r>
            <a:r>
              <a:rPr kumimoji="1" lang="zh-CN" altLang="en-US" sz="3200" b="1" dirty="0">
                <a:solidFill>
                  <a:srgbClr val="993300"/>
                </a:solidFill>
                <a:latin typeface="Times New Roman" pitchFamily="18" charset="0"/>
              </a:rPr>
              <a:t>生理功用：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* 参与体内多种物质的生物合成过程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* 促进胶原合成，维持牙齿、骨骼、血管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    的正常功能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	* 具有较强的还原性，阻断亚硝胺形成，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   促进食物中铁的吸收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* 提高免疫功能</a:t>
            </a:r>
          </a:p>
          <a:p>
            <a:pPr eaLnBrk="1" hangingPunct="1">
              <a:lnSpc>
                <a:spcPct val="85000"/>
              </a:lnSpc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3300"/>
                </a:solidFill>
                <a:latin typeface="Times New Roman" pitchFamily="18" charset="0"/>
              </a:rPr>
              <a:t>         * 具有抗氧化作用，清除自由基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/>
          <a:lstStyle/>
          <a:p>
            <a:r>
              <a:rPr lang="zh-CN" altLang="en-US" b="1" dirty="0">
                <a:solidFill>
                  <a:schemeClr val="tx2"/>
                </a:solidFill>
              </a:rPr>
              <a:t>水对于皮肤的重要性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1472" y="2214554"/>
            <a:ext cx="8229600" cy="3471874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dirty="0">
                <a:solidFill>
                  <a:srgbClr val="000000"/>
                </a:solidFill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</a:rPr>
              <a:t>不仅如此，</a:t>
            </a:r>
            <a:r>
              <a:rPr lang="zh-CN" altLang="en-US" sz="2800" dirty="0">
                <a:solidFill>
                  <a:srgbClr val="000000"/>
                </a:solidFill>
                <a:latin typeface="ˎ̥" charset="0"/>
              </a:rPr>
              <a:t>现代</a:t>
            </a:r>
            <a:r>
              <a:rPr lang="zh-CN" altLang="en-US" sz="2800" dirty="0">
                <a:solidFill>
                  <a:srgbClr val="000000"/>
                </a:solidFill>
                <a:latin typeface="ˎ̥" charset="0"/>
                <a:hlinkClick r:id="rId2"/>
              </a:rPr>
              <a:t>医学</a:t>
            </a:r>
            <a:r>
              <a:rPr lang="zh-CN" altLang="en-US" sz="2800" dirty="0">
                <a:solidFill>
                  <a:srgbClr val="000000"/>
                </a:solidFill>
                <a:latin typeface="ˎ̥" charset="0"/>
              </a:rPr>
              <a:t>研究证实：婴儿的肌肤含水量为</a:t>
            </a:r>
            <a:r>
              <a:rPr lang="zh-CN" altLang="en-US" sz="2800" dirty="0">
                <a:solidFill>
                  <a:srgbClr val="000000"/>
                </a:solidFill>
              </a:rPr>
              <a:t>25%</a:t>
            </a:r>
            <a:r>
              <a:rPr lang="zh-CN" altLang="en-US" sz="2800" dirty="0">
                <a:solidFill>
                  <a:srgbClr val="000000"/>
                </a:solidFill>
                <a:latin typeface="ˎ̥" charset="0"/>
              </a:rPr>
              <a:t>，因而光滑细腻而富有弹性；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据了解，</a:t>
            </a:r>
            <a:r>
              <a:rPr lang="zh-CN" altLang="en-US" sz="2800" dirty="0">
                <a:solidFill>
                  <a:srgbClr val="000000"/>
                </a:solidFill>
              </a:rPr>
              <a:t>20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岁以后，</a:t>
            </a:r>
            <a:r>
              <a:rPr lang="zh-CN" altLang="en-US" sz="2800" dirty="0">
                <a:solidFill>
                  <a:srgbClr val="000000"/>
                </a:solidFill>
              </a:rPr>
              <a:t>95%</a:t>
            </a:r>
            <a:r>
              <a:rPr lang="zh-CN" altLang="en-US" sz="2800" dirty="0">
                <a:solidFill>
                  <a:srgbClr val="000000"/>
                </a:solidFill>
                <a:latin typeface="Times New Roman" pitchFamily="18" charset="0"/>
              </a:rPr>
              <a:t>以上的女性朋友或多或少都存在缺水现象。</a:t>
            </a:r>
            <a:r>
              <a:rPr lang="zh-CN" altLang="en-US" sz="2800" dirty="0">
                <a:solidFill>
                  <a:srgbClr val="000000"/>
                </a:solidFill>
                <a:latin typeface="ˎ̥" charset="0"/>
              </a:rPr>
              <a:t>成年女性特别是都市女性的肌肤含水量已降至</a:t>
            </a:r>
            <a:r>
              <a:rPr lang="zh-CN" altLang="en-US" sz="2800" dirty="0">
                <a:solidFill>
                  <a:srgbClr val="000000"/>
                </a:solidFill>
              </a:rPr>
              <a:t>15%</a:t>
            </a:r>
            <a:r>
              <a:rPr lang="zh-CN" altLang="en-US" sz="2800" dirty="0">
                <a:solidFill>
                  <a:srgbClr val="000000"/>
                </a:solidFill>
                <a:latin typeface="ˎ̥" charset="0"/>
              </a:rPr>
              <a:t>，甚至更低，肌肤含水量的大幅下滑直接导致了肌肤干燥、肌肤发黄、发暗，肌肤无光泽，肌肤松弛，皱纹早生等现象。</a:t>
            </a:r>
            <a:r>
              <a:rPr lang="zh-CN" altLang="en-US" sz="2800" dirty="0"/>
              <a:t> 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 txBox="1">
            <a:spLocks noChangeArrowheads="1"/>
          </p:cNvSpPr>
          <p:nvPr/>
        </p:nvSpPr>
        <p:spPr bwMode="auto">
          <a:xfrm>
            <a:off x="914400" y="879475"/>
            <a:ext cx="78486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维生素</a:t>
            </a:r>
            <a:r>
              <a:rPr kumimoji="1" lang="en-US" altLang="zh-CN" sz="3200" b="1">
                <a:solidFill>
                  <a:srgbClr val="993300"/>
                </a:solidFill>
                <a:latin typeface="Times New Roman" pitchFamily="18" charset="0"/>
              </a:rPr>
              <a:t>C</a:t>
            </a: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缺乏对人体的影响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毛囊过度角化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坏血病（ 毛细血管通透性增加）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kumimoji="1" lang="zh-CN" altLang="en-US" sz="3200" b="1">
                <a:solidFill>
                  <a:srgbClr val="993300"/>
                </a:solidFill>
                <a:latin typeface="Times New Roman" pitchFamily="18" charset="0"/>
              </a:rPr>
              <a:t>食物来源</a:t>
            </a:r>
          </a:p>
          <a:p>
            <a:pPr eaLnBrk="1" hangingPunct="1">
              <a:lnSpc>
                <a:spcPct val="95000"/>
              </a:lnSpc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* 新鲜蔬菜、水果</a:t>
            </a:r>
            <a:r>
              <a:rPr kumimoji="1" lang="zh-CN" altLang="en-US" sz="3200" b="1">
                <a:solidFill>
                  <a:srgbClr val="006600"/>
                </a:solidFill>
                <a:latin typeface="Times New Roman" pitchFamily="18" charset="0"/>
              </a:rPr>
              <a:t> </a:t>
            </a:r>
          </a:p>
        </p:txBody>
      </p:sp>
      <p:pic>
        <p:nvPicPr>
          <p:cNvPr id="75779" name="Picture 3" descr="PH02763J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4876800"/>
            <a:ext cx="1905000" cy="14732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utoUpdateAnimBg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962400" cy="576263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C</a:t>
            </a:r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缺乏所致齿龈炎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4648200" y="4724400"/>
            <a:ext cx="4114800" cy="576263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C </a:t>
            </a:r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缺乏所致毛囊出血</a:t>
            </a:r>
          </a:p>
        </p:txBody>
      </p:sp>
      <p:pic>
        <p:nvPicPr>
          <p:cNvPr id="76804" name="Picture 4" descr="营养6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28600"/>
            <a:ext cx="3810000" cy="53721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6805" name="Picture 5" descr="营养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762000"/>
            <a:ext cx="4572000" cy="38354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nimBg="1" autoUpdateAnimBg="0"/>
      <p:bldP spid="76803" grpId="0" animBg="1" autoUpdateAnimBg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5029200" y="838200"/>
            <a:ext cx="3810000" cy="100330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C </a:t>
            </a:r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</a:t>
            </a:r>
          </a:p>
          <a:p>
            <a:pPr algn="ctr" eaLnBrk="1" hangingPunct="1"/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指甲床出血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0" y="5257800"/>
            <a:ext cx="4114800" cy="1003300"/>
          </a:xfrm>
          <a:prstGeom prst="rect">
            <a:avLst/>
          </a:prstGeom>
          <a:noFill/>
          <a:ln w="57150" cmpd="thinThick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kumimoji="1" lang="en-US" altLang="zh-CN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Vit C </a:t>
            </a:r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缺乏所致</a:t>
            </a:r>
          </a:p>
          <a:p>
            <a:pPr algn="ctr" eaLnBrk="1" hangingPunct="1"/>
            <a:r>
              <a:rPr kumimoji="1"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皮肤点状出血 </a:t>
            </a:r>
          </a:p>
        </p:txBody>
      </p:sp>
      <p:pic>
        <p:nvPicPr>
          <p:cNvPr id="77828" name="Picture 4" descr="营养1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4648200" cy="32543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7829" name="Picture 5" descr="营养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657600"/>
            <a:ext cx="4826000" cy="30226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 animBg="1" autoUpdateAnimBg="0"/>
      <p:bldP spid="77827" grpId="0" animBg="1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71678"/>
            <a:ext cx="3786214" cy="793750"/>
          </a:xfrm>
          <a:noFill/>
          <a:ln/>
        </p:spPr>
        <p:txBody>
          <a:bodyPr anchor="t">
            <a:normAutofit/>
          </a:bodyPr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110000"/>
              <a:buFont typeface="Wingdings" pitchFamily="2" charset="2"/>
              <a:buNone/>
            </a:pPr>
            <a:r>
              <a:rPr lang="zh-CN" alt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什么</a:t>
            </a:r>
            <a:r>
              <a:rPr lang="zh-CN" altLang="en-US" sz="28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是</a:t>
            </a:r>
            <a:r>
              <a:rPr lang="zh-CN" altLang="en-US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蛋白质</a:t>
            </a:r>
            <a:r>
              <a:rPr lang="en-US" altLang="zh-CN" sz="2800" b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:</a:t>
            </a:r>
            <a:endParaRPr lang="en-US" altLang="zh-CN" sz="2800" b="1" dirty="0">
              <a:solidFill>
                <a:srgbClr val="66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14348" y="2857496"/>
            <a:ext cx="7632700" cy="2519363"/>
          </a:xfrm>
          <a:noFill/>
          <a:ln/>
        </p:spPr>
        <p:txBody>
          <a:bodyPr>
            <a:normAutofit/>
          </a:bodyPr>
          <a:lstStyle/>
          <a:p>
            <a:pPr marL="0" indent="714375" algn="just">
              <a:lnSpc>
                <a:spcPct val="160000"/>
              </a:lnSpc>
              <a:buFont typeface="Wingdings" pitchFamily="2" charset="2"/>
              <a:buNone/>
            </a:pPr>
            <a:r>
              <a:rPr lang="zh-CN" altLang="en-US" sz="2800" b="1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蛋白质</a:t>
            </a:r>
            <a:r>
              <a:rPr lang="en-US" altLang="zh-CN" sz="2800" b="1" dirty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(protein)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是由许多氨基酸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(amino acids)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通过肽键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(peptide bond)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相连形成的高分子含氮化合物。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00232" y="1000108"/>
            <a:ext cx="4786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2"/>
                </a:solidFill>
              </a:rPr>
              <a:t>二、</a:t>
            </a:r>
            <a:r>
              <a:rPr lang="zh-CN" altLang="en-US" sz="3200" b="1" dirty="0" smtClean="0">
                <a:solidFill>
                  <a:schemeClr val="tx2"/>
                </a:solidFill>
                <a:latin typeface="+mn-ea"/>
              </a:rPr>
              <a:t>人体</a:t>
            </a:r>
            <a:r>
              <a:rPr lang="zh-CN" altLang="en-US" sz="3200" b="1" dirty="0" smtClean="0">
                <a:solidFill>
                  <a:schemeClr val="tx2"/>
                </a:solidFill>
              </a:rPr>
              <a:t>对蛋白质的需要</a:t>
            </a:r>
            <a:endParaRPr lang="zh-CN" altLang="en-US" sz="3200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71480"/>
            <a:ext cx="3929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一、蛋白质的生理功能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3108" y="1357298"/>
            <a:ext cx="4337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、构成人体组织的重要部分</a:t>
            </a:r>
            <a:endParaRPr lang="zh-CN" altLang="en-US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3108" y="2071678"/>
            <a:ext cx="5357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、构成体内各种重要的生理活性物质</a:t>
            </a:r>
            <a:endParaRPr lang="zh-CN" alt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3108" y="2857496"/>
            <a:ext cx="52149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3</a:t>
            </a:r>
            <a:r>
              <a:rPr lang="zh-CN" altLang="en-US" sz="2400" b="1" dirty="0" smtClean="0"/>
              <a:t>、为机体提供氮源，维持正氮平衡</a:t>
            </a:r>
            <a:endParaRPr lang="zh-CN" alt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3108" y="3643314"/>
            <a:ext cx="45924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4</a:t>
            </a:r>
            <a:r>
              <a:rPr lang="zh-CN" altLang="en-US" sz="2400" b="1" dirty="0" smtClean="0"/>
              <a:t>、供给能量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4500570"/>
            <a:ext cx="4252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5</a:t>
            </a:r>
            <a:r>
              <a:rPr lang="zh-CN" altLang="en-US" sz="2400" b="1" dirty="0" smtClean="0"/>
              <a:t>、活性蛋白质的特殊作用</a:t>
            </a:r>
            <a:endParaRPr lang="zh-CN" alt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143108" y="5286388"/>
            <a:ext cx="37419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6</a:t>
            </a:r>
            <a:r>
              <a:rPr lang="zh-CN" altLang="en-US" sz="2400" b="1" dirty="0" smtClean="0"/>
              <a:t>、活性肽的作用</a:t>
            </a:r>
            <a:endParaRPr lang="zh-CN" altLang="en-US" sz="2400" b="1" dirty="0"/>
          </a:p>
        </p:txBody>
      </p:sp>
      <p:sp>
        <p:nvSpPr>
          <p:cNvPr id="9" name="左大括号 8"/>
          <p:cNvSpPr/>
          <p:nvPr/>
        </p:nvSpPr>
        <p:spPr>
          <a:xfrm>
            <a:off x="1142976" y="1643050"/>
            <a:ext cx="642942" cy="392909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1762</TotalTime>
  <Words>3928</Words>
  <PresentationFormat>全屏显示(4:3)</PresentationFormat>
  <Paragraphs>512</Paragraphs>
  <Slides>73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73</vt:i4>
      </vt:variant>
    </vt:vector>
  </HeadingPairs>
  <TitlesOfParts>
    <vt:vector size="75" baseType="lpstr">
      <vt:lpstr>Office 主题</vt:lpstr>
      <vt:lpstr>Clip</vt:lpstr>
      <vt:lpstr>人体所需的七大营养要素</vt:lpstr>
      <vt:lpstr>幻灯片 2</vt:lpstr>
      <vt:lpstr>幻灯片 3</vt:lpstr>
      <vt:lpstr>幻灯片 4</vt:lpstr>
      <vt:lpstr>幻灯片 5</vt:lpstr>
      <vt:lpstr>幻灯片 6</vt:lpstr>
      <vt:lpstr>水对于皮肤的重要性</vt:lpstr>
      <vt:lpstr>什么是蛋白质:</vt:lpstr>
      <vt:lpstr>幻灯片 9</vt:lpstr>
      <vt:lpstr>幻灯片 10</vt:lpstr>
      <vt:lpstr>                                                                                                                                                                                                                                                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第三节    碳水化合物</vt:lpstr>
      <vt:lpstr>一、碳水化合物的分类</vt:lpstr>
      <vt:lpstr>幻灯片 27</vt:lpstr>
      <vt:lpstr>幻灯片 28</vt:lpstr>
      <vt:lpstr>幻灯片 29</vt:lpstr>
      <vt:lpstr>幻灯片 30</vt:lpstr>
      <vt:lpstr>幻灯片 31</vt:lpstr>
      <vt:lpstr>三、碳水化合物的食物来源</vt:lpstr>
      <vt:lpstr>四、碳水化合物的参考摄入量</vt:lpstr>
      <vt:lpstr>幻灯片 34</vt:lpstr>
      <vt:lpstr>幻灯片 35</vt:lpstr>
      <vt:lpstr>一、概念：</vt:lpstr>
      <vt:lpstr>幻灯片 37</vt:lpstr>
      <vt:lpstr>幻灯片 38</vt:lpstr>
      <vt:lpstr>幻灯片 39</vt:lpstr>
      <vt:lpstr>幻灯片 40</vt:lpstr>
      <vt:lpstr>幻灯片 41</vt:lpstr>
      <vt:lpstr>幻灯片 42</vt:lpstr>
      <vt:lpstr>脂类缺乏对皮肤的影响</vt:lpstr>
      <vt:lpstr>二、脂肪的膳食来源</vt:lpstr>
      <vt:lpstr>脂类供给量：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xzvs</cp:lastModifiedBy>
  <cp:revision>185</cp:revision>
  <dcterms:modified xsi:type="dcterms:W3CDTF">2012-04-07T03:46:23Z</dcterms:modified>
</cp:coreProperties>
</file>