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33"/>
  </p:handoutMasterIdLst>
  <p:sldIdLst>
    <p:sldId id="257" r:id="rId3"/>
    <p:sldId id="258" r:id="rId4"/>
    <p:sldId id="259" r:id="rId5"/>
    <p:sldId id="260" r:id="rId6"/>
    <p:sldId id="261" r:id="rId7"/>
    <p:sldId id="262" r:id="rId8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120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120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609600" y="1600200"/>
            <a:ext cx="10972800" cy="45259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tags" Target="../tags/tag61.xml"/><Relationship Id="rId17" Type="http://schemas.openxmlformats.org/officeDocument/2006/relationships/tags" Target="../tags/tag60.xml"/><Relationship Id="rId16" Type="http://schemas.openxmlformats.org/officeDocument/2006/relationships/tags" Target="../tags/tag59.xml"/><Relationship Id="rId15" Type="http://schemas.openxmlformats.org/officeDocument/2006/relationships/tags" Target="../tags/tag58.xml"/><Relationship Id="rId14" Type="http://schemas.openxmlformats.org/officeDocument/2006/relationships/tags" Target="../tags/tag57.xml"/><Relationship Id="rId13" Type="http://schemas.openxmlformats.org/officeDocument/2006/relationships/tags" Target="../tags/tag56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GI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GI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GI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13.jpeg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4.jpeg"/><Relationship Id="rId2" Type="http://schemas.openxmlformats.org/officeDocument/2006/relationships/hyperlink" Target="&#24863;&#21160;&#20013;&#22269;%20&#19995;&#39134;.flv" TargetMode="External"/><Relationship Id="rId1" Type="http://schemas.openxmlformats.org/officeDocument/2006/relationships/image" Target="../media/image6.GIF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jpeg"/><Relationship Id="rId2" Type="http://schemas.openxmlformats.org/officeDocument/2006/relationships/hyperlink" Target="cfsj.flv" TargetMode="External"/><Relationship Id="rId1" Type="http://schemas.openxmlformats.org/officeDocument/2006/relationships/image" Target="../media/image6.GI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GI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1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audio" Target="../media/audio1.wav"/><Relationship Id="rId7" Type="http://schemas.openxmlformats.org/officeDocument/2006/relationships/image" Target="../media/image21.png"/><Relationship Id="rId6" Type="http://schemas.openxmlformats.org/officeDocument/2006/relationships/image" Target="../media/image20.png"/><Relationship Id="rId5" Type="http://schemas.openxmlformats.org/officeDocument/2006/relationships/image" Target="../media/image19.jpeg"/><Relationship Id="rId4" Type="http://schemas.openxmlformats.org/officeDocument/2006/relationships/image" Target="../media/image18.jpeg"/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" Target="slide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png"/><Relationship Id="rId1" Type="http://schemas.openxmlformats.org/officeDocument/2006/relationships/image" Target="../media/image22.GIF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slide" Target="slide16.xml"/><Relationship Id="rId4" Type="http://schemas.openxmlformats.org/officeDocument/2006/relationships/slide" Target="slide12.xml"/><Relationship Id="rId3" Type="http://schemas.openxmlformats.org/officeDocument/2006/relationships/slide" Target="slide11.xml"/><Relationship Id="rId2" Type="http://schemas.openxmlformats.org/officeDocument/2006/relationships/slide" Target="slide1.xml"/><Relationship Id="rId1" Type="http://schemas.openxmlformats.org/officeDocument/2006/relationships/slide" Target="slide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Picture 2" descr="forum13_f_140_107969914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1150" y="438150"/>
            <a:ext cx="4354513" cy="5586413"/>
          </a:xfrm>
          <a:prstGeom prst="rect">
            <a:avLst/>
          </a:prstGeom>
          <a:solidFill>
            <a:srgbClr val="99CCFF">
              <a:alpha val="0"/>
            </a:srgbClr>
          </a:solidFill>
          <a:ln w="57150" cap="flat" cmpd="sng">
            <a:solidFill>
              <a:srgbClr val="99CCFF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9459" name="Text Box 3"/>
          <p:cNvSpPr txBox="1"/>
          <p:nvPr/>
        </p:nvSpPr>
        <p:spPr>
          <a:xfrm>
            <a:off x="7526655" y="476250"/>
            <a:ext cx="1106170" cy="57912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6000" b="1" dirty="0">
                <a:latin typeface="Arial" panose="020B0604020202020204" pitchFamily="34" charset="0"/>
                <a:ea typeface="华文新魏" pitchFamily="2" charset="-122"/>
              </a:rPr>
              <a:t>让生命之花绽放</a:t>
            </a:r>
            <a:endParaRPr lang="zh-CN" altLang="en-US" sz="6000" b="1" dirty="0"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19460" name="Text Box 4"/>
          <p:cNvSpPr txBox="1"/>
          <p:nvPr/>
        </p:nvSpPr>
        <p:spPr>
          <a:xfrm>
            <a:off x="9045575" y="585788"/>
            <a:ext cx="736600" cy="5291137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</a:rPr>
              <a:t>第三课   珍爱生命</a:t>
            </a:r>
            <a:endParaRPr lang="zh-CN" altLang="en-US" sz="36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4" name="Picture 2" descr="u=533777470,3005350835&amp;fm=15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1558925" y="981075"/>
            <a:ext cx="9109075" cy="572389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endParaRPr kumimoji="0" lang="zh-CN" altLang="en-US" sz="2800" b="1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zh-CN" altLang="en-US" kern="1200" cap="none" spc="0" normalizeH="0" baseline="0" noProof="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</a:t>
            </a:r>
            <a:endParaRPr kumimoji="0" lang="zh-CN" altLang="en-US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</a:t>
            </a:r>
            <a:r>
              <a:rPr kumimoji="0" lang="zh-CN" altLang="en-US" sz="3200" b="1" i="1" kern="1200" cap="none" spc="0" normalizeH="0" baseline="0" noProof="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如果没有这些人为我们的付出，我们的生活会……</a:t>
            </a:r>
            <a:endParaRPr kumimoji="0" lang="zh-CN" altLang="en-US" b="1" i="1" kern="1200" cap="none" spc="0" normalizeH="0" baseline="0" noProof="0" dirty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endParaRPr kumimoji="0" lang="zh-CN" altLang="en-US" sz="3200" b="1" i="1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en-US" altLang="zh-CN" sz="3200" b="1" kern="1200" cap="none" spc="0" normalizeH="0" baseline="0" noProof="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</a:t>
            </a:r>
            <a:r>
              <a:rPr kumimoji="0" lang="zh-CN" altLang="en-US" sz="3200" b="1" kern="1200" cap="none" spc="0" normalizeH="0" baseline="0" noProof="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父母                               </a:t>
            </a:r>
            <a:endParaRPr kumimoji="0" lang="zh-CN" altLang="en-US" sz="3200" b="1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endParaRPr kumimoji="0" lang="zh-CN" altLang="en-US" sz="3200" b="1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en-US" altLang="zh-CN" sz="3200" b="1" kern="1200" cap="none" spc="0" normalizeH="0" baseline="0" noProof="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</a:t>
            </a:r>
            <a:r>
              <a:rPr kumimoji="0" lang="zh-CN" altLang="en-US" sz="3200" b="1" kern="1200" cap="none" spc="0" normalizeH="0" baseline="0" noProof="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老师</a:t>
            </a:r>
            <a:endParaRPr kumimoji="0" lang="zh-CN" altLang="en-US" sz="3200" b="1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endParaRPr kumimoji="0" lang="zh-CN" altLang="en-US" sz="3200" b="1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zh-CN" altLang="en-US" sz="3200" b="1" kern="1200" cap="none" spc="0" normalizeH="0" baseline="0" noProof="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农民</a:t>
            </a:r>
            <a:endParaRPr kumimoji="0" lang="zh-CN" sz="3200" b="1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endParaRPr kumimoji="0" lang="zh-CN" altLang="en-US" sz="3200" b="1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en-US" altLang="zh-CN" sz="3200" b="1" kern="1200" cap="none" spc="0" normalizeH="0" baseline="0" noProof="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</a:t>
            </a:r>
            <a:r>
              <a:rPr kumimoji="0" lang="zh-CN" altLang="en-US" sz="3200" b="1" kern="1200" cap="none" spc="0" normalizeH="0" baseline="0" noProof="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医生</a:t>
            </a:r>
            <a:endParaRPr kumimoji="0" lang="zh-CN" altLang="en-US" sz="3200" b="1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676" name="AutoShape 3"/>
          <p:cNvSpPr/>
          <p:nvPr/>
        </p:nvSpPr>
        <p:spPr>
          <a:xfrm>
            <a:off x="2016200" y="399490"/>
            <a:ext cx="577700" cy="636120"/>
          </a:xfrm>
          <a:prstGeom prst="smileyFace">
            <a:avLst>
              <a:gd name="adj" fmla="val 4653"/>
            </a:avLst>
          </a:prstGeom>
          <a:solidFill>
            <a:srgbClr val="FFCC00"/>
          </a:solidFill>
          <a:ln w="9525">
            <a:noFill/>
          </a:ln>
        </p:spPr>
        <p:txBody>
          <a:bodyPr wrap="none" anchor="ctr">
            <a:spAutoFit/>
          </a:bodyPr>
          <a:p>
            <a:pPr algn="ctr"/>
            <a:endParaRPr lang="zh-CN" altLang="en-US" dirty="0">
              <a:solidFill>
                <a:srgbClr val="FFCC00"/>
              </a:solidFill>
              <a:latin typeface="Arial" panose="020B0604020202020204" pitchFamily="34" charset="0"/>
            </a:endParaRPr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3000375" y="476250"/>
            <a:ext cx="2428240" cy="76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4400" b="1" kern="1200" cap="none" spc="0" normalizeH="0" baseline="0" noProof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楷体" panose="02010609060101010101" pitchFamily="49" charset="-122"/>
                <a:cs typeface="+mn-cs"/>
              </a:rPr>
              <a:t>说一说：</a:t>
            </a:r>
            <a:r>
              <a:rPr kumimoji="0" lang="zh-CN" altLang="en-US" sz="4400" b="1" kern="1200" cap="none" spc="0" normalizeH="0" baseline="0" noProof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</a:t>
            </a:r>
            <a:r>
              <a:rPr kumimoji="0" lang="zh-CN" altLang="en-US" kern="1200" cap="none" spc="0" normalizeH="0" baseline="0" noProof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509" name="Text Box 5"/>
          <p:cNvSpPr txBox="1"/>
          <p:nvPr/>
        </p:nvSpPr>
        <p:spPr>
          <a:xfrm>
            <a:off x="3935413" y="3068638"/>
            <a:ext cx="180848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chemeClr val="accent2"/>
                </a:solidFill>
                <a:latin typeface="Arial" panose="020B0604020202020204" pitchFamily="34" charset="0"/>
              </a:rPr>
              <a:t>无依无靠</a:t>
            </a:r>
            <a:endParaRPr lang="zh-CN" altLang="en-US" sz="3200" b="1" dirty="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21510" name="Text Box 6"/>
          <p:cNvSpPr txBox="1"/>
          <p:nvPr/>
        </p:nvSpPr>
        <p:spPr>
          <a:xfrm>
            <a:off x="4151313" y="4005263"/>
            <a:ext cx="180848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chemeClr val="hlink"/>
                </a:solidFill>
                <a:latin typeface="Arial" panose="020B0604020202020204" pitchFamily="34" charset="0"/>
              </a:rPr>
              <a:t>愚昧无知</a:t>
            </a:r>
            <a:endParaRPr lang="zh-CN" altLang="en-US" sz="3200" b="1" dirty="0">
              <a:solidFill>
                <a:schemeClr val="hlink"/>
              </a:solidFill>
              <a:latin typeface="Arial" panose="020B0604020202020204" pitchFamily="34" charset="0"/>
            </a:endParaRPr>
          </a:p>
        </p:txBody>
      </p:sp>
      <p:sp>
        <p:nvSpPr>
          <p:cNvPr id="21511" name="Text Box 7"/>
          <p:cNvSpPr txBox="1"/>
          <p:nvPr/>
        </p:nvSpPr>
        <p:spPr>
          <a:xfrm>
            <a:off x="3792538" y="5013325"/>
            <a:ext cx="302768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CC0000"/>
                </a:solidFill>
                <a:latin typeface="Arial" panose="020B0604020202020204" pitchFamily="34" charset="0"/>
                <a:ea typeface="隶书" pitchFamily="49" charset="-122"/>
              </a:rPr>
              <a:t>变得饥饿而绝望</a:t>
            </a:r>
            <a:r>
              <a:rPr lang="zh-CN" altLang="en-US" dirty="0">
                <a:latin typeface="Arial" panose="020B0604020202020204" pitchFamily="34" charset="0"/>
              </a:rPr>
              <a:t> 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1512" name="Text Box 8"/>
          <p:cNvSpPr txBox="1"/>
          <p:nvPr/>
        </p:nvSpPr>
        <p:spPr>
          <a:xfrm>
            <a:off x="3503613" y="6021388"/>
            <a:ext cx="465328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chemeClr val="accent2"/>
                </a:solidFill>
                <a:latin typeface="Arial" panose="020B0604020202020204" pitchFamily="34" charset="0"/>
              </a:rPr>
              <a:t>到处都充满了病毒、疾病</a:t>
            </a:r>
            <a:endParaRPr lang="zh-CN" altLang="en-US" sz="3200" b="1" dirty="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bldLvl="0" animBg="1"/>
      <p:bldP spid="21509" grpId="0"/>
      <p:bldP spid="21510" grpId="0"/>
      <p:bldP spid="21511" grpId="0"/>
      <p:bldP spid="215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8" name="Picture 2" descr="u=533777470,3005350835&amp;fm=15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13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2208213" y="2060575"/>
            <a:ext cx="7221538" cy="316928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4000" b="1" kern="1200" cap="none" spc="0" normalizeH="0" baseline="0" noProof="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</a:t>
            </a:r>
            <a:r>
              <a:rPr kumimoji="0" lang="zh-CN" altLang="en-US" sz="4000" b="1" i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每个人对国家、社会和他人都有价值。在肯定自己的价值、珍爱自己生命的同时，我们应该肯定他人的价值、尊重</a:t>
            </a:r>
            <a:endParaRPr kumimoji="0" lang="zh-CN" altLang="en-US" sz="4000" b="1" i="1" kern="1200" cap="none" spc="0" normalizeH="0" baseline="0" noProof="0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zh-CN" altLang="en-US" sz="4000" b="1" i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他人的生命。</a:t>
            </a:r>
            <a:endParaRPr kumimoji="0" lang="zh-CN" altLang="en-US" sz="4000" b="1" i="1" kern="1200" cap="none" spc="0" normalizeH="0" baseline="0" noProof="0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2495550" y="692150"/>
            <a:ext cx="7480300" cy="76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4400" b="1" kern="1200" cap="none" spc="0" normalizeH="0" baseline="0" noProof="0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肯定他人价值，尊重他人生命</a:t>
            </a:r>
            <a:endParaRPr kumimoji="0" lang="zh-CN" altLang="en-US" sz="4400" b="1" kern="1200" cap="none" spc="0" normalizeH="0" baseline="0" noProof="0" dirty="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bldLvl="0" animBg="1"/>
      <p:bldP spid="22532" grpId="0" bldLvl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1465263" y="1052513"/>
            <a:ext cx="9202738" cy="5692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</a:t>
            </a:r>
            <a:r>
              <a:rPr kumimoji="0" lang="zh-CN" altLang="en-US" sz="2800" b="1" u="sng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比尔</a:t>
            </a:r>
            <a:r>
              <a:rPr kumimoji="0" lang="zh-CN" altLang="en-US" sz="28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在一次意外事故中眼睛受了伤，视力不断下降，几个月后将完全失明。妻子为了给他能见到光明的日子里留下点什么，决定把家具和墙壁粉刷一遍。</a:t>
            </a:r>
            <a:endParaRPr kumimoji="0" lang="zh-CN" altLang="en-US" sz="2800" b="1" kern="1200" cap="none" spc="0" normalizeH="0" baseline="0" noProof="0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</a:t>
            </a:r>
            <a:r>
              <a:rPr kumimoji="0" lang="zh-CN" altLang="en-US" sz="2800" b="1" u="sng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油漆匠</a:t>
            </a:r>
            <a:r>
              <a:rPr kumimoji="0" lang="zh-CN" altLang="en-US" sz="28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工作很认真。他虽是断了半只胳膊的残疾人，但他很快乐，一边干活一边吹着口哨。一个星期后他完成了粉刷工作，其间也知道了比尔的情况。</a:t>
            </a:r>
            <a:endParaRPr kumimoji="0" lang="zh-CN" altLang="en-US" sz="2800" b="1" kern="1200" cap="none" spc="0" normalizeH="0" baseline="0" noProof="0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比尔对</a:t>
            </a:r>
            <a:r>
              <a:rPr kumimoji="0" lang="zh-CN" altLang="en-US" sz="2800" b="1" u="sng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油漆匠</a:t>
            </a:r>
            <a:r>
              <a:rPr kumimoji="0" lang="zh-CN" altLang="en-US" sz="28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说：“你天天那么开心，也让我感到高兴。”算工钱时，油漆匠少算了100美元。</a:t>
            </a:r>
            <a:endParaRPr kumimoji="0" lang="zh-CN" altLang="en-US" sz="2800" b="1" kern="1200" cap="none" spc="0" normalizeH="0" baseline="0" noProof="0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比尔不解：“你少算了工钱。”</a:t>
            </a:r>
            <a:endParaRPr kumimoji="0" lang="zh-CN" altLang="en-US" sz="2800" b="1" kern="1200" cap="none" spc="0" normalizeH="0" baseline="0" noProof="0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油漆匠说：“我已经多拿了，一个即将失明的人还这么平静，你让我知道了什么叫勇气。”</a:t>
            </a:r>
            <a:endParaRPr kumimoji="0" lang="zh-CN" altLang="en-US" sz="2800" b="1" kern="1200" cap="none" spc="0" normalizeH="0" baseline="0" noProof="0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</a:t>
            </a:r>
            <a:r>
              <a:rPr kumimoji="0" lang="zh-CN" altLang="en-US" sz="2800" b="1" u="sng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比尔</a:t>
            </a:r>
            <a:r>
              <a:rPr kumimoji="0" lang="zh-CN" altLang="en-US" sz="28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却坚持要再给油漆匠100美元，他说：“我知道了残疾人也可以自食其力，活得很快乐。”</a:t>
            </a:r>
            <a:endParaRPr kumimoji="0" lang="zh-CN" altLang="en-US" sz="2800" b="1" kern="1200" cap="none" spc="0" normalizeH="0" baseline="0" noProof="0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4079875" y="188913"/>
            <a:ext cx="4032250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比尔和油漆匠……</a:t>
            </a:r>
            <a:endParaRPr kumimoji="0" lang="zh-CN" altLang="en-US" sz="3200" b="1" kern="1200" cap="none" spc="0" normalizeH="0" baseline="0" noProof="0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24" name="AutoShape 4"/>
          <p:cNvSpPr/>
          <p:nvPr/>
        </p:nvSpPr>
        <p:spPr>
          <a:xfrm>
            <a:off x="1919288" y="319290"/>
            <a:ext cx="863600" cy="509184"/>
          </a:xfrm>
          <a:prstGeom prst="smileyFace">
            <a:avLst>
              <a:gd name="adj" fmla="val 4653"/>
            </a:avLst>
          </a:prstGeom>
          <a:solidFill>
            <a:srgbClr val="FFCC00"/>
          </a:solidFill>
          <a:ln w="9525">
            <a:noFill/>
          </a:ln>
        </p:spPr>
        <p:txBody>
          <a:bodyPr anchor="ctr">
            <a:spAutoFit/>
          </a:bodyPr>
          <a:p>
            <a:pPr algn="ctr"/>
            <a:endParaRPr lang="zh-CN" altLang="en-US" dirty="0">
              <a:solidFill>
                <a:srgbClr val="FFCC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46" name="Picture 2" descr="u=533777470,3005350835&amp;fm=15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13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9" name="Text Box 3"/>
          <p:cNvSpPr txBox="1"/>
          <p:nvPr/>
        </p:nvSpPr>
        <p:spPr>
          <a:xfrm>
            <a:off x="1560513" y="1270000"/>
            <a:ext cx="9217025" cy="53543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</a:rPr>
              <a:t>     幸福快乐的生活从悦纳生命开始。世界上没有十全十美的生命。 </a:t>
            </a:r>
            <a:endParaRPr lang="zh-CN" altLang="en-US" sz="3600" b="1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</a:rPr>
              <a:t>     在肯定、尊重、悦纳、珍爱自己生命的同时，也应同样善待他人的生命.</a:t>
            </a:r>
            <a:endParaRPr lang="zh-CN" altLang="en-US" sz="3600" b="1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宋体" panose="02010600030101010101" pitchFamily="2" charset="-122"/>
              </a:rPr>
              <a:t>   当自己的生命受到威胁时不轻言放弃，不丧失生的希望；当他人的生命遭遇困境需要帮助时，尽自己的努力援助他人。</a:t>
            </a:r>
            <a:endParaRPr lang="zh-CN" altLang="en-US" sz="3600" b="1" dirty="0"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</a:rPr>
              <a:t> </a:t>
            </a:r>
            <a:endParaRPr lang="zh-CN" altLang="en-US" sz="5000" dirty="0">
              <a:solidFill>
                <a:srgbClr val="FF0000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3287713" y="260350"/>
            <a:ext cx="5234940" cy="10452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sz="4400" b="1" kern="1200" cap="none" spc="0" normalizeH="0" baseline="0" noProof="0" dirty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悦纳自己，善待别人</a:t>
            </a:r>
            <a:endParaRPr kumimoji="0" lang="zh-CN" sz="4400" b="1" kern="1200" cap="none" spc="0" normalizeH="0" baseline="0" noProof="0" dirty="0">
              <a:solidFill>
                <a:srgbClr val="FF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endParaRPr kumimoji="0" lang="zh-CN" altLang="zh-CN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  <p:bldP spid="24580" grpId="0" bldLvl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Rectangle 2"/>
          <p:cNvSpPr/>
          <p:nvPr/>
        </p:nvSpPr>
        <p:spPr>
          <a:xfrm>
            <a:off x="1524000" y="0"/>
            <a:ext cx="9396413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800" b="1" dirty="0">
                <a:solidFill>
                  <a:srgbClr val="FF00FF"/>
                </a:solidFill>
                <a:latin typeface="Arial" panose="020B0604020202020204" pitchFamily="34" charset="0"/>
              </a:rPr>
              <a:t>悦纳自己，善待他人……</a:t>
            </a:r>
            <a:endParaRPr lang="zh-CN" altLang="en-US" sz="4800" b="1" dirty="0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  <p:pic>
        <p:nvPicPr>
          <p:cNvPr id="25603" name="Picture 3" descr="生命强者－半截人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4825" y="1268413"/>
            <a:ext cx="2051050" cy="23764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4" name="Picture 4" descr="残疾运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313" y="1268413"/>
            <a:ext cx="1625600" cy="23764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5" name="Picture 5" descr="捐款者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1538" y="1268413"/>
            <a:ext cx="1943100" cy="2303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6" name="Picture 6" descr="残疾修车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12125" y="1196975"/>
            <a:ext cx="2339975" cy="25193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7" name="Picture 7" descr="千手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19288" y="4076700"/>
            <a:ext cx="1944687" cy="2520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8" name="Picture 8" descr="舞蹈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67213" y="4148138"/>
            <a:ext cx="2447925" cy="23764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9" name="Picture 9" descr="震中女孩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91400" y="4076700"/>
            <a:ext cx="2522538" cy="2447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10" name="Text Box 10"/>
          <p:cNvSpPr txBox="1"/>
          <p:nvPr/>
        </p:nvSpPr>
        <p:spPr>
          <a:xfrm>
            <a:off x="1847850" y="3644900"/>
            <a:ext cx="2411413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Arial" panose="020B0604020202020204" pitchFamily="34" charset="0"/>
              </a:rPr>
              <a:t>生命强者－半截人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  <p:sp>
        <p:nvSpPr>
          <p:cNvPr id="25611" name="Text Box 11"/>
          <p:cNvSpPr txBox="1"/>
          <p:nvPr/>
        </p:nvSpPr>
        <p:spPr>
          <a:xfrm>
            <a:off x="4079875" y="3716338"/>
            <a:ext cx="1584325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Arial" panose="020B0604020202020204" pitchFamily="34" charset="0"/>
              </a:rPr>
              <a:t>生命的运动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  <p:sp>
        <p:nvSpPr>
          <p:cNvPr id="25612" name="Text Box 12"/>
          <p:cNvSpPr txBox="1"/>
          <p:nvPr/>
        </p:nvSpPr>
        <p:spPr>
          <a:xfrm>
            <a:off x="5591175" y="3716338"/>
            <a:ext cx="3025775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Arial" panose="020B0604020202020204" pitchFamily="34" charset="0"/>
              </a:rPr>
              <a:t>残疾捐款者－令世人动容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  <p:sp>
        <p:nvSpPr>
          <p:cNvPr id="25613" name="Text Box 13"/>
          <p:cNvSpPr txBox="1"/>
          <p:nvPr/>
        </p:nvSpPr>
        <p:spPr>
          <a:xfrm>
            <a:off x="8616950" y="3716338"/>
            <a:ext cx="205105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Arial" panose="020B0604020202020204" pitchFamily="34" charset="0"/>
              </a:rPr>
              <a:t>残疾人用脚修车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  <p:sp>
        <p:nvSpPr>
          <p:cNvPr id="25614" name="Text Box 14"/>
          <p:cNvSpPr txBox="1"/>
          <p:nvPr/>
        </p:nvSpPr>
        <p:spPr>
          <a:xfrm>
            <a:off x="3832543" y="4365625"/>
            <a:ext cx="490220" cy="136842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Arial" panose="020B0604020202020204" pitchFamily="34" charset="0"/>
              </a:rPr>
              <a:t>残疾人舞蹈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  <p:sp>
        <p:nvSpPr>
          <p:cNvPr id="25615" name="Text Box 15"/>
          <p:cNvSpPr txBox="1"/>
          <p:nvPr/>
        </p:nvSpPr>
        <p:spPr>
          <a:xfrm>
            <a:off x="9926955" y="4437063"/>
            <a:ext cx="490220" cy="1728787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Arial" panose="020B0604020202020204" pitchFamily="34" charset="0"/>
              </a:rPr>
              <a:t>废墟上的微笑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560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70" decel="100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770" decel="100000"/>
                                        <p:tgtEl>
                                          <p:spTgt spid="2560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0" dur="77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2" dur="77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70" decel="100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770" decel="100000"/>
                                        <p:tgtEl>
                                          <p:spTgt spid="2560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0" dur="77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2" dur="77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70" decel="100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770" decel="100000"/>
                                        <p:tgtEl>
                                          <p:spTgt spid="2560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0" dur="77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2" dur="77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70" decel="1000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770" decel="100000"/>
                                        <p:tgtEl>
                                          <p:spTgt spid="2560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0" dur="77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2" dur="77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0"/>
                            </p:stCondLst>
                            <p:childTnLst>
                              <p:par>
                                <p:cTn id="5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70" decel="1000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770" decel="100000"/>
                                        <p:tgtEl>
                                          <p:spTgt spid="2560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0" dur="77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2" dur="77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2000"/>
                            </p:stCondLst>
                            <p:childTnLst>
                              <p:par>
                                <p:cTn id="6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70" decel="1000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770" decel="100000"/>
                                        <p:tgtEl>
                                          <p:spTgt spid="2560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0" dur="77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2" dur="77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4000"/>
                            </p:stCondLst>
                            <p:childTnLst>
                              <p:par>
                                <p:cTn id="7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4000"/>
                            </p:stCondLst>
                            <p:childTnLst>
                              <p:par>
                                <p:cTn id="7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2561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4500"/>
                            </p:stCondLst>
                            <p:childTnLst>
                              <p:par>
                                <p:cTn id="8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4" dur="500"/>
                                        <p:tgtEl>
                                          <p:spTgt spid="25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5000"/>
                            </p:stCondLst>
                            <p:childTnLst>
                              <p:par>
                                <p:cTn id="8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5000"/>
                            </p:stCondLst>
                            <p:childTnLst>
                              <p:par>
                                <p:cTn id="89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91" dur="500"/>
                                        <p:tgtEl>
                                          <p:spTgt spid="25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5500"/>
                            </p:stCondLst>
                            <p:childTnLst>
                              <p:par>
                                <p:cTn id="9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5" dur="500"/>
                                        <p:tgtEl>
                                          <p:spTgt spid="25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10" grpId="0"/>
      <p:bldP spid="25612" grpId="0"/>
      <p:bldP spid="25613" grpId="0"/>
      <p:bldP spid="25614" grpId="0"/>
      <p:bldP spid="256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3794" name="Picture 2" descr="u=533777470,3005350835&amp;fm=15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5" name="Picture 2" descr="丛飞放歌廉江首届红橙旅游文化节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088" y="0"/>
            <a:ext cx="7345362" cy="4892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7" name="Text Box 3"/>
          <p:cNvSpPr txBox="1"/>
          <p:nvPr/>
        </p:nvSpPr>
        <p:spPr>
          <a:xfrm>
            <a:off x="3503613" y="5084763"/>
            <a:ext cx="5184775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0066"/>
                </a:solidFill>
                <a:latin typeface="Arial" panose="020B0604020202020204" pitchFamily="34" charset="0"/>
              </a:rPr>
              <a:t>感动中国的“丛飞”</a:t>
            </a:r>
            <a:endParaRPr lang="zh-CN" altLang="en-US" sz="4400" b="1" dirty="0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  <p:sp>
        <p:nvSpPr>
          <p:cNvPr id="26628" name="Text Box 4"/>
          <p:cNvSpPr txBox="1"/>
          <p:nvPr/>
        </p:nvSpPr>
        <p:spPr>
          <a:xfrm>
            <a:off x="2424113" y="5876925"/>
            <a:ext cx="684053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66"/>
                </a:solidFill>
                <a:latin typeface="Arial" panose="020B0604020202020204" pitchFamily="34" charset="0"/>
              </a:rPr>
              <a:t>让我们一起走进“丛飞”的故事</a:t>
            </a:r>
            <a:r>
              <a:rPr lang="zh-CN" altLang="zh-CN" sz="3200" b="1" dirty="0">
                <a:solidFill>
                  <a:srgbClr val="FF0066"/>
                </a:solidFill>
                <a:latin typeface="Arial" panose="020B0604020202020204" pitchFamily="34" charset="0"/>
              </a:rPr>
              <a:t>……</a:t>
            </a:r>
            <a:endParaRPr lang="zh-CN" altLang="zh-CN" sz="3200" b="1" dirty="0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ldLvl="0"/>
      <p:bldP spid="2662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4818" name="Picture 2" descr="u=533777470,3005350835&amp;fm=15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19" name="Rectangle 12"/>
          <p:cNvSpPr/>
          <p:nvPr/>
        </p:nvSpPr>
        <p:spPr>
          <a:xfrm>
            <a:off x="1992313" y="1844675"/>
            <a:ext cx="3278187" cy="83026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algn="ctr"/>
            <a:endParaRPr lang="zh-CN" altLang="en-US" sz="6000" b="1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sp>
        <p:nvSpPr>
          <p:cNvPr id="34820" name="Rectangle 13"/>
          <p:cNvSpPr/>
          <p:nvPr/>
        </p:nvSpPr>
        <p:spPr>
          <a:xfrm>
            <a:off x="1774825" y="159861"/>
            <a:ext cx="6264275" cy="652399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5400" b="1" dirty="0">
                <a:latin typeface="Comic Sans MS" panose="030F0702030302020204" pitchFamily="66" charset="0"/>
              </a:rPr>
              <a:t>丛飞</a:t>
            </a:r>
            <a:r>
              <a:rPr lang="zh-CN" altLang="en-US" sz="2800" b="1" dirty="0">
                <a:latin typeface="Comic Sans MS" panose="030F0702030302020204" pitchFamily="66" charset="0"/>
              </a:rPr>
              <a:t>，原名张崇，</a:t>
            </a:r>
            <a:r>
              <a:rPr lang="en-US" altLang="zh-CN" sz="2800" b="1" dirty="0">
                <a:latin typeface="Comic Sans MS" panose="030F0702030302020204" pitchFamily="66" charset="0"/>
              </a:rPr>
              <a:t>1969</a:t>
            </a:r>
            <a:r>
              <a:rPr lang="zh-CN" altLang="en-US" sz="2800" b="1" dirty="0">
                <a:latin typeface="Comic Sans MS" panose="030F0702030302020204" pitchFamily="66" charset="0"/>
              </a:rPr>
              <a:t>年</a:t>
            </a:r>
            <a:r>
              <a:rPr lang="en-US" altLang="zh-CN" sz="2800" b="1" dirty="0">
                <a:latin typeface="Comic Sans MS" panose="030F0702030302020204" pitchFamily="66" charset="0"/>
              </a:rPr>
              <a:t>10</a:t>
            </a:r>
            <a:r>
              <a:rPr lang="zh-CN" altLang="en-US" sz="2800" b="1" dirty="0">
                <a:latin typeface="Comic Sans MS" panose="030F0702030302020204" pitchFamily="66" charset="0"/>
              </a:rPr>
              <a:t>月生于辽宁省盘锦市大洼县庄台镇。初二辍学，后进入某银行担任出纳，带薪考入沈阳音乐学院，</a:t>
            </a:r>
            <a:r>
              <a:rPr lang="en-US" altLang="zh-CN" sz="2800" b="1" dirty="0">
                <a:latin typeface="Comic Sans MS" panose="030F0702030302020204" pitchFamily="66" charset="0"/>
              </a:rPr>
              <a:t>1992</a:t>
            </a:r>
            <a:r>
              <a:rPr lang="zh-CN" altLang="en-US" sz="2800" b="1" dirty="0">
                <a:latin typeface="Comic Sans MS" panose="030F0702030302020204" pitchFamily="66" charset="0"/>
              </a:rPr>
              <a:t>年毕业后到广州闯荡，两年后来到深圳。</a:t>
            </a:r>
            <a:r>
              <a:rPr lang="en-US" altLang="zh-CN" sz="2800" b="1" dirty="0">
                <a:latin typeface="Comic Sans MS" panose="030F0702030302020204" pitchFamily="66" charset="0"/>
              </a:rPr>
              <a:t>1994</a:t>
            </a:r>
            <a:r>
              <a:rPr lang="zh-CN" altLang="en-US" sz="2800" b="1" dirty="0">
                <a:latin typeface="Comic Sans MS" panose="030F0702030302020204" pitchFamily="66" charset="0"/>
              </a:rPr>
              <a:t>年</a:t>
            </a:r>
            <a:r>
              <a:rPr lang="en-US" altLang="zh-CN" sz="2800" b="1" dirty="0">
                <a:latin typeface="Comic Sans MS" panose="030F0702030302020204" pitchFamily="66" charset="0"/>
              </a:rPr>
              <a:t>8</a:t>
            </a:r>
            <a:r>
              <a:rPr lang="zh-CN" altLang="en-US" sz="2800" b="1" dirty="0">
                <a:latin typeface="Comic Sans MS" panose="030F0702030302020204" pitchFamily="66" charset="0"/>
              </a:rPr>
              <a:t>月应邀参加重庆举行的一次失学儿童重返校园义演，开始长达</a:t>
            </a:r>
            <a:r>
              <a:rPr lang="en-US" altLang="zh-CN" sz="2800" b="1" dirty="0">
                <a:latin typeface="Comic Sans MS" panose="030F0702030302020204" pitchFamily="66" charset="0"/>
              </a:rPr>
              <a:t>11</a:t>
            </a:r>
            <a:r>
              <a:rPr lang="zh-CN" altLang="en-US" sz="2800" b="1" dirty="0">
                <a:latin typeface="Comic Sans MS" panose="030F0702030302020204" pitchFamily="66" charset="0"/>
              </a:rPr>
              <a:t>年的慈善资助。截至目前，已经资助贵州、湖南、四川等贫困山区</a:t>
            </a:r>
            <a:r>
              <a:rPr lang="en-US" altLang="zh-CN" sz="2800" b="1" dirty="0">
                <a:latin typeface="Comic Sans MS" panose="030F0702030302020204" pitchFamily="66" charset="0"/>
              </a:rPr>
              <a:t>178</a:t>
            </a:r>
            <a:r>
              <a:rPr lang="zh-CN" altLang="en-US" sz="2800" b="1" dirty="0">
                <a:latin typeface="Comic Sans MS" panose="030F0702030302020204" pitchFamily="66" charset="0"/>
              </a:rPr>
              <a:t>名贫困儿童。先后被授予</a:t>
            </a:r>
            <a:r>
              <a:rPr lang="zh-CN" altLang="en-US" sz="2800" b="1" dirty="0">
                <a:latin typeface="Arial" panose="020B0604020202020204" pitchFamily="34" charset="0"/>
              </a:rPr>
              <a:t>“</a:t>
            </a:r>
            <a:r>
              <a:rPr lang="zh-CN" altLang="en-US" sz="2800" b="1" dirty="0">
                <a:latin typeface="Comic Sans MS" panose="030F0702030302020204" pitchFamily="66" charset="0"/>
              </a:rPr>
              <a:t>中国百名优秀青年志愿者</a:t>
            </a:r>
            <a:r>
              <a:rPr lang="zh-CN" altLang="en-US" sz="2800" b="1" dirty="0">
                <a:latin typeface="Arial" panose="020B0604020202020204" pitchFamily="34" charset="0"/>
              </a:rPr>
              <a:t>”“</a:t>
            </a:r>
            <a:r>
              <a:rPr lang="zh-CN" altLang="en-US" sz="2800" b="1" dirty="0">
                <a:latin typeface="Comic Sans MS" panose="030F0702030302020204" pitchFamily="66" charset="0"/>
              </a:rPr>
              <a:t>深圳市爱心市民</a:t>
            </a:r>
            <a:r>
              <a:rPr lang="zh-CN" altLang="en-US" sz="2800" b="1" dirty="0">
                <a:latin typeface="Arial" panose="020B0604020202020204" pitchFamily="34" charset="0"/>
              </a:rPr>
              <a:t>”</a:t>
            </a:r>
            <a:r>
              <a:rPr lang="zh-CN" altLang="en-US" sz="2800" b="1" dirty="0">
                <a:latin typeface="Comic Sans MS" panose="030F0702030302020204" pitchFamily="66" charset="0"/>
              </a:rPr>
              <a:t>、</a:t>
            </a:r>
            <a:r>
              <a:rPr lang="zh-CN" altLang="en-US" sz="2800" b="1" dirty="0">
                <a:latin typeface="Arial" panose="020B0604020202020204" pitchFamily="34" charset="0"/>
              </a:rPr>
              <a:t>“</a:t>
            </a:r>
            <a:r>
              <a:rPr lang="zh-CN" altLang="en-US" sz="2800" b="1" dirty="0">
                <a:latin typeface="Comic Sans MS" panose="030F0702030302020204" pitchFamily="66" charset="0"/>
              </a:rPr>
              <a:t>深圳市爱心大使</a:t>
            </a:r>
            <a:r>
              <a:rPr lang="zh-CN" altLang="en-US" sz="2800" b="1" dirty="0">
                <a:latin typeface="Arial" panose="020B0604020202020204" pitchFamily="34" charset="0"/>
              </a:rPr>
              <a:t>”</a:t>
            </a:r>
            <a:r>
              <a:rPr lang="zh-CN" altLang="en-US" sz="2800" b="1" dirty="0">
                <a:latin typeface="Comic Sans MS" panose="030F0702030302020204" pitchFamily="66" charset="0"/>
              </a:rPr>
              <a:t>等称号。</a:t>
            </a:r>
            <a:r>
              <a:rPr lang="en-US" altLang="zh-CN" sz="2800" b="1" dirty="0">
                <a:latin typeface="Comic Sans MS" panose="030F0702030302020204" pitchFamily="66" charset="0"/>
              </a:rPr>
              <a:t>2005</a:t>
            </a:r>
            <a:r>
              <a:rPr lang="zh-CN" altLang="en-US" sz="2800" b="1" dirty="0">
                <a:latin typeface="Comic Sans MS" panose="030F0702030302020204" pitchFamily="66" charset="0"/>
              </a:rPr>
              <a:t>年</a:t>
            </a:r>
            <a:r>
              <a:rPr lang="en-US" altLang="zh-CN" sz="2800" b="1" dirty="0">
                <a:latin typeface="Comic Sans MS" panose="030F0702030302020204" pitchFamily="66" charset="0"/>
              </a:rPr>
              <a:t>4</a:t>
            </a:r>
            <a:r>
              <a:rPr lang="zh-CN" altLang="en-US" sz="2800" b="1" dirty="0">
                <a:latin typeface="Comic Sans MS" panose="030F0702030302020204" pitchFamily="66" charset="0"/>
              </a:rPr>
              <a:t>月被诊断为胃癌，进入深圳市人民医院治疗。</a:t>
            </a:r>
            <a:r>
              <a:rPr lang="en-US" altLang="zh-CN" sz="2800" b="1" dirty="0">
                <a:latin typeface="Comic Sans MS" panose="030F0702030302020204" pitchFamily="66" charset="0"/>
              </a:rPr>
              <a:t>5</a:t>
            </a:r>
            <a:r>
              <a:rPr lang="zh-CN" altLang="en-US" sz="2800" b="1" dirty="0">
                <a:latin typeface="Comic Sans MS" panose="030F0702030302020204" pitchFamily="66" charset="0"/>
              </a:rPr>
              <a:t>月</a:t>
            </a:r>
            <a:r>
              <a:rPr lang="en-US" altLang="zh-CN" sz="2800" b="1" dirty="0">
                <a:latin typeface="Comic Sans MS" panose="030F0702030302020204" pitchFamily="66" charset="0"/>
              </a:rPr>
              <a:t>27</a:t>
            </a:r>
            <a:r>
              <a:rPr lang="zh-CN" altLang="en-US" sz="2800" b="1" dirty="0">
                <a:latin typeface="Comic Sans MS" panose="030F0702030302020204" pitchFamily="66" charset="0"/>
              </a:rPr>
              <a:t>日在病床上加入中国共产党。 </a:t>
            </a:r>
            <a:endParaRPr lang="zh-CN" altLang="en-US" sz="2800" b="1" dirty="0">
              <a:latin typeface="Comic Sans MS" panose="030F0702030302020204" pitchFamily="66" charset="0"/>
            </a:endParaRPr>
          </a:p>
        </p:txBody>
      </p:sp>
      <p:pic>
        <p:nvPicPr>
          <p:cNvPr id="34821" name="Picture 14" descr="丛飞照片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3563" y="1412875"/>
            <a:ext cx="2286000" cy="304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trips dir="rd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5842" name="Picture 2" descr="u=533777470,3005350835&amp;fm=15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8925" y="44450"/>
            <a:ext cx="9144000" cy="6813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3" name="WordArt 3"/>
          <p:cNvSpPr/>
          <p:nvPr/>
        </p:nvSpPr>
        <p:spPr>
          <a:xfrm>
            <a:off x="2208213" y="0"/>
            <a:ext cx="1584325" cy="1223963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5000"/>
                    </a:srgbClr>
                  </a:outerShdw>
                </a:effectLst>
                <a:latin typeface="华文新魏" charset="0"/>
                <a:ea typeface="华文新魏" charset="0"/>
              </a:rPr>
              <a:t>感想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5000"/>
                  </a:srgbClr>
                </a:outerShdw>
              </a:effectLst>
              <a:latin typeface="华文新魏" charset="0"/>
              <a:ea typeface="华文新魏" charset="0"/>
            </a:endParaRPr>
          </a:p>
        </p:txBody>
      </p:sp>
      <p:sp>
        <p:nvSpPr>
          <p:cNvPr id="27652" name="Text Box 4"/>
          <p:cNvSpPr txBox="1"/>
          <p:nvPr/>
        </p:nvSpPr>
        <p:spPr>
          <a:xfrm>
            <a:off x="2566988" y="1196975"/>
            <a:ext cx="6911975" cy="3784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</a:rPr>
              <a:t>生命的意义不在于长短，而在于它的内涵（它对社会作出的贡献）。丛飞的生命虽然短暂，却迸发出最灿烂的光彩。因为他心中有爱。生命的价值通过爱的奉献在不断地延伸着……</a:t>
            </a:r>
            <a:endParaRPr lang="zh-CN" altLang="en-US" sz="40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Text Box 2"/>
          <p:cNvSpPr txBox="1"/>
          <p:nvPr/>
        </p:nvSpPr>
        <p:spPr>
          <a:xfrm>
            <a:off x="4367213" y="2636838"/>
            <a:ext cx="5759450" cy="27997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</a:rPr>
              <a:t>请你说说：还有</a:t>
            </a:r>
            <a:r>
              <a:rPr lang="zh-CN" altLang="en-US" sz="4400" b="1" dirty="0">
                <a:latin typeface="Arial" panose="020B0604020202020204" pitchFamily="34" charset="0"/>
                <a:hlinkClick r:id="rId1" action="ppaction://hlinksldjump"/>
              </a:rPr>
              <a:t>哪些人</a:t>
            </a:r>
            <a:r>
              <a:rPr lang="zh-CN" altLang="en-US" sz="4400" b="1" dirty="0">
                <a:latin typeface="Arial" panose="020B0604020202020204" pitchFamily="34" charset="0"/>
              </a:rPr>
              <a:t>通过奉献他人或社会让自己的生命价值得到最大的体现？</a:t>
            </a:r>
            <a:endParaRPr lang="zh-CN" altLang="en-US" sz="4400" b="1" dirty="0">
              <a:latin typeface="Arial" panose="020B0604020202020204" pitchFamily="34" charset="0"/>
            </a:endParaRPr>
          </a:p>
        </p:txBody>
      </p:sp>
      <p:sp>
        <p:nvSpPr>
          <p:cNvPr id="28675" name="Text Box 3"/>
          <p:cNvSpPr txBox="1"/>
          <p:nvPr/>
        </p:nvSpPr>
        <p:spPr>
          <a:xfrm>
            <a:off x="4440238" y="4652963"/>
            <a:ext cx="5761037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sz="3600" b="1" dirty="0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Rectangle 2"/>
          <p:cNvSpPr>
            <a:spLocks noGrp="1"/>
          </p:cNvSpPr>
          <p:nvPr>
            <p:ph type="title" idx="4294967295"/>
          </p:nvPr>
        </p:nvSpPr>
        <p:spPr>
          <a:xfrm>
            <a:off x="1524000" y="188913"/>
            <a:ext cx="9144000" cy="1143000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2" charset="-122"/>
              </a:rPr>
              <a:t>在我们周围，有着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2" charset="-122"/>
                <a:hlinkClick r:id="rId1" action="ppaction://hlinksldjump"/>
              </a:rPr>
              <a:t>许许多多这样的人</a:t>
            </a: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2" charset="-122"/>
              </a:rPr>
              <a:t>……</a:t>
            </a:r>
            <a:br>
              <a:rPr lang="en-US" altLang="zh-CN" sz="3600" b="1" dirty="0">
                <a:latin typeface="Times New Roman" panose="02020603050405020304" pitchFamily="18" charset="0"/>
                <a:ea typeface="黑体" panose="02010609060101010101" pitchFamily="2" charset="-122"/>
              </a:rPr>
            </a:br>
            <a:endParaRPr lang="en-US" altLang="zh-CN" sz="36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pic>
        <p:nvPicPr>
          <p:cNvPr id="37891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2675" y="1270000"/>
            <a:ext cx="2093913" cy="2149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2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2400" y="1270000"/>
            <a:ext cx="2087563" cy="2303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3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2675" y="4006850"/>
            <a:ext cx="2016125" cy="2305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4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58175" y="1270000"/>
            <a:ext cx="2160588" cy="2374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5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58175" y="4079875"/>
            <a:ext cx="2160588" cy="2232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6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32400" y="4006850"/>
            <a:ext cx="2232025" cy="23034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7" name="Text Box 9"/>
          <p:cNvSpPr txBox="1">
            <a:spLocks noChangeArrowheads="1"/>
          </p:cNvSpPr>
          <p:nvPr/>
        </p:nvSpPr>
        <p:spPr bwMode="auto">
          <a:xfrm>
            <a:off x="2424113" y="3357563"/>
            <a:ext cx="1993900" cy="9220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“铁面无私”的现代包拯----任长霞</a:t>
            </a:r>
            <a:endParaRPr kumimoji="0" lang="zh-CN" altLang="en-US" b="1" kern="1200" cap="none" spc="0" normalizeH="0" baseline="0" noProof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018" name="Text Box 10"/>
          <p:cNvSpPr txBox="1">
            <a:spLocks noChangeArrowheads="1"/>
          </p:cNvSpPr>
          <p:nvPr/>
        </p:nvSpPr>
        <p:spPr bwMode="auto">
          <a:xfrm>
            <a:off x="5087938" y="3573463"/>
            <a:ext cx="2376488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“大爱千秋”----谭千秋</a:t>
            </a:r>
            <a:endParaRPr kumimoji="0" lang="zh-CN" altLang="en-US" b="1" kern="1200" cap="none" spc="0" normalizeH="0" baseline="0" noProof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019" name="Text Box 11"/>
          <p:cNvSpPr txBox="1">
            <a:spLocks noChangeArrowheads="1"/>
          </p:cNvSpPr>
          <p:nvPr/>
        </p:nvSpPr>
        <p:spPr bwMode="auto">
          <a:xfrm>
            <a:off x="8185150" y="3717925"/>
            <a:ext cx="2374900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香港“义工”----黄福荣</a:t>
            </a:r>
            <a:endParaRPr kumimoji="0" lang="zh-CN" altLang="en-US" b="1" kern="1200" cap="none" spc="0" normalizeH="0" baseline="0" noProof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020" name="Text Box 12"/>
          <p:cNvSpPr txBox="1">
            <a:spLocks noChangeArrowheads="1"/>
          </p:cNvSpPr>
          <p:nvPr/>
        </p:nvSpPr>
        <p:spPr bwMode="auto">
          <a:xfrm>
            <a:off x="1992313" y="6381750"/>
            <a:ext cx="2808288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“乡村最美女校长”----李灵</a:t>
            </a:r>
            <a:endParaRPr kumimoji="0" lang="zh-CN" altLang="en-US" b="1" kern="1200" cap="none" spc="0" normalizeH="0" baseline="0" noProof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021" name="Text Box 13"/>
          <p:cNvSpPr txBox="1">
            <a:spLocks noChangeArrowheads="1"/>
          </p:cNvSpPr>
          <p:nvPr/>
        </p:nvSpPr>
        <p:spPr bwMode="auto">
          <a:xfrm>
            <a:off x="5376863" y="6381750"/>
            <a:ext cx="2016125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“神兵”----何祥美</a:t>
            </a:r>
            <a:endParaRPr kumimoji="0" lang="zh-CN" altLang="en-US" b="1" kern="1200" cap="none" spc="0" normalizeH="0" baseline="0" noProof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022" name="Text Box 14"/>
          <p:cNvSpPr txBox="1">
            <a:spLocks noChangeArrowheads="1"/>
          </p:cNvSpPr>
          <p:nvPr/>
        </p:nvSpPr>
        <p:spPr bwMode="auto">
          <a:xfrm>
            <a:off x="8689975" y="6310313"/>
            <a:ext cx="1655763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“姐姐”----刘丽</a:t>
            </a:r>
            <a:endParaRPr kumimoji="0" lang="zh-CN" altLang="en-US" b="1" kern="1200" cap="none" spc="0" normalizeH="0" baseline="0" noProof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sndAc>
      <p:stSnd>
        <p:snd r:embed="rId8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3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3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43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43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43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43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7" grpId="0" bldLvl="0" animBg="1"/>
      <p:bldP spid="43018" grpId="0" bldLvl="0" animBg="1"/>
      <p:bldP spid="43019" grpId="0" bldLvl="0" animBg="1"/>
      <p:bldP spid="43020" grpId="0" bldLvl="0" animBg="1"/>
      <p:bldP spid="43021" grpId="0" bldLvl="0" animBg="1"/>
      <p:bldP spid="4302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Picture 2" descr="E:/王玲萍/王玲萍/My  Pictures  5/u=2257225180,1102011845&amp;fm=0&amp;gp=0.gifu=2257225180,1102011845&amp;fm=0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48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2640013" y="1989138"/>
            <a:ext cx="6764338" cy="316928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4000" b="1" i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人，最宝贵的东西是生命。生命属于人只有一次。”</a:t>
            </a:r>
            <a:endParaRPr kumimoji="0" lang="zh-CN" altLang="en-US" sz="4000" b="1" i="1" kern="1200" cap="none" spc="0" normalizeH="0" baseline="0" noProof="0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zh-CN" altLang="en-US" sz="4000" b="1" i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  </a:t>
            </a:r>
            <a:endParaRPr kumimoji="0" lang="zh-CN" altLang="en-US" sz="4000" b="1" i="1" kern="1200" cap="none" spc="0" normalizeH="0" baseline="0" noProof="0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zh-CN" altLang="en-US" sz="4000" b="1" i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  —— </a:t>
            </a:r>
            <a:r>
              <a:rPr kumimoji="0" lang="zh-CN" altLang="en-US" sz="3200" b="1" i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楷体" panose="02010609060101010101" pitchFamily="49" charset="-122"/>
                <a:cs typeface="+mn-cs"/>
              </a:rPr>
              <a:t>奥斯特洛夫斯基</a:t>
            </a:r>
            <a:endParaRPr kumimoji="0" lang="zh-CN" altLang="en-US" sz="3200" b="1" i="1" kern="1200" cap="none" spc="0" normalizeH="0" baseline="0" noProof="0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楷体" panose="02010609060101010101" pitchFamily="49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zh-CN" altLang="en-US" sz="4000" b="1" i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sz="4000" b="1" i="1" kern="1200" cap="none" spc="0" normalizeH="0" baseline="0" noProof="0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1267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30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11267">
                                            <p:txEl>
                                              <p:charRg st="30" end="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46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11267">
                                            <p:txEl>
                                              <p:charRg st="46" end="7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72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11267">
                                            <p:txEl>
                                              <p:charRg st="72" end="7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Rectangle 2"/>
          <p:cNvSpPr>
            <a:spLocks noGrp="1" noRot="1"/>
          </p:cNvSpPr>
          <p:nvPr/>
        </p:nvSpPr>
        <p:spPr>
          <a:xfrm>
            <a:off x="2784475" y="1701800"/>
            <a:ext cx="6405563" cy="9906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CC3300"/>
              </a:gs>
            </a:gsLst>
            <a:lin ang="18900000" scaled="1"/>
            <a:tileRect/>
          </a:gradFill>
          <a:ln w="9525">
            <a:noFill/>
          </a:ln>
        </p:spPr>
        <p:txBody>
          <a:bodyPr anchor="ctr"/>
          <a:p>
            <a:pPr algn="ctr"/>
            <a:r>
              <a:rPr lang="zh-CN" altLang="en-US" sz="4400" b="1" dirty="0">
                <a:latin typeface="华文楷体" pitchFamily="2" charset="-122"/>
                <a:ea typeface="华文楷体" pitchFamily="2" charset="-122"/>
              </a:rPr>
              <a:t>我的生命箴言</a:t>
            </a:r>
            <a:r>
              <a:rPr lang="en-US" altLang="zh-CN" sz="4400" b="1" dirty="0">
                <a:latin typeface="Arial" panose="020B0604020202020204" pitchFamily="34" charset="0"/>
              </a:rPr>
              <a:t>…</a:t>
            </a:r>
            <a:r>
              <a:rPr lang="en-US" altLang="zh-CN" sz="4400" dirty="0">
                <a:latin typeface="Arial" panose="020B0604020202020204" pitchFamily="34" charset="0"/>
              </a:rPr>
              <a:t>…</a:t>
            </a:r>
            <a:r>
              <a:rPr lang="en-US" altLang="zh-CN" sz="4400" dirty="0">
                <a:solidFill>
                  <a:schemeClr val="tx2"/>
                </a:solidFill>
                <a:latin typeface="Arial" panose="020B0604020202020204" pitchFamily="34" charset="0"/>
              </a:rPr>
              <a:t> </a:t>
            </a:r>
            <a:endParaRPr lang="en-US" altLang="zh-CN" sz="4400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pic>
        <p:nvPicPr>
          <p:cNvPr id="38915" name="Picture 3" descr="u=4157128554,1532326257&amp;fm=0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95438" y="0"/>
            <a:ext cx="9072562" cy="6626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2495550" y="620713"/>
            <a:ext cx="4248150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36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我的生命箴言……</a:t>
            </a:r>
            <a:endParaRPr kumimoji="0" lang="zh-CN" altLang="en-US" sz="3600" b="1" kern="1200" cap="none" spc="0" normalizeH="0" baseline="0" noProof="0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25" name="Text Box 5"/>
          <p:cNvSpPr txBox="1">
            <a:spLocks noChangeArrowheads="1"/>
          </p:cNvSpPr>
          <p:nvPr/>
        </p:nvSpPr>
        <p:spPr bwMode="auto">
          <a:xfrm>
            <a:off x="2063750" y="1412875"/>
            <a:ext cx="6407150" cy="60312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Blip>
                <a:blip r:embed="rId2"/>
              </a:buBlip>
              <a:defRPr/>
            </a:pPr>
            <a:r>
              <a:rPr kumimoji="0" lang="zh-CN" altLang="en-US" sz="2400" b="1" kern="1200" cap="none" spc="0" normalizeH="0" baseline="0" noProof="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2800" b="1" kern="1200" cap="none" spc="0" normalizeH="0" baseline="0" noProof="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生命绝不只是绿叶簇拥红花的荣耀，更多的是在荆棘杂草中远征的苦涩。</a:t>
            </a:r>
            <a:endParaRPr kumimoji="0" lang="zh-CN" altLang="en-US" sz="2800" b="1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buBlip>
                <a:blip r:embed="rId2"/>
              </a:buBlip>
              <a:defRPr/>
            </a:pPr>
            <a:r>
              <a:rPr kumimoji="0" lang="zh-CN" altLang="en-US" sz="2800" b="1" kern="1200" cap="none" spc="0" normalizeH="0" baseline="0" noProof="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生命的内涵在于进取，生命的意义在于拼搏！！！</a:t>
            </a:r>
            <a:endParaRPr kumimoji="0" lang="zh-CN" altLang="en-US" sz="2800" b="1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buBlip>
                <a:blip r:embed="rId2"/>
              </a:buBlip>
              <a:defRPr/>
            </a:pPr>
            <a:r>
              <a:rPr kumimoji="0" lang="zh-CN" altLang="en-US" sz="2800" b="1" kern="1200" cap="none" spc="0" normalizeH="0" baseline="0" noProof="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珍惜生命不在于苟且偷安、饱食终日而碌碌无为，这无异于慢性自杀。</a:t>
            </a:r>
            <a:endParaRPr kumimoji="0" lang="zh-CN" altLang="en-US" sz="2800" b="1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buBlip>
                <a:blip r:embed="rId2"/>
              </a:buBlip>
              <a:defRPr/>
            </a:pPr>
            <a:r>
              <a:rPr kumimoji="0" lang="zh-CN" altLang="en-US" sz="2800" b="1" kern="1200" cap="none" spc="0" normalizeH="0" baseline="0" noProof="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有的人死了，他还活着；有的人活着，他已经死了。</a:t>
            </a:r>
            <a:endParaRPr kumimoji="0" lang="zh-CN" altLang="en-US" sz="2800" b="1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buBlip>
                <a:blip r:embed="rId2"/>
              </a:buBlip>
              <a:defRPr/>
            </a:pPr>
            <a:r>
              <a:rPr kumimoji="0" lang="zh-CN" altLang="en-US" sz="28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生命的意义在于对社会的贡献。</a:t>
            </a:r>
            <a:endParaRPr kumimoji="0" lang="zh-CN" altLang="en-US" sz="2800" b="1" kern="1200" cap="none" spc="0" normalizeH="0" baseline="0" noProof="0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buBlip>
                <a:blip r:embed="rId2"/>
              </a:buBlip>
              <a:defRPr/>
            </a:pPr>
            <a:endParaRPr kumimoji="0" lang="zh-CN" altLang="en-US" sz="2800" b="1" kern="1200" cap="none" spc="0" normalizeH="0" baseline="0" noProof="0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buBlip>
                <a:blip r:embed="rId2"/>
              </a:buBlip>
              <a:defRPr/>
            </a:pPr>
            <a:endParaRPr kumimoji="0" lang="zh-CN" altLang="en-US" sz="2400" b="1" kern="1200" cap="none" spc="0" normalizeH="0" baseline="0" noProof="0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44" name="Text Box 12"/>
          <p:cNvSpPr txBox="1"/>
          <p:nvPr/>
        </p:nvSpPr>
        <p:spPr>
          <a:xfrm>
            <a:off x="2544763" y="564198"/>
            <a:ext cx="1582737" cy="1383665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CA629"/>
                </a:solidFill>
                <a:latin typeface="Comic Sans MS" panose="030F0702030302020204" pitchFamily="66" charset="0"/>
                <a:ea typeface="黑体" panose="02010609060101010101" pitchFamily="2" charset="-122"/>
              </a:rPr>
              <a:t>永不放弃生的希望</a:t>
            </a:r>
            <a:endParaRPr lang="zh-CN" altLang="en-US" sz="2800" b="1" dirty="0">
              <a:solidFill>
                <a:srgbClr val="0CA629"/>
              </a:solidFill>
              <a:latin typeface="Comic Sans MS" panose="030F0702030302020204" pitchFamily="66" charset="0"/>
              <a:ea typeface="黑体" panose="02010609060101010101" pitchFamily="2" charset="-122"/>
            </a:endParaRPr>
          </a:p>
        </p:txBody>
      </p:sp>
      <p:sp>
        <p:nvSpPr>
          <p:cNvPr id="39939" name="Text Box 13"/>
          <p:cNvSpPr txBox="1"/>
          <p:nvPr/>
        </p:nvSpPr>
        <p:spPr>
          <a:xfrm>
            <a:off x="1536700" y="404813"/>
            <a:ext cx="935038" cy="47694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latin typeface="Comic Sans MS" panose="030F0702030302020204" pitchFamily="66" charset="0"/>
                <a:ea typeface="华文新魏" pitchFamily="2" charset="-122"/>
              </a:rPr>
              <a:t>让</a:t>
            </a:r>
            <a:r>
              <a:rPr lang="zh-CN" altLang="en-US" sz="4800" b="1" dirty="0">
                <a:solidFill>
                  <a:schemeClr val="hlink"/>
                </a:solidFill>
                <a:latin typeface="Comic Sans MS" panose="030F0702030302020204" pitchFamily="66" charset="0"/>
                <a:ea typeface="华文彩云" pitchFamily="2" charset="-122"/>
              </a:rPr>
              <a:t>生命</a:t>
            </a:r>
            <a:r>
              <a:rPr lang="zh-CN" altLang="en-US" sz="4000" b="1" dirty="0">
                <a:solidFill>
                  <a:schemeClr val="folHlink"/>
                </a:solidFill>
                <a:latin typeface="Comic Sans MS" panose="030F0702030302020204" pitchFamily="66" charset="0"/>
                <a:ea typeface="华文行楷" pitchFamily="2" charset="-122"/>
              </a:rPr>
              <a:t>之花</a:t>
            </a:r>
            <a:r>
              <a:rPr lang="zh-CN" altLang="en-US" sz="4400" b="1" dirty="0">
                <a:solidFill>
                  <a:schemeClr val="tx2"/>
                </a:solidFill>
                <a:latin typeface="Comic Sans MS" panose="030F0702030302020204" pitchFamily="66" charset="0"/>
                <a:ea typeface="方正姚体" pitchFamily="2" charset="-122"/>
              </a:rPr>
              <a:t>绽放</a:t>
            </a:r>
            <a:endParaRPr lang="zh-CN" altLang="en-US" sz="4400" b="1" dirty="0">
              <a:solidFill>
                <a:schemeClr val="tx2"/>
              </a:solidFill>
              <a:latin typeface="Comic Sans MS" panose="030F0702030302020204" pitchFamily="66" charset="0"/>
              <a:ea typeface="方正姚体" pitchFamily="2" charset="-122"/>
            </a:endParaRPr>
          </a:p>
        </p:txBody>
      </p:sp>
      <p:sp>
        <p:nvSpPr>
          <p:cNvPr id="44046" name="AutoShape 14"/>
          <p:cNvSpPr/>
          <p:nvPr/>
        </p:nvSpPr>
        <p:spPr>
          <a:xfrm>
            <a:off x="2257425" y="693738"/>
            <a:ext cx="287338" cy="4535487"/>
          </a:xfrm>
          <a:prstGeom prst="leftBrace">
            <a:avLst>
              <a:gd name="adj1" fmla="val 156018"/>
              <a:gd name="adj2" fmla="val 50000"/>
            </a:avLst>
          </a:prstGeom>
          <a:solidFill>
            <a:schemeClr val="accent2"/>
          </a:solidFill>
          <a:ln w="9525">
            <a:noFill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4047" name="Text Box 15">
            <a:hlinkClick r:id="rId1" action="ppaction://hlinksldjump"/>
          </p:cNvPr>
          <p:cNvSpPr txBox="1"/>
          <p:nvPr/>
        </p:nvSpPr>
        <p:spPr>
          <a:xfrm>
            <a:off x="2544763" y="3006090"/>
            <a:ext cx="2808287" cy="953135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CA629"/>
                </a:solidFill>
                <a:latin typeface="Comic Sans MS" panose="030F0702030302020204" pitchFamily="66" charset="0"/>
                <a:ea typeface="黑体" panose="02010609060101010101" pitchFamily="2" charset="-122"/>
              </a:rPr>
              <a:t>肯定生命</a:t>
            </a:r>
            <a:r>
              <a:rPr lang="en-US" altLang="zh-CN" sz="2800" b="1" dirty="0">
                <a:solidFill>
                  <a:srgbClr val="0CA629"/>
                </a:solidFill>
                <a:latin typeface="Comic Sans MS" panose="030F0702030302020204" pitchFamily="66" charset="0"/>
                <a:ea typeface="黑体" panose="02010609060101010101" pitchFamily="2" charset="-122"/>
              </a:rPr>
              <a:t>,</a:t>
            </a:r>
            <a:r>
              <a:rPr lang="zh-CN" altLang="en-US" sz="2800" b="1" dirty="0">
                <a:solidFill>
                  <a:srgbClr val="0CA629"/>
                </a:solidFill>
                <a:latin typeface="Comic Sans MS" panose="030F0702030302020204" pitchFamily="66" charset="0"/>
                <a:ea typeface="黑体" panose="02010609060101010101" pitchFamily="2" charset="-122"/>
              </a:rPr>
              <a:t>尊重生命</a:t>
            </a:r>
            <a:endParaRPr lang="zh-CN" altLang="en-US" sz="2800" b="1" dirty="0">
              <a:solidFill>
                <a:srgbClr val="0CA629"/>
              </a:solidFill>
              <a:latin typeface="Comic Sans MS" panose="030F0702030302020204" pitchFamily="66" charset="0"/>
              <a:ea typeface="黑体" panose="02010609060101010101" pitchFamily="2" charset="-122"/>
            </a:endParaRPr>
          </a:p>
        </p:txBody>
      </p:sp>
      <p:sp>
        <p:nvSpPr>
          <p:cNvPr id="44048" name="Text Box 16">
            <a:hlinkClick r:id="rId2" action="ppaction://hlinksldjump"/>
          </p:cNvPr>
          <p:cNvSpPr txBox="1"/>
          <p:nvPr/>
        </p:nvSpPr>
        <p:spPr>
          <a:xfrm>
            <a:off x="2544763" y="4301490"/>
            <a:ext cx="2327275" cy="953135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CA629"/>
                </a:solidFill>
                <a:latin typeface="Comic Sans MS" panose="030F0702030302020204" pitchFamily="66" charset="0"/>
                <a:ea typeface="黑体" panose="02010609060101010101" pitchFamily="2" charset="-122"/>
              </a:rPr>
              <a:t>延伸生命的价值</a:t>
            </a:r>
            <a:endParaRPr lang="zh-CN" altLang="en-US" sz="2800" b="1" dirty="0">
              <a:solidFill>
                <a:srgbClr val="0CA629"/>
              </a:solidFill>
              <a:latin typeface="Comic Sans MS" panose="030F0702030302020204" pitchFamily="66" charset="0"/>
              <a:ea typeface="黑体" panose="02010609060101010101" pitchFamily="2" charset="-122"/>
            </a:endParaRPr>
          </a:p>
        </p:txBody>
      </p:sp>
      <p:sp>
        <p:nvSpPr>
          <p:cNvPr id="44049" name="AutoShape 17"/>
          <p:cNvSpPr/>
          <p:nvPr/>
        </p:nvSpPr>
        <p:spPr>
          <a:xfrm>
            <a:off x="3935413" y="692150"/>
            <a:ext cx="71437" cy="1439863"/>
          </a:xfrm>
          <a:prstGeom prst="leftBrace">
            <a:avLst>
              <a:gd name="adj1" fmla="val 167964"/>
              <a:gd name="adj2" fmla="val 50000"/>
            </a:avLst>
          </a:prstGeom>
          <a:solidFill>
            <a:schemeClr val="tx1"/>
          </a:solidFill>
          <a:ln w="190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4050" name="Text Box 18"/>
          <p:cNvSpPr txBox="1"/>
          <p:nvPr/>
        </p:nvSpPr>
        <p:spPr>
          <a:xfrm>
            <a:off x="7513638" y="396558"/>
            <a:ext cx="2663825" cy="1014730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CA629"/>
                </a:solidFill>
                <a:latin typeface="Comic Sans MS" panose="030F0702030302020204" pitchFamily="66" charset="0"/>
                <a:ea typeface="黑体" panose="02010609060101010101" pitchFamily="2" charset="-122"/>
              </a:rPr>
              <a:t>无论何时何地</a:t>
            </a:r>
            <a:r>
              <a:rPr lang="en-US" altLang="zh-CN" sz="2000" b="1" dirty="0">
                <a:solidFill>
                  <a:srgbClr val="0CA629"/>
                </a:solidFill>
                <a:latin typeface="Comic Sans MS" panose="030F0702030302020204" pitchFamily="66" charset="0"/>
                <a:ea typeface="黑体" panose="02010609060101010101" pitchFamily="2" charset="-122"/>
              </a:rPr>
              <a:t>,</a:t>
            </a:r>
            <a:r>
              <a:rPr lang="zh-CN" altLang="en-US" sz="2000" b="1" dirty="0">
                <a:solidFill>
                  <a:srgbClr val="0CA629"/>
                </a:solidFill>
                <a:latin typeface="Comic Sans MS" panose="030F0702030302020204" pitchFamily="66" charset="0"/>
                <a:ea typeface="黑体" panose="02010609060101010101" pitchFamily="2" charset="-122"/>
              </a:rPr>
              <a:t>无论遇到多大的挫折</a:t>
            </a:r>
            <a:r>
              <a:rPr lang="en-US" altLang="zh-CN" sz="2000" b="1" dirty="0">
                <a:solidFill>
                  <a:srgbClr val="0CA629"/>
                </a:solidFill>
                <a:latin typeface="Comic Sans MS" panose="030F0702030302020204" pitchFamily="66" charset="0"/>
                <a:ea typeface="黑体" panose="02010609060101010101" pitchFamily="2" charset="-122"/>
              </a:rPr>
              <a:t>,</a:t>
            </a:r>
            <a:r>
              <a:rPr lang="zh-CN" altLang="en-US" sz="2000" b="1" dirty="0">
                <a:solidFill>
                  <a:srgbClr val="0CA629"/>
                </a:solidFill>
                <a:latin typeface="Comic Sans MS" panose="030F0702030302020204" pitchFamily="66" charset="0"/>
                <a:ea typeface="黑体" panose="02010609060101010101" pitchFamily="2" charset="-122"/>
              </a:rPr>
              <a:t>都不能轻易放弃生的希望</a:t>
            </a:r>
            <a:endParaRPr lang="zh-CN" altLang="en-US" sz="2000" b="1" dirty="0">
              <a:solidFill>
                <a:srgbClr val="0CA629"/>
              </a:solidFill>
              <a:latin typeface="Comic Sans MS" panose="030F0702030302020204" pitchFamily="66" charset="0"/>
              <a:ea typeface="黑体" panose="02010609060101010101" pitchFamily="2" charset="-122"/>
            </a:endParaRPr>
          </a:p>
        </p:txBody>
      </p:sp>
      <p:sp>
        <p:nvSpPr>
          <p:cNvPr id="44051" name="Text Box 19">
            <a:hlinkClick r:id="rId3" action="ppaction://hlinksldjump"/>
          </p:cNvPr>
          <p:cNvSpPr txBox="1"/>
          <p:nvPr/>
        </p:nvSpPr>
        <p:spPr>
          <a:xfrm>
            <a:off x="3984625" y="690563"/>
            <a:ext cx="4176713" cy="460375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CA629"/>
                </a:solidFill>
                <a:latin typeface="Comic Sans MS" panose="030F0702030302020204" pitchFamily="66" charset="0"/>
                <a:ea typeface="黑体" panose="02010609060101010101" pitchFamily="2" charset="-122"/>
              </a:rPr>
              <a:t>生命的奇迹是如何创造的</a:t>
            </a:r>
            <a:endParaRPr lang="zh-CN" altLang="en-US" sz="2400" b="1" dirty="0">
              <a:solidFill>
                <a:srgbClr val="0CA629"/>
              </a:solidFill>
              <a:latin typeface="Comic Sans MS" panose="030F0702030302020204" pitchFamily="66" charset="0"/>
              <a:ea typeface="黑体" panose="02010609060101010101" pitchFamily="2" charset="-122"/>
            </a:endParaRPr>
          </a:p>
        </p:txBody>
      </p:sp>
      <p:sp>
        <p:nvSpPr>
          <p:cNvPr id="44052" name="AutoShape 20"/>
          <p:cNvSpPr/>
          <p:nvPr/>
        </p:nvSpPr>
        <p:spPr>
          <a:xfrm>
            <a:off x="7513638" y="549275"/>
            <a:ext cx="71437" cy="792163"/>
          </a:xfrm>
          <a:prstGeom prst="leftBrace">
            <a:avLst>
              <a:gd name="adj1" fmla="val 92408"/>
              <a:gd name="adj2" fmla="val 50000"/>
            </a:avLst>
          </a:prstGeom>
          <a:solidFill>
            <a:schemeClr val="tx1"/>
          </a:solidFill>
          <a:ln w="190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4053" name="Text Box 21"/>
          <p:cNvSpPr txBox="1"/>
          <p:nvPr/>
        </p:nvSpPr>
        <p:spPr>
          <a:xfrm>
            <a:off x="3984625" y="1960563"/>
            <a:ext cx="3889375" cy="460375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CA629"/>
                </a:solidFill>
                <a:latin typeface="Comic Sans MS" panose="030F0702030302020204" pitchFamily="66" charset="0"/>
                <a:ea typeface="黑体" panose="02010609060101010101" pitchFamily="2" charset="-122"/>
              </a:rPr>
              <a:t>紧急情况下必备的求生知识</a:t>
            </a:r>
            <a:endParaRPr lang="zh-CN" altLang="en-US" sz="2400" b="1" dirty="0">
              <a:solidFill>
                <a:srgbClr val="0CA629"/>
              </a:solidFill>
              <a:latin typeface="Comic Sans MS" panose="030F0702030302020204" pitchFamily="66" charset="0"/>
              <a:ea typeface="黑体" panose="02010609060101010101" pitchFamily="2" charset="-122"/>
            </a:endParaRPr>
          </a:p>
        </p:txBody>
      </p:sp>
      <p:sp>
        <p:nvSpPr>
          <p:cNvPr id="44054" name="AutoShape 22"/>
          <p:cNvSpPr/>
          <p:nvPr/>
        </p:nvSpPr>
        <p:spPr>
          <a:xfrm>
            <a:off x="7824788" y="1700213"/>
            <a:ext cx="73025" cy="1008062"/>
          </a:xfrm>
          <a:prstGeom prst="leftBrace">
            <a:avLst>
              <a:gd name="adj1" fmla="val 115036"/>
              <a:gd name="adj2" fmla="val 50000"/>
            </a:avLst>
          </a:prstGeom>
          <a:solidFill>
            <a:schemeClr val="tx1"/>
          </a:solidFill>
          <a:ln w="190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4055" name="Text Box 23">
            <a:hlinkClick r:id="rId4" action="ppaction://hlinksldjump"/>
          </p:cNvPr>
          <p:cNvSpPr txBox="1"/>
          <p:nvPr/>
        </p:nvSpPr>
        <p:spPr>
          <a:xfrm>
            <a:off x="7896225" y="1482408"/>
            <a:ext cx="1225550" cy="398780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CA629"/>
                </a:solidFill>
                <a:latin typeface="Comic Sans MS" panose="030F0702030302020204" pitchFamily="66" charset="0"/>
                <a:ea typeface="黑体" panose="02010609060101010101" pitchFamily="2" charset="-122"/>
              </a:rPr>
              <a:t>急救电话</a:t>
            </a:r>
            <a:endParaRPr lang="zh-CN" altLang="en-US" sz="2000" b="1" dirty="0">
              <a:solidFill>
                <a:srgbClr val="0CA629"/>
              </a:solidFill>
              <a:latin typeface="Comic Sans MS" panose="030F0702030302020204" pitchFamily="66" charset="0"/>
              <a:ea typeface="黑体" panose="02010609060101010101" pitchFamily="2" charset="-122"/>
            </a:endParaRPr>
          </a:p>
        </p:txBody>
      </p:sp>
      <p:sp>
        <p:nvSpPr>
          <p:cNvPr id="44056" name="Text Box 24">
            <a:hlinkClick r:id="rId4" action="ppaction://hlinksldjump"/>
          </p:cNvPr>
          <p:cNvSpPr txBox="1"/>
          <p:nvPr/>
        </p:nvSpPr>
        <p:spPr>
          <a:xfrm>
            <a:off x="7874000" y="1806258"/>
            <a:ext cx="1225550" cy="398780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CA629"/>
                </a:solidFill>
                <a:latin typeface="Comic Sans MS" panose="030F0702030302020204" pitchFamily="66" charset="0"/>
                <a:ea typeface="黑体" panose="02010609060101010101" pitchFamily="2" charset="-122"/>
              </a:rPr>
              <a:t>报警电话</a:t>
            </a:r>
            <a:endParaRPr lang="zh-CN" altLang="en-US" sz="2000" b="1" dirty="0">
              <a:solidFill>
                <a:srgbClr val="0CA629"/>
              </a:solidFill>
              <a:latin typeface="Comic Sans MS" panose="030F0702030302020204" pitchFamily="66" charset="0"/>
              <a:ea typeface="黑体" panose="02010609060101010101" pitchFamily="2" charset="-122"/>
            </a:endParaRPr>
          </a:p>
        </p:txBody>
      </p:sp>
      <p:sp>
        <p:nvSpPr>
          <p:cNvPr id="44057" name="Text Box 25">
            <a:hlinkClick r:id="rId4" action="ppaction://hlinksldjump"/>
          </p:cNvPr>
          <p:cNvSpPr txBox="1"/>
          <p:nvPr/>
        </p:nvSpPr>
        <p:spPr>
          <a:xfrm>
            <a:off x="7874000" y="2131695"/>
            <a:ext cx="1225550" cy="398780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CA629"/>
                </a:solidFill>
                <a:latin typeface="Comic Sans MS" panose="030F0702030302020204" pitchFamily="66" charset="0"/>
                <a:ea typeface="黑体" panose="02010609060101010101" pitchFamily="2" charset="-122"/>
              </a:rPr>
              <a:t>消防电话</a:t>
            </a:r>
            <a:endParaRPr lang="zh-CN" altLang="en-US" sz="2000" b="1" dirty="0">
              <a:solidFill>
                <a:srgbClr val="0CA629"/>
              </a:solidFill>
              <a:latin typeface="Comic Sans MS" panose="030F0702030302020204" pitchFamily="66" charset="0"/>
              <a:ea typeface="黑体" panose="02010609060101010101" pitchFamily="2" charset="-122"/>
            </a:endParaRPr>
          </a:p>
        </p:txBody>
      </p:sp>
      <p:sp>
        <p:nvSpPr>
          <p:cNvPr id="44058" name="Text Box 26">
            <a:hlinkClick r:id="rId4" action="ppaction://hlinksldjump"/>
          </p:cNvPr>
          <p:cNvSpPr txBox="1"/>
          <p:nvPr/>
        </p:nvSpPr>
        <p:spPr>
          <a:xfrm>
            <a:off x="7874000" y="2419033"/>
            <a:ext cx="1225550" cy="398780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CA629"/>
                </a:solidFill>
                <a:latin typeface="Comic Sans MS" panose="030F0702030302020204" pitchFamily="66" charset="0"/>
                <a:ea typeface="黑体" panose="02010609060101010101" pitchFamily="2" charset="-122"/>
              </a:rPr>
              <a:t>交通事故</a:t>
            </a:r>
            <a:endParaRPr lang="zh-CN" altLang="en-US" sz="2000" b="1" dirty="0">
              <a:solidFill>
                <a:srgbClr val="0CA629"/>
              </a:solidFill>
              <a:latin typeface="Comic Sans MS" panose="030F0702030302020204" pitchFamily="66" charset="0"/>
              <a:ea typeface="黑体" panose="02010609060101010101" pitchFamily="2" charset="-122"/>
            </a:endParaRPr>
          </a:p>
        </p:txBody>
      </p:sp>
      <p:sp>
        <p:nvSpPr>
          <p:cNvPr id="44059" name="Text Box 27"/>
          <p:cNvSpPr txBox="1"/>
          <p:nvPr/>
        </p:nvSpPr>
        <p:spPr>
          <a:xfrm>
            <a:off x="9024938" y="1422400"/>
            <a:ext cx="792162" cy="460375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Comic Sans MS" panose="030F0702030302020204" pitchFamily="66" charset="0"/>
                <a:ea typeface="黑体" panose="02010609060101010101" pitchFamily="2" charset="-122"/>
              </a:rPr>
              <a:t>120</a:t>
            </a:r>
            <a:endParaRPr lang="en-US" altLang="zh-CN" sz="2400" b="1" dirty="0">
              <a:latin typeface="Comic Sans MS" panose="030F0702030302020204" pitchFamily="66" charset="0"/>
              <a:ea typeface="黑体" panose="02010609060101010101" pitchFamily="2" charset="-122"/>
            </a:endParaRPr>
          </a:p>
        </p:txBody>
      </p:sp>
      <p:sp>
        <p:nvSpPr>
          <p:cNvPr id="44060" name="Text Box 28"/>
          <p:cNvSpPr txBox="1"/>
          <p:nvPr/>
        </p:nvSpPr>
        <p:spPr>
          <a:xfrm>
            <a:off x="9024938" y="1770063"/>
            <a:ext cx="792162" cy="460375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Comic Sans MS" panose="030F0702030302020204" pitchFamily="66" charset="0"/>
                <a:ea typeface="黑体" panose="02010609060101010101" pitchFamily="2" charset="-122"/>
              </a:rPr>
              <a:t>110</a:t>
            </a:r>
            <a:endParaRPr lang="en-US" altLang="zh-CN" sz="2400" b="1" dirty="0">
              <a:latin typeface="Comic Sans MS" panose="030F0702030302020204" pitchFamily="66" charset="0"/>
              <a:ea typeface="黑体" panose="02010609060101010101" pitchFamily="2" charset="-122"/>
            </a:endParaRPr>
          </a:p>
        </p:txBody>
      </p:sp>
      <p:sp>
        <p:nvSpPr>
          <p:cNvPr id="44061" name="Text Box 29"/>
          <p:cNvSpPr txBox="1"/>
          <p:nvPr/>
        </p:nvSpPr>
        <p:spPr>
          <a:xfrm>
            <a:off x="9024938" y="2058988"/>
            <a:ext cx="792162" cy="460375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Comic Sans MS" panose="030F0702030302020204" pitchFamily="66" charset="0"/>
                <a:ea typeface="黑体" panose="02010609060101010101" pitchFamily="2" charset="-122"/>
              </a:rPr>
              <a:t>119</a:t>
            </a:r>
            <a:endParaRPr lang="en-US" altLang="zh-CN" sz="2400" b="1" dirty="0">
              <a:latin typeface="Comic Sans MS" panose="030F0702030302020204" pitchFamily="66" charset="0"/>
              <a:ea typeface="黑体" panose="02010609060101010101" pitchFamily="2" charset="-122"/>
            </a:endParaRPr>
          </a:p>
        </p:txBody>
      </p:sp>
      <p:sp>
        <p:nvSpPr>
          <p:cNvPr id="44062" name="Text Box 30"/>
          <p:cNvSpPr txBox="1"/>
          <p:nvPr/>
        </p:nvSpPr>
        <p:spPr>
          <a:xfrm>
            <a:off x="9024938" y="2417763"/>
            <a:ext cx="792162" cy="460375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Comic Sans MS" panose="030F0702030302020204" pitchFamily="66" charset="0"/>
                <a:ea typeface="黑体" panose="02010609060101010101" pitchFamily="2" charset="-122"/>
              </a:rPr>
              <a:t>122</a:t>
            </a:r>
            <a:endParaRPr lang="en-US" altLang="zh-CN" sz="2400" b="1" dirty="0">
              <a:latin typeface="Comic Sans MS" panose="030F0702030302020204" pitchFamily="66" charset="0"/>
              <a:ea typeface="黑体" panose="02010609060101010101" pitchFamily="2" charset="-122"/>
            </a:endParaRPr>
          </a:p>
        </p:txBody>
      </p:sp>
      <p:sp>
        <p:nvSpPr>
          <p:cNvPr id="44063" name="AutoShape 31"/>
          <p:cNvSpPr/>
          <p:nvPr/>
        </p:nvSpPr>
        <p:spPr>
          <a:xfrm>
            <a:off x="5087938" y="3068638"/>
            <a:ext cx="71437" cy="1008062"/>
          </a:xfrm>
          <a:prstGeom prst="leftBrace">
            <a:avLst>
              <a:gd name="adj1" fmla="val 117593"/>
              <a:gd name="adj2" fmla="val 50000"/>
            </a:avLst>
          </a:prstGeom>
          <a:solidFill>
            <a:schemeClr val="tx1"/>
          </a:solidFill>
          <a:ln w="190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4064" name="Text Box 32">
            <a:hlinkClick r:id="rId5" action="ppaction://hlinksldjump"/>
          </p:cNvPr>
          <p:cNvSpPr txBox="1"/>
          <p:nvPr/>
        </p:nvSpPr>
        <p:spPr>
          <a:xfrm>
            <a:off x="5880100" y="2978468"/>
            <a:ext cx="4787900" cy="521970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CA629"/>
                </a:solidFill>
                <a:latin typeface="Comic Sans MS" panose="030F0702030302020204" pitchFamily="66" charset="0"/>
                <a:ea typeface="黑体" panose="02010609060101010101" pitchFamily="2" charset="-122"/>
              </a:rPr>
              <a:t>每个人的生命都是有价值的</a:t>
            </a:r>
            <a:endParaRPr lang="zh-CN" altLang="en-US" sz="2800" b="1" dirty="0">
              <a:solidFill>
                <a:srgbClr val="0CA629"/>
              </a:solidFill>
              <a:latin typeface="Comic Sans MS" panose="030F0702030302020204" pitchFamily="66" charset="0"/>
              <a:ea typeface="黑体" panose="02010609060101010101" pitchFamily="2" charset="-122"/>
            </a:endParaRPr>
          </a:p>
        </p:txBody>
      </p:sp>
      <p:sp>
        <p:nvSpPr>
          <p:cNvPr id="44065" name="Text Box 33"/>
          <p:cNvSpPr txBox="1"/>
          <p:nvPr/>
        </p:nvSpPr>
        <p:spPr>
          <a:xfrm>
            <a:off x="5448300" y="3497580"/>
            <a:ext cx="6119813" cy="521970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CA629"/>
                </a:solidFill>
                <a:latin typeface="Comic Sans MS" panose="030F0702030302020204" pitchFamily="66" charset="0"/>
                <a:ea typeface="黑体" panose="02010609060101010101" pitchFamily="2" charset="-122"/>
              </a:rPr>
              <a:t>肯定他人的价值</a:t>
            </a:r>
            <a:r>
              <a:rPr lang="en-US" altLang="zh-CN" sz="2800" b="1" dirty="0">
                <a:solidFill>
                  <a:srgbClr val="0CA629"/>
                </a:solidFill>
                <a:latin typeface="Comic Sans MS" panose="030F0702030302020204" pitchFamily="66" charset="0"/>
                <a:ea typeface="黑体" panose="02010609060101010101" pitchFamily="2" charset="-122"/>
              </a:rPr>
              <a:t>,</a:t>
            </a:r>
            <a:r>
              <a:rPr lang="zh-CN" altLang="en-US" sz="2800" b="1" dirty="0">
                <a:solidFill>
                  <a:srgbClr val="0CA629"/>
                </a:solidFill>
                <a:latin typeface="Comic Sans MS" panose="030F0702030302020204" pitchFamily="66" charset="0"/>
                <a:ea typeface="黑体" panose="02010609060101010101" pitchFamily="2" charset="-122"/>
              </a:rPr>
              <a:t>尊重他人的生命</a:t>
            </a:r>
            <a:endParaRPr lang="zh-CN" altLang="en-US" sz="2800" b="1" dirty="0">
              <a:solidFill>
                <a:srgbClr val="0CA629"/>
              </a:solidFill>
              <a:latin typeface="Comic Sans MS" panose="030F0702030302020204" pitchFamily="66" charset="0"/>
              <a:ea typeface="黑体" panose="02010609060101010101" pitchFamily="2" charset="-122"/>
            </a:endParaRPr>
          </a:p>
        </p:txBody>
      </p:sp>
      <p:sp>
        <p:nvSpPr>
          <p:cNvPr id="44066" name="Text Box 34"/>
          <p:cNvSpPr txBox="1"/>
          <p:nvPr/>
        </p:nvSpPr>
        <p:spPr>
          <a:xfrm>
            <a:off x="5159375" y="3930968"/>
            <a:ext cx="5761038" cy="521970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CA629"/>
                </a:solidFill>
                <a:latin typeface="Comic Sans MS" panose="030F0702030302020204" pitchFamily="66" charset="0"/>
                <a:ea typeface="黑体" panose="02010609060101010101" pitchFamily="2" charset="-122"/>
              </a:rPr>
              <a:t>幸福快乐的生活从悦纳的生命开始</a:t>
            </a:r>
            <a:endParaRPr lang="zh-CN" altLang="en-US" sz="2800" b="1" dirty="0">
              <a:solidFill>
                <a:srgbClr val="0CA629"/>
              </a:solidFill>
              <a:latin typeface="Comic Sans MS" panose="030F0702030302020204" pitchFamily="66" charset="0"/>
              <a:ea typeface="黑体" panose="02010609060101010101" pitchFamily="2" charset="-122"/>
            </a:endParaRPr>
          </a:p>
        </p:txBody>
      </p:sp>
      <p:sp>
        <p:nvSpPr>
          <p:cNvPr id="44067" name="AutoShape 35"/>
          <p:cNvSpPr/>
          <p:nvPr/>
        </p:nvSpPr>
        <p:spPr>
          <a:xfrm>
            <a:off x="4872038" y="4652963"/>
            <a:ext cx="71437" cy="792162"/>
          </a:xfrm>
          <a:prstGeom prst="leftBrace">
            <a:avLst>
              <a:gd name="adj1" fmla="val 92407"/>
              <a:gd name="adj2" fmla="val 50000"/>
            </a:avLst>
          </a:prstGeom>
          <a:solidFill>
            <a:schemeClr val="tx1"/>
          </a:solidFill>
          <a:ln w="190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4068" name="Text Box 36"/>
          <p:cNvSpPr txBox="1"/>
          <p:nvPr/>
        </p:nvSpPr>
        <p:spPr>
          <a:xfrm>
            <a:off x="4872038" y="4578668"/>
            <a:ext cx="6264275" cy="521970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CA629"/>
                </a:solidFill>
                <a:latin typeface="Comic Sans MS" panose="030F0702030302020204" pitchFamily="66" charset="0"/>
                <a:ea typeface="黑体" panose="02010609060101010101" pitchFamily="2" charset="-122"/>
              </a:rPr>
              <a:t>生命的意义不在于长短</a:t>
            </a:r>
            <a:r>
              <a:rPr lang="en-US" altLang="zh-CN" sz="2800" b="1" dirty="0">
                <a:solidFill>
                  <a:srgbClr val="0CA629"/>
                </a:solidFill>
                <a:latin typeface="Comic Sans MS" panose="030F0702030302020204" pitchFamily="66" charset="0"/>
                <a:ea typeface="黑体" panose="02010609060101010101" pitchFamily="2" charset="-122"/>
              </a:rPr>
              <a:t>,</a:t>
            </a:r>
            <a:r>
              <a:rPr lang="zh-CN" altLang="en-US" sz="2800" b="1" dirty="0">
                <a:solidFill>
                  <a:srgbClr val="0CA629"/>
                </a:solidFill>
                <a:latin typeface="Comic Sans MS" panose="030F0702030302020204" pitchFamily="66" charset="0"/>
                <a:ea typeface="黑体" panose="02010609060101010101" pitchFamily="2" charset="-122"/>
              </a:rPr>
              <a:t>而在于内涵</a:t>
            </a:r>
            <a:endParaRPr lang="zh-CN" altLang="en-US" sz="2800" b="1" dirty="0">
              <a:solidFill>
                <a:srgbClr val="0CA629"/>
              </a:solidFill>
              <a:latin typeface="Comic Sans MS" panose="030F0702030302020204" pitchFamily="66" charset="0"/>
              <a:ea typeface="黑体" panose="02010609060101010101" pitchFamily="2" charset="-122"/>
            </a:endParaRPr>
          </a:p>
        </p:txBody>
      </p:sp>
      <p:sp>
        <p:nvSpPr>
          <p:cNvPr id="44069" name="Text Box 37">
            <a:hlinkClick r:id="rId2" action="ppaction://hlinksldjump"/>
          </p:cNvPr>
          <p:cNvSpPr txBox="1"/>
          <p:nvPr/>
        </p:nvSpPr>
        <p:spPr>
          <a:xfrm>
            <a:off x="5016500" y="5283518"/>
            <a:ext cx="6264275" cy="521970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CA629"/>
                </a:solidFill>
                <a:latin typeface="Comic Sans MS" panose="030F0702030302020204" pitchFamily="66" charset="0"/>
                <a:ea typeface="黑体" panose="02010609060101010101" pitchFamily="2" charset="-122"/>
              </a:rPr>
              <a:t>我们要珍爱生命</a:t>
            </a:r>
            <a:r>
              <a:rPr lang="en-US" altLang="zh-CN" sz="2800" b="1" dirty="0">
                <a:solidFill>
                  <a:srgbClr val="0CA629"/>
                </a:solidFill>
                <a:latin typeface="Comic Sans MS" panose="030F0702030302020204" pitchFamily="66" charset="0"/>
                <a:ea typeface="黑体" panose="02010609060101010101" pitchFamily="2" charset="-122"/>
              </a:rPr>
              <a:t>,</a:t>
            </a:r>
            <a:r>
              <a:rPr lang="zh-CN" altLang="en-US" sz="2800" b="1" dirty="0">
                <a:solidFill>
                  <a:srgbClr val="0CA629"/>
                </a:solidFill>
                <a:latin typeface="Comic Sans MS" panose="030F0702030302020204" pitchFamily="66" charset="0"/>
                <a:ea typeface="黑体" panose="02010609060101010101" pitchFamily="2" charset="-122"/>
              </a:rPr>
              <a:t>延伸生命的价值</a:t>
            </a:r>
            <a:endParaRPr lang="zh-CN" altLang="en-US" sz="2800" b="1" dirty="0">
              <a:solidFill>
                <a:srgbClr val="0CA629"/>
              </a:solidFill>
              <a:latin typeface="Comic Sans MS" panose="030F0702030302020204" pitchFamily="66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4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4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4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4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44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44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44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44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44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44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44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44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44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44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44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44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44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44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44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44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44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2" dur="500"/>
                                        <p:tgtEl>
                                          <p:spTgt spid="44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7" dur="500"/>
                                        <p:tgtEl>
                                          <p:spTgt spid="44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2" dur="500"/>
                                        <p:tgtEl>
                                          <p:spTgt spid="44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7" dur="500"/>
                                        <p:tgtEl>
                                          <p:spTgt spid="44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44" grpId="0"/>
      <p:bldP spid="44046" grpId="0" bldLvl="0" animBg="1"/>
      <p:bldP spid="44047" grpId="0"/>
      <p:bldP spid="44048" grpId="0"/>
      <p:bldP spid="44049" grpId="0" bldLvl="0" animBg="1"/>
      <p:bldP spid="44050" grpId="0"/>
      <p:bldP spid="44051" grpId="0"/>
      <p:bldP spid="44052" grpId="0" bldLvl="0" animBg="1"/>
      <p:bldP spid="44053" grpId="0"/>
      <p:bldP spid="44054" grpId="0" bldLvl="0" animBg="1"/>
      <p:bldP spid="44055" grpId="0"/>
      <p:bldP spid="44056" grpId="0"/>
      <p:bldP spid="44057" grpId="0"/>
      <p:bldP spid="44058" grpId="0"/>
      <p:bldP spid="44059" grpId="0"/>
      <p:bldP spid="44060" grpId="0"/>
      <p:bldP spid="44061" grpId="0"/>
      <p:bldP spid="44062" grpId="0"/>
      <p:bldP spid="44063" grpId="0" bldLvl="0" animBg="1"/>
      <p:bldP spid="44064" grpId="0"/>
      <p:bldP spid="44065" grpId="0"/>
      <p:bldP spid="44066" grpId="0"/>
      <p:bldP spid="44067" grpId="0" bldLvl="0" animBg="1"/>
      <p:bldP spid="44068" grpId="0"/>
      <p:bldP spid="4406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Rectangle 4"/>
          <p:cNvSpPr/>
          <p:nvPr/>
        </p:nvSpPr>
        <p:spPr>
          <a:xfrm>
            <a:off x="1992313" y="0"/>
            <a:ext cx="7767637" cy="4953000"/>
          </a:xfrm>
          <a:prstGeom prst="rect">
            <a:avLst/>
          </a:prstGeom>
          <a:solidFill>
            <a:schemeClr val="bg1">
              <a:alpha val="52156"/>
            </a:schemeClr>
          </a:solidFill>
          <a:ln w="9525">
            <a:noFill/>
          </a:ln>
        </p:spPr>
        <p:txBody>
          <a:bodyPr/>
          <a:p>
            <a:pPr marL="342900" indent="-342900">
              <a:lnSpc>
                <a:spcPct val="90000"/>
              </a:lnSpc>
              <a:spcBef>
                <a:spcPct val="20000"/>
              </a:spcBef>
              <a:buChar char="•"/>
            </a:pPr>
            <a:endParaRPr lang="en-US" altLang="zh-CN" sz="2800" b="1" dirty="0">
              <a:latin typeface="Arial" panose="020B0604020202020204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har char="•"/>
            </a:pPr>
            <a:endParaRPr lang="en-US" altLang="zh-CN" sz="2800" b="1" dirty="0">
              <a:latin typeface="Arial" panose="020B0604020202020204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har char="•"/>
            </a:pPr>
            <a:endParaRPr lang="en-US" altLang="zh-CN" sz="2800" b="1" dirty="0">
              <a:latin typeface="Arial" panose="020B0604020202020204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en-US" altLang="zh-CN" sz="3200" b="1" dirty="0">
                <a:latin typeface="Arial" panose="020B0604020202020204" pitchFamily="34" charset="0"/>
              </a:rPr>
              <a:t>1</a:t>
            </a:r>
            <a:r>
              <a:rPr lang="zh-CN" altLang="en-US" sz="3200" b="1" dirty="0">
                <a:latin typeface="Arial" panose="020B0604020202020204" pitchFamily="34" charset="0"/>
              </a:rPr>
              <a:t>、人的生命都是有价值的</a:t>
            </a:r>
            <a:r>
              <a:rPr lang="en-US" altLang="zh-CN" sz="3200" b="1" dirty="0">
                <a:latin typeface="Arial" panose="020B0604020202020204" pitchFamily="34" charset="0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</a:rPr>
              <a:t>无论是炎炎烈日下的农夫</a:t>
            </a:r>
            <a:r>
              <a:rPr lang="en-US" altLang="zh-CN" sz="3200" b="1" dirty="0">
                <a:latin typeface="Arial" panose="020B0604020202020204" pitchFamily="34" charset="0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</a:rPr>
              <a:t>流水线旁的工人</a:t>
            </a:r>
            <a:r>
              <a:rPr lang="en-US" altLang="zh-CN" sz="3200" b="1" dirty="0">
                <a:latin typeface="Arial" panose="020B0604020202020204" pitchFamily="34" charset="0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</a:rPr>
              <a:t>还是为国争光的体育健儿</a:t>
            </a:r>
            <a:r>
              <a:rPr lang="en-US" altLang="zh-CN" sz="3200" b="1" dirty="0">
                <a:latin typeface="Arial" panose="020B0604020202020204" pitchFamily="34" charset="0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</a:rPr>
              <a:t>救死扶伤的医护人员</a:t>
            </a:r>
            <a:r>
              <a:rPr lang="en-US" altLang="zh-CN" sz="3200" b="1" dirty="0">
                <a:latin typeface="Arial" panose="020B0604020202020204" pitchFamily="34" charset="0"/>
              </a:rPr>
              <a:t>……</a:t>
            </a:r>
            <a:r>
              <a:rPr lang="zh-CN" altLang="en-US" sz="3200" b="1" dirty="0">
                <a:latin typeface="Arial" panose="020B0604020202020204" pitchFamily="34" charset="0"/>
              </a:rPr>
              <a:t>为了更好地实现人生的意义，追求生命的价值，我们应该（     ）</a:t>
            </a:r>
            <a:endParaRPr lang="zh-CN" altLang="en-US" sz="3200" b="1" dirty="0">
              <a:latin typeface="Arial" panose="020B0604020202020204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3200" b="1" dirty="0">
                <a:latin typeface="Arial" panose="020B0604020202020204" pitchFamily="34" charset="0"/>
              </a:rPr>
              <a:t>	</a:t>
            </a:r>
            <a:r>
              <a:rPr lang="en-US" altLang="zh-CN" sz="3200" b="1" dirty="0">
                <a:latin typeface="Arial" panose="020B0604020202020204" pitchFamily="34" charset="0"/>
              </a:rPr>
              <a:t>A  </a:t>
            </a:r>
            <a:r>
              <a:rPr lang="zh-CN" altLang="en-US" sz="3200" b="1" dirty="0">
                <a:latin typeface="Arial" panose="020B0604020202020204" pitchFamily="34" charset="0"/>
              </a:rPr>
              <a:t>从现在做起，从小事做起，做有益人民的事</a:t>
            </a:r>
            <a:endParaRPr lang="zh-CN" altLang="en-US" sz="3200" b="1" dirty="0">
              <a:latin typeface="Arial" panose="020B0604020202020204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3200" b="1" dirty="0">
                <a:latin typeface="Arial" panose="020B0604020202020204" pitchFamily="34" charset="0"/>
              </a:rPr>
              <a:t>  </a:t>
            </a:r>
            <a:r>
              <a:rPr lang="en-US" altLang="zh-CN" sz="3200" b="1" dirty="0">
                <a:latin typeface="Arial" panose="020B0604020202020204" pitchFamily="34" charset="0"/>
              </a:rPr>
              <a:t>B  </a:t>
            </a:r>
            <a:r>
              <a:rPr lang="zh-CN" altLang="en-US" sz="3200" b="1" dirty="0">
                <a:latin typeface="Arial" panose="020B0604020202020204" pitchFamily="34" charset="0"/>
              </a:rPr>
              <a:t>必须轰轰烈烈的做大事</a:t>
            </a:r>
            <a:endParaRPr lang="zh-CN" altLang="en-US" sz="3200" b="1" dirty="0">
              <a:latin typeface="Arial" panose="020B0604020202020204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3200" b="1" dirty="0">
                <a:latin typeface="Arial" panose="020B0604020202020204" pitchFamily="34" charset="0"/>
              </a:rPr>
              <a:t>  </a:t>
            </a:r>
            <a:r>
              <a:rPr lang="en-US" altLang="zh-CN" sz="3200" b="1" dirty="0">
                <a:latin typeface="Arial" panose="020B0604020202020204" pitchFamily="34" charset="0"/>
              </a:rPr>
              <a:t>C  </a:t>
            </a:r>
            <a:r>
              <a:rPr lang="zh-CN" altLang="en-US" sz="3200" b="1" dirty="0">
                <a:latin typeface="Arial" panose="020B0604020202020204" pitchFamily="34" charset="0"/>
              </a:rPr>
              <a:t>只有出名才算是实现了人生的意义</a:t>
            </a:r>
            <a:endParaRPr lang="zh-CN" altLang="en-US" sz="3200" b="1" dirty="0">
              <a:latin typeface="Arial" panose="020B0604020202020204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3200" b="1" dirty="0">
                <a:latin typeface="Arial" panose="020B0604020202020204" pitchFamily="34" charset="0"/>
              </a:rPr>
              <a:t>  </a:t>
            </a:r>
            <a:r>
              <a:rPr lang="en-US" altLang="zh-CN" sz="3200" b="1" dirty="0">
                <a:latin typeface="Arial" panose="020B0604020202020204" pitchFamily="34" charset="0"/>
              </a:rPr>
              <a:t>D  </a:t>
            </a:r>
            <a:r>
              <a:rPr lang="zh-CN" altLang="en-US" sz="3200" b="1" dirty="0">
                <a:latin typeface="Arial" panose="020B0604020202020204" pitchFamily="34" charset="0"/>
              </a:rPr>
              <a:t>尽早参加工作，在工作中实现人生的价值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40963" name="Rectangle 5"/>
          <p:cNvSpPr/>
          <p:nvPr/>
        </p:nvSpPr>
        <p:spPr>
          <a:xfrm>
            <a:off x="2063750" y="188913"/>
            <a:ext cx="6870700" cy="112553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r>
              <a:rPr lang="zh-CN" altLang="en-US" sz="4400" b="1" dirty="0">
                <a:solidFill>
                  <a:schemeClr val="hlink"/>
                </a:solidFill>
                <a:latin typeface="Arial" panose="020B0604020202020204" pitchFamily="34" charset="0"/>
                <a:ea typeface="华文彩云" pitchFamily="2" charset="-122"/>
              </a:rPr>
              <a:t>选  择  题 </a:t>
            </a:r>
            <a:r>
              <a:rPr lang="en-US" altLang="zh-CN" sz="4400" b="1" dirty="0">
                <a:solidFill>
                  <a:schemeClr val="hlink"/>
                </a:solidFill>
                <a:latin typeface="Arial" panose="020B0604020202020204" pitchFamily="34" charset="0"/>
                <a:ea typeface="华文彩云" pitchFamily="2" charset="-122"/>
              </a:rPr>
              <a:t>1</a:t>
            </a:r>
            <a:endParaRPr lang="en-US" altLang="zh-CN" sz="4400" b="1" dirty="0">
              <a:solidFill>
                <a:schemeClr val="hlink"/>
              </a:solidFill>
              <a:latin typeface="Arial" panose="020B0604020202020204" pitchFamily="34" charset="0"/>
              <a:ea typeface="华文彩云" pitchFamily="2" charset="-122"/>
            </a:endParaRPr>
          </a:p>
        </p:txBody>
      </p:sp>
      <p:sp>
        <p:nvSpPr>
          <p:cNvPr id="46086" name="Text Box 6"/>
          <p:cNvSpPr txBox="1"/>
          <p:nvPr/>
        </p:nvSpPr>
        <p:spPr>
          <a:xfrm>
            <a:off x="7391400" y="3141663"/>
            <a:ext cx="555625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b="1" dirty="0">
                <a:solidFill>
                  <a:srgbClr val="FF0066"/>
                </a:solidFill>
                <a:latin typeface="Comic Sans MS" panose="030F0702030302020204" pitchFamily="66" charset="0"/>
              </a:rPr>
              <a:t>A</a:t>
            </a:r>
            <a:endParaRPr lang="en-US" altLang="zh-CN" sz="4000" b="1" dirty="0">
              <a:solidFill>
                <a:srgbClr val="FF0066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Rectangle 4"/>
          <p:cNvSpPr/>
          <p:nvPr/>
        </p:nvSpPr>
        <p:spPr>
          <a:xfrm>
            <a:off x="1703388" y="765175"/>
            <a:ext cx="8748712" cy="5688013"/>
          </a:xfrm>
          <a:prstGeom prst="rect">
            <a:avLst/>
          </a:prstGeom>
          <a:solidFill>
            <a:schemeClr val="bg1">
              <a:alpha val="52156"/>
            </a:schemeClr>
          </a:solidFill>
          <a:ln w="9525">
            <a:noFill/>
          </a:ln>
        </p:spPr>
        <p:txBody>
          <a:bodyPr/>
          <a:p>
            <a:pPr marL="342900" indent="-342900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en-US" altLang="zh-CN" sz="4000" dirty="0">
                <a:latin typeface="Arial" panose="020B0604020202020204" pitchFamily="34" charset="0"/>
              </a:rPr>
              <a:t>2</a:t>
            </a:r>
            <a:r>
              <a:rPr lang="zh-CN" altLang="en-US" sz="4000" dirty="0">
                <a:latin typeface="Arial" panose="020B0604020202020204" pitchFamily="34" charset="0"/>
              </a:rPr>
              <a:t>、“</a:t>
            </a:r>
            <a:r>
              <a:rPr lang="zh-CN" altLang="en-US" sz="4000" b="1" dirty="0">
                <a:latin typeface="Arial" panose="020B0604020202020204" pitchFamily="34" charset="0"/>
              </a:rPr>
              <a:t>生命的质量在于追求，而不在于仅仅活着。”“有的人活着，他已经死了；有的人死了，他还活着。”从这些语言中，你能体会到</a:t>
            </a:r>
            <a:r>
              <a:rPr lang="zh-CN" altLang="en-US" sz="4000" b="1" dirty="0">
                <a:latin typeface="Arial" panose="020B0604020202020204" pitchFamily="34" charset="0"/>
                <a:sym typeface="Wingdings" panose="05000000000000000000" pitchFamily="2" charset="2"/>
              </a:rPr>
              <a:t>（</a:t>
            </a:r>
            <a:r>
              <a:rPr lang="zh-CN" altLang="en-US" sz="4000" b="1" dirty="0">
                <a:latin typeface="Arial" panose="020B0604020202020204" pitchFamily="34" charset="0"/>
              </a:rPr>
              <a:t>  ）</a:t>
            </a:r>
            <a:endParaRPr lang="zh-CN" altLang="en-US" sz="4000" b="1" dirty="0">
              <a:latin typeface="Arial" panose="020B0604020202020204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en-US" altLang="zh-CN" sz="4000" b="1" dirty="0">
                <a:latin typeface="Arial" panose="020B0604020202020204" pitchFamily="34" charset="0"/>
              </a:rPr>
              <a:t>A  </a:t>
            </a:r>
            <a:r>
              <a:rPr lang="zh-CN" altLang="en-US" sz="4000" b="1" dirty="0">
                <a:latin typeface="Arial" panose="020B0604020202020204" pitchFamily="34" charset="0"/>
              </a:rPr>
              <a:t>人的生命因为智慧而闪烁光彩</a:t>
            </a:r>
            <a:endParaRPr lang="zh-CN" altLang="en-US" sz="4000" b="1" dirty="0">
              <a:latin typeface="Arial" panose="020B0604020202020204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4000" b="1" dirty="0">
                <a:latin typeface="Arial" panose="020B0604020202020204" pitchFamily="34" charset="0"/>
              </a:rPr>
              <a:t>  </a:t>
            </a:r>
            <a:r>
              <a:rPr lang="en-US" altLang="zh-CN" sz="4000" b="1" dirty="0">
                <a:latin typeface="Arial" panose="020B0604020202020204" pitchFamily="34" charset="0"/>
              </a:rPr>
              <a:t>B  </a:t>
            </a:r>
            <a:r>
              <a:rPr lang="zh-CN" altLang="en-US" sz="4000" b="1" dirty="0">
                <a:latin typeface="Arial" panose="020B0604020202020204" pitchFamily="34" charset="0"/>
              </a:rPr>
              <a:t>生命是珍贵的，好死不如赖活着</a:t>
            </a:r>
            <a:endParaRPr lang="zh-CN" altLang="en-US" sz="4000" b="1" dirty="0">
              <a:latin typeface="Arial" panose="020B0604020202020204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4000" b="1" dirty="0">
                <a:latin typeface="Arial" panose="020B0604020202020204" pitchFamily="34" charset="0"/>
              </a:rPr>
              <a:t>  </a:t>
            </a:r>
            <a:r>
              <a:rPr lang="en-US" altLang="zh-CN" sz="4000" b="1" dirty="0">
                <a:latin typeface="Arial" panose="020B0604020202020204" pitchFamily="34" charset="0"/>
              </a:rPr>
              <a:t>C  </a:t>
            </a:r>
            <a:r>
              <a:rPr lang="zh-CN" altLang="en-US" sz="4000" b="1" dirty="0">
                <a:latin typeface="Arial" panose="020B0604020202020204" pitchFamily="34" charset="0"/>
              </a:rPr>
              <a:t>生命的意义不在于长短，要不断延伸生命的价值</a:t>
            </a:r>
            <a:endParaRPr lang="zh-CN" altLang="en-US" sz="4000" b="1" dirty="0">
              <a:latin typeface="Arial" panose="020B0604020202020204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4000" b="1" dirty="0">
                <a:latin typeface="Arial" panose="020B0604020202020204" pitchFamily="34" charset="0"/>
              </a:rPr>
              <a:t>  </a:t>
            </a:r>
            <a:r>
              <a:rPr lang="en-US" altLang="zh-CN" sz="4000" b="1" dirty="0">
                <a:latin typeface="Arial" panose="020B0604020202020204" pitchFamily="34" charset="0"/>
              </a:rPr>
              <a:t>D  </a:t>
            </a:r>
            <a:r>
              <a:rPr lang="zh-CN" altLang="en-US" sz="4000" b="1" dirty="0">
                <a:latin typeface="Arial" panose="020B0604020202020204" pitchFamily="34" charset="0"/>
              </a:rPr>
              <a:t>应当善待他人的生命</a:t>
            </a:r>
            <a:endParaRPr lang="zh-CN" altLang="en-US" sz="4000" b="1" dirty="0">
              <a:latin typeface="Arial" panose="020B0604020202020204" pitchFamily="34" charset="0"/>
            </a:endParaRPr>
          </a:p>
        </p:txBody>
      </p:sp>
      <p:sp>
        <p:nvSpPr>
          <p:cNvPr id="47109" name="Text Box 5"/>
          <p:cNvSpPr txBox="1"/>
          <p:nvPr/>
        </p:nvSpPr>
        <p:spPr>
          <a:xfrm>
            <a:off x="7680325" y="2349500"/>
            <a:ext cx="497205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000" b="1" dirty="0">
                <a:solidFill>
                  <a:srgbClr val="FF0066"/>
                </a:solidFill>
                <a:latin typeface="Comic Sans MS" panose="030F0702030302020204" pitchFamily="66" charset="0"/>
              </a:rPr>
              <a:t>C</a:t>
            </a:r>
            <a:endParaRPr lang="en-US" altLang="zh-CN" sz="4000" b="1" dirty="0">
              <a:solidFill>
                <a:srgbClr val="FF0066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Rectangle 4"/>
          <p:cNvSpPr/>
          <p:nvPr/>
        </p:nvSpPr>
        <p:spPr>
          <a:xfrm>
            <a:off x="1774825" y="404813"/>
            <a:ext cx="8316913" cy="3944937"/>
          </a:xfrm>
          <a:prstGeom prst="rect">
            <a:avLst/>
          </a:prstGeom>
          <a:solidFill>
            <a:schemeClr val="bg1">
              <a:alpha val="52156"/>
            </a:schemeClr>
          </a:solidFill>
          <a:ln w="9525">
            <a:noFill/>
          </a:ln>
        </p:spPr>
        <p:txBody>
          <a:bodyPr/>
          <a:p>
            <a:pPr marL="342900" indent="-342900">
              <a:lnSpc>
                <a:spcPct val="80000"/>
              </a:lnSpc>
              <a:spcBef>
                <a:spcPct val="20000"/>
              </a:spcBef>
              <a:buChar char="•"/>
            </a:pPr>
            <a:r>
              <a:rPr lang="en-US" altLang="zh-CN" sz="3200" dirty="0">
                <a:latin typeface="Arial" panose="020B0604020202020204" pitchFamily="34" charset="0"/>
              </a:rPr>
              <a:t>3</a:t>
            </a:r>
            <a:r>
              <a:rPr lang="zh-CN" altLang="en-US" sz="3200" dirty="0">
                <a:latin typeface="Arial" panose="020B0604020202020204" pitchFamily="34" charset="0"/>
              </a:rPr>
              <a:t>、</a:t>
            </a:r>
            <a:r>
              <a:rPr lang="zh-CN" altLang="en-US" sz="3200" b="1" dirty="0">
                <a:latin typeface="Arial" panose="020B0604020202020204" pitchFamily="34" charset="0"/>
              </a:rPr>
              <a:t>一棵树到底值多少钱？有人这样测算过：一棵正常生长</a:t>
            </a:r>
            <a:r>
              <a:rPr lang="en-US" altLang="zh-CN" sz="3200" b="1" dirty="0">
                <a:latin typeface="Arial" panose="020B0604020202020204" pitchFamily="34" charset="0"/>
              </a:rPr>
              <a:t>50</a:t>
            </a:r>
            <a:r>
              <a:rPr lang="zh-CN" altLang="en-US" sz="3200" b="1" dirty="0">
                <a:latin typeface="Arial" panose="020B0604020202020204" pitchFamily="34" charset="0"/>
              </a:rPr>
              <a:t>年的树，按市场价格算，最多值</a:t>
            </a:r>
            <a:r>
              <a:rPr lang="en-US" altLang="zh-CN" sz="3200" b="1" dirty="0">
                <a:latin typeface="Arial" panose="020B0604020202020204" pitchFamily="34" charset="0"/>
              </a:rPr>
              <a:t>300</a:t>
            </a:r>
            <a:r>
              <a:rPr lang="zh-CN" altLang="en-US" sz="3200" b="1" dirty="0">
                <a:latin typeface="Arial" panose="020B0604020202020204" pitchFamily="34" charset="0"/>
              </a:rPr>
              <a:t>美元。但是如果按其生态价值算，每年可以产生价值</a:t>
            </a:r>
            <a:r>
              <a:rPr lang="en-US" altLang="zh-CN" sz="3200" b="1" dirty="0">
                <a:latin typeface="Arial" panose="020B0604020202020204" pitchFamily="34" charset="0"/>
              </a:rPr>
              <a:t>31250</a:t>
            </a:r>
            <a:r>
              <a:rPr lang="zh-CN" altLang="en-US" sz="3200" b="1" dirty="0">
                <a:latin typeface="Arial" panose="020B0604020202020204" pitchFamily="34" charset="0"/>
              </a:rPr>
              <a:t>美元的氧气和价值</a:t>
            </a:r>
            <a:r>
              <a:rPr lang="en-US" altLang="zh-CN" sz="3200" b="1" dirty="0">
                <a:latin typeface="Arial" panose="020B0604020202020204" pitchFamily="34" charset="0"/>
              </a:rPr>
              <a:t>2500</a:t>
            </a:r>
            <a:r>
              <a:rPr lang="zh-CN" altLang="en-US" sz="3200" b="1" dirty="0">
                <a:latin typeface="Arial" panose="020B0604020202020204" pitchFamily="34" charset="0"/>
              </a:rPr>
              <a:t>美元的蛋白质。同时可以减轻大气污染价值</a:t>
            </a:r>
            <a:r>
              <a:rPr lang="en-US" altLang="zh-CN" sz="3200" b="1" dirty="0">
                <a:latin typeface="Arial" panose="020B0604020202020204" pitchFamily="34" charset="0"/>
              </a:rPr>
              <a:t>62500</a:t>
            </a:r>
            <a:r>
              <a:rPr lang="zh-CN" altLang="en-US" sz="3200" b="1" dirty="0">
                <a:latin typeface="Arial" panose="020B0604020202020204" pitchFamily="34" charset="0"/>
              </a:rPr>
              <a:t>美元，涵养水源价值</a:t>
            </a:r>
            <a:r>
              <a:rPr lang="en-US" altLang="zh-CN" sz="3200" b="1" dirty="0">
                <a:latin typeface="Arial" panose="020B0604020202020204" pitchFamily="34" charset="0"/>
              </a:rPr>
              <a:t>37500</a:t>
            </a:r>
            <a:r>
              <a:rPr lang="zh-CN" altLang="en-US" sz="3200" b="1" dirty="0">
                <a:latin typeface="Arial" panose="020B0604020202020204" pitchFamily="34" charset="0"/>
              </a:rPr>
              <a:t>美元，为鸟类及其他动物提供繁衍志气</a:t>
            </a:r>
            <a:r>
              <a:rPr lang="en-US" altLang="zh-CN" sz="3200" b="1" dirty="0">
                <a:latin typeface="Arial" panose="020B0604020202020204" pitchFamily="34" charset="0"/>
              </a:rPr>
              <a:t>31250</a:t>
            </a:r>
            <a:r>
              <a:rPr lang="zh-CN" altLang="en-US" sz="3200" b="1" dirty="0">
                <a:latin typeface="Arial" panose="020B0604020202020204" pitchFamily="34" charset="0"/>
              </a:rPr>
              <a:t>美元。将这些价值综合在一起，一棵树的价值就是</a:t>
            </a:r>
            <a:r>
              <a:rPr lang="en-US" altLang="zh-CN" sz="3200" b="1" dirty="0">
                <a:latin typeface="Arial" panose="020B0604020202020204" pitchFamily="34" charset="0"/>
              </a:rPr>
              <a:t>165000</a:t>
            </a:r>
            <a:r>
              <a:rPr lang="zh-CN" altLang="en-US" sz="3200" b="1" dirty="0">
                <a:latin typeface="Arial" panose="020B0604020202020204" pitchFamily="34" charset="0"/>
              </a:rPr>
              <a:t>美元了。对上述材料理解不正确的是</a:t>
            </a:r>
            <a:r>
              <a:rPr lang="zh-CN" altLang="en-US" sz="3200" dirty="0">
                <a:latin typeface="Arial" panose="020B0604020202020204" pitchFamily="34" charset="0"/>
              </a:rPr>
              <a:t>（</a:t>
            </a:r>
            <a:r>
              <a:rPr lang="zh-CN" altLang="en-US" sz="3200" b="1" dirty="0">
                <a:latin typeface="Arial" panose="020B0604020202020204" pitchFamily="34" charset="0"/>
              </a:rPr>
              <a:t>     ）</a:t>
            </a:r>
            <a:endParaRPr lang="zh-CN" altLang="en-US" sz="3200" b="1" dirty="0">
              <a:latin typeface="Arial" panose="020B0604020202020204" pitchFamily="34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	</a:t>
            </a:r>
            <a:r>
              <a:rPr lang="en-US" altLang="zh-CN" sz="3200" b="1" dirty="0">
                <a:latin typeface="Arial" panose="020B0604020202020204" pitchFamily="34" charset="0"/>
              </a:rPr>
              <a:t>A </a:t>
            </a:r>
            <a:r>
              <a:rPr lang="zh-CN" altLang="en-US" sz="3200" b="1" dirty="0">
                <a:latin typeface="Arial" panose="020B0604020202020204" pitchFamily="34" charset="0"/>
              </a:rPr>
              <a:t>一颗树的生命也有其自身的意义和价值</a:t>
            </a:r>
            <a:endParaRPr lang="zh-CN" altLang="en-US" sz="3200" b="1" dirty="0">
              <a:latin typeface="Arial" panose="020B0604020202020204" pitchFamily="34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3200" b="1" dirty="0">
                <a:latin typeface="Arial" panose="020B0604020202020204" pitchFamily="34" charset="0"/>
              </a:rPr>
              <a:t>   </a:t>
            </a:r>
            <a:r>
              <a:rPr lang="en-US" altLang="zh-CN" sz="3200" b="1" dirty="0">
                <a:latin typeface="Arial" panose="020B0604020202020204" pitchFamily="34" charset="0"/>
              </a:rPr>
              <a:t>B </a:t>
            </a:r>
            <a:r>
              <a:rPr lang="zh-CN" altLang="en-US" sz="3200" b="1" dirty="0">
                <a:latin typeface="Arial" panose="020B0604020202020204" pitchFamily="34" charset="0"/>
              </a:rPr>
              <a:t>生命的价值是可以用金钱来衡量的</a:t>
            </a:r>
            <a:endParaRPr lang="zh-CN" altLang="en-US" sz="3200" b="1" dirty="0">
              <a:latin typeface="Arial" panose="020B0604020202020204" pitchFamily="34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3200" b="1" dirty="0">
                <a:latin typeface="Arial" panose="020B0604020202020204" pitchFamily="34" charset="0"/>
              </a:rPr>
              <a:t>   </a:t>
            </a:r>
            <a:r>
              <a:rPr lang="en-US" altLang="zh-CN" sz="3200" b="1" dirty="0">
                <a:latin typeface="Arial" panose="020B0604020202020204" pitchFamily="34" charset="0"/>
              </a:rPr>
              <a:t>C </a:t>
            </a:r>
            <a:r>
              <a:rPr lang="zh-CN" altLang="en-US" sz="3200" b="1" dirty="0">
                <a:latin typeface="Arial" panose="020B0604020202020204" pitchFamily="34" charset="0"/>
              </a:rPr>
              <a:t>地球上的生命息息相关</a:t>
            </a:r>
            <a:endParaRPr lang="zh-CN" altLang="en-US" sz="3200" b="1" dirty="0">
              <a:latin typeface="Arial" panose="020B0604020202020204" pitchFamily="34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3200" b="1" dirty="0">
                <a:latin typeface="Arial" panose="020B0604020202020204" pitchFamily="34" charset="0"/>
              </a:rPr>
              <a:t>   </a:t>
            </a:r>
            <a:r>
              <a:rPr lang="en-US" altLang="zh-CN" sz="3200" b="1" dirty="0">
                <a:latin typeface="Arial" panose="020B0604020202020204" pitchFamily="34" charset="0"/>
              </a:rPr>
              <a:t>D </a:t>
            </a:r>
            <a:r>
              <a:rPr lang="zh-CN" altLang="en-US" sz="3200" b="1" dirty="0">
                <a:latin typeface="Arial" panose="020B0604020202020204" pitchFamily="34" charset="0"/>
              </a:rPr>
              <a:t>滥砍树木危害严重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48133" name="Text Box 5"/>
          <p:cNvSpPr txBox="1"/>
          <p:nvPr/>
        </p:nvSpPr>
        <p:spPr>
          <a:xfrm>
            <a:off x="5951538" y="3860800"/>
            <a:ext cx="498475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b="1" dirty="0">
                <a:solidFill>
                  <a:srgbClr val="FF0066"/>
                </a:solidFill>
                <a:latin typeface="Comic Sans MS" panose="030F0702030302020204" pitchFamily="66" charset="0"/>
              </a:rPr>
              <a:t>B</a:t>
            </a:r>
            <a:endParaRPr lang="en-US" altLang="zh-CN" sz="4000" b="1" dirty="0">
              <a:solidFill>
                <a:srgbClr val="FF0066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Rectangle 4"/>
          <p:cNvSpPr/>
          <p:nvPr/>
        </p:nvSpPr>
        <p:spPr>
          <a:xfrm>
            <a:off x="1992313" y="333375"/>
            <a:ext cx="8351837" cy="6524625"/>
          </a:xfrm>
          <a:prstGeom prst="rect">
            <a:avLst/>
          </a:prstGeom>
          <a:solidFill>
            <a:schemeClr val="bg1">
              <a:alpha val="52156"/>
            </a:schemeClr>
          </a:solidFill>
          <a:ln w="9525">
            <a:noFill/>
          </a:ln>
        </p:spPr>
        <p:txBody>
          <a:bodyPr/>
          <a:p>
            <a:pPr marL="342900" indent="-342900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en-US" altLang="zh-CN" sz="3600" dirty="0">
                <a:latin typeface="Arial" panose="020B0604020202020204" pitchFamily="34" charset="0"/>
              </a:rPr>
              <a:t>4</a:t>
            </a:r>
            <a:r>
              <a:rPr lang="zh-CN" altLang="en-US" sz="3600" dirty="0">
                <a:latin typeface="Arial" panose="020B0604020202020204" pitchFamily="34" charset="0"/>
              </a:rPr>
              <a:t>、只有一条胳膊的油漆匠</a:t>
            </a:r>
            <a:r>
              <a:rPr lang="en-US" altLang="zh-CN" sz="3600" dirty="0">
                <a:latin typeface="Arial" panose="020B0604020202020204" pitchFamily="34" charset="0"/>
              </a:rPr>
              <a:t>,</a:t>
            </a:r>
            <a:r>
              <a:rPr lang="zh-CN" altLang="en-US" sz="3600" dirty="0">
                <a:latin typeface="Arial" panose="020B0604020202020204" pitchFamily="34" charset="0"/>
              </a:rPr>
              <a:t>一边吹着口哨一边干活</a:t>
            </a:r>
            <a:r>
              <a:rPr lang="en-US" altLang="zh-CN" sz="3600" dirty="0">
                <a:latin typeface="Arial" panose="020B0604020202020204" pitchFamily="34" charset="0"/>
              </a:rPr>
              <a:t>,</a:t>
            </a:r>
            <a:r>
              <a:rPr lang="zh-CN" altLang="en-US" sz="3600" dirty="0">
                <a:latin typeface="Arial" panose="020B0604020202020204" pitchFamily="34" charset="0"/>
              </a:rPr>
              <a:t>他乐观的态度感染着即将失明的比尔。算工钱的时候油漆匠少算了</a:t>
            </a:r>
            <a:r>
              <a:rPr lang="en-US" altLang="zh-CN" sz="3600" dirty="0">
                <a:latin typeface="Arial" panose="020B0604020202020204" pitchFamily="34" charset="0"/>
              </a:rPr>
              <a:t>100</a:t>
            </a:r>
            <a:r>
              <a:rPr lang="zh-CN" altLang="en-US" sz="3600" dirty="0">
                <a:latin typeface="Arial" panose="020B0604020202020204" pitchFamily="34" charset="0"/>
              </a:rPr>
              <a:t>美元，他对比尔说：“一个即将失明的人还这么平静，你让我知道了什么叫勇气。”油漆匠和比尔对生命的理解是</a:t>
            </a:r>
            <a:r>
              <a:rPr lang="en-US" altLang="zh-CN" sz="3600" dirty="0">
                <a:latin typeface="Arial" panose="020B0604020202020204" pitchFamily="34" charset="0"/>
              </a:rPr>
              <a:t>……</a:t>
            </a:r>
            <a:r>
              <a:rPr lang="zh-CN" altLang="en-US" sz="3600" b="1" dirty="0">
                <a:latin typeface="Arial" panose="020B0604020202020204" pitchFamily="34" charset="0"/>
              </a:rPr>
              <a:t>（       ）</a:t>
            </a:r>
            <a:endParaRPr lang="zh-CN" altLang="en-US" sz="3600" b="1" dirty="0">
              <a:latin typeface="Arial" panose="020B0604020202020204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3600" dirty="0">
                <a:latin typeface="Arial" panose="020B0604020202020204" pitchFamily="34" charset="0"/>
              </a:rPr>
              <a:t>	</a:t>
            </a:r>
            <a:r>
              <a:rPr lang="en-US" altLang="zh-CN" sz="3600" b="1" dirty="0">
                <a:latin typeface="Arial" panose="020B0604020202020204" pitchFamily="34" charset="0"/>
              </a:rPr>
              <a:t>A  </a:t>
            </a:r>
            <a:r>
              <a:rPr lang="zh-CN" altLang="en-US" sz="3600" b="1" dirty="0">
                <a:latin typeface="Arial" panose="020B0604020202020204" pitchFamily="34" charset="0"/>
              </a:rPr>
              <a:t>珍爱自然，保护自然</a:t>
            </a:r>
            <a:endParaRPr lang="zh-CN" altLang="en-US" sz="3600" b="1" dirty="0">
              <a:latin typeface="Arial" panose="020B0604020202020204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3600" b="1" dirty="0">
                <a:latin typeface="Arial" panose="020B0604020202020204" pitchFamily="34" charset="0"/>
              </a:rPr>
              <a:t>  </a:t>
            </a:r>
            <a:r>
              <a:rPr lang="en-US" altLang="zh-CN" sz="3600" b="1" dirty="0">
                <a:latin typeface="Arial" panose="020B0604020202020204" pitchFamily="34" charset="0"/>
              </a:rPr>
              <a:t>B  </a:t>
            </a:r>
            <a:r>
              <a:rPr lang="zh-CN" altLang="en-US" sz="3600" b="1" dirty="0">
                <a:latin typeface="Arial" panose="020B0604020202020204" pitchFamily="34" charset="0"/>
              </a:rPr>
              <a:t>尽自己所能伸出援助之手</a:t>
            </a:r>
            <a:endParaRPr lang="zh-CN" altLang="en-US" sz="3600" b="1" dirty="0">
              <a:latin typeface="Arial" panose="020B0604020202020204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3600" b="1" dirty="0">
                <a:latin typeface="Arial" panose="020B0604020202020204" pitchFamily="34" charset="0"/>
              </a:rPr>
              <a:t>  </a:t>
            </a:r>
            <a:r>
              <a:rPr lang="en-US" altLang="zh-CN" sz="3600" b="1" dirty="0">
                <a:latin typeface="Arial" panose="020B0604020202020204" pitchFamily="34" charset="0"/>
              </a:rPr>
              <a:t>C  </a:t>
            </a:r>
            <a:r>
              <a:rPr lang="zh-CN" altLang="en-US" sz="3600" b="1" dirty="0">
                <a:latin typeface="Arial" panose="020B0604020202020204" pitchFamily="34" charset="0"/>
              </a:rPr>
              <a:t>珍爱自己的生命的同时也要珍爱他人生命</a:t>
            </a:r>
            <a:endParaRPr lang="zh-CN" altLang="en-US" sz="3600" b="1" dirty="0">
              <a:latin typeface="Arial" panose="020B0604020202020204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3600" b="1" dirty="0">
                <a:latin typeface="Arial" panose="020B0604020202020204" pitchFamily="34" charset="0"/>
              </a:rPr>
              <a:t>  </a:t>
            </a:r>
            <a:r>
              <a:rPr lang="en-US" altLang="zh-CN" sz="3600" b="1" dirty="0">
                <a:latin typeface="Arial" panose="020B0604020202020204" pitchFamily="34" charset="0"/>
              </a:rPr>
              <a:t>D </a:t>
            </a:r>
            <a:r>
              <a:rPr lang="zh-CN" altLang="en-US" sz="3600" b="1" dirty="0">
                <a:latin typeface="Arial" panose="020B0604020202020204" pitchFamily="34" charset="0"/>
              </a:rPr>
              <a:t>生命可以随时放弃</a:t>
            </a:r>
            <a:endParaRPr lang="zh-CN" altLang="en-US" sz="3600" b="1" dirty="0">
              <a:latin typeface="Arial" panose="020B0604020202020204" pitchFamily="34" charset="0"/>
            </a:endParaRPr>
          </a:p>
        </p:txBody>
      </p:sp>
      <p:sp>
        <p:nvSpPr>
          <p:cNvPr id="49157" name="Text Box 5"/>
          <p:cNvSpPr txBox="1"/>
          <p:nvPr/>
        </p:nvSpPr>
        <p:spPr>
          <a:xfrm>
            <a:off x="4295775" y="3213100"/>
            <a:ext cx="792163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b="1" dirty="0">
                <a:solidFill>
                  <a:srgbClr val="FF0066"/>
                </a:solidFill>
                <a:latin typeface="Comic Sans MS" panose="030F0702030302020204" pitchFamily="66" charset="0"/>
              </a:rPr>
              <a:t>C</a:t>
            </a:r>
            <a:endParaRPr lang="en-US" altLang="zh-CN" sz="4000" b="1" dirty="0">
              <a:solidFill>
                <a:srgbClr val="FF0066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Rectangle 4"/>
          <p:cNvSpPr/>
          <p:nvPr/>
        </p:nvSpPr>
        <p:spPr>
          <a:xfrm>
            <a:off x="1847850" y="333375"/>
            <a:ext cx="7921625" cy="4465638"/>
          </a:xfrm>
          <a:prstGeom prst="rect">
            <a:avLst/>
          </a:prstGeom>
          <a:solidFill>
            <a:schemeClr val="bg1">
              <a:alpha val="52156"/>
            </a:schemeClr>
          </a:solidFill>
          <a:ln w="9525">
            <a:noFill/>
          </a:ln>
        </p:spPr>
        <p:txBody>
          <a:bodyPr/>
          <a:p>
            <a:pPr marL="342900" indent="-342900">
              <a:spcBef>
                <a:spcPct val="20000"/>
              </a:spcBef>
              <a:buChar char="•"/>
            </a:pPr>
            <a:r>
              <a:rPr lang="en-US" altLang="zh-CN" sz="3200" dirty="0">
                <a:latin typeface="Arial" panose="020B0604020202020204" pitchFamily="34" charset="0"/>
              </a:rPr>
              <a:t>5</a:t>
            </a:r>
            <a:r>
              <a:rPr lang="zh-CN" altLang="en-US" sz="3200" dirty="0">
                <a:latin typeface="Arial" panose="020B0604020202020204" pitchFamily="34" charset="0"/>
              </a:rPr>
              <a:t>、</a:t>
            </a:r>
            <a:r>
              <a:rPr lang="zh-CN" altLang="en-US" sz="3200" b="1" dirty="0">
                <a:latin typeface="Arial" panose="020B0604020202020204" pitchFamily="34" charset="0"/>
              </a:rPr>
              <a:t>雷锋、霍英东、丛飞</a:t>
            </a:r>
            <a:r>
              <a:rPr lang="en-US" altLang="zh-CN" sz="3200" b="1" dirty="0">
                <a:latin typeface="Arial" panose="020B0604020202020204" pitchFamily="34" charset="0"/>
              </a:rPr>
              <a:t>……</a:t>
            </a:r>
            <a:r>
              <a:rPr lang="zh-CN" altLang="en-US" sz="3200" b="1" dirty="0">
                <a:latin typeface="Arial" panose="020B0604020202020204" pitchFamily="34" charset="0"/>
              </a:rPr>
              <a:t>这一个个名字都长久萦绕在人们心间。他们的生命虽然已经结束，但他们为社会所作的贡献、他们的精神力量却让后人永远怀念。下列对此分析正确的是（           ）</a:t>
            </a:r>
            <a:endParaRPr lang="zh-CN" altLang="en-US" sz="3200" b="1" dirty="0">
              <a:latin typeface="Arial" panose="020B0604020202020204" pitchFamily="34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	</a:t>
            </a:r>
            <a:r>
              <a:rPr lang="en-US" altLang="zh-CN" sz="3200" b="1" dirty="0">
                <a:latin typeface="Arial" panose="020B0604020202020204" pitchFamily="34" charset="0"/>
              </a:rPr>
              <a:t>A  </a:t>
            </a:r>
            <a:r>
              <a:rPr lang="zh-CN" altLang="en-US" sz="3200" b="1" dirty="0">
                <a:latin typeface="Arial" panose="020B0604020202020204" pitchFamily="34" charset="0"/>
              </a:rPr>
              <a:t>个人利益比社会和集体利益更重要</a:t>
            </a:r>
            <a:endParaRPr lang="zh-CN" altLang="en-US" sz="3200" b="1" dirty="0">
              <a:latin typeface="Arial" panose="020B0604020202020204" pitchFamily="34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3200" b="1" dirty="0">
                <a:latin typeface="Arial" panose="020B0604020202020204" pitchFamily="34" charset="0"/>
              </a:rPr>
              <a:t>  </a:t>
            </a:r>
            <a:r>
              <a:rPr lang="en-US" altLang="zh-CN" sz="3200" b="1" dirty="0">
                <a:latin typeface="Arial" panose="020B0604020202020204" pitchFamily="34" charset="0"/>
              </a:rPr>
              <a:t>B  </a:t>
            </a:r>
            <a:r>
              <a:rPr lang="zh-CN" altLang="en-US" sz="3200" b="1" dirty="0">
                <a:latin typeface="Arial" panose="020B0604020202020204" pitchFamily="34" charset="0"/>
              </a:rPr>
              <a:t>为社会作出贡献，可以让生命价值得以延伸</a:t>
            </a:r>
            <a:endParaRPr lang="zh-CN" altLang="en-US" sz="3200" b="1" dirty="0">
              <a:latin typeface="Arial" panose="020B0604020202020204" pitchFamily="34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3200" b="1" dirty="0">
                <a:latin typeface="Arial" panose="020B0604020202020204" pitchFamily="34" charset="0"/>
              </a:rPr>
              <a:t>  </a:t>
            </a:r>
            <a:r>
              <a:rPr lang="en-US" altLang="zh-CN" sz="3200" b="1" dirty="0">
                <a:latin typeface="Arial" panose="020B0604020202020204" pitchFamily="34" charset="0"/>
              </a:rPr>
              <a:t>C  </a:t>
            </a:r>
            <a:r>
              <a:rPr lang="zh-CN" altLang="en-US" sz="3200" b="1" dirty="0">
                <a:latin typeface="Arial" panose="020B0604020202020204" pitchFamily="34" charset="0"/>
              </a:rPr>
              <a:t>英雄模范人生的生命是无限的，与常人不同</a:t>
            </a:r>
            <a:endParaRPr lang="zh-CN" altLang="en-US" sz="3200" b="1" dirty="0">
              <a:latin typeface="Arial" panose="020B0604020202020204" pitchFamily="34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3200" b="1" dirty="0">
                <a:latin typeface="Arial" panose="020B0604020202020204" pitchFamily="34" charset="0"/>
              </a:rPr>
              <a:t>  </a:t>
            </a:r>
            <a:r>
              <a:rPr lang="en-US" altLang="zh-CN" sz="3200" b="1" dirty="0">
                <a:latin typeface="Arial" panose="020B0604020202020204" pitchFamily="34" charset="0"/>
              </a:rPr>
              <a:t>D  </a:t>
            </a:r>
            <a:r>
              <a:rPr lang="zh-CN" altLang="en-US" sz="3200" b="1" dirty="0">
                <a:latin typeface="Arial" panose="020B0604020202020204" pitchFamily="34" charset="0"/>
              </a:rPr>
              <a:t>普通人是无法延伸自己的价值的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50181" name="Text Box 5"/>
          <p:cNvSpPr txBox="1"/>
          <p:nvPr/>
        </p:nvSpPr>
        <p:spPr>
          <a:xfrm>
            <a:off x="6096000" y="2276475"/>
            <a:ext cx="792163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FF0066"/>
                </a:solidFill>
                <a:latin typeface="Comic Sans MS" panose="030F0702030302020204" pitchFamily="66" charset="0"/>
              </a:rPr>
              <a:t>Ｂ</a:t>
            </a:r>
            <a:endParaRPr lang="zh-CN" altLang="en-US" sz="4000" b="1" dirty="0">
              <a:solidFill>
                <a:srgbClr val="FF0066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Rectangle 4"/>
          <p:cNvSpPr/>
          <p:nvPr/>
        </p:nvSpPr>
        <p:spPr>
          <a:xfrm>
            <a:off x="1919288" y="404813"/>
            <a:ext cx="7921625" cy="4465637"/>
          </a:xfrm>
          <a:prstGeom prst="rect">
            <a:avLst/>
          </a:prstGeom>
          <a:solidFill>
            <a:schemeClr val="bg1">
              <a:alpha val="52156"/>
            </a:schemeClr>
          </a:solidFill>
          <a:ln w="9525">
            <a:noFill/>
          </a:ln>
        </p:spPr>
        <p:txBody>
          <a:bodyPr/>
          <a:p>
            <a:pPr marL="342900" indent="-342900">
              <a:spcBef>
                <a:spcPct val="20000"/>
              </a:spcBef>
              <a:buChar char="•"/>
            </a:pPr>
            <a:r>
              <a:rPr lang="en-US" altLang="zh-CN" sz="3600" dirty="0">
                <a:latin typeface="Arial" panose="020B0604020202020204" pitchFamily="34" charset="0"/>
              </a:rPr>
              <a:t>6</a:t>
            </a:r>
            <a:r>
              <a:rPr lang="zh-CN" altLang="en-US" sz="3600" dirty="0">
                <a:latin typeface="Arial" panose="020B0604020202020204" pitchFamily="34" charset="0"/>
              </a:rPr>
              <a:t>、</a:t>
            </a:r>
            <a:r>
              <a:rPr lang="en-US" altLang="zh-CN" sz="3600" b="1" dirty="0">
                <a:latin typeface="Arial" panose="020B0604020202020204" pitchFamily="34" charset="0"/>
              </a:rPr>
              <a:t>2007</a:t>
            </a:r>
            <a:r>
              <a:rPr lang="zh-CN" altLang="en-US" sz="3600" b="1" dirty="0">
                <a:latin typeface="Arial" panose="020B0604020202020204" pitchFamily="34" charset="0"/>
              </a:rPr>
              <a:t>年岁末，我国南方遭遇了</a:t>
            </a:r>
            <a:r>
              <a:rPr lang="en-US" altLang="zh-CN" sz="3600" b="1" dirty="0">
                <a:latin typeface="Arial" panose="020B0604020202020204" pitchFamily="34" charset="0"/>
              </a:rPr>
              <a:t>50</a:t>
            </a:r>
            <a:r>
              <a:rPr lang="zh-CN" altLang="en-US" sz="3600" b="1" dirty="0">
                <a:latin typeface="Arial" panose="020B0604020202020204" pitchFamily="34" charset="0"/>
              </a:rPr>
              <a:t>年不遇的冰冻雨雪灾害，造成</a:t>
            </a:r>
            <a:r>
              <a:rPr lang="en-US" altLang="zh-CN" sz="3600" b="1" dirty="0">
                <a:latin typeface="Arial" panose="020B0604020202020204" pitchFamily="34" charset="0"/>
              </a:rPr>
              <a:t>100</a:t>
            </a:r>
            <a:r>
              <a:rPr lang="zh-CN" altLang="en-US" sz="3600" b="1" dirty="0">
                <a:latin typeface="Arial" panose="020B0604020202020204" pitchFamily="34" charset="0"/>
              </a:rPr>
              <a:t>多人丧生、数千人受伤。下列对此认识不正确的是（          ）</a:t>
            </a:r>
            <a:endParaRPr lang="zh-CN" altLang="en-US" sz="3600" b="1" dirty="0">
              <a:latin typeface="Arial" panose="020B0604020202020204" pitchFamily="34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3600" dirty="0">
                <a:latin typeface="Arial" panose="020B0604020202020204" pitchFamily="34" charset="0"/>
              </a:rPr>
              <a:t>	</a:t>
            </a:r>
            <a:r>
              <a:rPr lang="en-US" altLang="zh-CN" sz="3600" b="1" dirty="0">
                <a:latin typeface="Arial" panose="020B0604020202020204" pitchFamily="34" charset="0"/>
              </a:rPr>
              <a:t>A  </a:t>
            </a:r>
            <a:r>
              <a:rPr lang="zh-CN" altLang="en-US" sz="3600" b="1" dirty="0">
                <a:latin typeface="宋体" panose="02010600030101010101" pitchFamily="2" charset="-122"/>
              </a:rPr>
              <a:t>生命是顽强的，也是脆弱的</a:t>
            </a:r>
            <a:endParaRPr lang="zh-CN" altLang="en-US" sz="3600" b="1" dirty="0">
              <a:latin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3600" b="1" dirty="0">
                <a:latin typeface="宋体" panose="02010600030101010101" pitchFamily="2" charset="-122"/>
              </a:rPr>
              <a:t> </a:t>
            </a:r>
            <a:r>
              <a:rPr lang="zh-CN" altLang="en-US" sz="3600" b="1" dirty="0">
                <a:latin typeface="Arial" panose="020B0604020202020204" pitchFamily="34" charset="0"/>
              </a:rPr>
              <a:t> </a:t>
            </a:r>
            <a:r>
              <a:rPr lang="en-US" altLang="zh-CN" sz="3600" b="1" dirty="0">
                <a:latin typeface="Arial" panose="020B0604020202020204" pitchFamily="34" charset="0"/>
              </a:rPr>
              <a:t>B </a:t>
            </a:r>
            <a:r>
              <a:rPr lang="zh-CN" altLang="en-US" sz="3600" b="1" dirty="0">
                <a:latin typeface="宋体" panose="02010600030101010101" pitchFamily="2" charset="-122"/>
              </a:rPr>
              <a:t>在人的一生中，每个生命都有可能遇到种种挫折</a:t>
            </a:r>
            <a:endParaRPr lang="zh-CN" altLang="en-US" sz="3600" b="1" dirty="0">
              <a:latin typeface="Arial" panose="020B0604020202020204" pitchFamily="34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3600" b="1" dirty="0">
                <a:latin typeface="Arial" panose="020B0604020202020204" pitchFamily="34" charset="0"/>
              </a:rPr>
              <a:t>  </a:t>
            </a:r>
            <a:r>
              <a:rPr lang="en-US" altLang="zh-CN" sz="3600" b="1" dirty="0">
                <a:latin typeface="Arial" panose="020B0604020202020204" pitchFamily="34" charset="0"/>
              </a:rPr>
              <a:t>C </a:t>
            </a:r>
            <a:r>
              <a:rPr lang="zh-CN" altLang="en-US" sz="3600" b="1" dirty="0">
                <a:latin typeface="宋体" panose="02010600030101010101" pitchFamily="2" charset="-122"/>
              </a:rPr>
              <a:t>生命在自然灾害面前不堪一击，无需珍惜</a:t>
            </a:r>
            <a:endParaRPr lang="zh-CN" altLang="en-US" sz="3600" b="1" dirty="0">
              <a:latin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3600" b="1" dirty="0">
                <a:latin typeface="Arial" panose="020B0604020202020204" pitchFamily="34" charset="0"/>
              </a:rPr>
              <a:t>  </a:t>
            </a:r>
            <a:r>
              <a:rPr lang="en-US" altLang="zh-CN" sz="3600" b="1" dirty="0">
                <a:latin typeface="Arial" panose="020B0604020202020204" pitchFamily="34" charset="0"/>
              </a:rPr>
              <a:t>D </a:t>
            </a:r>
            <a:r>
              <a:rPr lang="zh-CN" altLang="en-US" sz="3600" b="1" dirty="0">
                <a:latin typeface="Arial" panose="020B0604020202020204" pitchFamily="34" charset="0"/>
              </a:rPr>
              <a:t>生命属于我们只有一次要善待生命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51205" name="Text Box 5"/>
          <p:cNvSpPr txBox="1"/>
          <p:nvPr/>
        </p:nvSpPr>
        <p:spPr>
          <a:xfrm>
            <a:off x="5087938" y="2133600"/>
            <a:ext cx="1871662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b="1" dirty="0">
                <a:solidFill>
                  <a:srgbClr val="FF0066"/>
                </a:solidFill>
                <a:latin typeface="Comic Sans MS" panose="030F0702030302020204" pitchFamily="66" charset="0"/>
              </a:rPr>
              <a:t>C</a:t>
            </a:r>
            <a:endParaRPr lang="en-US" altLang="zh-CN" sz="4000" b="1" dirty="0">
              <a:solidFill>
                <a:srgbClr val="FF0066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Rectangle 4"/>
          <p:cNvSpPr/>
          <p:nvPr/>
        </p:nvSpPr>
        <p:spPr>
          <a:xfrm>
            <a:off x="1919288" y="620713"/>
            <a:ext cx="7921625" cy="3946525"/>
          </a:xfrm>
          <a:prstGeom prst="rect">
            <a:avLst/>
          </a:prstGeom>
          <a:solidFill>
            <a:schemeClr val="bg1">
              <a:alpha val="52156"/>
            </a:schemeClr>
          </a:solidFill>
          <a:ln w="9525">
            <a:noFill/>
          </a:ln>
        </p:spPr>
        <p:txBody>
          <a:bodyPr/>
          <a:p>
            <a:pPr marL="342900" indent="-342900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en-US" altLang="zh-CN" sz="3600" dirty="0">
                <a:latin typeface="Arial" panose="020B0604020202020204" pitchFamily="34" charset="0"/>
              </a:rPr>
              <a:t>7</a:t>
            </a:r>
            <a:r>
              <a:rPr lang="zh-CN" altLang="en-US" sz="3600" dirty="0">
                <a:latin typeface="Arial" panose="020B0604020202020204" pitchFamily="34" charset="0"/>
              </a:rPr>
              <a:t>、</a:t>
            </a:r>
            <a:r>
              <a:rPr lang="zh-CN" altLang="en-US" sz="3600" b="1" dirty="0">
                <a:latin typeface="Arial" panose="020B0604020202020204" pitchFamily="34" charset="0"/>
              </a:rPr>
              <a:t>“我要使自己的一生活得有意义，尽我自己的力量做完力所能及的事情，为别人带去欢乐，减轻痛苦，即使做不出惊天动地的大事。”这句话启示我们，实现人生的价值就要</a:t>
            </a:r>
            <a:r>
              <a:rPr lang="en-US" altLang="zh-CN" sz="3600" b="1" dirty="0">
                <a:latin typeface="Arial" panose="020B0604020202020204" pitchFamily="34" charset="0"/>
              </a:rPr>
              <a:t>……</a:t>
            </a:r>
            <a:r>
              <a:rPr lang="zh-CN" altLang="en-US" sz="3600" b="1" dirty="0">
                <a:latin typeface="Arial" panose="020B0604020202020204" pitchFamily="34" charset="0"/>
              </a:rPr>
              <a:t>（       ）</a:t>
            </a:r>
            <a:endParaRPr lang="zh-CN" altLang="en-US" sz="3600" b="1" dirty="0">
              <a:latin typeface="Arial" panose="020B0604020202020204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3600" dirty="0">
                <a:latin typeface="Arial" panose="020B0604020202020204" pitchFamily="34" charset="0"/>
              </a:rPr>
              <a:t>	</a:t>
            </a:r>
            <a:r>
              <a:rPr lang="en-US" altLang="zh-CN" sz="3600" b="1" dirty="0">
                <a:latin typeface="Arial" panose="020B0604020202020204" pitchFamily="34" charset="0"/>
              </a:rPr>
              <a:t>A  </a:t>
            </a:r>
            <a:r>
              <a:rPr lang="zh-CN" altLang="en-US" sz="3600" b="1" dirty="0">
                <a:latin typeface="Arial" panose="020B0604020202020204" pitchFamily="34" charset="0"/>
              </a:rPr>
              <a:t>只做惊天动地的大事</a:t>
            </a:r>
            <a:endParaRPr lang="zh-CN" altLang="en-US" sz="3600" b="1" dirty="0">
              <a:latin typeface="Arial" panose="020B0604020202020204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3600" b="1" dirty="0">
                <a:latin typeface="Arial" panose="020B0604020202020204" pitchFamily="34" charset="0"/>
              </a:rPr>
              <a:t>  </a:t>
            </a:r>
            <a:r>
              <a:rPr lang="en-US" altLang="zh-CN" sz="3600" b="1" dirty="0">
                <a:latin typeface="Arial" panose="020B0604020202020204" pitchFamily="34" charset="0"/>
              </a:rPr>
              <a:t>B  </a:t>
            </a:r>
            <a:r>
              <a:rPr lang="zh-CN" altLang="en-US" sz="3600" b="1" dirty="0">
                <a:latin typeface="Arial" panose="020B0604020202020204" pitchFamily="34" charset="0"/>
              </a:rPr>
              <a:t>为国家作出巨大的贡献</a:t>
            </a:r>
            <a:endParaRPr lang="zh-CN" altLang="en-US" sz="3600" b="1" dirty="0">
              <a:latin typeface="Arial" panose="020B0604020202020204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3600" b="1" dirty="0">
                <a:latin typeface="Arial" panose="020B0604020202020204" pitchFamily="34" charset="0"/>
              </a:rPr>
              <a:t>  </a:t>
            </a:r>
            <a:r>
              <a:rPr lang="en-US" altLang="zh-CN" sz="3600" b="1" dirty="0">
                <a:latin typeface="Arial" panose="020B0604020202020204" pitchFamily="34" charset="0"/>
              </a:rPr>
              <a:t>C  </a:t>
            </a:r>
            <a:r>
              <a:rPr lang="zh-CN" altLang="en-US" sz="3600" b="1" dirty="0">
                <a:latin typeface="Arial" panose="020B0604020202020204" pitchFamily="34" charset="0"/>
              </a:rPr>
              <a:t>完全牺牲个人利益保全国家利益</a:t>
            </a:r>
            <a:endParaRPr lang="zh-CN" altLang="en-US" sz="3600" b="1" dirty="0">
              <a:latin typeface="Arial" panose="020B0604020202020204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3600" b="1" dirty="0">
                <a:latin typeface="Arial" panose="020B0604020202020204" pitchFamily="34" charset="0"/>
              </a:rPr>
              <a:t>  </a:t>
            </a:r>
            <a:r>
              <a:rPr lang="en-US" altLang="zh-CN" sz="3600" b="1" dirty="0">
                <a:latin typeface="Arial" panose="020B0604020202020204" pitchFamily="34" charset="0"/>
              </a:rPr>
              <a:t>D  </a:t>
            </a:r>
            <a:r>
              <a:rPr lang="zh-CN" altLang="en-US" sz="3600" b="1" dirty="0">
                <a:latin typeface="Arial" panose="020B0604020202020204" pitchFamily="34" charset="0"/>
              </a:rPr>
              <a:t>脚踏实地，从小事做起，从我做起</a:t>
            </a:r>
            <a:endParaRPr lang="zh-CN" altLang="en-US" sz="3600" b="1" dirty="0">
              <a:latin typeface="Arial" panose="020B0604020202020204" pitchFamily="34" charset="0"/>
            </a:endParaRPr>
          </a:p>
        </p:txBody>
      </p:sp>
      <p:sp>
        <p:nvSpPr>
          <p:cNvPr id="52229" name="Text Box 5"/>
          <p:cNvSpPr txBox="1"/>
          <p:nvPr/>
        </p:nvSpPr>
        <p:spPr>
          <a:xfrm>
            <a:off x="2927350" y="2924175"/>
            <a:ext cx="1512888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b="1" dirty="0">
                <a:solidFill>
                  <a:srgbClr val="FF0066"/>
                </a:solidFill>
                <a:latin typeface="Comic Sans MS" panose="030F0702030302020204" pitchFamily="66" charset="0"/>
              </a:rPr>
              <a:t>D</a:t>
            </a:r>
            <a:endParaRPr lang="en-US" altLang="zh-CN" sz="4000" b="1" dirty="0">
              <a:solidFill>
                <a:srgbClr val="FF0066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Rectangle 3"/>
          <p:cNvSpPr>
            <a:spLocks noGrp="1"/>
          </p:cNvSpPr>
          <p:nvPr>
            <p:ph type="title"/>
          </p:nvPr>
        </p:nvSpPr>
        <p:spPr>
          <a:xfrm>
            <a:off x="2047875" y="-123825"/>
            <a:ext cx="6870700" cy="1125538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b="1" dirty="0">
                <a:solidFill>
                  <a:schemeClr val="hlink"/>
                </a:solidFill>
                <a:ea typeface="华文彩云" pitchFamily="2" charset="-122"/>
              </a:rPr>
              <a:t>日 积 月 累 </a:t>
            </a:r>
            <a:endParaRPr lang="zh-CN" altLang="en-US" b="1" dirty="0">
              <a:ea typeface="隶书" pitchFamily="49" charset="-122"/>
            </a:endParaRPr>
          </a:p>
        </p:txBody>
      </p:sp>
      <p:sp>
        <p:nvSpPr>
          <p:cNvPr id="48131" name="Rectangle 4"/>
          <p:cNvSpPr>
            <a:spLocks noGrp="1"/>
          </p:cNvSpPr>
          <p:nvPr>
            <p:ph idx="1"/>
          </p:nvPr>
        </p:nvSpPr>
        <p:spPr>
          <a:xfrm>
            <a:off x="1774825" y="908050"/>
            <a:ext cx="7921625" cy="4248150"/>
          </a:xfrm>
          <a:solidFill>
            <a:schemeClr val="bg1">
              <a:alpha val="52156"/>
            </a:schemeClr>
          </a:solidFill>
        </p:spPr>
        <p:txBody>
          <a:bodyPr vert="horz" wrap="square" lIns="91440" tIns="45720" rIns="91440" bIns="45720" anchor="t"/>
          <a:p>
            <a:pPr eaLnBrk="1" hangingPunct="1">
              <a:lnSpc>
                <a:spcPct val="90000"/>
              </a:lnSpc>
              <a:buNone/>
            </a:pPr>
            <a:r>
              <a:rPr lang="zh-CN" altLang="en-US" b="1" dirty="0">
                <a:solidFill>
                  <a:schemeClr val="folHlink"/>
                </a:solidFill>
              </a:rPr>
              <a:t>判断分析：</a:t>
            </a:r>
            <a:endParaRPr lang="zh-CN" altLang="en-US" b="1" dirty="0">
              <a:solidFill>
                <a:schemeClr val="folHlink"/>
              </a:solidFill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dirty="0"/>
              <a:t>1</a:t>
            </a:r>
            <a:r>
              <a:rPr lang="zh-CN" altLang="en-US" dirty="0"/>
              <a:t>、</a:t>
            </a:r>
            <a:r>
              <a:rPr lang="zh-CN" altLang="en-US" b="1" dirty="0"/>
              <a:t>并不是每个人的生命都是有价值的。</a:t>
            </a:r>
            <a:endParaRPr lang="zh-CN" altLang="en-US" b="1" dirty="0"/>
          </a:p>
          <a:p>
            <a:pPr eaLnBrk="1" hangingPunct="1">
              <a:lnSpc>
                <a:spcPct val="90000"/>
              </a:lnSpc>
              <a:buNone/>
            </a:pPr>
            <a:endParaRPr lang="zh-CN" altLang="en-US" b="1" dirty="0"/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b="1" dirty="0"/>
              <a:t>2</a:t>
            </a:r>
            <a:r>
              <a:rPr lang="zh-CN" altLang="en-US" b="1" dirty="0"/>
              <a:t>、中学生只有长大以后，为国家作出具体的贡献才能实现人生的价值。</a:t>
            </a:r>
            <a:endParaRPr lang="zh-CN" altLang="en-US" b="1" dirty="0"/>
          </a:p>
          <a:p>
            <a:pPr eaLnBrk="1" hangingPunct="1">
              <a:lnSpc>
                <a:spcPct val="90000"/>
              </a:lnSpc>
              <a:buNone/>
            </a:pPr>
            <a:endParaRPr lang="zh-CN" altLang="en-US" b="1" dirty="0"/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b="1" dirty="0"/>
              <a:t>3</a:t>
            </a:r>
            <a:r>
              <a:rPr lang="zh-CN" altLang="en-US" b="1" dirty="0"/>
              <a:t>、人的受教育程度越高，其人生价值就越大。</a:t>
            </a:r>
            <a:endParaRPr lang="zh-CN" altLang="en-US" b="1" dirty="0"/>
          </a:p>
        </p:txBody>
      </p:sp>
      <p:grpSp>
        <p:nvGrpSpPr>
          <p:cNvPr id="2" name="Group 14"/>
          <p:cNvGrpSpPr/>
          <p:nvPr/>
        </p:nvGrpSpPr>
        <p:grpSpPr>
          <a:xfrm>
            <a:off x="2063750" y="2205038"/>
            <a:ext cx="6840538" cy="4032250"/>
            <a:chOff x="340" y="1480"/>
            <a:chExt cx="4309" cy="2540"/>
          </a:xfrm>
        </p:grpSpPr>
        <p:sp>
          <p:nvSpPr>
            <p:cNvPr id="48139" name="AutoShape 15"/>
            <p:cNvSpPr/>
            <p:nvPr/>
          </p:nvSpPr>
          <p:spPr>
            <a:xfrm>
              <a:off x="340" y="1480"/>
              <a:ext cx="4309" cy="2540"/>
            </a:xfrm>
            <a:prstGeom prst="star8">
              <a:avLst>
                <a:gd name="adj" fmla="val 3825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F00FF"/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>
              <a:solidFill>
                <a:srgbClr val="3366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8140" name="Text Box 16"/>
            <p:cNvSpPr txBox="1"/>
            <p:nvPr/>
          </p:nvSpPr>
          <p:spPr>
            <a:xfrm>
              <a:off x="1156" y="2057"/>
              <a:ext cx="2676" cy="1414"/>
            </a:xfrm>
            <a:prstGeom prst="rect">
              <a:avLst/>
            </a:prstGeom>
            <a:solidFill>
              <a:schemeClr val="bg1">
                <a:alpha val="67058"/>
              </a:schemeClr>
            </a:solidFill>
            <a:ln w="9525">
              <a:noFill/>
            </a:ln>
          </p:spPr>
          <p:txBody>
            <a:bodyPr anchor="b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000" b="1" dirty="0">
                  <a:latin typeface="Comic Sans MS" panose="030F0702030302020204" pitchFamily="66" charset="0"/>
                </a:rPr>
                <a:t>错。每个人的生命都是有价值的，即使小偷等犯过罪的人，他们在这方面犯过错误，但是在其他方面同样会给他人和社会作出贡献，因此他们的生命也是有价值的。但是每一个人生命价值的大小是不同的，这主要取决于我们对他人和社会贡献的多少。</a:t>
              </a:r>
              <a:endParaRPr lang="zh-CN" altLang="en-US" sz="2000" b="1" dirty="0">
                <a:latin typeface="Comic Sans MS" panose="030F0702030302020204" pitchFamily="66" charset="0"/>
              </a:endParaRPr>
            </a:p>
          </p:txBody>
        </p:sp>
      </p:grpSp>
      <p:grpSp>
        <p:nvGrpSpPr>
          <p:cNvPr id="3" name="Group 17"/>
          <p:cNvGrpSpPr/>
          <p:nvPr/>
        </p:nvGrpSpPr>
        <p:grpSpPr>
          <a:xfrm>
            <a:off x="2208213" y="981075"/>
            <a:ext cx="8137525" cy="5184775"/>
            <a:chOff x="340" y="1480"/>
            <a:chExt cx="4309" cy="2540"/>
          </a:xfrm>
        </p:grpSpPr>
        <p:sp>
          <p:nvSpPr>
            <p:cNvPr id="48137" name="AutoShape 18"/>
            <p:cNvSpPr/>
            <p:nvPr/>
          </p:nvSpPr>
          <p:spPr>
            <a:xfrm>
              <a:off x="340" y="1480"/>
              <a:ext cx="4309" cy="2540"/>
            </a:xfrm>
            <a:prstGeom prst="star8">
              <a:avLst>
                <a:gd name="adj" fmla="val 3825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F00FF"/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>
              <a:solidFill>
                <a:srgbClr val="3366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8138" name="Text Box 19"/>
            <p:cNvSpPr txBox="1"/>
            <p:nvPr/>
          </p:nvSpPr>
          <p:spPr>
            <a:xfrm>
              <a:off x="1156" y="2069"/>
              <a:ext cx="2676" cy="1402"/>
            </a:xfrm>
            <a:prstGeom prst="rect">
              <a:avLst/>
            </a:prstGeom>
            <a:solidFill>
              <a:schemeClr val="bg1">
                <a:alpha val="67058"/>
              </a:schemeClr>
            </a:solidFill>
            <a:ln w="9525">
              <a:noFill/>
            </a:ln>
          </p:spPr>
          <p:txBody>
            <a:bodyPr anchor="b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000" b="1" dirty="0">
                  <a:latin typeface="Comic Sans MS" panose="030F0702030302020204" pitchFamily="66" charset="0"/>
                </a:rPr>
                <a:t>错。生命的意义不在于长短，而在于对社会的贡献。每个人实现价值的方式是不同的。我们现在为周围的人做一些力所能及的事，为他人带来快乐，用自己点点滴滴的行动回馈社会就是实现自己的价值。而等到我们长大以后，为社会作出更大的贡献，同样也是实现自身价值的一种方式。我们认为，只要我们有一颗为他人服务的心，并坚持去行动，就会释放出自身最大的价值。</a:t>
              </a:r>
              <a:endParaRPr lang="zh-CN" altLang="en-US" sz="2000" b="1" dirty="0">
                <a:latin typeface="Comic Sans MS" panose="030F0702030302020204" pitchFamily="66" charset="0"/>
              </a:endParaRPr>
            </a:p>
          </p:txBody>
        </p:sp>
      </p:grpSp>
      <p:grpSp>
        <p:nvGrpSpPr>
          <p:cNvPr id="4" name="Group 20"/>
          <p:cNvGrpSpPr/>
          <p:nvPr/>
        </p:nvGrpSpPr>
        <p:grpSpPr>
          <a:xfrm>
            <a:off x="3935413" y="1628775"/>
            <a:ext cx="4535487" cy="3024188"/>
            <a:chOff x="340" y="1480"/>
            <a:chExt cx="4309" cy="2540"/>
          </a:xfrm>
        </p:grpSpPr>
        <p:sp>
          <p:nvSpPr>
            <p:cNvPr id="48135" name="AutoShape 21"/>
            <p:cNvSpPr/>
            <p:nvPr/>
          </p:nvSpPr>
          <p:spPr>
            <a:xfrm>
              <a:off x="340" y="1480"/>
              <a:ext cx="4309" cy="2540"/>
            </a:xfrm>
            <a:prstGeom prst="star8">
              <a:avLst>
                <a:gd name="adj" fmla="val 3825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F00FF"/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>
              <a:solidFill>
                <a:srgbClr val="3366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8136" name="Text Box 22"/>
            <p:cNvSpPr txBox="1"/>
            <p:nvPr/>
          </p:nvSpPr>
          <p:spPr>
            <a:xfrm>
              <a:off x="1156" y="1533"/>
              <a:ext cx="2677" cy="1938"/>
            </a:xfrm>
            <a:prstGeom prst="rect">
              <a:avLst/>
            </a:prstGeom>
            <a:solidFill>
              <a:schemeClr val="bg1">
                <a:alpha val="67058"/>
              </a:schemeClr>
            </a:solidFill>
            <a:ln w="9525">
              <a:noFill/>
            </a:ln>
          </p:spPr>
          <p:txBody>
            <a:bodyPr anchor="b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latin typeface="Comic Sans MS" panose="030F0702030302020204" pitchFamily="66" charset="0"/>
                </a:rPr>
                <a:t>错。不一定爱教育程度越高，价值就越大，但受教育程度越高却可以帮助我们更好的实现我们的价值。</a:t>
              </a:r>
              <a:endParaRPr lang="zh-CN" altLang="en-US" sz="2400" b="1" dirty="0">
                <a:latin typeface="Comic Sans MS" panose="030F0702030302020204" pitchFamily="66" charset="0"/>
              </a:endParaRPr>
            </a:p>
          </p:txBody>
        </p:sp>
      </p:grpSp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Rectangle 2"/>
          <p:cNvSpPr>
            <a:spLocks noGrp="1" noRot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r>
              <a:rPr lang="en-US" altLang="zh-CN" sz="4000" b="1" dirty="0">
                <a:solidFill>
                  <a:srgbClr val="FF9900"/>
                </a:solidFill>
              </a:rPr>
              <a:t>9</a:t>
            </a:r>
            <a:r>
              <a:rPr lang="zh-CN" altLang="en-US" sz="4000" b="1" dirty="0">
                <a:solidFill>
                  <a:srgbClr val="FF9900"/>
                </a:solidFill>
              </a:rPr>
              <a:t>天</a:t>
            </a:r>
            <a:r>
              <a:rPr lang="en-US" altLang="zh-CN" sz="4000" b="1" dirty="0">
                <a:solidFill>
                  <a:srgbClr val="FF9900"/>
                </a:solidFill>
              </a:rPr>
              <a:t>8</a:t>
            </a:r>
            <a:r>
              <a:rPr lang="zh-CN" altLang="en-US" sz="4000" b="1" dirty="0">
                <a:solidFill>
                  <a:srgbClr val="FF9900"/>
                </a:solidFill>
              </a:rPr>
              <a:t>夜绝地求生</a:t>
            </a:r>
            <a:endParaRPr lang="zh-CN" altLang="en-US" sz="4000" b="1" dirty="0">
              <a:solidFill>
                <a:srgbClr val="FF9900"/>
              </a:solidFill>
            </a:endParaRPr>
          </a:p>
        </p:txBody>
      </p:sp>
      <p:sp>
        <p:nvSpPr>
          <p:cNvPr id="14339" name="Rectangle 3"/>
          <p:cNvSpPr>
            <a:spLocks noGrp="1" noRot="1"/>
          </p:cNvSpPr>
          <p:nvPr>
            <p:ph idx="1"/>
          </p:nvPr>
        </p:nvSpPr>
        <p:spPr>
          <a:xfrm>
            <a:off x="1560513" y="2133600"/>
            <a:ext cx="9145587" cy="4868863"/>
          </a:xfrm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zh-CN" altLang="en-US" sz="500" b="1" dirty="0"/>
              <a:t>    </a:t>
            </a:r>
            <a:r>
              <a:rPr lang="zh-CN" altLang="en-US" b="1" dirty="0"/>
              <a:t>   2004年2月23日，两名矿工王仁兴和张继发井下突遇矿井塌陷,被困井下。</a:t>
            </a:r>
            <a:r>
              <a:rPr lang="zh-CN" altLang="en-US" b="1" dirty="0">
                <a:solidFill>
                  <a:srgbClr val="FF0000"/>
                </a:solidFill>
              </a:rPr>
              <a:t>但身陷绝境的他们并没有因此放弃生的希望。</a:t>
            </a:r>
            <a:r>
              <a:rPr lang="zh-CN" altLang="en-US" b="1" dirty="0"/>
              <a:t>他们在井下互相打气还说：“我们有信心活着坚持下去，我们就一定能活着出去。没有吃没有喝的我们都不怕，怕的是我们自己没有信心。只要坚持就一定有希望．”</a:t>
            </a:r>
            <a:endParaRPr lang="zh-CN" altLang="en-US" b="1" dirty="0"/>
          </a:p>
          <a:p>
            <a:pPr eaLnBrk="1" hangingPunct="1">
              <a:buNone/>
            </a:pPr>
            <a:r>
              <a:rPr lang="zh-CN" altLang="en-US" b="1" dirty="0"/>
              <a:t>        9天8夜后，他们终于获救了，创造了生命的奇迹。</a:t>
            </a:r>
            <a:endParaRPr lang="zh-CN" altLang="en-US" b="1" dirty="0"/>
          </a:p>
          <a:p>
            <a:pPr eaLnBrk="1" hangingPunct="1">
              <a:buNone/>
            </a:pPr>
            <a:r>
              <a:rPr lang="zh-CN" altLang="en-US" b="1" dirty="0">
                <a:solidFill>
                  <a:schemeClr val="tx2"/>
                </a:solidFill>
              </a:rPr>
              <a:t>思考:</a:t>
            </a:r>
            <a:r>
              <a:rPr lang="en-US" altLang="zh-CN" b="1" dirty="0">
                <a:solidFill>
                  <a:schemeClr val="tx2"/>
                </a:solidFill>
              </a:rPr>
              <a:t>这</a:t>
            </a:r>
            <a:r>
              <a:rPr lang="zh-CN" altLang="en-US" b="1" dirty="0">
                <a:solidFill>
                  <a:schemeClr val="tx2"/>
                </a:solidFill>
              </a:rPr>
              <a:t>两名矿工创造生命的奇迹靠的是什么？</a:t>
            </a:r>
            <a:endParaRPr lang="en-US" altLang="zh-CN" b="1" dirty="0">
              <a:solidFill>
                <a:schemeClr val="tx2"/>
              </a:solidFill>
            </a:endParaRPr>
          </a:p>
          <a:p>
            <a:pPr eaLnBrk="1" hangingPunct="1">
              <a:buNone/>
            </a:pPr>
            <a:endParaRPr lang="zh-CN" altLang="en-US" b="1" dirty="0">
              <a:solidFill>
                <a:srgbClr val="9900FF"/>
              </a:solidFill>
            </a:endParaRPr>
          </a:p>
          <a:p>
            <a:pPr eaLnBrk="1" hangingPunct="1"/>
            <a:endParaRPr lang="zh-CN" altLang="en-US" b="1" dirty="0"/>
          </a:p>
        </p:txBody>
      </p:sp>
      <p:pic>
        <p:nvPicPr>
          <p:cNvPr id="21508" name="Picture 4" descr="图片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2771775" cy="2074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9" name="Picture 5" descr="图片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6225" y="0"/>
            <a:ext cx="2771775" cy="19954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5375275" y="4046538"/>
            <a:ext cx="735013" cy="24130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62" name="Rectangle 2"/>
          <p:cNvSpPr>
            <a:spLocks noGrp="1" noRot="1"/>
          </p:cNvSpPr>
          <p:nvPr>
            <p:ph type="title"/>
          </p:nvPr>
        </p:nvSpPr>
        <p:spPr>
          <a:xfrm>
            <a:off x="3000375" y="693738"/>
            <a:ext cx="7416800" cy="1143000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6000" b="1" dirty="0">
                <a:solidFill>
                  <a:srgbClr val="336600"/>
                </a:solidFill>
              </a:rPr>
              <a:t>永不放弃生的希望</a:t>
            </a:r>
            <a:endParaRPr lang="zh-CN" altLang="en-US" sz="6000" b="1" dirty="0">
              <a:solidFill>
                <a:srgbClr val="336600"/>
              </a:solidFill>
            </a:endParaRPr>
          </a:p>
        </p:txBody>
      </p:sp>
      <p:pic>
        <p:nvPicPr>
          <p:cNvPr id="22532" name="Picture 3" descr="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4652963" cy="1165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2782888" y="2636838"/>
            <a:ext cx="4070350" cy="34150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36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世界因生命而精彩。珍爱生命的人，无论何时何地，无论遇到多大的挫折，都不会轻易放弃生的希望！</a:t>
            </a:r>
            <a:endParaRPr kumimoji="0" lang="zh-CN" altLang="en-US" sz="3600" b="1" kern="1200" cap="none" spc="0" normalizeH="0" baseline="0" noProof="0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bldLvl="0"/>
      <p:bldP spid="1536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1524000" y="260350"/>
            <a:ext cx="9144000" cy="550799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4800" b="1" kern="1200" cap="none" spc="0" normalizeH="0" baseline="0" noProof="0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生命考场－必备求生小知识</a:t>
            </a:r>
            <a:endParaRPr kumimoji="0" lang="zh-CN" altLang="en-US" sz="4800" b="1" kern="1200" cap="none" spc="0" normalizeH="0" baseline="0" noProof="0" dirty="0"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endParaRPr kumimoji="0" lang="zh-CN" altLang="en-US" sz="4800" b="1" kern="1200" cap="none" spc="0" normalizeH="0" baseline="0" noProof="0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28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en-US" sz="28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）请快速说出下列电话：</a:t>
            </a:r>
            <a:endParaRPr kumimoji="0" lang="zh-CN" altLang="en-US" sz="2800" b="1" kern="1200" cap="none" spc="0" normalizeH="0" baseline="0" noProof="0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zh-CN" altLang="en-US" sz="24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报警电话             急救电话 </a:t>
            </a:r>
            <a:endParaRPr kumimoji="0" lang="zh-CN" altLang="en-US" sz="2400" b="1" kern="1200" cap="none" spc="0" normalizeH="0" baseline="0" noProof="0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zh-CN" altLang="en-US" sz="24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火警电话             交通事故 </a:t>
            </a:r>
            <a:endParaRPr kumimoji="0" lang="zh-CN" altLang="en-US" sz="2400" b="1" kern="1200" cap="none" spc="0" normalizeH="0" baseline="0" noProof="0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endParaRPr kumimoji="0" lang="zh-CN" altLang="en-US" sz="2000" b="1" kern="1200" cap="none" spc="0" normalizeH="0" baseline="0" noProof="0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sz="2400" b="1" kern="1200" cap="none" spc="0" normalizeH="0" baseline="0" noProof="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sz="2400" b="1" kern="1200" cap="none" spc="0" normalizeH="0" baseline="0" noProof="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endParaRPr kumimoji="0" lang="zh-CN" altLang="en-US" sz="2400" b="1" kern="1200" cap="none" spc="0" normalizeH="0" baseline="0" noProof="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endParaRPr kumimoji="0" lang="zh-CN" altLang="en-US" sz="2000" b="1" kern="1200" cap="none" spc="0" normalizeH="0" baseline="0" noProof="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zh-CN" altLang="en-US" sz="24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</a:t>
            </a:r>
            <a:endParaRPr kumimoji="0" lang="zh-CN" altLang="en-US" sz="2000" b="1" kern="1200" cap="none" spc="0" normalizeH="0" baseline="0" noProof="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endParaRPr kumimoji="0" lang="zh-CN" altLang="en-US" sz="2000" b="1" kern="1200" cap="none" spc="0" normalizeH="0" baseline="0" noProof="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endParaRPr kumimoji="0" lang="zh-CN" altLang="en-US" sz="2400" b="1" kern="1200" cap="none" spc="0" normalizeH="0" baseline="0" noProof="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389" name="Text Box 5"/>
          <p:cNvSpPr txBox="1"/>
          <p:nvPr/>
        </p:nvSpPr>
        <p:spPr>
          <a:xfrm>
            <a:off x="2927350" y="2492375"/>
            <a:ext cx="100806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119</a:t>
            </a:r>
            <a:endParaRPr lang="en-US" altLang="zh-CN" sz="32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390" name="Text Box 6"/>
          <p:cNvSpPr txBox="1"/>
          <p:nvPr/>
        </p:nvSpPr>
        <p:spPr>
          <a:xfrm>
            <a:off x="2855913" y="2133600"/>
            <a:ext cx="8636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110</a:t>
            </a:r>
            <a:endParaRPr lang="en-US" altLang="zh-CN" sz="32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391" name="Text Box 7"/>
          <p:cNvSpPr txBox="1"/>
          <p:nvPr/>
        </p:nvSpPr>
        <p:spPr>
          <a:xfrm>
            <a:off x="5232400" y="2133600"/>
            <a:ext cx="79248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120</a:t>
            </a:r>
            <a:endParaRPr lang="en-US" altLang="zh-CN" sz="32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392" name="Text Box 8"/>
          <p:cNvSpPr txBox="1"/>
          <p:nvPr/>
        </p:nvSpPr>
        <p:spPr>
          <a:xfrm>
            <a:off x="5159375" y="2492375"/>
            <a:ext cx="79248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122</a:t>
            </a:r>
            <a:endParaRPr lang="zh-CN" altLang="en-US" sz="32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393" name="Text Box 9"/>
          <p:cNvSpPr txBox="1">
            <a:spLocks noChangeArrowheads="1"/>
          </p:cNvSpPr>
          <p:nvPr/>
        </p:nvSpPr>
        <p:spPr bwMode="auto">
          <a:xfrm>
            <a:off x="1524000" y="3141663"/>
            <a:ext cx="6588125" cy="1014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32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32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en-US" sz="32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）</a:t>
            </a:r>
            <a:r>
              <a:rPr kumimoji="0" lang="zh-CN" altLang="en-US" sz="28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你知道在紧急情况下怎样呼救吗？</a:t>
            </a:r>
            <a:endParaRPr kumimoji="0" lang="zh-CN" altLang="en-US" sz="2800" b="1" kern="1200" cap="none" spc="0" normalizeH="0" baseline="0" noProof="0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endParaRPr kumimoji="0" lang="zh-CN" altLang="en-US" sz="2800" b="1" kern="1200" cap="none" spc="0" normalizeH="0" baseline="0" noProof="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394" name="Text Box 10"/>
          <p:cNvSpPr txBox="1">
            <a:spLocks noChangeArrowheads="1"/>
          </p:cNvSpPr>
          <p:nvPr/>
        </p:nvSpPr>
        <p:spPr bwMode="auto">
          <a:xfrm>
            <a:off x="1847850" y="3716338"/>
            <a:ext cx="6965950" cy="1076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高声呼救、电话求救、发出</a:t>
            </a:r>
            <a:r>
              <a:rPr kumimoji="0" lang="en-US" altLang="zh-CN" sz="3200" b="1" kern="1200" cap="none" spc="0" normalizeH="0" baseline="0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  <a:hlinkClick r:id="rId1" action="ppaction://hlinksldjump"/>
              </a:rPr>
              <a:t>SOS</a:t>
            </a:r>
            <a:r>
              <a:rPr kumimoji="0" lang="zh-CN" altLang="en-US" sz="3200" b="1" kern="1200" cap="none" spc="0" normalizeH="0" baseline="0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求救信号</a:t>
            </a:r>
            <a:r>
              <a:rPr kumimoji="0" lang="en-US" altLang="zh-CN" sz="3200" b="1" kern="1200" cap="none" spc="0" normalizeH="0" baseline="0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…… </a:t>
            </a:r>
            <a:endParaRPr kumimoji="0" lang="en-US" altLang="zh-CN" sz="3200" b="1" kern="1200" cap="none" spc="0" normalizeH="0" baseline="0" noProof="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395" name="Text Box 11"/>
          <p:cNvSpPr txBox="1">
            <a:spLocks noChangeArrowheads="1"/>
          </p:cNvSpPr>
          <p:nvPr/>
        </p:nvSpPr>
        <p:spPr bwMode="auto">
          <a:xfrm>
            <a:off x="4224338" y="4581525"/>
            <a:ext cx="5545455" cy="18148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报警常识：</a:t>
            </a:r>
            <a:endParaRPr kumimoji="0" lang="zh-CN" altLang="en-US" sz="2800" b="1" kern="1200" cap="none" spc="0" normalizeH="0" baseline="0" noProof="0" dirty="0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确认对方的身份，以防打错电话；</a:t>
            </a:r>
            <a:endParaRPr kumimoji="0" lang="zh-CN" altLang="en-US" sz="2800" b="1" kern="1200" cap="none" spc="0" normalizeH="0" baseline="0" noProof="0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说清事情发生的详细地址；</a:t>
            </a:r>
            <a:endParaRPr kumimoji="0" lang="zh-CN" altLang="en-US" sz="2800" b="1" kern="1200" cap="none" spc="0" normalizeH="0" baseline="0" noProof="0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说清需急救者目前的具体情况。</a:t>
            </a:r>
            <a:endParaRPr kumimoji="0" lang="zh-CN" altLang="en-US" sz="2800" b="1" kern="1200" cap="none" spc="0" normalizeH="0" baseline="0" noProof="0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charRg st="81" end="9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386">
                                            <p:txEl>
                                              <p:charRg st="81" end="9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5" dur="20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/>
      <p:bldP spid="16390" grpId="0"/>
      <p:bldP spid="16391" grpId="0"/>
      <p:bldP spid="16392" grpId="0"/>
      <p:bldP spid="16393" grpId="0"/>
      <p:bldP spid="16394" grpId="0" bldLvl="0" animBg="1"/>
      <p:bldP spid="1639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Rectangle 2"/>
          <p:cNvSpPr>
            <a:spLocks noGrp="1" noRot="1" noChangeArrowheads="1"/>
          </p:cNvSpPr>
          <p:nvPr/>
        </p:nvSpPr>
        <p:spPr bwMode="auto"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99009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考考你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：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你知道突遇下列情况时该怎样自救或互救吗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？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9933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1.如果你单身在家，遇到陌生人来敲门，你的正确做法是(          )</a:t>
            </a:r>
            <a:b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b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A．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不开门  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B．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打电话给父母</a:t>
            </a:r>
            <a:b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b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C.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有礼貌地请他进门   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D．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告诉他父母马上就回家</a:t>
            </a:r>
            <a:b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b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电闪雷鸣之际,应采取怎样的措施免遭雷击(          )                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A.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立即去掉身上带的钥匙,小刀等金属物品  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B.如在高山上,应快速跑向低洼的地方.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C.避免高大的树,建筑物等.                        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D.回家立刻换掉身上的湿衣服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.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5591175" y="1557338"/>
            <a:ext cx="801688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AB</a:t>
            </a:r>
            <a:endParaRPr kumimoji="0" lang="zh-CN" altLang="en-US" sz="2800" b="1" kern="1200" cap="none" spc="0" normalizeH="0" baseline="0" noProof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2566988" y="3933825"/>
            <a:ext cx="1223963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ABCD</a:t>
            </a:r>
            <a:endParaRPr kumimoji="0" lang="zh-CN" altLang="en-US" sz="2800" b="1" kern="1200" cap="none" spc="0" normalizeH="0" baseline="0" noProof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bldLvl="0" animBg="1"/>
      <p:bldP spid="174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Rectangle 2"/>
          <p:cNvSpPr>
            <a:spLocks noGrp="1" noRot="1" noChangeArrowheads="1"/>
          </p:cNvSpPr>
          <p:nvPr/>
        </p:nvSpPr>
        <p:spPr bwMode="auto">
          <a:xfrm>
            <a:off x="1524000" y="188913"/>
            <a:ext cx="9144000" cy="18002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3.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遇到溺水者你能做到的是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（      ）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A .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跳入水中救助 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B .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大声呼救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C .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协助做人工呼吸 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D .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拨打求助电话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9933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7391400" y="188913"/>
            <a:ext cx="100965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BCD</a:t>
            </a:r>
            <a:endParaRPr kumimoji="0" lang="zh-CN" altLang="en-US" sz="2800" b="1" kern="1200" cap="none" spc="0" normalizeH="0" baseline="0" noProof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5448300" y="2565400"/>
            <a:ext cx="719138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AD</a:t>
            </a:r>
            <a:endParaRPr kumimoji="0" lang="zh-CN" altLang="en-US" sz="2800" b="1" kern="1200" cap="none" spc="0" normalizeH="0" baseline="0" noProof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7248525" y="4221163"/>
            <a:ext cx="72072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CD</a:t>
            </a:r>
            <a:endParaRPr kumimoji="0" lang="zh-CN" altLang="en-US" sz="2800" b="1" kern="1200" cap="none" spc="0" normalizeH="0" baseline="0" noProof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1524000" y="1989138"/>
            <a:ext cx="9144000" cy="23380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3200" b="1" kern="1200" cap="none" spc="0" normalizeH="0" baseline="0" noProof="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4.</a:t>
            </a:r>
            <a:r>
              <a:rPr kumimoji="0" lang="zh-CN" altLang="en-US" sz="32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如果你打开家门时，发现家中煤气轻微泄漏，你的正确做法是立即（        ）</a:t>
            </a:r>
            <a:endParaRPr kumimoji="0" lang="zh-CN" altLang="en-US" sz="3200" b="1" kern="1200" cap="none" spc="0" normalizeH="0" baseline="0" noProof="0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zh-CN" altLang="en-US" sz="3200" b="1" kern="1200" cap="none" spc="0" normalizeH="0" baseline="0" noProof="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</a:t>
            </a:r>
            <a:r>
              <a:rPr kumimoji="0" lang="zh-CN" altLang="en-US" sz="32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A </a:t>
            </a:r>
            <a:r>
              <a:rPr kumimoji="0" lang="zh-CN" altLang="en-US" sz="3200" b="1" kern="1200" cap="none" spc="0" normalizeH="0" baseline="0" noProof="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.</a:t>
            </a:r>
            <a:r>
              <a:rPr kumimoji="0" lang="zh-CN" altLang="en-US" sz="32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开窗通风  </a:t>
            </a:r>
            <a:r>
              <a:rPr kumimoji="0" lang="zh-CN" altLang="en-US" sz="3200" b="1" kern="1200" cap="none" spc="0" normalizeH="0" baseline="0" noProof="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</a:t>
            </a:r>
            <a:r>
              <a:rPr kumimoji="0" lang="zh-CN" altLang="en-US" sz="32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B</a:t>
            </a:r>
            <a:r>
              <a:rPr kumimoji="0" lang="zh-CN" altLang="en-US" sz="3200" b="1" kern="1200" cap="none" spc="0" normalizeH="0" baseline="0" noProof="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.</a:t>
            </a:r>
            <a:r>
              <a:rPr kumimoji="0" lang="zh-CN" altLang="en-US" sz="32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开灯检查   </a:t>
            </a:r>
            <a:endParaRPr kumimoji="0" lang="zh-CN" altLang="en-US" sz="3200" b="1" kern="1200" cap="none" spc="0" normalizeH="0" baseline="0" noProof="0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zh-CN" altLang="en-US" sz="32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C </a:t>
            </a:r>
            <a:r>
              <a:rPr kumimoji="0" lang="zh-CN" altLang="en-US" sz="3200" b="1" kern="1200" cap="none" spc="0" normalizeH="0" baseline="0" noProof="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.</a:t>
            </a:r>
            <a:r>
              <a:rPr kumimoji="0" lang="zh-CN" altLang="en-US" sz="32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点燃煤气灶  </a:t>
            </a:r>
            <a:r>
              <a:rPr kumimoji="0" lang="zh-CN" altLang="en-US" sz="3200" b="1" kern="1200" cap="none" spc="0" normalizeH="0" baseline="0" noProof="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</a:t>
            </a:r>
            <a:r>
              <a:rPr kumimoji="0" lang="zh-CN" altLang="en-US" sz="32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D</a:t>
            </a:r>
            <a:r>
              <a:rPr kumimoji="0" lang="zh-CN" altLang="en-US" sz="3200" b="1" kern="1200" cap="none" spc="0" normalizeH="0" baseline="0" noProof="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.</a:t>
            </a:r>
            <a:r>
              <a:rPr kumimoji="0" lang="zh-CN" altLang="en-US" sz="32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关闭煤气开关</a:t>
            </a:r>
            <a:endParaRPr kumimoji="0" lang="zh-CN" altLang="en-US" sz="3200" b="1" kern="1200" cap="none" spc="0" normalizeH="0" baseline="0" noProof="0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zh-CN" altLang="en-US" b="1" kern="1200" cap="none" spc="0" normalizeH="0" baseline="0" noProof="0" dirty="0">
                <a:solidFill>
                  <a:srgbClr val="99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b="1" kern="1200" cap="none" spc="0" normalizeH="0" baseline="0" noProof="0" dirty="0">
              <a:solidFill>
                <a:srgbClr val="9933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1524000" y="4149725"/>
            <a:ext cx="9144000" cy="25533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32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5.楼房着大火了，你该怎么办（       ）</a:t>
            </a:r>
            <a:endParaRPr kumimoji="0" lang="zh-CN" altLang="en-US" sz="3200" b="1" kern="1200" cap="none" spc="0" normalizeH="0" baseline="0" noProof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zh-CN" altLang="en-US" sz="32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A .拿上贵重物品逃生    B. 从高层阳台跳下</a:t>
            </a:r>
            <a:endParaRPr kumimoji="0" lang="zh-CN" altLang="en-US" sz="3200" b="1" kern="1200" cap="none" spc="0" normalizeH="0" baseline="0" noProof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zh-CN" altLang="en-US" sz="32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C .披上浸湿的衣物、被褥等向安全出口方向冲去</a:t>
            </a:r>
            <a:endParaRPr kumimoji="0" lang="zh-CN" altLang="en-US" sz="3200" b="1" kern="1200" cap="none" spc="0" normalizeH="0" baseline="0" noProof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zh-CN" altLang="en-US" sz="32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D.尽量使身体贴近地面，并用湿毛巾捂住口鼻</a:t>
            </a:r>
            <a:endParaRPr kumimoji="0" lang="zh-CN" altLang="en-US" sz="3200" b="1" kern="1200" cap="none" spc="0" normalizeH="0" baseline="0" noProof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" dur="2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6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bldLvl="0" animBg="1"/>
      <p:bldP spid="18436" grpId="0" bldLvl="0" animBg="1"/>
      <p:bldP spid="18437" grpId="0" bldLvl="0" animBg="1"/>
      <p:bldP spid="18438" grpId="0" bldLvl="0" animBg="1"/>
      <p:bldP spid="1843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1920875" y="1196975"/>
            <a:ext cx="8496300" cy="4338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2400" kern="1200" cap="none" spc="0" normalizeH="0" baseline="0" noProof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</a:t>
            </a:r>
            <a:endParaRPr kumimoji="0" lang="zh-CN" altLang="en-US" sz="240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algn="just" defTabSz="914400">
              <a:buClrTx/>
              <a:buSzTx/>
              <a:buFontTx/>
              <a:defRPr/>
            </a:pPr>
            <a:r>
              <a:rPr kumimoji="0" lang="zh-CN" altLang="en-US" sz="3600" b="1" i="1" kern="1200" cap="none" spc="0" normalizeH="0" baseline="0" noProof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我能……</a:t>
            </a:r>
            <a:endParaRPr kumimoji="0" lang="zh-CN" altLang="en-US" sz="4000" b="1" i="1" kern="1200" cap="none" spc="0" normalizeH="0" baseline="0" noProof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zh-CN" altLang="en-US" sz="36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父母很辛苦，我能：</a:t>
            </a:r>
            <a:endParaRPr kumimoji="0" lang="zh-CN" altLang="en-US" sz="3600" b="1" kern="1200" cap="none" spc="0" normalizeH="0" baseline="0" noProof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zh-CN" altLang="en-US" sz="36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我的同桌学习不如我，我会：</a:t>
            </a:r>
            <a:endParaRPr kumimoji="0" lang="zh-CN" altLang="en-US" sz="3600" b="1" kern="1200" cap="none" spc="0" normalizeH="0" baseline="0" noProof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zh-CN" altLang="en-US" sz="36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老师的嗓子嘶哑，我会：</a:t>
            </a:r>
            <a:endParaRPr kumimoji="0" lang="zh-CN" altLang="en-US" sz="3600" b="1" kern="1200" cap="none" spc="0" normalizeH="0" baseline="0" noProof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zh-CN" altLang="en-US" sz="36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在公共场合，看见有人起哄，我会：</a:t>
            </a:r>
            <a:endParaRPr kumimoji="0" lang="zh-CN" altLang="en-US" sz="3600" b="1" kern="1200" cap="none" spc="0" normalizeH="0" baseline="0" noProof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zh-CN" altLang="en-US" sz="36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灾区的小朋友遇到困难，我可以：</a:t>
            </a:r>
            <a:endParaRPr kumimoji="0" lang="zh-CN" altLang="en-US" sz="3600" b="1" kern="1200" cap="none" spc="0" normalizeH="0" baseline="0" noProof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zh-CN" altLang="en-US" sz="36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……</a:t>
            </a:r>
            <a:endParaRPr kumimoji="0" lang="zh-CN" altLang="en-US" sz="3600" b="1" kern="1200" cap="none" spc="0" normalizeH="0" baseline="0" noProof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2927350" y="404813"/>
            <a:ext cx="2592388" cy="7067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4000" b="1" kern="1200" cap="none" spc="0" normalizeH="0" baseline="0" noProof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楷体" panose="02010609060101010101" pitchFamily="49" charset="-122"/>
                <a:cs typeface="+mn-cs"/>
              </a:rPr>
              <a:t>做一做</a:t>
            </a:r>
            <a:endParaRPr kumimoji="0" lang="zh-CN" altLang="en-US" sz="4000" b="1" kern="1200" cap="none" spc="0" normalizeH="0" baseline="0" noProof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6628" name="AutoShape 4"/>
          <p:cNvSpPr/>
          <p:nvPr/>
        </p:nvSpPr>
        <p:spPr>
          <a:xfrm>
            <a:off x="2016200" y="399490"/>
            <a:ext cx="577700" cy="636120"/>
          </a:xfrm>
          <a:prstGeom prst="smileyFace">
            <a:avLst>
              <a:gd name="adj" fmla="val 4653"/>
            </a:avLst>
          </a:prstGeom>
          <a:solidFill>
            <a:srgbClr val="FFCC00"/>
          </a:solidFill>
          <a:ln w="9525">
            <a:noFill/>
          </a:ln>
        </p:spPr>
        <p:txBody>
          <a:bodyPr wrap="none" anchor="ctr">
            <a:spAutoFit/>
          </a:bodyPr>
          <a:p>
            <a:pPr algn="ctr"/>
            <a:endParaRPr lang="zh-CN" altLang="en-US" dirty="0">
              <a:solidFill>
                <a:srgbClr val="FFCC00"/>
              </a:solidFill>
              <a:latin typeface="Arial" panose="020B0604020202020204" pitchFamily="34" charset="0"/>
            </a:endParaRPr>
          </a:p>
        </p:txBody>
      </p:sp>
      <p:pic>
        <p:nvPicPr>
          <p:cNvPr id="26629" name="Picture 2" descr="u=533777470,3005350835&amp;fm=15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50" name="Picture 2" descr="u=533777470,3005350835&amp;fm=15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Text Box 3"/>
          <p:cNvSpPr txBox="1"/>
          <p:nvPr/>
        </p:nvSpPr>
        <p:spPr>
          <a:xfrm>
            <a:off x="2208213" y="2565400"/>
            <a:ext cx="8077200" cy="31692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i="1" dirty="0">
                <a:latin typeface="Arial" panose="020B0604020202020204" pitchFamily="34" charset="0"/>
                <a:ea typeface="楷体_GB2312" pitchFamily="49" charset="-122"/>
              </a:rPr>
              <a:t>      每个人的生命都是有价值的。实现人生的意义，追求生命的价值，要脚踏实地，从现在做起，从一点一滴的小事做起 ,多为社会做贡献 !多为别人带来快乐和幸福 !</a:t>
            </a:r>
            <a:endParaRPr lang="zh-CN" altLang="en-US" sz="4000" b="1" i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1847850" y="693738"/>
            <a:ext cx="8353425" cy="768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4400" b="1" kern="1200" cap="none" spc="0" normalizeH="0" baseline="0" noProof="0" dirty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肯定自己的生命，实现人生价值</a:t>
            </a:r>
            <a:endParaRPr kumimoji="0" lang="zh-CN" altLang="en-US" sz="4400" b="1" kern="1200" cap="none" spc="0" normalizeH="0" baseline="0" noProof="0" dirty="0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  <p:bldP spid="20484" grpId="0" bldLvl="0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5259</Words>
  <Application>WPS 演示</Application>
  <PresentationFormat>宽屏</PresentationFormat>
  <Paragraphs>323</Paragraphs>
  <Slides>29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50" baseType="lpstr">
      <vt:lpstr>Arial</vt:lpstr>
      <vt:lpstr>宋体</vt:lpstr>
      <vt:lpstr>Wingdings</vt:lpstr>
      <vt:lpstr>微软雅黑</vt:lpstr>
      <vt:lpstr>Arial Unicode MS</vt:lpstr>
      <vt:lpstr>华文新魏</vt:lpstr>
      <vt:lpstr>楷体</vt:lpstr>
      <vt:lpstr>Calibri</vt:lpstr>
      <vt:lpstr>Times New Roman</vt:lpstr>
      <vt:lpstr>楷体_GB2312</vt:lpstr>
      <vt:lpstr>新宋体</vt:lpstr>
      <vt:lpstr>隶书</vt:lpstr>
      <vt:lpstr>华文行楷</vt:lpstr>
      <vt:lpstr>Comic Sans MS</vt:lpstr>
      <vt:lpstr>华文新魏</vt:lpstr>
      <vt:lpstr>Aviel</vt:lpstr>
      <vt:lpstr>黑体</vt:lpstr>
      <vt:lpstr>华文楷体</vt:lpstr>
      <vt:lpstr>华文彩云</vt:lpstr>
      <vt:lpstr>方正姚体</vt:lpstr>
      <vt:lpstr>Office 主题​​</vt:lpstr>
      <vt:lpstr>PowerPoint 演示文稿</vt:lpstr>
      <vt:lpstr>PowerPoint 演示文稿</vt:lpstr>
      <vt:lpstr>9天8夜绝地求生</vt:lpstr>
      <vt:lpstr>永不放弃生的希望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在我们周围，有着许许多多这样的人……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日 积 月 累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mayn</cp:lastModifiedBy>
  <cp:revision>25</cp:revision>
  <dcterms:created xsi:type="dcterms:W3CDTF">2019-06-19T02:08:00Z</dcterms:created>
  <dcterms:modified xsi:type="dcterms:W3CDTF">2019-10-14T00:42:42Z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