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绿色圃中小学教育网</a:t>
            </a:r>
            <a:r>
              <a:rPr lang="en-US" altLang="en-US" smtClean="0"/>
              <a:t>http://www.Lspjy.com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绿色圃中小学教育网</a:t>
            </a:r>
            <a:r>
              <a:rPr lang="en-US" altLang="en-US" smtClean="0"/>
              <a:t>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3D81DE-BB08-4D21-AE0B-62D27C33F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4294967295"/>
          </p:nvPr>
        </p:nvSpPr>
        <p:spPr/>
      </p:sp>
      <p:sp>
        <p:nvSpPr>
          <p:cNvPr id="3" name="文本占位符 2"/>
          <p:cNvSpPr/>
          <p:nvPr>
            <p:ph type="body" idx="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553D81DE-BB08-4D21-AE0B-62D27C33FA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microsoft.com/office/2007/relationships/media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9&#35838;%20&#25417;&#36855;&#34255;01.mp3" TargetMode="External"/><Relationship Id="rId2" Type="http://schemas.openxmlformats.org/officeDocument/2006/relationships/audio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9&#35838;%20&#25417;&#36855;&#34255;01.mp3" TargetMode="Externa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microsoft.com/office/2007/relationships/media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9&#35838;%20&#25417;&#36855;&#34255;02.mp3" TargetMode="External"/><Relationship Id="rId2" Type="http://schemas.openxmlformats.org/officeDocument/2006/relationships/audio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9&#35838;%20&#25417;&#36855;&#34255;02.mp3" TargetMode="Externa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microsoft.com/office/2007/relationships/media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10&#35838;%20&#26085;&#26085;&#22278;01.mp3" TargetMode="External"/><Relationship Id="rId2" Type="http://schemas.openxmlformats.org/officeDocument/2006/relationships/audio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10&#35838;%20&#26085;&#26085;&#22278;01.mp3" TargetMode="Externa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microsoft.com/office/2007/relationships/media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10&#35838;%20&#26085;&#26085;&#22278;02.mp3" TargetMode="External"/><Relationship Id="rId2" Type="http://schemas.openxmlformats.org/officeDocument/2006/relationships/audio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6032;&#20154;&#25945;&#19968;&#19978;\&#26032;&#25945;&#26448;&#31532;&#19968;&#21333;&#20803;&#12298;&#26085;&#26376;&#27700;&#28779;&#12299;\&#31532;10&#35838;%20&#26085;&#26085;&#22278;02.mp3" TargetMode="Externa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 descr="1-1聊天室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75327" y="2800807"/>
            <a:ext cx="4584700" cy="3092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Box 4"/>
          <p:cNvSpPr txBox="1"/>
          <p:nvPr/>
        </p:nvSpPr>
        <p:spPr>
          <a:xfrm>
            <a:off x="2387008" y="1196752"/>
            <a:ext cx="7561337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第</a:t>
            </a:r>
            <a:r>
              <a:rPr lang="en-US" altLang="zh-CN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4</a:t>
            </a:r>
            <a:r>
              <a:rPr lang="zh-CN" altLang="en-US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课</a:t>
            </a:r>
            <a:r>
              <a:rPr lang="en-US" altLang="zh-CN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《</a:t>
            </a:r>
            <a:r>
              <a:rPr lang="zh-CN" altLang="en-US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日月水火</a:t>
            </a:r>
            <a:r>
              <a:rPr lang="zh-CN" altLang="en-US" sz="6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》</a:t>
            </a:r>
            <a:endParaRPr lang="zh-CN" altLang="en-US" sz="6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076" name="文本框 5"/>
          <p:cNvSpPr txBox="1">
            <a:spLocks noChangeArrowheads="1"/>
          </p:cNvSpPr>
          <p:nvPr/>
        </p:nvSpPr>
        <p:spPr bwMode="auto">
          <a:xfrm>
            <a:off x="2279576" y="606888"/>
            <a:ext cx="45523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 dirty="0"/>
              <a:t>部编一年级新教材第一单元 识字</a:t>
            </a:r>
            <a:endParaRPr lang="zh-CN" altLang="en-US" sz="2400" b="1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267450" y="606425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9840913" y="6597650"/>
            <a:ext cx="614045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5913" y="71438"/>
            <a:ext cx="8999537" cy="671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8034338" y="2671763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8034338" y="376237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7956550" y="51752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8031163" y="1649413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267450" y="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73025"/>
            <a:ext cx="8999537" cy="67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8034338" y="2671763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8034338" y="376237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5322888" y="103028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矩形 11"/>
          <p:cNvSpPr>
            <a:spLocks noChangeArrowheads="1"/>
          </p:cNvSpPr>
          <p:nvPr/>
        </p:nvSpPr>
        <p:spPr bwMode="auto">
          <a:xfrm>
            <a:off x="8031163" y="1649413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73025"/>
            <a:ext cx="8999537" cy="67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8034338" y="2671763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8034338" y="376237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矩形 6"/>
          <p:cNvSpPr>
            <a:spLocks noChangeArrowheads="1"/>
          </p:cNvSpPr>
          <p:nvPr/>
        </p:nvSpPr>
        <p:spPr bwMode="auto">
          <a:xfrm>
            <a:off x="5322888" y="103028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矩形 11"/>
          <p:cNvSpPr>
            <a:spLocks noChangeArrowheads="1"/>
          </p:cNvSpPr>
          <p:nvPr/>
        </p:nvSpPr>
        <p:spPr bwMode="auto">
          <a:xfrm>
            <a:off x="5322888" y="1981200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9840913" y="6597650"/>
            <a:ext cx="614045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73025"/>
            <a:ext cx="8999537" cy="67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5322888" y="281463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8034338" y="376237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矩形 6"/>
          <p:cNvSpPr>
            <a:spLocks noChangeArrowheads="1"/>
          </p:cNvSpPr>
          <p:nvPr/>
        </p:nvSpPr>
        <p:spPr bwMode="auto">
          <a:xfrm>
            <a:off x="5322888" y="103028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矩形 11"/>
          <p:cNvSpPr>
            <a:spLocks noChangeArrowheads="1"/>
          </p:cNvSpPr>
          <p:nvPr/>
        </p:nvSpPr>
        <p:spPr bwMode="auto">
          <a:xfrm>
            <a:off x="5322888" y="1981200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73025"/>
            <a:ext cx="8999537" cy="67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5322888" y="281463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5307013" y="3762375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6"/>
          <p:cNvSpPr>
            <a:spLocks noChangeArrowheads="1"/>
          </p:cNvSpPr>
          <p:nvPr/>
        </p:nvSpPr>
        <p:spPr bwMode="auto">
          <a:xfrm>
            <a:off x="5322888" y="1030288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5322888" y="1981200"/>
            <a:ext cx="1866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5913" y="71438"/>
            <a:ext cx="8999537" cy="671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8"/>
          <p:cNvSpPr>
            <a:spLocks noChangeArrowheads="1"/>
          </p:cNvSpPr>
          <p:nvPr/>
        </p:nvSpPr>
        <p:spPr bwMode="auto">
          <a:xfrm>
            <a:off x="2638425" y="985838"/>
            <a:ext cx="5205413" cy="3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en-US" altLang="zh-CN" sz="4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5438" y="73025"/>
            <a:ext cx="8999537" cy="67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8"/>
          <p:cNvSpPr>
            <a:spLocks noChangeArrowheads="1"/>
          </p:cNvSpPr>
          <p:nvPr/>
        </p:nvSpPr>
        <p:spPr bwMode="auto">
          <a:xfrm>
            <a:off x="3700463" y="971550"/>
            <a:ext cx="5399087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火有焰，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4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山连绵。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4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，月有弯，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4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四方田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695768" y="188913"/>
            <a:ext cx="2174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10.《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267450" y="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28775" y="38100"/>
            <a:ext cx="8942388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8"/>
          <p:cNvSpPr>
            <a:spLocks noChangeArrowheads="1"/>
          </p:cNvSpPr>
          <p:nvPr/>
        </p:nvSpPr>
        <p:spPr bwMode="auto">
          <a:xfrm>
            <a:off x="4640263" y="282575"/>
            <a:ext cx="4503737" cy="579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胡顺猷</a:t>
            </a:r>
            <a:endParaRPr lang="zh-CN" altLang="zh-CN" sz="36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太阳找月亮，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月亮紧紧藏。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月亮找太阳，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太阳下山梁。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一个藏白天，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一个藏晚上。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太阳和月亮，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最爱捉迷藏。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第9课 捉迷藏01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0" y="58054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28775" y="38100"/>
            <a:ext cx="8942388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8"/>
          <p:cNvSpPr>
            <a:spLocks noChangeArrowheads="1"/>
          </p:cNvSpPr>
          <p:nvPr/>
        </p:nvSpPr>
        <p:spPr bwMode="auto">
          <a:xfrm>
            <a:off x="4640263" y="282575"/>
            <a:ext cx="4503737" cy="579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胡顺猷</a:t>
            </a:r>
            <a:endParaRPr lang="zh-CN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太阳找月亮，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月亮紧紧藏。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月亮找太阳，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太阳下山梁。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一个藏白天，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上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一个藏晚上。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太阳和月亮，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最爱捉迷藏。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第9课 捉迷藏02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113" y="6019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28775" y="38100"/>
            <a:ext cx="8942388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8"/>
          <p:cNvSpPr>
            <a:spLocks noChangeArrowheads="1"/>
          </p:cNvSpPr>
          <p:nvPr/>
        </p:nvSpPr>
        <p:spPr bwMode="auto">
          <a:xfrm>
            <a:off x="2567608" y="692696"/>
            <a:ext cx="6768603" cy="5791835"/>
          </a:xfrm>
          <a:prstGeom prst="rect">
            <a:avLst/>
          </a:prstGeom>
          <a:solidFill>
            <a:schemeClr val="bg1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胡顺猷</a:t>
            </a:r>
            <a:endParaRPr lang="zh-CN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太阳找月亮，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找月亮，找月亮，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月亮紧紧藏，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紧紧藏，紧紧藏。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月亮找太阳，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找太阳，找太阳，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太阳下山梁。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下山梁，下山梁。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一个藏白天，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藏白天，藏白天，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一个藏晚上，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藏晚上，藏晚上。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太阳和月亮，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和月亮，和月亮，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3000"/>
              </a:lnSpc>
              <a:buFontTx/>
              <a:buNone/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最爱捉迷藏，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捉迷藏，捉迷藏。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>
          <a:xfrm>
            <a:off x="1606550" y="88900"/>
            <a:ext cx="2855913" cy="544513"/>
          </a:xfrm>
        </p:spPr>
        <p:txBody>
          <a:bodyPr/>
          <a:lstStyle/>
          <a:p>
            <a:pPr eaLnBrk="1" hangingPunct="1"/>
            <a:r>
              <a:rPr lang="zh-CN" altLang="en-US" sz="2800" b="1" dirty="0" smtClean="0">
                <a:latin typeface="Calibri" panose="020F0502020204030204" pitchFamily="34" charset="0"/>
              </a:rPr>
              <a:t>看看 想想  说说</a:t>
            </a:r>
            <a:endParaRPr lang="zh-CN" altLang="en-US" sz="2800" b="1" dirty="0" smtClean="0">
              <a:latin typeface="Calibri" panose="020F0502020204030204" pitchFamily="34" charset="0"/>
            </a:endParaRPr>
          </a:p>
        </p:txBody>
      </p:sp>
      <p:pic>
        <p:nvPicPr>
          <p:cNvPr id="4099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4675" y="884238"/>
            <a:ext cx="208915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0" y="868363"/>
            <a:ext cx="22002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3963" y="884238"/>
            <a:ext cx="2138362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15350" y="812800"/>
            <a:ext cx="213518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97063" y="3956050"/>
            <a:ext cx="2036762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2250" y="3956050"/>
            <a:ext cx="212725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1888" y="3954463"/>
            <a:ext cx="2208212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20100" y="4027488"/>
            <a:ext cx="218757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文本框 11"/>
          <p:cNvSpPr txBox="1">
            <a:spLocks noChangeArrowheads="1"/>
          </p:cNvSpPr>
          <p:nvPr/>
        </p:nvSpPr>
        <p:spPr bwMode="auto">
          <a:xfrm>
            <a:off x="2543175" y="2871788"/>
            <a:ext cx="5667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>
                <a:sym typeface="Wingdings" panose="05000000000000000000" pitchFamily="2" charset="2"/>
              </a:rPr>
              <a:t>①</a:t>
            </a:r>
            <a:endParaRPr lang="zh-CN" altLang="en-US">
              <a:sym typeface="Wingdings" panose="05000000000000000000" pitchFamily="2" charset="2"/>
            </a:endParaRPr>
          </a:p>
        </p:txBody>
      </p:sp>
      <p:sp>
        <p:nvSpPr>
          <p:cNvPr id="4108" name="文本框 12"/>
          <p:cNvSpPr txBox="1">
            <a:spLocks noChangeArrowheads="1"/>
          </p:cNvSpPr>
          <p:nvPr/>
        </p:nvSpPr>
        <p:spPr bwMode="auto">
          <a:xfrm>
            <a:off x="4832350" y="284797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>
                <a:sym typeface="Wingdings" panose="05000000000000000000" pitchFamily="2" charset="2"/>
              </a:rPr>
              <a:t>②</a:t>
            </a:r>
            <a:endParaRPr lang="zh-CN" altLang="en-US">
              <a:sym typeface="Wingdings" panose="05000000000000000000" pitchFamily="2" charset="2"/>
            </a:endParaRPr>
          </a:p>
        </p:txBody>
      </p:sp>
      <p:sp>
        <p:nvSpPr>
          <p:cNvPr id="4109" name="文本框 14"/>
          <p:cNvSpPr txBox="1">
            <a:spLocks noChangeArrowheads="1"/>
          </p:cNvSpPr>
          <p:nvPr/>
        </p:nvSpPr>
        <p:spPr bwMode="auto">
          <a:xfrm>
            <a:off x="9223375" y="596265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/>
              <a:t>⑧</a:t>
            </a:r>
            <a:endParaRPr lang="zh-CN" altLang="en-US"/>
          </a:p>
        </p:txBody>
      </p:sp>
      <p:sp>
        <p:nvSpPr>
          <p:cNvPr id="4110" name="文本框 15"/>
          <p:cNvSpPr txBox="1">
            <a:spLocks noChangeArrowheads="1"/>
          </p:cNvSpPr>
          <p:nvPr/>
        </p:nvSpPr>
        <p:spPr bwMode="auto">
          <a:xfrm>
            <a:off x="9223375" y="284797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/>
              <a:t>④</a:t>
            </a:r>
            <a:endParaRPr lang="zh-CN" altLang="en-US"/>
          </a:p>
        </p:txBody>
      </p:sp>
      <p:sp>
        <p:nvSpPr>
          <p:cNvPr id="4111" name="文本框 16"/>
          <p:cNvSpPr txBox="1">
            <a:spLocks noChangeArrowheads="1"/>
          </p:cNvSpPr>
          <p:nvPr/>
        </p:nvSpPr>
        <p:spPr bwMode="auto">
          <a:xfrm>
            <a:off x="2449513" y="590867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/>
              <a:t>⑤</a:t>
            </a:r>
            <a:endParaRPr lang="zh-CN" altLang="en-US"/>
          </a:p>
        </p:txBody>
      </p:sp>
      <p:sp>
        <p:nvSpPr>
          <p:cNvPr id="4112" name="文本框 17"/>
          <p:cNvSpPr txBox="1">
            <a:spLocks noChangeArrowheads="1"/>
          </p:cNvSpPr>
          <p:nvPr/>
        </p:nvSpPr>
        <p:spPr bwMode="auto">
          <a:xfrm>
            <a:off x="6921500" y="2859088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>
                <a:sym typeface="Wingdings" panose="05000000000000000000" pitchFamily="2" charset="2"/>
              </a:rPr>
              <a:t>③</a:t>
            </a:r>
            <a:endParaRPr lang="zh-CN" altLang="en-US">
              <a:sym typeface="Wingdings" panose="05000000000000000000" pitchFamily="2" charset="2"/>
            </a:endParaRPr>
          </a:p>
        </p:txBody>
      </p:sp>
      <p:sp>
        <p:nvSpPr>
          <p:cNvPr id="4113" name="文本框 18"/>
          <p:cNvSpPr txBox="1">
            <a:spLocks noChangeArrowheads="1"/>
          </p:cNvSpPr>
          <p:nvPr/>
        </p:nvSpPr>
        <p:spPr bwMode="auto">
          <a:xfrm>
            <a:off x="4778375" y="592772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/>
              <a:t>⑥</a:t>
            </a:r>
            <a:endParaRPr lang="zh-CN" altLang="en-US"/>
          </a:p>
        </p:txBody>
      </p:sp>
      <p:sp>
        <p:nvSpPr>
          <p:cNvPr id="4114" name="文本框 19"/>
          <p:cNvSpPr txBox="1">
            <a:spLocks noChangeArrowheads="1"/>
          </p:cNvSpPr>
          <p:nvPr/>
        </p:nvSpPr>
        <p:spPr bwMode="auto">
          <a:xfrm>
            <a:off x="7035800" y="595312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/>
              <a:t>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5601"/>
          <p:cNvGrpSpPr/>
          <p:nvPr/>
        </p:nvGrpSpPr>
        <p:grpSpPr bwMode="auto">
          <a:xfrm>
            <a:off x="4225925" y="1895475"/>
            <a:ext cx="4213225" cy="4073525"/>
            <a:chOff x="0" y="0"/>
            <a:chExt cx="3888" cy="3792"/>
          </a:xfrm>
        </p:grpSpPr>
        <p:sp>
          <p:nvSpPr>
            <p:cNvPr id="22534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535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1" name="Text Box 22"/>
          <p:cNvSpPr txBox="1">
            <a:spLocks noChangeArrowheads="1"/>
          </p:cNvSpPr>
          <p:nvPr/>
        </p:nvSpPr>
        <p:spPr bwMode="auto">
          <a:xfrm>
            <a:off x="4616450" y="1412875"/>
            <a:ext cx="373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0000" b="1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0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2084388" y="922338"/>
            <a:ext cx="27352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000" b="1">
                <a:latin typeface="Calibri" panose="020F0502020204030204" pitchFamily="34" charset="0"/>
              </a:rPr>
              <a:t>1.</a:t>
            </a:r>
            <a:r>
              <a:rPr lang="zh-CN" altLang="en-US" sz="2000" b="1">
                <a:latin typeface="Calibri" panose="020F0502020204030204" pitchFamily="34" charset="0"/>
              </a:rPr>
              <a:t>认识笔画：捺</a:t>
            </a:r>
            <a:endParaRPr lang="zh-CN" altLang="en-US" sz="2000" b="1">
              <a:latin typeface="Calibri" panose="020F0502020204030204" pitchFamily="34" charset="0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9840913" y="6597650"/>
            <a:ext cx="614045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5601"/>
          <p:cNvGrpSpPr/>
          <p:nvPr/>
        </p:nvGrpSpPr>
        <p:grpSpPr bwMode="auto">
          <a:xfrm>
            <a:off x="4225925" y="1895475"/>
            <a:ext cx="4213225" cy="4073525"/>
            <a:chOff x="0" y="0"/>
            <a:chExt cx="3888" cy="3792"/>
          </a:xfrm>
        </p:grpSpPr>
        <p:sp>
          <p:nvSpPr>
            <p:cNvPr id="23558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559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5" name="Text Box 22"/>
          <p:cNvSpPr txBox="1">
            <a:spLocks noChangeArrowheads="1"/>
          </p:cNvSpPr>
          <p:nvPr/>
        </p:nvSpPr>
        <p:spPr bwMode="auto">
          <a:xfrm>
            <a:off x="4616450" y="1412875"/>
            <a:ext cx="373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0000" b="1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0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2084388" y="922338"/>
            <a:ext cx="27352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000" b="1">
                <a:latin typeface="Calibri" panose="020F0502020204030204" pitchFamily="34" charset="0"/>
              </a:rPr>
              <a:t>2.</a:t>
            </a:r>
            <a:r>
              <a:rPr lang="zh-CN" altLang="en-US" sz="2000" b="1">
                <a:latin typeface="Calibri" panose="020F0502020204030204" pitchFamily="34" charset="0"/>
              </a:rPr>
              <a:t>书空笔顺</a:t>
            </a:r>
            <a:endParaRPr lang="zh-CN" altLang="en-US" sz="2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5601"/>
          <p:cNvGrpSpPr/>
          <p:nvPr/>
        </p:nvGrpSpPr>
        <p:grpSpPr bwMode="auto">
          <a:xfrm>
            <a:off x="4225925" y="1895475"/>
            <a:ext cx="4213225" cy="4073525"/>
            <a:chOff x="0" y="0"/>
            <a:chExt cx="3888" cy="3792"/>
          </a:xfrm>
        </p:grpSpPr>
        <p:sp>
          <p:nvSpPr>
            <p:cNvPr id="2458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583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79" name="Text Box 22"/>
          <p:cNvSpPr txBox="1">
            <a:spLocks noChangeArrowheads="1"/>
          </p:cNvSpPr>
          <p:nvPr/>
        </p:nvSpPr>
        <p:spPr bwMode="auto">
          <a:xfrm>
            <a:off x="4616450" y="1501775"/>
            <a:ext cx="373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0000" b="1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0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2084388" y="922338"/>
            <a:ext cx="27352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000" b="1">
                <a:latin typeface="Calibri" panose="020F0502020204030204" pitchFamily="34" charset="0"/>
              </a:rPr>
              <a:t>3.</a:t>
            </a:r>
            <a:r>
              <a:rPr lang="zh-CN" altLang="en-US" sz="2000" b="1">
                <a:latin typeface="Calibri" panose="020F0502020204030204" pitchFamily="34" charset="0"/>
              </a:rPr>
              <a:t>观察位置</a:t>
            </a:r>
            <a:endParaRPr lang="zh-CN" altLang="en-US" sz="2000" b="1">
              <a:latin typeface="Calibri" panose="020F0502020204030204" pitchFamily="34" charset="0"/>
            </a:endParaRP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6267450" y="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5601"/>
          <p:cNvGrpSpPr/>
          <p:nvPr/>
        </p:nvGrpSpPr>
        <p:grpSpPr bwMode="auto">
          <a:xfrm>
            <a:off x="4225925" y="1951038"/>
            <a:ext cx="4213225" cy="4017962"/>
            <a:chOff x="0" y="0"/>
            <a:chExt cx="3888" cy="3792"/>
          </a:xfrm>
        </p:grpSpPr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3" name="Text Box 22"/>
          <p:cNvSpPr txBox="1">
            <a:spLocks noChangeArrowheads="1"/>
          </p:cNvSpPr>
          <p:nvPr/>
        </p:nvSpPr>
        <p:spPr bwMode="auto">
          <a:xfrm>
            <a:off x="4616450" y="1484313"/>
            <a:ext cx="373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0000" b="1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0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 flipH="1" flipV="1">
            <a:off x="3690938" y="3573463"/>
            <a:ext cx="1395412" cy="193675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直接连接符 25613"/>
          <p:cNvSpPr>
            <a:spLocks noChangeShapeType="1"/>
          </p:cNvSpPr>
          <p:nvPr/>
        </p:nvSpPr>
        <p:spPr bwMode="auto">
          <a:xfrm flipV="1">
            <a:off x="6972300" y="1177925"/>
            <a:ext cx="1209675" cy="1108075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文本框 25616"/>
          <p:cNvSpPr txBox="1">
            <a:spLocks noChangeArrowheads="1"/>
          </p:cNvSpPr>
          <p:nvPr/>
        </p:nvSpPr>
        <p:spPr bwMode="auto">
          <a:xfrm>
            <a:off x="7872413" y="384175"/>
            <a:ext cx="23336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短撇微斜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8" name="文本框 25617"/>
          <p:cNvSpPr txBox="1">
            <a:spLocks noChangeArrowheads="1"/>
          </p:cNvSpPr>
          <p:nvPr/>
        </p:nvSpPr>
        <p:spPr bwMode="auto">
          <a:xfrm>
            <a:off x="1912938" y="2871788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横微斜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6789738" y="5365750"/>
            <a:ext cx="2141537" cy="485775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439150" y="5969000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竖要直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bldLvl="0" animBg="1"/>
      <p:bldP spid="25614" grpId="0" bldLvl="0" animBg="1"/>
      <p:bldP spid="25617" grpId="0" bldLvl="0"/>
      <p:bldP spid="25618" grpId="0" bldLvl="0"/>
      <p:bldP spid="2" grpId="0" bldLvl="0" animBg="1"/>
      <p:bldP spid="3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4577"/>
          <p:cNvGrpSpPr/>
          <p:nvPr/>
        </p:nvGrpSpPr>
        <p:grpSpPr bwMode="auto">
          <a:xfrm>
            <a:off x="4168775" y="1585913"/>
            <a:ext cx="4213225" cy="3900487"/>
            <a:chOff x="0" y="0"/>
            <a:chExt cx="3888" cy="3792"/>
          </a:xfrm>
        </p:grpSpPr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 eaLnBrk="0" hangingPunct="0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7" name="Text Box 22"/>
          <p:cNvSpPr txBox="1">
            <a:spLocks noChangeArrowheads="1"/>
          </p:cNvSpPr>
          <p:nvPr/>
        </p:nvSpPr>
        <p:spPr bwMode="auto">
          <a:xfrm>
            <a:off x="4267200" y="981075"/>
            <a:ext cx="37338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</a:pPr>
            <a:r>
              <a:rPr lang="zh-CN" altLang="en-US" sz="30000" b="1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0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直接连接符 24585"/>
          <p:cNvSpPr>
            <a:spLocks noChangeShapeType="1"/>
          </p:cNvSpPr>
          <p:nvPr/>
        </p:nvSpPr>
        <p:spPr bwMode="auto">
          <a:xfrm flipH="1">
            <a:off x="3759200" y="3124200"/>
            <a:ext cx="1679575" cy="633413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直接连接符 24586"/>
          <p:cNvSpPr>
            <a:spLocks noChangeShapeType="1"/>
          </p:cNvSpPr>
          <p:nvPr/>
        </p:nvSpPr>
        <p:spPr bwMode="auto">
          <a:xfrm flipV="1">
            <a:off x="7153275" y="3535363"/>
            <a:ext cx="2147888" cy="787400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文本框 24591"/>
          <p:cNvSpPr txBox="1">
            <a:spLocks noChangeArrowheads="1"/>
          </p:cNvSpPr>
          <p:nvPr/>
        </p:nvSpPr>
        <p:spPr bwMode="auto">
          <a:xfrm>
            <a:off x="1895475" y="3657600"/>
            <a:ext cx="2082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竖要直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3" name="文本框 24592"/>
          <p:cNvSpPr txBox="1">
            <a:spLocks noChangeArrowheads="1"/>
          </p:cNvSpPr>
          <p:nvPr/>
        </p:nvSpPr>
        <p:spPr bwMode="auto">
          <a:xfrm>
            <a:off x="8534400" y="2895600"/>
            <a:ext cx="203041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横折稍长</a:t>
            </a:r>
            <a:endParaRPr lang="zh-CN" altLang="en-US" sz="36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 flipH="1">
            <a:off x="5997575" y="3810000"/>
            <a:ext cx="22225" cy="1876425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24425" y="5788025"/>
            <a:ext cx="32924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</a:pPr>
            <a:r>
              <a:rPr lang="zh-CN" altLang="zh-CN" sz="36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靠左不靠右</a:t>
            </a:r>
            <a:endParaRPr lang="zh-CN" altLang="zh-CN" sz="36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4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/>
      <p:bldP spid="24587" grpId="0" bldLvl="0" animBg="1"/>
      <p:bldP spid="24592" grpId="0" bldLvl="0"/>
      <p:bldP spid="24593" grpId="0" bldLvl="0"/>
      <p:bldP spid="2" grpId="0" bldLvl="0" animBg="1"/>
      <p:bldP spid="3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5601"/>
          <p:cNvGrpSpPr/>
          <p:nvPr/>
        </p:nvGrpSpPr>
        <p:grpSpPr bwMode="auto">
          <a:xfrm>
            <a:off x="3733800" y="1457325"/>
            <a:ext cx="4495800" cy="4114800"/>
            <a:chOff x="0" y="0"/>
            <a:chExt cx="3888" cy="3792"/>
          </a:xfrm>
        </p:grpSpPr>
        <p:sp>
          <p:nvSpPr>
            <p:cNvPr id="2765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7660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1" name="Text Box 22"/>
          <p:cNvSpPr txBox="1">
            <a:spLocks noChangeArrowheads="1"/>
          </p:cNvSpPr>
          <p:nvPr/>
        </p:nvSpPr>
        <p:spPr bwMode="auto">
          <a:xfrm>
            <a:off x="4191000" y="1379538"/>
            <a:ext cx="373380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0" b="1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endParaRPr lang="zh-CN" altLang="en-US" sz="2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 flipV="1">
            <a:off x="7010400" y="2582863"/>
            <a:ext cx="1573213" cy="12700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直接连接符 25613"/>
          <p:cNvSpPr>
            <a:spLocks noChangeShapeType="1"/>
          </p:cNvSpPr>
          <p:nvPr/>
        </p:nvSpPr>
        <p:spPr bwMode="auto">
          <a:xfrm flipH="1">
            <a:off x="3322638" y="3997325"/>
            <a:ext cx="1617662" cy="727075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文本框 25616"/>
          <p:cNvSpPr txBox="1">
            <a:spLocks noChangeArrowheads="1"/>
          </p:cNvSpPr>
          <p:nvPr/>
        </p:nvSpPr>
        <p:spPr bwMode="auto">
          <a:xfrm>
            <a:off x="1671638" y="4581525"/>
            <a:ext cx="17351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横微斜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8" name="文本框 25617"/>
          <p:cNvSpPr txBox="1">
            <a:spLocks noChangeArrowheads="1"/>
          </p:cNvSpPr>
          <p:nvPr/>
        </p:nvSpPr>
        <p:spPr bwMode="auto">
          <a:xfrm>
            <a:off x="8534400" y="2309813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日变小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6392863" y="4467225"/>
            <a:ext cx="2322512" cy="485775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34400" y="4953000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竖要直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bldLvl="0" animBg="1"/>
      <p:bldP spid="25614" grpId="0" bldLvl="0" animBg="1"/>
      <p:bldP spid="25617" grpId="0" bldLvl="0"/>
      <p:bldP spid="25618" grpId="0" bldLvl="0"/>
      <p:bldP spid="2" grpId="0" bldLvl="0" animBg="1"/>
      <p:bldP spid="3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5601"/>
          <p:cNvGrpSpPr/>
          <p:nvPr/>
        </p:nvGrpSpPr>
        <p:grpSpPr bwMode="auto">
          <a:xfrm>
            <a:off x="3733800" y="1600200"/>
            <a:ext cx="4495800" cy="4114800"/>
            <a:chOff x="0" y="0"/>
            <a:chExt cx="3888" cy="3792"/>
          </a:xfrm>
        </p:grpSpPr>
        <p:sp>
          <p:nvSpPr>
            <p:cNvPr id="286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5" name="Text Box 22"/>
          <p:cNvSpPr txBox="1">
            <a:spLocks noChangeArrowheads="1"/>
          </p:cNvSpPr>
          <p:nvPr/>
        </p:nvSpPr>
        <p:spPr bwMode="auto">
          <a:xfrm>
            <a:off x="4114800" y="1522413"/>
            <a:ext cx="373380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>
            <a:off x="7010400" y="2708275"/>
            <a:ext cx="1684338" cy="0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直接连接符 25613"/>
          <p:cNvSpPr>
            <a:spLocks noChangeShapeType="1"/>
          </p:cNvSpPr>
          <p:nvPr/>
        </p:nvSpPr>
        <p:spPr bwMode="auto">
          <a:xfrm flipH="1">
            <a:off x="3124200" y="3733800"/>
            <a:ext cx="1574800" cy="541338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文本框 25616"/>
          <p:cNvSpPr txBox="1">
            <a:spLocks noChangeArrowheads="1"/>
          </p:cNvSpPr>
          <p:nvPr/>
        </p:nvSpPr>
        <p:spPr bwMode="auto">
          <a:xfrm>
            <a:off x="1600200" y="4343400"/>
            <a:ext cx="2082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横微斜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8" name="文本框 25617"/>
          <p:cNvSpPr txBox="1">
            <a:spLocks noChangeArrowheads="1"/>
          </p:cNvSpPr>
          <p:nvPr/>
        </p:nvSpPr>
        <p:spPr bwMode="auto">
          <a:xfrm>
            <a:off x="8534400" y="2286000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日变小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6324600" y="4343400"/>
            <a:ext cx="2141538" cy="485775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34400" y="4495800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竖要直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2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9840913" y="6597650"/>
            <a:ext cx="614045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bldLvl="0" animBg="1"/>
      <p:bldP spid="25614" grpId="0" bldLvl="0" animBg="1"/>
      <p:bldP spid="25617" grpId="0" bldLvl="0"/>
      <p:bldP spid="25618" grpId="0" bldLvl="0"/>
      <p:bldP spid="2" grpId="0" bldLvl="0" animBg="1"/>
      <p:bldP spid="3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5601"/>
          <p:cNvGrpSpPr/>
          <p:nvPr/>
        </p:nvGrpSpPr>
        <p:grpSpPr bwMode="auto">
          <a:xfrm>
            <a:off x="3733800" y="1600200"/>
            <a:ext cx="4495800" cy="4114800"/>
            <a:chOff x="0" y="0"/>
            <a:chExt cx="3888" cy="3792"/>
          </a:xfrm>
        </p:grpSpPr>
        <p:sp>
          <p:nvSpPr>
            <p:cNvPr id="29707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3888" cy="379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ABABA"/>
                </a:gs>
              </a:gsLst>
              <a:lin ang="5400000" scaled="1"/>
            </a:gradFill>
            <a:ln w="57150" cap="sq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Tx/>
                <a:buNone/>
              </a:pPr>
              <a:endParaRPr lang="zh-CN" altLang="en-US" sz="32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9708" name="Line 12"/>
            <p:cNvSpPr>
              <a:spLocks noChangeShapeType="1"/>
            </p:cNvSpPr>
            <p:nvPr/>
          </p:nvSpPr>
          <p:spPr bwMode="auto">
            <a:xfrm>
              <a:off x="0" y="1872"/>
              <a:ext cx="3888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Line 13"/>
            <p:cNvSpPr>
              <a:spLocks noChangeShapeType="1"/>
            </p:cNvSpPr>
            <p:nvPr/>
          </p:nvSpPr>
          <p:spPr bwMode="auto">
            <a:xfrm>
              <a:off x="1969" y="0"/>
              <a:ext cx="0" cy="3792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Line 14"/>
            <p:cNvSpPr>
              <a:spLocks noChangeShapeType="1"/>
            </p:cNvSpPr>
            <p:nvPr/>
          </p:nvSpPr>
          <p:spPr bwMode="auto">
            <a:xfrm>
              <a:off x="50" y="48"/>
              <a:ext cx="383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Line 15"/>
            <p:cNvSpPr>
              <a:spLocks noChangeShapeType="1"/>
            </p:cNvSpPr>
            <p:nvPr/>
          </p:nvSpPr>
          <p:spPr bwMode="auto">
            <a:xfrm flipV="1">
              <a:off x="50" y="48"/>
              <a:ext cx="3788" cy="3696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699" name="Text Box 22"/>
          <p:cNvSpPr txBox="1">
            <a:spLocks noChangeArrowheads="1"/>
          </p:cNvSpPr>
          <p:nvPr/>
        </p:nvSpPr>
        <p:spPr bwMode="auto">
          <a:xfrm>
            <a:off x="4114800" y="1522413"/>
            <a:ext cx="373380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0" b="1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2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 flipV="1">
            <a:off x="7375525" y="2971800"/>
            <a:ext cx="1844675" cy="925513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直接连接符 25613"/>
          <p:cNvSpPr>
            <a:spLocks noChangeShapeType="1"/>
          </p:cNvSpPr>
          <p:nvPr/>
        </p:nvSpPr>
        <p:spPr bwMode="auto">
          <a:xfrm flipH="1">
            <a:off x="3124200" y="3733800"/>
            <a:ext cx="1574800" cy="541338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文本框 25617"/>
          <p:cNvSpPr txBox="1">
            <a:spLocks noChangeArrowheads="1"/>
          </p:cNvSpPr>
          <p:nvPr/>
        </p:nvSpPr>
        <p:spPr bwMode="auto">
          <a:xfrm>
            <a:off x="8542338" y="2270125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竖钩直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5867400" y="4724400"/>
            <a:ext cx="1211263" cy="12827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62800" y="5867400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撇要长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00200" y="4189413"/>
            <a:ext cx="2057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日变小</a:t>
            </a:r>
            <a:endParaRPr lang="zh-CN" altLang="en-US" sz="4000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6" name="TextBox 27"/>
          <p:cNvSpPr>
            <a:spLocks noChangeArrowheads="1"/>
          </p:cNvSpPr>
          <p:nvPr/>
        </p:nvSpPr>
        <p:spPr bwMode="auto">
          <a:xfrm>
            <a:off x="1689100" y="157163"/>
            <a:ext cx="3024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少儿简体" pitchFamily="65" charset="-122"/>
              </a:rPr>
              <a:t>三点图示法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方正少儿简体" pitchFamily="65" charset="-122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6267450" y="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bldLvl="0" animBg="1"/>
      <p:bldP spid="25614" grpId="0" bldLvl="0" animBg="1"/>
      <p:bldP spid="25618" grpId="0" bldLvl="0"/>
      <p:bldP spid="2" grpId="0" bldLvl="0" animBg="1"/>
      <p:bldP spid="3" grpId="0" bldLvl="0"/>
      <p:bldP spid="4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>
          <a:xfrm>
            <a:off x="1606550" y="88900"/>
            <a:ext cx="2041525" cy="544513"/>
          </a:xfrm>
        </p:spPr>
        <p:txBody>
          <a:bodyPr/>
          <a:lstStyle/>
          <a:p>
            <a:pPr eaLnBrk="1" hangingPunct="1"/>
            <a:r>
              <a:rPr lang="zh-CN" altLang="en-US" sz="28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读读  说说</a:t>
            </a:r>
            <a:endParaRPr lang="zh-CN" altLang="en-US" sz="2800" b="1" dirty="0" smtClean="0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5123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09913" y="620713"/>
            <a:ext cx="237648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620713"/>
            <a:ext cx="22923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1913" y="4098925"/>
            <a:ext cx="2506662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2"/>
          <p:cNvSpPr txBox="1">
            <a:spLocks noChangeArrowheads="1"/>
          </p:cNvSpPr>
          <p:nvPr/>
        </p:nvSpPr>
        <p:spPr bwMode="auto">
          <a:xfrm>
            <a:off x="3800475" y="2913063"/>
            <a:ext cx="11010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7548563" y="3008313"/>
            <a:ext cx="11010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火</a:t>
            </a:r>
            <a:endParaRPr lang="zh-CN" altLang="en-US" sz="7200">
              <a:solidFill>
                <a:srgbClr val="000000"/>
              </a:solidFill>
            </a:endParaRPr>
          </a:p>
        </p:txBody>
      </p:sp>
      <p:sp>
        <p:nvSpPr>
          <p:cNvPr id="5128" name="矩形 12"/>
          <p:cNvSpPr>
            <a:spLocks noChangeArrowheads="1"/>
          </p:cNvSpPr>
          <p:nvPr/>
        </p:nvSpPr>
        <p:spPr bwMode="auto">
          <a:xfrm>
            <a:off x="5815013" y="2924175"/>
            <a:ext cx="11010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山</a:t>
            </a:r>
            <a:endParaRPr lang="zh-CN" altLang="en-US" sz="7200">
              <a:solidFill>
                <a:srgbClr val="000000"/>
              </a:solidFill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383338" y="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8561388" y="-10429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8195" name="表格 8194"/>
          <p:cNvGraphicFramePr/>
          <p:nvPr/>
        </p:nvGraphicFramePr>
        <p:xfrm>
          <a:off x="1600200" y="1371600"/>
          <a:ext cx="8991600" cy="4340226"/>
        </p:xfrm>
        <a:graphic>
          <a:graphicData uri="http://schemas.openxmlformats.org/drawingml/2006/table">
            <a:tbl>
              <a:tblPr/>
              <a:tblGrid>
                <a:gridCol w="4631055"/>
                <a:gridCol w="2441575"/>
                <a:gridCol w="1918970"/>
              </a:tblGrid>
              <a:tr h="45721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内容</a:t>
                      </a:r>
                      <a:endParaRPr lang="zh-CN" altLang="en-US" sz="2400" b="1" dirty="0">
                        <a:ea typeface="微软雅黑" panose="020B0503020204020204" charset="-122"/>
                      </a:endParaRPr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级别</a:t>
                      </a:r>
                      <a:endParaRPr lang="zh-CN" altLang="en-US" sz="2400" b="1">
                        <a:ea typeface="微软雅黑" panose="020B0503020204020204" charset="-122"/>
                      </a:endParaRPr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96177"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共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生字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48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日 月 水 火 山 石 田</a:t>
                      </a:r>
                      <a:endParaRPr lang="zh-CN" altLang="en-US" sz="4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4800" b="1" dirty="0">
                          <a:solidFill>
                            <a:schemeClr val="accent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 弯 焰 绵 </a:t>
                      </a:r>
                      <a:r>
                        <a:rPr lang="zh-CN" altLang="en-US" sz="4800" b="1" dirty="0" smtClean="0">
                          <a:solidFill>
                            <a:schemeClr val="accent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</a:t>
                      </a:r>
                      <a:endParaRPr lang="en-US" altLang="zh-CN" sz="4800" b="1" dirty="0" smtClean="0">
                        <a:solidFill>
                          <a:schemeClr val="accent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4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亮 阳 梁 上 藏</a:t>
                      </a:r>
                      <a:endParaRPr lang="zh-CN" altLang="en-US" sz="4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正确认读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1—7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个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生字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T="45728" marB="4572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/>
                        <a:t>一级</a:t>
                      </a:r>
                      <a:endParaRPr lang="zh-CN" altLang="en-US" sz="2800" dirty="0"/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100000"/>
                      </a:srgbClr>
                    </a:solidFill>
                  </a:tcPr>
                </a:tc>
              </a:tr>
              <a:tr h="986186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正确认读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8—13</a:t>
                      </a:r>
                      <a:r>
                        <a:rPr lang="zh-CN" altLang="en-US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个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生字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T="45728" marB="4572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/>
                        <a:t>二级</a:t>
                      </a:r>
                      <a:endParaRPr lang="zh-CN" altLang="en-US" sz="2800"/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>
                        <a:alpha val="100000"/>
                      </a:srgbClr>
                    </a:solidFill>
                  </a:tcPr>
                </a:tc>
              </a:tr>
              <a:tr h="200064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zh-CN" sz="2400" b="1" dirty="0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正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确认读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14—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17</a:t>
                      </a:r>
                      <a:r>
                        <a:rPr lang="zh-CN" altLang="en-US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个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生字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T="45728" marB="4572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/>
                        <a:t>三级</a:t>
                      </a:r>
                      <a:endParaRPr lang="zh-CN" altLang="en-US" sz="2400" b="1" dirty="0">
                        <a:ea typeface="微软雅黑" panose="020B0503020204020204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ea typeface="微软雅黑" panose="020B0503020204020204" charset="-122"/>
                        </a:rPr>
                        <a:t> </a:t>
                      </a:r>
                      <a:endParaRPr lang="en-US" altLang="zh-CN" sz="2400" b="1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marT="45728" marB="4572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66" name="WordArt 22"/>
          <p:cNvSpPr>
            <a:spLocks noChangeArrowheads="1" noChangeShapeType="1" noTextEdit="1"/>
          </p:cNvSpPr>
          <p:nvPr/>
        </p:nvSpPr>
        <p:spPr bwMode="auto">
          <a:xfrm>
            <a:off x="2209800" y="230188"/>
            <a:ext cx="541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晋级攀登  我能行</a:t>
            </a:r>
            <a:endParaRPr lang="zh-CN" altLang="en-US" sz="44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67" name="Picture 23" descr="201303200092_279x419">
            <a:hlinkClick r:id="" action="ppaction://hlinkfil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2000" y="128588"/>
            <a:ext cx="1371600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8" name="TextBox 1"/>
          <p:cNvSpPr txBox="1">
            <a:spLocks noChangeArrowheads="1"/>
          </p:cNvSpPr>
          <p:nvPr/>
        </p:nvSpPr>
        <p:spPr bwMode="auto">
          <a:xfrm>
            <a:off x="1992313" y="5949950"/>
            <a:ext cx="748823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" b="1" dirty="0"/>
              <a:t>第一次会认（          ）   第二次会认（              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466978" y="17759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>
          <a:xfrm>
            <a:off x="1606550" y="88900"/>
            <a:ext cx="2855913" cy="544513"/>
          </a:xfrm>
        </p:spPr>
        <p:txBody>
          <a:bodyPr/>
          <a:lstStyle/>
          <a:p>
            <a:pPr eaLnBrk="1" hangingPunct="1"/>
            <a:r>
              <a:rPr lang="zh-CN" altLang="en-US" sz="28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连一连</a:t>
            </a:r>
            <a:endParaRPr lang="zh-CN" altLang="en-US" sz="2800" b="1" dirty="0" smtClean="0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7171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6113" y="884238"/>
            <a:ext cx="1836737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25" y="884238"/>
            <a:ext cx="18605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0638" y="884238"/>
            <a:ext cx="182880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15350" y="884238"/>
            <a:ext cx="17653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8500" y="4673600"/>
            <a:ext cx="18256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6713" y="4672013"/>
            <a:ext cx="1858962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0638" y="4659313"/>
            <a:ext cx="1893887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62975" y="4745038"/>
            <a:ext cx="19113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文本框 2"/>
          <p:cNvSpPr txBox="1">
            <a:spLocks noChangeArrowheads="1"/>
          </p:cNvSpPr>
          <p:nvPr/>
        </p:nvSpPr>
        <p:spPr bwMode="auto">
          <a:xfrm>
            <a:off x="2686050" y="3313113"/>
            <a:ext cx="72313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日 月 山 石 田 禾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 火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3071813" y="2420938"/>
            <a:ext cx="71437" cy="100806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4175125" y="2449513"/>
            <a:ext cx="768350" cy="100806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3752850" y="4060825"/>
            <a:ext cx="1190625" cy="68421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5106988" y="4048125"/>
            <a:ext cx="706437" cy="89376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742113" y="3956050"/>
            <a:ext cx="542925" cy="98583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7904163" y="4048125"/>
            <a:ext cx="1216025" cy="89376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7535863" y="2449513"/>
            <a:ext cx="1128712" cy="979487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9518650" y="2420938"/>
            <a:ext cx="127000" cy="1108075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9840913" y="6597650"/>
            <a:ext cx="614045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55763" y="68263"/>
            <a:ext cx="8902700" cy="671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2711450" y="765175"/>
            <a:ext cx="4851400" cy="415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日日圆，月有弯，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小禾苗，四方田。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水有波，火有焰，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大石头，山连绵。</a:t>
            </a:r>
            <a:endParaRPr lang="zh-CN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1655763" y="188913"/>
            <a:ext cx="29273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1800" dirty="0"/>
              <a:t>《</a:t>
            </a:r>
            <a:r>
              <a:rPr lang="zh-CN" altLang="en-US" sz="1800" dirty="0"/>
              <a:t>新主题阅读</a:t>
            </a:r>
            <a:r>
              <a:rPr lang="en-US" altLang="zh-CN" sz="1800" dirty="0"/>
              <a:t>》</a:t>
            </a:r>
            <a:r>
              <a:rPr lang="zh-CN" altLang="en-US" sz="1800" dirty="0"/>
              <a:t>韵语儿歌</a:t>
            </a:r>
            <a:endParaRPr lang="en-US" altLang="zh-CN" sz="1800" dirty="0"/>
          </a:p>
          <a:p>
            <a:pPr>
              <a:buFontTx/>
              <a:buNone/>
            </a:pPr>
            <a:r>
              <a:rPr lang="en-US" altLang="zh-CN" sz="1800" dirty="0"/>
              <a:t>            </a:t>
            </a:r>
            <a:r>
              <a:rPr lang="zh-CN" altLang="en-US" sz="1800" dirty="0"/>
              <a:t>跟我读</a:t>
            </a:r>
            <a:endParaRPr lang="zh-CN" altLang="en-US" sz="1800" dirty="0"/>
          </a:p>
        </p:txBody>
      </p:sp>
      <p:pic>
        <p:nvPicPr>
          <p:cNvPr id="2" name="第10课 日日圆01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50" y="58769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55763" y="68263"/>
            <a:ext cx="8902700" cy="671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8"/>
          <p:cNvSpPr>
            <a:spLocks noChangeArrowheads="1"/>
          </p:cNvSpPr>
          <p:nvPr/>
        </p:nvSpPr>
        <p:spPr bwMode="auto">
          <a:xfrm>
            <a:off x="2552700" y="233363"/>
            <a:ext cx="4851400" cy="415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endParaRPr lang="en-US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月有弯，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四方田。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火有焰，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山连绵。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第10课 日日圆02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58769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6075" y="28575"/>
            <a:ext cx="8970963" cy="6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8"/>
          <p:cNvSpPr>
            <a:spLocks noChangeArrowheads="1"/>
          </p:cNvSpPr>
          <p:nvPr/>
        </p:nvSpPr>
        <p:spPr bwMode="auto">
          <a:xfrm>
            <a:off x="2601913" y="377825"/>
            <a:ext cx="45720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Tx/>
              <a:buNone/>
            </a:pP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10.</a:t>
            </a:r>
            <a:r>
              <a:rPr lang="zh-CN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</a:t>
            </a:r>
            <a:endParaRPr lang="zh-CN" altLang="zh-CN" sz="4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FontTx/>
              <a:buNone/>
            </a:pPr>
            <a:r>
              <a:rPr lang="zh-CN" altLang="zh-CN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日圆，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月弯，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FontTx/>
              <a:buNone/>
            </a:pPr>
            <a:r>
              <a:rPr lang="zh-CN" altLang="zh-CN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禾苗，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方田。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FontTx/>
              <a:buNone/>
            </a:pPr>
            <a:r>
              <a:rPr lang="zh-CN" altLang="zh-CN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水波，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火焰，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FontTx/>
              <a:buNone/>
            </a:pPr>
            <a:r>
              <a:rPr lang="zh-CN" altLang="zh-CN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石头，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连绵。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00200" y="26988"/>
            <a:ext cx="8985250" cy="679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1776413" y="693738"/>
            <a:ext cx="6456362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</a:pP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10</a:t>
            </a:r>
            <a:r>
              <a:rPr lang="zh-CN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、日日圆</a:t>
            </a:r>
            <a:endParaRPr lang="zh-CN" altLang="zh-CN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日日圆，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月有弯，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弯弯弯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小禾苗，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四方田。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田田田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水有波，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火有焰，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焰焰焰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大石头，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山连绵。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绵绵绵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2428</Words>
  <Application>WPS 演示</Application>
  <PresentationFormat>宽屏</PresentationFormat>
  <Paragraphs>314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华文中宋</vt:lpstr>
      <vt:lpstr>Calibri</vt:lpstr>
      <vt:lpstr>楷体</vt:lpstr>
      <vt:lpstr>微软雅黑</vt:lpstr>
      <vt:lpstr>Times New Roman</vt:lpstr>
      <vt:lpstr>Calibri</vt:lpstr>
      <vt:lpstr>Arial Unicode MS</vt:lpstr>
      <vt:lpstr>方正少儿简体</vt:lpstr>
      <vt:lpstr>Office 主题</vt:lpstr>
      <vt:lpstr>PowerPoint 演示文稿</vt:lpstr>
      <vt:lpstr>看看 想想  说说</vt:lpstr>
      <vt:lpstr>读读  说说</vt:lpstr>
      <vt:lpstr>PowerPoint 演示文稿</vt:lpstr>
      <vt:lpstr>连一连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3</cp:revision>
  <dcterms:created xsi:type="dcterms:W3CDTF">2019-09-19T00:48:00Z</dcterms:created>
  <dcterms:modified xsi:type="dcterms:W3CDTF">2019-09-19T00:50:08Z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