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  <p:sldMasterId id="2147483682" r:id="rId3"/>
  </p:sldMasterIdLst>
  <p:sldIdLst>
    <p:sldId id="480" r:id="rId4"/>
    <p:sldId id="481" r:id="rId5"/>
    <p:sldId id="482" r:id="rId6"/>
    <p:sldId id="381" r:id="rId7"/>
    <p:sldId id="483" r:id="rId8"/>
    <p:sldId id="434" r:id="rId9"/>
    <p:sldId id="436" r:id="rId10"/>
    <p:sldId id="395" r:id="rId11"/>
    <p:sldId id="299" r:id="rId12"/>
    <p:sldId id="295" r:id="rId13"/>
    <p:sldId id="485" r:id="rId14"/>
    <p:sldId id="342" r:id="rId15"/>
    <p:sldId id="283" r:id="rId16"/>
    <p:sldId id="484" r:id="rId17"/>
    <p:sldId id="296" r:id="rId18"/>
    <p:sldId id="297" r:id="rId19"/>
    <p:sldId id="288" r:id="rId20"/>
    <p:sldId id="383" r:id="rId21"/>
    <p:sldId id="345" r:id="rId22"/>
    <p:sldId id="387" r:id="rId23"/>
    <p:sldId id="388" r:id="rId24"/>
    <p:sldId id="397" r:id="rId25"/>
    <p:sldId id="430" r:id="rId26"/>
    <p:sldId id="431" r:id="rId27"/>
    <p:sldId id="393" r:id="rId28"/>
    <p:sldId id="391" r:id="rId29"/>
    <p:sldId id="346" r:id="rId30"/>
    <p:sldId id="301" r:id="rId31"/>
    <p:sldId id="312" r:id="rId32"/>
    <p:sldId id="399" r:id="rId33"/>
    <p:sldId id="294" r:id="rId34"/>
    <p:sldId id="287" r:id="rId35"/>
    <p:sldId id="486" r:id="rId36"/>
    <p:sldId id="313" r:id="rId37"/>
    <p:sldId id="487" r:id="rId38"/>
    <p:sldId id="476" r:id="rId39"/>
    <p:sldId id="439" r:id="rId40"/>
    <p:sldId id="440" r:id="rId41"/>
    <p:sldId id="441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FF"/>
    <a:srgbClr val="00FF00"/>
    <a:srgbClr val="008000"/>
    <a:srgbClr val="009900"/>
    <a:srgbClr val="FF0066"/>
    <a:srgbClr val="006600"/>
    <a:srgbClr val="99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066" autoAdjust="0"/>
  </p:normalViewPr>
  <p:slideViewPr>
    <p:cSldViewPr>
      <p:cViewPr varScale="1">
        <p:scale>
          <a:sx n="89" d="100"/>
          <a:sy n="89" d="100"/>
        </p:scale>
        <p:origin x="-1032" y="-96"/>
      </p:cViewPr>
      <p:guideLst>
        <p:guide orient="horz" pos="2160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9FB8C-33CF-4501-929B-8C8A197A532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4465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E305F-E21D-4E36-97DF-1284333549B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1418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3E74D-7FBB-4827-AEBC-3CBE6F3F487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000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F95AC-ED86-4492-9E63-AC6F851A842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3833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B9609-851F-4F9A-B0E6-7403273E91F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26100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DF3E3-376B-4D84-A15E-171F2096850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3938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BA8E8-02B8-4245-BFEA-7E240547F24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55037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4B065-C828-4341-B6D8-FB4E5F2C988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242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9EB8E-5435-41CC-B53B-87A137B249A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8362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80890-0779-4251-9386-267FFD0C87E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1376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E4D98-BAA7-4AD2-B795-87B709D065C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246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0E39E-B7C1-48CA-87BE-8EE2B2C8913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3933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C835E-FB72-4209-AF75-CD0D9F74CD1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8301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20C61-5F09-41F9-B38A-691AAFD5E9A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89722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2E12D-9411-4619-A108-80C98533D99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82325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1016000" y="3492500"/>
            <a:ext cx="7277100" cy="546100"/>
          </a:xfrm>
        </p:spPr>
        <p:txBody>
          <a:bodyPr/>
          <a:lstStyle>
            <a:lvl1pPr marL="0" indent="0" algn="ctr">
              <a:buFont typeface="Wingdings 2" pitchFamily="2" charset="2"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14343" name="KSO_BT1"/>
          <p:cNvSpPr>
            <a:spLocks noGrp="1" noChangeArrowheads="1"/>
          </p:cNvSpPr>
          <p:nvPr>
            <p:ph type="ctrTitle"/>
          </p:nvPr>
        </p:nvSpPr>
        <p:spPr>
          <a:xfrm>
            <a:off x="1003300" y="2638425"/>
            <a:ext cx="7289800" cy="758825"/>
          </a:xfrm>
        </p:spPr>
        <p:txBody>
          <a:bodyPr/>
          <a:lstStyle>
            <a:lvl1pPr algn="ctr">
              <a:defRPr>
                <a:solidFill>
                  <a:srgbClr val="800000"/>
                </a:solidFill>
              </a:defRPr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CFE9D-9564-48D5-AF45-83BB5CCF4A3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73130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6A3C5-1735-405F-BF95-B01D2B43B87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84773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CB714-5462-4445-BB10-23D9BDCB399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59694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1475" y="987425"/>
            <a:ext cx="4141788" cy="492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5663" y="987425"/>
            <a:ext cx="4141787" cy="492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D89F1-1174-4C70-886C-430EDEA5B7D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55836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205BA-9A45-42A2-B509-F06485D6479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0639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256D7-CE0E-4DC1-8C09-132CB15C2BF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76736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E93BA-08AA-44DC-A733-360748B20C5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851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CA87B-30CB-4396-A9B0-F26FF7B837B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20377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843A3-D4CD-46A7-A64B-38236277233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68330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31360-04FF-4E04-A415-1292916EDCB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58876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C2143-611C-4610-B693-85607938738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1628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9250" y="192088"/>
            <a:ext cx="2108200" cy="57229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71475" y="192088"/>
            <a:ext cx="6175375" cy="57229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FDE36-FBE8-4F95-8F1F-4F4C87D1554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901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76FC9-FB73-4038-9D5B-B19F8241EA2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8167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DF717-74AD-4042-A4FE-2B4420A9584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1329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6E211-111B-4723-9F47-536AA9D8896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5363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1EA83-5B9C-4640-878A-3A2E8DBFA96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0405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FCE34-1DE9-46F5-AAF2-D75F2FE30F0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9738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8919D-9B4A-4552-8638-CB7F4BAA75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7510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charset="0"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charset="0"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fld id="{7EB66D9A-DEE6-4700-8B8D-4E9EC7AD66C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6" r:id="rId1"/>
    <p:sldLayoutId id="2147484337" r:id="rId2"/>
    <p:sldLayoutId id="2147484338" r:id="rId3"/>
    <p:sldLayoutId id="2147484339" r:id="rId4"/>
    <p:sldLayoutId id="2147484340" r:id="rId5"/>
    <p:sldLayoutId id="2147484341" r:id="rId6"/>
    <p:sldLayoutId id="2147484342" r:id="rId7"/>
    <p:sldLayoutId id="2147484343" r:id="rId8"/>
    <p:sldLayoutId id="2147484344" r:id="rId9"/>
    <p:sldLayoutId id="2147484345" r:id="rId10"/>
    <p:sldLayoutId id="21474843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charset="0"/>
              <a:buNone/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charset="0"/>
              <a:buNone/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fld id="{922548E5-8EAA-47BA-81AC-A760D2EE99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7" r:id="rId1"/>
    <p:sldLayoutId id="2147484368" r:id="rId2"/>
    <p:sldLayoutId id="2147484369" r:id="rId3"/>
    <p:sldLayoutId id="2147484370" r:id="rId4"/>
    <p:sldLayoutId id="2147484371" r:id="rId5"/>
    <p:sldLayoutId id="2147484372" r:id="rId6"/>
    <p:sldLayoutId id="2147484373" r:id="rId7"/>
    <p:sldLayoutId id="2147484374" r:id="rId8"/>
    <p:sldLayoutId id="2147484375" r:id="rId9"/>
    <p:sldLayoutId id="2147484376" r:id="rId10"/>
    <p:sldLayoutId id="21474843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451600"/>
            <a:ext cx="2057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charset="0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451600"/>
            <a:ext cx="3086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charset="0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451600"/>
            <a:ext cx="2057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BD77E281-1471-4F78-9EBD-C8D499648D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198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1475" y="987425"/>
            <a:ext cx="8435975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8199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371475" y="192088"/>
            <a:ext cx="8435975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08" r:id="rId2"/>
    <p:sldLayoutId id="2147484409" r:id="rId3"/>
    <p:sldLayoutId id="2147484410" r:id="rId4"/>
    <p:sldLayoutId id="2147484411" r:id="rId5"/>
    <p:sldLayoutId id="2147484412" r:id="rId6"/>
    <p:sldLayoutId id="2147484413" r:id="rId7"/>
    <p:sldLayoutId id="2147484414" r:id="rId8"/>
    <p:sldLayoutId id="2147484415" r:id="rId9"/>
    <p:sldLayoutId id="2147484416" r:id="rId10"/>
    <p:sldLayoutId id="2147484417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B23E1A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B23E1A"/>
          </a:solidFill>
          <a:latin typeface="微软雅黑" pitchFamily="2" charset="-122"/>
          <a:ea typeface="微软雅黑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B23E1A"/>
          </a:solidFill>
          <a:latin typeface="微软雅黑" pitchFamily="2" charset="-122"/>
          <a:ea typeface="微软雅黑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B23E1A"/>
          </a:solidFill>
          <a:latin typeface="微软雅黑" pitchFamily="2" charset="-122"/>
          <a:ea typeface="微软雅黑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B23E1A"/>
          </a:solidFill>
          <a:latin typeface="微软雅黑" pitchFamily="2" charset="-122"/>
          <a:ea typeface="微软雅黑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B23E1A"/>
          </a:solidFill>
          <a:latin typeface="微软雅黑" pitchFamily="2" charset="-122"/>
          <a:ea typeface="微软雅黑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B23E1A"/>
          </a:solidFill>
          <a:latin typeface="微软雅黑" pitchFamily="2" charset="-122"/>
          <a:ea typeface="微软雅黑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B23E1A"/>
          </a:solidFill>
          <a:latin typeface="微软雅黑" pitchFamily="2" charset="-122"/>
          <a:ea typeface="微软雅黑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B23E1A"/>
          </a:solidFill>
          <a:latin typeface="微软雅黑" pitchFamily="2" charset="-122"/>
          <a:ea typeface="微软雅黑" pitchFamily="2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÷"/>
        <a:defRPr sz="2400" b="1">
          <a:solidFill>
            <a:schemeClr val="accent2"/>
          </a:solidFill>
          <a:latin typeface="+mn-lt"/>
          <a:ea typeface="+mn-ea"/>
          <a:cs typeface="+mn-cs"/>
        </a:defRPr>
      </a:lvl1pPr>
      <a:lvl2pPr marL="361950" indent="-361950" algn="l" defTabSz="685800" rtl="0" eaLnBrk="0" fontAlgn="base" hangingPunct="0">
        <a:lnSpc>
          <a:spcPct val="120000"/>
        </a:lnSpc>
        <a:spcBef>
          <a:spcPct val="0"/>
        </a:spcBef>
        <a:spcAft>
          <a:spcPts val="1200"/>
        </a:spcAft>
        <a:buClr>
          <a:srgbClr val="F2BE73"/>
        </a:buClr>
        <a:buFont typeface="幼圆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Calibri" pitchFamily="2" charset="0"/>
          <a:ea typeface="+mn-ea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Calibri" pitchFamily="2" charset="0"/>
          <a:ea typeface="+mn-ea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Calibri" pitchFamily="2" charset="0"/>
          <a:ea typeface="+mn-ea"/>
        </a:defRPr>
      </a:lvl5pPr>
      <a:lvl6pPr marL="2000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>
          <a:solidFill>
            <a:schemeClr val="tx1"/>
          </a:solidFill>
          <a:latin typeface="Calibri" pitchFamily="2" charset="0"/>
          <a:ea typeface="+mn-ea"/>
        </a:defRPr>
      </a:lvl6pPr>
      <a:lvl7pPr marL="24574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>
          <a:solidFill>
            <a:schemeClr val="tx1"/>
          </a:solidFill>
          <a:latin typeface="Calibri" pitchFamily="2" charset="0"/>
          <a:ea typeface="+mn-ea"/>
        </a:defRPr>
      </a:lvl7pPr>
      <a:lvl8pPr marL="29146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>
          <a:solidFill>
            <a:schemeClr val="tx1"/>
          </a:solidFill>
          <a:latin typeface="Calibri" pitchFamily="2" charset="0"/>
          <a:ea typeface="+mn-ea"/>
        </a:defRPr>
      </a:lvl8pPr>
      <a:lvl9pPr marL="33718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>
          <a:solidFill>
            <a:schemeClr val="tx1"/>
          </a:solidFill>
          <a:latin typeface="Calibri" pitchFamily="2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4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4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9039" y="2664265"/>
            <a:ext cx="3782270" cy="3587708"/>
          </a:xfrm>
          <a:prstGeom prst="rect">
            <a:avLst/>
          </a:prstGeom>
        </p:spPr>
      </p:pic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2122666" y="381080"/>
            <a:ext cx="4876672" cy="289552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0543"/>
              </a:avLst>
            </a:prstTxWarp>
          </a:bodyPr>
          <a:lstStyle/>
          <a:p>
            <a:pPr algn="ctr"/>
            <a:r>
              <a:rPr lang="zh-CN" altLang="en-US" sz="3600" kern="10" dirty="0"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穷人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q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80"/>
            <a:ext cx="79248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248400" y="2971800"/>
            <a:ext cx="1905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FF00"/>
                </a:solidFill>
                <a:ea typeface="黑体" pitchFamily="2" charset="-122"/>
              </a:rPr>
              <a:t>桑娜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990600" y="2743200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>
                <a:solidFill>
                  <a:srgbClr val="FF9933"/>
                </a:solidFill>
                <a:ea typeface="黑体" pitchFamily="2" charset="-122"/>
              </a:rPr>
              <a:t>渔夫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utoUpdateAnimBg="0"/>
      <p:bldP spid="2765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438400"/>
            <a:ext cx="7315200" cy="2971800"/>
          </a:xfrm>
        </p:spPr>
        <p:txBody>
          <a:bodyPr/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课文中的</a:t>
            </a:r>
            <a:r>
              <a:rPr lang="zh-CN" altLang="en-US" sz="4000" dirty="0" smtClean="0">
                <a:solidFill>
                  <a:srgbClr val="333300"/>
                </a:solidFill>
                <a:latin typeface="华文中宋" pitchFamily="2" charset="-122"/>
                <a:ea typeface="华文中宋" pitchFamily="2" charset="-122"/>
              </a:rPr>
              <a:t>“穷人”</a:t>
            </a:r>
            <a:r>
              <a:rPr lang="zh-CN" altLang="en-US" sz="40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 </a:t>
            </a:r>
            <a:r>
              <a:rPr lang="zh-CN" altLang="en-US" sz="36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指的是谁  ？        他们的</a:t>
            </a:r>
            <a:r>
              <a:rPr lang="zh-CN" altLang="en-US" sz="4000" dirty="0" smtClean="0">
                <a:solidFill>
                  <a:srgbClr val="333300"/>
                </a:solidFill>
                <a:latin typeface="华文中宋" pitchFamily="2" charset="-122"/>
                <a:ea typeface="华文中宋" pitchFamily="2" charset="-122"/>
              </a:rPr>
              <a:t>“穷”</a:t>
            </a:r>
            <a:r>
              <a:rPr lang="zh-CN" altLang="en-US" sz="36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体现在哪些地方？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33400" y="533400"/>
            <a:ext cx="6781800" cy="2667000"/>
            <a:chOff x="384" y="816"/>
            <a:chExt cx="3779" cy="1008"/>
          </a:xfrm>
        </p:grpSpPr>
        <p:sp>
          <p:nvSpPr>
            <p:cNvPr id="25604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700" y="1133"/>
              <a:ext cx="2463" cy="37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黑体"/>
                  <a:ea typeface="黑体"/>
                </a:rPr>
                <a:t>理解课文内容</a:t>
              </a:r>
            </a:p>
          </p:txBody>
        </p:sp>
        <p:pic>
          <p:nvPicPr>
            <p:cNvPr id="25605" name="Picture 5" descr="063ck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816"/>
              <a:ext cx="912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1752600"/>
            <a:ext cx="91440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/>
              <a:t>    </a:t>
            </a:r>
            <a:r>
              <a:rPr lang="zh-CN" altLang="en-US" sz="4000" b="1" dirty="0"/>
              <a:t>桑娜沉思：丈夫不顾惜自己身体，冒着寒冷和风暴出去打鱼，她自己也从早到晚地干活，还只能</a:t>
            </a:r>
            <a:r>
              <a:rPr lang="zh-CN" altLang="en-US" sz="4000" b="1" dirty="0">
                <a:solidFill>
                  <a:srgbClr val="3333FF"/>
                </a:solidFill>
              </a:rPr>
              <a:t>勉强</a:t>
            </a:r>
            <a:r>
              <a:rPr lang="zh-CN" altLang="en-US" sz="4000" b="1" dirty="0"/>
              <a:t>填饱肚子。</a:t>
            </a:r>
            <a:r>
              <a:rPr lang="zh-CN" altLang="en-US" sz="4000" b="1" dirty="0">
                <a:solidFill>
                  <a:srgbClr val="FF00FF"/>
                </a:solidFill>
                <a:ea typeface="华文仿宋" pitchFamily="2" charset="-122"/>
              </a:rPr>
              <a:t>孩子们没有鞋穿，不论冬夏都光着脚跑来跑去；吃的是黑面包，菜只有鱼。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38200" y="609600"/>
            <a:ext cx="7162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008000"/>
                </a:solidFill>
                <a:ea typeface="黑体" pitchFamily="2" charset="-122"/>
              </a:rPr>
              <a:t>1.</a:t>
            </a:r>
            <a:r>
              <a:rPr lang="zh-CN" altLang="en-US" sz="4000" b="1" dirty="0">
                <a:solidFill>
                  <a:srgbClr val="008000"/>
                </a:solidFill>
                <a:ea typeface="黑体" pitchFamily="2" charset="-122"/>
              </a:rPr>
              <a:t>从“吃、穿”看出</a:t>
            </a:r>
            <a:r>
              <a:rPr lang="zh-CN" altLang="en-US" sz="4000" b="1" dirty="0" smtClean="0">
                <a:solidFill>
                  <a:srgbClr val="008000"/>
                </a:solidFill>
                <a:ea typeface="黑体" pitchFamily="2" charset="-122"/>
              </a:rPr>
              <a:t>“穷”</a:t>
            </a:r>
            <a:endParaRPr lang="zh-CN" altLang="en-US" sz="4000" b="1" dirty="0">
              <a:solidFill>
                <a:srgbClr val="008000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534400" cy="838200"/>
          </a:xfrm>
        </p:spPr>
        <p:txBody>
          <a:bodyPr/>
          <a:lstStyle/>
          <a:p>
            <a:pPr eaLnBrk="1" hangingPunct="1"/>
            <a:r>
              <a:rPr lang="zh-CN" altLang="en-US" sz="3600" dirty="0" smtClean="0">
                <a:solidFill>
                  <a:srgbClr val="FF00FF"/>
                </a:solidFill>
                <a:ea typeface="华文仿宋" pitchFamily="2" charset="-122"/>
              </a:rPr>
              <a:t>古老的钟嘶哑</a:t>
            </a:r>
            <a:r>
              <a:rPr lang="en-US" sz="3600" dirty="0" err="1" smtClean="0">
                <a:solidFill>
                  <a:srgbClr val="FF00FF"/>
                </a:solidFill>
                <a:ea typeface="华文仿宋" pitchFamily="2" charset="-122"/>
              </a:rPr>
              <a:t>地敲了十下，十一下</a:t>
            </a:r>
            <a:r>
              <a:rPr lang="en-US" altLang="zh-CN" sz="3600" dirty="0" smtClean="0">
                <a:solidFill>
                  <a:srgbClr val="FF00FF"/>
                </a:solidFill>
                <a:latin typeface="华文仿宋" pitchFamily="2" charset="-122"/>
                <a:ea typeface="华文仿宋" pitchFamily="2" charset="-122"/>
              </a:rPr>
              <a:t>……</a:t>
            </a:r>
            <a:endParaRPr lang="en-US" altLang="zh-CN" sz="3600" dirty="0" smtClean="0">
              <a:solidFill>
                <a:srgbClr val="FF00FF"/>
              </a:solidFill>
              <a:ea typeface="华文仿宋" pitchFamily="2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85800" y="533400"/>
            <a:ext cx="7391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3333FF"/>
                </a:solidFill>
                <a:ea typeface="黑体" pitchFamily="2" charset="-122"/>
              </a:rPr>
              <a:t>2</a:t>
            </a:r>
            <a:r>
              <a:rPr lang="zh-CN" altLang="en-US" sz="4000" b="1" dirty="0">
                <a:solidFill>
                  <a:srgbClr val="3333FF"/>
                </a:solidFill>
                <a:ea typeface="黑体" pitchFamily="2" charset="-122"/>
              </a:rPr>
              <a:t>、从“屋内装饰”看出“穷”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33400" y="4876800"/>
            <a:ext cx="8153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66FF"/>
                </a:solidFill>
              </a:rPr>
              <a:t>“屋子里没有生炉子，又潮湿又阴冷。”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533400" y="2513013"/>
            <a:ext cx="73914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这里的省略号，表示钟声还在继续响。一方面突出表现了渔夫为了一家人的生活，不顾惜身体和危险出海打鱼，深夜还回 不了家的悲惨生活。另一方面也表现了妻子桑娜担心着丈夫的安全，期待丈夫平安归来的焦虑心情。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 autoUpdateAnimBg="0"/>
      <p:bldP spid="30723" grpId="0" autoUpdateAnimBg="0"/>
      <p:bldP spid="30724" grpId="0" autoUpdateAnimBg="0"/>
      <p:bldP spid="3072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8839200" cy="4876800"/>
          </a:xfrm>
        </p:spPr>
        <p:txBody>
          <a:bodyPr/>
          <a:lstStyle/>
          <a:p>
            <a:r>
              <a:rPr lang="zh-CN" altLang="en-US" sz="3200" dirty="0" smtClean="0">
                <a:solidFill>
                  <a:srgbClr val="3333FF"/>
                </a:solidFill>
                <a:ea typeface="楷体_GB2312" pitchFamily="49" charset="-122"/>
              </a:rPr>
              <a:t>丈夫清早驾着小船出海，这时候还没有回来。</a:t>
            </a:r>
          </a:p>
          <a:p>
            <a:r>
              <a:rPr lang="zh-CN" altLang="en-US" sz="3200" dirty="0" smtClean="0">
                <a:solidFill>
                  <a:srgbClr val="3333FF"/>
                </a:solidFill>
                <a:ea typeface="楷体_GB2312" pitchFamily="49" charset="-122"/>
              </a:rPr>
              <a:t>丈夫不顾惜身体，冒着寒冷和风暴出去打鱼，她自己也从早到晚地干活，还只能勉强填饱肚子。</a:t>
            </a:r>
          </a:p>
          <a:p>
            <a:r>
              <a:rPr lang="zh-CN" altLang="en-US" sz="3200" dirty="0" smtClean="0">
                <a:solidFill>
                  <a:srgbClr val="3333FF"/>
                </a:solidFill>
                <a:ea typeface="楷体_GB2312" pitchFamily="49" charset="-122"/>
              </a:rPr>
              <a:t>糟糕，真糟糕！什么也没有打到，还把网给撕破了。倒霉，倒霉！天气可真厉害！我简直记不起几时有过这样的夜晚了，还谈得上什么打鱼！谢谢上帝，总算活着回来啦。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0" y="228600"/>
            <a:ext cx="9372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FF"/>
                </a:solidFill>
                <a:ea typeface="黑体" pitchFamily="2" charset="-122"/>
              </a:rPr>
              <a:t>３、从“桑娜和渔夫的忙碌”看出“穷”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1524000"/>
            <a:ext cx="7505700" cy="28638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solidFill>
                  <a:srgbClr val="008000"/>
                </a:solidFill>
              </a:rPr>
              <a:t>屋外寒风呼啸，汹涌澎湃的海浪拍击着海岸，溅起一阵阵浪花。海上正起着风暴，外面又黑又冷</a:t>
            </a:r>
            <a:r>
              <a:rPr lang="en-US" altLang="zh-CN" sz="2800" smtClean="0">
                <a:solidFill>
                  <a:srgbClr val="008000"/>
                </a:solidFill>
              </a:rPr>
              <a:t>……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solidFill>
                  <a:srgbClr val="008000"/>
                </a:solidFill>
              </a:rPr>
              <a:t>海风呼啸声、波涛的轰鸣、狂风的怒吼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solidFill>
                  <a:srgbClr val="008000"/>
                </a:solidFill>
              </a:rPr>
              <a:t>海面上什么也看不见。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85800" y="381000"/>
            <a:ext cx="861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ea typeface="黑体" pitchFamily="2" charset="-122"/>
              </a:rPr>
              <a:t>４、从“天气的恶劣”看出“穷”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447800" y="4114800"/>
            <a:ext cx="7391400" cy="2286000"/>
            <a:chOff x="0" y="0"/>
            <a:chExt cx="4656" cy="1008"/>
          </a:xfrm>
        </p:grpSpPr>
        <p:sp>
          <p:nvSpPr>
            <p:cNvPr id="29702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4656" cy="1008"/>
            </a:xfrm>
            <a:prstGeom prst="cloudCallout">
              <a:avLst>
                <a:gd name="adj1" fmla="val -35074"/>
                <a:gd name="adj2" fmla="val -54861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703" name="Text Box 6"/>
            <p:cNvSpPr txBox="1">
              <a:spLocks noChangeArrowheads="1"/>
            </p:cNvSpPr>
            <p:nvPr/>
          </p:nvSpPr>
          <p:spPr bwMode="auto">
            <a:xfrm>
              <a:off x="384" y="240"/>
              <a:ext cx="3840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ea typeface="黑体" pitchFamily="2" charset="-122"/>
                </a:rPr>
                <a:t>提示：渔夫在这样恶劣的天气之下仍然冒险出海打鱼，这里</a:t>
              </a:r>
              <a:r>
                <a:rPr lang="en-US" altLang="zh-CN" sz="2400" b="1">
                  <a:solidFill>
                    <a:srgbClr val="FF0000"/>
                  </a:solidFill>
                  <a:ea typeface="黑体" pitchFamily="2" charset="-122"/>
                </a:rPr>
                <a:t>_______</a:t>
              </a:r>
              <a:r>
                <a:rPr lang="zh-CN" altLang="en-US" sz="2400" b="1">
                  <a:solidFill>
                    <a:srgbClr val="FF0000"/>
                  </a:solidFill>
                  <a:ea typeface="黑体" pitchFamily="2" charset="-122"/>
                </a:rPr>
                <a:t>描写写出了“穷”。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419600" y="4953000"/>
            <a:ext cx="106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环境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pic_270672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114800"/>
            <a:ext cx="2286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14400" y="685800"/>
            <a:ext cx="7543800" cy="3505200"/>
            <a:chOff x="0" y="0"/>
            <a:chExt cx="4656" cy="1680"/>
          </a:xfrm>
        </p:grpSpPr>
        <p:sp>
          <p:nvSpPr>
            <p:cNvPr id="30725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656" cy="1680"/>
            </a:xfrm>
            <a:prstGeom prst="wedgeEllipseCallout">
              <a:avLst>
                <a:gd name="adj1" fmla="val 38144"/>
                <a:gd name="adj2" fmla="val 46486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30726" name="Text Box 5"/>
            <p:cNvSpPr txBox="1">
              <a:spLocks noChangeArrowheads="1"/>
            </p:cNvSpPr>
            <p:nvPr/>
          </p:nvSpPr>
          <p:spPr bwMode="auto">
            <a:xfrm>
              <a:off x="336" y="336"/>
              <a:ext cx="4032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/>
                <a:t>　　</a:t>
              </a:r>
              <a:r>
                <a:rPr lang="zh-CN" altLang="en-US" sz="3200" b="1" dirty="0">
                  <a:solidFill>
                    <a:srgbClr val="FF0000"/>
                  </a:solidFill>
                </a:rPr>
                <a:t>有人说这篇课文中的“穷人”桑娜和渔夫其实并不“穷”，其实他们很“富有”。你支持这种观点吗？</a:t>
              </a:r>
            </a:p>
          </p:txBody>
        </p:sp>
      </p:grpSp>
      <p:sp>
        <p:nvSpPr>
          <p:cNvPr id="32774" name="WordArt 6" descr="纸袋"/>
          <p:cNvSpPr>
            <a:spLocks noChangeArrowheads="1" noChangeShapeType="1"/>
          </p:cNvSpPr>
          <p:nvPr/>
        </p:nvSpPr>
        <p:spPr bwMode="auto">
          <a:xfrm>
            <a:off x="2743200" y="5029200"/>
            <a:ext cx="3429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5000"/>
                    </a:srgbClr>
                  </a:outerShdw>
                </a:effectLst>
                <a:latin typeface="宋体"/>
                <a:ea typeface="宋体"/>
              </a:rPr>
              <a:t>问题探究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388" y="1524000"/>
            <a:ext cx="7694612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dirty="0" smtClean="0">
                <a:solidFill>
                  <a:srgbClr val="3333FF"/>
                </a:solidFill>
              </a:rPr>
              <a:t>“海上正起着风暴，外面又黑又冷，这间渔家的小屋里却</a:t>
            </a:r>
            <a:r>
              <a:rPr lang="zh-CN" altLang="en-US" dirty="0" smtClean="0">
                <a:solidFill>
                  <a:srgbClr val="FF0000"/>
                </a:solidFill>
              </a:rPr>
              <a:t>温暖</a:t>
            </a:r>
            <a:r>
              <a:rPr lang="zh-CN" altLang="en-US" dirty="0" smtClean="0">
                <a:solidFill>
                  <a:srgbClr val="3333FF"/>
                </a:solidFill>
              </a:rPr>
              <a:t>而</a:t>
            </a:r>
            <a:r>
              <a:rPr lang="zh-CN" altLang="en-US" dirty="0" smtClean="0">
                <a:solidFill>
                  <a:srgbClr val="FF0000"/>
                </a:solidFill>
              </a:rPr>
              <a:t>舒适</a:t>
            </a:r>
            <a:r>
              <a:rPr lang="zh-CN" altLang="en-US" dirty="0" smtClean="0">
                <a:solidFill>
                  <a:srgbClr val="3333FF"/>
                </a:solidFill>
              </a:rPr>
              <a:t>。”   </a:t>
            </a:r>
            <a:r>
              <a:rPr lang="zh-CN" altLang="en-US" dirty="0" smtClean="0">
                <a:solidFill>
                  <a:srgbClr val="3333FF"/>
                </a:solidFill>
                <a:ea typeface="华文仿宋" pitchFamily="2" charset="-122"/>
              </a:rPr>
              <a:t>地扫得</a:t>
            </a:r>
            <a:r>
              <a:rPr lang="zh-CN" altLang="en-US" u="sng" dirty="0" smtClean="0">
                <a:solidFill>
                  <a:srgbClr val="3333FF"/>
                </a:solidFill>
                <a:ea typeface="华文仿宋" pitchFamily="2" charset="-122"/>
              </a:rPr>
              <a:t>干干净净</a:t>
            </a:r>
            <a:r>
              <a:rPr lang="zh-CN" altLang="en-US" dirty="0" smtClean="0">
                <a:solidFill>
                  <a:srgbClr val="3333FF"/>
                </a:solidFill>
                <a:ea typeface="华文仿宋" pitchFamily="2" charset="-122"/>
              </a:rPr>
              <a:t>，炉子里的火还没有熄，食具在搁板上</a:t>
            </a:r>
            <a:r>
              <a:rPr lang="zh-CN" altLang="en-US" u="sng" dirty="0" smtClean="0">
                <a:solidFill>
                  <a:srgbClr val="3333FF"/>
                </a:solidFill>
                <a:ea typeface="华文仿宋" pitchFamily="2" charset="-122"/>
              </a:rPr>
              <a:t>闪闪发亮</a:t>
            </a:r>
            <a:r>
              <a:rPr lang="zh-CN" altLang="en-US" dirty="0" smtClean="0">
                <a:solidFill>
                  <a:srgbClr val="3333FF"/>
                </a:solidFill>
                <a:ea typeface="华文仿宋" pitchFamily="2" charset="-122"/>
              </a:rPr>
              <a:t>。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685800" y="304800"/>
            <a:ext cx="5105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8000"/>
                </a:solidFill>
                <a:ea typeface="华文中宋" pitchFamily="2" charset="-122"/>
              </a:rPr>
              <a:t>１、家中整洁、温馨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685800" y="4343400"/>
            <a:ext cx="74676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</a:rPr>
              <a:t>挂着白色帐子的床上，五个孩子正在海风呼啸声中安静地睡着。</a:t>
            </a:r>
            <a:endParaRPr lang="zh-CN" altLang="en-US" b="1">
              <a:solidFill>
                <a:srgbClr val="3333FF"/>
              </a:solidFill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609600" y="2971800"/>
            <a:ext cx="72310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 </a:t>
            </a:r>
            <a:r>
              <a:rPr lang="zh-CN" altLang="en-US" sz="3200" b="1">
                <a:solidFill>
                  <a:srgbClr val="0000FF"/>
                </a:solidFill>
              </a:rPr>
              <a:t>桑娜的勤劳能干，也体现渔夫一家的</a:t>
            </a:r>
          </a:p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生活虽艰辛，却也很温馨。</a:t>
            </a:r>
            <a:r>
              <a:rPr lang="zh-CN" altLang="en-US" sz="32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 autoUpdateAnimBg="0"/>
      <p:bldP spid="33795" grpId="0" autoUpdateAnimBg="0"/>
      <p:bldP spid="33796" grpId="0" autoUpdateAnimBg="0"/>
      <p:bldP spid="3379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381000" y="-76200"/>
            <a:ext cx="7053263" cy="1625600"/>
          </a:xfrm>
        </p:spPr>
      </p:pic>
      <p:sp>
        <p:nvSpPr>
          <p:cNvPr id="32771" name="内容占位符 2"/>
          <p:cNvSpPr>
            <a:spLocks noGrp="1"/>
          </p:cNvSpPr>
          <p:nvPr>
            <p:ph idx="4294967295"/>
          </p:nvPr>
        </p:nvSpPr>
        <p:spPr>
          <a:xfrm>
            <a:off x="179388" y="1268413"/>
            <a:ext cx="8964612" cy="4525962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mtClean="0">
                <a:solidFill>
                  <a:srgbClr val="3333FF"/>
                </a:solidFill>
              </a:rPr>
              <a:t>1.这间渔家的小屋屋内的陈设极其（        ），但经过女主人桑娜的（ </a:t>
            </a:r>
            <a:r>
              <a:rPr lang="zh-CN" altLang="en-US" sz="1800" smtClean="0">
                <a:solidFill>
                  <a:srgbClr val="3333FF"/>
                </a:solidFill>
              </a:rPr>
              <a:t>    </a:t>
            </a:r>
            <a:r>
              <a:rPr lang="zh-CN" altLang="en-US" smtClean="0">
                <a:solidFill>
                  <a:srgbClr val="3333FF"/>
                </a:solidFill>
              </a:rPr>
              <a:t>    ），显得                 ），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mtClean="0">
                <a:solidFill>
                  <a:srgbClr val="3333FF"/>
                </a:solidFill>
              </a:rPr>
              <a:t>桑娜真是个（       ）的女主人。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mtClean="0">
                <a:solidFill>
                  <a:srgbClr val="3333FF"/>
                </a:solidFill>
              </a:rPr>
              <a:t>2.他们每天只能(     )填饱肚子,吃的(     ),菜只有(        )。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mtClean="0">
                <a:solidFill>
                  <a:srgbClr val="3333FF"/>
                </a:solidFill>
              </a:rPr>
              <a:t>3.即便是这样的生活，也是渔夫(     )身体，冒着(          )出海打鱼，而她自己也(       ),地干活，才能获得的。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mtClean="0">
                <a:solidFill>
                  <a:srgbClr val="3333FF"/>
                </a:solidFill>
              </a:rPr>
              <a:t>4.他们的生活真（      ）！</a:t>
            </a:r>
          </a:p>
        </p:txBody>
      </p:sp>
      <p:sp>
        <p:nvSpPr>
          <p:cNvPr id="34820" name="矩形 4"/>
          <p:cNvSpPr>
            <a:spLocks noChangeArrowheads="1"/>
          </p:cNvSpPr>
          <p:nvPr/>
        </p:nvSpPr>
        <p:spPr bwMode="auto">
          <a:xfrm>
            <a:off x="5562600" y="12954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简单</a:t>
            </a:r>
          </a:p>
        </p:txBody>
      </p:sp>
      <p:sp>
        <p:nvSpPr>
          <p:cNvPr id="34821" name="矩形 5"/>
          <p:cNvSpPr>
            <a:spLocks noChangeArrowheads="1"/>
          </p:cNvSpPr>
          <p:nvPr/>
        </p:nvSpPr>
        <p:spPr bwMode="auto">
          <a:xfrm>
            <a:off x="1527175" y="1676400"/>
            <a:ext cx="13700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Calibri" pitchFamily="34" charset="0"/>
              </a:rPr>
              <a:t>布置</a:t>
            </a:r>
          </a:p>
        </p:txBody>
      </p:sp>
      <p:sp>
        <p:nvSpPr>
          <p:cNvPr id="34822" name="矩形 6"/>
          <p:cNvSpPr>
            <a:spLocks noChangeArrowheads="1"/>
          </p:cNvSpPr>
          <p:nvPr/>
        </p:nvSpPr>
        <p:spPr bwMode="auto">
          <a:xfrm>
            <a:off x="6629400" y="2667000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黑面包</a:t>
            </a:r>
          </a:p>
        </p:txBody>
      </p:sp>
      <p:sp>
        <p:nvSpPr>
          <p:cNvPr id="34823" name="矩形 7"/>
          <p:cNvSpPr>
            <a:spLocks noChangeArrowheads="1"/>
          </p:cNvSpPr>
          <p:nvPr/>
        </p:nvSpPr>
        <p:spPr bwMode="auto">
          <a:xfrm>
            <a:off x="4572000" y="3581400"/>
            <a:ext cx="1220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不顾惜</a:t>
            </a:r>
          </a:p>
        </p:txBody>
      </p:sp>
      <p:sp>
        <p:nvSpPr>
          <p:cNvPr id="34824" name="矩形 8"/>
          <p:cNvSpPr>
            <a:spLocks noChangeArrowheads="1"/>
          </p:cNvSpPr>
          <p:nvPr/>
        </p:nvSpPr>
        <p:spPr bwMode="auto">
          <a:xfrm>
            <a:off x="7239000" y="3505200"/>
            <a:ext cx="1830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寒冷和风暴</a:t>
            </a:r>
          </a:p>
        </p:txBody>
      </p:sp>
      <p:sp>
        <p:nvSpPr>
          <p:cNvPr id="34825" name="矩形 9"/>
          <p:cNvSpPr>
            <a:spLocks noChangeArrowheads="1"/>
          </p:cNvSpPr>
          <p:nvPr/>
        </p:nvSpPr>
        <p:spPr bwMode="auto">
          <a:xfrm>
            <a:off x="3354388" y="39624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从早到晚</a:t>
            </a:r>
          </a:p>
        </p:txBody>
      </p:sp>
      <p:sp>
        <p:nvSpPr>
          <p:cNvPr id="34826" name="矩形 10"/>
          <p:cNvSpPr>
            <a:spLocks noChangeArrowheads="1"/>
          </p:cNvSpPr>
          <p:nvPr/>
        </p:nvSpPr>
        <p:spPr bwMode="auto">
          <a:xfrm>
            <a:off x="2744788" y="4421188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贫穷</a:t>
            </a:r>
          </a:p>
        </p:txBody>
      </p:sp>
      <p:sp>
        <p:nvSpPr>
          <p:cNvPr id="34827" name="矩形 11"/>
          <p:cNvSpPr>
            <a:spLocks noChangeArrowheads="1"/>
          </p:cNvSpPr>
          <p:nvPr/>
        </p:nvSpPr>
        <p:spPr bwMode="auto">
          <a:xfrm>
            <a:off x="4572000" y="1752600"/>
            <a:ext cx="3397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</a:rPr>
              <a:t>(</a:t>
            </a: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温暖而舒适</a:t>
            </a:r>
          </a:p>
        </p:txBody>
      </p:sp>
      <p:sp>
        <p:nvSpPr>
          <p:cNvPr id="34828" name="矩形 12"/>
          <p:cNvSpPr>
            <a:spLocks noChangeArrowheads="1"/>
          </p:cNvSpPr>
          <p:nvPr/>
        </p:nvSpPr>
        <p:spPr bwMode="auto">
          <a:xfrm>
            <a:off x="2286000" y="2133600"/>
            <a:ext cx="1392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勤劳</a:t>
            </a:r>
          </a:p>
        </p:txBody>
      </p:sp>
      <p:sp>
        <p:nvSpPr>
          <p:cNvPr id="34829" name="矩形 13"/>
          <p:cNvSpPr>
            <a:spLocks noChangeArrowheads="1"/>
          </p:cNvSpPr>
          <p:nvPr/>
        </p:nvSpPr>
        <p:spPr bwMode="auto">
          <a:xfrm>
            <a:off x="2971800" y="2667000"/>
            <a:ext cx="1163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勉强</a:t>
            </a:r>
          </a:p>
        </p:txBody>
      </p:sp>
      <p:sp>
        <p:nvSpPr>
          <p:cNvPr id="34830" name="矩形 14"/>
          <p:cNvSpPr>
            <a:spLocks noChangeArrowheads="1"/>
          </p:cNvSpPr>
          <p:nvPr/>
        </p:nvSpPr>
        <p:spPr bwMode="auto">
          <a:xfrm>
            <a:off x="381000" y="2895600"/>
            <a:ext cx="137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  <p:bldP spid="34821" grpId="0" autoUpdateAnimBg="0"/>
      <p:bldP spid="34822" grpId="0" autoUpdateAnimBg="0"/>
      <p:bldP spid="34823" grpId="0" autoUpdateAnimBg="0"/>
      <p:bldP spid="34824" grpId="0" autoUpdateAnimBg="0"/>
      <p:bldP spid="34825" grpId="0" autoUpdateAnimBg="0"/>
      <p:bldP spid="34826" grpId="0" autoUpdateAnimBg="0"/>
      <p:bldP spid="34827" grpId="0" autoUpdateAnimBg="0"/>
      <p:bldP spid="34828" grpId="0" autoUpdateAnimBg="0"/>
      <p:bldP spid="34829" grpId="0" autoUpdateAnimBg="0"/>
      <p:bldP spid="3483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>
                <a:solidFill>
                  <a:srgbClr val="0000FF"/>
                </a:solidFill>
              </a:rPr>
              <a:t>一、默读课文</a:t>
            </a:r>
            <a:r>
              <a:rPr lang="en-US" altLang="zh-CN" sz="2800" dirty="0" smtClean="0">
                <a:solidFill>
                  <a:srgbClr val="0000FF"/>
                </a:solidFill>
              </a:rPr>
              <a:t>8</a:t>
            </a:r>
            <a:r>
              <a:rPr lang="zh-CN" altLang="en-US" sz="2800" dirty="0" smtClean="0">
                <a:solidFill>
                  <a:srgbClr val="0000FF"/>
                </a:solidFill>
              </a:rPr>
              <a:t>—11自然段，思考：把课文中最使你感动的地方画出来，写上自己的体会。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5988" y="1295400"/>
            <a:ext cx="8228012" cy="14414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2800" dirty="0" smtClean="0">
                <a:solidFill>
                  <a:srgbClr val="1E241C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dirty="0" smtClean="0">
                <a:solidFill>
                  <a:srgbClr val="1E241C"/>
                </a:solidFill>
                <a:latin typeface="宋体" pitchFamily="2" charset="-122"/>
                <a:ea typeface="宋体" pitchFamily="2" charset="-122"/>
              </a:rPr>
              <a:t>、她的心跳得很厉害，自己也不知道为什么要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</a:rPr>
              <a:t>这样做</a:t>
            </a:r>
            <a:r>
              <a:rPr lang="zh-CN" altLang="en-US" sz="2800" dirty="0" smtClean="0">
                <a:solidFill>
                  <a:srgbClr val="1E241C"/>
                </a:solidFill>
                <a:latin typeface="宋体" pitchFamily="2" charset="-122"/>
                <a:ea typeface="宋体" pitchFamily="2" charset="-122"/>
              </a:rPr>
              <a:t>，但是她觉得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</a:rPr>
              <a:t>非这样做不可</a:t>
            </a:r>
            <a:r>
              <a:rPr lang="zh-CN" altLang="en-US" sz="2800" dirty="0" smtClean="0">
                <a:solidFill>
                  <a:srgbClr val="1E241C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917575" y="2287588"/>
            <a:ext cx="7693025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ea typeface="新宋体" pitchFamily="49" charset="-122"/>
              </a:rPr>
              <a:t>2</a:t>
            </a:r>
            <a:r>
              <a:rPr lang="zh-CN" altLang="en-US" sz="2800" b="1" i="1" dirty="0">
                <a:ea typeface="新宋体" pitchFamily="49" charset="-122"/>
              </a:rPr>
              <a:t>、</a:t>
            </a:r>
            <a:r>
              <a:rPr lang="zh-CN" altLang="en-US" sz="2800" b="1" dirty="0">
                <a:ea typeface="新宋体" pitchFamily="49" charset="-122"/>
              </a:rPr>
              <a:t>桑娜脸色苍白，神情激动。她</a:t>
            </a:r>
            <a:r>
              <a:rPr lang="zh-CN" altLang="en-US" sz="2800" b="1" u="sng" dirty="0">
                <a:ea typeface="新宋体" pitchFamily="49" charset="-122"/>
              </a:rPr>
              <a:t>忐忑不安</a:t>
            </a:r>
            <a:r>
              <a:rPr lang="zh-CN" altLang="en-US" sz="2800" b="1" dirty="0">
                <a:ea typeface="新宋体" pitchFamily="49" charset="-122"/>
              </a:rPr>
              <a:t>地想：“他会说什么呢？这是闹着玩的吗？自已的五个孩子已经够他受的了</a:t>
            </a:r>
            <a:r>
              <a:rPr lang="en-US" altLang="zh-CN" sz="2800" b="1" dirty="0">
                <a:ea typeface="新宋体" pitchFamily="49" charset="-122"/>
              </a:rPr>
              <a:t>......</a:t>
            </a:r>
            <a:r>
              <a:rPr lang="zh-CN" altLang="en-US" sz="2800" b="1" dirty="0">
                <a:ea typeface="新宋体" pitchFamily="49" charset="-122"/>
              </a:rPr>
              <a:t>是他来啦？</a:t>
            </a:r>
            <a:r>
              <a:rPr lang="en-US" altLang="zh-CN" sz="2800" b="1" dirty="0">
                <a:ea typeface="新宋体" pitchFamily="49" charset="-122"/>
              </a:rPr>
              <a:t>......</a:t>
            </a:r>
            <a:r>
              <a:rPr lang="zh-CN" altLang="en-US" sz="2800" b="1" dirty="0">
                <a:ea typeface="新宋体" pitchFamily="49" charset="-122"/>
              </a:rPr>
              <a:t>不，还没来！</a:t>
            </a:r>
            <a:r>
              <a:rPr lang="en-US" altLang="zh-CN" sz="2800" b="1" dirty="0">
                <a:ea typeface="新宋体" pitchFamily="49" charset="-122"/>
              </a:rPr>
              <a:t>......</a:t>
            </a:r>
            <a:r>
              <a:rPr lang="zh-CN" altLang="en-US" sz="2800" b="1" dirty="0">
                <a:ea typeface="新宋体" pitchFamily="49" charset="-122"/>
              </a:rPr>
              <a:t>为什么把他们抱过来啊？</a:t>
            </a:r>
            <a:r>
              <a:rPr lang="en-US" altLang="zh-CN" sz="2800" b="1" dirty="0">
                <a:ea typeface="新宋体" pitchFamily="49" charset="-122"/>
              </a:rPr>
              <a:t>......</a:t>
            </a:r>
            <a:r>
              <a:rPr lang="zh-CN" altLang="en-US" sz="2800" b="1" dirty="0">
                <a:ea typeface="新宋体" pitchFamily="49" charset="-122"/>
              </a:rPr>
              <a:t>他会揍我的！那也活该，我</a:t>
            </a:r>
            <a:r>
              <a:rPr lang="zh-CN" altLang="en-US" sz="2800" b="1" u="sng" dirty="0">
                <a:ea typeface="新宋体" pitchFamily="49" charset="-122"/>
              </a:rPr>
              <a:t>自作自受</a:t>
            </a:r>
            <a:r>
              <a:rPr lang="zh-CN" altLang="en-US" sz="2800" b="1" dirty="0">
                <a:ea typeface="新宋体" pitchFamily="49" charset="-122"/>
              </a:rPr>
              <a:t>。</a:t>
            </a:r>
            <a:r>
              <a:rPr lang="en-US" altLang="zh-CN" sz="2800" b="1" dirty="0">
                <a:ea typeface="新宋体" pitchFamily="49" charset="-122"/>
              </a:rPr>
              <a:t>......</a:t>
            </a:r>
            <a:r>
              <a:rPr lang="zh-CN" altLang="en-US" sz="2800" b="1" dirty="0">
                <a:ea typeface="新宋体" pitchFamily="49" charset="-122"/>
              </a:rPr>
              <a:t>嗯，揍我一顿也好！”</a:t>
            </a:r>
          </a:p>
          <a:p>
            <a:pPr eaLnBrk="1" hangingPunct="1"/>
            <a:endParaRPr lang="zh-CN" altLang="en-US" sz="2800" b="1" dirty="0">
              <a:ea typeface="新宋体" pitchFamily="49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95288" y="2854325"/>
            <a:ext cx="89328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b="1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477963" y="3070225"/>
            <a:ext cx="73437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b="1"/>
          </a:p>
        </p:txBody>
      </p:sp>
      <p:sp>
        <p:nvSpPr>
          <p:cNvPr id="33799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88350" y="6237288"/>
            <a:ext cx="433388" cy="3603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0" name="Text Box 9"/>
          <p:cNvSpPr txBox="1">
            <a:spLocks noChangeArrowheads="1"/>
          </p:cNvSpPr>
          <p:nvPr/>
        </p:nvSpPr>
        <p:spPr bwMode="auto">
          <a:xfrm>
            <a:off x="838200" y="4953000"/>
            <a:ext cx="67024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</a:rPr>
              <a:t>、“不，没有人！上帝，我为什么要这样做？</a:t>
            </a:r>
            <a:r>
              <a:rPr lang="en-US" altLang="zh-CN" sz="2800" b="1" dirty="0">
                <a:solidFill>
                  <a:srgbClr val="0000FF"/>
                </a:solidFill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</a:rPr>
              <a:t>如今叫我怎么对他说呢？</a:t>
            </a:r>
            <a:r>
              <a:rPr lang="en-US" altLang="zh-CN" sz="2800" b="1" dirty="0">
                <a:solidFill>
                  <a:srgbClr val="0000FF"/>
                </a:solidFill>
              </a:rPr>
              <a:t>……”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/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randomBar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utoUpdateAnimBg="0"/>
      <p:bldP spid="35843" grpId="0" build="p" autoUpdateAnimBg="0"/>
      <p:bldP spid="35844" grpId="0" bldLvl="0" autoUpdateAnimBg="0"/>
      <p:bldP spid="35844" grpId="1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04" y="4876800"/>
            <a:ext cx="3886200" cy="838200"/>
          </a:xfrm>
        </p:spPr>
        <p:txBody>
          <a:bodyPr/>
          <a:lstStyle/>
          <a:p>
            <a:r>
              <a:rPr lang="zh-CN" altLang="en-US" sz="4000" dirty="0" smtClean="0">
                <a:solidFill>
                  <a:srgbClr val="FF0066"/>
                </a:solidFill>
                <a:ea typeface="华文中宋" pitchFamily="2" charset="-122"/>
              </a:rPr>
              <a:t>列夫</a:t>
            </a:r>
            <a:r>
              <a:rPr lang="en-US" altLang="zh-CN" sz="4000" dirty="0" smtClean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4000" dirty="0" smtClean="0">
                <a:solidFill>
                  <a:srgbClr val="FF0066"/>
                </a:solidFill>
                <a:ea typeface="华文中宋" pitchFamily="2" charset="-122"/>
              </a:rPr>
              <a:t>托尔斯泰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516" y="1143060"/>
            <a:ext cx="8686800" cy="3276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dirty="0" smtClean="0"/>
              <a:t>　　　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列夫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·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托尔斯泰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(1828—1910)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，伟大的俄国作家。他出身贵族家庭，早年接受典型的贵族教育。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1851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年参军，不久开始创作小说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童年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1856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年退役后两度出国游历、考察。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1863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年起，用六年时间写成巨著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战争与和平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，后来又写成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安娜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·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卡列尼娜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》《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复活</a:t>
            </a:r>
            <a:r>
              <a:rPr lang="en-US" altLang="zh-CN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800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等著名作品。他的作品气势磅礴，场面广阔，人物众多，心理描写逼真、细腻，语言质朴洗炼，在世界文学史上有着巨大的影响。</a:t>
            </a:r>
          </a:p>
        </p:txBody>
      </p:sp>
      <p:pic>
        <p:nvPicPr>
          <p:cNvPr id="16388" name="Picture 4" descr="200601120519_5733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76800"/>
            <a:ext cx="1447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524000"/>
            <a:ext cx="8991600" cy="41148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zh-CN" altLang="en-US" sz="3600" dirty="0" smtClean="0"/>
              <a:t>　　</a:t>
            </a:r>
            <a:r>
              <a:rPr lang="zh-CN" altLang="en-US" sz="3600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“</a:t>
            </a:r>
            <a:r>
              <a:rPr lang="zh-CN" altLang="en-US" sz="3600" dirty="0" smtClean="0">
                <a:solidFill>
                  <a:srgbClr val="FF0000"/>
                </a:solidFill>
                <a:ea typeface="华文仿宋" pitchFamily="2" charset="-122"/>
              </a:rPr>
              <a:t>这样做</a:t>
            </a:r>
            <a:r>
              <a:rPr lang="zh-CN" altLang="en-US" sz="3600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”</a:t>
            </a:r>
            <a:r>
              <a:rPr lang="zh-CN" altLang="en-US" sz="3600" dirty="0" smtClean="0">
                <a:solidFill>
                  <a:srgbClr val="3333FF"/>
                </a:solidFill>
                <a:ea typeface="华文仿宋" pitchFamily="2" charset="-122"/>
              </a:rPr>
              <a:t>是指</a:t>
            </a:r>
            <a:r>
              <a:rPr lang="zh-CN" altLang="en-US" sz="3600" dirty="0" smtClean="0"/>
              <a:t>  </a:t>
            </a:r>
            <a:r>
              <a:rPr lang="zh-CN" altLang="en-US" sz="3200" dirty="0" smtClean="0">
                <a:solidFill>
                  <a:srgbClr val="3333FF"/>
                </a:solidFill>
              </a:rPr>
              <a:t>把西蒙的两个孩子抱回家里，</a:t>
            </a:r>
            <a:r>
              <a:rPr lang="zh-CN" altLang="en-US" sz="3600" dirty="0" smtClean="0">
                <a:solidFill>
                  <a:srgbClr val="3333FF"/>
                </a:solidFill>
                <a:ea typeface="华文仿宋" pitchFamily="2" charset="-122"/>
              </a:rPr>
              <a:t>把他们抚养成人</a:t>
            </a:r>
            <a:r>
              <a:rPr lang="zh-CN" altLang="en-US" sz="2800" dirty="0" smtClean="0">
                <a:ea typeface="华文仿宋" pitchFamily="2" charset="-122"/>
              </a:rPr>
              <a:t>。 </a:t>
            </a:r>
            <a:endParaRPr lang="zh-CN" altLang="en-US" sz="2000" dirty="0" smtClean="0">
              <a:ea typeface="华文仿宋" pitchFamily="2" charset="-122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81000" y="381000"/>
            <a:ext cx="7620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200" b="1"/>
              <a:t>①</a:t>
            </a:r>
            <a:r>
              <a:rPr lang="zh-CN" altLang="en-US" sz="3200" b="1">
                <a:solidFill>
                  <a:srgbClr val="006600"/>
                </a:solidFill>
              </a:rPr>
              <a:t>她的心跳得很厉害，自己也不知道为什么要</a:t>
            </a:r>
            <a:r>
              <a:rPr lang="zh-CN" altLang="en-US" sz="3200" b="1">
                <a:solidFill>
                  <a:srgbClr val="FF0066"/>
                </a:solidFill>
              </a:rPr>
              <a:t>这样做</a:t>
            </a:r>
            <a:r>
              <a:rPr lang="zh-CN" altLang="en-US" sz="3200" b="1">
                <a:solidFill>
                  <a:srgbClr val="006600"/>
                </a:solidFill>
              </a:rPr>
              <a:t>，但是觉得</a:t>
            </a:r>
            <a:r>
              <a:rPr lang="zh-CN" altLang="en-US" sz="3200" b="1">
                <a:solidFill>
                  <a:srgbClr val="FF0066"/>
                </a:solidFill>
              </a:rPr>
              <a:t>非这样做不可。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81000" y="2895600"/>
            <a:ext cx="8305800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66"/>
                </a:solidFill>
              </a:rPr>
              <a:t>“</a:t>
            </a:r>
            <a:r>
              <a:rPr lang="zh-CN" altLang="en-US" sz="3600" b="1" dirty="0">
                <a:solidFill>
                  <a:srgbClr val="FF0066"/>
                </a:solidFill>
              </a:rPr>
              <a:t>非这样做不可”</a:t>
            </a:r>
            <a:r>
              <a:rPr lang="zh-CN" altLang="en-US" sz="3600" b="1" dirty="0"/>
              <a:t>是因为桑娜在当时的情形下，没有做过多的考虑，只知道自己应该也必须这样做，才能挽救那两个孩子。</a:t>
            </a:r>
            <a:r>
              <a:rPr lang="zh-CN" altLang="en-US" sz="3600" b="1" dirty="0">
                <a:solidFill>
                  <a:schemeClr val="accent4"/>
                </a:solidFill>
              </a:rPr>
              <a:t>实际上反映了桑娜</a:t>
            </a:r>
            <a:r>
              <a:rPr lang="zh-CN" altLang="en-US" sz="3600" b="1" dirty="0">
                <a:solidFill>
                  <a:srgbClr val="FF0000"/>
                </a:solidFill>
              </a:rPr>
              <a:t>同情穷人、关心穷人</a:t>
            </a:r>
            <a:r>
              <a:rPr lang="zh-CN" altLang="en-US" sz="3600" b="1" dirty="0">
                <a:solidFill>
                  <a:schemeClr val="accent4"/>
                </a:solidFill>
              </a:rPr>
              <a:t>的善良品质。</a:t>
            </a:r>
          </a:p>
          <a:p>
            <a:pPr>
              <a:defRPr/>
            </a:pP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 autoUpdateAnimBg="0"/>
      <p:bldP spid="36867" grpId="0" autoUpdateAnimBg="0"/>
      <p:bldP spid="3686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内容占位符 2"/>
          <p:cNvSpPr>
            <a:spLocks noGrp="1"/>
          </p:cNvSpPr>
          <p:nvPr>
            <p:ph idx="4294967295"/>
          </p:nvPr>
        </p:nvSpPr>
        <p:spPr>
          <a:xfrm>
            <a:off x="304800" y="228600"/>
            <a:ext cx="8229600" cy="27654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2800" dirty="0" smtClean="0">
                <a:solidFill>
                  <a:srgbClr val="C00000"/>
                </a:solidFill>
              </a:rPr>
              <a:t>他会说什么呢？这是闹着玩的吗？自己的五个孩子已经够他受的了</a:t>
            </a:r>
            <a:r>
              <a:rPr lang="en-US" altLang="zh-CN" sz="2800" dirty="0" smtClean="0">
                <a:solidFill>
                  <a:srgbClr val="C00000"/>
                </a:solidFill>
              </a:rPr>
              <a:t>……</a:t>
            </a:r>
            <a:r>
              <a:rPr lang="zh-CN" altLang="en-US" sz="2800" dirty="0" smtClean="0">
                <a:solidFill>
                  <a:srgbClr val="C00000"/>
                </a:solidFill>
              </a:rPr>
              <a:t>是他来啦？</a:t>
            </a:r>
            <a:r>
              <a:rPr lang="en-US" altLang="zh-CN" sz="2800" dirty="0" smtClean="0">
                <a:solidFill>
                  <a:srgbClr val="C00000"/>
                </a:solidFill>
              </a:rPr>
              <a:t>……</a:t>
            </a:r>
            <a:r>
              <a:rPr lang="zh-CN" altLang="en-US" sz="2800" dirty="0" smtClean="0">
                <a:solidFill>
                  <a:srgbClr val="C00000"/>
                </a:solidFill>
              </a:rPr>
              <a:t>不，还没来！</a:t>
            </a:r>
            <a:r>
              <a:rPr lang="en-US" altLang="zh-CN" sz="2800" dirty="0" smtClean="0">
                <a:solidFill>
                  <a:srgbClr val="C00000"/>
                </a:solidFill>
              </a:rPr>
              <a:t>……</a:t>
            </a:r>
            <a:r>
              <a:rPr lang="zh-CN" altLang="en-US" sz="2800" dirty="0" smtClean="0">
                <a:solidFill>
                  <a:srgbClr val="C00000"/>
                </a:solidFill>
              </a:rPr>
              <a:t>为什么把他们抱过来啊？</a:t>
            </a:r>
            <a:r>
              <a:rPr lang="en-US" altLang="zh-CN" sz="2800" dirty="0" smtClean="0">
                <a:solidFill>
                  <a:srgbClr val="C00000"/>
                </a:solidFill>
              </a:rPr>
              <a:t>……</a:t>
            </a:r>
            <a:r>
              <a:rPr lang="zh-CN" altLang="en-US" sz="2800" dirty="0" smtClean="0">
                <a:solidFill>
                  <a:srgbClr val="C00000"/>
                </a:solidFill>
              </a:rPr>
              <a:t>他会揍我的！那也活该，我自作自受</a:t>
            </a:r>
            <a:r>
              <a:rPr lang="en-US" altLang="zh-CN" sz="2800" dirty="0" smtClean="0">
                <a:solidFill>
                  <a:srgbClr val="C00000"/>
                </a:solidFill>
              </a:rPr>
              <a:t>……</a:t>
            </a:r>
            <a:r>
              <a:rPr lang="zh-CN" altLang="en-US" sz="2800" dirty="0" smtClean="0">
                <a:solidFill>
                  <a:srgbClr val="C00000"/>
                </a:solidFill>
              </a:rPr>
              <a:t>嗯，揍我一顿也好！</a:t>
            </a:r>
          </a:p>
        </p:txBody>
      </p:sp>
      <p:sp>
        <p:nvSpPr>
          <p:cNvPr id="37891" name="TextBox 5"/>
          <p:cNvSpPr txBox="1">
            <a:spLocks noChangeArrowheads="1"/>
          </p:cNvSpPr>
          <p:nvPr/>
        </p:nvSpPr>
        <p:spPr bwMode="auto">
          <a:xfrm>
            <a:off x="533400" y="2514600"/>
            <a:ext cx="83883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Calibri" pitchFamily="34" charset="0"/>
              </a:rPr>
              <a:t>1</a:t>
            </a:r>
            <a:r>
              <a:rPr lang="en-US" sz="3200" b="1" dirty="0">
                <a:latin typeface="Calibri" pitchFamily="34" charset="0"/>
              </a:rPr>
              <a:t>、</a:t>
            </a:r>
            <a:r>
              <a:rPr lang="zh-CN" altLang="en-US" sz="3200" b="1" dirty="0">
                <a:latin typeface="Calibri" pitchFamily="34" charset="0"/>
              </a:rPr>
              <a:t>作者大量运用省略号反映桑娜什么心理？</a:t>
            </a:r>
            <a:endParaRPr lang="en-US" sz="3200" b="1" dirty="0">
              <a:latin typeface="Calibri" pitchFamily="34" charset="0"/>
            </a:endParaRPr>
          </a:p>
          <a:p>
            <a:pPr eaLnBrk="1" hangingPunct="1"/>
            <a:r>
              <a:rPr lang="zh-CN" altLang="en-US" sz="3200" b="1" dirty="0">
                <a:latin typeface="Calibri" pitchFamily="34" charset="0"/>
              </a:rPr>
              <a:t>这里省略号表示什么？</a:t>
            </a:r>
          </a:p>
        </p:txBody>
      </p:sp>
      <p:sp>
        <p:nvSpPr>
          <p:cNvPr id="37892" name="TextBox 6"/>
          <p:cNvSpPr txBox="1">
            <a:spLocks noChangeArrowheads="1"/>
          </p:cNvSpPr>
          <p:nvPr/>
        </p:nvSpPr>
        <p:spPr bwMode="auto">
          <a:xfrm>
            <a:off x="533400" y="37338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Calibri" pitchFamily="34" charset="0"/>
              </a:rPr>
              <a:t>2</a:t>
            </a:r>
            <a:r>
              <a:rPr lang="en-US" sz="3200" b="1" dirty="0">
                <a:latin typeface="Calibri" pitchFamily="34" charset="0"/>
              </a:rPr>
              <a:t>、</a:t>
            </a:r>
            <a:r>
              <a:rPr lang="zh-CN" altLang="en-US" sz="3200" b="1" dirty="0">
                <a:latin typeface="Calibri" pitchFamily="34" charset="0"/>
              </a:rPr>
              <a:t>自作自受指什么？宁可让丈夫揍，说明什么？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57200" y="4419600"/>
            <a:ext cx="7772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/>
              <a:t>3</a:t>
            </a:r>
            <a:r>
              <a:rPr lang="zh-CN" altLang="en-US" sz="3200" dirty="0"/>
              <a:t>、</a:t>
            </a:r>
            <a:r>
              <a:rPr lang="zh-CN" altLang="en-US" sz="3200" b="1" dirty="0"/>
              <a:t>从桑娜的忐忑不安到最后下定决心，你对桑娜又有了怎样的认识？</a:t>
            </a:r>
            <a:r>
              <a:rPr lang="zh-CN" altLang="en-US" sz="32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  <p:bldP spid="37892" grpId="0" autoUpdateAnimBg="0"/>
      <p:bldP spid="3789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内容占位符 2"/>
          <p:cNvSpPr>
            <a:spLocks noGrp="1"/>
          </p:cNvSpPr>
          <p:nvPr>
            <p:ph idx="4294967295"/>
          </p:nvPr>
        </p:nvSpPr>
        <p:spPr>
          <a:xfrm>
            <a:off x="395288" y="152400"/>
            <a:ext cx="8229600" cy="28194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mtClean="0">
                <a:solidFill>
                  <a:srgbClr val="990000"/>
                </a:solidFill>
              </a:rPr>
              <a:t>       </a:t>
            </a:r>
            <a:endParaRPr lang="zh-CN" altLang="en-US" smtClean="0">
              <a:solidFill>
                <a:srgbClr val="C00000"/>
              </a:solidFill>
            </a:endParaRPr>
          </a:p>
        </p:txBody>
      </p:sp>
      <p:sp>
        <p:nvSpPr>
          <p:cNvPr id="38915" name="TextBox 5"/>
          <p:cNvSpPr txBox="1">
            <a:spLocks noChangeArrowheads="1"/>
          </p:cNvSpPr>
          <p:nvPr/>
        </p:nvSpPr>
        <p:spPr bwMode="auto">
          <a:xfrm>
            <a:off x="304800" y="990600"/>
            <a:ext cx="83883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3333FF"/>
                </a:solidFill>
                <a:latin typeface="Calibri" pitchFamily="34" charset="0"/>
              </a:rPr>
              <a:t>1</a:t>
            </a:r>
            <a:r>
              <a:rPr lang="zh-CN" altLang="en-US" sz="3200" b="1">
                <a:solidFill>
                  <a:srgbClr val="3333FF"/>
                </a:solidFill>
                <a:latin typeface="Calibri" pitchFamily="34" charset="0"/>
              </a:rPr>
              <a:t>、作者大量运用省略号反映桑娜什么心理？</a:t>
            </a:r>
          </a:p>
          <a:p>
            <a:pPr eaLnBrk="1" hangingPunct="1"/>
            <a:r>
              <a:rPr lang="zh-CN" altLang="en-US" sz="3200" b="1">
                <a:solidFill>
                  <a:srgbClr val="3333FF"/>
                </a:solidFill>
                <a:latin typeface="Calibri" pitchFamily="34" charset="0"/>
              </a:rPr>
              <a:t>       这里省略号表示什么？</a:t>
            </a:r>
          </a:p>
        </p:txBody>
      </p:sp>
      <p:sp>
        <p:nvSpPr>
          <p:cNvPr id="38916" name="TextBox 7"/>
          <p:cNvSpPr txBox="1">
            <a:spLocks noChangeArrowheads="1"/>
          </p:cNvSpPr>
          <p:nvPr/>
        </p:nvSpPr>
        <p:spPr bwMode="auto">
          <a:xfrm>
            <a:off x="1066800" y="2209800"/>
            <a:ext cx="568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Calibri" pitchFamily="34" charset="0"/>
              </a:rPr>
              <a:t>复杂矛盾、忐忑不安的心理</a:t>
            </a:r>
          </a:p>
        </p:txBody>
      </p:sp>
      <p:sp>
        <p:nvSpPr>
          <p:cNvPr id="38917" name="矩形 8"/>
          <p:cNvSpPr>
            <a:spLocks noChangeArrowheads="1"/>
          </p:cNvSpPr>
          <p:nvPr/>
        </p:nvSpPr>
        <p:spPr bwMode="auto">
          <a:xfrm>
            <a:off x="1143000" y="2819400"/>
            <a:ext cx="33448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沉思，思考问题</a:t>
            </a:r>
          </a:p>
        </p:txBody>
      </p:sp>
      <p:sp>
        <p:nvSpPr>
          <p:cNvPr id="38918" name="TextBox 12"/>
          <p:cNvSpPr txBox="1">
            <a:spLocks noChangeArrowheads="1"/>
          </p:cNvSpPr>
          <p:nvPr/>
        </p:nvSpPr>
        <p:spPr bwMode="auto">
          <a:xfrm>
            <a:off x="325438" y="304800"/>
            <a:ext cx="68405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Calibri" pitchFamily="34" charset="0"/>
              </a:rPr>
              <a:t>想像一下省略内容！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utoUpdateAnimBg="0"/>
      <p:bldP spid="38915" grpId="1" autoUpdateAnimBg="0"/>
      <p:bldP spid="38916" grpId="0" autoUpdateAnimBg="0"/>
      <p:bldP spid="38916" grpId="1" autoUpdateAnimBg="0"/>
      <p:bldP spid="38917" grpId="0" autoUpdateAnimBg="0"/>
      <p:bldP spid="38917" grpId="1" autoUpdateAnimBg="0"/>
      <p:bldP spid="3891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6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426450" cy="2362200"/>
          </a:xfrm>
          <a:noFill/>
        </p:spPr>
        <p:txBody>
          <a:bodyPr/>
          <a:lstStyle/>
          <a:p>
            <a:pPr eaLnBrk="1" hangingPunct="1"/>
            <a:r>
              <a:rPr lang="en-US" altLang="zh-CN" sz="4000" smtClean="0"/>
              <a:t>2</a:t>
            </a:r>
            <a:r>
              <a:rPr lang="en-US" sz="4000" smtClean="0"/>
              <a:t>、</a:t>
            </a:r>
            <a:r>
              <a:rPr lang="zh-CN" altLang="en-US" sz="4000" smtClean="0"/>
              <a:t>自作自受指什么？宁可让丈夫揍，说明什么？</a:t>
            </a:r>
          </a:p>
        </p:txBody>
      </p:sp>
      <p:sp>
        <p:nvSpPr>
          <p:cNvPr id="39939" name="TextBox 9"/>
          <p:cNvSpPr>
            <a:spLocks noGrp="1" noChangeArrowheads="1"/>
          </p:cNvSpPr>
          <p:nvPr>
            <p:ph type="body" idx="1"/>
          </p:nvPr>
        </p:nvSpPr>
        <p:spPr>
          <a:xfrm>
            <a:off x="762000" y="1828800"/>
            <a:ext cx="8382000" cy="1981200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zh-CN" altLang="en-US" sz="3600" smtClean="0">
                <a:solidFill>
                  <a:srgbClr val="3333FF"/>
                </a:solidFill>
              </a:rPr>
              <a:t>私自把孩子抱回来，没跟丈夫商量</a:t>
            </a:r>
          </a:p>
        </p:txBody>
      </p:sp>
      <p:sp>
        <p:nvSpPr>
          <p:cNvPr id="39940" name="矩形 10"/>
          <p:cNvSpPr>
            <a:spLocks noChangeArrowheads="1"/>
          </p:cNvSpPr>
          <p:nvPr/>
        </p:nvSpPr>
        <p:spPr bwMode="auto">
          <a:xfrm>
            <a:off x="609600" y="2667000"/>
            <a:ext cx="7543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3333FF"/>
                </a:solidFill>
                <a:latin typeface="Calibri" pitchFamily="34" charset="0"/>
              </a:rPr>
              <a:t>自己甘愿挨揍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  <p:bldP spid="399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502650" cy="609600"/>
          </a:xfrm>
          <a:noFill/>
        </p:spPr>
        <p:txBody>
          <a:bodyPr/>
          <a:lstStyle/>
          <a:p>
            <a:pPr eaLnBrk="1" hangingPunct="1"/>
            <a:r>
              <a:rPr lang="en-US" altLang="zh-CN" sz="4000" smtClean="0"/>
              <a:t>3</a:t>
            </a:r>
            <a:r>
              <a:rPr lang="zh-CN" altLang="en-US" sz="4000" smtClean="0"/>
              <a:t>、从桑娜的忐忑不安到最后下定决心，你对桑娜又有了怎样的认识？ </a:t>
            </a:r>
          </a:p>
        </p:txBody>
      </p:sp>
      <p:sp>
        <p:nvSpPr>
          <p:cNvPr id="40963" name="矩形 11"/>
          <p:cNvSpPr>
            <a:spLocks noGrp="1" noChangeArrowheads="1"/>
          </p:cNvSpPr>
          <p:nvPr>
            <p:ph type="body" idx="1"/>
          </p:nvPr>
        </p:nvSpPr>
        <p:spPr>
          <a:xfrm>
            <a:off x="381000" y="1905000"/>
            <a:ext cx="8426450" cy="2971800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zh-CN" altLang="en-US" sz="3600" smtClean="0">
                <a:solidFill>
                  <a:srgbClr val="3333FF"/>
                </a:solidFill>
              </a:rPr>
              <a:t>善良，宁可自己受苦也要帮助别人。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  <p:bldP spid="40963" grpId="0" autoUpdateAnimBg="0"/>
      <p:bldP spid="40963" grpId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Rot="1" noChangeArrowheads="1"/>
          </p:cNvSpPr>
          <p:nvPr/>
        </p:nvSpPr>
        <p:spPr bwMode="auto">
          <a:xfrm>
            <a:off x="403225" y="990600"/>
            <a:ext cx="8435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685800">
              <a:lnSpc>
                <a:spcPct val="90000"/>
              </a:lnSpc>
              <a:buFontTx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她忐忑不安地想：“他会说什么呢？这是闹着玩的吗？自己的五个孩子已经够他受的了</a:t>
            </a: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是他来啦？</a:t>
            </a: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不，还没来！</a:t>
            </a: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为什么把他们抱过来啊？</a:t>
            </a: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他会揍我的！那也活该，我自作自受</a:t>
            </a: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嗯，揍我一顿也好！”</a:t>
            </a:r>
          </a:p>
        </p:txBody>
      </p:sp>
      <p:sp>
        <p:nvSpPr>
          <p:cNvPr id="41987" name="Rectangle 5"/>
          <p:cNvSpPr>
            <a:spLocks noRot="1" noChangeArrowheads="1"/>
          </p:cNvSpPr>
          <p:nvPr/>
        </p:nvSpPr>
        <p:spPr bwMode="auto">
          <a:xfrm>
            <a:off x="228600" y="3429000"/>
            <a:ext cx="838200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61950" indent="-361950" algn="just" defTabSz="685800" fontAlgn="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zh-CN" altLang="en-US" sz="2800" b="1" dirty="0" smtClean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       透过</a:t>
            </a:r>
            <a:r>
              <a:rPr lang="zh-CN" altLang="en-US" sz="2800" b="1" dirty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桑娜的心理活动，充分感受到生活给桑娜带来的压力，</a:t>
            </a:r>
            <a:r>
              <a:rPr lang="zh-CN" altLang="en-US" sz="2800" b="1" dirty="0">
                <a:solidFill>
                  <a:srgbClr val="0000FF"/>
                </a:solidFill>
                <a:latin typeface="幼圆" pitchFamily="49" charset="-122"/>
                <a:ea typeface="幼圆" pitchFamily="49" charset="-122"/>
              </a:rPr>
              <a:t>感受到桑娜的内心充满矛盾、不安，但是她是热爱丈夫，同情孤儿，宁可自己吃苦也要帮助别人的美好的心灵。</a:t>
            </a:r>
            <a:r>
              <a:rPr lang="zh-CN" altLang="en-US" sz="2800" b="1" dirty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激起读者对桑娜今后命运的关心。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  <p:bldP spid="41987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533400" y="762000"/>
            <a:ext cx="8229600" cy="1447800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zh-CN" altLang="en-US" smtClean="0">
                <a:solidFill>
                  <a:srgbClr val="3333FF"/>
                </a:solidFill>
              </a:rPr>
              <a:t>“不，没有人！上帝，我为什么要这样做？</a:t>
            </a:r>
            <a:r>
              <a:rPr lang="en-US" altLang="zh-CN" smtClean="0">
                <a:solidFill>
                  <a:srgbClr val="3333FF"/>
                </a:solidFill>
              </a:rPr>
              <a:t>……</a:t>
            </a:r>
            <a:r>
              <a:rPr lang="zh-CN" altLang="en-US" smtClean="0">
                <a:solidFill>
                  <a:srgbClr val="3333FF"/>
                </a:solidFill>
              </a:rPr>
              <a:t>如今叫我怎么对他说呢？</a:t>
            </a:r>
            <a:r>
              <a:rPr lang="en-US" altLang="zh-CN" smtClean="0">
                <a:solidFill>
                  <a:srgbClr val="3333FF"/>
                </a:solidFill>
              </a:rPr>
              <a:t>……”</a:t>
            </a:r>
            <a:endParaRPr lang="zh-CN" altLang="en-US" smtClean="0">
              <a:solidFill>
                <a:srgbClr val="3333FF"/>
              </a:solidFill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838200" y="2200275"/>
            <a:ext cx="55657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体会句中省略号的用法。 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762000" y="2867025"/>
            <a:ext cx="73469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>
                <a:solidFill>
                  <a:srgbClr val="006600"/>
                </a:solidFill>
              </a:rPr>
              <a:t>略号表示桑娜陷入了省沉思之中。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12838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楷体_GB2312" pitchFamily="49" charset="-122"/>
              </a:rPr>
              <a:t>二、默读课文</a:t>
            </a:r>
            <a:r>
              <a:rPr lang="en-US" altLang="zh-CN" sz="2800" dirty="0" smtClean="0">
                <a:ea typeface="楷体_GB2312" pitchFamily="49" charset="-122"/>
              </a:rPr>
              <a:t>12—27</a:t>
            </a:r>
            <a:r>
              <a:rPr lang="zh-CN" altLang="en-US" sz="2800" dirty="0" smtClean="0">
                <a:ea typeface="楷体_GB2312" pitchFamily="49" charset="-122"/>
              </a:rPr>
              <a:t>自然段，边读边划，划出使自己感动的句子，边读边想，在书本的空白处写上感受。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7950" y="1752600"/>
            <a:ext cx="856456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3333FF"/>
                </a:solidFill>
                <a:ea typeface="仿宋_GB2312" pitchFamily="49" charset="-122"/>
              </a:rPr>
              <a:t>2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、“我也不知道，大概是昨天。唉！她死得好惨哪！两个孩子都在她身边，睡着了。他们那么小</a:t>
            </a:r>
            <a:r>
              <a:rPr lang="zh-CN" altLang="zh-CN" sz="3200" b="1" dirty="0">
                <a:solidFill>
                  <a:srgbClr val="3333FF"/>
                </a:solidFill>
                <a:ea typeface="仿宋_GB2312" pitchFamily="49" charset="-122"/>
              </a:rPr>
              <a:t>......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一个还不会说话，另一个刚会爬</a:t>
            </a:r>
            <a:r>
              <a:rPr lang="zh-CN" altLang="zh-CN" sz="3200" b="1" dirty="0">
                <a:solidFill>
                  <a:srgbClr val="3333FF"/>
                </a:solidFill>
                <a:ea typeface="仿宋_GB2312" pitchFamily="49" charset="-122"/>
              </a:rPr>
              <a:t>......”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桑娜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沉默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了。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07950" y="1219200"/>
            <a:ext cx="8356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3333FF"/>
                </a:solidFill>
                <a:ea typeface="仿宋_GB2312" pitchFamily="49" charset="-122"/>
              </a:rPr>
              <a:t>1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、两个人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沉默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 了一阵。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107950" y="3733800"/>
            <a:ext cx="8497888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3333FF"/>
                </a:solidFill>
                <a:ea typeface="仿宋_GB2312" pitchFamily="49" charset="-122"/>
              </a:rPr>
              <a:t>3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、渔夫皱起眉，他的脸色变得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严肃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忧虑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。“嗯，是个问题！”他搔搔后脑勺说，“嗯，你看怎么办？得把他们抱来，同死人呆在一起怎么行！哦，我们，我们总能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熬过去</a:t>
            </a:r>
            <a:r>
              <a:rPr lang="zh-CN" altLang="en-US" sz="3200" b="1" dirty="0">
                <a:solidFill>
                  <a:srgbClr val="3333FF"/>
                </a:solidFill>
                <a:ea typeface="仿宋_GB2312" pitchFamily="49" charset="-122"/>
              </a:rPr>
              <a:t>的！快去！别等他们醒来。”</a:t>
            </a:r>
          </a:p>
        </p:txBody>
      </p:sp>
      <p:sp>
        <p:nvSpPr>
          <p:cNvPr id="41990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604250" y="6381750"/>
            <a:ext cx="431800" cy="431800"/>
          </a:xfrm>
          <a:prstGeom prst="actionButtonHom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ldLvl="0" autoUpdateAnimBg="0"/>
      <p:bldP spid="44034" grpId="1" bldLvl="0" autoUpdateAnimBg="0"/>
      <p:bldP spid="44035" grpId="0" bldLvl="0" autoUpdateAnimBg="0"/>
      <p:bldP spid="44035" grpId="1" bldLvl="0" autoUpdateAnimBg="0"/>
      <p:bldP spid="44035" grpId="2" bldLvl="0" autoUpdateAnimBg="0"/>
      <p:bldP spid="44036" grpId="0" bldLvl="0" autoUpdateAnimBg="0"/>
      <p:bldP spid="44036" grpId="1" bldLvl="0" autoUpdateAnimBg="0"/>
      <p:bldP spid="44037" grpId="0" bldLvl="0" autoUpdateAnimBg="0"/>
      <p:bldP spid="44037" grpId="1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内容占位符 2"/>
          <p:cNvSpPr>
            <a:spLocks noGrp="1"/>
          </p:cNvSpPr>
          <p:nvPr>
            <p:ph idx="4294967295"/>
          </p:nvPr>
        </p:nvSpPr>
        <p:spPr>
          <a:xfrm>
            <a:off x="381000" y="1295400"/>
            <a:ext cx="8229600" cy="19050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mtClean="0">
                <a:solidFill>
                  <a:srgbClr val="C00000"/>
                </a:solidFill>
              </a:rPr>
              <a:t>1</a:t>
            </a:r>
            <a:r>
              <a:rPr lang="en-US" smtClean="0">
                <a:solidFill>
                  <a:srgbClr val="C00000"/>
                </a:solidFill>
              </a:rPr>
              <a:t>、</a:t>
            </a:r>
            <a:r>
              <a:rPr lang="zh-CN" altLang="en-US" smtClean="0">
                <a:solidFill>
                  <a:srgbClr val="C00000"/>
                </a:solidFill>
              </a:rPr>
              <a:t>两个人沉默了一阵。</a:t>
            </a:r>
            <a:endParaRPr lang="en-US" smtClean="0">
              <a:solidFill>
                <a:srgbClr val="C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mtClean="0">
                <a:solidFill>
                  <a:srgbClr val="C00000"/>
                </a:solidFill>
              </a:rPr>
              <a:t>2</a:t>
            </a:r>
            <a:r>
              <a:rPr lang="en-US" smtClean="0">
                <a:solidFill>
                  <a:srgbClr val="C00000"/>
                </a:solidFill>
              </a:rPr>
              <a:t>、“</a:t>
            </a:r>
            <a:r>
              <a:rPr lang="zh-CN" altLang="en-US" smtClean="0">
                <a:solidFill>
                  <a:srgbClr val="C00000"/>
                </a:solidFill>
              </a:rPr>
              <a:t>他们那么小</a:t>
            </a:r>
            <a:r>
              <a:rPr lang="en-US" altLang="zh-CN" smtClean="0">
                <a:solidFill>
                  <a:srgbClr val="C00000"/>
                </a:solidFill>
              </a:rPr>
              <a:t>……</a:t>
            </a:r>
            <a:r>
              <a:rPr lang="zh-CN" altLang="en-US" smtClean="0">
                <a:solidFill>
                  <a:srgbClr val="C00000"/>
                </a:solidFill>
              </a:rPr>
              <a:t>一个还不会说话，另一个刚会爬</a:t>
            </a:r>
            <a:r>
              <a:rPr lang="en-US" altLang="zh-CN" smtClean="0">
                <a:solidFill>
                  <a:srgbClr val="C00000"/>
                </a:solidFill>
              </a:rPr>
              <a:t>……”</a:t>
            </a:r>
            <a:r>
              <a:rPr lang="zh-CN" altLang="en-US" smtClean="0">
                <a:solidFill>
                  <a:srgbClr val="C00000"/>
                </a:solidFill>
              </a:rPr>
              <a:t>桑娜沉默了。</a:t>
            </a:r>
            <a:endParaRPr lang="en-US" smtClean="0">
              <a:solidFill>
                <a:srgbClr val="C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mtClean="0">
                <a:solidFill>
                  <a:srgbClr val="C00000"/>
                </a:solidFill>
              </a:rPr>
              <a:t>       </a:t>
            </a:r>
            <a:r>
              <a:rPr lang="zh-CN" altLang="en-US" smtClean="0">
                <a:solidFill>
                  <a:srgbClr val="C00000"/>
                </a:solidFill>
              </a:rPr>
              <a:t>两次沉默，分别说说桑娜会想些什么？渔夫又会想些什么？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8229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tx2"/>
                </a:solidFill>
                <a:latin typeface="Arial Black" pitchFamily="34" charset="0"/>
              </a:rPr>
              <a:t>课文中几次写到“沉默”</a:t>
            </a:r>
            <a:r>
              <a:rPr lang="en-US" altLang="zh-CN" sz="2800" b="1">
                <a:solidFill>
                  <a:schemeClr val="tx2"/>
                </a:solidFill>
                <a:latin typeface="Arial Black" pitchFamily="34" charset="0"/>
              </a:rPr>
              <a:t>,</a:t>
            </a:r>
            <a:r>
              <a:rPr lang="zh-CN" altLang="en-US" sz="2800" b="1">
                <a:solidFill>
                  <a:schemeClr val="tx2"/>
                </a:solidFill>
                <a:latin typeface="Arial Black" pitchFamily="34" charset="0"/>
              </a:rPr>
              <a:t>把句子画出来</a:t>
            </a:r>
            <a:r>
              <a:rPr lang="en-US" altLang="zh-CN" sz="2800" b="1">
                <a:solidFill>
                  <a:schemeClr val="tx2"/>
                </a:solidFill>
                <a:latin typeface="Arial Black" pitchFamily="34" charset="0"/>
              </a:rPr>
              <a:t>,</a:t>
            </a:r>
          </a:p>
          <a:p>
            <a:pPr eaLnBrk="1" hangingPunct="1"/>
            <a:r>
              <a:rPr lang="zh-CN" altLang="en-US" sz="2800" b="1">
                <a:solidFill>
                  <a:schemeClr val="tx2"/>
                </a:solidFill>
                <a:latin typeface="Arial Black" pitchFamily="34" charset="0"/>
              </a:rPr>
              <a:t>并体会为什么沉默</a:t>
            </a:r>
            <a:r>
              <a:rPr lang="en-US" altLang="zh-CN" sz="2800" b="1">
                <a:solidFill>
                  <a:schemeClr val="tx2"/>
                </a:solidFill>
                <a:latin typeface="Arial Black" pitchFamily="34" charset="0"/>
              </a:rPr>
              <a:t>.</a:t>
            </a:r>
          </a:p>
        </p:txBody>
      </p:sp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381000" y="3429000"/>
            <a:ext cx="80708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Calibri" pitchFamily="34" charset="0"/>
              </a:rPr>
              <a:t>比如：</a:t>
            </a:r>
            <a:endParaRPr lang="en-US" sz="2400" b="1">
              <a:latin typeface="Calibri" pitchFamily="34" charset="0"/>
            </a:endParaRPr>
          </a:p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Calibri" pitchFamily="34" charset="0"/>
              </a:rPr>
              <a:t>第一次：桑娜会想该不该跟渔夫说西蒙的孩子的事，他迟早会知道的，要怎么样？</a:t>
            </a:r>
            <a:endParaRPr lang="en-US" sz="2400" b="1">
              <a:solidFill>
                <a:srgbClr val="3333FF"/>
              </a:solidFill>
              <a:latin typeface="Calibri" pitchFamily="34" charset="0"/>
            </a:endParaRPr>
          </a:p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Calibri" pitchFamily="34" charset="0"/>
              </a:rPr>
              <a:t>渔夫可能在想没打到鱼又下雨，这下日子更难过</a:t>
            </a:r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了</a:t>
            </a:r>
          </a:p>
        </p:txBody>
      </p:sp>
      <p:sp>
        <p:nvSpPr>
          <p:cNvPr id="45061" name="TextBox 5"/>
          <p:cNvSpPr txBox="1">
            <a:spLocks noChangeArrowheads="1"/>
          </p:cNvSpPr>
          <p:nvPr/>
        </p:nvSpPr>
        <p:spPr bwMode="auto">
          <a:xfrm>
            <a:off x="468313" y="5029200"/>
            <a:ext cx="8675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第二次：桑娜等待渔夫听到这消息会做出什么反映！</a:t>
            </a:r>
            <a:endParaRPr lang="en-US" sz="2800" b="1">
              <a:solidFill>
                <a:srgbClr val="3333FF"/>
              </a:solidFill>
              <a:latin typeface="Calibri" pitchFamily="34" charset="0"/>
            </a:endParaRPr>
          </a:p>
          <a:p>
            <a:pPr eaLnBrk="1" hangingPunct="1"/>
            <a:r>
              <a:rPr lang="zh-CN" altLang="en-US" sz="2800" b="1">
                <a:solidFill>
                  <a:srgbClr val="3333FF"/>
                </a:solidFill>
                <a:latin typeface="Calibri" pitchFamily="34" charset="0"/>
              </a:rPr>
              <a:t>渔夫可能在想如何解决这件事。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59" grpId="0" autoUpdateAnimBg="0"/>
      <p:bldP spid="45060" grpId="0" autoUpdateAnimBg="0"/>
      <p:bldP spid="45061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内容占位符 2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"/>
            <a:ext cx="8305800" cy="17526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mtClean="0"/>
              <a:t>渔夫</a:t>
            </a:r>
            <a:r>
              <a:rPr lang="zh-CN" altLang="en-US" smtClean="0">
                <a:solidFill>
                  <a:srgbClr val="FF0066"/>
                </a:solidFill>
              </a:rPr>
              <a:t>皱起眉</a:t>
            </a:r>
            <a:r>
              <a:rPr lang="zh-CN" altLang="en-US" smtClean="0"/>
              <a:t>，他的脸变得</a:t>
            </a:r>
            <a:r>
              <a:rPr lang="zh-CN" altLang="en-US" smtClean="0">
                <a:solidFill>
                  <a:srgbClr val="FF0066"/>
                </a:solidFill>
              </a:rPr>
              <a:t>严肃，忧虑</a:t>
            </a:r>
            <a:r>
              <a:rPr lang="zh-CN" altLang="en-US" smtClean="0"/>
              <a:t>。</a:t>
            </a:r>
            <a:r>
              <a:rPr lang="en-US" smtClean="0"/>
              <a:t>“</a:t>
            </a:r>
            <a:r>
              <a:rPr lang="zh-CN" altLang="en-US" smtClean="0"/>
              <a:t>嗯，是个问题！</a:t>
            </a:r>
            <a:r>
              <a:rPr lang="en-US" smtClean="0"/>
              <a:t>”</a:t>
            </a:r>
            <a:r>
              <a:rPr lang="zh-CN" altLang="en-US" smtClean="0"/>
              <a:t>他</a:t>
            </a:r>
            <a:r>
              <a:rPr lang="zh-CN" altLang="en-US" smtClean="0">
                <a:solidFill>
                  <a:schemeClr val="hlink"/>
                </a:solidFill>
              </a:rPr>
              <a:t>掻掻后脑勺</a:t>
            </a:r>
            <a:r>
              <a:rPr lang="zh-CN" altLang="en-US" smtClean="0"/>
              <a:t>说，</a:t>
            </a:r>
            <a:r>
              <a:rPr lang="en-US" smtClean="0"/>
              <a:t>“</a:t>
            </a:r>
            <a:r>
              <a:rPr lang="zh-CN" altLang="en-US" smtClean="0">
                <a:solidFill>
                  <a:srgbClr val="00FF00"/>
                </a:solidFill>
              </a:rPr>
              <a:t>嗯，你看怎么办？得把他们抱来，同死人呆在一起怎么行！哦，我们，我们总能熬过去的！快去！别等他们醒来。</a:t>
            </a:r>
            <a:r>
              <a:rPr lang="en-US" smtClean="0">
                <a:solidFill>
                  <a:srgbClr val="00FF00"/>
                </a:solidFill>
              </a:rPr>
              <a:t>”</a:t>
            </a: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457200" y="1828800"/>
            <a:ext cx="6450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>
                <a:solidFill>
                  <a:srgbClr val="006600"/>
                </a:solidFill>
              </a:rPr>
              <a:t>1</a:t>
            </a:r>
            <a:r>
              <a:rPr lang="zh-CN" altLang="en-US" sz="2400">
                <a:solidFill>
                  <a:srgbClr val="006600"/>
                </a:solidFill>
              </a:rPr>
              <a:t>、渔夫的脸为什么变得严肃？他忧虑些什么？</a:t>
            </a:r>
          </a:p>
        </p:txBody>
      </p:sp>
      <p:sp>
        <p:nvSpPr>
          <p:cNvPr id="46084" name="矩形 6"/>
          <p:cNvSpPr>
            <a:spLocks noChangeArrowheads="1"/>
          </p:cNvSpPr>
          <p:nvPr/>
        </p:nvSpPr>
        <p:spPr bwMode="auto">
          <a:xfrm>
            <a:off x="685800" y="2362200"/>
            <a:ext cx="7620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400" b="1">
                <a:latin typeface="Calibri" pitchFamily="34" charset="0"/>
              </a:rPr>
              <a:t>今后的日子该怎么办？再添两个人，往后日子更难了。</a:t>
            </a:r>
          </a:p>
        </p:txBody>
      </p:sp>
      <p:sp>
        <p:nvSpPr>
          <p:cNvPr id="46085" name="矩形 7"/>
          <p:cNvSpPr>
            <a:spLocks noChangeArrowheads="1"/>
          </p:cNvSpPr>
          <p:nvPr/>
        </p:nvSpPr>
        <p:spPr bwMode="auto">
          <a:xfrm>
            <a:off x="381000" y="2819400"/>
            <a:ext cx="793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400" b="1">
                <a:solidFill>
                  <a:srgbClr val="006600"/>
                </a:solidFill>
                <a:latin typeface="Calibri" pitchFamily="34" charset="0"/>
              </a:rPr>
              <a:t>2</a:t>
            </a:r>
            <a:r>
              <a:rPr lang="en-US" sz="2400" b="1">
                <a:solidFill>
                  <a:srgbClr val="006600"/>
                </a:solidFill>
                <a:latin typeface="Calibri" pitchFamily="34" charset="0"/>
              </a:rPr>
              <a:t>、</a:t>
            </a:r>
            <a:r>
              <a:rPr lang="zh-CN" altLang="en-US" sz="2400" b="1">
                <a:solidFill>
                  <a:srgbClr val="006600"/>
                </a:solidFill>
                <a:latin typeface="Calibri" pitchFamily="34" charset="0"/>
              </a:rPr>
              <a:t>渔夫是怎么样做的？从哪句看出？并改为陈述句</a:t>
            </a:r>
            <a:endParaRPr lang="en-US" sz="2400" b="1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46086" name="矩形 8"/>
          <p:cNvSpPr>
            <a:spLocks noChangeArrowheads="1"/>
          </p:cNvSpPr>
          <p:nvPr/>
        </p:nvSpPr>
        <p:spPr bwMode="auto">
          <a:xfrm>
            <a:off x="990600" y="3200400"/>
            <a:ext cx="64008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Calibri" pitchFamily="34" charset="0"/>
              </a:rPr>
              <a:t>得把他们抱来，同死人呆在一起怎么行</a:t>
            </a:r>
            <a:r>
              <a:rPr lang="en-US" altLang="zh-CN" sz="2400" b="1" dirty="0">
                <a:latin typeface="Calibri" pitchFamily="34" charset="0"/>
              </a:rPr>
              <a:t>!</a:t>
            </a:r>
          </a:p>
          <a:p>
            <a:pPr>
              <a:spcBef>
                <a:spcPct val="20000"/>
              </a:spcBef>
            </a:pPr>
            <a:endParaRPr lang="zh-CN" altLang="en-US" sz="2400" b="1" dirty="0">
              <a:latin typeface="Calibri" pitchFamily="34" charset="0"/>
            </a:endParaRPr>
          </a:p>
        </p:txBody>
      </p:sp>
      <p:sp>
        <p:nvSpPr>
          <p:cNvPr id="46087" name="矩形 9"/>
          <p:cNvSpPr>
            <a:spLocks noChangeArrowheads="1"/>
          </p:cNvSpPr>
          <p:nvPr/>
        </p:nvSpPr>
        <p:spPr bwMode="auto">
          <a:xfrm>
            <a:off x="1066800" y="3581400"/>
            <a:ext cx="7316788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Calibri" pitchFamily="34" charset="0"/>
              </a:rPr>
              <a:t>得把他们抱来，同死人呆在一起</a:t>
            </a:r>
            <a:r>
              <a:rPr lang="zh-CN" altLang="en-US" sz="2400" b="1" dirty="0">
                <a:solidFill>
                  <a:srgbClr val="C00000"/>
                </a:solidFill>
                <a:latin typeface="Calibri" pitchFamily="34" charset="0"/>
              </a:rPr>
              <a:t>是不</a:t>
            </a:r>
            <a:r>
              <a:rPr lang="zh-CN" altLang="en-US" sz="2400" b="1" dirty="0">
                <a:latin typeface="Calibri" pitchFamily="34" charset="0"/>
              </a:rPr>
              <a:t>行的。</a:t>
            </a:r>
            <a:endParaRPr lang="en-US" sz="2400" b="1" dirty="0"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latin typeface="Calibri" pitchFamily="34" charset="0"/>
            </a:endParaRPr>
          </a:p>
        </p:txBody>
      </p:sp>
      <p:sp>
        <p:nvSpPr>
          <p:cNvPr id="46088" name="矩形 10"/>
          <p:cNvSpPr>
            <a:spLocks noChangeArrowheads="1"/>
          </p:cNvSpPr>
          <p:nvPr/>
        </p:nvSpPr>
        <p:spPr bwMode="auto">
          <a:xfrm>
            <a:off x="533400" y="4114800"/>
            <a:ext cx="7315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400" b="1">
                <a:solidFill>
                  <a:srgbClr val="006600"/>
                </a:solidFill>
                <a:latin typeface="Calibri" pitchFamily="34" charset="0"/>
              </a:rPr>
              <a:t>3</a:t>
            </a:r>
            <a:r>
              <a:rPr lang="en-US" sz="2400" b="1">
                <a:solidFill>
                  <a:srgbClr val="006600"/>
                </a:solidFill>
                <a:latin typeface="Calibri" pitchFamily="34" charset="0"/>
              </a:rPr>
              <a:t>、</a:t>
            </a:r>
            <a:r>
              <a:rPr lang="zh-CN" altLang="en-US" sz="2400" b="1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en-US" sz="2400" b="1">
                <a:solidFill>
                  <a:srgbClr val="006600"/>
                </a:solidFill>
                <a:latin typeface="Calibri" pitchFamily="34" charset="0"/>
              </a:rPr>
              <a:t>“</a:t>
            </a:r>
            <a:r>
              <a:rPr lang="zh-CN" altLang="en-US" sz="2400" b="1">
                <a:solidFill>
                  <a:srgbClr val="006600"/>
                </a:solidFill>
                <a:latin typeface="Calibri" pitchFamily="34" charset="0"/>
              </a:rPr>
              <a:t>熬</a:t>
            </a:r>
            <a:r>
              <a:rPr lang="en-US" sz="2400" b="1">
                <a:solidFill>
                  <a:srgbClr val="006600"/>
                </a:solidFill>
                <a:latin typeface="Calibri" pitchFamily="34" charset="0"/>
              </a:rPr>
              <a:t>”</a:t>
            </a:r>
            <a:r>
              <a:rPr lang="zh-CN" altLang="en-US" sz="2400" b="1">
                <a:solidFill>
                  <a:srgbClr val="006600"/>
                </a:solidFill>
                <a:latin typeface="Calibri" pitchFamily="34" charset="0"/>
              </a:rPr>
              <a:t>说明了什么？换别字好吗？用什么语气读？</a:t>
            </a:r>
            <a:endParaRPr lang="en-US" sz="2400" b="1">
              <a:solidFill>
                <a:srgbClr val="00660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endParaRPr lang="zh-CN" altLang="en-US" sz="2400" b="1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533400" y="4419600"/>
            <a:ext cx="78486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/>
              <a:t>“</a:t>
            </a:r>
            <a:r>
              <a:rPr lang="zh-CN" altLang="en-US" sz="2400">
                <a:solidFill>
                  <a:srgbClr val="3333FF"/>
                </a:solidFill>
              </a:rPr>
              <a:t>熬”是极度忍受的意思。反映了渔夫明知困难大，却宁愿自己多受苦，也要帮助这两个孤儿的善良而美好的心灵。同时，也表现了渔夫的坚强，虽身处困境，却相信一定能战胜困难，渡过难关。</a:t>
            </a:r>
            <a:r>
              <a:rPr lang="zh-CN" altLang="en-US" sz="2400" b="1">
                <a:solidFill>
                  <a:srgbClr val="3333FF"/>
                </a:solidFill>
              </a:rPr>
              <a:t>要读出矛盾又十分坚定的语气。</a:t>
            </a:r>
          </a:p>
          <a:p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 autoUpdateAnimBg="0"/>
      <p:bldP spid="46084" grpId="0" autoUpdateAnimBg="0"/>
      <p:bldP spid="46085" grpId="0" autoUpdateAnimBg="0"/>
      <p:bldP spid="46086" grpId="0" autoUpdateAnimBg="0"/>
      <p:bldP spid="46087" grpId="0" autoUpdateAnimBg="0"/>
      <p:bldP spid="46088" grpId="0" autoUpdateAnimBg="0"/>
      <p:bldP spid="4608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28714" y="914400"/>
            <a:ext cx="4414838" cy="53276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3600" dirty="0" smtClean="0">
                <a:solidFill>
                  <a:srgbClr val="0000FF"/>
                </a:solidFill>
                <a:ea typeface="黑体" pitchFamily="2" charset="-122"/>
              </a:rPr>
              <a:t>著名的美国作家海明威曾说过这样一句话，“贫穷的人往往富于仁慈。”果真是这样吗？今天，我们来一起学习一篇课文“穷人”，看看他们的精神世界也是否如他们的物质世界一样“穷”。</a:t>
            </a:r>
            <a:r>
              <a:rPr lang="zh-CN" altLang="en-US" dirty="0" smtClean="0"/>
              <a:t> </a:t>
            </a:r>
          </a:p>
        </p:txBody>
      </p:sp>
      <p:pic>
        <p:nvPicPr>
          <p:cNvPr id="36867" name="Picture 3" descr="013000001985821216530381165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914400"/>
            <a:ext cx="4211637" cy="446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3582988"/>
            <a:ext cx="8991600" cy="22177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solidFill>
                  <a:srgbClr val="3333FF"/>
                </a:solidFill>
                <a:ea typeface="华文中宋" pitchFamily="2" charset="-122"/>
              </a:rPr>
              <a:t>    </a:t>
            </a:r>
            <a:r>
              <a:rPr lang="zh-CN" altLang="en-US" sz="3200" smtClean="0">
                <a:solidFill>
                  <a:srgbClr val="3333FF"/>
                </a:solidFill>
                <a:ea typeface="华文中宋" pitchFamily="2" charset="-122"/>
              </a:rPr>
              <a:t>这段话细致地描写了渔夫做出决定的前后思考过程，说明他与妻子桑娜一样，有着一颗</a:t>
            </a:r>
            <a:r>
              <a:rPr lang="zh-CN" altLang="en-US" sz="3200" smtClean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＿＿＿＿＿＿＿＿＿＿＿＿＿＿</a:t>
            </a:r>
            <a:r>
              <a:rPr lang="zh-CN" altLang="en-US" sz="3200" smtClean="0">
                <a:solidFill>
                  <a:srgbClr val="3333FF"/>
                </a:solidFill>
                <a:ea typeface="华文中宋" pitchFamily="2" charset="-122"/>
              </a:rPr>
              <a:t>的高尚的心</a:t>
            </a:r>
            <a:r>
              <a:rPr lang="zh-CN" altLang="en-US" sz="2800" smtClean="0">
                <a:solidFill>
                  <a:srgbClr val="3333FF"/>
                </a:solidFill>
                <a:ea typeface="华文中宋" pitchFamily="2" charset="-122"/>
              </a:rPr>
              <a:t>。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52400" y="381000"/>
            <a:ext cx="89916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        渔夫皱起眉，他的脸变得严肃、忧虑。“嗯，是个问题！”他搔搔后脑勺说，“嗯，你看怎么办？得把他们抱来，同死人呆在一起怎么行！哦，我们，我们总能熬过去的！快去！别等他们醒来。”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5800" y="4419600"/>
            <a:ext cx="60023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ea typeface="华文中宋" pitchFamily="2" charset="-122"/>
              </a:rPr>
              <a:t>甘愿自己受苦也要帮助他人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 autoUpdateAnimBg="0"/>
      <p:bldP spid="47107" grpId="0" autoUpdateAnimBg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362200"/>
            <a:ext cx="8763000" cy="3259138"/>
          </a:xfrm>
        </p:spPr>
        <p:txBody>
          <a:bodyPr/>
          <a:lstStyle/>
          <a:p>
            <a:pPr eaLnBrk="1" hangingPunct="1"/>
            <a:r>
              <a:rPr lang="zh-CN" altLang="en-US" sz="3200" smtClean="0">
                <a:solidFill>
                  <a:srgbClr val="FF0000"/>
                </a:solidFill>
                <a:ea typeface="楷体_GB2312" pitchFamily="49" charset="-122"/>
              </a:rPr>
              <a:t>    </a:t>
            </a:r>
            <a:r>
              <a:rPr lang="zh-CN" altLang="en-US" sz="3600" smtClean="0">
                <a:solidFill>
                  <a:srgbClr val="FF0000"/>
                </a:solidFill>
                <a:ea typeface="楷体_GB2312" pitchFamily="49" charset="-122"/>
              </a:rPr>
              <a:t>文章的悬念终于被解开，读者悬着的心也终于放下了。丈夫的理解，使桑娜沉浸在激动、兴奋和快慰中，这“一动不动”的动作恰如其分地表达了她当时的心情。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533400" y="457200"/>
            <a:ext cx="8382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ea typeface="华文仿宋" pitchFamily="2" charset="-122"/>
              </a:rPr>
              <a:t>      </a:t>
            </a:r>
            <a:r>
              <a:rPr lang="zh-CN" altLang="en-US" sz="3600" b="1" dirty="0">
                <a:solidFill>
                  <a:srgbClr val="006600"/>
                </a:solidFill>
                <a:ea typeface="华文仿宋" pitchFamily="2" charset="-122"/>
              </a:rPr>
              <a:t>但桑娜坐着一动不动。</a:t>
            </a:r>
            <a:r>
              <a:rPr lang="zh-CN" altLang="en-US" sz="3600" b="1" dirty="0">
                <a:solidFill>
                  <a:srgbClr val="006600"/>
                </a:solidFill>
                <a:latin typeface="华文仿宋" pitchFamily="2" charset="-122"/>
                <a:ea typeface="华文仿宋" pitchFamily="2" charset="-122"/>
              </a:rPr>
              <a:t>“</a:t>
            </a:r>
            <a:r>
              <a:rPr lang="zh-CN" altLang="en-US" sz="3600" b="1" dirty="0">
                <a:solidFill>
                  <a:srgbClr val="006600"/>
                </a:solidFill>
                <a:ea typeface="华文仿宋" pitchFamily="2" charset="-122"/>
              </a:rPr>
              <a:t>你怎么啦？不愿意吗？你怎么啦，桑娜？</a:t>
            </a:r>
            <a:r>
              <a:rPr lang="zh-CN" altLang="en-US" sz="3600" b="1" dirty="0">
                <a:solidFill>
                  <a:srgbClr val="006600"/>
                </a:solidFill>
                <a:latin typeface="华文仿宋" pitchFamily="2" charset="-122"/>
                <a:ea typeface="华文仿宋" pitchFamily="2" charset="-122"/>
              </a:rPr>
              <a:t>”“</a:t>
            </a:r>
            <a:r>
              <a:rPr lang="zh-CN" altLang="en-US" sz="3600" b="1" dirty="0">
                <a:solidFill>
                  <a:srgbClr val="006600"/>
                </a:solidFill>
                <a:ea typeface="华文仿宋" pitchFamily="2" charset="-122"/>
              </a:rPr>
              <a:t>你瞧，他们</a:t>
            </a:r>
            <a:r>
              <a:rPr lang="zh-CN" altLang="en-US" sz="3600" b="1" dirty="0">
                <a:solidFill>
                  <a:srgbClr val="FF66FF"/>
                </a:solidFill>
                <a:ea typeface="华文仿宋" pitchFamily="2" charset="-122"/>
              </a:rPr>
              <a:t>在</a:t>
            </a:r>
            <a:r>
              <a:rPr lang="zh-CN" altLang="en-US" sz="3600" b="1" dirty="0">
                <a:solidFill>
                  <a:srgbClr val="006600"/>
                </a:solidFill>
                <a:ea typeface="华文仿宋" pitchFamily="2" charset="-122"/>
              </a:rPr>
              <a:t>这里啦。</a:t>
            </a:r>
            <a:r>
              <a:rPr lang="zh-CN" altLang="en-US" sz="3600" b="1" dirty="0">
                <a:solidFill>
                  <a:srgbClr val="006600"/>
                </a:solidFill>
                <a:latin typeface="华文仿宋" pitchFamily="2" charset="-122"/>
                <a:ea typeface="华文仿宋" pitchFamily="2" charset="-122"/>
              </a:rPr>
              <a:t>”</a:t>
            </a:r>
            <a:r>
              <a:rPr lang="zh-CN" altLang="en-US" sz="3600" b="1" dirty="0">
                <a:solidFill>
                  <a:srgbClr val="006600"/>
                </a:solidFill>
                <a:ea typeface="华文仿宋" pitchFamily="2" charset="-122"/>
              </a:rPr>
              <a:t>桑娜拉开了帐子。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 autoUpdateAnimBg="0"/>
      <p:bldP spid="48131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b4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8610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 descr="gaoxia81972006512134938128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2209800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308100" y="2895600"/>
            <a:ext cx="6640513" cy="24050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zh-CN" altLang="en-US" smtClean="0">
                <a:solidFill>
                  <a:srgbClr val="3333FF"/>
                </a:solidFill>
                <a:ea typeface="黑体" pitchFamily="2" charset="-122"/>
              </a:rPr>
              <a:t>　　</a:t>
            </a:r>
            <a:r>
              <a:rPr lang="zh-CN" altLang="en-US" smtClean="0">
                <a:solidFill>
                  <a:srgbClr val="008000"/>
                </a:solidFill>
                <a:ea typeface="黑体" pitchFamily="2" charset="-122"/>
              </a:rPr>
              <a:t>　</a:t>
            </a:r>
            <a:r>
              <a:rPr lang="zh-CN" altLang="en-US" sz="3200" smtClean="0">
                <a:solidFill>
                  <a:srgbClr val="008000"/>
                </a:solidFill>
                <a:ea typeface="华文中宋" pitchFamily="2" charset="-122"/>
              </a:rPr>
              <a:t>因为：桑娜和渔夫有</a:t>
            </a:r>
            <a:r>
              <a:rPr lang="zh-CN" altLang="en-US" sz="3200" smtClean="0">
                <a:solidFill>
                  <a:srgbClr val="FF0000"/>
                </a:solidFill>
                <a:ea typeface="华文中宋" pitchFamily="2" charset="-122"/>
              </a:rPr>
              <a:t>勤劳</a:t>
            </a:r>
            <a:r>
              <a:rPr lang="zh-CN" altLang="en-US" sz="3200" smtClean="0">
                <a:solidFill>
                  <a:srgbClr val="008000"/>
                </a:solidFill>
                <a:ea typeface="华文中宋" pitchFamily="2" charset="-122"/>
              </a:rPr>
              <a:t>、</a:t>
            </a:r>
            <a:r>
              <a:rPr lang="zh-CN" altLang="en-US" sz="3200" smtClean="0">
                <a:solidFill>
                  <a:srgbClr val="FF0000"/>
                </a:solidFill>
                <a:ea typeface="华文中宋" pitchFamily="2" charset="-122"/>
              </a:rPr>
              <a:t>善良</a:t>
            </a:r>
            <a:r>
              <a:rPr lang="zh-CN" altLang="en-US" sz="3200" smtClean="0">
                <a:solidFill>
                  <a:srgbClr val="008000"/>
                </a:solidFill>
                <a:ea typeface="华文中宋" pitchFamily="2" charset="-122"/>
              </a:rPr>
              <a:t>、</a:t>
            </a:r>
            <a:r>
              <a:rPr lang="zh-CN" altLang="en-US" sz="3200" smtClean="0">
                <a:solidFill>
                  <a:srgbClr val="FF0000"/>
                </a:solidFill>
                <a:ea typeface="华文中宋" pitchFamily="2" charset="-122"/>
              </a:rPr>
              <a:t>淳朴</a:t>
            </a:r>
            <a:r>
              <a:rPr lang="zh-CN" altLang="en-US" sz="3200" smtClean="0">
                <a:solidFill>
                  <a:srgbClr val="008000"/>
                </a:solidFill>
                <a:ea typeface="华文中宋" pitchFamily="2" charset="-122"/>
              </a:rPr>
              <a:t>、富于</a:t>
            </a:r>
            <a:r>
              <a:rPr lang="zh-CN" altLang="en-US" sz="3200" smtClean="0">
                <a:solidFill>
                  <a:srgbClr val="FF0000"/>
                </a:solidFill>
                <a:ea typeface="华文中宋" pitchFamily="2" charset="-122"/>
              </a:rPr>
              <a:t>同情心</a:t>
            </a:r>
            <a:r>
              <a:rPr lang="zh-CN" altLang="en-US" sz="3200" smtClean="0">
                <a:solidFill>
                  <a:srgbClr val="008000"/>
                </a:solidFill>
                <a:ea typeface="华文中宋" pitchFamily="2" charset="-122"/>
              </a:rPr>
              <a:t>、</a:t>
            </a:r>
            <a:r>
              <a:rPr lang="zh-CN" altLang="en-US" sz="3200" smtClean="0">
                <a:solidFill>
                  <a:srgbClr val="FF0000"/>
                </a:solidFill>
                <a:ea typeface="华文中宋" pitchFamily="2" charset="-122"/>
              </a:rPr>
              <a:t>宁可自己吃苦也要帮助别人</a:t>
            </a:r>
            <a:r>
              <a:rPr lang="zh-CN" altLang="en-US" sz="3200" smtClean="0">
                <a:solidFill>
                  <a:srgbClr val="008000"/>
                </a:solidFill>
                <a:ea typeface="华文中宋" pitchFamily="2" charset="-122"/>
              </a:rPr>
              <a:t>的美好品质。</a:t>
            </a:r>
            <a:endParaRPr lang="zh-CN" altLang="en-US" smtClean="0">
              <a:solidFill>
                <a:srgbClr val="008000"/>
              </a:solidFill>
              <a:ea typeface="华文中宋" pitchFamily="2" charset="-122"/>
            </a:endParaRPr>
          </a:p>
        </p:txBody>
      </p:sp>
      <p:sp>
        <p:nvSpPr>
          <p:cNvPr id="49157" name="WordArt 5"/>
          <p:cNvSpPr>
            <a:spLocks noChangeArrowheads="1" noChangeShapeType="1"/>
          </p:cNvSpPr>
          <p:nvPr/>
        </p:nvSpPr>
        <p:spPr bwMode="auto">
          <a:xfrm>
            <a:off x="2438400" y="1143000"/>
            <a:ext cx="5181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宋体"/>
                <a:ea typeface="宋体"/>
              </a:rPr>
              <a:t>他们是最“富有”的人</a:t>
            </a:r>
          </a:p>
        </p:txBody>
      </p:sp>
      <p:pic>
        <p:nvPicPr>
          <p:cNvPr id="47110" name="Picture 6" descr="Gif0405_07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81600"/>
            <a:ext cx="2019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 autoUpdateAnimBg="0"/>
      <p:bldP spid="4915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77838" y="342900"/>
            <a:ext cx="8150225" cy="971550"/>
          </a:xfrm>
        </p:spPr>
        <p:txBody>
          <a:bodyPr/>
          <a:lstStyle/>
          <a:p>
            <a:r>
              <a:rPr lang="zh-CN" altLang="en-US" smtClean="0">
                <a:solidFill>
                  <a:srgbClr val="FF3300"/>
                </a:solidFill>
              </a:rPr>
              <a:t>文中省略号用法</a:t>
            </a:r>
            <a:r>
              <a:rPr lang="en-US" altLang="zh-CN" smtClean="0">
                <a:solidFill>
                  <a:srgbClr val="FF3300"/>
                </a:solidFill>
              </a:rPr>
              <a:t>: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557338"/>
            <a:ext cx="8785225" cy="3860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．古老的钟发哑地敲了十下，十一下</a:t>
            </a:r>
            <a:r>
              <a:rPr lang="en-US" altLang="zh-CN" sz="2800" dirty="0" smtClean="0">
                <a:solidFill>
                  <a:srgbClr val="333300"/>
                </a:solidFill>
                <a:ea typeface="黑体" pitchFamily="2" charset="-122"/>
              </a:rPr>
              <a:t>……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始终不见丈夫回来。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．她忐忑不安地想：</a:t>
            </a:r>
            <a:r>
              <a:rPr lang="zh-CN" altLang="en-US" sz="2800" dirty="0" smtClean="0">
                <a:solidFill>
                  <a:srgbClr val="333300"/>
                </a:solidFill>
                <a:ea typeface="黑体" pitchFamily="2" charset="-122"/>
              </a:rPr>
              <a:t>“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他会说什么呢？这是闹着玩的吗？自己的五个孩子已经够他受的了</a:t>
            </a:r>
            <a:r>
              <a:rPr lang="en-US" altLang="zh-CN" sz="2800" dirty="0" smtClean="0">
                <a:solidFill>
                  <a:srgbClr val="333300"/>
                </a:solidFill>
                <a:ea typeface="黑体" pitchFamily="2" charset="-122"/>
              </a:rPr>
              <a:t>……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是他来啦？</a:t>
            </a:r>
            <a:r>
              <a:rPr lang="en-US" altLang="zh-CN" sz="2800" dirty="0" smtClean="0">
                <a:solidFill>
                  <a:srgbClr val="333300"/>
                </a:solidFill>
                <a:ea typeface="黑体" pitchFamily="2" charset="-122"/>
              </a:rPr>
              <a:t>……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不，还没来</a:t>
            </a:r>
            <a:r>
              <a:rPr lang="en-US" altLang="zh-CN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!</a:t>
            </a:r>
            <a:r>
              <a:rPr lang="en-US" altLang="zh-CN" sz="2800" dirty="0" smtClean="0">
                <a:solidFill>
                  <a:srgbClr val="333300"/>
                </a:solidFill>
                <a:ea typeface="黑体" pitchFamily="2" charset="-122"/>
              </a:rPr>
              <a:t>……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为什么把他们抱过来啊？</a:t>
            </a:r>
            <a:r>
              <a:rPr lang="en-US" altLang="zh-CN" sz="2800" dirty="0" smtClean="0">
                <a:solidFill>
                  <a:srgbClr val="333300"/>
                </a:solidFill>
                <a:ea typeface="黑体" pitchFamily="2" charset="-122"/>
              </a:rPr>
              <a:t>……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他会揍我的</a:t>
            </a:r>
            <a:r>
              <a:rPr lang="en-US" altLang="zh-CN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!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那也活该，我自作自受。</a:t>
            </a:r>
            <a:r>
              <a:rPr lang="zh-CN" altLang="en-US" sz="2800" dirty="0" smtClean="0">
                <a:solidFill>
                  <a:srgbClr val="333300"/>
                </a:solidFill>
                <a:ea typeface="黑体" pitchFamily="2" charset="-122"/>
              </a:rPr>
              <a:t>”</a:t>
            </a:r>
            <a:endParaRPr lang="zh-CN" altLang="en-US" sz="2800" dirty="0" smtClean="0">
              <a:solidFill>
                <a:srgbClr val="333300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sz="2800" dirty="0" smtClean="0">
              <a:solidFill>
                <a:srgbClr val="333300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．谢谢上帝，总算活着回来啦。</a:t>
            </a:r>
            <a:r>
              <a:rPr lang="en-US" altLang="zh-CN" sz="2800" dirty="0" smtClean="0">
                <a:solidFill>
                  <a:srgbClr val="333300"/>
                </a:solidFill>
                <a:ea typeface="黑体" pitchFamily="2" charset="-122"/>
              </a:rPr>
              <a:t>……</a:t>
            </a:r>
            <a:r>
              <a:rPr lang="zh-CN" altLang="en-US" sz="2800" dirty="0" smtClean="0">
                <a:solidFill>
                  <a:srgbClr val="333300"/>
                </a:solidFill>
                <a:latin typeface="黑体" pitchFamily="2" charset="-122"/>
                <a:ea typeface="黑体" pitchFamily="2" charset="-122"/>
              </a:rPr>
              <a:t>我不在，你在家里做些什么呢？</a:t>
            </a:r>
            <a:endParaRPr lang="zh-CN" altLang="en-US" sz="2800" dirty="0" smtClean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95288" y="1100138"/>
            <a:ext cx="8351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24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．声音的延续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 </a:t>
            </a:r>
            <a:r>
              <a:rPr kumimoji="1" lang="zh-CN" altLang="en-US" sz="24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kumimoji="1" lang="en-US" altLang="zh-CN" sz="24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24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．语言中断，语言断断续续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 </a:t>
            </a:r>
            <a:r>
              <a:rPr kumimoji="1" lang="en-US" altLang="zh-CN" sz="24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kumimoji="1" lang="zh-CN" altLang="en-US" sz="24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．表示沉默 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843213" y="1989138"/>
            <a:ext cx="2233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ea typeface="黑体" pitchFamily="2" charset="-122"/>
              </a:rPr>
              <a:t>声音的延续 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835150" y="3933825"/>
            <a:ext cx="4537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</a:rPr>
              <a:t>语言中断，语言断断续续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4140200" y="4954588"/>
            <a:ext cx="19446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ea typeface="黑体" pitchFamily="2" charset="-122"/>
              </a:rPr>
              <a:t>表示沉默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  <p:bldP spid="13316" grpId="0"/>
      <p:bldP spid="13318" grpId="0"/>
      <p:bldP spid="133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 eaLnBrk="1" hangingPunct="1"/>
            <a:r>
              <a:rPr lang="en-US" altLang="zh-CN" sz="3600" dirty="0" smtClean="0">
                <a:solidFill>
                  <a:srgbClr val="001817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600" dirty="0" smtClean="0">
                <a:solidFill>
                  <a:srgbClr val="001817"/>
                </a:solidFill>
                <a:latin typeface="黑体" pitchFamily="2" charset="-122"/>
                <a:ea typeface="黑体" pitchFamily="2" charset="-122"/>
              </a:rPr>
              <a:t>本文的线索</a:t>
            </a:r>
            <a:r>
              <a:rPr lang="en-US" altLang="zh-CN" sz="3600" dirty="0" smtClean="0">
                <a:solidFill>
                  <a:srgbClr val="001817"/>
                </a:solidFill>
                <a:ea typeface="黑体" pitchFamily="2" charset="-122"/>
              </a:rPr>
              <a:t>——</a:t>
            </a:r>
          </a:p>
          <a:p>
            <a:pPr eaLnBrk="1" hangingPunct="1"/>
            <a:r>
              <a:rPr lang="en-US" altLang="zh-CN" sz="3600" dirty="0" smtClean="0">
                <a:solidFill>
                  <a:srgbClr val="001817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3600" dirty="0" smtClean="0">
                <a:solidFill>
                  <a:srgbClr val="001817"/>
                </a:solidFill>
                <a:latin typeface="黑体" pitchFamily="2" charset="-122"/>
                <a:ea typeface="黑体" pitchFamily="2" charset="-122"/>
              </a:rPr>
              <a:t>写作特点：通过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3600" dirty="0" smtClean="0">
                <a:solidFill>
                  <a:srgbClr val="001817"/>
                </a:solidFill>
                <a:latin typeface="黑体" pitchFamily="2" charset="-122"/>
                <a:ea typeface="黑体" pitchFamily="2" charset="-122"/>
              </a:rPr>
              <a:t>、   和    描写刻画人物形象。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title"/>
          </p:nvPr>
        </p:nvSpPr>
        <p:spPr>
          <a:xfrm>
            <a:off x="6516688" y="188913"/>
            <a:ext cx="2303462" cy="692150"/>
          </a:xfrm>
          <a:solidFill>
            <a:srgbClr val="008000"/>
          </a:solidFill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8000"/>
            </a:extrusionClr>
          </a:sp3d>
        </p:spPr>
        <p:txBody>
          <a:bodyPr>
            <a:flatTx/>
          </a:bodyPr>
          <a:lstStyle/>
          <a:p>
            <a:pPr eaLnBrk="1" hangingPunct="1"/>
            <a:r>
              <a:rPr lang="zh-CN" altLang="en-US" sz="6000" dirty="0" smtClean="0">
                <a:solidFill>
                  <a:srgbClr val="FF0000"/>
                </a:solidFill>
                <a:ea typeface="黑体" pitchFamily="2" charset="-122"/>
              </a:rPr>
              <a:t>总结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19600" y="914400"/>
            <a:ext cx="121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环境</a:t>
            </a:r>
            <a:endParaRPr lang="zh-CN" altLang="en-US" sz="3200" b="1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38800" y="914400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</a:rPr>
              <a:t>心理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162800" y="838200"/>
            <a:ext cx="137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语言</a:t>
            </a:r>
            <a:endParaRPr lang="zh-CN" altLang="en-US" sz="3200" b="1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419600" y="152400"/>
            <a:ext cx="152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穷</a:t>
            </a:r>
            <a:r>
              <a:rPr lang="en-US" altLang="zh-CN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”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1000" y="2133600"/>
            <a:ext cx="876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1817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3200" b="1" dirty="0">
                <a:solidFill>
                  <a:srgbClr val="001817"/>
                </a:solidFill>
                <a:latin typeface="黑体" pitchFamily="2" charset="-122"/>
                <a:ea typeface="黑体" pitchFamily="2" charset="-122"/>
              </a:rPr>
              <a:t>本文前后共设置了两个悬念</a:t>
            </a:r>
            <a:r>
              <a:rPr lang="en-US" altLang="zh-CN" sz="3200" b="1" dirty="0">
                <a:solidFill>
                  <a:srgbClr val="001817"/>
                </a:solidFill>
                <a:ea typeface="黑体" pitchFamily="2" charset="-122"/>
              </a:rPr>
              <a:t>——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295400" y="3810000"/>
            <a:ext cx="6553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、渔夫能否同意收养两个孤儿？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95400" y="2819400"/>
            <a:ext cx="6553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、渔夫能否平安归来？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  <p:sp>
        <p:nvSpPr>
          <p:cNvPr id="50179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000" smtClean="0">
                <a:solidFill>
                  <a:srgbClr val="3333FF"/>
                </a:solidFill>
              </a:rPr>
              <a:t>练一练，我能行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一、读拼音，写词语。</a:t>
            </a:r>
          </a:p>
        </p:txBody>
      </p:sp>
      <p:pic>
        <p:nvPicPr>
          <p:cNvPr id="51203" name="Picture 3" descr="image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4675"/>
            <a:ext cx="91440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1000" y="2895600"/>
            <a:ext cx="121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搁板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38400" y="2895600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帐子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76800" y="2895600"/>
            <a:ext cx="1335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抱怨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162800" y="2895600"/>
            <a:ext cx="1103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掀起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3400" y="4724400"/>
            <a:ext cx="1295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寡妇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86000" y="4648200"/>
            <a:ext cx="1295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魁梧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95800" y="4648200"/>
            <a:ext cx="1027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倒霉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629400" y="4724400"/>
            <a:ext cx="1716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后脑勺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二、选词填空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>
                <a:solidFill>
                  <a:srgbClr val="FF3300"/>
                </a:solidFill>
              </a:rPr>
              <a:t>抱怨　</a:t>
            </a:r>
            <a:r>
              <a:rPr lang="zh-CN" altLang="en-US" sz="4000" smtClean="0">
                <a:solidFill>
                  <a:srgbClr val="FF0000"/>
                </a:solidFill>
              </a:rPr>
              <a:t>埋怨</a:t>
            </a:r>
          </a:p>
          <a:p>
            <a:pPr eaLnBrk="1" hangingPunct="1"/>
            <a:r>
              <a:rPr lang="en-US" altLang="zh-CN" sz="4000" b="0" smtClean="0">
                <a:solidFill>
                  <a:srgbClr val="3333FF"/>
                </a:solidFill>
              </a:rPr>
              <a:t>l</a:t>
            </a:r>
            <a:r>
              <a:rPr lang="zh-CN" altLang="en-US" sz="4000" b="0" smtClean="0">
                <a:solidFill>
                  <a:srgbClr val="3333FF"/>
                </a:solidFill>
              </a:rPr>
              <a:t>．你没做好</a:t>
            </a:r>
            <a:r>
              <a:rPr lang="zh-CN" altLang="en-US" sz="4000" smtClean="0">
                <a:solidFill>
                  <a:srgbClr val="3333FF"/>
                </a:solidFill>
              </a:rPr>
              <a:t>只能怪自己不争气，不能（　   ）别人。</a:t>
            </a:r>
          </a:p>
          <a:p>
            <a:pPr eaLnBrk="1" hangingPunct="1"/>
            <a:r>
              <a:rPr lang="en-US" altLang="zh-CN" sz="4000" smtClean="0">
                <a:solidFill>
                  <a:srgbClr val="3333FF"/>
                </a:solidFill>
              </a:rPr>
              <a:t>2</a:t>
            </a:r>
            <a:r>
              <a:rPr lang="zh-CN" altLang="en-US" sz="4000" smtClean="0">
                <a:solidFill>
                  <a:srgbClr val="3333FF"/>
                </a:solidFill>
              </a:rPr>
              <a:t>．我（  　）小明睡过了头，没能搭上清早的班车。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28800" y="2438400"/>
            <a:ext cx="2057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3300"/>
                </a:solidFill>
              </a:rPr>
              <a:t>抱怨</a:t>
            </a:r>
            <a:endParaRPr lang="zh-CN" altLang="en-US" sz="4000" b="1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0800" y="320040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3300"/>
                </a:solidFill>
              </a:rPr>
              <a:t>埋怨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solidFill>
                  <a:srgbClr val="FF3300"/>
                </a:solidFill>
              </a:rPr>
              <a:t>安静　平静</a:t>
            </a:r>
            <a:r>
              <a:rPr lang="zh-CN" altLang="en-US" dirty="0" smtClean="0"/>
              <a:t> 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z="4000" dirty="0" smtClean="0">
                <a:solidFill>
                  <a:srgbClr val="3333FF"/>
                </a:solidFill>
              </a:rPr>
              <a:t>1</a:t>
            </a:r>
            <a:r>
              <a:rPr lang="zh-CN" altLang="en-US" sz="4000" dirty="0" smtClean="0">
                <a:solidFill>
                  <a:srgbClr val="3333FF"/>
                </a:solidFill>
              </a:rPr>
              <a:t>．老师说：“班会就要开始，请大家（   　）。”　</a:t>
            </a:r>
          </a:p>
          <a:p>
            <a:pPr eaLnBrk="1" hangingPunct="1"/>
            <a:r>
              <a:rPr lang="en-US" altLang="zh-CN" sz="4000" dirty="0" smtClean="0">
                <a:solidFill>
                  <a:srgbClr val="3333FF"/>
                </a:solidFill>
              </a:rPr>
              <a:t>2</a:t>
            </a:r>
            <a:r>
              <a:rPr lang="zh-CN" altLang="en-US" sz="4000" dirty="0" smtClean="0">
                <a:solidFill>
                  <a:srgbClr val="3333FF"/>
                </a:solidFill>
              </a:rPr>
              <a:t>．南湖（　  ）得像一面镜子。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38400" y="1752600"/>
            <a:ext cx="137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3300"/>
                </a:solidFill>
              </a:rPr>
              <a:t>安静</a:t>
            </a:r>
            <a:endParaRPr lang="zh-CN" altLang="en-US" sz="3200" b="1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24200" y="2438400"/>
            <a:ext cx="1295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3300"/>
                </a:solidFill>
              </a:rPr>
              <a:t>平静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6661150" cy="1511300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solidFill>
                  <a:srgbClr val="FF3300"/>
                </a:solidFill>
              </a:rPr>
              <a:t>宁可</a:t>
            </a:r>
            <a:r>
              <a:rPr lang="en-US" altLang="zh-CN" sz="4000" dirty="0" smtClean="0">
                <a:solidFill>
                  <a:srgbClr val="FF3300"/>
                </a:solidFill>
              </a:rPr>
              <a:t>……</a:t>
            </a:r>
            <a:r>
              <a:rPr lang="zh-CN" altLang="en-US" sz="4000" dirty="0" smtClean="0">
                <a:solidFill>
                  <a:srgbClr val="FF3300"/>
                </a:solidFill>
              </a:rPr>
              <a:t>也</a:t>
            </a:r>
            <a:r>
              <a:rPr lang="en-US" altLang="zh-CN" sz="4000" dirty="0" smtClean="0">
                <a:solidFill>
                  <a:srgbClr val="FF3300"/>
                </a:solidFill>
              </a:rPr>
              <a:t>……  </a:t>
            </a:r>
            <a:br>
              <a:rPr lang="en-US" altLang="zh-CN" sz="4000" dirty="0" smtClean="0">
                <a:solidFill>
                  <a:srgbClr val="FF3300"/>
                </a:solidFill>
              </a:rPr>
            </a:br>
            <a:r>
              <a:rPr lang="zh-CN" altLang="en-US" sz="4000" dirty="0" smtClean="0">
                <a:solidFill>
                  <a:srgbClr val="FF3300"/>
                </a:solidFill>
              </a:rPr>
              <a:t>与其</a:t>
            </a:r>
            <a:r>
              <a:rPr lang="en-US" altLang="zh-CN" sz="4000" dirty="0" smtClean="0">
                <a:solidFill>
                  <a:srgbClr val="FF3300"/>
                </a:solidFill>
              </a:rPr>
              <a:t>……</a:t>
            </a:r>
            <a:r>
              <a:rPr lang="zh-CN" altLang="en-US" sz="4000" dirty="0" smtClean="0">
                <a:solidFill>
                  <a:srgbClr val="FF3300"/>
                </a:solidFill>
              </a:rPr>
              <a:t>不如</a:t>
            </a:r>
            <a:r>
              <a:rPr lang="en-US" altLang="zh-CN" sz="4000" dirty="0" smtClean="0">
                <a:solidFill>
                  <a:srgbClr val="FF3300"/>
                </a:solidFill>
              </a:rPr>
              <a:t>……  </a:t>
            </a:r>
            <a:br>
              <a:rPr lang="en-US" altLang="zh-CN" sz="4000" dirty="0" smtClean="0">
                <a:solidFill>
                  <a:srgbClr val="FF3300"/>
                </a:solidFill>
              </a:rPr>
            </a:br>
            <a:r>
              <a:rPr lang="en-US" altLang="zh-CN" sz="4000" dirty="0" smtClean="0">
                <a:solidFill>
                  <a:srgbClr val="FF3300"/>
                </a:solidFill>
              </a:rPr>
              <a:t> </a:t>
            </a:r>
            <a:r>
              <a:rPr lang="zh-CN" altLang="en-US" sz="4000" dirty="0" smtClean="0">
                <a:solidFill>
                  <a:srgbClr val="FF3300"/>
                </a:solidFill>
              </a:rPr>
              <a:t>尽管</a:t>
            </a:r>
            <a:r>
              <a:rPr lang="en-US" altLang="zh-CN" sz="4000" dirty="0" smtClean="0">
                <a:solidFill>
                  <a:srgbClr val="FF3300"/>
                </a:solidFill>
              </a:rPr>
              <a:t>……</a:t>
            </a:r>
            <a:r>
              <a:rPr lang="zh-CN" altLang="en-US" sz="4000" dirty="0" smtClean="0">
                <a:solidFill>
                  <a:srgbClr val="FF3300"/>
                </a:solidFill>
              </a:rPr>
              <a:t>还是</a:t>
            </a:r>
            <a:r>
              <a:rPr lang="en-US" altLang="zh-CN" sz="4000" dirty="0" smtClean="0">
                <a:solidFill>
                  <a:srgbClr val="FF3300"/>
                </a:solidFill>
              </a:rPr>
              <a:t>……</a:t>
            </a:r>
            <a:r>
              <a:rPr lang="en-US" altLang="zh-CN" sz="4000" dirty="0" smtClean="0"/>
              <a:t>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708275"/>
            <a:ext cx="8497887" cy="2811463"/>
          </a:xfrm>
        </p:spPr>
        <p:txBody>
          <a:bodyPr/>
          <a:lstStyle/>
          <a:p>
            <a:pPr eaLnBrk="1" hangingPunct="1"/>
            <a:r>
              <a:rPr lang="en-US" altLang="zh-CN" sz="3600" dirty="0" smtClean="0">
                <a:solidFill>
                  <a:srgbClr val="3333FF"/>
                </a:solidFill>
              </a:rPr>
              <a:t>5</a:t>
            </a:r>
            <a:r>
              <a:rPr lang="zh-CN" altLang="en-US" sz="3600" dirty="0" smtClean="0">
                <a:solidFill>
                  <a:srgbClr val="3333FF"/>
                </a:solidFill>
              </a:rPr>
              <a:t>．桑娜觉得（　）看着西蒙的孩子活活饿死，（　）自己多受些苦，把他们抱回来。</a:t>
            </a:r>
          </a:p>
          <a:p>
            <a:pPr eaLnBrk="1" hangingPunct="1"/>
            <a:r>
              <a:rPr lang="en-US" altLang="zh-CN" sz="3600" dirty="0" smtClean="0">
                <a:solidFill>
                  <a:srgbClr val="3333FF"/>
                </a:solidFill>
              </a:rPr>
              <a:t>6</a:t>
            </a:r>
            <a:r>
              <a:rPr lang="zh-CN" altLang="en-US" sz="3600" dirty="0" smtClean="0">
                <a:solidFill>
                  <a:srgbClr val="3333FF"/>
                </a:solidFill>
              </a:rPr>
              <a:t>．渔夫和妻子（　）自己多受些苦，（　）要把西蒙的孩子抱回家中抚养。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10000" y="2819400"/>
            <a:ext cx="950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与其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48000" y="3505200"/>
            <a:ext cx="950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不如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43400" y="4724400"/>
            <a:ext cx="950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3300"/>
                </a:solidFill>
              </a:rPr>
              <a:t>宁可</a:t>
            </a:r>
            <a:endParaRPr lang="zh-CN" altLang="en-US" sz="2400" b="1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95400" y="5334000"/>
            <a:ext cx="644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68313" y="1270000"/>
            <a:ext cx="8423275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课文讲述的是渔夫和妻子桑娜，在邻居西蒙死后，主动收养她的两个孩子的故事，真实地反映了沙俄专制制度统治下的社会现实，表现了桑娜和渔夫勤劳、善良，宁可自己受苦也要帮助别人的美好品质。 </a:t>
            </a:r>
          </a:p>
        </p:txBody>
      </p:sp>
      <p:sp>
        <p:nvSpPr>
          <p:cNvPr id="19459" name="WordArt 3"/>
          <p:cNvSpPr>
            <a:spLocks noChangeArrowheads="1" noChangeShapeType="1"/>
          </p:cNvSpPr>
          <p:nvPr/>
        </p:nvSpPr>
        <p:spPr bwMode="auto">
          <a:xfrm>
            <a:off x="468313" y="260350"/>
            <a:ext cx="7423150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>
              <a:buFont typeface="Arial" charset="0"/>
              <a:buNone/>
              <a:defRPr/>
            </a:pPr>
            <a:r>
              <a:rPr lang="zh-CN" altLang="en-US" sz="4000" b="1" dirty="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宋体"/>
                <a:ea typeface="宋体"/>
              </a:rPr>
              <a:t>    课文讲了一件什么事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pic_27071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667000"/>
            <a:ext cx="7010400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1" name="WordArt 5"/>
          <p:cNvSpPr>
            <a:spLocks noChangeArrowheads="1" noChangeShapeType="1" noTextEdit="1"/>
          </p:cNvSpPr>
          <p:nvPr/>
        </p:nvSpPr>
        <p:spPr bwMode="auto">
          <a:xfrm rot="5400000">
            <a:off x="-342900" y="2781300"/>
            <a:ext cx="2895600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i="1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宋体"/>
                <a:ea typeface="宋体"/>
              </a:rPr>
              <a:t>字词正音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209800" y="1524000"/>
            <a:ext cx="14478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宋体" pitchFamily="2" charset="-122"/>
              </a:rPr>
              <a:t>gē</a:t>
            </a:r>
            <a:endParaRPr lang="en-US" altLang="zh-CN" sz="2800" b="1" dirty="0">
              <a:solidFill>
                <a:srgbClr val="FF0000"/>
              </a:solidFill>
              <a:latin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搁板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3276600" y="1524000"/>
            <a:ext cx="9906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tián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填饱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4267200" y="1524000"/>
            <a:ext cx="10668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yuàn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抱怨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257800" y="1524000"/>
            <a:ext cx="11430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xiān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掀翻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6172200" y="1524000"/>
            <a:ext cx="17526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āi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唉声叹气</a:t>
            </a: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7772400" y="1524000"/>
            <a:ext cx="9144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宋体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guǒ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包裹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2286000" y="4724400"/>
            <a:ext cx="19812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宋体" pitchFamily="2" charset="-122"/>
              </a:rPr>
              <a:t>kuí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   </a:t>
            </a:r>
            <a:r>
              <a:rPr lang="en-US" altLang="zh-CN" sz="2800" b="1" dirty="0" err="1">
                <a:solidFill>
                  <a:srgbClr val="FF0000"/>
                </a:solidFill>
                <a:latin typeface="宋体" pitchFamily="2" charset="-122"/>
              </a:rPr>
              <a:t>wú</a:t>
            </a:r>
            <a:endParaRPr lang="en-US" altLang="zh-CN" sz="2800" b="1" dirty="0">
              <a:solidFill>
                <a:srgbClr val="FF0000"/>
              </a:solidFill>
              <a:latin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魁    梧</a:t>
            </a:r>
          </a:p>
        </p:txBody>
      </p:sp>
      <p:sp>
        <p:nvSpPr>
          <p:cNvPr id="65550" name="Text Box 14"/>
          <p:cNvSpPr txBox="1">
            <a:spLocks noChangeArrowheads="1"/>
          </p:cNvSpPr>
          <p:nvPr/>
        </p:nvSpPr>
        <p:spPr bwMode="auto">
          <a:xfrm>
            <a:off x="4114800" y="4724400"/>
            <a:ext cx="12954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   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lín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湿淋淋</a:t>
            </a:r>
          </a:p>
        </p:txBody>
      </p:sp>
      <p:sp>
        <p:nvSpPr>
          <p:cNvPr id="65551" name="Text Box 15"/>
          <p:cNvSpPr txBox="1">
            <a:spLocks noChangeArrowheads="1"/>
          </p:cNvSpPr>
          <p:nvPr/>
        </p:nvSpPr>
        <p:spPr bwMode="auto">
          <a:xfrm>
            <a:off x="5410200" y="4724400"/>
            <a:ext cx="11430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sī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撕破</a:t>
            </a:r>
          </a:p>
        </p:txBody>
      </p:sp>
      <p:sp>
        <p:nvSpPr>
          <p:cNvPr id="65552" name="Text Box 16"/>
          <p:cNvSpPr txBox="1">
            <a:spLocks noChangeArrowheads="1"/>
          </p:cNvSpPr>
          <p:nvPr/>
        </p:nvSpPr>
        <p:spPr bwMode="auto">
          <a:xfrm>
            <a:off x="6400800" y="4724400"/>
            <a:ext cx="10668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 méi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倒霉</a:t>
            </a:r>
          </a:p>
        </p:txBody>
      </p:sp>
      <p:sp>
        <p:nvSpPr>
          <p:cNvPr id="65553" name="Text Box 17"/>
          <p:cNvSpPr txBox="1">
            <a:spLocks noChangeArrowheads="1"/>
          </p:cNvSpPr>
          <p:nvPr/>
        </p:nvSpPr>
        <p:spPr bwMode="auto">
          <a:xfrm>
            <a:off x="7315200" y="4724400"/>
            <a:ext cx="9906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宋体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lǜ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忧虑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 animBg="1"/>
      <p:bldP spid="65542" grpId="0"/>
      <p:bldP spid="65544" grpId="0"/>
      <p:bldP spid="65545" grpId="0"/>
      <p:bldP spid="65546" grpId="0"/>
      <p:bldP spid="65547" grpId="0"/>
      <p:bldP spid="65548" grpId="0"/>
      <p:bldP spid="65549" grpId="0"/>
      <p:bldP spid="65550" grpId="0"/>
      <p:bldP spid="65551" grpId="0"/>
      <p:bldP spid="65552" grpId="0"/>
      <p:bldP spid="655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28800" y="762000"/>
            <a:ext cx="2743200" cy="52117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0000FF"/>
                </a:solidFill>
                <a:ea typeface="黑体" pitchFamily="2" charset="-122"/>
              </a:rPr>
              <a:t>呼啸：</a:t>
            </a:r>
          </a:p>
          <a:p>
            <a:pPr eaLnBrk="1" hangingPunct="1">
              <a:lnSpc>
                <a:spcPct val="90000"/>
              </a:lnSpc>
            </a:pPr>
            <a:endParaRPr lang="zh-CN" altLang="en-US" dirty="0" smtClean="0">
              <a:solidFill>
                <a:srgbClr val="0000FF"/>
              </a:solidFill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0000FF"/>
                </a:solidFill>
                <a:ea typeface="黑体" pitchFamily="2" charset="-122"/>
              </a:rPr>
              <a:t>抱怨：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0000FF"/>
                </a:solidFill>
                <a:ea typeface="黑体" pitchFamily="2" charset="-122"/>
              </a:rPr>
              <a:t>自作自受：</a:t>
            </a:r>
          </a:p>
          <a:p>
            <a:pPr eaLnBrk="1" hangingPunct="1">
              <a:lnSpc>
                <a:spcPct val="90000"/>
              </a:lnSpc>
            </a:pPr>
            <a:endParaRPr lang="zh-CN" altLang="en-US" dirty="0" smtClean="0">
              <a:solidFill>
                <a:srgbClr val="0000FF"/>
              </a:solidFill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0000FF"/>
                </a:solidFill>
                <a:ea typeface="黑体" pitchFamily="2" charset="-122"/>
              </a:rPr>
              <a:t>魁梧：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0000FF"/>
                </a:solidFill>
                <a:ea typeface="黑体" pitchFamily="2" charset="-122"/>
              </a:rPr>
              <a:t>倒霉：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0000FF"/>
                </a:solidFill>
                <a:ea typeface="黑体" pitchFamily="2" charset="-122"/>
              </a:rPr>
              <a:t>忧虑：</a:t>
            </a:r>
          </a:p>
        </p:txBody>
      </p:sp>
      <p:sp>
        <p:nvSpPr>
          <p:cNvPr id="22531" name="WordArt 3"/>
          <p:cNvSpPr>
            <a:spLocks noChangeArrowheads="1" noChangeShapeType="1"/>
          </p:cNvSpPr>
          <p:nvPr/>
        </p:nvSpPr>
        <p:spPr bwMode="auto">
          <a:xfrm rot="5400000">
            <a:off x="-342900" y="2781300"/>
            <a:ext cx="2895600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i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B2B2B2">
                      <a:alpha val="78998"/>
                    </a:srgbClr>
                  </a:outerShdw>
                </a:effectLst>
                <a:latin typeface="宋体"/>
                <a:ea typeface="宋体"/>
              </a:rPr>
              <a:t>词语理解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191000" y="685800"/>
            <a:ext cx="4343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文中形容海风发出高而长的声音，说明寒风猛烈。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191000" y="1524000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埋怨。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4191000" y="1905000"/>
            <a:ext cx="4343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自己做错了事，自己承受不好的结果。受：承受。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038600" y="2743200"/>
            <a:ext cx="396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（身体）强壮高大。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191000" y="3124200"/>
            <a:ext cx="4572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遇事不利；遭遇不好。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267200" y="3505200"/>
            <a:ext cx="297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忧愁担心。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 autoUpdateAnimBg="0"/>
      <p:bldP spid="22531" grpId="0" animBg="1"/>
      <p:bldP spid="22532" grpId="0" autoUpdateAnimBg="0"/>
      <p:bldP spid="22533" grpId="0" autoUpdateAnimBg="0"/>
      <p:bldP spid="22534" grpId="0" autoUpdateAnimBg="0"/>
      <p:bldP spid="22535" grpId="0" autoUpdateAnimBg="0"/>
      <p:bldP spid="22536" grpId="0" autoUpdateAnimBg="0"/>
      <p:bldP spid="2253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4525963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Font typeface="Wingdings 2" pitchFamily="18" charset="2"/>
              <a:buNone/>
            </a:pPr>
            <a:r>
              <a:rPr lang="zh-CN" altLang="en-US" sz="6000" dirty="0" smtClean="0">
                <a:solidFill>
                  <a:srgbClr val="FF0000"/>
                </a:solidFill>
                <a:latin typeface="宋体" pitchFamily="2" charset="-122"/>
              </a:rPr>
              <a:t>思考：</a:t>
            </a:r>
          </a:p>
          <a:p>
            <a:pPr eaLnBrk="1" hangingPunct="1">
              <a:spcBef>
                <a:spcPct val="50000"/>
              </a:spcBef>
              <a:buFont typeface="Wingdings 2" pitchFamily="18" charset="2"/>
              <a:buNone/>
            </a:pPr>
            <a:r>
              <a:rPr lang="zh-CN" altLang="en-US" sz="4800" dirty="0" smtClean="0">
                <a:solidFill>
                  <a:srgbClr val="0000FF"/>
                </a:solidFill>
                <a:latin typeface="宋体" pitchFamily="2" charset="-122"/>
              </a:rPr>
              <a:t>本文是按什么顺序叙述的？ </a:t>
            </a:r>
          </a:p>
          <a:p>
            <a:pPr eaLnBrk="1" hangingPunct="1">
              <a:spcBef>
                <a:spcPct val="50000"/>
              </a:spcBef>
              <a:buFont typeface="Wingdings 2" pitchFamily="18" charset="2"/>
              <a:buNone/>
            </a:pPr>
            <a:r>
              <a:rPr lang="zh-CN" altLang="en-US" sz="4800" dirty="0" smtClean="0">
                <a:solidFill>
                  <a:srgbClr val="0000FF"/>
                </a:solidFill>
                <a:latin typeface="宋体" pitchFamily="2" charset="-122"/>
              </a:rPr>
              <a:t>写作顺序是怎样的？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allAtOnce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0" y="1700213"/>
            <a:ext cx="9144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latin typeface="宋体" pitchFamily="2" charset="-122"/>
              </a:rPr>
              <a:t>本文写作顺序：</a:t>
            </a:r>
          </a:p>
          <a:p>
            <a:r>
              <a:rPr lang="zh-CN" altLang="en-US" sz="3600" dirty="0">
                <a:solidFill>
                  <a:srgbClr val="000000"/>
                </a:solidFill>
                <a:latin typeface="宋体" pitchFamily="2" charset="-122"/>
              </a:rPr>
              <a:t>  等待丈夫→抱回孩子→催促桑娜抱回孩子</a:t>
            </a:r>
          </a:p>
        </p:txBody>
      </p:sp>
      <p:sp>
        <p:nvSpPr>
          <p:cNvPr id="25603" name="WordArt 3" descr="纸袋"/>
          <p:cNvSpPr>
            <a:spLocks noChangeArrowheads="1" noChangeShapeType="1"/>
          </p:cNvSpPr>
          <p:nvPr/>
        </p:nvSpPr>
        <p:spPr bwMode="auto">
          <a:xfrm>
            <a:off x="838200" y="457200"/>
            <a:ext cx="7812088" cy="1066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Flat1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>
              <a:buFont typeface="Arial" charset="0"/>
              <a:buNone/>
              <a:defRPr/>
            </a:pPr>
            <a:r>
              <a:rPr lang="zh-CN" altLang="en-US" sz="4000" b="1" dirty="0">
                <a:ln w="9525" cmpd="sng"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本文是按</a:t>
            </a:r>
            <a:r>
              <a:rPr lang="zh-CN" altLang="en-US" sz="4000" b="1" dirty="0">
                <a:ln w="9525" cmpd="sng">
                  <a:round/>
                  <a:headEnd/>
                  <a:tailEnd/>
                </a:ln>
                <a:solidFill>
                  <a:srgbClr val="00FF00"/>
                </a:solidFill>
                <a:latin typeface="宋体"/>
                <a:ea typeface="宋体"/>
              </a:rPr>
              <a:t>事情发展</a:t>
            </a:r>
            <a:r>
              <a:rPr lang="zh-CN" altLang="en-US" sz="4000" b="1" dirty="0">
                <a:ln w="9525" cmpd="sng"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顺序写的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393700" y="-120650"/>
            <a:ext cx="5519738" cy="1620838"/>
          </a:xfrm>
        </p:spPr>
      </p:pic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381000" y="4343400"/>
            <a:ext cx="79946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304800"/>
            <a:r>
              <a:rPr lang="zh-CN" altLang="en-US" sz="3200" b="1" dirty="0">
                <a:latin typeface="Calibri" pitchFamily="34" charset="0"/>
              </a:rPr>
              <a:t>                                              讲</a:t>
            </a:r>
            <a:r>
              <a:rPr lang="zh-CN" altLang="en-US" sz="3200" b="1" dirty="0">
                <a:solidFill>
                  <a:srgbClr val="C00000"/>
                </a:solidFill>
                <a:latin typeface="Calibri" pitchFamily="34" charset="0"/>
              </a:rPr>
              <a:t>渔夫</a:t>
            </a:r>
            <a:r>
              <a:rPr lang="zh-CN" altLang="en-US" sz="3200" b="1" dirty="0">
                <a:latin typeface="Calibri" pitchFamily="34" charset="0"/>
              </a:rPr>
              <a:t>出海归来，听说西蒙死了，</a:t>
            </a:r>
            <a:r>
              <a:rPr lang="zh-CN" altLang="en-US" sz="3200" b="1" dirty="0">
                <a:solidFill>
                  <a:srgbClr val="C00000"/>
                </a:solidFill>
                <a:latin typeface="Calibri" pitchFamily="34" charset="0"/>
              </a:rPr>
              <a:t>主动</a:t>
            </a:r>
            <a:r>
              <a:rPr lang="zh-CN" altLang="en-US" sz="3200" b="1" dirty="0">
                <a:latin typeface="Calibri" pitchFamily="34" charset="0"/>
              </a:rPr>
              <a:t>提出把西蒙的孩子抱过来</a:t>
            </a:r>
            <a:r>
              <a:rPr lang="zh-CN" altLang="en-US" sz="3200" b="1" dirty="0">
                <a:solidFill>
                  <a:srgbClr val="C00000"/>
                </a:solidFill>
                <a:latin typeface="Calibri" pitchFamily="34" charset="0"/>
              </a:rPr>
              <a:t>抚养</a:t>
            </a:r>
            <a:r>
              <a:rPr lang="zh-CN" altLang="en-US" sz="3200" b="1" dirty="0">
                <a:latin typeface="Calibri" pitchFamily="34" charset="0"/>
              </a:rPr>
              <a:t>。</a:t>
            </a:r>
          </a:p>
          <a:p>
            <a:pPr indent="304800" eaLnBrk="0" hangingPunct="0"/>
            <a:endParaRPr lang="en-US" sz="3600" b="1" dirty="0">
              <a:latin typeface="Calibri" pitchFamily="34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539750" y="1125538"/>
            <a:ext cx="7993063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Calibri" pitchFamily="34" charset="0"/>
              </a:rPr>
              <a:t>                                             讲</a:t>
            </a:r>
            <a:r>
              <a:rPr lang="zh-CN" altLang="en-US" sz="3200" b="1" dirty="0">
                <a:solidFill>
                  <a:srgbClr val="C00000"/>
                </a:solidFill>
                <a:latin typeface="Calibri" pitchFamily="34" charset="0"/>
              </a:rPr>
              <a:t>桑娜</a:t>
            </a:r>
            <a:r>
              <a:rPr lang="zh-CN" altLang="en-US" sz="3200" b="1" dirty="0">
                <a:latin typeface="Calibri" pitchFamily="34" charset="0"/>
              </a:rPr>
              <a:t>在海上起风暴的夜晚，</a:t>
            </a:r>
            <a:r>
              <a:rPr lang="zh-CN" altLang="en-US" sz="3200" b="1" dirty="0">
                <a:solidFill>
                  <a:srgbClr val="C00000"/>
                </a:solidFill>
                <a:latin typeface="Calibri" pitchFamily="34" charset="0"/>
              </a:rPr>
              <a:t>焦急等待</a:t>
            </a:r>
            <a:r>
              <a:rPr lang="zh-CN" altLang="en-US" sz="3200" b="1" dirty="0">
                <a:latin typeface="Calibri" pitchFamily="34" charset="0"/>
              </a:rPr>
              <a:t>着出海捕鱼的</a:t>
            </a:r>
            <a:r>
              <a:rPr lang="zh-CN" altLang="en-US" sz="3200" b="1" dirty="0">
                <a:solidFill>
                  <a:srgbClr val="C00000"/>
                </a:solidFill>
                <a:latin typeface="Calibri" pitchFamily="34" charset="0"/>
              </a:rPr>
              <a:t>丈夫归来</a:t>
            </a:r>
            <a:r>
              <a:rPr lang="zh-CN" altLang="en-US" sz="3200" b="1" dirty="0">
                <a:latin typeface="Calibri" pitchFamily="34" charset="0"/>
              </a:rPr>
              <a:t>。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539750" y="2651125"/>
            <a:ext cx="7848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Calibri" pitchFamily="2" charset="0"/>
              </a:rPr>
              <a:t>                                               讲</a:t>
            </a:r>
            <a:r>
              <a:rPr lang="zh-CN" altLang="en-US" sz="3200" b="1" dirty="0">
                <a:solidFill>
                  <a:srgbClr val="C00000"/>
                </a:solidFill>
                <a:latin typeface="Calibri" pitchFamily="2" charset="0"/>
              </a:rPr>
              <a:t>桑娜</a:t>
            </a:r>
            <a:r>
              <a:rPr lang="zh-CN" altLang="en-US" sz="3200" b="1" dirty="0">
                <a:latin typeface="Calibri" pitchFamily="2" charset="0"/>
              </a:rPr>
              <a:t>看望生病的邻居西蒙，发现西蒙病死，便</a:t>
            </a:r>
            <a:r>
              <a:rPr lang="zh-CN" altLang="en-US" sz="3200" b="1" dirty="0">
                <a:solidFill>
                  <a:schemeClr val="tx2">
                    <a:lumMod val="75000"/>
                  </a:schemeClr>
                </a:solidFill>
                <a:latin typeface="Calibri" pitchFamily="2" charset="0"/>
              </a:rPr>
              <a:t>把</a:t>
            </a:r>
            <a:r>
              <a:rPr lang="zh-CN" altLang="en-US" sz="3200" b="1" dirty="0">
                <a:latin typeface="Calibri" pitchFamily="2" charset="0"/>
              </a:rPr>
              <a:t>她的</a:t>
            </a:r>
            <a:r>
              <a:rPr lang="zh-CN" altLang="en-US" sz="3200" b="1" dirty="0">
                <a:solidFill>
                  <a:srgbClr val="C00000"/>
                </a:solidFill>
                <a:latin typeface="Calibri" pitchFamily="2" charset="0"/>
              </a:rPr>
              <a:t>两个孩子抱回</a:t>
            </a:r>
            <a:r>
              <a:rPr lang="zh-CN" altLang="en-US" sz="3200" b="1" dirty="0">
                <a:latin typeface="Calibri" pitchFamily="2" charset="0"/>
              </a:rPr>
              <a:t>自己家里。</a:t>
            </a:r>
          </a:p>
        </p:txBody>
      </p:sp>
      <p:sp>
        <p:nvSpPr>
          <p:cNvPr id="26630" name="矩形 7"/>
          <p:cNvSpPr>
            <a:spLocks noChangeArrowheads="1"/>
          </p:cNvSpPr>
          <p:nvPr/>
        </p:nvSpPr>
        <p:spPr bwMode="auto">
          <a:xfrm>
            <a:off x="676275" y="1052513"/>
            <a:ext cx="43926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第一段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(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第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1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、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2  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节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)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：</a:t>
            </a:r>
          </a:p>
        </p:txBody>
      </p:sp>
      <p:sp>
        <p:nvSpPr>
          <p:cNvPr id="26631" name="矩形 8"/>
          <p:cNvSpPr>
            <a:spLocks noChangeArrowheads="1"/>
          </p:cNvSpPr>
          <p:nvPr/>
        </p:nvSpPr>
        <p:spPr bwMode="auto">
          <a:xfrm>
            <a:off x="684213" y="2581275"/>
            <a:ext cx="4371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第二段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(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第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3—11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节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)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：</a:t>
            </a:r>
          </a:p>
        </p:txBody>
      </p:sp>
      <p:sp>
        <p:nvSpPr>
          <p:cNvPr id="26632" name="矩形 9"/>
          <p:cNvSpPr>
            <a:spLocks noChangeArrowheads="1"/>
          </p:cNvSpPr>
          <p:nvPr/>
        </p:nvSpPr>
        <p:spPr bwMode="auto">
          <a:xfrm>
            <a:off x="685800" y="4191000"/>
            <a:ext cx="4533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第三段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(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第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12—27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节</a:t>
            </a:r>
            <a:r>
              <a:rPr lang="en-US" altLang="zh-CN" sz="3600" b="1" dirty="0">
                <a:solidFill>
                  <a:srgbClr val="C00000"/>
                </a:solidFill>
                <a:latin typeface="Calibri" pitchFamily="34" charset="0"/>
              </a:rPr>
              <a:t>)</a:t>
            </a:r>
            <a:r>
              <a:rPr lang="zh-CN" altLang="en-US" sz="3600" b="1" dirty="0">
                <a:solidFill>
                  <a:srgbClr val="C00000"/>
                </a:solidFill>
                <a:latin typeface="Calibri" pitchFamily="34" charset="0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  <p:bldP spid="26628" grpId="0" autoUpdateAnimBg="0"/>
      <p:bldP spid="26629" grpId="0" autoUpdateAnimBg="0"/>
      <p:bldP spid="26630" grpId="0" autoUpdateAnimBg="0"/>
      <p:bldP spid="26631" grpId="0" autoUpdateAnimBg="0"/>
      <p:bldP spid="26632" grpId="0" autoUpdateAnimBg="0"/>
    </p:bldLst>
  </p:timing>
</p:sld>
</file>

<file path=ppt/theme/theme1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000120150910A09PWBG">
  <a:themeElements>
    <a:clrScheme name="A000120150910A09PWBG 1">
      <a:dk1>
        <a:srgbClr val="4B4D4F"/>
      </a:dk1>
      <a:lt1>
        <a:srgbClr val="FFFFFF"/>
      </a:lt1>
      <a:dk2>
        <a:srgbClr val="3D3F41"/>
      </a:dk2>
      <a:lt2>
        <a:srgbClr val="FFFFFF"/>
      </a:lt2>
      <a:accent1>
        <a:srgbClr val="E1592F"/>
      </a:accent1>
      <a:accent2>
        <a:srgbClr val="E89316"/>
      </a:accent2>
      <a:accent3>
        <a:srgbClr val="FFFFFF"/>
      </a:accent3>
      <a:accent4>
        <a:srgbClr val="3F4042"/>
      </a:accent4>
      <a:accent5>
        <a:srgbClr val="EEB5AD"/>
      </a:accent5>
      <a:accent6>
        <a:srgbClr val="D28513"/>
      </a:accent6>
      <a:hlink>
        <a:srgbClr val="00B0F0"/>
      </a:hlink>
      <a:folHlink>
        <a:srgbClr val="AFB2B4"/>
      </a:folHlink>
    </a:clrScheme>
    <a:fontScheme name="A000120150910A09PWBG">
      <a:majorFont>
        <a:latin typeface="微软雅黑"/>
        <a:ea typeface="微软雅黑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A000120150910A09PWBG 1">
        <a:dk1>
          <a:srgbClr val="4B4D4F"/>
        </a:dk1>
        <a:lt1>
          <a:srgbClr val="FFFFFF"/>
        </a:lt1>
        <a:dk2>
          <a:srgbClr val="3D3F41"/>
        </a:dk2>
        <a:lt2>
          <a:srgbClr val="FFFFFF"/>
        </a:lt2>
        <a:accent1>
          <a:srgbClr val="E1592F"/>
        </a:accent1>
        <a:accent2>
          <a:srgbClr val="E89316"/>
        </a:accent2>
        <a:accent3>
          <a:srgbClr val="FFFFFF"/>
        </a:accent3>
        <a:accent4>
          <a:srgbClr val="3F4042"/>
        </a:accent4>
        <a:accent5>
          <a:srgbClr val="EEB5AD"/>
        </a:accent5>
        <a:accent6>
          <a:srgbClr val="D28513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3525</Words>
  <Application>Microsoft Office PowerPoint</Application>
  <PresentationFormat>全屏显示(4:3)</PresentationFormat>
  <Paragraphs>203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第一PPT模板网-WWW.1PPT.COM </vt:lpstr>
      <vt:lpstr>第一PPT模板网-WWW.1PPT.COM</vt:lpstr>
      <vt:lpstr>A000120150910A09PWBG</vt:lpstr>
      <vt:lpstr>幻灯片 1</vt:lpstr>
      <vt:lpstr>列夫·托尔斯泰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课文中的“穷人” 指的是谁  ？        他们的“穷”体现在哪些地方？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一、默读课文8—11自然段，思考：把课文中最使你感动的地方画出来，写上自己的体会。</vt:lpstr>
      <vt:lpstr>幻灯片 20</vt:lpstr>
      <vt:lpstr>幻灯片 21</vt:lpstr>
      <vt:lpstr>幻灯片 22</vt:lpstr>
      <vt:lpstr>2、自作自受指什么？宁可让丈夫揍，说明什么？</vt:lpstr>
      <vt:lpstr>3、从桑娜的忐忑不安到最后下定决心，你对桑娜又有了怎样的认识？ </vt:lpstr>
      <vt:lpstr>幻灯片 25</vt:lpstr>
      <vt:lpstr>幻灯片 26</vt:lpstr>
      <vt:lpstr>二、默读课文12—27自然段，边读边划，划出使自己感动的句子，边读边想，在书本的空白处写上感受。</vt:lpstr>
      <vt:lpstr>幻灯片 28</vt:lpstr>
      <vt:lpstr>幻灯片 29</vt:lpstr>
      <vt:lpstr>幻灯片 30</vt:lpstr>
      <vt:lpstr>幻灯片 31</vt:lpstr>
      <vt:lpstr>幻灯片 32</vt:lpstr>
      <vt:lpstr>文中省略号用法:</vt:lpstr>
      <vt:lpstr>总结</vt:lpstr>
      <vt:lpstr>练一练，我能行</vt:lpstr>
      <vt:lpstr>一、读拼音，写词语。</vt:lpstr>
      <vt:lpstr>二、选词填空</vt:lpstr>
      <vt:lpstr>安静　平静 </vt:lpstr>
      <vt:lpstr>宁可……也……   与其……不如……    尽管……还是……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Administrator</cp:lastModifiedBy>
  <cp:revision>74</cp:revision>
  <dcterms:modified xsi:type="dcterms:W3CDTF">2017-04-09T03:23:24Z</dcterms:modified>
  <cp:category>第一PPT模板网-WWW.1PPT.COM</cp:category>
</cp:coreProperties>
</file>