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88D7548-D452-423D-963F-0B8880D938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82CA9-049F-4843-9C30-52E2DAC8B4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D1663-667D-4174-A325-D721A2FFBD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7B624-8F8E-4A51-B7D1-D6D39FD618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BFDD1A-AE96-4A99-98F7-36465F9DBB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A3B4B1-6832-4B22-9F58-559EF3DB00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3E016-49AA-41F3-97FA-A042C8F7B6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0AD6E-3841-495C-9D0F-5182771717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6CA11-8BBA-41DC-A1CA-E1D0496A5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174B2-875E-4A07-9CC0-61858C4773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E926AB-D739-4D26-B76E-1994EBCF40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A6D27-E309-4A9B-807F-D805A1651A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3BA8B-6D4E-49AB-BE35-E17FDCF7A8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A2E1DD-5BE2-49D3-B91C-F210FF687F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06C7D-974B-4FF5-B6C9-F59A49044E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529B7-8CD8-4461-99FC-236881398E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1BABEC-B16A-4A7A-85BB-A30E401A4D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29A8C-3794-45E9-9030-9A63994D7E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DBAD8-5647-4E72-8FD6-E4B62D02C6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D0083-10DD-4A75-9398-111D35EA82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ED2AE-62C1-4F4D-A2F9-911598B9D4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BE513C-1DB2-4C68-BC85-0EECA425A1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799EF-6A5C-4E94-8018-79E5AA5A2C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ADC348-BC45-40DF-8382-E1EDC03862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48671-EB3B-4A34-B37C-9A7E08BE5E63}" type="datetime1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FCAA4-51BA-442E-9538-8376B608E3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tags" Target="../tags/tag61.xml"/><Relationship Id="rId4" Type="http://schemas.openxmlformats.org/officeDocument/2006/relationships/slideLayout" Target="../slideLayouts/slideLayout4.xml"/><Relationship Id="rId39" Type="http://schemas.openxmlformats.org/officeDocument/2006/relationships/tags" Target="../tags/tag60.xml"/><Relationship Id="rId38" Type="http://schemas.openxmlformats.org/officeDocument/2006/relationships/tags" Target="../tags/tag59.xml"/><Relationship Id="rId37" Type="http://schemas.openxmlformats.org/officeDocument/2006/relationships/tags" Target="../tags/tag58.xml"/><Relationship Id="rId36" Type="http://schemas.openxmlformats.org/officeDocument/2006/relationships/tags" Target="../tags/tag57.xml"/><Relationship Id="rId35" Type="http://schemas.openxmlformats.org/officeDocument/2006/relationships/tags" Target="../tags/tag56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5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6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7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8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9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4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4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7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tags" Target="../tags/tag7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74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tags" Target="../tags/tag75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0.xml"/><Relationship Id="rId7" Type="http://schemas.openxmlformats.org/officeDocument/2006/relationships/tags" Target="../tags/tag7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77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78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79.xml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80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81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2.xml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4.xml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2.xml"/><Relationship Id="rId4" Type="http://schemas.openxmlformats.org/officeDocument/2006/relationships/tags" Target="../tags/tag64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1.xml"/><Relationship Id="rId3" Type="http://schemas.openxmlformats.org/officeDocument/2006/relationships/tags" Target="../tags/tag65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6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tags" Target="../tags/tag6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1528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sp>
        <p:nvSpPr>
          <p:cNvPr id="8196" name="TextBox 2"/>
          <p:cNvSpPr txBox="1">
            <a:spLocks noChangeArrowheads="1"/>
          </p:cNvSpPr>
          <p:nvPr/>
        </p:nvSpPr>
        <p:spPr bwMode="auto">
          <a:xfrm>
            <a:off x="3004185" y="2512060"/>
            <a:ext cx="285877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葡</a:t>
            </a:r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</a:rPr>
              <a:t>萄沟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54663" y="2802576"/>
            <a:ext cx="3018235" cy="405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683544" y="928688"/>
            <a:ext cx="1570435" cy="5508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词语积累</a:t>
            </a:r>
            <a:endParaRPr lang="zh-CN" altLang="en-US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999724" y="1708995"/>
            <a:ext cx="7010260" cy="375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你能给这些字找到正确的读音吗？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疆      鲁     番      维      碉      堡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够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fān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jiānɡ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lǔ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diāo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bǎo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gòu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800" dirty="0" err="1" smtClean="0">
                <a:latin typeface="微软雅黑" panose="020B0503020204020204" charset="-122"/>
                <a:ea typeface="微软雅黑" panose="020B0503020204020204" charset="-122"/>
              </a:rPr>
              <a:t>wéi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4343401" y="3038476"/>
            <a:ext cx="860822" cy="1730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3439717" y="3003550"/>
            <a:ext cx="888206" cy="1835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 flipH="1">
            <a:off x="3589735" y="3065463"/>
            <a:ext cx="1538288" cy="1819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5929312" y="3095626"/>
            <a:ext cx="2444354" cy="1789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 flipH="1">
            <a:off x="7556897" y="3067051"/>
            <a:ext cx="922734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 flipH="1">
            <a:off x="6003132" y="3119438"/>
            <a:ext cx="679847" cy="163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H="1">
            <a:off x="6915150" y="3119439"/>
            <a:ext cx="64770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28788" y="896938"/>
            <a:ext cx="1570435" cy="5508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指导书写</a:t>
            </a:r>
            <a:endParaRPr lang="zh-CN" altLang="en-US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3140869" y="1448435"/>
            <a:ext cx="6441281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同偏旁：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搭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摘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140869" y="2645410"/>
            <a:ext cx="6441281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同结构：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上下结构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吾、季、留、杏；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左右结构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坡、搭、摘、钉、够。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够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：右边的“多”字中，两个“夕”要上下排列，提醒学生不要写成左右并排。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摘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：再次强调右边的同字框里是“古”。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666875" y="938213"/>
            <a:ext cx="1570435" cy="5524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418285" y="1873251"/>
            <a:ext cx="179665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五月 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077766" y="3630614"/>
            <a:ext cx="179784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七八月 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763441" y="5507039"/>
            <a:ext cx="256936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九十月份 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Picture 5" descr="u=4091321000,951501196&amp;fm=0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86312" y="3008313"/>
            <a:ext cx="1215629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u=111230237,1255909490&amp;fm=0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1076" y="1130300"/>
            <a:ext cx="1993106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7036" y="2937535"/>
            <a:ext cx="1198922" cy="1813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87108" y="2937760"/>
            <a:ext cx="1156678" cy="176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736" y="4971122"/>
            <a:ext cx="1375172" cy="188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7131844" y="1611313"/>
            <a:ext cx="123467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杏子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7744460" y="3151188"/>
            <a:ext cx="551815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蜜桃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9349423" y="3224214"/>
            <a:ext cx="551815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沙果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6070441" y="3151188"/>
            <a:ext cx="551815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香梨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6312694" y="5476875"/>
            <a:ext cx="123467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葡萄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51124" y="2527979"/>
            <a:ext cx="3854818" cy="342650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7933" y="1821996"/>
            <a:ext cx="1654243" cy="194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矩形 1"/>
          <p:cNvSpPr/>
          <p:nvPr/>
        </p:nvSpPr>
        <p:spPr bwMode="auto">
          <a:xfrm>
            <a:off x="1728788" y="962026"/>
            <a:ext cx="1570435" cy="5508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xfrm>
            <a:off x="3848656" y="1277806"/>
            <a:ext cx="5691188" cy="1143000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葡萄种在山坡的梯田上。</a:t>
            </a:r>
            <a:endParaRPr lang="zh-CN" altLang="en-US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905751" y="3333750"/>
            <a:ext cx="239434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>
                <a:latin typeface="微软雅黑" panose="020B0503020204020204" charset="-122"/>
                <a:ea typeface="微软雅黑" panose="020B0503020204020204" charset="-122"/>
              </a:rPr>
              <a:t>梯 田</a:t>
            </a:r>
            <a:endParaRPr lang="zh-CN" altLang="en-US" sz="7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127206" y="2635250"/>
            <a:ext cx="1134666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tī</a:t>
            </a:r>
            <a:endParaRPr lang="en-US" altLang="zh-CN" sz="4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02432" y="2658714"/>
            <a:ext cx="3861707" cy="367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矩形 1"/>
          <p:cNvSpPr/>
          <p:nvPr/>
        </p:nvSpPr>
        <p:spPr bwMode="auto">
          <a:xfrm>
            <a:off x="1749029" y="1044576"/>
            <a:ext cx="1570434" cy="5508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44451" y="1406178"/>
            <a:ext cx="1439378" cy="188346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6405562" y="2974976"/>
            <a:ext cx="3662363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葡萄种在山坡的梯田上。茂密的枝叶向四面展开，就像搭起了一个个绿色的凉棚。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04975" y="895351"/>
            <a:ext cx="1570435" cy="5508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2489597" y="3598864"/>
          <a:ext cx="2084784" cy="250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name="" r:id="rId1" imgW="2228850" imgH="1990725" progId="Paint.Picture">
                  <p:embed/>
                </p:oleObj>
              </mc:Choice>
              <mc:Fallback>
                <p:oleObj name="" r:id="rId1" imgW="2228850" imgH="199072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597" y="3598864"/>
                        <a:ext cx="2084784" cy="250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3106342" y="6122989"/>
            <a:ext cx="136445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红的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5743576" y="6129339"/>
            <a:ext cx="120372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白的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7612856" y="6335714"/>
            <a:ext cx="1787129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8173641" y="6129339"/>
            <a:ext cx="79414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紫的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9" name="Text Box 8"/>
          <p:cNvSpPr txBox="1">
            <a:spLocks noChangeArrowheads="1"/>
          </p:cNvSpPr>
          <p:nvPr/>
        </p:nvSpPr>
        <p:spPr bwMode="auto">
          <a:xfrm>
            <a:off x="3020616" y="2124075"/>
            <a:ext cx="127635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暗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红的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60" name="Text Box 9"/>
          <p:cNvSpPr txBox="1">
            <a:spLocks noChangeArrowheads="1"/>
          </p:cNvSpPr>
          <p:nvPr/>
        </p:nvSpPr>
        <p:spPr bwMode="auto">
          <a:xfrm>
            <a:off x="8108156" y="2160589"/>
            <a:ext cx="12573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淡绿的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93894" y="1032968"/>
            <a:ext cx="1805649" cy="242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05396" y="1045921"/>
            <a:ext cx="1771471" cy="2371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 cstate="email"/>
          <a:srcRect r="-2559"/>
          <a:stretch>
            <a:fillRect/>
          </a:stretch>
        </p:blipFill>
        <p:spPr bwMode="auto">
          <a:xfrm>
            <a:off x="7439785" y="3488922"/>
            <a:ext cx="2281517" cy="2638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34710" y="3535219"/>
            <a:ext cx="2306021" cy="263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custDataLst>
      <p:tags r:id="rId7"/>
    </p:custData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13326" y="0"/>
            <a:ext cx="3654674" cy="3593109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矩形 1"/>
          <p:cNvSpPr/>
          <p:nvPr/>
        </p:nvSpPr>
        <p:spPr bwMode="auto">
          <a:xfrm>
            <a:off x="1802607" y="914401"/>
            <a:ext cx="1570435" cy="5508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539444" y="3825875"/>
            <a:ext cx="502920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到了秋季，葡萄一大串一大串挂在绿叶底下，有红的、白的、紫的、暗红的、淡绿的，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五颜六色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，美丽极了。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475150" y="1350059"/>
            <a:ext cx="502920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到了秋季，葡萄一大串一大串挂在绿叶底下，有红的、白的、紫的、暗红的、淡绿的，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五光十色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，美丽极了。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1" name="AutoShape 5"/>
          <p:cNvSpPr/>
          <p:nvPr/>
        </p:nvSpPr>
        <p:spPr bwMode="auto">
          <a:xfrm>
            <a:off x="4156000" y="1677163"/>
            <a:ext cx="342900" cy="4032250"/>
          </a:xfrm>
          <a:prstGeom prst="leftBrace">
            <a:avLst>
              <a:gd name="adj1" fmla="val 5969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695857" y="3136900"/>
            <a:ext cx="2497931" cy="81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比较句子：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44010" y="4032560"/>
            <a:ext cx="2549778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五光十色除了有“颜色丰富多彩”的意思外，还表明色泽鲜亮。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22835" y="1012826"/>
            <a:ext cx="1570434" cy="5508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602" name="Group 3"/>
          <p:cNvGrpSpPr/>
          <p:nvPr/>
        </p:nvGrpSpPr>
        <p:grpSpPr bwMode="auto">
          <a:xfrm>
            <a:off x="3550444" y="1052513"/>
            <a:ext cx="5503069" cy="3254374"/>
            <a:chOff x="130" y="267"/>
            <a:chExt cx="4622" cy="2050"/>
          </a:xfrm>
        </p:grpSpPr>
        <p:sp>
          <p:nvSpPr>
            <p:cNvPr id="25603" name="Rectangle 4"/>
            <p:cNvSpPr>
              <a:spLocks noChangeArrowheads="1"/>
            </p:cNvSpPr>
            <p:nvPr/>
          </p:nvSpPr>
          <p:spPr bwMode="auto">
            <a:xfrm>
              <a:off x="144" y="1872"/>
              <a:ext cx="4608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endParaRPr lang="zh-CN" altLang="en-US" sz="4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5604" name="Picture 5" descr="老乡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30" y="267"/>
              <a:ext cx="1878" cy="1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5" name="Text Box 7"/>
          <p:cNvSpPr txBox="1">
            <a:spLocks noChangeArrowheads="1"/>
          </p:cNvSpPr>
          <p:nvPr/>
        </p:nvSpPr>
        <p:spPr bwMode="auto">
          <a:xfrm>
            <a:off x="8427244" y="6159500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6" name="Text Box 10"/>
          <p:cNvSpPr txBox="1">
            <a:spLocks noChangeArrowheads="1"/>
          </p:cNvSpPr>
          <p:nvPr/>
        </p:nvSpPr>
        <p:spPr bwMode="auto">
          <a:xfrm>
            <a:off x="3111781" y="3701960"/>
            <a:ext cx="6022181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要是这时候你到葡萄沟去，热情好客的维吾尔族老乡，准会摘下最甜的葡萄，让你吃个够（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gòu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185123" y="5482607"/>
            <a:ext cx="5625704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够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：看个够，玩个够，唱个够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2873" y="1012372"/>
            <a:ext cx="2687954" cy="2329542"/>
          </a:xfrm>
          <a:prstGeom prst="rect">
            <a:avLst/>
          </a:prstGeom>
          <a:noFill/>
          <a:effectLst>
            <a:softEdge rad="63500"/>
          </a:effectLst>
        </p:spPr>
      </p:pic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97844" y="963613"/>
            <a:ext cx="1570435" cy="5524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949648" y="2222500"/>
            <a:ext cx="461843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葡萄沟的葡萄（             ），葡萄干（                    ）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维吾尔族老乡（            ）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因此说葡萄沟的（      ）美、（      ）美、（     ）更美。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860131" y="2222500"/>
            <a:ext cx="138231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五光十色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156347" y="2760364"/>
            <a:ext cx="200025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颜色鲜味道甜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156347" y="3245536"/>
            <a:ext cx="14001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热情好客 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294460" y="3776603"/>
            <a:ext cx="47267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景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077420" y="3791776"/>
            <a:ext cx="473869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246709" y="4200028"/>
            <a:ext cx="9096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32318" y="1153207"/>
            <a:ext cx="1582340" cy="2223344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63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4571" y="2159454"/>
            <a:ext cx="1774201" cy="2569532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63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757307" y="3661683"/>
            <a:ext cx="1690007" cy="2296391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63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49029" y="947738"/>
            <a:ext cx="1570434" cy="5524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26578" y="2883559"/>
            <a:ext cx="2922814" cy="3125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1932385" y="1527175"/>
            <a:ext cx="4032986" cy="184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阴房修在山坡上，样子很像碉堡，四壁留着许多小孔，里面钉着许多木架子。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42068" y="770831"/>
            <a:ext cx="2883032" cy="3075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grpSp>
        <p:nvGrpSpPr>
          <p:cNvPr id="27653" name="组合 7"/>
          <p:cNvGrpSpPr/>
          <p:nvPr/>
        </p:nvGrpSpPr>
        <p:grpSpPr bwMode="auto">
          <a:xfrm>
            <a:off x="1977629" y="3840164"/>
            <a:ext cx="3785073" cy="2300287"/>
            <a:chOff x="3554866" y="3143251"/>
            <a:chExt cx="5046208" cy="2300288"/>
          </a:xfrm>
        </p:grpSpPr>
        <p:grpSp>
          <p:nvGrpSpPr>
            <p:cNvPr id="27654" name="Group 20"/>
            <p:cNvGrpSpPr/>
            <p:nvPr/>
          </p:nvGrpSpPr>
          <p:grpSpPr bwMode="auto">
            <a:xfrm>
              <a:off x="4786315" y="3143251"/>
              <a:ext cx="3228977" cy="1098551"/>
              <a:chOff x="2880" y="1840"/>
              <a:chExt cx="2034" cy="692"/>
            </a:xfrm>
          </p:grpSpPr>
          <p:sp>
            <p:nvSpPr>
              <p:cNvPr id="27655" name="Rectangle 16"/>
              <p:cNvSpPr>
                <a:spLocks noChangeArrowheads="1"/>
              </p:cNvSpPr>
              <p:nvPr/>
            </p:nvSpPr>
            <p:spPr bwMode="auto">
              <a:xfrm>
                <a:off x="2891" y="2164"/>
                <a:ext cx="2023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3200">
                    <a:latin typeface="微软雅黑" panose="020B0503020204020204" charset="-122"/>
                    <a:ea typeface="微软雅黑" panose="020B0503020204020204" charset="-122"/>
                  </a:rPr>
                  <a:t>钉鞋     钉子</a:t>
                </a:r>
                <a:endParaRPr lang="zh-CN" altLang="en-US" sz="32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656" name="Text Box 18"/>
              <p:cNvSpPr txBox="1">
                <a:spLocks noChangeArrowheads="1"/>
              </p:cNvSpPr>
              <p:nvPr/>
            </p:nvSpPr>
            <p:spPr bwMode="auto">
              <a:xfrm>
                <a:off x="2880" y="1840"/>
                <a:ext cx="1225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latin typeface="微软雅黑" panose="020B0503020204020204" charset="-122"/>
                    <a:ea typeface="微软雅黑" panose="020B0503020204020204" charset="-122"/>
                  </a:rPr>
                  <a:t>dīng</a:t>
                </a:r>
                <a:endParaRPr lang="en-US" altLang="zh-CN" sz="32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7657" name="Group 21"/>
            <p:cNvGrpSpPr/>
            <p:nvPr/>
          </p:nvGrpSpPr>
          <p:grpSpPr bwMode="auto">
            <a:xfrm>
              <a:off x="4699000" y="4224338"/>
              <a:ext cx="3902074" cy="1219201"/>
              <a:chOff x="2901" y="2531"/>
              <a:chExt cx="2458" cy="768"/>
            </a:xfrm>
          </p:grpSpPr>
          <p:sp>
            <p:nvSpPr>
              <p:cNvPr id="27658" name="Rectangle 17"/>
              <p:cNvSpPr>
                <a:spLocks noChangeArrowheads="1"/>
              </p:cNvSpPr>
              <p:nvPr/>
            </p:nvSpPr>
            <p:spPr bwMode="auto">
              <a:xfrm>
                <a:off x="2956" y="2931"/>
                <a:ext cx="2403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3200">
                    <a:latin typeface="微软雅黑" panose="020B0503020204020204" charset="-122"/>
                    <a:ea typeface="微软雅黑" panose="020B0503020204020204" charset="-122"/>
                  </a:rPr>
                  <a:t>钉扣子  钉钉子</a:t>
                </a:r>
                <a:endParaRPr lang="zh-CN" altLang="en-US" sz="32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659" name="Text Box 19"/>
              <p:cNvSpPr txBox="1">
                <a:spLocks noChangeArrowheads="1"/>
              </p:cNvSpPr>
              <p:nvPr/>
            </p:nvSpPr>
            <p:spPr bwMode="auto">
              <a:xfrm>
                <a:off x="2901" y="2531"/>
                <a:ext cx="1225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latin typeface="微软雅黑" panose="020B0503020204020204" charset="-122"/>
                    <a:ea typeface="微软雅黑" panose="020B0503020204020204" charset="-122"/>
                  </a:rPr>
                  <a:t>dìng</a:t>
                </a:r>
                <a:endParaRPr lang="en-US" altLang="zh-CN" sz="32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7660" name="Rectangle 12"/>
            <p:cNvSpPr>
              <a:spLocks noChangeArrowheads="1"/>
            </p:cNvSpPr>
            <p:nvPr/>
          </p:nvSpPr>
          <p:spPr bwMode="auto">
            <a:xfrm>
              <a:off x="3554866" y="4058331"/>
              <a:ext cx="785620" cy="583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</a:rPr>
                <a:t>钉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7661" name="左大括号 16"/>
          <p:cNvSpPr/>
          <p:nvPr/>
        </p:nvSpPr>
        <p:spPr bwMode="auto">
          <a:xfrm>
            <a:off x="2381250" y="4278314"/>
            <a:ext cx="539354" cy="1546225"/>
          </a:xfrm>
          <a:prstGeom prst="leftBrace">
            <a:avLst>
              <a:gd name="adj1" fmla="val 832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</p:spTree>
    <p:custDataLst>
      <p:tags r:id="rId3"/>
    </p:custData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43075" y="1019176"/>
            <a:ext cx="1570435" cy="5508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课文导入</a:t>
            </a:r>
            <a:endParaRPr lang="zh-CN" altLang="en-US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805238" y="1241425"/>
            <a:ext cx="552331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zh-CN" altLang="zh-CN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878931" y="1668464"/>
            <a:ext cx="6791541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我们的祖国幅员辽阔，物产丰富，塞北江南更是风光各异、景色宜人，让无数的游人流连忘返。今天，老师就要带大家到一个神奇、美丽的地方，那里风光秀丽，盛产水果，最有名的就得数葡萄了，你们知道这是什么地方吗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878931" y="4555094"/>
            <a:ext cx="6684664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我们一起走进这块富饶的土地，走进美丽的新疆，去看看有名的葡萄沟。</a:t>
            </a:r>
            <a:r>
              <a:rPr lang="en-US" sz="24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葡萄沟</a:t>
            </a:r>
            <a:r>
              <a:rPr lang="en-US" sz="2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这几字都是生字，我们应该怎样记住它们呢？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19263" y="933451"/>
            <a:ext cx="1570435" cy="5508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4" name="Text Box 14"/>
          <p:cNvSpPr txBox="1">
            <a:spLocks noChangeArrowheads="1"/>
          </p:cNvSpPr>
          <p:nvPr/>
        </p:nvSpPr>
        <p:spPr bwMode="auto">
          <a:xfrm>
            <a:off x="3434953" y="3068639"/>
            <a:ext cx="309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5" name="Text Box 16"/>
          <p:cNvSpPr txBox="1">
            <a:spLocks noChangeArrowheads="1"/>
          </p:cNvSpPr>
          <p:nvPr/>
        </p:nvSpPr>
        <p:spPr bwMode="auto">
          <a:xfrm>
            <a:off x="3663553" y="3297239"/>
            <a:ext cx="309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3662362" y="1414760"/>
            <a:ext cx="4544616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新鲜的葡萄是怎么变成葡萄干的呢？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Text Box 20"/>
          <p:cNvSpPr txBox="1">
            <a:spLocks noChangeArrowheads="1"/>
          </p:cNvSpPr>
          <p:nvPr/>
        </p:nvSpPr>
        <p:spPr bwMode="auto">
          <a:xfrm>
            <a:off x="2995653" y="2241551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运到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 Box 21"/>
          <p:cNvSpPr txBox="1">
            <a:spLocks noChangeArrowheads="1"/>
          </p:cNvSpPr>
          <p:nvPr/>
        </p:nvSpPr>
        <p:spPr bwMode="auto">
          <a:xfrm>
            <a:off x="3011727" y="3308350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晾房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Text Box 23"/>
          <p:cNvSpPr txBox="1">
            <a:spLocks noChangeArrowheads="1"/>
          </p:cNvSpPr>
          <p:nvPr/>
        </p:nvSpPr>
        <p:spPr bwMode="auto">
          <a:xfrm>
            <a:off x="2995653" y="4298951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挂在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Text Box 24"/>
          <p:cNvSpPr txBox="1">
            <a:spLocks noChangeArrowheads="1"/>
          </p:cNvSpPr>
          <p:nvPr/>
        </p:nvSpPr>
        <p:spPr bwMode="auto">
          <a:xfrm>
            <a:off x="2761060" y="5137151"/>
            <a:ext cx="1398984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架子上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7378304" y="2317751"/>
            <a:ext cx="17823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利用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Text Box 26"/>
          <p:cNvSpPr txBox="1">
            <a:spLocks noChangeArrowheads="1"/>
          </p:cNvSpPr>
          <p:nvPr/>
        </p:nvSpPr>
        <p:spPr bwMode="auto">
          <a:xfrm>
            <a:off x="7427819" y="3286126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流动的空气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7640241" y="4321175"/>
            <a:ext cx="11334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蒸发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7763511" y="5202239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水份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Text Box 29"/>
          <p:cNvSpPr txBox="1">
            <a:spLocks noChangeArrowheads="1"/>
          </p:cNvSpPr>
          <p:nvPr/>
        </p:nvSpPr>
        <p:spPr bwMode="auto">
          <a:xfrm>
            <a:off x="4058828" y="6138864"/>
            <a:ext cx="174028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就制成了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Text Box 30"/>
          <p:cNvSpPr txBox="1">
            <a:spLocks noChangeArrowheads="1"/>
          </p:cNvSpPr>
          <p:nvPr/>
        </p:nvSpPr>
        <p:spPr bwMode="auto">
          <a:xfrm>
            <a:off x="5986463" y="6138864"/>
            <a:ext cx="13989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葡萄干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2" name="Picture 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58828" y="2219780"/>
            <a:ext cx="3216728" cy="379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06607" y="4985429"/>
            <a:ext cx="1045614" cy="103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13326" y="1668464"/>
            <a:ext cx="3654674" cy="4718503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矩形 1"/>
          <p:cNvSpPr/>
          <p:nvPr/>
        </p:nvSpPr>
        <p:spPr bwMode="auto">
          <a:xfrm>
            <a:off x="1740694" y="954088"/>
            <a:ext cx="1570435" cy="5508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090976" y="1665288"/>
            <a:ext cx="74980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你从哪几个方面看出葡萄沟是个好地方？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2001944" y="2667308"/>
            <a:ext cx="4404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）葡萄沟水果多；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990069" y="3359044"/>
            <a:ext cx="672814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）葡萄沟葡萄多，而且长得好；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994990" y="3983039"/>
            <a:ext cx="810642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）葡萄沟的葡萄干有名（色鲜、味美）；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2018740" y="4603439"/>
            <a:ext cx="601950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）葡萄沟的人热情、好客；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2221063" y="5300663"/>
            <a:ext cx="4145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（葡萄沟的葡萄美，人更美）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18072" y="922338"/>
            <a:ext cx="1570434" cy="5508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课外拓展</a:t>
            </a:r>
            <a:endParaRPr lang="zh-CN" altLang="en-US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2108040" y="2927103"/>
            <a:ext cx="690929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、粥放一会儿表面有一层膜；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、洗完的衣服会干；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、夏天洒水过一会儿地面会干；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、蔬菜放一段时间就会干；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、土地过分失水就会干裂、庄稼枯萎等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2108040" y="1870343"/>
            <a:ext cx="7589694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-622300" algn="just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生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活中蒸发现象有很多，你们还见过哪些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6099" y="4432700"/>
            <a:ext cx="2237183" cy="24253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3928476" y="1257710"/>
            <a:ext cx="412313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猜字谜巩固生字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739504" y="941388"/>
            <a:ext cx="1570434" cy="5508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课外拓展</a:t>
            </a:r>
            <a:endParaRPr lang="zh-CN" altLang="en-US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8" name="Rectangle 1"/>
          <p:cNvSpPr>
            <a:spLocks noChangeArrowheads="1"/>
          </p:cNvSpPr>
          <p:nvPr/>
        </p:nvSpPr>
        <p:spPr bwMode="auto">
          <a:xfrm>
            <a:off x="2445544" y="2811622"/>
            <a:ext cx="41231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、多一句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。 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9" name="Rectangle 1"/>
          <p:cNvSpPr>
            <a:spLocks noChangeArrowheads="1"/>
          </p:cNvSpPr>
          <p:nvPr/>
        </p:nvSpPr>
        <p:spPr bwMode="auto">
          <a:xfrm>
            <a:off x="5850732" y="2756853"/>
            <a:ext cx="41231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、弟弟站在木头边。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50" name="Rectangle 1"/>
          <p:cNvSpPr>
            <a:spLocks noChangeArrowheads="1"/>
          </p:cNvSpPr>
          <p:nvPr/>
        </p:nvSpPr>
        <p:spPr bwMode="auto">
          <a:xfrm>
            <a:off x="2682479" y="3943985"/>
            <a:ext cx="2008584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够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51" name="Rectangle 1"/>
          <p:cNvSpPr>
            <a:spLocks noChangeArrowheads="1"/>
          </p:cNvSpPr>
          <p:nvPr/>
        </p:nvSpPr>
        <p:spPr bwMode="auto">
          <a:xfrm>
            <a:off x="6716315" y="3976529"/>
            <a:ext cx="202406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梯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35932" y="1020763"/>
            <a:ext cx="1570435" cy="5524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课文导入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66" name="Text Box 6"/>
          <p:cNvSpPr txBox="1">
            <a:spLocks noChangeArrowheads="1"/>
          </p:cNvSpPr>
          <p:nvPr/>
        </p:nvSpPr>
        <p:spPr bwMode="auto">
          <a:xfrm>
            <a:off x="1735931" y="1839914"/>
            <a:ext cx="5535725" cy="466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葡萄是地球上最古老的植物之一，我国栽培葡萄甚古，品种也多。葡萄多分布于温带至亚热带地区，全世界约六十种，我国约二十五种。葡萄在全世界水果类生产量占四分之一。葡萄是当今世界上人们喜食的第二大果品，在全世界的果品生产中，葡萄的产量及栽培面积一直居于首位。其果实除作为鲜食用外，主要用于酿酒，还可制成葡萄汁、葡萄干和罐头等食品。吐鲁番葡萄的种植面积和总产占全国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20%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左右，全疆的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50%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左右。由于环境适宜，这里所产葡萄的品质远远超过它的原产地地中海沿岸地区。吐鲁番葡萄品种资源丰富有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600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多个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75715" y="1066800"/>
            <a:ext cx="2060608" cy="207917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268" name="Text Box 9"/>
          <p:cNvSpPr txBox="1">
            <a:spLocks noChangeArrowheads="1"/>
          </p:cNvSpPr>
          <p:nvPr/>
        </p:nvSpPr>
        <p:spPr bwMode="auto">
          <a:xfrm>
            <a:off x="3702843" y="1066800"/>
            <a:ext cx="25800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听我介绍葡萄</a:t>
            </a:r>
            <a:endParaRPr lang="zh-CN" altLang="en-US" sz="28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71657" y="3341913"/>
            <a:ext cx="1722664" cy="25146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10600" y="2068285"/>
            <a:ext cx="1690007" cy="2514600"/>
          </a:xfrm>
          <a:prstGeom prst="rect">
            <a:avLst/>
          </a:prstGeom>
          <a:noFill/>
          <a:effectLst>
            <a:softEdge rad="127000"/>
          </a:effectLst>
        </p:spPr>
      </p:pic>
    </p:spTree>
    <p:custDataLst>
      <p:tags r:id="rId4"/>
    </p:custData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32994" y="308531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1763316" y="949326"/>
            <a:ext cx="1570434" cy="5508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课文导入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805238" y="1241425"/>
            <a:ext cx="552331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zh-CN" altLang="zh-CN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56804" y="2199698"/>
            <a:ext cx="4096867" cy="4658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2320529" y="3066401"/>
            <a:ext cx="385962" cy="520414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1441" y="2199698"/>
            <a:ext cx="3865740" cy="416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2294" name="矩形 8"/>
          <p:cNvSpPr>
            <a:spLocks noChangeArrowheads="1"/>
          </p:cNvSpPr>
          <p:nvPr/>
        </p:nvSpPr>
        <p:spPr bwMode="auto">
          <a:xfrm>
            <a:off x="5262562" y="1228725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葡萄沟地理位置</a:t>
            </a:r>
            <a:endParaRPr lang="zh-CN" altLang="en-US" sz="2800" b="1"/>
          </a:p>
        </p:txBody>
      </p:sp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90700" y="1084263"/>
            <a:ext cx="1570435" cy="5508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课文导入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037160" y="1792288"/>
            <a:ext cx="4254103" cy="443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微软雅黑" panose="020B0503020204020204" charset="-122"/>
              </a:rPr>
              <a:t>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葡萄沟，位于新疆吐鲁番市区东北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公里处，南北长约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公里、东西宽约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公里，是火焰山下的一处峡谷，人口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8972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人。沟内有布依鲁克河流过，主要水源为高山融雪，因盛产葡萄而得名，是新疆吐鲁番地区的旅游胜地。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2007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日，吐鲁番市葡萄沟风景区经国家旅游局正式批准为国家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5A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级旅游景区。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04632" y="1635831"/>
            <a:ext cx="3834230" cy="394971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softEdge rad="63500"/>
          </a:effectLst>
        </p:spPr>
      </p:pic>
    </p:spTree>
    <p:custDataLst>
      <p:tags r:id="rId2"/>
    </p:custData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39504" y="931863"/>
            <a:ext cx="1570434" cy="5508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课文导入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05657" y="1516273"/>
            <a:ext cx="2615175" cy="348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3672" y="2313369"/>
            <a:ext cx="2705872" cy="3073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68142" y="3201032"/>
            <a:ext cx="2491176" cy="2527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4341" name="文本框 7"/>
          <p:cNvSpPr txBox="1">
            <a:spLocks noChangeArrowheads="1"/>
          </p:cNvSpPr>
          <p:nvPr/>
        </p:nvSpPr>
        <p:spPr bwMode="auto">
          <a:xfrm>
            <a:off x="5426868" y="936625"/>
            <a:ext cx="20726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葡萄沟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421578" y="5775325"/>
            <a:ext cx="343196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你想去葡萄沟看看吗？</a:t>
            </a:r>
            <a:endParaRPr lang="en-US" altLang="zh-CN" sz="8000" dirty="0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49029" y="935038"/>
            <a:ext cx="1570434" cy="5508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词语积累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362" name="Group 2"/>
          <p:cNvGrpSpPr/>
          <p:nvPr/>
        </p:nvGrpSpPr>
        <p:grpSpPr bwMode="auto">
          <a:xfrm>
            <a:off x="4684326" y="1990725"/>
            <a:ext cx="2765465" cy="2973389"/>
            <a:chOff x="1056" y="720"/>
            <a:chExt cx="3174" cy="3174"/>
          </a:xfrm>
        </p:grpSpPr>
        <p:sp>
          <p:nvSpPr>
            <p:cNvPr id="15363" name="Rectangle 3"/>
            <p:cNvSpPr>
              <a:spLocks noChangeArrowheads="1"/>
            </p:cNvSpPr>
            <p:nvPr/>
          </p:nvSpPr>
          <p:spPr bwMode="auto">
            <a:xfrm>
              <a:off x="1056" y="720"/>
              <a:ext cx="3174" cy="3174"/>
            </a:xfrm>
            <a:prstGeom prst="rect">
              <a:avLst/>
            </a:prstGeom>
            <a:solidFill>
              <a:srgbClr val="CCFFFF"/>
            </a:solidFill>
            <a:ln w="571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4" name="Line 4"/>
            <p:cNvSpPr>
              <a:spLocks noChangeShapeType="1"/>
            </p:cNvSpPr>
            <p:nvPr/>
          </p:nvSpPr>
          <p:spPr bwMode="auto">
            <a:xfrm>
              <a:off x="2640" y="720"/>
              <a:ext cx="0" cy="316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5" name="Line 5"/>
            <p:cNvSpPr>
              <a:spLocks noChangeShapeType="1"/>
            </p:cNvSpPr>
            <p:nvPr/>
          </p:nvSpPr>
          <p:spPr bwMode="auto">
            <a:xfrm>
              <a:off x="1056" y="2304"/>
              <a:ext cx="316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6" name="Group 6"/>
          <p:cNvGrpSpPr/>
          <p:nvPr/>
        </p:nvGrpSpPr>
        <p:grpSpPr bwMode="auto">
          <a:xfrm>
            <a:off x="1878084" y="1990725"/>
            <a:ext cx="2686003" cy="2973388"/>
            <a:chOff x="1056" y="720"/>
            <a:chExt cx="3174" cy="3174"/>
          </a:xfrm>
        </p:grpSpPr>
        <p:sp>
          <p:nvSpPr>
            <p:cNvPr id="15367" name="Rectangle 7"/>
            <p:cNvSpPr>
              <a:spLocks noChangeArrowheads="1"/>
            </p:cNvSpPr>
            <p:nvPr/>
          </p:nvSpPr>
          <p:spPr bwMode="auto">
            <a:xfrm>
              <a:off x="1056" y="720"/>
              <a:ext cx="3174" cy="3174"/>
            </a:xfrm>
            <a:prstGeom prst="rect">
              <a:avLst/>
            </a:prstGeom>
            <a:solidFill>
              <a:srgbClr val="CCFFFF"/>
            </a:solidFill>
            <a:ln w="571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8" name="Line 8"/>
            <p:cNvSpPr>
              <a:spLocks noChangeShapeType="1"/>
            </p:cNvSpPr>
            <p:nvPr/>
          </p:nvSpPr>
          <p:spPr bwMode="auto">
            <a:xfrm>
              <a:off x="2640" y="720"/>
              <a:ext cx="0" cy="316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>
              <a:off x="1056" y="2304"/>
              <a:ext cx="316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745110" y="1693864"/>
            <a:ext cx="2005013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够</a:t>
            </a:r>
            <a:endParaRPr lang="zh-CN" altLang="en-US" sz="20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038819" y="1619251"/>
            <a:ext cx="1927622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沟</a:t>
            </a:r>
            <a:endParaRPr lang="zh-CN" altLang="en-US" sz="20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1879997" y="196851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73" name="Group 6"/>
          <p:cNvGrpSpPr/>
          <p:nvPr/>
        </p:nvGrpSpPr>
        <p:grpSpPr bwMode="auto">
          <a:xfrm>
            <a:off x="7621659" y="1985105"/>
            <a:ext cx="2713837" cy="2973387"/>
            <a:chOff x="1056" y="720"/>
            <a:chExt cx="3174" cy="3174"/>
          </a:xfrm>
        </p:grpSpPr>
        <p:sp>
          <p:nvSpPr>
            <p:cNvPr id="15374" name="Rectangle 7"/>
            <p:cNvSpPr>
              <a:spLocks noChangeArrowheads="1"/>
            </p:cNvSpPr>
            <p:nvPr/>
          </p:nvSpPr>
          <p:spPr bwMode="auto">
            <a:xfrm>
              <a:off x="1056" y="720"/>
              <a:ext cx="3174" cy="3174"/>
            </a:xfrm>
            <a:prstGeom prst="rect">
              <a:avLst/>
            </a:prstGeom>
            <a:solidFill>
              <a:srgbClr val="CCFFFF"/>
            </a:solidFill>
            <a:ln w="571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75" name="Line 8"/>
            <p:cNvSpPr>
              <a:spLocks noChangeShapeType="1"/>
            </p:cNvSpPr>
            <p:nvPr/>
          </p:nvSpPr>
          <p:spPr bwMode="auto">
            <a:xfrm>
              <a:off x="2640" y="720"/>
              <a:ext cx="0" cy="316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Line 9"/>
            <p:cNvSpPr>
              <a:spLocks noChangeShapeType="1"/>
            </p:cNvSpPr>
            <p:nvPr/>
          </p:nvSpPr>
          <p:spPr bwMode="auto">
            <a:xfrm>
              <a:off x="1056" y="2304"/>
              <a:ext cx="316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740723" y="1704975"/>
            <a:ext cx="2006203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钩</a:t>
            </a:r>
            <a:endParaRPr lang="zh-CN" altLang="en-US" sz="2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18072" y="917576"/>
            <a:ext cx="1570434" cy="5508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词语积累</a:t>
            </a:r>
            <a:endParaRPr lang="zh-CN" altLang="en-US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386" name="Group 2"/>
          <p:cNvGrpSpPr/>
          <p:nvPr/>
        </p:nvGrpSpPr>
        <p:grpSpPr bwMode="auto">
          <a:xfrm>
            <a:off x="6217444" y="2068513"/>
            <a:ext cx="2591991" cy="3371850"/>
            <a:chOff x="1056" y="720"/>
            <a:chExt cx="3174" cy="3174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1056" y="720"/>
              <a:ext cx="3174" cy="3174"/>
            </a:xfrm>
            <a:prstGeom prst="rect">
              <a:avLst/>
            </a:prstGeom>
            <a:solidFill>
              <a:srgbClr val="CCFFFF"/>
            </a:solidFill>
            <a:ln w="571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2640" y="720"/>
              <a:ext cx="0" cy="316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056" y="2304"/>
              <a:ext cx="316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0" name="Group 6"/>
          <p:cNvGrpSpPr/>
          <p:nvPr/>
        </p:nvGrpSpPr>
        <p:grpSpPr bwMode="auto">
          <a:xfrm>
            <a:off x="3084910" y="2068513"/>
            <a:ext cx="2591990" cy="3313112"/>
            <a:chOff x="1056" y="720"/>
            <a:chExt cx="3174" cy="3174"/>
          </a:xfrm>
        </p:grpSpPr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1056" y="720"/>
              <a:ext cx="3174" cy="3174"/>
            </a:xfrm>
            <a:prstGeom prst="rect">
              <a:avLst/>
            </a:prstGeom>
            <a:solidFill>
              <a:srgbClr val="CCFFFF"/>
            </a:solidFill>
            <a:ln w="571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392" name="Line 8"/>
            <p:cNvSpPr>
              <a:spLocks noChangeShapeType="1"/>
            </p:cNvSpPr>
            <p:nvPr/>
          </p:nvSpPr>
          <p:spPr bwMode="auto">
            <a:xfrm>
              <a:off x="2640" y="720"/>
              <a:ext cx="0" cy="316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Line 9"/>
            <p:cNvSpPr>
              <a:spLocks noChangeShapeType="1"/>
            </p:cNvSpPr>
            <p:nvPr/>
          </p:nvSpPr>
          <p:spPr bwMode="auto">
            <a:xfrm>
              <a:off x="1056" y="2304"/>
              <a:ext cx="316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555581" y="1954214"/>
            <a:ext cx="2091929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20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288507" y="1792289"/>
            <a:ext cx="2697956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</a:t>
            </a:r>
            <a:endParaRPr lang="zh-CN" altLang="en-US" sz="20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2908697" y="27463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749029" y="969963"/>
            <a:ext cx="1570434" cy="5524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词语积累</a:t>
            </a:r>
            <a:endParaRPr lang="zh-CN" altLang="en-US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0" name="Text Box 12"/>
          <p:cNvSpPr txBox="1">
            <a:spLocks noChangeArrowheads="1"/>
          </p:cNvSpPr>
          <p:nvPr/>
        </p:nvSpPr>
        <p:spPr bwMode="auto">
          <a:xfrm>
            <a:off x="2908697" y="27463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1749027" y="1908865"/>
            <a:ext cx="8705215" cy="249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课文中圈出带有生字的词语，读准字音。重点读好多音字。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hǎo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）好地方 （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gàn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）干活     （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fēn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）分开   （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dīng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）钉子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hào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）好客    （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gān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）葡萄干  （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fèn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）水分   （</a:t>
            </a:r>
            <a:r>
              <a:rPr lang="en-US" altLang="zh-CN" sz="2400" dirty="0" err="1">
                <a:latin typeface="微软雅黑" panose="020B0503020204020204" charset="-122"/>
                <a:ea typeface="微软雅黑" panose="020B0503020204020204" charset="-122"/>
              </a:rPr>
              <a:t>dìng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）钉着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CATEGORY" val="custom"/>
  <p:tag name="KSO_WM_TEMPLATE_INDEX" val="160546"/>
</p:tagLst>
</file>

<file path=ppt/tags/tag63.xml><?xml version="1.0" encoding="utf-8"?>
<p:tagLst xmlns:p="http://schemas.openxmlformats.org/presentationml/2006/main">
  <p:tag name="KSO_WM_TEMPLATE_CATEGORY" val="custom"/>
  <p:tag name="KSO_WM_TEMPLATE_INDEX" val="160546"/>
</p:tagLst>
</file>

<file path=ppt/tags/tag64.xml><?xml version="1.0" encoding="utf-8"?>
<p:tagLst xmlns:p="http://schemas.openxmlformats.org/presentationml/2006/main">
  <p:tag name="KSO_WM_TEMPLATE_CATEGORY" val="custom"/>
  <p:tag name="KSO_WM_TEMPLATE_INDEX" val="160546"/>
</p:tagLst>
</file>

<file path=ppt/tags/tag65.xml><?xml version="1.0" encoding="utf-8"?>
<p:tagLst xmlns:p="http://schemas.openxmlformats.org/presentationml/2006/main">
  <p:tag name="KSO_WM_TEMPLATE_CATEGORY" val="custom"/>
  <p:tag name="KSO_WM_TEMPLATE_INDEX" val="160546"/>
</p:tagLst>
</file>

<file path=ppt/tags/tag66.xml><?xml version="1.0" encoding="utf-8"?>
<p:tagLst xmlns:p="http://schemas.openxmlformats.org/presentationml/2006/main">
  <p:tag name="KSO_WM_TEMPLATE_CATEGORY" val="custom"/>
  <p:tag name="KSO_WM_TEMPLATE_INDEX" val="160546"/>
</p:tagLst>
</file>

<file path=ppt/tags/tag67.xml><?xml version="1.0" encoding="utf-8"?>
<p:tagLst xmlns:p="http://schemas.openxmlformats.org/presentationml/2006/main">
  <p:tag name="KSO_WM_TEMPLATE_CATEGORY" val="custom"/>
  <p:tag name="KSO_WM_TEMPLATE_INDEX" val="160546"/>
</p:tagLst>
</file>

<file path=ppt/tags/tag68.xml><?xml version="1.0" encoding="utf-8"?>
<p:tagLst xmlns:p="http://schemas.openxmlformats.org/presentationml/2006/main">
  <p:tag name="KSO_WM_TEMPLATE_CATEGORY" val="custom"/>
  <p:tag name="KSO_WM_TEMPLATE_INDEX" val="160546"/>
</p:tagLst>
</file>

<file path=ppt/tags/tag69.xml><?xml version="1.0" encoding="utf-8"?>
<p:tagLst xmlns:p="http://schemas.openxmlformats.org/presentationml/2006/main">
  <p:tag name="KSO_WM_TEMPLATE_CATEGORY" val="custom"/>
  <p:tag name="KSO_WM_TEMPLATE_INDEX" val="16054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CATEGORY" val="custom"/>
  <p:tag name="KSO_WM_TEMPLATE_INDEX" val="160546"/>
</p:tagLst>
</file>

<file path=ppt/tags/tag71.xml><?xml version="1.0" encoding="utf-8"?>
<p:tagLst xmlns:p="http://schemas.openxmlformats.org/presentationml/2006/main">
  <p:tag name="KSO_WM_TEMPLATE_CATEGORY" val="custom"/>
  <p:tag name="KSO_WM_TEMPLATE_INDEX" val="160546"/>
</p:tagLst>
</file>

<file path=ppt/tags/tag72.xml><?xml version="1.0" encoding="utf-8"?>
<p:tagLst xmlns:p="http://schemas.openxmlformats.org/presentationml/2006/main">
  <p:tag name="KSO_WM_TEMPLATE_CATEGORY" val="custom"/>
  <p:tag name="KSO_WM_TEMPLATE_INDEX" val="160546"/>
</p:tagLst>
</file>

<file path=ppt/tags/tag73.xml><?xml version="1.0" encoding="utf-8"?>
<p:tagLst xmlns:p="http://schemas.openxmlformats.org/presentationml/2006/main">
  <p:tag name="KSO_WM_TEMPLATE_CATEGORY" val="custom"/>
  <p:tag name="KSO_WM_TEMPLATE_INDEX" val="160546"/>
</p:tagLst>
</file>

<file path=ppt/tags/tag74.xml><?xml version="1.0" encoding="utf-8"?>
<p:tagLst xmlns:p="http://schemas.openxmlformats.org/presentationml/2006/main">
  <p:tag name="KSO_WM_TEMPLATE_CATEGORY" val="custom"/>
  <p:tag name="KSO_WM_TEMPLATE_INDEX" val="160546"/>
</p:tagLst>
</file>

<file path=ppt/tags/tag75.xml><?xml version="1.0" encoding="utf-8"?>
<p:tagLst xmlns:p="http://schemas.openxmlformats.org/presentationml/2006/main">
  <p:tag name="KSO_WM_TEMPLATE_CATEGORY" val="custom"/>
  <p:tag name="KSO_WM_TEMPLATE_INDEX" val="160546"/>
</p:tagLst>
</file>

<file path=ppt/tags/tag76.xml><?xml version="1.0" encoding="utf-8"?>
<p:tagLst xmlns:p="http://schemas.openxmlformats.org/presentationml/2006/main">
  <p:tag name="KSO_WM_TEMPLATE_CATEGORY" val="custom"/>
  <p:tag name="KSO_WM_TEMPLATE_INDEX" val="160546"/>
</p:tagLst>
</file>

<file path=ppt/tags/tag77.xml><?xml version="1.0" encoding="utf-8"?>
<p:tagLst xmlns:p="http://schemas.openxmlformats.org/presentationml/2006/main">
  <p:tag name="KSO_WM_TEMPLATE_CATEGORY" val="custom"/>
  <p:tag name="KSO_WM_TEMPLATE_INDEX" val="160546"/>
</p:tagLst>
</file>

<file path=ppt/tags/tag78.xml><?xml version="1.0" encoding="utf-8"?>
<p:tagLst xmlns:p="http://schemas.openxmlformats.org/presentationml/2006/main">
  <p:tag name="KSO_WM_TEMPLATE_CATEGORY" val="custom"/>
  <p:tag name="KSO_WM_TEMPLATE_INDEX" val="160546"/>
</p:tagLst>
</file>

<file path=ppt/tags/tag79.xml><?xml version="1.0" encoding="utf-8"?>
<p:tagLst xmlns:p="http://schemas.openxmlformats.org/presentationml/2006/main">
  <p:tag name="KSO_WM_TEMPLATE_CATEGORY" val="custom"/>
  <p:tag name="KSO_WM_TEMPLATE_INDEX" val="16054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CATEGORY" val="custom"/>
  <p:tag name="KSO_WM_TEMPLATE_INDEX" val="160546"/>
</p:tagLst>
</file>

<file path=ppt/tags/tag81.xml><?xml version="1.0" encoding="utf-8"?>
<p:tagLst xmlns:p="http://schemas.openxmlformats.org/presentationml/2006/main">
  <p:tag name="KSO_WM_TEMPLATE_CATEGORY" val="custom"/>
  <p:tag name="KSO_WM_TEMPLATE_INDEX" val="160546"/>
</p:tagLst>
</file>

<file path=ppt/tags/tag82.xml><?xml version="1.0" encoding="utf-8"?>
<p:tagLst xmlns:p="http://schemas.openxmlformats.org/presentationml/2006/main">
  <p:tag name="KSO_WM_TEMPLATE_CATEGORY" val="custom"/>
  <p:tag name="KSO_WM_TEMPLATE_INDEX" val="160546"/>
</p:tagLst>
</file>

<file path=ppt/tags/tag83.xml><?xml version="1.0" encoding="utf-8"?>
<p:tagLst xmlns:p="http://schemas.openxmlformats.org/presentationml/2006/main">
  <p:tag name="KSO_WM_TEMPLATE_CATEGORY" val="custom"/>
  <p:tag name="KSO_WM_TEMPLATE_INDEX" val="160546"/>
</p:tagLst>
</file>

<file path=ppt/tags/tag84.xml><?xml version="1.0" encoding="utf-8"?>
<p:tagLst xmlns:p="http://schemas.openxmlformats.org/presentationml/2006/main">
  <p:tag name="KSO_WM_TEMPLATE_CATEGORY" val="custom"/>
  <p:tag name="KSO_WM_TEMPLATE_INDEX" val="16054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2583</Words>
  <Application>WPS 演示</Application>
  <PresentationFormat>宽屏</PresentationFormat>
  <Paragraphs>230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楷体_GB2312</vt:lpstr>
      <vt:lpstr>新宋体</vt:lpstr>
      <vt:lpstr>楷体</vt:lpstr>
      <vt:lpstr>华文中宋</vt:lpstr>
      <vt:lpstr>Office 主题​​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葡萄种在山坡的梯田上。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2019-09-20T00:46:12Z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