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3"/>
  </p:handout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024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024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42DD7666-0CE0-4641-AA44-14F891EFC9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5B0AF4AA-6311-4402-BA38-5EDA27AB4D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433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43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1AE08D98-3E9E-488A-80FD-FA7455AA8D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867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867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4946F46D-925B-4047-8CF7-30C94659A0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GI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slide" Target="slide10.xml"/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圆角矩形 66"/>
          <p:cNvSpPr/>
          <p:nvPr/>
        </p:nvSpPr>
        <p:spPr bwMode="auto">
          <a:xfrm>
            <a:off x="2482850" y="1885950"/>
            <a:ext cx="7226300" cy="135467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pic>
        <p:nvPicPr>
          <p:cNvPr id="9219" name="Picture 39" descr="구름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19839" y="179917"/>
            <a:ext cx="682625" cy="364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0" descr="구름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759825" y="503767"/>
            <a:ext cx="1042988" cy="554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1" name="组合 13338"/>
          <p:cNvGrpSpPr/>
          <p:nvPr/>
        </p:nvGrpSpPr>
        <p:grpSpPr bwMode="auto">
          <a:xfrm>
            <a:off x="3114676" y="508001"/>
            <a:ext cx="6569075" cy="1572684"/>
            <a:chOff x="2421822" y="653628"/>
            <a:chExt cx="6568151" cy="1576789"/>
          </a:xfrm>
        </p:grpSpPr>
        <p:sp>
          <p:nvSpPr>
            <p:cNvPr id="9222" name="Text Box 2"/>
            <p:cNvSpPr txBox="1">
              <a:spLocks noChangeArrowheads="1"/>
            </p:cNvSpPr>
            <p:nvPr/>
          </p:nvSpPr>
          <p:spPr bwMode="auto">
            <a:xfrm>
              <a:off x="3843024" y="788727"/>
              <a:ext cx="5146949" cy="1017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zh-CN" altLang="en-US" sz="60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牛郎织女</a:t>
              </a:r>
              <a:r>
                <a:rPr lang="en-US" altLang="zh-CN" sz="60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zh-CN" altLang="en-US" sz="60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二</a:t>
              </a:r>
              <a:r>
                <a:rPr lang="en-US" altLang="zh-CN" sz="60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endParaRPr lang="zh-CN" altLang="en-US" sz="60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9223" name="组合 13337"/>
            <p:cNvGrpSpPr/>
            <p:nvPr/>
          </p:nvGrpSpPr>
          <p:grpSpPr bwMode="auto">
            <a:xfrm>
              <a:off x="2421822" y="653628"/>
              <a:ext cx="1299279" cy="1576789"/>
              <a:chOff x="2576197" y="485003"/>
              <a:chExt cx="1299279" cy="1576789"/>
            </a:xfrm>
          </p:grpSpPr>
          <p:sp>
            <p:nvSpPr>
              <p:cNvPr id="9224" name="AutoShape 11"/>
              <p:cNvSpPr>
                <a:spLocks noChangeArrowheads="1"/>
              </p:cNvSpPr>
              <p:nvPr/>
            </p:nvSpPr>
            <p:spPr bwMode="auto">
              <a:xfrm>
                <a:off x="2576197" y="485003"/>
                <a:ext cx="1299279" cy="1576789"/>
              </a:xfrm>
              <a:prstGeom prst="diamond">
                <a:avLst/>
              </a:prstGeom>
              <a:solidFill>
                <a:srgbClr val="236B2A"/>
              </a:solidFill>
              <a:ln w="38100">
                <a:solidFill>
                  <a:schemeClr val="bg1"/>
                </a:solidFill>
                <a:miter lim="800000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 eaLnBrk="0" hangingPunct="0">
                  <a:buFontTx/>
                  <a:buNone/>
                </a:pPr>
                <a:endParaRPr lang="en-US" altLang="ko-KR" sz="2800" b="1">
                  <a:solidFill>
                    <a:srgbClr val="FFFFFF"/>
                  </a:solidFill>
                  <a:ea typeface="Gulim" pitchFamily="34" charset="-127"/>
                </a:endParaRPr>
              </a:p>
            </p:txBody>
          </p:sp>
          <p:sp>
            <p:nvSpPr>
              <p:cNvPr id="9225" name="文本框 13"/>
              <p:cNvSpPr txBox="1">
                <a:spLocks noChangeArrowheads="1"/>
              </p:cNvSpPr>
              <p:nvPr/>
            </p:nvSpPr>
            <p:spPr bwMode="auto">
              <a:xfrm>
                <a:off x="2678883" y="607386"/>
                <a:ext cx="951096" cy="10173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6000" b="1">
                    <a:solidFill>
                      <a:schemeClr val="bg1"/>
                    </a:solidFill>
                    <a:latin typeface="方正大黑简体" pitchFamily="65" charset="-122"/>
                    <a:ea typeface="方正大黑简体" pitchFamily="65" charset="-122"/>
                  </a:rPr>
                  <a:t>11</a:t>
                </a:r>
                <a:endParaRPr lang="zh-CN" altLang="en-US" sz="6000" b="1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</p:grpSp>
      </p:grpSp>
      <p:grpSp>
        <p:nvGrpSpPr>
          <p:cNvPr id="9226" name="组合 16"/>
          <p:cNvGrpSpPr/>
          <p:nvPr/>
        </p:nvGrpSpPr>
        <p:grpSpPr bwMode="auto">
          <a:xfrm>
            <a:off x="2489201" y="5245101"/>
            <a:ext cx="7142163" cy="742949"/>
            <a:chOff x="2082840" y="4191901"/>
            <a:chExt cx="4877412" cy="557212"/>
          </a:xfrm>
        </p:grpSpPr>
        <p:grpSp>
          <p:nvGrpSpPr>
            <p:cNvPr id="9227" name="组合 18"/>
            <p:cNvGrpSpPr/>
            <p:nvPr/>
          </p:nvGrpSpPr>
          <p:grpSpPr bwMode="auto">
            <a:xfrm>
              <a:off x="2082840" y="4191901"/>
              <a:ext cx="1214996" cy="557212"/>
              <a:chOff x="1854587" y="4227513"/>
              <a:chExt cx="1214996" cy="557212"/>
            </a:xfrm>
          </p:grpSpPr>
          <p:sp>
            <p:nvSpPr>
              <p:cNvPr id="39" name="任意多边形 38"/>
              <p:cNvSpPr/>
              <p:nvPr/>
            </p:nvSpPr>
            <p:spPr bwMode="auto">
              <a:xfrm>
                <a:off x="2067803" y="4227513"/>
                <a:ext cx="1001780" cy="557212"/>
              </a:xfrm>
              <a:custGeom>
                <a:avLst/>
                <a:gdLst>
                  <a:gd name="connsiteX0" fmla="*/ 0 w 1736380"/>
                  <a:gd name="connsiteY0" fmla="*/ 104183 h 1041828"/>
                  <a:gd name="connsiteX1" fmla="*/ 104183 w 1736380"/>
                  <a:gd name="connsiteY1" fmla="*/ 0 h 1041828"/>
                  <a:gd name="connsiteX2" fmla="*/ 1632197 w 1736380"/>
                  <a:gd name="connsiteY2" fmla="*/ 0 h 1041828"/>
                  <a:gd name="connsiteX3" fmla="*/ 1736380 w 1736380"/>
                  <a:gd name="connsiteY3" fmla="*/ 104183 h 1041828"/>
                  <a:gd name="connsiteX4" fmla="*/ 1736380 w 1736380"/>
                  <a:gd name="connsiteY4" fmla="*/ 937645 h 1041828"/>
                  <a:gd name="connsiteX5" fmla="*/ 1632197 w 1736380"/>
                  <a:gd name="connsiteY5" fmla="*/ 1041828 h 1041828"/>
                  <a:gd name="connsiteX6" fmla="*/ 104183 w 1736380"/>
                  <a:gd name="connsiteY6" fmla="*/ 1041828 h 1041828"/>
                  <a:gd name="connsiteX7" fmla="*/ 0 w 1736380"/>
                  <a:gd name="connsiteY7" fmla="*/ 937645 h 1041828"/>
                  <a:gd name="connsiteX8" fmla="*/ 0 w 1736380"/>
                  <a:gd name="connsiteY8" fmla="*/ 104183 h 1041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36380" h="1041828">
                    <a:moveTo>
                      <a:pt x="0" y="104183"/>
                    </a:moveTo>
                    <a:cubicBezTo>
                      <a:pt x="0" y="46644"/>
                      <a:pt x="46644" y="0"/>
                      <a:pt x="104183" y="0"/>
                    </a:cubicBezTo>
                    <a:lnTo>
                      <a:pt x="1632197" y="0"/>
                    </a:lnTo>
                    <a:cubicBezTo>
                      <a:pt x="1689736" y="0"/>
                      <a:pt x="1736380" y="46644"/>
                      <a:pt x="1736380" y="104183"/>
                    </a:cubicBezTo>
                    <a:lnTo>
                      <a:pt x="1736380" y="937645"/>
                    </a:lnTo>
                    <a:cubicBezTo>
                      <a:pt x="1736380" y="995184"/>
                      <a:pt x="1689736" y="1041828"/>
                      <a:pt x="1632197" y="1041828"/>
                    </a:cubicBezTo>
                    <a:lnTo>
                      <a:pt x="104183" y="1041828"/>
                    </a:lnTo>
                    <a:cubicBezTo>
                      <a:pt x="46644" y="1041828"/>
                      <a:pt x="0" y="995184"/>
                      <a:pt x="0" y="937645"/>
                    </a:cubicBezTo>
                    <a:lnTo>
                      <a:pt x="0" y="104183"/>
                    </a:lnTo>
                    <a:close/>
                  </a:path>
                </a:pathLst>
              </a:custGeom>
              <a:noFill/>
              <a:ln>
                <a:noFill/>
              </a:ln>
              <a:effectLst>
                <a:glow rad="101600">
                  <a:schemeClr val="accent3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37194" tIns="137194" rIns="137194" bIns="137194" spcCol="1270" anchor="ctr"/>
              <a:lstStyle/>
              <a:p>
                <a:pPr algn="ctr" defTabSz="1244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200" b="1" dirty="0">
                    <a:ln w="18415" cmpd="sng">
                      <a:prstDash val="solid"/>
                    </a:ln>
                    <a:solidFill>
                      <a:schemeClr val="tx1"/>
                    </a:solidFill>
                    <a:effectLst>
                      <a:glow rad="139700">
                        <a:srgbClr val="FFFF00">
                          <a:alpha val="40000"/>
                        </a:srgbClr>
                      </a:glow>
                    </a:effectLst>
                    <a:latin typeface="微软雅黑" panose="020B0503020204020204" charset="-122"/>
                    <a:ea typeface="微软雅黑" panose="020B0503020204020204" charset="-122"/>
                  </a:rPr>
                  <a:t>初读感知</a:t>
                </a:r>
                <a:endParaRPr lang="zh-CN" altLang="en-US" sz="22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9229" name="图片 4" descr="小花2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854587" y="4279685"/>
                <a:ext cx="357619" cy="4528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9230" name="组合 20"/>
            <p:cNvGrpSpPr/>
            <p:nvPr/>
          </p:nvGrpSpPr>
          <p:grpSpPr bwMode="auto">
            <a:xfrm>
              <a:off x="3293061" y="4191901"/>
              <a:ext cx="1194037" cy="557212"/>
              <a:chOff x="2925180" y="4227513"/>
              <a:chExt cx="1194037" cy="557212"/>
            </a:xfrm>
          </p:grpSpPr>
          <p:pic>
            <p:nvPicPr>
              <p:cNvPr id="9231" name="图片 4" descr="小花2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925180" y="4279685"/>
                <a:ext cx="357619" cy="4528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" name="任意多边形 37"/>
              <p:cNvSpPr/>
              <p:nvPr/>
            </p:nvSpPr>
            <p:spPr bwMode="auto">
              <a:xfrm>
                <a:off x="3138396" y="4227513"/>
                <a:ext cx="980821" cy="557212"/>
              </a:xfrm>
              <a:custGeom>
                <a:avLst/>
                <a:gdLst>
                  <a:gd name="connsiteX0" fmla="*/ 0 w 1736380"/>
                  <a:gd name="connsiteY0" fmla="*/ 104183 h 1041828"/>
                  <a:gd name="connsiteX1" fmla="*/ 104183 w 1736380"/>
                  <a:gd name="connsiteY1" fmla="*/ 0 h 1041828"/>
                  <a:gd name="connsiteX2" fmla="*/ 1632197 w 1736380"/>
                  <a:gd name="connsiteY2" fmla="*/ 0 h 1041828"/>
                  <a:gd name="connsiteX3" fmla="*/ 1736380 w 1736380"/>
                  <a:gd name="connsiteY3" fmla="*/ 104183 h 1041828"/>
                  <a:gd name="connsiteX4" fmla="*/ 1736380 w 1736380"/>
                  <a:gd name="connsiteY4" fmla="*/ 937645 h 1041828"/>
                  <a:gd name="connsiteX5" fmla="*/ 1632197 w 1736380"/>
                  <a:gd name="connsiteY5" fmla="*/ 1041828 h 1041828"/>
                  <a:gd name="connsiteX6" fmla="*/ 104183 w 1736380"/>
                  <a:gd name="connsiteY6" fmla="*/ 1041828 h 1041828"/>
                  <a:gd name="connsiteX7" fmla="*/ 0 w 1736380"/>
                  <a:gd name="connsiteY7" fmla="*/ 937645 h 1041828"/>
                  <a:gd name="connsiteX8" fmla="*/ 0 w 1736380"/>
                  <a:gd name="connsiteY8" fmla="*/ 104183 h 1041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36380" h="1041828">
                    <a:moveTo>
                      <a:pt x="0" y="104183"/>
                    </a:moveTo>
                    <a:cubicBezTo>
                      <a:pt x="0" y="46644"/>
                      <a:pt x="46644" y="0"/>
                      <a:pt x="104183" y="0"/>
                    </a:cubicBezTo>
                    <a:lnTo>
                      <a:pt x="1632197" y="0"/>
                    </a:lnTo>
                    <a:cubicBezTo>
                      <a:pt x="1689736" y="0"/>
                      <a:pt x="1736380" y="46644"/>
                      <a:pt x="1736380" y="104183"/>
                    </a:cubicBezTo>
                    <a:lnTo>
                      <a:pt x="1736380" y="937645"/>
                    </a:lnTo>
                    <a:cubicBezTo>
                      <a:pt x="1736380" y="995184"/>
                      <a:pt x="1689736" y="1041828"/>
                      <a:pt x="1632197" y="1041828"/>
                    </a:cubicBezTo>
                    <a:lnTo>
                      <a:pt x="104183" y="1041828"/>
                    </a:lnTo>
                    <a:cubicBezTo>
                      <a:pt x="46644" y="1041828"/>
                      <a:pt x="0" y="995184"/>
                      <a:pt x="0" y="937645"/>
                    </a:cubicBezTo>
                    <a:lnTo>
                      <a:pt x="0" y="104183"/>
                    </a:lnTo>
                    <a:close/>
                  </a:path>
                </a:pathLst>
              </a:custGeom>
              <a:noFill/>
              <a:ln>
                <a:noFill/>
              </a:ln>
              <a:effectLst>
                <a:glow rad="101600">
                  <a:schemeClr val="accent3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37194" tIns="137194" rIns="137194" bIns="137194" spcCol="1270" anchor="ctr"/>
              <a:lstStyle/>
              <a:p>
                <a:pPr algn="ctr" defTabSz="1244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200" b="1" dirty="0">
                    <a:ln w="18415" cmpd="sng">
                      <a:prstDash val="solid"/>
                    </a:ln>
                    <a:solidFill>
                      <a:schemeClr val="tx1"/>
                    </a:solidFill>
                    <a:effectLst>
                      <a:glow rad="139700">
                        <a:srgbClr val="FFFF00">
                          <a:alpha val="40000"/>
                        </a:srgbClr>
                      </a:glow>
                    </a:effectLst>
                    <a:latin typeface="微软雅黑" panose="020B0503020204020204" charset="-122"/>
                    <a:ea typeface="微软雅黑" panose="020B0503020204020204" charset="-122"/>
                  </a:rPr>
                  <a:t>品读释疑</a:t>
                </a:r>
                <a:endParaRPr lang="zh-CN" altLang="en-US" sz="22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233" name="组合 21"/>
            <p:cNvGrpSpPr/>
            <p:nvPr/>
          </p:nvGrpSpPr>
          <p:grpSpPr bwMode="auto">
            <a:xfrm>
              <a:off x="4482323" y="4191901"/>
              <a:ext cx="1241352" cy="557212"/>
              <a:chOff x="3974814" y="4227513"/>
              <a:chExt cx="1241352" cy="557212"/>
            </a:xfrm>
          </p:grpSpPr>
          <p:pic>
            <p:nvPicPr>
              <p:cNvPr id="9234" name="图片 4" descr="小花2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3974814" y="4279685"/>
                <a:ext cx="357619" cy="4528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" name="任意多边形 35"/>
              <p:cNvSpPr/>
              <p:nvPr/>
            </p:nvSpPr>
            <p:spPr bwMode="auto">
              <a:xfrm>
                <a:off x="4188030" y="4227513"/>
                <a:ext cx="1028136" cy="557212"/>
              </a:xfrm>
              <a:custGeom>
                <a:avLst/>
                <a:gdLst>
                  <a:gd name="connsiteX0" fmla="*/ 0 w 1736380"/>
                  <a:gd name="connsiteY0" fmla="*/ 104183 h 1041828"/>
                  <a:gd name="connsiteX1" fmla="*/ 104183 w 1736380"/>
                  <a:gd name="connsiteY1" fmla="*/ 0 h 1041828"/>
                  <a:gd name="connsiteX2" fmla="*/ 1632197 w 1736380"/>
                  <a:gd name="connsiteY2" fmla="*/ 0 h 1041828"/>
                  <a:gd name="connsiteX3" fmla="*/ 1736380 w 1736380"/>
                  <a:gd name="connsiteY3" fmla="*/ 104183 h 1041828"/>
                  <a:gd name="connsiteX4" fmla="*/ 1736380 w 1736380"/>
                  <a:gd name="connsiteY4" fmla="*/ 937645 h 1041828"/>
                  <a:gd name="connsiteX5" fmla="*/ 1632197 w 1736380"/>
                  <a:gd name="connsiteY5" fmla="*/ 1041828 h 1041828"/>
                  <a:gd name="connsiteX6" fmla="*/ 104183 w 1736380"/>
                  <a:gd name="connsiteY6" fmla="*/ 1041828 h 1041828"/>
                  <a:gd name="connsiteX7" fmla="*/ 0 w 1736380"/>
                  <a:gd name="connsiteY7" fmla="*/ 937645 h 1041828"/>
                  <a:gd name="connsiteX8" fmla="*/ 0 w 1736380"/>
                  <a:gd name="connsiteY8" fmla="*/ 104183 h 1041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36380" h="1041828">
                    <a:moveTo>
                      <a:pt x="0" y="104183"/>
                    </a:moveTo>
                    <a:cubicBezTo>
                      <a:pt x="0" y="46644"/>
                      <a:pt x="46644" y="0"/>
                      <a:pt x="104183" y="0"/>
                    </a:cubicBezTo>
                    <a:lnTo>
                      <a:pt x="1632197" y="0"/>
                    </a:lnTo>
                    <a:cubicBezTo>
                      <a:pt x="1689736" y="0"/>
                      <a:pt x="1736380" y="46644"/>
                      <a:pt x="1736380" y="104183"/>
                    </a:cubicBezTo>
                    <a:lnTo>
                      <a:pt x="1736380" y="937645"/>
                    </a:lnTo>
                    <a:cubicBezTo>
                      <a:pt x="1736380" y="995184"/>
                      <a:pt x="1689736" y="1041828"/>
                      <a:pt x="1632197" y="1041828"/>
                    </a:cubicBezTo>
                    <a:lnTo>
                      <a:pt x="104183" y="1041828"/>
                    </a:lnTo>
                    <a:cubicBezTo>
                      <a:pt x="46644" y="1041828"/>
                      <a:pt x="0" y="995184"/>
                      <a:pt x="0" y="937645"/>
                    </a:cubicBezTo>
                    <a:lnTo>
                      <a:pt x="0" y="104183"/>
                    </a:lnTo>
                    <a:close/>
                  </a:path>
                </a:pathLst>
              </a:custGeom>
              <a:noFill/>
              <a:ln>
                <a:noFill/>
              </a:ln>
              <a:effectLst>
                <a:glow rad="101600">
                  <a:schemeClr val="accent3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37194" tIns="137194" rIns="137194" bIns="137194" spcCol="1270" anchor="ctr"/>
              <a:lstStyle/>
              <a:p>
                <a:pPr algn="ctr" defTabSz="1244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200" b="1" dirty="0">
                    <a:ln w="18415" cmpd="sng">
                      <a:prstDash val="solid"/>
                    </a:ln>
                    <a:solidFill>
                      <a:schemeClr val="tx1"/>
                    </a:solidFill>
                    <a:effectLst>
                      <a:glow rad="139700">
                        <a:srgbClr val="FFFF00">
                          <a:alpha val="40000"/>
                        </a:srgbClr>
                      </a:glow>
                    </a:effectLst>
                    <a:latin typeface="微软雅黑" panose="020B0503020204020204" charset="-122"/>
                    <a:ea typeface="微软雅黑" panose="020B0503020204020204" charset="-122"/>
                  </a:rPr>
                  <a:t>结构主旨</a:t>
                </a:r>
                <a:endParaRPr lang="zh-CN" altLang="en-US" sz="22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236" name="组合 25"/>
            <p:cNvGrpSpPr/>
            <p:nvPr/>
          </p:nvGrpSpPr>
          <p:grpSpPr bwMode="auto">
            <a:xfrm>
              <a:off x="5718900" y="4191901"/>
              <a:ext cx="1241352" cy="557212"/>
              <a:chOff x="5071763" y="4227513"/>
              <a:chExt cx="1241352" cy="557212"/>
            </a:xfrm>
          </p:grpSpPr>
          <p:pic>
            <p:nvPicPr>
              <p:cNvPr id="9237" name="图片 4" descr="小花2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5071763" y="4279685"/>
                <a:ext cx="357619" cy="4528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" name="任意多边形 33"/>
              <p:cNvSpPr/>
              <p:nvPr/>
            </p:nvSpPr>
            <p:spPr bwMode="auto">
              <a:xfrm>
                <a:off x="5284979" y="4227513"/>
                <a:ext cx="1028136" cy="557212"/>
              </a:xfrm>
              <a:custGeom>
                <a:avLst/>
                <a:gdLst>
                  <a:gd name="connsiteX0" fmla="*/ 0 w 1736380"/>
                  <a:gd name="connsiteY0" fmla="*/ 104183 h 1041828"/>
                  <a:gd name="connsiteX1" fmla="*/ 104183 w 1736380"/>
                  <a:gd name="connsiteY1" fmla="*/ 0 h 1041828"/>
                  <a:gd name="connsiteX2" fmla="*/ 1632197 w 1736380"/>
                  <a:gd name="connsiteY2" fmla="*/ 0 h 1041828"/>
                  <a:gd name="connsiteX3" fmla="*/ 1736380 w 1736380"/>
                  <a:gd name="connsiteY3" fmla="*/ 104183 h 1041828"/>
                  <a:gd name="connsiteX4" fmla="*/ 1736380 w 1736380"/>
                  <a:gd name="connsiteY4" fmla="*/ 937645 h 1041828"/>
                  <a:gd name="connsiteX5" fmla="*/ 1632197 w 1736380"/>
                  <a:gd name="connsiteY5" fmla="*/ 1041828 h 1041828"/>
                  <a:gd name="connsiteX6" fmla="*/ 104183 w 1736380"/>
                  <a:gd name="connsiteY6" fmla="*/ 1041828 h 1041828"/>
                  <a:gd name="connsiteX7" fmla="*/ 0 w 1736380"/>
                  <a:gd name="connsiteY7" fmla="*/ 937645 h 1041828"/>
                  <a:gd name="connsiteX8" fmla="*/ 0 w 1736380"/>
                  <a:gd name="connsiteY8" fmla="*/ 104183 h 1041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36380" h="1041828">
                    <a:moveTo>
                      <a:pt x="0" y="104183"/>
                    </a:moveTo>
                    <a:cubicBezTo>
                      <a:pt x="0" y="46644"/>
                      <a:pt x="46644" y="0"/>
                      <a:pt x="104183" y="0"/>
                    </a:cubicBezTo>
                    <a:lnTo>
                      <a:pt x="1632197" y="0"/>
                    </a:lnTo>
                    <a:cubicBezTo>
                      <a:pt x="1689736" y="0"/>
                      <a:pt x="1736380" y="46644"/>
                      <a:pt x="1736380" y="104183"/>
                    </a:cubicBezTo>
                    <a:lnTo>
                      <a:pt x="1736380" y="937645"/>
                    </a:lnTo>
                    <a:cubicBezTo>
                      <a:pt x="1736380" y="995184"/>
                      <a:pt x="1689736" y="1041828"/>
                      <a:pt x="1632197" y="1041828"/>
                    </a:cubicBezTo>
                    <a:lnTo>
                      <a:pt x="104183" y="1041828"/>
                    </a:lnTo>
                    <a:cubicBezTo>
                      <a:pt x="46644" y="1041828"/>
                      <a:pt x="0" y="995184"/>
                      <a:pt x="0" y="937645"/>
                    </a:cubicBezTo>
                    <a:lnTo>
                      <a:pt x="0" y="104183"/>
                    </a:lnTo>
                    <a:close/>
                  </a:path>
                </a:pathLst>
              </a:custGeom>
              <a:noFill/>
              <a:ln>
                <a:noFill/>
              </a:ln>
              <a:effectLst>
                <a:glow rad="101600">
                  <a:schemeClr val="accent3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37194" tIns="137194" rIns="137194" bIns="137194" spcCol="1270" anchor="ctr"/>
              <a:lstStyle/>
              <a:p>
                <a:pPr algn="ctr" defTabSz="1244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200" b="1" dirty="0">
                    <a:ln w="18415" cmpd="sng">
                      <a:prstDash val="solid"/>
                    </a:ln>
                    <a:solidFill>
                      <a:schemeClr val="tx1"/>
                    </a:solidFill>
                    <a:effectLst>
                      <a:glow rad="139700">
                        <a:srgbClr val="FFFF00">
                          <a:alpha val="40000"/>
                        </a:srgbClr>
                      </a:glow>
                    </a:effectLst>
                    <a:latin typeface="微软雅黑" panose="020B0503020204020204" charset="-122"/>
                    <a:ea typeface="微软雅黑" panose="020B0503020204020204" charset="-122"/>
                  </a:rPr>
                  <a:t>课堂拓展</a:t>
                </a:r>
                <a:endParaRPr lang="zh-CN" altLang="en-US" sz="22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pic>
        <p:nvPicPr>
          <p:cNvPr id="23569" name="Picture 1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5782" y="2177540"/>
            <a:ext cx="3760436" cy="2985010"/>
          </a:xfrm>
          <a:prstGeom prst="ellipse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2428875" y="4142317"/>
            <a:ext cx="1150938" cy="1549400"/>
            <a:chOff x="2426" y="1253"/>
            <a:chExt cx="1815" cy="1814"/>
          </a:xfrm>
        </p:grpSpPr>
        <p:sp>
          <p:nvSpPr>
            <p:cNvPr id="33813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814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815" name="Line 6"/>
            <p:cNvSpPr>
              <a:spLocks noChangeShapeType="1"/>
            </p:cNvSpPr>
            <p:nvPr/>
          </p:nvSpPr>
          <p:spPr bwMode="auto">
            <a:xfrm>
              <a:off x="3335" y="1298"/>
              <a:ext cx="0" cy="17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300539" y="3871385"/>
            <a:ext cx="14366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琱瑚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803651" y="4836585"/>
            <a:ext cx="25447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珊瑚虫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613026" y="3086100"/>
            <a:ext cx="74676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hú</a:t>
            </a:r>
            <a:endParaRPr lang="en-US" altLang="zh-CN" sz="4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6684964" y="4161367"/>
            <a:ext cx="1150937" cy="1549400"/>
            <a:chOff x="2426" y="1253"/>
            <a:chExt cx="1815" cy="1814"/>
          </a:xfrm>
        </p:grpSpPr>
        <p:sp>
          <p:nvSpPr>
            <p:cNvPr id="33810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811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812" name="Line 6"/>
            <p:cNvSpPr>
              <a:spLocks noChangeShapeType="1"/>
            </p:cNvSpPr>
            <p:nvPr/>
          </p:nvSpPr>
          <p:spPr bwMode="auto">
            <a:xfrm>
              <a:off x="3335" y="1298"/>
              <a:ext cx="0" cy="17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444751" y="4102100"/>
            <a:ext cx="115252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瑚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7" name="TextBox 44"/>
          <p:cNvSpPr txBox="1">
            <a:spLocks noChangeArrowheads="1"/>
          </p:cNvSpPr>
          <p:nvPr/>
        </p:nvSpPr>
        <p:spPr bwMode="auto">
          <a:xfrm>
            <a:off x="3236914" y="1585385"/>
            <a:ext cx="254317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红珊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瑚</a:t>
            </a:r>
            <a:endParaRPr lang="zh-CN" altLang="en-US" sz="5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570914" y="3854451"/>
            <a:ext cx="14366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礁石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001000" y="4794251"/>
            <a:ext cx="2667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暗礁险滩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781801" y="3151718"/>
            <a:ext cx="131064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jiāo</a:t>
            </a:r>
            <a:endParaRPr lang="en-US" altLang="zh-CN" sz="4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716714" y="4135967"/>
            <a:ext cx="115252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礁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2" name="TextBox 44"/>
          <p:cNvSpPr txBox="1">
            <a:spLocks noChangeArrowheads="1"/>
          </p:cNvSpPr>
          <p:nvPr/>
        </p:nvSpPr>
        <p:spPr bwMode="auto">
          <a:xfrm>
            <a:off x="7265989" y="1519767"/>
            <a:ext cx="2840037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珊瑚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礁</a:t>
            </a:r>
            <a:endParaRPr lang="zh-CN" altLang="en-US" sz="5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566275" y="939801"/>
            <a:ext cx="901700" cy="683684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3" grpId="0"/>
      <p:bldP spid="24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2428875" y="4142317"/>
            <a:ext cx="1150938" cy="1549400"/>
            <a:chOff x="2426" y="1253"/>
            <a:chExt cx="1815" cy="1814"/>
          </a:xfrm>
        </p:grpSpPr>
        <p:sp>
          <p:nvSpPr>
            <p:cNvPr id="34837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838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839" name="Line 6"/>
            <p:cNvSpPr>
              <a:spLocks noChangeShapeType="1"/>
            </p:cNvSpPr>
            <p:nvPr/>
          </p:nvSpPr>
          <p:spPr bwMode="auto">
            <a:xfrm>
              <a:off x="3335" y="1298"/>
              <a:ext cx="0" cy="17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300539" y="3852333"/>
            <a:ext cx="14366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竹筐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803651" y="4777317"/>
            <a:ext cx="25447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倾筐倒箧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308226" y="3048000"/>
            <a:ext cx="15925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kuāng</a:t>
            </a:r>
            <a:endParaRPr lang="en-US" altLang="zh-CN" sz="4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6684964" y="4161367"/>
            <a:ext cx="1150937" cy="1549400"/>
            <a:chOff x="2426" y="1253"/>
            <a:chExt cx="1815" cy="1814"/>
          </a:xfrm>
        </p:grpSpPr>
        <p:sp>
          <p:nvSpPr>
            <p:cNvPr id="34834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835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836" name="Line 6"/>
            <p:cNvSpPr>
              <a:spLocks noChangeShapeType="1"/>
            </p:cNvSpPr>
            <p:nvPr/>
          </p:nvSpPr>
          <p:spPr bwMode="auto">
            <a:xfrm>
              <a:off x="3335" y="1298"/>
              <a:ext cx="0" cy="17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444751" y="4102101"/>
            <a:ext cx="115252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筐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1" name="TextBox 44"/>
          <p:cNvSpPr txBox="1">
            <a:spLocks noChangeArrowheads="1"/>
          </p:cNvSpPr>
          <p:nvPr/>
        </p:nvSpPr>
        <p:spPr bwMode="auto">
          <a:xfrm>
            <a:off x="3382964" y="1509185"/>
            <a:ext cx="254317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筐</a:t>
            </a:r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endParaRPr lang="zh-CN" altLang="en-US" sz="5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512175" y="3835400"/>
            <a:ext cx="14366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执拗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972425" y="4754033"/>
            <a:ext cx="2667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强嘴拗舌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734175" y="3113617"/>
            <a:ext cx="10287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niù</a:t>
            </a:r>
            <a:endParaRPr lang="en-US" altLang="zh-CN" sz="4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716714" y="4135967"/>
            <a:ext cx="115252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拗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6" name="TextBox 44"/>
          <p:cNvSpPr txBox="1">
            <a:spLocks noChangeArrowheads="1"/>
          </p:cNvSpPr>
          <p:nvPr/>
        </p:nvSpPr>
        <p:spPr bwMode="auto">
          <a:xfrm>
            <a:off x="7339014" y="1519767"/>
            <a:ext cx="2255837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拗</a:t>
            </a:r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不过</a:t>
            </a:r>
            <a:endParaRPr lang="zh-CN" altLang="en-US" sz="5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566275" y="939801"/>
            <a:ext cx="901700" cy="683684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3" grpId="0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3"/>
          <p:cNvSpPr txBox="1">
            <a:spLocks noChangeArrowheads="1"/>
          </p:cNvSpPr>
          <p:nvPr/>
        </p:nvSpPr>
        <p:spPr bwMode="auto">
          <a:xfrm>
            <a:off x="4154488" y="3869267"/>
            <a:ext cx="5699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得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5"/>
          <p:cNvGrpSpPr/>
          <p:nvPr/>
        </p:nvGrpSpPr>
        <p:grpSpPr bwMode="auto">
          <a:xfrm>
            <a:off x="4740276" y="3083986"/>
            <a:ext cx="2797175" cy="1955801"/>
            <a:chOff x="2160913" y="4806127"/>
            <a:chExt cx="2798675" cy="1956081"/>
          </a:xfrm>
        </p:grpSpPr>
        <p:sp>
          <p:nvSpPr>
            <p:cNvPr id="15" name="左大括号 14"/>
            <p:cNvSpPr/>
            <p:nvPr/>
          </p:nvSpPr>
          <p:spPr>
            <a:xfrm>
              <a:off x="2160913" y="5119439"/>
              <a:ext cx="195368" cy="1642769"/>
            </a:xfrm>
            <a:prstGeom prst="leftBrac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800" b="1"/>
            </a:p>
          </p:txBody>
        </p:sp>
        <p:sp>
          <p:nvSpPr>
            <p:cNvPr id="23556" name="TextBox 15"/>
            <p:cNvSpPr txBox="1">
              <a:spLocks noChangeArrowheads="1"/>
            </p:cNvSpPr>
            <p:nvPr/>
          </p:nvSpPr>
          <p:spPr bwMode="auto">
            <a:xfrm>
              <a:off x="2352161" y="4806127"/>
              <a:ext cx="2607427" cy="1615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de </a:t>
              </a:r>
              <a:r>
                <a:rPr lang="en-US" altLang="zh-CN" sz="2200" b="1">
                  <a:solidFill>
                    <a:srgbClr val="FF0000"/>
                  </a:solidFill>
                  <a:latin typeface="宋体" panose="02010600030101010101" pitchFamily="2" charset="-122"/>
                </a:rPr>
                <a:t>(</a:t>
              </a:r>
              <a:r>
                <a:rPr lang="zh-CN" altLang="en-US" sz="2200" b="1">
                  <a:solidFill>
                    <a:srgbClr val="FF0000"/>
                  </a:solidFill>
                  <a:latin typeface="宋体" panose="02010600030101010101" pitchFamily="2" charset="-122"/>
                </a:rPr>
                <a:t>高兴得</a:t>
              </a:r>
              <a:r>
                <a:rPr lang="en-US" altLang="zh-CN" sz="2200" b="1">
                  <a:solidFill>
                    <a:srgbClr val="FF0000"/>
                  </a:solidFill>
                  <a:latin typeface="宋体" panose="02010600030101010101" pitchFamily="2" charset="-122"/>
                </a:rPr>
                <a:t>)</a:t>
              </a:r>
              <a:endParaRPr lang="en-US" altLang="zh-CN" sz="22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200" b="1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dé </a:t>
              </a:r>
              <a:r>
                <a:rPr lang="en-US" altLang="zh-CN" sz="2200" b="1">
                  <a:solidFill>
                    <a:srgbClr val="FF0000"/>
                  </a:solidFill>
                  <a:latin typeface="宋体" panose="02010600030101010101" pitchFamily="2" charset="-122"/>
                </a:rPr>
                <a:t>(</a:t>
              </a:r>
              <a:r>
                <a:rPr lang="zh-CN" altLang="en-US" sz="2200" b="1">
                  <a:solidFill>
                    <a:srgbClr val="FF0000"/>
                  </a:solidFill>
                  <a:latin typeface="宋体" panose="02010600030101010101" pitchFamily="2" charset="-122"/>
                </a:rPr>
                <a:t>得到</a:t>
              </a:r>
              <a:r>
                <a:rPr lang="en-US" altLang="zh-CN" sz="2200" b="1">
                  <a:solidFill>
                    <a:srgbClr val="FF0000"/>
                  </a:solidFill>
                  <a:latin typeface="宋体" panose="02010600030101010101" pitchFamily="2" charset="-122"/>
                </a:rPr>
                <a:t>)</a:t>
              </a:r>
              <a:endParaRPr lang="en-US" altLang="zh-CN" sz="22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200" b="1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děi </a:t>
              </a:r>
              <a:r>
                <a:rPr lang="en-US" altLang="zh-CN" sz="2200" b="1">
                  <a:solidFill>
                    <a:srgbClr val="FF0000"/>
                  </a:solidFill>
                  <a:latin typeface="宋体" panose="02010600030101010101" pitchFamily="2" charset="-122"/>
                </a:rPr>
                <a:t>(</a:t>
              </a:r>
              <a:r>
                <a:rPr lang="zh-CN" altLang="en-US" sz="2200" b="1">
                  <a:solidFill>
                    <a:srgbClr val="FF0000"/>
                  </a:solidFill>
                  <a:latin typeface="宋体" panose="02010600030101010101" pitchFamily="2" charset="-122"/>
                </a:rPr>
                <a:t>得亏</a:t>
              </a:r>
              <a:r>
                <a:rPr lang="en-US" altLang="zh-CN" sz="2200" b="1">
                  <a:solidFill>
                    <a:srgbClr val="FF0000"/>
                  </a:solidFill>
                  <a:latin typeface="宋体" panose="02010600030101010101" pitchFamily="2" charset="-122"/>
                </a:rPr>
                <a:t>)</a:t>
              </a:r>
              <a:endParaRPr lang="en-US" altLang="zh-CN" sz="22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2297113" y="1695452"/>
            <a:ext cx="7891462" cy="1756833"/>
          </a:xfrm>
          <a:prstGeom prst="rect">
            <a:avLst/>
          </a:prstGeom>
          <a:noFill/>
          <a:ln w="3175" cap="rnd">
            <a:noFill/>
            <a:prstDash val="sysDot"/>
            <a:miter lim="800000"/>
          </a:ln>
        </p:spPr>
        <p:txBody>
          <a:bodyPr lIns="91439" tIns="45719" rIns="91439" bIns="45719"/>
          <a:lstStyle/>
          <a:p>
            <a:pPr algn="just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读一读下面的句子，看看你有什么发现？</a:t>
            </a:r>
            <a:endParaRPr lang="en-US" altLang="zh-CN" sz="2400" b="1" dirty="0">
              <a:latin typeface="+mn-ea"/>
              <a:ea typeface="+mn-ea"/>
            </a:endParaRPr>
          </a:p>
          <a:p>
            <a:pPr algn="just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两个人勤劳节俭，日子过得挺美满。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8" name="TextBox 2"/>
          <p:cNvSpPr txBox="1">
            <a:spLocks noChangeArrowheads="1"/>
          </p:cNvSpPr>
          <p:nvPr/>
        </p:nvSpPr>
        <p:spPr bwMode="auto">
          <a:xfrm>
            <a:off x="6408739" y="2753785"/>
            <a:ext cx="5556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.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grpSp>
        <p:nvGrpSpPr>
          <p:cNvPr id="3" name="组合 20"/>
          <p:cNvGrpSpPr/>
          <p:nvPr/>
        </p:nvGrpSpPr>
        <p:grpSpPr>
          <a:xfrm>
            <a:off x="1966553" y="987626"/>
            <a:ext cx="1464632" cy="672451"/>
            <a:chOff x="846681" y="1213040"/>
            <a:chExt cx="1464632" cy="504338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301542" cy="397512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多音字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4" name="组合 23"/>
          <p:cNvGrpSpPr/>
          <p:nvPr/>
        </p:nvGrpSpPr>
        <p:grpSpPr bwMode="auto">
          <a:xfrm>
            <a:off x="8161339" y="3452285"/>
            <a:ext cx="1793875" cy="1813983"/>
            <a:chOff x="6788695" y="1080879"/>
            <a:chExt cx="1793385" cy="1360214"/>
          </a:xfrm>
        </p:grpSpPr>
        <p:pic>
          <p:nvPicPr>
            <p:cNvPr id="25" name="Picture 14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788695" y="1080879"/>
              <a:ext cx="1793385" cy="1360214"/>
            </a:xfrm>
            <a:prstGeom prst="rect">
              <a:avLst/>
            </a:prstGeom>
            <a:noFill/>
          </p:spPr>
        </p:pic>
        <p:sp>
          <p:nvSpPr>
            <p:cNvPr id="23562" name="矩形 72"/>
            <p:cNvSpPr>
              <a:spLocks noChangeArrowheads="1"/>
            </p:cNvSpPr>
            <p:nvPr/>
          </p:nvSpPr>
          <p:spPr bwMode="auto">
            <a:xfrm>
              <a:off x="7019122" y="1414395"/>
              <a:ext cx="1488266" cy="483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b="1"/>
                <a:t>注意加点字的读音！</a:t>
              </a:r>
              <a:endParaRPr lang="zh-CN" altLang="en-US" b="1"/>
            </a:p>
          </p:txBody>
        </p:sp>
      </p:grpSp>
      <p:grpSp>
        <p:nvGrpSpPr>
          <p:cNvPr id="5" name="组合 26"/>
          <p:cNvGrpSpPr/>
          <p:nvPr/>
        </p:nvGrpSpPr>
        <p:grpSpPr>
          <a:xfrm>
            <a:off x="7958197" y="1071634"/>
            <a:ext cx="2654241" cy="1398215"/>
            <a:chOff x="6712495" y="-330511"/>
            <a:chExt cx="2654241" cy="104866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8" name="Picture 15" descr="C:\Users\Administrator\Desktop\1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712495" y="-330511"/>
              <a:ext cx="2654241" cy="1048661"/>
            </a:xfrm>
            <a:prstGeom prst="rect">
              <a:avLst/>
            </a:prstGeom>
            <a:noFill/>
          </p:spPr>
        </p:pic>
        <p:sp>
          <p:nvSpPr>
            <p:cNvPr id="29" name="矩形 28"/>
            <p:cNvSpPr/>
            <p:nvPr/>
          </p:nvSpPr>
          <p:spPr>
            <a:xfrm>
              <a:off x="7022614" y="-221680"/>
              <a:ext cx="1589063" cy="62245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加点的字是多音字！</a:t>
              </a:r>
              <a:endPara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23"/>
          <p:cNvGrpSpPr/>
          <p:nvPr/>
        </p:nvGrpSpPr>
        <p:grpSpPr bwMode="auto">
          <a:xfrm>
            <a:off x="2249488" y="5185832"/>
            <a:ext cx="8083550" cy="1151027"/>
            <a:chOff x="773113" y="3994149"/>
            <a:chExt cx="8083550" cy="863465"/>
          </a:xfrm>
        </p:grpSpPr>
        <p:grpSp>
          <p:nvGrpSpPr>
            <p:cNvPr id="23565" name="组合 20"/>
            <p:cNvGrpSpPr/>
            <p:nvPr/>
          </p:nvGrpSpPr>
          <p:grpSpPr bwMode="auto">
            <a:xfrm>
              <a:off x="773113" y="3994149"/>
              <a:ext cx="8083550" cy="863465"/>
              <a:chOff x="682625" y="4067174"/>
              <a:chExt cx="8084303" cy="864337"/>
            </a:xfrm>
          </p:grpSpPr>
          <p:sp>
            <p:nvSpPr>
              <p:cNvPr id="23566" name="矩形 17"/>
              <p:cNvSpPr>
                <a:spLocks noChangeArrowheads="1"/>
              </p:cNvSpPr>
              <p:nvPr/>
            </p:nvSpPr>
            <p:spPr bwMode="auto">
              <a:xfrm>
                <a:off x="682625" y="4067174"/>
                <a:ext cx="8084303" cy="6232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/>
                <a:r>
                  <a:rPr lang="zh-CN" altLang="en-US" sz="2400" b="1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读一读</a:t>
                </a:r>
                <a:r>
                  <a: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：得</a:t>
                </a: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</a:t>
                </a:r>
                <a:r>
                  <a:rPr lang="en-US" altLang="zh-CN" sz="2400" b="1">
                    <a:solidFill>
                      <a:srgbClr val="000000"/>
                    </a:solidFill>
                    <a:latin typeface="方正姚体" pitchFamily="2" charset="-122"/>
                    <a:ea typeface="方正姚体" pitchFamily="2" charset="-122"/>
                  </a:rPr>
                  <a:t>děi</a:t>
                </a: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r>
                  <a: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亏两位老同学的帮忙，我才顺利得</a:t>
                </a: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</a:t>
                </a:r>
                <a:r>
                  <a:rPr lang="en-US" altLang="zh-CN" sz="2400" b="1">
                    <a:solidFill>
                      <a:srgbClr val="000000"/>
                    </a:solidFill>
                    <a:latin typeface="方正姚体" pitchFamily="2" charset="-122"/>
                    <a:ea typeface="方正姚体" pitchFamily="2" charset="-122"/>
                  </a:rPr>
                  <a:t>dé</a:t>
                </a: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r>
                  <a: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到折扣很低的购书优惠券，高兴得</a:t>
                </a: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</a:t>
                </a:r>
                <a:r>
                  <a:rPr lang="en-US" altLang="zh-CN" sz="2400" b="1">
                    <a:solidFill>
                      <a:srgbClr val="000000"/>
                    </a:solidFill>
                    <a:latin typeface="方正姚体" pitchFamily="2" charset="-122"/>
                    <a:ea typeface="方正姚体" pitchFamily="2" charset="-122"/>
                  </a:rPr>
                  <a:t>de</a:t>
                </a: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r>
                  <a: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不得</a:t>
                </a: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</a:t>
                </a:r>
                <a:r>
                  <a:rPr lang="en-US" altLang="zh-CN" sz="2400" b="1">
                    <a:solidFill>
                      <a:srgbClr val="000000"/>
                    </a:solidFill>
                    <a:latin typeface="方正姚体" pitchFamily="2" charset="-122"/>
                    <a:ea typeface="方正姚体" pitchFamily="2" charset="-122"/>
                  </a:rPr>
                  <a:t>dé</a:t>
                </a: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r>
                  <a:rPr lang="zh-CN" altLang="en-US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了。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567" name="TextBox 16"/>
              <p:cNvSpPr txBox="1">
                <a:spLocks noChangeArrowheads="1"/>
              </p:cNvSpPr>
              <p:nvPr/>
            </p:nvSpPr>
            <p:spPr bwMode="auto">
              <a:xfrm>
                <a:off x="4822080" y="4493297"/>
                <a:ext cx="557212" cy="438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3200" b="1">
                    <a:solidFill>
                      <a:srgbClr val="FF0000"/>
                    </a:solidFill>
                  </a:rPr>
                  <a:t>.</a:t>
                </a:r>
                <a:endParaRPr lang="zh-CN" altLang="en-US" sz="3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3568" name="TextBox 17"/>
              <p:cNvSpPr txBox="1">
                <a:spLocks noChangeArrowheads="1"/>
              </p:cNvSpPr>
              <p:nvPr/>
            </p:nvSpPr>
            <p:spPr bwMode="auto">
              <a:xfrm>
                <a:off x="7464334" y="4142029"/>
                <a:ext cx="555625" cy="438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3200" b="1">
                    <a:solidFill>
                      <a:srgbClr val="FF0000"/>
                    </a:solidFill>
                  </a:rPr>
                  <a:t>.</a:t>
                </a:r>
                <a:endParaRPr lang="zh-CN" altLang="en-US" sz="3200" b="1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3569" name="TextBox 17"/>
            <p:cNvSpPr txBox="1">
              <a:spLocks noChangeArrowheads="1"/>
            </p:cNvSpPr>
            <p:nvPr/>
          </p:nvSpPr>
          <p:spPr bwMode="auto">
            <a:xfrm>
              <a:off x="2159000" y="4049713"/>
              <a:ext cx="555625" cy="437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 b="1">
                  <a:solidFill>
                    <a:srgbClr val="FF0000"/>
                  </a:solidFill>
                </a:rPr>
                <a:t>.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</p:grpSp>
      <p:sp>
        <p:nvSpPr>
          <p:cNvPr id="23570" name="TextBox 16"/>
          <p:cNvSpPr txBox="1">
            <a:spLocks noChangeArrowheads="1"/>
          </p:cNvSpPr>
          <p:nvPr/>
        </p:nvSpPr>
        <p:spPr bwMode="auto">
          <a:xfrm>
            <a:off x="7580313" y="5740400"/>
            <a:ext cx="55721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.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4"/>
          <p:cNvSpPr>
            <a:spLocks noChangeArrowheads="1"/>
          </p:cNvSpPr>
          <p:nvPr/>
        </p:nvSpPr>
        <p:spPr bwMode="auto">
          <a:xfrm>
            <a:off x="2074863" y="2029885"/>
            <a:ext cx="8375650" cy="2656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5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紧挨着，亲密地靠着。 </a:t>
            </a:r>
            <a:r>
              <a:rPr lang="en-US" altLang="zh-CN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ts val="5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固执，不驯顺。 </a:t>
            </a:r>
            <a:r>
              <a:rPr lang="en-US" altLang="zh-CN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ts val="5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年老而精力、体质衰弱。 </a:t>
            </a:r>
            <a:r>
              <a:rPr lang="en-US" altLang="zh-CN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</a:t>
            </a:r>
            <a:r>
              <a:rPr lang="en-US" altLang="zh-CN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ts val="5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许多珊瑚虫的骨骼聚集物，树状，供玩赏。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4578" name="矩形 5"/>
          <p:cNvSpPr>
            <a:spLocks noChangeArrowheads="1"/>
          </p:cNvSpPr>
          <p:nvPr/>
        </p:nvSpPr>
        <p:spPr bwMode="auto">
          <a:xfrm>
            <a:off x="6037263" y="1075267"/>
            <a:ext cx="5227637" cy="5397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endParaRPr lang="zh-CN" altLang="en-US" sz="2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2036493" y="1067910"/>
            <a:ext cx="1772205" cy="672451"/>
            <a:chOff x="854820" y="1213040"/>
            <a:chExt cx="1772205" cy="504338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657142" cy="397512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理解词语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3" name="组合 25"/>
          <p:cNvGrpSpPr/>
          <p:nvPr/>
        </p:nvGrpSpPr>
        <p:grpSpPr bwMode="auto">
          <a:xfrm>
            <a:off x="4845051" y="1039284"/>
            <a:ext cx="2760663" cy="819149"/>
            <a:chOff x="3124895" y="816666"/>
            <a:chExt cx="3497071" cy="614079"/>
          </a:xfrm>
        </p:grpSpPr>
        <p:pic>
          <p:nvPicPr>
            <p:cNvPr id="24581" name="Picture 16" descr="C:\Users\Administrator\Desktop\对话框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24895" y="816666"/>
              <a:ext cx="3497071" cy="614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2" name="矩形 12"/>
            <p:cNvSpPr>
              <a:spLocks noChangeArrowheads="1"/>
            </p:cNvSpPr>
            <p:nvPr/>
          </p:nvSpPr>
          <p:spPr bwMode="auto">
            <a:xfrm>
              <a:off x="3236559" y="878359"/>
              <a:ext cx="3385406" cy="3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根据意思写词语。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6631" name="矩形 5"/>
          <p:cNvSpPr>
            <a:spLocks noChangeArrowheads="1"/>
          </p:cNvSpPr>
          <p:nvPr/>
        </p:nvSpPr>
        <p:spPr bwMode="auto">
          <a:xfrm>
            <a:off x="5637213" y="2271184"/>
            <a:ext cx="488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偎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2" name="矩形 6"/>
          <p:cNvSpPr>
            <a:spLocks noChangeArrowheads="1"/>
          </p:cNvSpPr>
          <p:nvPr/>
        </p:nvSpPr>
        <p:spPr bwMode="auto">
          <a:xfrm>
            <a:off x="4716463" y="3136901"/>
            <a:ext cx="488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拗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3" name="矩形 7"/>
          <p:cNvSpPr>
            <a:spLocks noChangeArrowheads="1"/>
          </p:cNvSpPr>
          <p:nvPr/>
        </p:nvSpPr>
        <p:spPr bwMode="auto">
          <a:xfrm>
            <a:off x="5932489" y="3958167"/>
            <a:ext cx="7950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衰老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7"/>
          <p:cNvSpPr>
            <a:spLocks noChangeArrowheads="1"/>
          </p:cNvSpPr>
          <p:nvPr/>
        </p:nvSpPr>
        <p:spPr bwMode="auto">
          <a:xfrm>
            <a:off x="8313739" y="4840818"/>
            <a:ext cx="7950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珊瑚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/>
      <p:bldP spid="26632" grpId="0"/>
      <p:bldP spid="2663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2368551" y="3024717"/>
            <a:ext cx="7339013" cy="1151467"/>
          </a:xfrm>
          <a:custGeom>
            <a:avLst/>
            <a:gdLst>
              <a:gd name="connsiteX0" fmla="*/ 0 w 6799134"/>
              <a:gd name="connsiteY0" fmla="*/ 0 h 976260"/>
              <a:gd name="connsiteX1" fmla="*/ 6799134 w 6799134"/>
              <a:gd name="connsiteY1" fmla="*/ 0 h 976260"/>
              <a:gd name="connsiteX2" fmla="*/ 6799134 w 6799134"/>
              <a:gd name="connsiteY2" fmla="*/ 976260 h 976260"/>
              <a:gd name="connsiteX3" fmla="*/ 0 w 6799134"/>
              <a:gd name="connsiteY3" fmla="*/ 976260 h 976260"/>
              <a:gd name="connsiteX4" fmla="*/ 0 w 6799134"/>
              <a:gd name="connsiteY4" fmla="*/ 0 h 97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9134" h="976260">
                <a:moveTo>
                  <a:pt x="0" y="0"/>
                </a:moveTo>
                <a:lnTo>
                  <a:pt x="6799134" y="0"/>
                </a:lnTo>
                <a:lnTo>
                  <a:pt x="6799134" y="976260"/>
                </a:lnTo>
                <a:lnTo>
                  <a:pt x="0" y="9762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37160" tIns="137160" rIns="137160" bIns="137160" spcCol="1270" anchor="ctr"/>
          <a:lstStyle/>
          <a:p>
            <a:pPr indent="812800" defTabSz="1600200">
              <a:lnSpc>
                <a:spcPct val="150000"/>
              </a:lnSpc>
              <a:spcAft>
                <a:spcPct val="35000"/>
              </a:spcAft>
              <a:buFontTx/>
              <a:buNone/>
              <a:defRPr/>
            </a:pPr>
            <a:r>
              <a:rPr lang="zh-CN" altLang="en-US" sz="2800" b="1" dirty="0">
                <a:latin typeface="+mj-ea"/>
                <a:ea typeface="+mj-ea"/>
              </a:rPr>
              <a:t>指名读课文，同学互评：字音是否正确，句子是否通顺。  </a:t>
            </a:r>
            <a:endParaRPr lang="zh-CN" altLang="en-US" sz="2800" dirty="0">
              <a:latin typeface="+mj-ea"/>
              <a:ea typeface="+mj-ea"/>
            </a:endParaRPr>
          </a:p>
        </p:txBody>
      </p:sp>
      <p:grpSp>
        <p:nvGrpSpPr>
          <p:cNvPr id="25602" name="组合 1"/>
          <p:cNvGrpSpPr/>
          <p:nvPr/>
        </p:nvGrpSpPr>
        <p:grpSpPr bwMode="auto">
          <a:xfrm>
            <a:off x="2065339" y="1392767"/>
            <a:ext cx="2829509" cy="924984"/>
            <a:chOff x="3739606" y="1084755"/>
            <a:chExt cx="2828472" cy="693772"/>
          </a:xfrm>
        </p:grpSpPr>
        <p:pic>
          <p:nvPicPr>
            <p:cNvPr id="25603" name="Picture 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39606" y="1084755"/>
              <a:ext cx="511649" cy="68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5604" name="组合 10"/>
            <p:cNvGrpSpPr/>
            <p:nvPr/>
          </p:nvGrpSpPr>
          <p:grpSpPr bwMode="auto">
            <a:xfrm>
              <a:off x="4200604" y="1096470"/>
              <a:ext cx="2367474" cy="682057"/>
              <a:chOff x="847804" y="1058370"/>
              <a:chExt cx="2367474" cy="682057"/>
            </a:xfrm>
          </p:grpSpPr>
          <p:pic>
            <p:nvPicPr>
              <p:cNvPr id="25605" name="Picture 10" descr="C:\Users\Administrator\Desktop\绿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924037" y="1486150"/>
                <a:ext cx="2287078" cy="254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圆角矩形 12"/>
              <p:cNvSpPr/>
              <p:nvPr/>
            </p:nvSpPr>
            <p:spPr>
              <a:xfrm>
                <a:off x="847804" y="1058370"/>
                <a:ext cx="2367474" cy="397532"/>
              </a:xfrm>
              <a:prstGeom prst="roundRect">
                <a:avLst/>
              </a:prstGeom>
              <a:noFill/>
              <a:effectLst>
                <a:softEdge rad="31750"/>
              </a:effectLst>
            </p:spPr>
            <p:txBody>
              <a:bodyPr wrap="none">
                <a:spAutoFit/>
              </a:bodyPr>
              <a:lstStyle/>
              <a:p>
                <a:pPr defTabSz="1600200">
                  <a:lnSpc>
                    <a:spcPct val="90000"/>
                  </a:lnSpc>
                  <a:spcAft>
                    <a:spcPct val="35000"/>
                  </a:spcAft>
                  <a:buFontTx/>
                  <a:buNone/>
                  <a:defRPr/>
                </a:pPr>
                <a:r>
                  <a:rPr lang="zh-CN" altLang="en-US" sz="2800" b="1" dirty="0"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检查自读情况</a:t>
                </a:r>
                <a:endPara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"/>
          <p:cNvSpPr txBox="1">
            <a:spLocks noChangeArrowheads="1"/>
          </p:cNvSpPr>
          <p:nvPr/>
        </p:nvSpPr>
        <p:spPr bwMode="auto">
          <a:xfrm>
            <a:off x="1963739" y="1117601"/>
            <a:ext cx="68548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再读课文，想一想课文写了什么？</a:t>
            </a:r>
            <a:endParaRPr lang="zh-CN" altLang="en-US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36764" y="1854201"/>
            <a:ext cx="7978775" cy="28613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课文先写牛郎织女勤劳持家，日子过得挺美满，老牛死后留下牛皮，告诉他有困难急需的时候用上它；接着写王母娘娘反对，亲自去抓回织女，牛郎披上牛皮带着孩子奋力追赶，王母用天河隔开他们，最后写王母娘娘允许牛郎和织女一年见一次，喜鹊就来搭桥，让他们相会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946276" y="1170518"/>
            <a:ext cx="7624763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说说牛郎织女故事的结局是什么？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2005014" y="2545080"/>
            <a:ext cx="5222875" cy="2491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王母娘娘抓回织女想永远的将牛郎织女分开，牛郎携孩子追到天上，最后王母允许每到农历七月初七，牛郎织女在鹊桥上相会。</a:t>
            </a:r>
            <a:endParaRPr lang="zh-CN" altLang="en-US" sz="26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67329" y="2763742"/>
            <a:ext cx="2844380" cy="2099173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pic>
        <p:nvPicPr>
          <p:cNvPr id="7" name="Picture 2" descr="C:\Users\Administrator\Desktop\可改图标 - 副本\品读释疑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33964" y="82552"/>
            <a:ext cx="2124075" cy="79163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65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1"/>
          <p:cNvSpPr>
            <a:spLocks noChangeArrowheads="1"/>
          </p:cNvSpPr>
          <p:nvPr/>
        </p:nvSpPr>
        <p:spPr bwMode="auto">
          <a:xfrm>
            <a:off x="2581276" y="1295400"/>
            <a:ext cx="639127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charset="-122"/>
              </a:rPr>
              <a:t>故事中有几个场景？取上小标题。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5603" name="WordArt 3"/>
          <p:cNvSpPr>
            <a:spLocks noChangeArrowheads="1" noChangeShapeType="1" noTextEdit="1"/>
          </p:cNvSpPr>
          <p:nvPr/>
        </p:nvSpPr>
        <p:spPr bwMode="auto">
          <a:xfrm rot="685608">
            <a:off x="8961438" y="1278467"/>
            <a:ext cx="1109662" cy="15663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48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7" name="矩形 5"/>
          <p:cNvSpPr>
            <a:spLocks noChangeArrowheads="1"/>
          </p:cNvSpPr>
          <p:nvPr/>
        </p:nvSpPr>
        <p:spPr bwMode="auto">
          <a:xfrm>
            <a:off x="3570288" y="2548467"/>
            <a:ext cx="457200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辛勤劳动   老牛留言</a:t>
            </a:r>
            <a:endParaRPr lang="en-US" altLang="zh-CN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织女被抓   牛郎追赶</a:t>
            </a:r>
            <a:endParaRPr lang="en-US" altLang="zh-CN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隔河相望   鹊桥相见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2867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012950" y="1739900"/>
            <a:ext cx="5810250" cy="239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0000CC"/>
                </a:solidFill>
              </a:rPr>
              <a:t>　　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她喜欢人间的生活：跟牛郎一块儿干活，她喜欢；逗着兄妹俩玩，她喜欢；看门前小溪的水活泼地流过去，她喜欢；听晓风晚风轻轻地吹过树林，她喜欢。两个孩子听她这么说，就偎在她怀里，叫一声“妈妈”，回过头来叫一声“爸爸”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553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69250" y="2410884"/>
            <a:ext cx="2293938" cy="191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23" name="组合 2"/>
          <p:cNvGrpSpPr/>
          <p:nvPr/>
        </p:nvGrpSpPr>
        <p:grpSpPr bwMode="auto">
          <a:xfrm>
            <a:off x="1970089" y="952501"/>
            <a:ext cx="1519237" cy="767714"/>
            <a:chOff x="441643" y="787828"/>
            <a:chExt cx="2223823" cy="631934"/>
          </a:xfrm>
        </p:grpSpPr>
        <p:sp>
          <p:nvSpPr>
            <p:cNvPr id="16" name="矩形 8"/>
            <p:cNvSpPr>
              <a:spLocks noChangeArrowheads="1"/>
            </p:cNvSpPr>
            <p:nvPr/>
          </p:nvSpPr>
          <p:spPr bwMode="auto">
            <a:xfrm>
              <a:off x="441643" y="787828"/>
              <a:ext cx="2223823" cy="631934"/>
            </a:xfrm>
            <a:prstGeom prst="flowChartPunchedTap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523534" y="865165"/>
              <a:ext cx="203132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prstTxWarp prst="textWave2">
                <a:avLst/>
              </a:prstTxWarp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辛勤劳动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4237039" y="5295901"/>
            <a:ext cx="3997325" cy="6582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  <a:prstDash val="sysDot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写牛郎和织女的幸福生活。</a:t>
            </a:r>
            <a:endParaRPr lang="zh-CN" altLang="en-US" sz="2400" b="1" dirty="0">
              <a:solidFill>
                <a:srgbClr val="FF33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3"/>
          <p:cNvSpPr txBox="1">
            <a:spLocks noChangeArrowheads="1"/>
          </p:cNvSpPr>
          <p:nvPr/>
        </p:nvSpPr>
        <p:spPr bwMode="auto">
          <a:xfrm>
            <a:off x="2073275" y="1722967"/>
            <a:ext cx="8013700" cy="239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CC"/>
                </a:solidFill>
              </a:rPr>
              <a:t>　　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一天，牛郎去喂牛，那头衰老的牛又说话了，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眼眶里满是眼泪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说：“我快不行了，不能帮你们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下地干活了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我死以后，你把我的皮留着。碰见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什么紧急事，你就披上我的皮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老牛没说完就死了。夫妻两个痛哭了一场，留下老牛的皮，把老牛的尸骨埋在草房后边的山坡上。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656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35913" y="1913468"/>
            <a:ext cx="1828800" cy="165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47" name="组合 2"/>
          <p:cNvGrpSpPr/>
          <p:nvPr/>
        </p:nvGrpSpPr>
        <p:grpSpPr bwMode="auto">
          <a:xfrm>
            <a:off x="1970089" y="952501"/>
            <a:ext cx="1519237" cy="767714"/>
            <a:chOff x="441643" y="787828"/>
            <a:chExt cx="2223823" cy="631934"/>
          </a:xfrm>
        </p:grpSpPr>
        <p:sp>
          <p:nvSpPr>
            <p:cNvPr id="16" name="矩形 8"/>
            <p:cNvSpPr>
              <a:spLocks noChangeArrowheads="1"/>
            </p:cNvSpPr>
            <p:nvPr/>
          </p:nvSpPr>
          <p:spPr bwMode="auto">
            <a:xfrm>
              <a:off x="441643" y="787828"/>
              <a:ext cx="2223823" cy="631934"/>
            </a:xfrm>
            <a:prstGeom prst="flowChartPunchedTap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523534" y="865165"/>
              <a:ext cx="203132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prstTxWarp prst="textWave2">
                <a:avLst/>
              </a:prstTxWarp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老牛留言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508250" y="5084233"/>
            <a:ext cx="7042150" cy="965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  <a:prstDash val="sysDot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ctr">
              <a:defRPr sz="24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indent="449580" algn="l">
              <a:defRPr/>
            </a:pPr>
            <a:r>
              <a:rPr lang="zh-CN" altLang="en-US" sz="2200" dirty="0" smtClean="0"/>
              <a:t>老牛会说话，而且最后说留下牛皮，遇到紧急的事披上，这些为后来的牛郎飞起来追织女做了铺垫。</a:t>
            </a:r>
            <a:endParaRPr lang="zh-CN" alt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20988" y="1463408"/>
            <a:ext cx="4465043" cy="3537218"/>
          </a:xfrm>
          <a:prstGeom prst="roundRect">
            <a:avLst>
              <a:gd name="adj" fmla="val 983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31750"/>
          </a:effectLst>
        </p:spPr>
      </p:pic>
      <p:grpSp>
        <p:nvGrpSpPr>
          <p:cNvPr id="12" name="组合 3"/>
          <p:cNvGrpSpPr/>
          <p:nvPr/>
        </p:nvGrpSpPr>
        <p:grpSpPr bwMode="auto">
          <a:xfrm>
            <a:off x="7185025" y="1028700"/>
            <a:ext cx="2698750" cy="1255184"/>
            <a:chOff x="4531810" y="2802685"/>
            <a:chExt cx="4593674" cy="2837532"/>
          </a:xfrm>
        </p:grpSpPr>
        <p:sp>
          <p:nvSpPr>
            <p:cNvPr id="13" name="云形标注 12"/>
            <p:cNvSpPr/>
            <p:nvPr/>
          </p:nvSpPr>
          <p:spPr>
            <a:xfrm>
              <a:off x="4531810" y="2802685"/>
              <a:ext cx="4593674" cy="2837532"/>
            </a:xfrm>
            <a:prstGeom prst="cloudCallout">
              <a:avLst>
                <a:gd name="adj1" fmla="val -53044"/>
                <a:gd name="adj2" fmla="val 61895"/>
              </a:avLst>
            </a:prstGeom>
            <a:solidFill>
              <a:srgbClr val="DCE6F2"/>
            </a:solidFill>
            <a:ln w="9525">
              <a:solidFill>
                <a:schemeClr val="tx2">
                  <a:lumMod val="60000"/>
                  <a:lumOff val="40000"/>
                </a:schemeClr>
              </a:solidFill>
              <a:prstDash val="sysDot"/>
              <a:miter lim="800000"/>
            </a:ln>
          </p:spPr>
          <p:txBody>
            <a:bodyPr/>
            <a:lstStyle/>
            <a:p>
              <a:pPr indent="444500" algn="just" defTabSz="914400">
                <a:defRPr/>
              </a:pPr>
              <a:endPara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11268" name="矩形 2"/>
            <p:cNvSpPr>
              <a:spLocks noChangeArrowheads="1"/>
            </p:cNvSpPr>
            <p:nvPr/>
          </p:nvSpPr>
          <p:spPr bwMode="auto">
            <a:xfrm>
              <a:off x="4833221" y="3002915"/>
              <a:ext cx="4193436" cy="1876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ea typeface="楷体" panose="02010609060101010101" pitchFamily="49" charset="-122"/>
                </a:rPr>
                <a:t>牛郎织女的结局怎样呢？</a:t>
              </a:r>
              <a:endParaRPr lang="zh-CN" altLang="en-US" sz="2400" b="1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982788" y="1758952"/>
            <a:ext cx="8089900" cy="263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200" b="1">
                <a:solidFill>
                  <a:srgbClr val="0000CC"/>
                </a:solidFill>
              </a:rPr>
              <a:t>　　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王母娘娘派了好些天兵天将到人间察访，察访了好久，才知道织女在牛郎家里，跟牛郎做了夫妻。一天，她亲自到牛郎家里，可巧牛郎在地里干活，她就一把抓住织女往外走。织女的男孩见那老太婆怒气冲冲地拉着妈妈走，就跑过来拉住妈妈的衣裳。王母娘娘狠狠一推，孩子倒在地上，她就带着织女一齐飞起来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3206750" y="3966634"/>
            <a:ext cx="1123950" cy="461433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3300"/>
              </a:solidFill>
              <a:latin typeface="Tahoma" panose="020B0604030504040204" pitchFamily="34" charset="0"/>
              <a:sym typeface="Tahoma" panose="020B0604030504040204" pitchFamily="34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2903539" y="4660901"/>
            <a:ext cx="1146175" cy="4191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3300"/>
              </a:solidFill>
              <a:latin typeface="Tahoma" panose="020B0604030504040204" pitchFamily="34" charset="0"/>
              <a:sym typeface="Tahoma" panose="020B0604030504040204" pitchFamily="34" charset="0"/>
            </a:endParaRPr>
          </a:p>
        </p:txBody>
      </p:sp>
      <p:pic>
        <p:nvPicPr>
          <p:cNvPr id="67586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54260" y="724077"/>
            <a:ext cx="1802080" cy="14558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2773" name="组合 2"/>
          <p:cNvGrpSpPr/>
          <p:nvPr/>
        </p:nvGrpSpPr>
        <p:grpSpPr bwMode="auto">
          <a:xfrm>
            <a:off x="1970089" y="952501"/>
            <a:ext cx="1519237" cy="767714"/>
            <a:chOff x="441643" y="787828"/>
            <a:chExt cx="2223823" cy="631934"/>
          </a:xfrm>
        </p:grpSpPr>
        <p:sp>
          <p:nvSpPr>
            <p:cNvPr id="18" name="矩形 8"/>
            <p:cNvSpPr>
              <a:spLocks noChangeArrowheads="1"/>
            </p:cNvSpPr>
            <p:nvPr/>
          </p:nvSpPr>
          <p:spPr bwMode="auto">
            <a:xfrm>
              <a:off x="441643" y="787828"/>
              <a:ext cx="2223823" cy="631934"/>
            </a:xfrm>
            <a:prstGeom prst="flowChartPunchedTap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矩形 18"/>
            <p:cNvSpPr>
              <a:spLocks noChangeArrowheads="1"/>
            </p:cNvSpPr>
            <p:nvPr/>
          </p:nvSpPr>
          <p:spPr bwMode="auto">
            <a:xfrm>
              <a:off x="523534" y="865165"/>
              <a:ext cx="203132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prstTxWarp prst="textWave2">
                <a:avLst/>
              </a:prstTxWarp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织女被抓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2422525" y="5412317"/>
            <a:ext cx="7315200" cy="65828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  <a:prstDash val="sysDot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ctr">
              <a:defRPr sz="24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l">
              <a:defRPr/>
            </a:pPr>
            <a:r>
              <a:rPr lang="zh-CN" altLang="en-US" sz="2200" dirty="0" smtClean="0"/>
              <a:t>“怒气冲冲”“狠狠一推”说明王母娘娘很生气、霸道。</a:t>
            </a:r>
            <a:endParaRPr lang="zh-CN" altLang="en-US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13" grpId="0" bldLvl="0" animBg="1"/>
      <p:bldP spid="17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3"/>
          <p:cNvSpPr txBox="1">
            <a:spLocks noChangeArrowheads="1"/>
          </p:cNvSpPr>
          <p:nvPr/>
        </p:nvSpPr>
        <p:spPr bwMode="auto">
          <a:xfrm>
            <a:off x="2078039" y="1788585"/>
            <a:ext cx="5191125" cy="212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200" b="1">
                <a:solidFill>
                  <a:srgbClr val="0000CC"/>
                </a:solidFill>
              </a:rPr>
              <a:t>　　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牛郎跟着男孩赶回家，只见梭子放在织了半截的布匹上，灶上的饭正冒热气，女孩坐在门前哭。他决定上天去追，把织女救回来。可是怎么能上天呢？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524000" y="120650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25276" y="2093395"/>
            <a:ext cx="2471775" cy="2155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3796" name="组合 2"/>
          <p:cNvGrpSpPr/>
          <p:nvPr/>
        </p:nvGrpSpPr>
        <p:grpSpPr bwMode="auto">
          <a:xfrm>
            <a:off x="1970089" y="952501"/>
            <a:ext cx="1519237" cy="767714"/>
            <a:chOff x="441643" y="787828"/>
            <a:chExt cx="2223823" cy="631934"/>
          </a:xfrm>
        </p:grpSpPr>
        <p:sp>
          <p:nvSpPr>
            <p:cNvPr id="17" name="矩形 8"/>
            <p:cNvSpPr>
              <a:spLocks noChangeArrowheads="1"/>
            </p:cNvSpPr>
            <p:nvPr/>
          </p:nvSpPr>
          <p:spPr bwMode="auto">
            <a:xfrm>
              <a:off x="441643" y="787828"/>
              <a:ext cx="2223823" cy="631934"/>
            </a:xfrm>
            <a:prstGeom prst="flowChartPunchedTap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523534" y="865165"/>
              <a:ext cx="203132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prstTxWarp prst="textWave2">
                <a:avLst/>
              </a:prstTxWarp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牛郎追赶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887789" y="4927601"/>
            <a:ext cx="5253037" cy="658284"/>
          </a:xfrm>
          <a:prstGeom prst="borderCallout1">
            <a:avLst>
              <a:gd name="adj1" fmla="val -1829"/>
              <a:gd name="adj2" fmla="val 41751"/>
              <a:gd name="adj3" fmla="val -46251"/>
              <a:gd name="adj4" fmla="val 3249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60000"/>
                <a:lumOff val="40000"/>
              </a:schemeClr>
            </a:solidFill>
            <a:prstDash val="sysDot"/>
            <a:miter lim="800000"/>
          </a:ln>
        </p:spPr>
        <p:txBody>
          <a:bodyPr anchor="ctr"/>
          <a:lstStyle>
            <a:defPPr>
              <a:defRPr lang="zh-CN"/>
            </a:defPPr>
            <a:lvl1pPr>
              <a:defRPr sz="2200" b="1"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>
              <a:defRPr/>
            </a:pPr>
            <a:r>
              <a:rPr lang="zh-CN" altLang="en-US" dirty="0" smtClean="0"/>
              <a:t>设问句，与前文老牛临死时的话相照应。</a:t>
            </a:r>
            <a:endParaRPr lang="zh-CN" altLang="en-US" dirty="0" smtClean="0"/>
          </a:p>
        </p:txBody>
      </p:sp>
      <p:cxnSp>
        <p:nvCxnSpPr>
          <p:cNvPr id="4" name="直接连接符 3"/>
          <p:cNvCxnSpPr>
            <a:cxnSpLocks noChangeShapeType="1"/>
          </p:cNvCxnSpPr>
          <p:nvPr/>
        </p:nvCxnSpPr>
        <p:spPr bwMode="auto">
          <a:xfrm>
            <a:off x="4092576" y="4502151"/>
            <a:ext cx="2525713" cy="0"/>
          </a:xfrm>
          <a:prstGeom prst="line">
            <a:avLst/>
          </a:prstGeom>
          <a:noFill/>
          <a:ln w="38100">
            <a:solidFill>
              <a:srgbClr val="FF33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1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2063750" y="1657351"/>
            <a:ext cx="8008938" cy="28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rgbClr val="0000CC"/>
                </a:solidFill>
              </a:rPr>
              <a:t>　　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他忽然想起老牛临死前说的话，这不正是紧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急事吗？他赶紧披上牛皮，找出两个筐，一个筐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里放一个孩子，挑起来就往外跑。一出屋门，他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就飞起来了，耳边的风呼呼直响。飞了一会儿，望见妻子和老太婆了，他就喊“我来了”，两个孩子也连声叫“妈妈”。越飞越近，眼看要赶上了，王母娘娘拔下头上的玉簪往背后</a:t>
            </a:r>
            <a:r>
              <a:rPr lang="zh-CN" altLang="en-US" sz="2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一划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，糟了，牛郎的前边忽然出现一条天河。天河很宽，波浪很大，牛郎飞不过去了。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61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43200" y="1795181"/>
            <a:ext cx="1854125" cy="1493481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grpSp>
        <p:nvGrpSpPr>
          <p:cNvPr id="34819" name="组合 2"/>
          <p:cNvGrpSpPr/>
          <p:nvPr/>
        </p:nvGrpSpPr>
        <p:grpSpPr bwMode="auto">
          <a:xfrm>
            <a:off x="1970089" y="952501"/>
            <a:ext cx="1519237" cy="767714"/>
            <a:chOff x="441643" y="787828"/>
            <a:chExt cx="2223823" cy="631934"/>
          </a:xfrm>
        </p:grpSpPr>
        <p:sp>
          <p:nvSpPr>
            <p:cNvPr id="16" name="矩形 8"/>
            <p:cNvSpPr>
              <a:spLocks noChangeArrowheads="1"/>
            </p:cNvSpPr>
            <p:nvPr/>
          </p:nvSpPr>
          <p:spPr bwMode="auto">
            <a:xfrm>
              <a:off x="441643" y="787828"/>
              <a:ext cx="2223823" cy="631934"/>
            </a:xfrm>
            <a:prstGeom prst="flowChartPunchedTap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523534" y="865165"/>
              <a:ext cx="203132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prstTxWarp prst="textWave2">
                <a:avLst/>
              </a:prstTxWarp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隔河相望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203450" y="5475818"/>
            <a:ext cx="7691438" cy="8763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  <a:prstDash val="sysDot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ctr">
              <a:defRPr sz="24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indent="449580" algn="l">
              <a:defRPr/>
            </a:pPr>
            <a:r>
              <a:rPr lang="zh-CN" altLang="en-US" sz="2000" dirty="0" smtClean="0"/>
              <a:t>王母“一划”出现天河，牛郎飞不过去，说明王母的实力很强，分开牛郎织女的决心很大。</a:t>
            </a:r>
            <a:endParaRPr lang="zh-CN" alt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3"/>
          <p:cNvSpPr txBox="1">
            <a:spLocks noChangeArrowheads="1"/>
          </p:cNvSpPr>
          <p:nvPr/>
        </p:nvSpPr>
        <p:spPr bwMode="auto">
          <a:xfrm>
            <a:off x="2009775" y="1792818"/>
            <a:ext cx="5145088" cy="212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200" b="1">
                <a:solidFill>
                  <a:srgbClr val="0000CC"/>
                </a:solidFill>
              </a:rPr>
              <a:t>　　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织女受了很厉害的惩罚，可是不肯死心，一定要跟牛郎一块儿过日子。日久天长，王母娘娘也</a:t>
            </a:r>
            <a:r>
              <a:rPr lang="zh-CN" altLang="en-US" sz="2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拗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不过她，就允许她每年农历七月七日跟牛郎会一次面。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71257" y="1916925"/>
            <a:ext cx="2926773" cy="2590995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grpSp>
        <p:nvGrpSpPr>
          <p:cNvPr id="35843" name="组合 2"/>
          <p:cNvGrpSpPr/>
          <p:nvPr/>
        </p:nvGrpSpPr>
        <p:grpSpPr bwMode="auto">
          <a:xfrm>
            <a:off x="1970089" y="952501"/>
            <a:ext cx="1519237" cy="767714"/>
            <a:chOff x="441643" y="787828"/>
            <a:chExt cx="2223823" cy="631934"/>
          </a:xfrm>
        </p:grpSpPr>
        <p:sp>
          <p:nvSpPr>
            <p:cNvPr id="16" name="矩形 8"/>
            <p:cNvSpPr>
              <a:spLocks noChangeArrowheads="1"/>
            </p:cNvSpPr>
            <p:nvPr/>
          </p:nvSpPr>
          <p:spPr bwMode="auto">
            <a:xfrm>
              <a:off x="441643" y="787828"/>
              <a:ext cx="2223823" cy="631934"/>
            </a:xfrm>
            <a:prstGeom prst="flowChartPunchedTap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523534" y="865165"/>
              <a:ext cx="203132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prstTxWarp prst="textWave2">
                <a:avLst/>
              </a:prstTxWarp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鹊桥相见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406651" y="5069418"/>
            <a:ext cx="7288213" cy="7239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  <a:prstDash val="sysDot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ctr">
              <a:defRPr sz="24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algn="l">
              <a:defRPr/>
            </a:pPr>
            <a:r>
              <a:rPr lang="zh-CN" altLang="en-US" dirty="0" smtClean="0"/>
              <a:t>“拗”看出织女斗争的决心和敢于追求幸福的勇气。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289176" y="2933700"/>
            <a:ext cx="746442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织女可能会说：</a:t>
            </a:r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indent="449580">
              <a:lnSpc>
                <a:spcPct val="120000"/>
              </a:lnSpc>
              <a:defRPr/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牛郎啊，你最近过得好么？让你为了我受委屈了。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449580">
              <a:lnSpc>
                <a:spcPct val="120000"/>
              </a:lnSpc>
              <a:defRPr/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牛郎啊，我好想你啊，我们一年才能见一次，你还好吗？孩子们还好吗？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449580">
              <a:lnSpc>
                <a:spcPct val="120000"/>
              </a:lnSpc>
              <a:defRPr/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牛郎，你们在那边过的还好么？我这边王母娘娘没有欺负我。不过，我那姥姥真是的，她难道不能宽容、尊重我们的爱情吗？但是，我不怕，我们的身虽然分开，但我们的心永远在一起。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6866" name="组合 5"/>
          <p:cNvGrpSpPr/>
          <p:nvPr/>
        </p:nvGrpSpPr>
        <p:grpSpPr bwMode="auto">
          <a:xfrm>
            <a:off x="1952626" y="941918"/>
            <a:ext cx="8004175" cy="1714923"/>
            <a:chOff x="428920" y="1010945"/>
            <a:chExt cx="8004300" cy="1285857"/>
          </a:xfrm>
        </p:grpSpPr>
        <p:grpSp>
          <p:nvGrpSpPr>
            <p:cNvPr id="36867" name="组合 4"/>
            <p:cNvGrpSpPr/>
            <p:nvPr/>
          </p:nvGrpSpPr>
          <p:grpSpPr bwMode="auto">
            <a:xfrm>
              <a:off x="801989" y="1010945"/>
              <a:ext cx="7631231" cy="1285857"/>
              <a:chOff x="754364" y="1010945"/>
              <a:chExt cx="7631231" cy="1285857"/>
            </a:xfrm>
          </p:grpSpPr>
          <p:sp>
            <p:nvSpPr>
              <p:cNvPr id="36868" name="矩形 2"/>
              <p:cNvSpPr>
                <a:spLocks noChangeArrowheads="1"/>
              </p:cNvSpPr>
              <p:nvPr/>
            </p:nvSpPr>
            <p:spPr bwMode="auto">
              <a:xfrm>
                <a:off x="808602" y="1010945"/>
                <a:ext cx="1461793" cy="391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800" b="1">
                    <a:solidFill>
                      <a:srgbClr val="36A436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拓  展： </a:t>
                </a:r>
                <a:endParaRPr lang="zh-CN" altLang="en-US" sz="2800" b="1">
                  <a:solidFill>
                    <a:srgbClr val="36A436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754364" y="1509290"/>
                <a:ext cx="7631231" cy="78751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533400">
                  <a:lnSpc>
                    <a:spcPct val="130000"/>
                  </a:lnSpc>
                  <a:defRPr/>
                </a:pPr>
                <a:r>
                  <a:rPr lang="zh-CN" altLang="en-US" sz="2400" b="1" dirty="0">
                    <a:solidFill>
                      <a:prstClr val="black"/>
                    </a:solidFill>
                    <a:latin typeface="+mj-ea"/>
                    <a:ea typeface="+mj-ea"/>
                  </a:rPr>
                  <a:t>想象两个人见面的情景，说说望穿秋水的他俩彼此会怎么诉说？</a:t>
                </a:r>
                <a:endParaRPr lang="zh-CN" altLang="en-US" sz="2400" b="1" dirty="0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</p:grpSp>
        <p:pic>
          <p:nvPicPr>
            <p:cNvPr id="36870" name="图片 24" descr="花盆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28920" y="1026145"/>
              <a:ext cx="389937" cy="445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289176" y="2876551"/>
            <a:ext cx="7464425" cy="263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200" b="1" dirty="0">
                <a:solidFill>
                  <a:srgbClr val="FF33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牛郎可能会跟织女说：</a:t>
            </a:r>
            <a:endParaRPr lang="zh-CN" altLang="en-US" sz="2200" b="1" dirty="0">
              <a:solidFill>
                <a:srgbClr val="FF33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织女啊，我好惦念你啊，哎呀，我们一年才见一次，我真是太想太想你了。我们这边孩子们也都想着你，天天晚上都喊着“妈妈、妈妈”呀！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我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想你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……(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说的不通畅。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7890" name="组合 5"/>
          <p:cNvGrpSpPr/>
          <p:nvPr/>
        </p:nvGrpSpPr>
        <p:grpSpPr bwMode="auto">
          <a:xfrm>
            <a:off x="1952626" y="941918"/>
            <a:ext cx="8004175" cy="1714923"/>
            <a:chOff x="428920" y="1010945"/>
            <a:chExt cx="8004300" cy="1285857"/>
          </a:xfrm>
        </p:grpSpPr>
        <p:grpSp>
          <p:nvGrpSpPr>
            <p:cNvPr id="37891" name="组合 4"/>
            <p:cNvGrpSpPr/>
            <p:nvPr/>
          </p:nvGrpSpPr>
          <p:grpSpPr bwMode="auto">
            <a:xfrm>
              <a:off x="801989" y="1010945"/>
              <a:ext cx="7631231" cy="1285857"/>
              <a:chOff x="754364" y="1010945"/>
              <a:chExt cx="7631231" cy="1285857"/>
            </a:xfrm>
          </p:grpSpPr>
          <p:sp>
            <p:nvSpPr>
              <p:cNvPr id="37892" name="矩形 2"/>
              <p:cNvSpPr>
                <a:spLocks noChangeArrowheads="1"/>
              </p:cNvSpPr>
              <p:nvPr/>
            </p:nvSpPr>
            <p:spPr bwMode="auto">
              <a:xfrm>
                <a:off x="808602" y="1010945"/>
                <a:ext cx="1461793" cy="391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800" b="1">
                    <a:solidFill>
                      <a:srgbClr val="36A436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拓  展： </a:t>
                </a:r>
                <a:endParaRPr lang="zh-CN" altLang="en-US" sz="2800" b="1">
                  <a:solidFill>
                    <a:srgbClr val="36A436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754364" y="1509290"/>
                <a:ext cx="7631231" cy="78751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533400">
                  <a:lnSpc>
                    <a:spcPct val="130000"/>
                  </a:lnSpc>
                  <a:defRPr/>
                </a:pPr>
                <a:r>
                  <a:rPr lang="zh-CN" altLang="en-US" sz="2400" b="1" dirty="0">
                    <a:solidFill>
                      <a:prstClr val="black"/>
                    </a:solidFill>
                    <a:latin typeface="+mj-ea"/>
                    <a:ea typeface="+mj-ea"/>
                  </a:rPr>
                  <a:t>想象两个人见面的情景，说说望穿秋水的他俩彼此会怎么诉说？</a:t>
                </a:r>
                <a:endParaRPr lang="zh-CN" altLang="en-US" sz="2400" b="1" dirty="0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</p:grpSp>
        <p:pic>
          <p:nvPicPr>
            <p:cNvPr id="37894" name="图片 24" descr="花盆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28920" y="1026145"/>
              <a:ext cx="389937" cy="445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289176" y="3031067"/>
            <a:ext cx="746442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也可能：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此时无声也胜有声。也许，他们俩见面都说不出话来，上面的话彼此全装在心里。 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8914" name="组合 5"/>
          <p:cNvGrpSpPr/>
          <p:nvPr/>
        </p:nvGrpSpPr>
        <p:grpSpPr bwMode="auto">
          <a:xfrm>
            <a:off x="1952626" y="941918"/>
            <a:ext cx="8004175" cy="1714923"/>
            <a:chOff x="428920" y="1010945"/>
            <a:chExt cx="8004300" cy="1285857"/>
          </a:xfrm>
        </p:grpSpPr>
        <p:grpSp>
          <p:nvGrpSpPr>
            <p:cNvPr id="38915" name="组合 4"/>
            <p:cNvGrpSpPr/>
            <p:nvPr/>
          </p:nvGrpSpPr>
          <p:grpSpPr bwMode="auto">
            <a:xfrm>
              <a:off x="801989" y="1010945"/>
              <a:ext cx="7631231" cy="1285857"/>
              <a:chOff x="754364" y="1010945"/>
              <a:chExt cx="7631231" cy="1285857"/>
            </a:xfrm>
          </p:grpSpPr>
          <p:sp>
            <p:nvSpPr>
              <p:cNvPr id="38916" name="矩形 2"/>
              <p:cNvSpPr>
                <a:spLocks noChangeArrowheads="1"/>
              </p:cNvSpPr>
              <p:nvPr/>
            </p:nvSpPr>
            <p:spPr bwMode="auto">
              <a:xfrm>
                <a:off x="808602" y="1010945"/>
                <a:ext cx="1461793" cy="391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800" b="1">
                    <a:solidFill>
                      <a:srgbClr val="36A436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拓  展： </a:t>
                </a:r>
                <a:endParaRPr lang="zh-CN" altLang="en-US" sz="2800" b="1">
                  <a:solidFill>
                    <a:srgbClr val="36A436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754364" y="1509290"/>
                <a:ext cx="7631231" cy="78751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533400">
                  <a:lnSpc>
                    <a:spcPct val="130000"/>
                  </a:lnSpc>
                  <a:defRPr/>
                </a:pPr>
                <a:r>
                  <a:rPr lang="zh-CN" altLang="en-US" sz="2400" b="1" dirty="0">
                    <a:solidFill>
                      <a:prstClr val="black"/>
                    </a:solidFill>
                    <a:latin typeface="+mj-ea"/>
                    <a:ea typeface="+mj-ea"/>
                  </a:rPr>
                  <a:t>想象两个人见面的情景，说说望穿秋水的他俩彼此会怎么诉说？</a:t>
                </a:r>
                <a:endParaRPr lang="zh-CN" altLang="en-US" sz="2400" b="1" dirty="0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</p:grpSp>
        <p:pic>
          <p:nvPicPr>
            <p:cNvPr id="38918" name="图片 24" descr="花盆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28920" y="1026145"/>
              <a:ext cx="389937" cy="445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左大括号 21"/>
          <p:cNvSpPr/>
          <p:nvPr/>
        </p:nvSpPr>
        <p:spPr>
          <a:xfrm>
            <a:off x="4360863" y="2178051"/>
            <a:ext cx="215900" cy="356870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8" name="矩形 1"/>
          <p:cNvSpPr>
            <a:spLocks noChangeArrowheads="1"/>
          </p:cNvSpPr>
          <p:nvPr/>
        </p:nvSpPr>
        <p:spPr bwMode="auto">
          <a:xfrm>
            <a:off x="3353752" y="2484967"/>
            <a:ext cx="899795" cy="224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牛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郎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织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女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9" name="矩形 23"/>
          <p:cNvSpPr>
            <a:spLocks noChangeArrowheads="1"/>
          </p:cNvSpPr>
          <p:nvPr/>
        </p:nvSpPr>
        <p:spPr bwMode="auto">
          <a:xfrm>
            <a:off x="7405688" y="2768600"/>
            <a:ext cx="1402080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真诚坚定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敢于斗争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追求美好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5" name="左大括号 24"/>
          <p:cNvSpPr/>
          <p:nvPr/>
        </p:nvSpPr>
        <p:spPr>
          <a:xfrm rot="10800000">
            <a:off x="7126288" y="2118785"/>
            <a:ext cx="215900" cy="3634316"/>
          </a:xfrm>
          <a:prstGeom prst="leftBrac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22"/>
          <p:cNvGrpSpPr/>
          <p:nvPr/>
        </p:nvGrpSpPr>
        <p:grpSpPr bwMode="auto">
          <a:xfrm>
            <a:off x="4557713" y="2148417"/>
            <a:ext cx="2440885" cy="1101796"/>
            <a:chOff x="3033713" y="1583234"/>
            <a:chExt cx="2440715" cy="825804"/>
          </a:xfrm>
        </p:grpSpPr>
        <p:sp>
          <p:nvSpPr>
            <p:cNvPr id="39942" name="矩形 25"/>
            <p:cNvSpPr>
              <a:spLocks noChangeArrowheads="1"/>
            </p:cNvSpPr>
            <p:nvPr/>
          </p:nvSpPr>
          <p:spPr bwMode="auto">
            <a:xfrm>
              <a:off x="3033713" y="1583234"/>
              <a:ext cx="1509712" cy="677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342900" indent="-342900" eaLnBrk="0" hangingPunct="0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辛勤劳动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342900" indent="-342900" eaLnBrk="0" hangingPunct="0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老牛留言  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943" name="矩形 15"/>
            <p:cNvSpPr>
              <a:spLocks noChangeArrowheads="1"/>
            </p:cNvSpPr>
            <p:nvPr/>
          </p:nvSpPr>
          <p:spPr bwMode="auto">
            <a:xfrm>
              <a:off x="4679464" y="1809886"/>
              <a:ext cx="794964" cy="345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起因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944" name="AutoShape 13"/>
            <p:cNvSpPr/>
            <p:nvPr/>
          </p:nvSpPr>
          <p:spPr bwMode="auto">
            <a:xfrm>
              <a:off x="4541732" y="1696363"/>
              <a:ext cx="90488" cy="712675"/>
            </a:xfrm>
            <a:prstGeom prst="rightBrace">
              <a:avLst>
                <a:gd name="adj1" fmla="val 32087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3"/>
          <p:cNvGrpSpPr/>
          <p:nvPr/>
        </p:nvGrpSpPr>
        <p:grpSpPr bwMode="auto">
          <a:xfrm>
            <a:off x="4557713" y="3342217"/>
            <a:ext cx="2455249" cy="1085607"/>
            <a:chOff x="3033713" y="2477393"/>
            <a:chExt cx="2455307" cy="815351"/>
          </a:xfrm>
        </p:grpSpPr>
        <p:sp>
          <p:nvSpPr>
            <p:cNvPr id="39946" name="矩形 25"/>
            <p:cNvSpPr>
              <a:spLocks noChangeArrowheads="1"/>
            </p:cNvSpPr>
            <p:nvPr/>
          </p:nvSpPr>
          <p:spPr bwMode="auto">
            <a:xfrm>
              <a:off x="3033713" y="2477393"/>
              <a:ext cx="1509712" cy="678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342900" indent="-342900" eaLnBrk="0" hangingPunct="0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织女被抓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342900" indent="-342900" eaLnBrk="0" hangingPunct="0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牛郎追赶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947" name="矩形 17"/>
            <p:cNvSpPr>
              <a:spLocks noChangeArrowheads="1"/>
            </p:cNvSpPr>
            <p:nvPr/>
          </p:nvSpPr>
          <p:spPr bwMode="auto">
            <a:xfrm>
              <a:off x="4693981" y="2730148"/>
              <a:ext cx="795039" cy="345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经过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948" name="AutoShape 13"/>
            <p:cNvSpPr/>
            <p:nvPr/>
          </p:nvSpPr>
          <p:spPr bwMode="auto">
            <a:xfrm>
              <a:off x="4543425" y="2644858"/>
              <a:ext cx="90488" cy="647886"/>
            </a:xfrm>
            <a:prstGeom prst="rightBrace">
              <a:avLst>
                <a:gd name="adj1" fmla="val 32087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25"/>
          <p:cNvGrpSpPr/>
          <p:nvPr/>
        </p:nvGrpSpPr>
        <p:grpSpPr bwMode="auto">
          <a:xfrm>
            <a:off x="4557713" y="4584700"/>
            <a:ext cx="2436198" cy="1059014"/>
            <a:chOff x="3052763" y="3409404"/>
            <a:chExt cx="2436257" cy="795378"/>
          </a:xfrm>
        </p:grpSpPr>
        <p:sp>
          <p:nvSpPr>
            <p:cNvPr id="39950" name="矩形 25"/>
            <p:cNvSpPr>
              <a:spLocks noChangeArrowheads="1"/>
            </p:cNvSpPr>
            <p:nvPr/>
          </p:nvSpPr>
          <p:spPr bwMode="auto">
            <a:xfrm>
              <a:off x="3052763" y="3409404"/>
              <a:ext cx="1509712" cy="678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342900" indent="-342900" eaLnBrk="0" hangingPunct="0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隔河相望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342900" indent="-342900" eaLnBrk="0" hangingPunct="0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鹊桥相见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951" name="矩形 18"/>
            <p:cNvSpPr>
              <a:spLocks noChangeArrowheads="1"/>
            </p:cNvSpPr>
            <p:nvPr/>
          </p:nvSpPr>
          <p:spPr bwMode="auto">
            <a:xfrm>
              <a:off x="4693981" y="3620458"/>
              <a:ext cx="795039" cy="345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结果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952" name="AutoShape 13"/>
            <p:cNvSpPr/>
            <p:nvPr/>
          </p:nvSpPr>
          <p:spPr bwMode="auto">
            <a:xfrm>
              <a:off x="4562475" y="3556896"/>
              <a:ext cx="90488" cy="647886"/>
            </a:xfrm>
            <a:prstGeom prst="rightBrace">
              <a:avLst>
                <a:gd name="adj1" fmla="val 32087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13"/>
          <p:cNvGrpSpPr/>
          <p:nvPr/>
        </p:nvGrpSpPr>
        <p:grpSpPr>
          <a:xfrm>
            <a:off x="1916671" y="1133307"/>
            <a:ext cx="1772205" cy="672451"/>
            <a:chOff x="854820" y="1213040"/>
            <a:chExt cx="1772205" cy="504338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6" name="圆角矩形 25"/>
            <p:cNvSpPr/>
            <p:nvPr/>
          </p:nvSpPr>
          <p:spPr>
            <a:xfrm>
              <a:off x="906463" y="1213040"/>
              <a:ext cx="1657142" cy="397512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课文结构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/>
            </a:p>
          </p:txBody>
        </p:sp>
      </p:grpSp>
      <p:pic>
        <p:nvPicPr>
          <p:cNvPr id="23" name="Picture 6" descr="C:\Users\Administrator\Desktop\可改图标 - 副本\结构主旨2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02214" y="76201"/>
            <a:ext cx="2187575" cy="7747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38918" grpId="0"/>
      <p:bldP spid="38919" grpId="0"/>
      <p:bldP spid="2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内容占位符 2"/>
          <p:cNvSpPr txBox="1">
            <a:spLocks noChangeArrowheads="1"/>
          </p:cNvSpPr>
          <p:nvPr/>
        </p:nvSpPr>
        <p:spPr bwMode="auto">
          <a:xfrm>
            <a:off x="2089151" y="1835152"/>
            <a:ext cx="7997825" cy="4260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5365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课文先写牛郎织女勤劳持家，日子过得挺美满，老牛死后留下牛皮，告诉他有困难急需的时候用上它；接着写王母娘娘反对，亲自去抓回织女，牛郎披上牛皮带着孩子奋力追赶，王母用天河隔开他们，最后写王母娘娘允许牛郎和织女一年见一次，喜鹊就来搭桥，让他们相会。</a:t>
            </a:r>
            <a:r>
              <a:rPr lang="zh-CN" altLang="en-US" sz="2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表现了牛郎织女真诚坚定、敢于斗争的品质，反映了人们对美好幸福生活的追求。</a:t>
            </a:r>
            <a:endParaRPr lang="zh-CN" altLang="en-US" sz="2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1969247" y="1098907"/>
            <a:ext cx="1772205" cy="672451"/>
            <a:chOff x="854820" y="1213040"/>
            <a:chExt cx="1772205" cy="504338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9" name="圆角矩形 8"/>
            <p:cNvSpPr/>
            <p:nvPr/>
          </p:nvSpPr>
          <p:spPr>
            <a:xfrm>
              <a:off x="906463" y="1213040"/>
              <a:ext cx="1657142" cy="397512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课文主旨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1"/>
          <p:cNvSpPr>
            <a:spLocks noChangeArrowheads="1"/>
          </p:cNvSpPr>
          <p:nvPr/>
        </p:nvSpPr>
        <p:spPr bwMode="auto">
          <a:xfrm>
            <a:off x="2339975" y="2139951"/>
            <a:ext cx="744220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牛郎织女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牛郎织女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合在一起就是一个完整的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牛郎织女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。这个民间故事中，我们感受到了牛郎织女善良、诚实、勤劳的品格，以及敢于斗争的品质，反映了人们对美好幸福生活的追求。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986" name="组合 3"/>
          <p:cNvGrpSpPr/>
          <p:nvPr/>
        </p:nvGrpSpPr>
        <p:grpSpPr bwMode="auto">
          <a:xfrm>
            <a:off x="1924051" y="1278467"/>
            <a:ext cx="2110012" cy="633869"/>
            <a:chOff x="638175" y="996434"/>
            <a:chExt cx="2110046" cy="476250"/>
          </a:xfrm>
        </p:grpSpPr>
        <p:sp>
          <p:nvSpPr>
            <p:cNvPr id="41987" name="矩形 2"/>
            <p:cNvSpPr>
              <a:spLocks noChangeArrowheads="1"/>
            </p:cNvSpPr>
            <p:nvPr/>
          </p:nvSpPr>
          <p:spPr bwMode="auto">
            <a:xfrm>
              <a:off x="1142915" y="996434"/>
              <a:ext cx="1605306" cy="3921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课堂小结</a:t>
              </a:r>
              <a:endParaRPr lang="zh-CN" altLang="en-US" sz="28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638175" y="1022866"/>
              <a:ext cx="590465" cy="449818"/>
            </a:xfrm>
            <a:prstGeom prst="roundRect">
              <a:avLst>
                <a:gd name="adj" fmla="val 10000"/>
              </a:avLst>
            </a:prstGeom>
            <a:blipFill>
              <a:blip r:embed="rId1" cstate="email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2567324" y="4811488"/>
            <a:ext cx="7142736" cy="10763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11200" defTabSz="914400">
              <a:defRPr/>
            </a:pP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我们继续走进这个流传千古的民间故事</a:t>
            </a:r>
            <a:r>
              <a:rPr lang="en-US" altLang="zh-CN" sz="32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——《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牛郎织女</a:t>
            </a:r>
            <a:r>
              <a:rPr lang="en-US" altLang="zh-CN" sz="32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2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50706" y="1047074"/>
            <a:ext cx="4690588" cy="3628951"/>
          </a:xfrm>
          <a:prstGeom prst="roundRect">
            <a:avLst>
              <a:gd name="adj" fmla="val 2032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9" name="矩形 7"/>
          <p:cNvSpPr>
            <a:spLocks noChangeArrowheads="1"/>
          </p:cNvSpPr>
          <p:nvPr/>
        </p:nvSpPr>
        <p:spPr bwMode="auto">
          <a:xfrm>
            <a:off x="2205039" y="3304118"/>
            <a:ext cx="7678737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迢迢牵牛星，皎皎河汉女。纤纤擢素手，札札弄机杼。</a:t>
            </a:r>
            <a:endParaRPr lang="en-US" altLang="zh-CN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终日不成章，泣涕零如雨。河汉清且浅，相去复几许？</a:t>
            </a:r>
            <a:endParaRPr lang="en-US" altLang="zh-CN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盈盈一水间，脉脉不得语。      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古诗十九首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0" name="矩形 3"/>
          <p:cNvSpPr>
            <a:spLocks noChangeArrowheads="1"/>
          </p:cNvSpPr>
          <p:nvPr/>
        </p:nvSpPr>
        <p:spPr bwMode="auto">
          <a:xfrm>
            <a:off x="2001838" y="1576918"/>
            <a:ext cx="814705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36575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关于这个优美的传说，在不少古诗词中都有传诵。让我们一块找几首古诗词，读一读。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1" name="矩形 4"/>
          <p:cNvSpPr>
            <a:spLocks noChangeArrowheads="1"/>
          </p:cNvSpPr>
          <p:nvPr/>
        </p:nvSpPr>
        <p:spPr bwMode="auto">
          <a:xfrm>
            <a:off x="5281614" y="857251"/>
            <a:ext cx="1605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隶书" pitchFamily="49" charset="-122"/>
                <a:ea typeface="隶书" pitchFamily="49" charset="-122"/>
              </a:rPr>
              <a:t>主题延伸</a:t>
            </a:r>
            <a:endParaRPr lang="zh-CN" altLang="en-US" sz="2800" b="1" dirty="0">
              <a:solidFill>
                <a:srgbClr val="0066FF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9" name="矩形 7"/>
          <p:cNvSpPr>
            <a:spLocks noChangeArrowheads="1"/>
          </p:cNvSpPr>
          <p:nvPr/>
        </p:nvSpPr>
        <p:spPr bwMode="auto">
          <a:xfrm>
            <a:off x="2089150" y="3208868"/>
            <a:ext cx="7678738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36575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纤云弄巧，飞星传恨，银汉迢迢暗度。金风玉露一相逢，便胜却、人间无数。柔情似水，佳期如梦，忍顾鹊桥归路。两情若是久长时，又岂在朝朝暮暮！</a:t>
            </a:r>
            <a:endParaRPr lang="en-US" altLang="zh-CN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36575" algn="r">
              <a:lnSpc>
                <a:spcPct val="150000"/>
              </a:lnSpc>
            </a:pP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秦观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鹊桥仙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4" name="矩形 3"/>
          <p:cNvSpPr>
            <a:spLocks noChangeArrowheads="1"/>
          </p:cNvSpPr>
          <p:nvPr/>
        </p:nvSpPr>
        <p:spPr bwMode="auto">
          <a:xfrm>
            <a:off x="2001838" y="1576918"/>
            <a:ext cx="814705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36575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 关于这个优美的传说，在不少古诗词中都有传诵。让我们一块找几首古诗词，读一读。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035" name="矩形 4"/>
          <p:cNvSpPr>
            <a:spLocks noChangeArrowheads="1"/>
          </p:cNvSpPr>
          <p:nvPr/>
        </p:nvSpPr>
        <p:spPr bwMode="auto">
          <a:xfrm>
            <a:off x="5281614" y="857251"/>
            <a:ext cx="1605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66FF"/>
                </a:solidFill>
                <a:latin typeface="隶书" pitchFamily="49" charset="-122"/>
                <a:ea typeface="隶书" pitchFamily="49" charset="-122"/>
              </a:rPr>
              <a:t>主题延伸</a:t>
            </a:r>
            <a:endParaRPr lang="zh-CN" altLang="en-US" sz="2800" b="1">
              <a:solidFill>
                <a:srgbClr val="0066FF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9" name="矩形 7"/>
          <p:cNvSpPr>
            <a:spLocks noChangeArrowheads="1"/>
          </p:cNvSpPr>
          <p:nvPr/>
        </p:nvSpPr>
        <p:spPr bwMode="auto">
          <a:xfrm>
            <a:off x="2698751" y="3363385"/>
            <a:ext cx="667702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银烛秋光冷画屏，轻罗小扇扑流萤。</a:t>
            </a:r>
            <a:endParaRPr lang="en-US" altLang="zh-CN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天阶夜色凉如水，坐看牵牛织女星。</a:t>
            </a:r>
            <a:endParaRPr lang="en-US" altLang="zh-CN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杜牧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秋夕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58" name="矩形 3"/>
          <p:cNvSpPr>
            <a:spLocks noChangeArrowheads="1"/>
          </p:cNvSpPr>
          <p:nvPr/>
        </p:nvSpPr>
        <p:spPr bwMode="auto">
          <a:xfrm>
            <a:off x="2001838" y="1576918"/>
            <a:ext cx="814705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36575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 关于这个优美的传说，在不少古诗词中都有传诵。让我们一块找几首古诗词，读一读。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59" name="矩形 4"/>
          <p:cNvSpPr>
            <a:spLocks noChangeArrowheads="1"/>
          </p:cNvSpPr>
          <p:nvPr/>
        </p:nvSpPr>
        <p:spPr bwMode="auto">
          <a:xfrm>
            <a:off x="5281614" y="857251"/>
            <a:ext cx="1605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66FF"/>
                </a:solidFill>
                <a:latin typeface="隶书" pitchFamily="49" charset="-122"/>
                <a:ea typeface="隶书" pitchFamily="49" charset="-122"/>
              </a:rPr>
              <a:t>主题延伸</a:t>
            </a:r>
            <a:endParaRPr lang="zh-CN" altLang="en-US" sz="2800" b="1">
              <a:solidFill>
                <a:srgbClr val="0066FF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1"/>
          <p:cNvSpPr>
            <a:spLocks noChangeArrowheads="1"/>
          </p:cNvSpPr>
          <p:nvPr/>
        </p:nvSpPr>
        <p:spPr bwMode="auto">
          <a:xfrm>
            <a:off x="2020423" y="2098676"/>
            <a:ext cx="8267700" cy="357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 latinLnBrk="1">
              <a:lnSpc>
                <a:spcPct val="126000"/>
              </a:lnSpc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从前有个姓祝的地主，人称祝员外，他的女儿祝英台不仅美丽大方，而且非常的聪明好学，但由于古时候女子不能进学堂读书，祝英台只好日日倚在窗栏上，望着大街上身背着书箱来来往往的读书人，心里羡慕极了！难道女子只能在家里绣花吗？为什么我不能去上学？她突然反问自己：对啊！我为什么就不能上学呢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latinLnBrk="1">
              <a:lnSpc>
                <a:spcPct val="126000"/>
              </a:lnSpc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想到这儿，祝英台赶紧回到房间，鼓起勇气向父母要求：“爹，娘，我要到杭州去读书。我可以穿男人的衣服，扮成男人的样子，一定不让别人认出来，你们就答应我吧！”祝员外夫妇开始不同意，但经不住英台撒娇哀求，只好答应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59350" y="194733"/>
            <a:ext cx="2273300" cy="60113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1"/>
          <p:cNvGrpSpPr/>
          <p:nvPr/>
        </p:nvGrpSpPr>
        <p:grpSpPr>
          <a:xfrm>
            <a:off x="1968780" y="1095055"/>
            <a:ext cx="1772205" cy="672451"/>
            <a:chOff x="854820" y="1213040"/>
            <a:chExt cx="1772205" cy="504338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" name="圆角矩形 12"/>
            <p:cNvSpPr/>
            <p:nvPr/>
          </p:nvSpPr>
          <p:spPr>
            <a:xfrm>
              <a:off x="906463" y="1213040"/>
              <a:ext cx="1657142" cy="397512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推荐阅读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46084" name="矩形 1"/>
          <p:cNvSpPr>
            <a:spLocks noChangeArrowheads="1"/>
          </p:cNvSpPr>
          <p:nvPr/>
        </p:nvSpPr>
        <p:spPr bwMode="auto">
          <a:xfrm>
            <a:off x="5001579" y="1155701"/>
            <a:ext cx="232537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梁山伯与祝英台</a:t>
            </a:r>
            <a:endParaRPr lang="zh-CN" altLang="en-US" sz="1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矩形 1"/>
          <p:cNvSpPr>
            <a:spLocks noChangeArrowheads="1"/>
          </p:cNvSpPr>
          <p:nvPr/>
        </p:nvSpPr>
        <p:spPr bwMode="auto">
          <a:xfrm>
            <a:off x="1971676" y="975785"/>
            <a:ext cx="82391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第二天清早，天刚蒙蒙亮，祝英台就和丫鬟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扮成男装，辞别父母，带着书箱，兴高采烈地出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发去杭州了。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到了学堂的第一天，祝英台遇见了一个叫梁山伯的男同学，学问出众，人品也十分优秀。她想：这么好的人，要是能天天在一起，一定会学到很多东西，也一定会很开心的。而梁山伯也觉得与她很投缘，有一种一见如故的感觉。于是，他们常常一起谈论诗文，相互关心体贴，促膝并肩。后来，两人结拜为兄弟，更是时时刻刻，形影不离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88930" y="1037421"/>
            <a:ext cx="2177194" cy="1941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矩形 1"/>
          <p:cNvSpPr>
            <a:spLocks noChangeArrowheads="1"/>
          </p:cNvSpPr>
          <p:nvPr/>
        </p:nvSpPr>
        <p:spPr bwMode="auto">
          <a:xfrm>
            <a:off x="1906589" y="994834"/>
            <a:ext cx="8466137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春去秋来，一晃三年过去了，学年期满，该是打点</a:t>
            </a:r>
            <a:endParaRPr lang="en-US" altLang="zh-CN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行装，拜别老师，返回家乡的时候了。同窗共烛整三载，</a:t>
            </a:r>
            <a:endParaRPr lang="en-US" altLang="zh-CN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祝英台已经深深爱上了梁山伯，而梁山伯虽不知祝英台</a:t>
            </a:r>
            <a:endParaRPr lang="en-US" altLang="zh-CN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是女生，但也对她十分倾慕。他俩恋恋不舍地分了手，</a:t>
            </a:r>
            <a:endParaRPr lang="en-US" altLang="zh-CN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到家后，都日夜思念着对方。几个月后，梁山伯前往祝家拜访，结果令他又惊又喜：原来这时，他见到的祝英台，已不再是那个清秀的小书生，而是一位年轻美貌的大姑娘。再见的那一刻，他们都明白了彼此之间的感情，早已是心心相印。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130" name="Picture 2" descr="http://image2.sina.com.cn/ent/2004-01-18/U110P28T3D282268F326DT20040118165510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34376" y="1420285"/>
            <a:ext cx="1731963" cy="1847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矩形 1"/>
          <p:cNvSpPr>
            <a:spLocks noChangeArrowheads="1"/>
          </p:cNvSpPr>
          <p:nvPr/>
        </p:nvSpPr>
        <p:spPr bwMode="auto">
          <a:xfrm>
            <a:off x="1946275" y="863600"/>
            <a:ext cx="8466138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9580" latinLnBrk="1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此后，梁山伯请人到祝家去求亲。可祝员外哪会看得上这穷书生呢。他早已把女儿许配给了有钱人家的少爷马公子。梁山伯顿觉万念俱灰，一病不起，没多久就死去了。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49580" latinLnBrk="1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到梁山伯去世的消息，一直在与父母抗争以反对包办婚姻的祝英台反而突然变得异常镇静。她套上红衣红裙，走进了迎亲的花轿。迎亲的队伍一路敲锣打鼓，好不热闹！路过梁山伯的坟前时，忽然间飞沙走石，花轿不得不停了下来：只见祝英台走出轿来，脱去红装，一身素服，缓缓地走到坟前，跪下来放声大哭，霎时间风雨飘摇，雷声大作，“轰”的一声，坟墓裂开了，祝英台似乎又见到了她的梁兄那温柔的面庞，她微笑着纵身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1"/>
          <p:cNvSpPr>
            <a:spLocks noChangeArrowheads="1"/>
          </p:cNvSpPr>
          <p:nvPr/>
        </p:nvSpPr>
        <p:spPr bwMode="auto">
          <a:xfrm>
            <a:off x="1946275" y="941918"/>
            <a:ext cx="8466138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跳了进去。接着又是一声巨响，坟墓合上了。这时风消云散，雨过天晴，各种野花在风中轻柔地摇曳，一对美丽的蝴蝶从坟头飞出来，在阳光下自由地翩翩起舞。 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2837" y="2901330"/>
            <a:ext cx="2756477" cy="2493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392364" y="5492751"/>
            <a:ext cx="6916737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本文讲了一个什么故事？表达了什么样的思想感情？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矩形 1"/>
          <p:cNvSpPr>
            <a:spLocks noChangeArrowheads="1"/>
          </p:cNvSpPr>
          <p:nvPr/>
        </p:nvSpPr>
        <p:spPr bwMode="auto">
          <a:xfrm>
            <a:off x="2030414" y="1430867"/>
            <a:ext cx="79978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 latinLnBrk="1">
              <a:lnSpc>
                <a:spcPct val="150000"/>
              </a:lnSpc>
              <a:buFontTx/>
              <a:buNone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汉朝董永是千乘人。年少时就死了母亲，和父亲住在一起。父子一起尽力种地，董永用小车载着父亲，自己跟在后面。父亲死了，没有什么东西埋葬，董永就自己卖身为奴，用卖身的钱供办丧事用，将父亲安葬了。买他做奴隶的主人知道他贤能，给了他一万钱而且打发他自由地走了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latinLnBrk="1">
              <a:lnSpc>
                <a:spcPct val="150000"/>
              </a:lnSpc>
              <a:buFontTx/>
              <a:buNone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董永行完了三年守丧之礼，要回到主人家，再去做奴仆。在道上碰见一个女子对他说：“我愿意做你的妻子。”于是董永就和她一起到主人家去了。主人对董永说：“我把钱给你了，不用你来做奴仆。”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02" name="矩形 1"/>
          <p:cNvSpPr>
            <a:spLocks noChangeArrowheads="1"/>
          </p:cNvSpPr>
          <p:nvPr/>
        </p:nvSpPr>
        <p:spPr bwMode="auto">
          <a:xfrm>
            <a:off x="5587524" y="874184"/>
            <a:ext cx="11010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天仙配</a:t>
            </a:r>
            <a:endParaRPr lang="zh-CN" altLang="en-US" sz="1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矩形 1"/>
          <p:cNvSpPr>
            <a:spLocks noChangeArrowheads="1"/>
          </p:cNvSpPr>
          <p:nvPr/>
        </p:nvSpPr>
        <p:spPr bwMode="auto">
          <a:xfrm>
            <a:off x="2044701" y="910167"/>
            <a:ext cx="7997825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董永说：“蒙受您的恩惠，使我父亲得以收葬。我虽然是贫穷无知的人，一定要勤劳服侍尽心尽力，来报答您的大德。”主人看看董永带来的妇人，问：“这妇女会做什么？”董永说：“会纺织。”主人说：“你一定要这样的话，只让你的妻子替我织一百匹细绢就行。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于是，董永的妻子给主人家织绢，十天就织完了。女子出了门，对董永说：“我是天上的织女。因为你最孝顺，天帝让我帮助你偿还债务。”说完升上高空离去，不知到哪儿去了。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30414" y="5143501"/>
            <a:ext cx="6916737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这个故事寄托了什么美好的愿望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 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2.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如果让你给短文配上插图，你会画些什么？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909763" y="1917701"/>
            <a:ext cx="8293100" cy="28613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2255" indent="-262255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会认本课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个生字，理解生字组成的词语。</a:t>
            </a:r>
            <a:endParaRPr lang="zh-CN" altLang="en-US" sz="24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62255" indent="-262255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运用上单元学习的方法快速默读课文，知道故事的结局。</a:t>
            </a:r>
            <a:endParaRPr lang="zh-CN" altLang="en-US" sz="24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62255" indent="-262255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联系上一课用绘制连环画、配文字的形式复述课文。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重点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62255" indent="-262255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阅读中感受牛郎、织女的勤劳和善良，体会他们之间的真挚情感。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难点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362" name="任意多边形 18"/>
          <p:cNvSpPr>
            <a:spLocks noChangeArrowheads="1"/>
          </p:cNvSpPr>
          <p:nvPr/>
        </p:nvSpPr>
        <p:spPr bwMode="auto">
          <a:xfrm>
            <a:off x="2543175" y="1198034"/>
            <a:ext cx="1605280" cy="521970"/>
          </a:xfrm>
          <a:custGeom>
            <a:avLst/>
            <a:gdLst>
              <a:gd name="T0" fmla="*/ 0 w 258980"/>
              <a:gd name="T1" fmla="*/ 0 h 54733"/>
              <a:gd name="T2" fmla="*/ 2147483647 w 258980"/>
              <a:gd name="T3" fmla="*/ 0 h 54733"/>
              <a:gd name="T4" fmla="*/ 2147483647 w 258980"/>
              <a:gd name="T5" fmla="*/ 2147483647 h 54733"/>
              <a:gd name="T6" fmla="*/ 0 w 258980"/>
              <a:gd name="T7" fmla="*/ 2147483647 h 54733"/>
              <a:gd name="T8" fmla="*/ 0 w 258980"/>
              <a:gd name="T9" fmla="*/ 0 h 547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8980"/>
              <a:gd name="T16" fmla="*/ 0 h 54733"/>
              <a:gd name="T17" fmla="*/ 258980 w 258980"/>
              <a:gd name="T18" fmla="*/ 54733 h 547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8980" h="54733">
                <a:moveTo>
                  <a:pt x="0" y="0"/>
                </a:moveTo>
                <a:lnTo>
                  <a:pt x="258980" y="0"/>
                </a:lnTo>
                <a:lnTo>
                  <a:pt x="258980" y="54733"/>
                </a:lnTo>
                <a:lnTo>
                  <a:pt x="0" y="5473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967132" y="1302977"/>
            <a:ext cx="443625" cy="495183"/>
          </a:xfrm>
          <a:prstGeom prst="roundRect">
            <a:avLst>
              <a:gd name="adj" fmla="val 10000"/>
            </a:avLst>
          </a:prstGeom>
          <a:blipFill>
            <a:blip r:embed="rId1" cstate="email"/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 bwMode="auto">
          <a:xfrm>
            <a:off x="2487613" y="1663701"/>
            <a:ext cx="7150100" cy="4519084"/>
          </a:xfrm>
          <a:custGeom>
            <a:avLst/>
            <a:gdLst>
              <a:gd name="connsiteX0" fmla="*/ 0 w 7150138"/>
              <a:gd name="connsiteY0" fmla="*/ 451959 h 4519594"/>
              <a:gd name="connsiteX1" fmla="*/ 451959 w 7150138"/>
              <a:gd name="connsiteY1" fmla="*/ 0 h 4519594"/>
              <a:gd name="connsiteX2" fmla="*/ 6698179 w 7150138"/>
              <a:gd name="connsiteY2" fmla="*/ 0 h 4519594"/>
              <a:gd name="connsiteX3" fmla="*/ 7150138 w 7150138"/>
              <a:gd name="connsiteY3" fmla="*/ 451959 h 4519594"/>
              <a:gd name="connsiteX4" fmla="*/ 7150138 w 7150138"/>
              <a:gd name="connsiteY4" fmla="*/ 4067635 h 4519594"/>
              <a:gd name="connsiteX5" fmla="*/ 6698179 w 7150138"/>
              <a:gd name="connsiteY5" fmla="*/ 4519594 h 4519594"/>
              <a:gd name="connsiteX6" fmla="*/ 451959 w 7150138"/>
              <a:gd name="connsiteY6" fmla="*/ 4519594 h 4519594"/>
              <a:gd name="connsiteX7" fmla="*/ 0 w 7150138"/>
              <a:gd name="connsiteY7" fmla="*/ 4067635 h 4519594"/>
              <a:gd name="connsiteX8" fmla="*/ 0 w 7150138"/>
              <a:gd name="connsiteY8" fmla="*/ 451959 h 4519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50138" h="4519594">
                <a:moveTo>
                  <a:pt x="0" y="451959"/>
                </a:moveTo>
                <a:cubicBezTo>
                  <a:pt x="0" y="202349"/>
                  <a:pt x="202349" y="0"/>
                  <a:pt x="451959" y="0"/>
                </a:cubicBezTo>
                <a:lnTo>
                  <a:pt x="6698179" y="0"/>
                </a:lnTo>
                <a:cubicBezTo>
                  <a:pt x="6947789" y="0"/>
                  <a:pt x="7150138" y="202349"/>
                  <a:pt x="7150138" y="451959"/>
                </a:cubicBezTo>
                <a:lnTo>
                  <a:pt x="7150138" y="4067635"/>
                </a:lnTo>
                <a:cubicBezTo>
                  <a:pt x="7150138" y="4317245"/>
                  <a:pt x="6947789" y="4519594"/>
                  <a:pt x="6698179" y="4519594"/>
                </a:cubicBezTo>
                <a:lnTo>
                  <a:pt x="451959" y="4519594"/>
                </a:lnTo>
                <a:cubicBezTo>
                  <a:pt x="202349" y="4519594"/>
                  <a:pt x="0" y="4317245"/>
                  <a:pt x="0" y="4067635"/>
                </a:cubicBezTo>
                <a:lnTo>
                  <a:pt x="0" y="451959"/>
                </a:lnTo>
                <a:close/>
              </a:path>
            </a:pathLst>
          </a:custGeom>
          <a:noFill/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56032" tIns="256032" rIns="256032" bIns="3419748" spcCol="1270" anchor="ctr">
            <a:scene3d>
              <a:camera prst="isometricOffAxis1Right"/>
              <a:lightRig rig="threePt" dir="t"/>
            </a:scene3d>
          </a:bodyPr>
          <a:lstStyle/>
          <a:p>
            <a:pPr defTabSz="1600200">
              <a:lnSpc>
                <a:spcPct val="90000"/>
              </a:lnSpc>
              <a:spcAft>
                <a:spcPct val="35000"/>
              </a:spcAft>
              <a:buFontTx/>
              <a:buNone/>
              <a:defRPr/>
            </a:pPr>
            <a:endParaRPr lang="zh-CN" altLang="en-US" sz="3600" b="1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2649538" y="2779184"/>
            <a:ext cx="6826250" cy="2980267"/>
          </a:xfrm>
          <a:custGeom>
            <a:avLst/>
            <a:gdLst>
              <a:gd name="connsiteX0" fmla="*/ 0 w 6826475"/>
              <a:gd name="connsiteY0" fmla="*/ 297922 h 2979224"/>
              <a:gd name="connsiteX1" fmla="*/ 297922 w 6826475"/>
              <a:gd name="connsiteY1" fmla="*/ 0 h 2979224"/>
              <a:gd name="connsiteX2" fmla="*/ 6528553 w 6826475"/>
              <a:gd name="connsiteY2" fmla="*/ 0 h 2979224"/>
              <a:gd name="connsiteX3" fmla="*/ 6826475 w 6826475"/>
              <a:gd name="connsiteY3" fmla="*/ 297922 h 2979224"/>
              <a:gd name="connsiteX4" fmla="*/ 6826475 w 6826475"/>
              <a:gd name="connsiteY4" fmla="*/ 2681302 h 2979224"/>
              <a:gd name="connsiteX5" fmla="*/ 6528553 w 6826475"/>
              <a:gd name="connsiteY5" fmla="*/ 2979224 h 2979224"/>
              <a:gd name="connsiteX6" fmla="*/ 297922 w 6826475"/>
              <a:gd name="connsiteY6" fmla="*/ 2979224 h 2979224"/>
              <a:gd name="connsiteX7" fmla="*/ 0 w 6826475"/>
              <a:gd name="connsiteY7" fmla="*/ 2681302 h 2979224"/>
              <a:gd name="connsiteX8" fmla="*/ 0 w 6826475"/>
              <a:gd name="connsiteY8" fmla="*/ 297922 h 2979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26475" h="2979224">
                <a:moveTo>
                  <a:pt x="0" y="297922"/>
                </a:moveTo>
                <a:cubicBezTo>
                  <a:pt x="0" y="133384"/>
                  <a:pt x="133384" y="0"/>
                  <a:pt x="297922" y="0"/>
                </a:cubicBezTo>
                <a:lnTo>
                  <a:pt x="6528553" y="0"/>
                </a:lnTo>
                <a:cubicBezTo>
                  <a:pt x="6693091" y="0"/>
                  <a:pt x="6826475" y="133384"/>
                  <a:pt x="6826475" y="297922"/>
                </a:cubicBezTo>
                <a:lnTo>
                  <a:pt x="6826475" y="2681302"/>
                </a:lnTo>
                <a:cubicBezTo>
                  <a:pt x="6826475" y="2845840"/>
                  <a:pt x="6693091" y="2979224"/>
                  <a:pt x="6528553" y="2979224"/>
                </a:cubicBezTo>
                <a:lnTo>
                  <a:pt x="297922" y="2979224"/>
                </a:lnTo>
                <a:cubicBezTo>
                  <a:pt x="133384" y="2979224"/>
                  <a:pt x="0" y="2845840"/>
                  <a:pt x="0" y="2681302"/>
                </a:cubicBezTo>
                <a:lnTo>
                  <a:pt x="0" y="297922"/>
                </a:lnTo>
                <a:close/>
              </a:path>
            </a:pathLst>
          </a:custGeom>
          <a:noFill/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05038" tIns="105038" rIns="105038" bIns="105038" spcCol="1270" anchor="ctr"/>
          <a:lstStyle/>
          <a:p>
            <a:pPr indent="800100" defTabSz="1244600">
              <a:lnSpc>
                <a:spcPct val="150000"/>
              </a:lnSpc>
              <a:spcAft>
                <a:spcPct val="35000"/>
              </a:spcAft>
              <a:buFontTx/>
              <a:buNone/>
              <a:defRPr/>
            </a:pPr>
            <a:endParaRPr lang="en-US" altLang="zh-CN" sz="28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6387" name="矩形 2"/>
          <p:cNvSpPr>
            <a:spLocks noChangeArrowheads="1"/>
          </p:cNvSpPr>
          <p:nvPr/>
        </p:nvSpPr>
        <p:spPr bwMode="auto">
          <a:xfrm>
            <a:off x="2516188" y="2652185"/>
            <a:ext cx="7218362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14375" defTabSz="1244600">
              <a:lnSpc>
                <a:spcPct val="150000"/>
              </a:lnSpc>
              <a:spcAft>
                <a:spcPct val="3500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请同学们自由朗读课文，注意读准字音，读通句子，难读的地方多读几遍。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388" name="组合 5"/>
          <p:cNvGrpSpPr/>
          <p:nvPr/>
        </p:nvGrpSpPr>
        <p:grpSpPr bwMode="auto">
          <a:xfrm>
            <a:off x="2447925" y="1261534"/>
            <a:ext cx="2287588" cy="1109133"/>
            <a:chOff x="924035" y="907522"/>
            <a:chExt cx="2287080" cy="832905"/>
          </a:xfrm>
        </p:grpSpPr>
        <p:grpSp>
          <p:nvGrpSpPr>
            <p:cNvPr id="16389" name="组合 4"/>
            <p:cNvGrpSpPr/>
            <p:nvPr/>
          </p:nvGrpSpPr>
          <p:grpSpPr bwMode="auto">
            <a:xfrm>
              <a:off x="924035" y="907522"/>
              <a:ext cx="2287080" cy="832905"/>
              <a:chOff x="1314217" y="754602"/>
              <a:chExt cx="2287080" cy="832905"/>
            </a:xfrm>
          </p:grpSpPr>
          <p:pic>
            <p:nvPicPr>
              <p:cNvPr id="16390" name="Picture 10" descr="C:\Users\Administrator\Desktop\绿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314219" y="1333230"/>
                <a:ext cx="2287078" cy="254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391" name="Picture 6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314217" y="754602"/>
                <a:ext cx="619094" cy="788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7" name="圆角矩形 16"/>
            <p:cNvSpPr/>
            <p:nvPr/>
          </p:nvSpPr>
          <p:spPr>
            <a:xfrm>
              <a:off x="1485979" y="1067895"/>
              <a:ext cx="1656774" cy="398017"/>
            </a:xfrm>
            <a:prstGeom prst="roundRect">
              <a:avLst/>
            </a:prstGeom>
            <a:noFill/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自读提示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 panose="020F0502020204030204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8"/>
          <p:cNvSpPr>
            <a:spLocks noChangeArrowheads="1"/>
          </p:cNvSpPr>
          <p:nvPr/>
        </p:nvSpPr>
        <p:spPr bwMode="auto">
          <a:xfrm>
            <a:off x="2305051" y="2614084"/>
            <a:ext cx="874077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   富丽堂   依     老     </a:t>
            </a:r>
            <a:endParaRPr lang="zh-CN" altLang="en-US" sz="4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0" name="矩形 27"/>
          <p:cNvSpPr>
            <a:spLocks noChangeArrowheads="1"/>
          </p:cNvSpPr>
          <p:nvPr/>
        </p:nvSpPr>
        <p:spPr bwMode="auto">
          <a:xfrm>
            <a:off x="2873376" y="4396317"/>
            <a:ext cx="898207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            子   不过</a:t>
            </a:r>
            <a:endParaRPr lang="zh-CN" altLang="en-US" sz="2800"/>
          </a:p>
        </p:txBody>
      </p:sp>
      <p:grpSp>
        <p:nvGrpSpPr>
          <p:cNvPr id="17411" name="组合 26"/>
          <p:cNvGrpSpPr/>
          <p:nvPr/>
        </p:nvGrpSpPr>
        <p:grpSpPr bwMode="auto">
          <a:xfrm>
            <a:off x="2001838" y="1085850"/>
            <a:ext cx="1331912" cy="630767"/>
            <a:chOff x="579880" y="770997"/>
            <a:chExt cx="1331484" cy="473416"/>
          </a:xfrm>
        </p:grpSpPr>
        <p:sp>
          <p:nvSpPr>
            <p:cNvPr id="6" name="圆角矩形 5"/>
            <p:cNvSpPr/>
            <p:nvPr/>
          </p:nvSpPr>
          <p:spPr>
            <a:xfrm>
              <a:off x="590550" y="770997"/>
              <a:ext cx="1301124" cy="39779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我会认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直线连接符 21"/>
            <p:cNvSpPr>
              <a:spLocks noChangeShapeType="1"/>
            </p:cNvSpPr>
            <p:nvPr/>
          </p:nvSpPr>
          <p:spPr bwMode="auto">
            <a:xfrm flipV="1">
              <a:off x="579880" y="1244413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b="1"/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925764" y="2245784"/>
            <a:ext cx="785177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latin typeface="方正姚体" pitchFamily="2" charset="-122"/>
                <a:ea typeface="方正姚体" pitchFamily="2" charset="-122"/>
              </a:rPr>
              <a:t>jiǎn                                  huáng                wēi         shuāi</a:t>
            </a:r>
            <a:endParaRPr lang="en-US" altLang="zh-CN" sz="2000" b="1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2366964" y="3994151"/>
            <a:ext cx="787717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latin typeface="方正姚体" pitchFamily="2" charset="-122"/>
                <a:ea typeface="方正姚体" pitchFamily="2" charset="-122"/>
              </a:rPr>
              <a:t> tài                      shān   hú     jiā              kuāng                niù</a:t>
            </a:r>
            <a:endParaRPr lang="en-US" altLang="zh-CN" sz="2000" b="1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0" name="矩形 19">
            <a:hlinkClick r:id="rId1" action="ppaction://hlinksldjump"/>
          </p:cNvPr>
          <p:cNvSpPr/>
          <p:nvPr/>
        </p:nvSpPr>
        <p:spPr>
          <a:xfrm>
            <a:off x="7128644" y="2635609"/>
            <a:ext cx="722939" cy="829945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偎</a:t>
            </a:r>
            <a:endParaRPr lang="zh-CN" altLang="en-US" sz="48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>
            <a:hlinkClick r:id="rId1" action="ppaction://hlinksldjump"/>
          </p:cNvPr>
          <p:cNvSpPr/>
          <p:nvPr/>
        </p:nvSpPr>
        <p:spPr>
          <a:xfrm>
            <a:off x="8155903" y="2635609"/>
            <a:ext cx="722939" cy="829945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衰</a:t>
            </a:r>
            <a:endParaRPr lang="zh-CN" altLang="en-US" sz="48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>
            <a:hlinkClick r:id="rId2" action="ppaction://hlinksldjump"/>
          </p:cNvPr>
          <p:cNvSpPr/>
          <p:nvPr/>
        </p:nvSpPr>
        <p:spPr>
          <a:xfrm>
            <a:off x="2305050" y="4356401"/>
            <a:ext cx="722939" cy="829945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泰</a:t>
            </a:r>
            <a:endParaRPr lang="zh-CN" altLang="en-US" sz="48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>
            <a:hlinkClick r:id="rId2" action="ppaction://hlinksldjump"/>
          </p:cNvPr>
          <p:cNvSpPr/>
          <p:nvPr/>
        </p:nvSpPr>
        <p:spPr>
          <a:xfrm>
            <a:off x="4053941" y="4356401"/>
            <a:ext cx="722939" cy="829945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珊</a:t>
            </a:r>
            <a:endParaRPr lang="zh-CN" altLang="en-US" sz="48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>
            <a:hlinkClick r:id="rId3" action="ppaction://hlinksldjump"/>
          </p:cNvPr>
          <p:cNvSpPr/>
          <p:nvPr/>
        </p:nvSpPr>
        <p:spPr>
          <a:xfrm>
            <a:off x="4653055" y="4356401"/>
            <a:ext cx="722939" cy="829945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瑚</a:t>
            </a:r>
            <a:endParaRPr lang="zh-CN" altLang="en-US" sz="48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>
            <a:hlinkClick r:id="rId4" action="ppaction://hlinksldjump"/>
          </p:cNvPr>
          <p:cNvSpPr/>
          <p:nvPr/>
        </p:nvSpPr>
        <p:spPr>
          <a:xfrm>
            <a:off x="6560359" y="4356401"/>
            <a:ext cx="722939" cy="829945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筐</a:t>
            </a:r>
            <a:endParaRPr lang="zh-CN" altLang="en-US" sz="48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>
            <a:hlinkClick r:id="rId4" action="ppaction://hlinksldjump"/>
          </p:cNvPr>
          <p:cNvSpPr/>
          <p:nvPr/>
        </p:nvSpPr>
        <p:spPr>
          <a:xfrm>
            <a:off x="8098752" y="4356401"/>
            <a:ext cx="722939" cy="829945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拗</a:t>
            </a:r>
            <a:endParaRPr lang="zh-CN" altLang="en-US" sz="48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>
            <a:hlinkClick r:id="rId5" action="ppaction://hlinksldjump"/>
          </p:cNvPr>
          <p:cNvSpPr/>
          <p:nvPr/>
        </p:nvSpPr>
        <p:spPr>
          <a:xfrm>
            <a:off x="2844746" y="2603892"/>
            <a:ext cx="722939" cy="829945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俭</a:t>
            </a:r>
            <a:endParaRPr lang="zh-CN" altLang="en-US" sz="48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>
            <a:hlinkClick r:id="rId5" action="ppaction://hlinksldjump"/>
          </p:cNvPr>
          <p:cNvSpPr/>
          <p:nvPr/>
        </p:nvSpPr>
        <p:spPr>
          <a:xfrm>
            <a:off x="5563720" y="2629292"/>
            <a:ext cx="722939" cy="829945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皇</a:t>
            </a:r>
            <a:endParaRPr lang="zh-CN" altLang="en-US" sz="48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5269404" y="4357102"/>
            <a:ext cx="722939" cy="829945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礁</a:t>
            </a:r>
            <a:endParaRPr lang="zh-CN" altLang="en-US" sz="48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213225" y="3752851"/>
            <a:ext cx="14366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勤俭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3698876" y="4792133"/>
            <a:ext cx="27019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省吃俭用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425700" y="2889251"/>
            <a:ext cx="131064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jiǎn</a:t>
            </a:r>
            <a:endParaRPr lang="en-US" altLang="zh-CN" sz="4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2428875" y="4142317"/>
            <a:ext cx="1150938" cy="1549400"/>
            <a:chOff x="2426" y="1253"/>
            <a:chExt cx="1815" cy="1814"/>
          </a:xfrm>
        </p:grpSpPr>
        <p:sp>
          <p:nvSpPr>
            <p:cNvPr id="30741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742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743" name="Line 6"/>
            <p:cNvSpPr>
              <a:spLocks noChangeShapeType="1"/>
            </p:cNvSpPr>
            <p:nvPr/>
          </p:nvSpPr>
          <p:spPr bwMode="auto">
            <a:xfrm>
              <a:off x="3335" y="1298"/>
              <a:ext cx="0" cy="17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428876" y="4114801"/>
            <a:ext cx="115252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俭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1" name="AutoShape 3" descr="data:image/jpeg;base64,/9j/4AAQSkZJRgABAQAAAQABAAD/2wBDAAgGBgcGBQgHBwcJCQgKDBQNDAsLDBkSEw8UHRofHh0aHBwgJC4nICIsIxwcKDcpLDAxNDQ0Hyc5PTgyPC4zNDL/2wBDAQkJCQwLDBgNDRgyIRwhMjIyMjIyMjIyMjIyMjIyMjIyMjIyMjIyMjIyMjIyMjIyMjIyMjIyMjIyMjIyMjIyMjL/wAARCAEsAa0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1+iiiuo6wooooAKKKKACiiigAooooAKKKKACiiigAooooAKKKKACiiigAooooAKKKKACiiigAooooAKOnXpRVHWpGh0LUZUOGS1lYH0IQmgRp+GUx4ds5iMNcqbph6GUmTH4bsfhWnLMkKFnbAAJ/z+YpttGsNrDEgwiIqqPQAVjC/S88RixyfkxMFbuoH/xXlmuU5TeHIBxj2ooooAKKKruZkvoyMtBIpVhj7jDkH6EZB/4D70AWKhmuYrd4VlbaZn8tDjjdgnHt0P8ALvU1U9VsjqGl3FsjbJWXMT/3JByjfgwB/CgC5XNXI8jxdcr0W6s45FHqyMyufyaMfhXQb5FtN7qFkEeWA5AOKwNcYDWNEvF/jlnsjz2ZC/8AOAfnVQ3Kg7SLNFFFdB0hRRRQAUUUUAFFFFABRRRQAUUUUAFFFFABRRUN1d21lA093cRQQr1klcKo/E0ATUVlR6rdajxo2mT3an/l5nzbwD/gTDcw90Vh71di8PalcDfqGtyxsf8AljYRIiD23OGY/XI+gqHNIhzSLFFLH4agQ5bUNRkHo1x/gBTx4Z0k/wCutmuh6Xczzj8nJFL2iJ9qirPd21qAbi4ihB7yOF/nVUa7pTcR39vM392BxI35Lk1vW+jaXaHNtptnCT/zzgVf5CrtT7QXtTk31q1QZa31IL/e/s242/nspbbXtJu5PKg1K1aXvF5oDj6qeR+VdXVe6sbS+j8u8tYLhP7s0YcfkaPaMXtWZg56UVTv/C2iW217fwlps8PPmLbwxxyD3AwA35g+maw2k8LwXwtfLudO3f6t7a4mt2X/AHoiQf8AvpcHIxmn7TyK9r5HUUVSGm61AA1lqVnqUWMqt0vlOR1z5kYKnqP4KaZ9bi4k8O3Eh/6drmFh/wCPulUpopTiX6KxbnXrqzt557rQry3hg/1ss9zaKicA8nzvcVxOo/FieS3YaPpBEmcebdONuPVVBBP4lfxpSqwjq2NST2PUKo3mtaVp7Fb3U7O2Ydpp1Q/qa8K1DxTqmrbv7R1i52nrBv8AIT6bVxuH1z9aWy8LarqMX+geH72SNuQ62xiU+4Zto/EGsHirv3Y3Kem7PZv+Ez8Mf9B/TT9LlD/Wom8deGFP/IZtm/3Mt/IGvMovAHjUJh/D07EdG+1WwJHuPM4NTx/DvxhIOdEaP/fuof6OaX1ip/KK8e56EvxA8LN01dD2z5UmP/Qa0tP8RaNqrbLDVLS4k/55pMC//fPWvK0+Gfi+NnI0uMqx3AC6j4Pfv/nNY+qeGtY05T/auhXkSLyXaHzUHuXTco/Oj6xUW8QTT6nv9FfPdn4k1fTIlfTNauViRhlDL5qBe+FfcB68Y6V2mkfFC6hZY9bs1mj6faLQYYe5Qnn8D+FaQxMJb6Dsz1CiqematYazZi6066juITxuQ8qfQjqD7HmrldABRRRQAVmeIzjwvq3/AF5zf+gGtOsjxRNDB4Zv/Pljhjli8jzJGCqpkOwEk9BlqT2E9jsq55rMWnja1ucfu7m1mjHtJuRsfiA35Y7Cue1r4waDp6uNPhudUccBol8uMnsN7dfqoIrBs/iPqPiDxTosEthaWlut6pG12kfLAx/e+UfxntXG5xTtc51CT1sewUUUVZIUUUUAFFRzzw2sDz3EqRQxjc7uwVVHqSar295NeWBuYLUoWOYkuGMZZezHglc9cEZ6ZAPAALUi742TONwIzXO+IIjb2uks5BKakrNj1cOvH4vUqXmpailw6XdrY2UJKSXIj3lmUneUZiAAv3dzKckMcYAznQA6xd216Wm/s6zGLFZWJaZsYM755PBIXPYk9xioq7Kim2atFFFdB0hRRRQAUUhIAyTgDuaoy65pEDFZtVsY2HBD3KKR+ZpXEX6KzP8AhI9CP/Mb0z/wLj/xpf8AhItDxn+2tN/8C4/8aOZdwuaVFZttr2nXt4LaynN0/wDG0Cl0QYJBZx8ozjjnmtKhNPYAooopjCiiigChHYeINS5leHR7c/wqBPcH8f8AVofwetGx8L6VZTrdNC13eL0urxvNkH+6Twn0UAe1bNFczk3ucrk3uFMk3FQqnBJAz7d/0zT6g37r7YP+WcWT/wACPH/oJpCJ6KKKACiiqVzJerkRwZXPytE6s34q20Y+hzQBdoqvbtdnHniIqRncoKke23n+dWKAAnAyelUpU0zWrd7eUWl9CPvxnbIo+o5qcXcP2n7OWKy9gyld3fgkYP4U9oo3lSVo0MiZ2sVGVz1we1AHOT6LqGjMtx4fkEsKkltOuZDtIPJ8uQ5Kn/ZOV9NvWqetfEjSdG08tNFOuqE7U0yZfLmLe/bZ/tjI9MniusuLlLXyjJnbJIIwR2J4Gfx4/Go9Qs7C/tvs2oW0FzA5A8uZA4J+hoYHzVrviHVvEWpi81VDNIzBIYLblE5O1VTqzcnnknJ+ldH4N8BX3ie7llvnksdMh4LxbWkkfPKAnKjHc84PHBBA7vUvhzoumX0etafpP2xYc+fp8jGQPGfvGMMeHH93OGGRjoR22mXFldabbzaa0TWbIPK8oYUDpgDtjpjt0rJUle8tWaOppaOhm6L4O8P+H9rafpkKTAY+0SDzJT/wNsn8M4rdoorUzCiiigAooooAxNX8IeHtdDf2lo9pM7DBl2bZP++1w3615z4i+El3aK1x4euGu4xybO5YCQf7j8A/Rsf71ew0VMoqW5UZOOx8s/aNQ0PV1eCS603UI2CSqRscAg4DKRhhnHUEelepeEPHy6tPHpurLHBftxFKnEc59MH7re3ft6Du/EXhbSfFFl9n1K2V2X/VTrxJCfVW7fToe4NeA+IdAvfDervpl/ksP3lvcJlRMoPDqezA4yOoPtgnNOVHVao3jNS9T3ymSyxwRPLNIscaAszucBQOpJ7CuF8I+P4Lm0az165jgu4IywuZCFSdAOT7OB1HfqO4HG+KvGE/im5kiTfBpML/ACQtwZSACHf8+F7dTz06ZV4RhzFeR0ev/FI+f9k8PwJICD/ptwp28Y5ROCevU4HsRXB6hqF3qt3G2o3c99cs2Ikf5ju9EjUYB/3Rmup8H/Dm/wDE7pqV5K9jpJUbGC/vZxnqmeFU8fMRzjgd67/wT4YsbS0a8s7JLZbmUNI5bfJtjf5I85J4IyxY5JyMAYxzP2lXWTsiHUUdtTz/AEj4XeJNZeKe5SLS7Ycj7UN0hPr5anjjPDEHnpWtd/D+28PX014mrXc76TaDUZCwVF3hsxrgDOD5cmeew9a9T1DVvs8q2dlGt1qMgykO7AQf35D/AAqPzPQAmsPxBoSHwldWVxMZrjUrq2S6nPymQvNGpAHZQvAHYDuck3GnFdDJ1JPqdPcwtIA0ZZZF6EPtx+hB/EVVN1e2w/e2c1yuOGh2bh/vZYZ/AfgKXQ71tR0Kxu5P9bLAplH918fMD7hsj8Kvu6xozuQFUZJPYVZBiWt5ca3f3MLRS2draOqSRMw8yZioYZ2k7VAPTOT7AEGWbQ9It4pJ3EltDGpdyl3JEiAck4DACsTS9O1YxrqsCW8wvma78uSdoHjDnKqWCvuwu0fw/d53cY1203UNWljOsG3itI2DiytnMgkYHIMjsq5AIB2gAZHJI4oA5W/1Cw0+ZdWuNI1ZNJhTdDemH7SzNn7+JCzRKAODtGc5yOM42ufFky2H2bQIrh2f715d7EO3vsC559GI49DXr1cJ4n+F+lax5l1pe3TNQYliY1/cyn/bT1PquD65qZ81vdKjy394yvC+raN4jhhs5bm5aW2QbNNvGTagXoVCqBIBxyckexrta+eNU07WNC1g2V5b/ZL2AiSORZSM+kkbAcj3/AgdK9N8FeOv7V8rS9YZI9SxiOYDalz9PR/bv1HcC6NZP3ZaM6EkttjuqKKK6RhWB4j8Sx6KiwQqst7IMqrfdjX+++OcZHA6k+nJGtqN6mn6fNdupYRrwgOCzHhVH1JA/GvJ72Z3mM99cIJbl8tKx27t3PQ9VwQAO20Vx4zE+xjaO7AkvbqfVsNqEzzE/P8AvGyig4CsF+6MNweM896j+0yBnwfLVB/q+0eCMEeozx9DTFu7VJZOJZCMkqkZABxyMvtGDnpnsMUrzMUAit47eMbcSzvlto5xjj1PTPWvClKU3eWvqMTznt4uZWiA+Rck5ViDx78ZIPPQVLZx3t5MdqSAytshi8wb2JHQ8HjAJOegGe1Mhs1Z0YyPK7/LEWhMhY/3UBC/kq9sn1r0Pw5oH9mp9quVQXbrtCKBthU87Rjgk4GT7AdBW+GwzrS8uoGho+mJpGmx2quZJPvSynrI56sf6egAHar9FFfQpJKyEFFFFMAooooA26KKK5TkCqiYGqyHP+shUL/wFmz/AOhippnMQEnVF++B6ev4f41Buje8RlkXOSVOfvZHzL/6C3vQBcooooAKKKKACiodt0JsmWExZ+55ZDY/3t39KdPMtvH5j527lXj3IA/nQA8qrEEgEqcjI6GmrKjSvEG+dACw9Aen8jRDKs8EcqZ2uoYZ9CM1hRzz6Z4gZdSYGG7VYre6AwrsCSEfsr84B6N2weKAE8VDVYbL7Xp8BvY4ijy2a4DsEcNujPdsAjaevGMEYNDwj4nsfGNzLexSGOW3UYs5CN8YbOG4OCCMjI9wegrsK8/13QrTw7d3epW9gVgvJhN9rt3EUljcHCly5BxEw5bggEHIIbgA9Arnr6xuNFvZdX0iBpYpTuvrCMf63/prGO0g7j+Me+DVH/hKrzw/FBD4qt4w0gAjvbEl4ZD6MCAUPvyvuMgV0FrqP2518hY1TGSWlVmI9gpP5kj6UAT2N/a6nZx3dlOk8Eg+V0P5g+hHQg8irFYMES2HjeeOJVWPUbLz2VRgeZE4VmPuRKgz/sCt6gAooooAKKKKACiiigArH8S+G7DxRpTWN8pBB3QzJ9+F+zKf5joRwa2KwPGfiEeGfDN1frtNyR5VqjdGlbhfwH3j7A0ntqNeR866hp0trrN3p920UpsJ2iLR8o7j+IfT07HPpXXfDHwrZeJ9Zvbu+kjls7GVSbTvK+MAsP7gKnjuQQeAQeRsLHU9XmNlp8b3eoymV+T8zYyzOT6n9SwHetHwprp8LaxZ6pb7vsyAR3Ef9+A/eyPUfeHuMdzXJCyldrQ6ZXcbLc+mAAAABgDoKy5vDei3Fw882mWzySNucmMfOfUjofxrSR0ljWSNgyMAysDkEHoadXYcpXtLCzsIzHZWkFshOSsMYQE/QCotWsDqWnSW6ymKXKyQygZ2SIwZGx3AYDjv0q7RQByPhu9v3vNesvs0NvcW96Ha3diQokjViyH+JWfzCOnfPORWze208tjcSXsytGsMmYEXCEFSDvzndwTxwPY8GjU9MuJLyHU9Nljiv4VMbCTPlzx9dj45GDyGGSpzwQSDUuLTXNagey1COysLKUFZ/s1w08kqHqgJRAgI4J+Y4PGDzQBo6Jn+wNNyMH7LFn/vgVfpAAoAAAA4AFLQAUUUUAY3iXwxp3inTDaXyEOuWhnTiSFvVT/MdD3r5/17Qr7w9qsmmaiuJV/eRTR5Cyrnh0PUEHt1U/gT9M1zvjPwnb+LdEa1ZxDeRZe0uQMmJ8fqp6Ef1ArOpT515lwnyvyOU8CeLjrdt/Z2oSD+1Ldc7jx9oTpvHv0DD156GutubmG0gaedwka9T156AADkkngAck187qNW0bVAySCDUbCYgrIvKOvBBI4Kke3IPvXsGh6nqHiS2h1tNPtTHysEE14V8lhlWJxG2WzkZ7DgDkk7UKrkrPdG70L2qadqHiLT5IWmOnQkq8agbpGKkEFzn5Rx0HPQ5HSuMn8J6nYEk6esoP3pI/3u73LDEh7cbccV6D9q1ZBul0u3ZR1W3vN7n6B0QfqKlttTtrqbyAzRXIGTBMpR8eoB6j3GR70q2GhW1luB5omn6k5CyWl+AO8tnJJn6ZTCitjTPC+ozEM9pFZ56yznzH/BQcfmVx6Gu/orCOXUU7u7Hdmdpui2el5eJDJcMMPcS/NI349h7DA9q0ao3us6bpz+Xd3sMUmMiMtlyP8AdHP6VVXxVojMAb9I/wDalVo1/NgBXanCHuqyFdGxRTUkSWNZI3V0YZVlOQR7GnVYwooooAKKKKANuiimTSpBC8rnCIMk1ynIRSRTKxe2kUE8mNxlT9O4P5j2rD1G1vNjGKwmx1IhkQgEHIKksCcHkcAjtxlTZvNYlitmuXUWtqMDzZSFyT0AyCcnoAFbOeDWalxquowuiKdPt5PvTMWNy6+gyf3f1PPP3VNNJvYaTexa0DxRHqFzJpl4Gi1CFivzIVWXAycejDuvB7gYNdHXNf2bZfYVshboLdfuoONpznIPUHPOeueetRpHrNoNtnrAkj7Jf2/nbR6BlZG/Fix96t030LdN9DqaK5r7d4j27f8AiVbv+em2TH125/Td+NI39tzkedrKw+1naKn/AKMMlTySFySOjkljixvYLuIUZ7k9hVLWtObVdLltY7h7eU4aORT0YHIyO4z1H8jg1zU0t3pGo295e3V1q1sziPyzGvnRnGdyLGoDgYJKgA8Z5wBXW2V9a6lZx3dlcR3FvIMpJG2Qe38+KTTW5LTWjINHvxqGnrJ5XkSxs0M0Oc+XIpwy57jjg9wQe9WLyzt9Qs5bS6iEsEq7XQ9x/Q+/auV1hrzw74pTU7JHmtdSTZcWgx880akhl9HMYb2PlAHkgjotL1mw1m2E9jcLICPmTo6ezKeQeR+YpCM/TdTfTrptG1i5HnxrvtbqVgv2qEdyem9ejD6N/FgbMc8N2rqgLx4wSUO1gfQnhh9OKzPE+l6fqejudQljt1tT9pjunVSIGXnf83BHUEHqCRWdoqa/qeiWUzLZaGs0KSSJaw75SSoORuAWM+xV/rQBQH9k20mqeHr2S4FjayIbV44nb7MGUN5YdVIXacFQTkArjoDV2w1OBURdM03UtVlj+Q3AhFvEzd2JcopPqUByfyroNM0y30q0+zwF23MZJJZW3PK56sx7k/4AYAAq5QBj6Zp962pzavqbRrcyRCCK3iO5LePOSNxALMxwScAfKAOmTsUUUAFFFFABRRRQAUUUUAFeJ/FrWDfeKINKRsw6dEGcD/ntIM8/RNuP9817U7rGjO5CqoJJPYV8tX9/daxrl1eoGebVbktAp7O7YjT8tg/Csqz92y6mlJe9dnrPwe8Ppb6feeIZU/fXrmKAntEhwSP95gfwVa4T4haYdE8c6hDFbk21ztvIwpHHmZ3cHtvVz+Ne+aRpsWj6PZ6bB/qrWFIlPrtGM/j1rzX4zWAD6NqijktJaP75G9fy2P8AnSqQXs7dhwl79+50/wAMNU/tTwFYbmYyWm60fdnI2HC5z/sbT+NdhXk/wZvSJtb04n5P3Vyo9yCjfoiV6xWkHzRTIkrSaCiiiqJCiiigAooooAKKKKACiiigDx/4v6GlrqFlr0K7Vuj9lucdC4BMbfkGU/RaqfCzUjFqGoaSzfJMguoh/tDCP+hj/I13/wAS9PXUfh9qysgcwRi5AIz/AKtg5/QEfjXmPw38J6nqerHVLO/+x2VqzQu5Xe7Fk5VAeBgMpycgHHB5FZL3aqkjeEvc16HqlzqMVvOtssctxdMu4QQJvfb/AHj2Ue5IHbrUQksNZje3mh3vEQXguIirxnsdrDI74YenBrVitrPw9Aot4MRyEmaVmLSOwUkMzHluARyfTtUV/p0mqWcF7bMsWpwKfKkP3W/vI3qjEfhwRyK6vaak+01M37Be2v8Ax5X7Mg/5Y3YMo/B8hx9SW+lct4v8T6xpojsTZm085CzXcEnmDA6hchSD0ycdxjGcjsrG8W+tRMEaNwSkkT/ejcHDKfcH/HpUOr6Ra61YNaXanbncjrw0bdmB9f8AEg06kXKLUXZmjV1oeKtdCNc5kiUtuLS5VmbuxLYyeOp+nGSKkj1UKQFvI27/AOsyP8cfTnHuK6a58C61p7ubPyr2HPCo/lt+TEAY9m/LNUT4X1kuF/sq6CdeGj4PthuD7jg46cV5EqFROziczjJdCLSvEEumXBmsnwx+Z4kH7uT13KOM/wC0OfwyK9L0bxHp+tIFhlEd0Bl7Z2G8fT+8PcfoeK4m18GaxcHbLbJCvdp5VGffEZbn/vnPeug0/wCH2kWzRy3oa9nQhhu+SNSPRR29mLV14VVo6NaeZrT5kdbRSKoVQqjAAwBS16BsFFFFAGxK7RxlljaRuyrjn86xdQ1GKxmjW5H2zUWG6Cyh5C/7Rz0A/vt+HJwa8+tXuqjy9JVrW1PW+mT5mH/TKM9f95hjuAwpbOwgsUcQqxeQ7pZZGLPI3qzHkn+XQYFYRg3uYRg3uRRWk090t9qciz3a58tF/wBVbg9QgPfHBY8n2HAvUUVslbY2SS2CiiimMKKKKAKl9DM6wXFqENzayiaJXOFY4KlSe2VZhnsSDzjFY+lQDR7md7Gz1Kygkl80wmGNwucZX5XIYenXA4FdHRUSgmRKCZlX73niG/s2ENzp9lZSNMkrMqzSy7WRSqjO1QGb73JOOMdab+FyJ3mg1BvMkILma3TBPP8AzzCep656n1roaUdRQoIFCJ4Bq+u6p4h8qPUbtpoUcLFAqhIl+bAIUcE+5yfevpmvlC2ldng2phFlTczcfxDoP6/zr6vrjpNu9yKiStYKKKK1MgooooAKKKKACiiigAooooAw/GczW/gfXZUJDLYTkEdjsNeH+A4IL3xzoMWQ0QuGkGORlI3df1UflXufi22e88G63bRqWkksZlRR3Ow4H514H4P1Cz0rxlo+r3DJFbrKRLKTgKrxsm5vYFhyegrGp8UbmtP4ZH0rXnXxlAbwpYJvKs2oLtIPOfKkNegC5gNuLgTRmAjcJA42keueleH/ABJ8UweItbhtLCZZtOsN2JUOVlmPBIPcKOAfUtV1JWiyaavJFv4MO7eJNVSQYdbRMkdG+fgivaq8z+DukPDpl/rUqkC9kWGDPeOPPzfizMP+AivTKKatBBUd5MKKKKsgKKKKACiiigAooooAKKKKAK2o2q3umXdo4ys8LxEeoZSP61xvwlWK38B2KvNH9ruGeeWPcNw5wOOv3VWu0vZJobC4ltojNOkTNHGDjewBwPxPFcTY+J/Cy+FrDTo9Xs47m1EUHl3TCGWKRCAzMrYK4IJJ6cHk0vMfkX/HTyvHpdjFKkZvLtYsu20dDxntkEj64rpONO03kmTyY/oXIH8yf51zLy2/im7e7MYk0oW720DMMfaA5Uu477fkUKe+CemDXPaYniO/t7C0u9avZrm5QhCqw7IQp2yOxADbkOQMjO/b83Wqasrg42VzpXt7rU9fubnRJYoLb/VXdxNGXSWVeP3agjLKBtZs44A5K8SXKatpKma7EV/ZjmSS1hZJIh6mMs29fUg5H9010Vpaw2NnDaW6BIYUCIvoAMCsrWNTl0q9tfJje5lut0cVupwWYDI+g7k9huPPGGpNDUmhsUiTxJLE6yRuoZXU5DA9CD6U6q+n+DtNhgZtSt4b6eRmkYSpviiLHJWJGyEXJPTk9zVaNE0rU0s4pWfT7pS9oWYt5bj78W49sYZQecB+ygDSM7uxrGpd2NGiiitDQKKKKACiiigAooooAKKKKACioLq8trGAzXU8cMYONztgE+g9T7VgXPjaxibbBa3U/GQ20IDzjoxDdePu1nOrCHxOwHTUVyi+OrZTibT7kD1jZGGPXkjitzTdZ0/VkLWVysjL9+Mgq6fVTyPrShWp1PhdwL9FFFagFFFUr+8aDZb2wV72biJD0A7u3oo7+vAHJFAj59vkazN9Go+e2llQD3RmH8xX1PDKs8McqHKOoZT7EZr5i8RWElr4m1WwaSQxx3LM8rH55N4D9umd+fx4r6E8GXRvfBOhzk5ZrGEN/vBAD+oNefSVpSXmZ1dkzcooorYxCiiigAooooAKKKKACiiigArxPxX8MtT0y8mutCtze6c7Fhbxn97BnqoB++o7Y5HTBxmvbKKmUFJWZUZOLuj5bm8L6oRsj8Naj5jHGf7Nk+X3+7XV+G/hlrWrTRLf20ml6auA7S4ErqP4UXquemWxj0Ne80VCoxRTqyIbS1gsbOG0tYlit4UEccajAVQMACpqKK1MwooooAKKKKACiiigAooooAKjnnjtreW4mcJFEhd2PRVAyTUlY3if9/paaeOTqE8dqV/vITmQf9+1k/KgCv8AZ9U8RWu65mfS9PmTKwQH/SHU9N7nhOOqqCf9rtXz74gsEs9c1SC1UAW97cJGoAUFfMb5cAAAfy4r6gldo03LE8p/uoRn9SBXy3q+ofaNc1a8J/dXFzcXEZ9F3scce2D+dY1/hRrR3PZPh6f+KJsADkDfg/8AAyf5k1veD7GGGxvL9QWnury5LEnoqzyAKPQdT9WJ71S0S2g8P+ErGCTbBDZ2imUnouFyxP45NaHgiaWbw0Gnh8ib7Xcl4T1jzO7BT7gEV1T2SCeyRcu9eisfMW4tphNwIYlGWmJIAVe2SSPYZ68HC6bp8kMrajqTo+ozDYSD8kKk8Rx57Zxk9WIyewDddCiTSZWXKx38eTjpuDIP1YD8a0Lm1juo2Ry4BGOG4/LofxBrMyJiQqlmIAAySe1cfBod1r+lyXB1W4tLe7uDdW0UUUZ8td2Y3yykhiAG645xjrmPUrzUH1WPwkEaWO7TEtySRsgO7djuWKqyj0LDnoK7QAKoVQAAMADtQBzN3pGsWVpLc22pteyxKXFtLAiiUDkqCuCCegPTPUVPbXMV5aQ3MDboZkWRG9VIyDWtb3fn3dxAV2tDjP45x+gB/GudihOj6zLph/49bjfc2Z/u/NmSP8CwYezY/hrWEtbM1hLWzNGiiitTYKKKKACiikbJU7SA2OCRkD8KAFrN1jWrbR4AZD5lw4Pk26n5nI/ko7noPyFc1q+p+KrIyC8S3gtgTi5swSpH+0WDbeOuQB6GuUaSaRjOJ1JkwS65Z2xzkuxOe3JHGD9DwYnG+y91LXz2Dc07ue51O6+03Ds9yAdo5CBTwyKO3pnqSOe1Ry2zSAMxRJT2Yj5j6/j/AD9ic0PMl80uZGZzyS33c467enbrjt2AOJRPMFIaVzu4Kknn/Pp7jPXDeFNzlLmk7spWFTZMjKyzb1ztIhdgfUZA/wA5/AQr+6nSeK4e2niIKSYKMv5jB7ZB4Pf3UzMgUszAdERTy309Bx19uP8AYkstO1LW7g21mhIU4kkOVii+pHf/AGR83PYliNKUJyl7m4mdpoXjSyvY1t9RuLe3vgSow/yTY6lffg5XrwcZHNbZ1e058szS4/55QO4/MDA/E1ladp2k+FkWGFXudRkXkqoaeUewHCJwPRRxUtpBc61cTzamI/sUb+XFaIcozD7xc/x4PGOgKnrgNX0lPnUUpvUgdBrF5qzldNsjFB3vbgqU/wCAKpO/65A98jFaVnYRWYdlLyTSYMs8hy8h9z6egGAOwFWulFXYdjxj4hW/2fxvdNjH2mCKf68GP/2nXpfwnvBdeBIItwLWtxNAfb5ywH5MK4n4tWbG/wBIuVYqskcsMhHU4KsoB7dWrY+C10qw61powAkkVwq9PvKUOP8Av2Pzrha5azXcmprE9VrN1fWE0sQRJBLdXlyxS3tYsbpCBknJICqByWPTjuQDpVzuir/aHiPWtUl+ZoJv7Ptgf4I0VWcj3Z2OfZF9K1OchupfGTyWciW+mwQG7hE8UMjSyCLeN/zMFXpnOBn0rpZZY4YmlldY40G5nc4Cj1Jp9czNCniLxTc2d0ol0zS0QPAwyk1w43fOOhCJtIB4y+ewoA3rS/s79C9ndwXCjq0MgcD8qsVzWqeCtJuYWm0y0t9M1WNc217aRCN437Z243LnqpyCM1Tl1u41/wAO6LbxF7S71ac2115bYaDyw5nCnqD+7ZAeo3A0AdENd0hr82K6rYm8BwbcXCeYD6bc5q/WZL4d0WfTk0+bSrKSzjTYkLwKyqvoARxXJ3s0+n+CvGOiyzPMNMtJRbSyNlzA8JZAx7lfmXPcKDQB2j6pp0dz9mkv7VZ848pplDZ+mc1brFtvDGg/2bFbtomnGIxgMhtUweOcjFYr3MXgXU5bffI2hy2M95DCzFjbPCAXRCf4GVsgdipxwcUAdpRXC6TBp+r6ZBqGreKLiS9uEEsq2msPBFCTzsVY3UYXpk5JxkmrGjXSR+J47LRNWudV03y3N750xuUtmGNm2YkncTkFCTxzx3AOhXX9Ik1k6OmpWz6kAS1skgMi4GeQOnHrWjXHeI9UtfDXjHT9Vu5PKtZ9PuYZ8DJZkaN4wB3bmQAf7VRT6f4t8RJZXs9zbaXBHeW9ymmhNzmNZFYiWXn5toPyqMZwCT1oA7aiuU0uGbxWJdWu728i095WSxtbW4eAGNSV8x2QhmLEEgZwBjjOTVPwvqt1qH/CQeHk1Z11LS750jnmTzW8hjuQkE/NjlM/7IoA0NKe/k8ca3DLrF1NZ2scJjtHjiCIZAx6hAxwFGMnuc5q54qm1qDRt2gxGS7MqB9iI7rHn5iquyqT0GCR1NcjpWmeJm8b+JI4fEsEcyJaGSR9NDCQFHxxvGMYP1rV8VR6zp3w+1Sa81tpL2ECWK5soTalRkDaQHbPfuOtAHT6OdQbRrJtWWJdRMKm5WL7okx8wH41cDBs4IODg4rkLfTU1vVrvTLqe5uNI0cJbeVNMzG6mKB2aVs5cBWQAHgktkHAxHqeiab4X1HSNT0Oyg09pb6K0uYrVBHHPHIdvzKMAlSQwOM8EdDQB2hIAyeBXNv4+8KpcmA61bkh/LaRQzRK2cYMgGwc+prmdW0d9b+L02myvN/Zb6VDc3iea+JAJHURYzgKxCFgMZ8v3NehfYLP+zzp4tYRZmMxfZwgCbMY27emMdqALAIIyDkUVzHgWSSPRrrSpJGkOkX0tijsckxqQ0efcI6D8K6egArJ1FAPEGjSux2AzRqvbzCmQfqFVx/wI1rVma7DLJpvn26GS4tJFuYkXq5U5Kj3Zdy/8CoA574h2MEXh++1mXUdSge3gIhitrnykeQ/KgOBnliB1rwnTbOHULvR7JmwlxcwRAnrtYgMP++dwr0H4p+LINXvrHRbCcSWsUa3krr0dmUbB+Ctu/4EvpXJeGdHbUotTaIuJ4CsVo8Z+5Kzq+7g5B+7GvTJc+hIwl71RLsbQ92Lb6nsNxONbkS1tonksI51a8uuBGVRgWRc8vyAGxwBuyc8VsWk39la7c2dwMQajMZ7SYfdL7BviPo3ylh6gn+6ao6frNpb6ZZ2erwJpDpGgt5Y8rbkYG3y5CMLxxsbnt8w5N69skm02ayuywtpAGiuYRkQuDlXA6oQQCDyvHbpXRJ3ZnKTbJfFHy+HrmfvamO6H/bJ1k/9lrYrzrXdRjv/AApeadPIZPEEyGBYPMbEpJx5kQ6bCOdw+6Cc8giutttYuZNLtr6SyzDNEku+OUHCsB1BA556DP1pEjLK3in8XapfnmWCGKzUZ+6MGQn8d6/98il155NNt21iB5S9vjfAGysykgFQDwG9CMc9ayNGuPtHibxG76gbUPcKYUBQFkRBEzYYHjej8iprq/j1+C30eGRLuR7lXumjHypBHJuBfHALhVAHfcSBgUAXdLjvrCS91DWmtYWunDttm+WFQAFQZAyfU55J44wKj8TOkljpt5HuEsd/D5W5SpIdvLfg8/cZz+ANXbXw3pFlOs9tZiKRTlWSRhj9entVPxCfN1jRLb+7JLdEeoRNn85RTjuOO5NRRRXSdQUUUUAFFFBIAJJwBQAVkXvhnSb2QytaiKYnJkgJjJPqccN+INZGr+Ore0BXTrZrzHHnbtsX4Hkt+gPrXNH4g6078CAE9FSA/wBWP865qmIo/DLUzdSKOofwHaENs1K+UsQTnyv6ID2HfsPSo18AwZ+bVLog8HbHGOPQfLgDn09R0JFZFj8Rb+SSOOSwiuBI4j8wZhVCTjJOX3c9cdK7P+y5brnUrx7gd4Ih5UP4gEs30ZiPaohSw9RXjFFKSexhRaJ4ftp3jSC41i8X5XXdvA9nA2xKfZsHgda247O/miWOSSLT7ZRhYLMZbHpvIwB7KoI7NWlFFHBEsUMaRxoMKiKAFHoAKp6xqaaRpkt4yGRlwqRg43sTgD8+voM10KMILRWQ/Uhu3sfD2lzSxCGF34QyPzNKeFDMTliTjkkmr9pbLZ2kVuhLCNQu49WPcn3PWvFtavLvWbwSXswmkbcNp4RFwThR2Gdv145PWvRfAGp3Oo+HjHdMzyWkpgEjHLOu1WBPuN2P+A1lSxEaknFERmm7HVUUUV0mhxfxPtPP8KJcgc2l1HJ+DZjP/oefwrk/hVqgtvH6QD/VXdvJb7s8GQYcfXARx+Neoa7pv9r6BqGnZwbm3eJT/dYg4P4HBrwXSdQOk3enanGhT7HLHMUA5CqfnX/vncPxrixHu1IyE1dNH1LXOeHZBZ61rukzHbcfazexA/8ALSGUA7h9HDqfTA9RXQo6yIrowZGAKkdCKz9W0Ky1jyXuBLHcQEmC5t5DHLET12sOx7g8HuKs5TSrnNDcW/irxLZSnbPNcRXsQP8AHCYIo9w9cPEwPpx60knhFriNobvxJrtxbuCrRNPGgYHsWSNW/Wli8IoNF0y0l1C4F9psfl22owYSVV6YOdwYFQoIOQcZxnGADoZJEhieWR1SNAWZmOAoHUk155pxNjomg+IZ1ZLJdSu7qViMeXBcvKUkPsN8ZPoCSeldC/ha5v8AbFreu3eo2YOTaGKOGOX2k2KCw/2cgHuDXRFEaMxlVKEbSpHGPTFACNLGkJmaRFiC7i5YBQOuc+lef6uxvvBPjXXEUiC/tZBakjG+GOLar/Rm3kf7JU10g8F+H1YAWB8kNuFsZ5Ps4P8A1x3bPw21H49wPh9r44A+wSgf98mgCOLU/FphSJfDVkJNoHmtqf7rp14j3fhioZ/CV3rNtfya9fxzXt1ZS2cK28ZWG0SQYbYCcsxwMsfTAArrEG1FB6gYpaAOCi1nQLONIPGOlWmnalEoSSe5tQ0E5Axvjl27SD1wSGHQipr/AOIei2OlPJoUMuoRQbSz2lq5t4k3DcTIBsGFyevau3IBGCMikwMYwMelAHM+JdBbWvEXhiZ7fzbWxu5LiVsjCkRnYcd/n29PSunoooA4/TjrnhaxGkRaDNqlrblltLi1uIkzGSSqyLIykEA4yMg4z7VQl8Lahpuhxa3bybfFEDzXUhhQyJOZW3PbkcFk+6Aeo2gjHNd/RQBwsVzrml60niG/8P3GzUbJIby1sHFy9tLGzlCRxuBVyDjOCB161F4p1PVtf8IanbW/hjVI1nMUUAkCCST5suSm75FAXGSeSegrv6KAOWki1TRdXutT0/TZL+x1LZNcWiOiTwTBAu5dxCsCqqCN2QRkZzR5Wr+I9U0+W90x9L0yym+0+XPMjzTyAEIMISqqCd33iSQOBXU0UAcdot4lz8R9fka2vk3W1vBDLNZSxxkRmQvh2UL95x356jNdj0qC9vINPspry5fZDCpZj149h3PoO9eWan4m1HxELmwlvJ9L3bkWC1ba4BGQfM/iOCM4wBnkd6zqVYQ0ky4U5S2N/wAIeINPuPFXiO2t3meO81BZraRbeTy3xbxq537dowyMOSORXd1g+CoIbXwTo0MCBES0jBHq2PmP1JyfxrerQgKyvEmtw+HfD95qswDeQmUTOPMc8Ko+rECtWvE/in4nTVtbTRLSTda6c264Knh5yMAf8BBP4t/s1M5csblRjzOxwCWl3fX1rFbRrLf3NxtAUYDPJnP0UE59gvtX0Vo+gx6Potno9nAFS2GTdyKMmQg7pFHXcSW5OAM9xxXk3gGxlt9QXxTLj7FYTCEgr94MCsj57BAwOfQOK96qKUWo8z3ZdV62WxGsES24gCL5QUIEIyNuMYrLOgpZfvdEcWEg58lRm3f2MfQfVcH1yOK2KK1MjHspLe8uZYLmyNlqMYDyojkb1PAZXXG9cg9cEdwKr/8ACKRRLFBa6pqVtZRnctmkqtGCORgupYAdlDYHYcCti58uKSK5aNSyny9+OVViM/hkLn6e1TO6xxs7nCqCSfQUAZd/Z6VFZQ2c2n21yiA+VDMgcADqxLZwB1LH17kgGxpmnxWFuFiWONTyI4IxHGuf7qj+Z5/lVXT4Wv5nvrgHaX+RD6qeM+ynIA6btzdxjYoAK5zVjnxfp4/u2Fzn8ZIf8K6OubvSZPGDjPEFgn/j8j//ABuqh8RUPiLNFFFdB0hRRRQAVw/jnVizjSUk2xbQ9zhwN2fuocsOMDJGecr2JFdxXjeqaitzqd3MZGHmzu28tjK5wmAOWO0IMYOeBXJjKjhTst2Z1HZFOQRp+8cuuTwAzfMT6DDg/nUUpdo081yqSHb5J24AxnLkAbuq8dOe9NSM+W11KEEjDbGuAAu7I7dyN2fcCpWi3SIjbhGq7GLD15P4jgfgK8g5i74dsn1DU7CHbnbNGRgcbFO5voMZH1Ir2WuZ8IaAdLtTd3Eey5mXasZ6xR5zg/7RPJ+gHbJ6avZwtJ04a7s6acbIK5Xx4+zTLIZ4N0Sf+/UldVXH/EYKNFsmYEgXgGB3/dSf1Aq8R/Cl6Dn8LPOnG4+aPvAfIvcgkHP5qD+Pc5r03wLb+RpV26jEct2zIfXCqp/8eVh+FeZ6VBdajqTRW6mSWb9zGD0Vs/MfoASxPtXten2Uem6fBZxElIkC7j1Y92PuTkn61xYKm+Zz6GVJa3LNFFFemdAV4Z4v0r+yPFd9b7cQXDfaoeOCrklh+D7vwxXudcT8S9FN/oSanCmbjTiXbA5aE/fH4YDf8B96wxFPnhoCdnc2fhZrn9qeEksZXzdaYRbNnqYwP3bf984H1U13FfOPgbxMfDviiK/kYLps4Fvcn/YJ4k+inn/dLetfRwIIyDkVjTlzROeceVhRRRVkBRRRQAVma9odv4i0t9OuprmKB2Bf7PJsLY7E4PHt7Vp0UAVdPszYWMds13c3RTP765YNI2TnkgDOOnTtVqiigAooooAKKKKACiiigAooooAKKKx/EmsHR9JaSLabuY+VbKeRvI6keigFj9Md6UpKKcnshpOTsjkvG+uNd3y6bbENFbSAMO0k+MgH/ZQfMff3WudtbGTULqLTbY7y7mNWZQQz9XkI6YUZPpnjriq8ZJQTJIS8uUgdjkhc5eU+pP3s9/l9a9B8DaKtrY/2pIm2S5QLAp6xwdR+LfePf7oPIrwaaljMRzS2X9W/rzPWm1hqNlu/6/r5HTWFlBpthBZWybIYECIM5OB6nuferFFYvinxJa+FtEl1C5G987IIQcNNIeij8iSewBPavf2PIOf+I3jYeHLJNNsJQNXvFOw9fITnMh9+CFHqM9Aa8V0fSbrWNdXTLHPmzKrPK3zeWuW3SMe/b6kj1pmo3V9q2rre3O+61C7uPmCDlmKlVRR2A4AHYfia9p8HeF4/DWl4k2vqFxh7mUdM9kX/AGVycevJ71jCPtpf3UdMY8q8zVsNJs9O0eLSoIh9kji8rY3O4Hrn1JySfXJq/wCGLl5NJNnO5e4sJDaSMerbQCjH3ZCjH3JpKz5Gu9J1KTUrOA3UMyKl1bIcOducSJngtgkFTjIAwcjB7JxutCZxutDq6Kp6dqllq1t9osbhJkB2sBwyN3VlPKt7EA1crEwGSxpNE8Ui7kdSrD1B61mrcTN4edmbdcBWhLHvIGKZP/Aq1apW1p/oSpKpUtKZyvoxk34/OgC1DEkEEcMYwkahVHoAMCn0UUAFcxdeH5p9be5TU7m2vJw7s0RDR7F2qiFGBGMEkkYOSefTpJpVghaV87VHbqfYe9VLIPLcTzyYzhYuORkZLYP1Yr/wGgDFa08S23HlaZfqP41le3Y/8BKuP/HhUZu9Xi/1vhu+YDq0E8Dj9ZAf0rrKKvnkX7SRyJ1kxjM+lavEO5+xPJj/AL9hqjPijRYzie/S2b+5cq0Lf98uAf0rsqKftGP2jOX1bUYtK0m5vpWAWGMsMnG5uw+pOB+NeKwQFk2MihIgoBY4yQOp9MckH2Getex6r4f0/W5Imv0mlEXKIs7ooP8AewpHPvSWfhrRrEhodPhMgORJKDI4PqGbJFZ4ihKq1rZIucHJnnNjol5qcsf2S2e4hGT5h+SMk8ZLHgjgfdyc54rt9D8Jw6c6XN463F0h3IAPkjPcjPVv9o/gBzXSUUUsJCnruwjTSCiiiuo0CuM8eyS3X9laTZRma+muDMqKMlFVGUsf7v3+CeMiuzqGO0giuprlIlE8wAeTqxA6DPYDnjpkk9SaiceaLi+omrqxjeGPDFv4esxnZLeyD97MowOeSqjsufxOBnoAN+iinGKirIEraIKKKq3GpWFq+y5vbaFvSSVVP6mqGWqQgMpVgCCMEHvUNtfWl5u+y3UE+373lSB8fXBqegDwnxT4fPhzXJbEL/oUwMtoT08vun1UnH0K+tek/CvxYL6wHh6+k/0yzT/RmY8zQDgD3ZeAfbafWtLxV4di8S6M9ozCO5Q+ZbTEf6uQdPwPQj0P0rw9G1HTNb3gyWN/p0vHqko/muD9GDGuCpH2M+ZbMUo8yt1Pqaiue8HeK7fxZo4uUCxXkWEurfOTG/qPVT1B/qDXQ1qnc5dgooooAKKKKACiiigAooooAKKKKACiiigAooooACQBknAryTxHq/8AwkGrtIjYsVQpG5OAIc/O/sXIAH+yoPBrrfHOriGzTSIWPnXY/fFc5SHOD06bj8v03H+GuDcGef7LbxGRjIqtGG/1kpxtjHoOhPYDrwTXk5jXbaoQ3e/6Ho4KirOrLY0vDujnxBq22VCLRAHnBGMRfwxfV8Zb/ZGD2r1jpWZoOjpomlR2oYSTMfMnlxjzJD1P06ADsAB2qTWNZsNB02S/1K4WG3j4yeSx7Ko6knsBXbhcOqFNR69Tlr1nVnfoT319a6bYzXt7OkFtCpeSRzgKBXzt4p8VTeLddnvpVaG0tiYrSFz9xCASx9GbjPpgDtVjxV40vfGNwruGt9LQ77e0z+Tyere3QdsnmrfgbwVJrV3/AGrqMZXSQweKNhzdEAc/9c+P+BfTrTbqvkiOEOX3mdB8OvCpiRPEF/HiaRT9jiYcxoR98/7TDp6Kfc16HRRXdCChHlRYUUUVYGfeaYZLoX9jN9j1JBtW4Vch1/uSL/GvseR2INX9L8RLc3K6fqUP2LUyDtjLZjnx1aJ/4h7HDDuO9LVe8srbULY293Ak0RIO1h0I6EHsR2I5FRKCZEoJm/JKqcZy56IOpqSuRTT9RtBjT9fvo0HSK6C3KD8XHmH/AL7qKDWvEiaqunX0+kRNKcW05tpAk/H3R+8OH6/Keo5GcHGTi0YuDR2SsGGQQR7UjusaM7HCqMkmoLWK4VN141vJMerQxFB+rE028u2tsYjzyOW4VvYN0B6Y3YB6fSSSGRpZnWQpg5/0eJh1P99h2A9P64AuwQrBCkSkkKOp6k9yfc9abb3MVypMZ+ZTh0YYZD6EdRU1ABRRRQAUUUUAYlFFFdR1hRRRQAUVXd5ri+SwtColK+ZLIwyIkzgHHckggD2J7YM8mk3tvE0keqLJtBJF1Eu3H1Xbj64P0qHNJ2Ic0nYjnuYbWMPM4UE7R3LH0AHJPsOaiGoW4kCSmSBmBKi4iaLdjrjcBn+lTeH4ZLsDWbyNY3lXbbR7shIz/FyBy/B6A42jAOal8SRJe2ltpTxrIL65SN1YZHlr+8f/AMdQjPYsKl1NdCHU10KtjZXmsW8d3LcyWdpKoeKKEDzGU9C7MDtyP4QAR/e7C2/h5Il3WN5dQy/9NpnnRvqrseP90qfetmqs17FHbySqwbyzhl7jHJHscdM9ePWs3JkOT3ObllmvLqHR5Q1tdyyYnEbkERAEl0bglWwFDDBBbsRXS2un2djGI7S1hgQcYjjC/wAqrQ4udenm4ZLaBYUb0ZzucfkIjWlQ5N7icm9zM1jTFv4g8IRNQh+e3mIxgj+Ekc7T0I9D64qhaXK3lqkyqyE5DI3VGBwyn3BBB+lat9fR2VxaiQcSsyZHbjdn9KypI/suu3cI4juFW5T/AHvuuB9MIfq9XTeti6b1sT1xXjzwidYg/tTTo86lAmGjH/LxGP4f94clT9R347WitJRUlZm54DoOu3nh/VodV085dRtlhY7RNHnlG9D6HsR9QfojQ9asvEOkQalYSb4ZR0PDIw6qw7EHg15R8QPCDQyS6/pkRKN817Ag/OVR/wChD8fXPL+FvF934S1ZLi1U3Fncn/SbYNw6gffXsHHAz0PQ9iOBXpS5JbETjzK63PpCiqGj6zYa9psWoadcLNbydxwVPdWHUEdwav1uc4UUUUAFFFFABRRRQAUUUUAFFFFABRRRQB4x4qOqaf4vuncvvupXZGnZFiMaqNgXIBIxwcElW5IINdd4D0dZYYtdljKxvH/oSOPmCt96Rv8Aabt7ZOfmNdhfNZR2ckuoGBbWMb3afGxQO5zwK8q8U/Fh7oPZeFjsh5VtRdOTjgiJT/6Ew+gPWuV4elGp7Z7nQqtSUPZrY7Xxf480rwlDsmP2nUHA8qziPzHJwCx/gXPc/gDXh/iDxDqOv3jahq1wGZM+VEvEcIPZR6+55P6VRjsr3V79bWyhmvb6aQSSfNuY4Od7seg46k16x4V8AW2jvHf6kyXepLymB+6gP+wD1P8AtHn0ArRKdbbRDjBQ9TnPBXw8kure3vdfgMduqL5Vi4+aTA6yDsP9nv39K9WACgAAADgAdqWiu2EIwVkMKKKKsYUUUUAFFFFABUN3aW99bPbXUKTQv95HGQf/AK/vU1FAGbEut6UALG8W/tl6W1+x3geizAE/99qxPqK0LTxRYXEyWd/HLp13J8qwXigCQ+iOCUf6A59QKdUVxbQXdu9vcwxzQuMPHIoZWHuDwazdNPYzdNPY1G02HAMbSRuvEbofmQegz1X/AGTke1SwNcAmO4VSR0kTgN+HY/n9e1ctFa6no3Oj3XnWw/5cL12ZAPSOTlk+h3L2AFaun+J7G8uEs7kSafqDdLW7AVm/3G+7IP8AdJ98Vm4tGTi1ubdFFFSSFFFFAGJRRWZrev6b4es/tGoXATdkRxqN0kp9FXqf5Dviulu2rOs065jXPH2g6GZIpLh7u5j+9BaL5jKfQn7qn2JBrzjX/HOq+IZ5baMvYaeAP3MT/PIDn/WOPp90cc8k1k6Tpt3e3FtNZWTyWFrOj3EygLGiqwJGTgE+wyeK5pYm8uWCuJ7XPovQbGS0sPNulxe3R8645ztYjhB7KAF98Z6k1R1MX1ze2Gn34tzZXdyyuISw3osbvsbPUEqM9iAR0NdFWRrPy32hydAt/wAn6wSr/NhQcppXFtFdQmGZS0Z6gMR/KsRLMWXirT4lmleI2d00ayHOw74OAfpn9a6CsjVPk1zQ5QOWnlgJ9jC7/wDtMUAa9ZPiBltdJu9QyE+z28jyNjqgUn9Dgj6e9a1YfjFnHg/VY44zJJPbtbxxgDLNJ8igZ45LChgJ4SdLjQkvUkWQXTbw69GCgRqR9VjU/jWrcPcoMwwq4HP3+T7YPH61heAfNj8H2dtcwvBc2xeGaKT7yMGJAP1BU/jXS0IGclDfHxJr5g8h4l04OsoYHAZ+AcnuEB49X7gVo63hL/TrkEHDvbP/ALIdd3P4xqPxrzT4qPd2Hi1JLO/urdbmzQyJHKdpYM652njOMDOO1c9D458Q2+mrYLcWclujpIPNtFBBVgwOUKjqOSRzWftoxlZmsactJI9torymx+LOoM3+k6RbTxD/AJaQTNHn/dDBs/mBW/bfFLQ5cfaLbULX1LwhwP8AvhmP6V0qvTfU2O3ry3xn8P2tp31jQ4WeEBjPYoOVzglox36cr9celdxY+LvD2pMFtdYtGkPSN5PLf/vlsH9K2gQQCDkHvTnCNSNmI8F8N+Jb7w1qK6hpriSKTHn27N+7nX+jDs3bvkcV9BaBr9h4k0qPUNPk3Rt8ro3DxOOqsOxH/wBccGvL/HPgglpta0aHLnL3Vog+/wCroP73qO/Uc9eK8NeKL3wzriX2n4lhdAbqDdhZ0zwPZh8xB/DoTXF71GXLLYmcObVbn0xRVDRtZsdf0uHUdPm8y3lH0ZT3Vh2IPBFX63OcKKKKACiiigAoopGZUUsxAUckk8CgBaK5XVfiN4W0osjaml1OvBhsh5zZ9CV+VfxIritT+Md9NuTSNJit17S3r72/74Q4/wDHjUynGO7KUJPZHrxIVSxIAAySe1cD4i+K2kaZvt9JUardrwWjfECH3k5z9Fz+FeR6p4o1rxFE76xqks1sWJEAIjh2+6rgN6/NmptJ8Kax4ki22Nt5No42m7nBSMD/AGe7+2Bj3FZ+0cnywRoqVtZFfX/FWq+Iovt2s3W+NR5kdsnyQx+mF7n3Yk+9a3hfwHqutRRST77CwwC08iYll9SiHpn+83HPANegeH/h/pOivHczg398nKzTKNqH/YTov15PvXWVrDDXd6mpqtNEZ2jaHp2g2X2XTrdYkJy7dXkPqzHkmtGiiupKwBRRRTAKKKKACiiigAooooAKKKQsBjJAz0zQAtFFFABUF3Z21/btb3dvFPC3WOVAwP4Gp6KAMuPT9R03/kEatLHGOlteg3MX4EkOv4PgelWo/E19acatoswUdbjT2+0J9SuBIPoFb61aoqHBMhwTLmm61pmsKx0++guCn30RvnQ+jL1U+xAq/XL3+j6fqbI93aRySx/6ub7skf8AuuMMv4EVAtlrNqNlj4gnEPZLyFbgr9HyGP8AwIsfeodN9DN030MTxf45h0BjYWKpc6oVBKMfkgB6M+PXsvU+w5ryGS7vdV1SW4upZ76+nkEaHbud+B8qKOgzngDH86bp1teatrIt7ZWub+8VHJduWYlizsewHUn/AOsK9r8KeDLDwvbblxcahID51045OTkqo/hXPb881z2niH2ib7HK+GPhizE3niM53tvWwjbgcADzGHXp90cepPSu71e0jHhjULS2iSNPscsccaKAF+QgAAdK06a6LJGyMMqwII9RXXGnGCtERsW0wubWGdTlZEVwR6EZrN8RMIrK2nb/AFcV7bs5/ur5gBP0Gcn2zWRpGr3FnMNAuZIo5bcJFa3MsZ23C4+UHBGHABGP4tpI7ga8i2LTNa6hP9slmXynRkyiBhjaQOF3ZxzyemTWDVjlasazMEUs3QDJ4rn9Vu/Ou9JmWJhbw36fvj0JdHjGPbLgVQ0u6vNH0qBtVZr/AE2MsjXbjdLbFGKkyf3k4zv6r/FkZYbGo3en6jp8tufMuLVlBkuLZgVh5yGDZ6ggHjJGAaANaSNJUKSIroeqsMg1y/iPwvFPo8zWLzxSROlyIYmwJjGwcIR77ce2atWHiBbe8l0nWJ4or2DAFwfkiuRjO5c8BsdV7dsitWPU7WWdIo2Zt5wjhDsY4JwG6HgE8elAGRpbLZ60gjupLm11W2FzFJJtB3oFB6AfeRkx/wBczXRVxgUyeHbMwW1266ZciSJo1ZS9uGZPkI5b90TwOvbJxUl9rHhiKO1kttQtZrpp4zG6y+fNhXBYDkvyoIx3zjvQBT8U6Lba14r2XGlTX4SyjA8pYPky8vVpMFc4/hPbntWBq3wut5rSWW10KWEhSyQw6w0jlscZWVCp57b8V2VrcJeTG8E0LXt1cwlII5FdooEPRsE84LsewLkc9T1FJpPcabR4hF8Obe/t92ma5Ks6ACa3vYAXiYj7rBdhU/UVnXvw38UQL+4WxuB/0ynIf8A6gfrXturaNDqQWZG+z30Q/cXSLlk9j/eU91PX2OCMzT7qS6tiZ4xHcRSPDMinIDqSDg+hxkexFNUaU+hvCbeh4LdaBqenqy3ujXyD+N2tzIp+rrlf1rOtb2SKQppt1JZkHkwTtEw/4CpB/PH419LVWvNOsdQTZe2Vvcp/dmiVx+opfVEtYsu54tbeOPEelpu/tZp41/gu4lkB/EAMT/wKsHUL2W51CXUzp8Fv54DXEVsWxuySWVTnHUkgE88j39jvvht4ZvSGSzks3ByGtZSoU+ynK/pWNP8ACiPJ+y65Og7efbrJ/wCglKidGta17oNDjvC/im+8MX323TmWa2mwZ7Zmwkw9Qf4Wx0b8DkdPSIvjRosoyNI1YAHB+WHIP/fyuL1D4XaxpVvPd2V5BfIg3tbRwtGz+pUbm56nHf61xFwxBSa1O6Zv4B0kA659Mevb9KyftKXusThGWp7qPjD4c2FpLbU4gBk7oFP8mNOPxf8ADe3Ig1JvYW4H82rzDTvBGs+INOhvLCfSpbZ/vj7TIGBHVGHl8EHqP8a0f+Fa+Jv+oV+N1J/8arT99b4SfZw7nZ3Hxo0aMqsOk6pIz8DcsSj/ANDz+lZ1x8Zrkgi18Pxj0aa8/oE/rWBB8LNeaZpJ7vTYyeAVeR9o9ANq1pRfCedlxca+oBHIgs9pH0Yuf5Uctd9AVOBlXfxU8V6i0iw3FrYRA7QbaAFie/Mm4e3AHQ1l2uneI/GtwUU3+qYbDvcTMYYz77jsB9gM+1dxpvwz0W317TbOSW7u4wkk8qTSAIyptULhAOC0innP3SK9TgtobS3S3too4YYxtSONQqqPQAcCh0p399kuSjokeeeF/hHpumx+drbrf3LNu8lMrAntjgvxxzx7Va8Y+E/DF1ZpZQ2S2mqOhWzGnxLG7n0xjaVHU56DJyK6OLXYre3u3vXGLebyVZBlpXyflVRyWyMADmpdJsJjcy6tqEYW/uF2LHkH7PFnIjB6Z7sR1PqAKtRSVrGXM73OT0H4RaBp1pC+oRy3eoqAfOE8gWJsdI1zjA9wc/Titi4N5ofN+/2mw7XoUBov+uqjjH+2MD1CjmtXxNdSWPhbVryJgstvaSyxljgBlUlf1ArJ0y6vvFVjGY5JLPSgNrTIcS3XPRG/hTGAWHJOcYxk3F8uw1Jp3Jl1Owa7Fot9bG5IyIRMu8jr93OatVaXQNJTShpaafbpZAYEKIAB7jHIOec9c81jWbzWl02l3chlkRPMt7g/8vEOeCf9pcgN9Qf4sDWM76GsZ3di/RRRWhoFFFFABRRVS7upUuILO0jWW8uCdiM2FVR952Iydo4HuSB3yE3YTdi3RUR0fWiONWsA3vp7kf8Ao6q11pvilbeRbW50iSUjCu8ckQHvjL1PtER7SI66vxDcR2cCedeyjKRA4AXONznB2rnv36AE8VK+l62qCWG/sZmxkwvbsiH6OGJH1IP0qjHZaxp2lzwR6Is9xPh5biLUBJJI4I5YukY6DgDAHQAVrPqmqvaPJbaBcRMoGEuJYgT/ALoR2zj3K/jWbm3sZuo29DEuG1pbhk1G2urG1HSXTIhdl/xxuH08r8fSxp1l4V1C+ezTT4rq5WLzJf7RhZpwM45Ew34/St3StTF/G6SKY7qLHmxNGyFc5wcHscHkZBweeKZrOkvqUUUltcm01C2YvbXIQPsJBBBB+8pB5HHY8EA1Lbe5Lk3uZ134bnso2l8PXAgkA4s7lme3c+3eP/gPHqprMt59SkdYb+6msbo4BT+ynMYPoJA7K34Nn2FdVpceoR2ijUp45bg/e2LgA+x4yPwFXaOZj5mcp9rudPuUtNXjSNpG2w3cYIhmJ6DnJRv9knnsT20KuXMlnNYXceqLAtqpaOYTkCMr1GSeOhH4153J480TQ7qWxjv5dWtVXdby2wMrKM48tnOFYjs27kdeRltFUS+I0hO+jO4orzC/+LkkfNpoTeWeslxcAFfcqoP86zn+JviKYBoV0uNCMjEDufz8zH6VLxFNdTWzPYKK8Sn+IvimPDm8txF/GUth8vvzniobr4jeKoAhXUYmDZ62yf4VP1qmFmdv8LtBSy8PprE0f+l6gilSRykI+4B9fvfiPSu8pkUUcEKRRIqRooVVUYCgcACn1vGKirIQUUUVQytHY2Wo32oQX0SSW/2WHzUf7rDdIRu+mM/iazZDq9pZx6VpEdrfwRyRtFcSBkKBWDAsAuJPu/eUjPfB5OxpEQOu6m5O5WgtwQRwCDIf6g1vVzy3OafxMxdMttVt7KC2It4kRcOzku7t1ZjjA5JJ/Gq8vh/ULe1ntdJ1C2gtJwQ1vPbNIkRbr5eHG0f7PIB6Y6V0VNZ0TG5lXPTJxmpJMhPDtvJZXMV65uLm6kEstyFEbBwAFZMfc2gDbzkdckkk1Li38R3MEFk62ivHIN2orKwJTkFhGBw5BxjOOTz2rpKpS6igkMVuhnkHUKeB9SMn8QDQBaiijghSGJQkcahVUdABwBVe+0221CEpKrI24OssTbHRhwGDDkHkj6Eg5BIrIGp6vqLY02CBoScGdjtRfXa/O/6hSPcVYXTtdbIl11Ap/wCeVmoYfiWI/wDHaAFC+IrT92hsNRQdJJ5Gt5Me+1GUn3AX6Vz58e3R186LLpkNrK6nyrx7lngYg4IBCDOD9BnjOeK6X+xFmULf397fIP4JXVFP+8saqGHsciprzRtNv7WK1urGCWCEgxIUGIyOhX+7j2oAdZoyRCWW5847cZVsqB3PufU/kBWFZcanrS/3b7+cUbf1rag0XT4OFto2HYOgbb9CRmsTT2E15q9ynMc982w+uxEiP/j0bVdPc0p7l+iiitzcKKKKACvPfG/gT7XJLrWiwD7aRm5t1wPPH95fR/8A0L616FRUzgpqzA8A0PXb7QL83unP947Z7eTISUDsw6qw9eo9xkV7F4c8V6b4lgP2ZzFdIMy2svEie/8AtL7jj8eKzPFfgO21x3vrBltNTI+ZiP3c/s4Hf/aHP16V5LPZ3+j606Xcc1jqEJBiKthgB/GjDqCSRkccYPpXGnPD6PWIbn0VRXm/h74mBVS18QrtI4F9Enyn/fUfdPuOP92vQ7a5gvLdLi2mjngkGUkjYMrD2I4NdcJxmrxYCaGv2jXNTvP4IVjtEz/eALuR9d6D6pV/VNYi0mJ3nRj+7JiUdZX7IP8AaJwB9apeGDhtZi/556gR/wB9RRv/AOzU3xMEkvNChZQzfbmlwRnAWGX5vwJX8SKyesjmesjL8MaPBa+JJ3mhia9SzSaSYL1llklMhB+q8egJ9TXXPeW8cpjklVGH97gfn2/GsCJvs/iywc8Lc281ufdwVdR/3ysldHJFHMAJI0cejLmiaswmrM5a7tx41M1vO+3w/b3BSSOM5a9dDyGx0jDDoOWx2HXo7S5tJU8q1kiKxDb5aYGwDjGO1cz8O3Y6HdRu2WF15uckn99FHPz/AN/TWh4qtUexinSR4LhrmC3E0R2uFklSNvmHP3WPfrz2qSSzrer2llbS27T5vXjJht4gXlZscEIuT1xzjA71kwaTq+swWLXxOkpa8oImWS4Py7SCSCijHUfMScHIIroLDTrDTQ8VlaxQZwzlFwzn1Y9WPuauUActfWFxoKi9huLq8sVH+kxTNveMf89EOMkD+JfTkcjDXEdZEV0YMjAMrKcgg9CDWhe6lBYyRRy5JkBwF5PUDp36/pWIbVtDvltlH/EtuWP2f/pg55Mf+6eSvpyv90VrCXRmsJ9GXaKKK1Nive3kdjB5jhnZmCRxIMvK56Ko7k/4k4AJq1pFidOjnu74q2oTqHmKnIRRnbGnqq5P1JJ4ziqvh6CG6ll1O4YSXhnnhiDHiKNJWjwg7Z2gk9STjOAANu98pbZ5pplgWIFjK5wEHck+nrWE5X0Oecr6FgHIyOlVrq5aGe0iUAmeXZz6BWY/yrnND1vUJ475oLb7Vp9tMI4pZXEMjAqG+VSMFfmXBJX6dMu1XVL+4jVrXSb+O7tpBIgZY5FDDI2tsdiAyllz1GQRUEHVUVWsL2LULNLmIMu7ho3GGjYcFWHYg8GodV1vS9Dt/P1S/t7SM/d81wC3so6sfYUAXiMc4ycVXivoJRL83lmL/WCTjb9fyP5elea638YUG6Lw/p5lPQXV6CifURj5j+JWvMtd1jUNeczaxqUsuWGFyEjB4xhB8p6DqCeKylWitDSNKTPZfEfxO0GwtpYdOvXvr5eUFmodAw7M5+THYgEnHTmuI1j4q+JNRV004W2lRnoyL58n/fTAL/47+NYmheBfFWt7TDp4htSOLm8zAMey4LN9QAK9E0n4PabDtk1m/uL9+8UP7iL9CXP/AH0PpU3qy20KtTjvqeOz313qt+ialJdX16eY/Mdrgn/dHJH0AFdJZ+A/FeoQPNDozwoFLKbuQRF8DoF5bP1Ar3nTNF0vRYfJ0zT7a0Q9RDGFLfUjk/jV7OKfsE9ZO4vataI8S0n4ZnULKC8n1seVMgkVba3wcEZ+8xPP/Aa2rb4VeH4M75dQmLHLbpwgJ+iBcV1SRDStZn07GLe433VqfTLfvU/BmDD2fH8NXq6oUqdtEaJ8yucovw48Lr/y43B+t9P/APF0f8K28JbQv9lNtXoPtU2B/wCP11dFXyR7DsFFFFWMKKKKADRWA1PU4j9/MUmP9kqQD+at+VbTHapOCfYd65uCT7L4qtT0S9t3gb3dDvQf98mWulrnnuc0/iKjm4mYonyjuc4A/HqT9MD3pYrCJCWfMjHru6H8Oh/HJ96tVHOsjwskTbWbjd/dHcj3xUklOfdeyOglMdnHkSMON5HUA+g7n6jr0zEjGs3slkiGLSrY4mRePPf+63qP7w7ng9xWwVjRdiri3twMIO7AZA/Dj8T7UmlwJBYqUUDzWaU+p3HOT74xQBbVQqhVAAAwAO1LRRQAUUUUAZWv6hLY2CR2pAvbqQQW+RkKxBJYjuFUM2O+3HeqVnax2NnDaw58uJAi7jknHcnuah83+09fuLzrb2e60t/Qtkea3/fQCe2xvWrtbU1ZXN6cbK4UUUVoaBRRRQAUVDdXUFlbPcXMgjiTqx/QAdyegA5NcTqfizVbpzHp1tPZxdpDAHkPvzlR9MH6isa2Ip0VebA7ys3W9E03XbA2+pwK8a/MsmdrRH+8rdVP+TXnaeIfEHmgQ6vKVk3HzTGjKAF3HaCmScd+nPeu60azh1DS7W8v1N5csuWef5gGBwSq/dXp2AqKOJhXvGIjynXfDT6Q7SWF/BqtmD1hdTMg/wBpRw31Xn/ZrHsNUu9JkluNKvZrSYfNIsZwCcfxoeCfqM19FDgADoKwvEnhLSvFFq0d7EY58fJdw4WZPYNjp7Hiplhlfmg7Md31Of8AAvizR7iw1S58TT6ZHqLzrMPNVY/MTykQbdx5OUOQDxntmtiw1T+2tSju9JiXUrPTLX7EDbTIHaQ7S7BXI+X5EAJIz82MjGfNdY8Ca34fDOHS/sV6TgCMqP8Ab5wPr93uWFYbLPp19Gzi5sL3GY3y0MhX1VhglfcEg1m6k6b99GfIm7p6ntOrauA1h5VvPHqEN7E8dtcRmJ5OdrrGWwrsUZhwSOeSOtdHNqtvqunbdPvghlBRtikzx9iNmMhgfUcHrXiX/CwPEMenyW1/Lb6tagZMd7D8wxyCrptIYdQeSD3rV0j4gwpmTVrG/W5LYN3pt0A0qfw+ap2q7AcbsZwKr28Za3JnCbeqO38DvHp2t63pEcrSWqeXLaSMSTJGEAxzydiGFSfpWp4i1SCa90jS4gzyz38Lt8pARUbfnJ75UDFcRB4y8FNbQWts2uaRNbsz2940LTNGzfePVwd2TkEEHjI4GGvq/hy4v01G78YXE+pRBfs9zcgxRwkHjEYRFGckHKtkE8jtXMn1M7M9O1fUY9MiWdreeZ+Qqwbdx6dmYcdOeg9qwLfWtR1aVFu7qLRrSdnW3eECRpwrFTiVxtUnGcbTkEYb0oPr8Ws2zWdx4w8NNbyjbI9vOI5UX+IBDIw3YyM7sDOQDgVfttc8OTajLbnU9JXTre3FvHE1xHsK5xwCeMFSD7BDTEW9P0S90O/nlhVNShlbcktw5N1Hn+EyNncg5x0IzjnrWnfWc+qaFdW06rHPKjeWB/yzYcoc5OSGAOfUVUtNY8MWS7LbWtORP7v25CP1anS+NPC0JIfxJpAYdV+2xk/lnNAEGn3QvtNtbxRgTxJKB6bgD/WrFcVp/jvw1YaaIn1HeUllCLDDJJhfMbbyqkY24qnffFfSk/dW+m38xfKqz7IlP45JH5Vt7WCWrOpPQ7XQrG31Tw8qzRlH8+SdHHDJ5rGZcH/dkXI9c1Q1TSoLHVrJ7qe5vhHBPceXM25Rs2YITpuywwTz9K4O0+KmuWenJbw6dpyTdWlkZ5Ax6D5RtxgADr2rntU8U69q9y1ze6tOh2bNtsfIVVznA2/N+ZPauX28E7mcacr3Z7DoWs6To3h43urarZwi+ka5w8w+YsBkKOpGQcDrjGec1x3in4iaVcQ/ZvD+nzzMTta4mZoY0j7+WpyQT67RjOeteY2lpJNequl273ctwx+SJCxdhyxD9M+uT+Vdxpvw2129w97Jb6dGezHzpPyU7R/30fpU81SfwIapx6sxLjxhr0JdbO5XTbJ0CtBpqeWFxnBJOWzjgspB4Hpxm2kE+rXrGyhuNRvH+80StNIf95uT+JNeny/DLSbbSblkE99frGXha5k+TeOQCi4UgkAYIPFej6FLY3GhWVzptvHb2k8KSxRRoEChgDjA6U5UZv42OUuTZHkei/CbW78rLq08WmQHrGhEs5/L5F/NvpXo+jeCfD/hhPtNpYrJcoMm7uP3kuO5BP3fooArpaCMjB6VUYRjsjGU3LcRSGUMDkEZBpapWkjxTyWUgACDdCf7ydMe+OAfqKu1ZIU1+EY+gzTqbJ/qn+hoAw/E+xtJivlHz2d3FIH/ALq+YEkP02M9PqxcWQ1HQr+xfgXAuIs/7zMM/rWZpV2b/SLK8bhp4EkYehKgkVrTfQ2pPoW6KKK1NQooooAKKKKAM/Uj5d5pE/P7u/j6f7atH/7PXV1y2sxQy6Rc+dMYFjXzhMoyYmQ7lcDuQVBx7Vf0LXJNQjjtdStWsNWEQkltZP4hxlkPRlycHByDwe2cai1MKi1NqiiiszMoTyGOwEgHVzJ+pYD9AKuRRiKFIwchFCj8Kqaon/EvZgPliw5A9B1/Sr3UZFABRRRQAVQ1q/OmaPdXaKHlRMRIf45D8qL+LED8avO6xozuwVFGWZjgAeprlpbs+IL6CeNSNKtmMkLH/l5k6BwP7ignBP3iQRwAS0ruw4q7sTafZrYafb2isX8pApc9XPdj7k5J+tWaKK6TpCiiigYUUVkeI78WekSxq+2e4BijOcFcjlv+AjJ/ADvUykoxcnsgON1jVX1zVDsZzbwuRbpDKBx08wjHU84PZSPU5oajGUheDzpmXYHYO+d3zAYPtz0qyghVf3aFYYRhQcnn2B6AdcD0qGGMMsstwyoilcsx4OWD/wCH518tVqyqz55FWshuoFYpUmwdg8/ge0e3/wBlr0rSLV7LRrO2k/1kcKiT/ex8365rndH0Fr25hvb2BoreFvMhikGGkbruYdgDyAeSeuMc9fXs5dh5U4c01Zsl7hRRRXpAFYV7psVhbyEWcV9pBbfcaZNCJFUH7zxAjgjk7eQe2CcndopNJ7ktJ7nOXPwt8Karbpc6c1zZpKodHtJ9yMDyCFfcMfQCubuPgvf26BdP1u3mRRhUuYChA92UnP8A3zXeaHP/AGVqUmjSnFvOWnsWPQZ5ki/A5Yf7JIH3K6auSVOOzRjzSi7XPB5vhb4thPFtYze8N1/8Uq1Rn+H/AItjUq+gTSKQQdk8LDH/AH3mvoais/YQK9tI+Zj4Z8R2tv8A6VoOpDywcuLdnyB3O3PamQ6Hq9wnmQ6FqkibmXctjIRlSQR93sQR+FfTUiLLE8bfdZSp+hrF8NP5SahYHra3kmPVlc+Zn6bmcf8AATS+rxH7aR4EfDeuMCD4e1Ug8YNhJ/8AE0+08I+J2jEa+H9RIU4Vmi2ZHbO4jntX0tRR7CIvbSPnK28HeJLu5nt10popIHCS+fNGoUlQw6MSeGHIH8q2YPhXrFym28vtPt1PUIrz/odlenzqE8X320Y32Vux9zvmGfyA/IVareGGp2vY1jJyVzzN/hSltZqy6reXUsbAtGqom9e4GcnOOmW5xgkZyOm8N+FfCMTRn+x47ibf5fnXJabbIBnDJJzGxHONuORgnIrpqo3mlw3U6XKM9veR42XEJw3HQMOjgZPDAjn1rR0Yr4UTOLezNPUtMfUkWxMFotgoBPmR78kdAq8bceuc+mKovoeoadGH0+7a7VfvWt0xOR/sSHLA/wC8WB9V61PZ63NDcR2erpGjyMEhuogRFKx6KQSSjHsCSD2OTitiaORxmOVkOOgxg/mDUaxZjrFnP2eowXjvEN0VzH/rbaUbZI/qPT0IyD2JqfwdaLa+FtLaNjslsoHKHsxjGSPr/n2o61pkutwtBNtfYcCVQGMbHj5X2rhuccA46kjv0WmWken6TZ2UIxFbwJEg9FVQB/KnKVxylzFqiiipIGNGjOjsuWTO0+metPoooAKRhkYPSlpGYKpY5wBk4GaAGW6GO3jU/eCjP171y+lL9mN9p7cNaXcij/cc+YmPYK4H1U1ttrVru2xBpD3+ZU/RyprB1S9TT9b/ALSkguVs7mBYriTyGZYGQsVZiARtIcgsCQNozxki4OzLg7M1KKRWV1DKQykZBByCKWtzoCiiigAooqjqd5LbxRwWirJf3TeVbRt0Ld2b/ZUZY+wx1IpN2E3YbFEda1xYASbDT3D3B7Sz8MkfuFBDn32D1Fb+o6XbapCqThleNt8U0bbZIm/vK3Y/oehyOKTSdNi0nTYrOJmfZkvI33pHJyzn3JJP41bk4Qtu245zjP6Vzyd3c5pO7uZcDa3akR3K2d5Ev/LyJDC5H+0m0rn3DAH0HStA3duq5a4iUd8uKakxnQ+W6sDwJIXDY/P/AOvSG0ZjlrqYn/dT+e2kIT+0bBhj7bbHP/TVf8aktEjjtY0ik8yNRhGznjsM9/SmfYk6ma4z6+e38s4pGaOzw0144U8KshU5PtxkmgC1Va+vrfTrVri5fagIAAGWZj0VQOST2ArIOtX91ctDY20GwEjzSzSN+KYXb/wJl9s1maOkt+76xeTvctMx+yl8bY4ugKADA38tnrgqDnFVGN2VGPMyxLDc604l1RfLtQd0enggr7GUj77f7P3R/tEA1oUUVuklsdCSWwUUUUxhRRRQA2Qssbsib3AJVc4yfTPauOufDuuardNd38lokhG2ONJmZYl64A2DnuTnkjtgAdnRWdSlGquWWwHKw+D5NqpPqCqg5xbwBWH4sWH6Vr2Ph/TdPZJIrffKn3ZZWLsv0J+7+GK06Kinh6VP4IgFFFFbgFFFFABRRRQBV1GxXULNoTI0UgIeKZPvRSDlXX3B/PoeDT7DxRHDGtvrwXT7tMK0r8W8x/vJIeBn+6xDDpg9TPQQCCCMg8EVEopkSgpG0jrIgdGDKwyGByCKWuUGh6dHIZLe3+yuTlmtJGgLH32EZ/GrFgs95f3Vj9suhZ20ceSJDuMjFiVLn5uF2Hg9xWcoNamUoNanR1jXthc2+onVdPUPNtCywE489P7uegYHlSeMlgcbshyaTJbOJI5Hm2nO1rmYN/30XbP0Iq9M3nRBUeSObb5iqpww+o6e3NQQLZ3sN9D5kJbg7XR1KsjejA8g1YrIF9qMTHzNODE8eZyufwXf/Or1rPPONzwCNfdmz+RUUAYT5k8V6lKeiQQQD8N7n/0MfkKt1AmDq2rkHJFyqn2/cRHH6/rU9dEPhOiHwhRRRVFkVxbw3dvJb3EayRSDayt0Ipuk6lNY3iaRqMzSiTP2K6frKAMmNz/fA5z/ABAZ6g1PUF5ZwX9s1vcIWjbB4JUqQchgRyCCAQRyCKmUbomUeZHRUVzFtrV3ox8jWPNubQD93qEcWSo9JlXof9sDb1zt79DbXdteW8dxbXEU0En3JI3DK30I61g01uc7TW5NRRRSEFFFVb6UJFtaTy0ILSSZxsQDLHP6e2c0ASxzCV2CKTGvG/sT6D1+v/18RPZWtzIzzIJ8HG2Q7lU+y9AffGaq2Dz38PmPH9ntOkUKjDFR/e9PoPpyOumqqihVAVRwABgCgBgt4QMCGMD0Cinqiqu1VAHoBS0UAcvf2DeH2a7so2bSyS1xbIuTb+skYH8P95fxHcG3HIksayRurxuAyspyGB6EHuK3a5m68P6jZzsdAubSG2kJd7e6jZkjbuY9pGAepHQHpjJrSM7aM0hO2jLdFFFbG5Wv76LTrRriUM2CFSNBlpHJwqqO5JwBVnRNImt5W1LUir6lMmzahylunXy09ecEt/ER2AAGboCDVPEeqXN1850ycQWqfwpujVmfHdzuIz2HAxk562sZyu7GE5XdgooorMzIpLW3mbdLBE7erICaeiJGoWNFRR0CjAp1FAFeW2mkcst9cRA/woseB+ak1H/Zdu5zceZck9RM5ZT/AMA+7+Qq5RQBj+JJTbeHp4bc+XLcBbWHZxtaQhAR9MlvwqKKJIYkiiQJGihVUdABwBSa6fM1fSIW+4plnA/2lUKPwxI36U+tqa0ubU1pcKKKK0NQooooAKKKKACiiigAooooAKKKKACiiigAooooAKKKKACl8Lpu0g3p+9fytdZ9VPEf/kNUrN12R49EutjFWZPL3Dqu4hcj3GeK6mKJIIUiiULGihVUdABwBWVR9DGq+g+qlsA13dSDdw4TnvgDp7c/nn1q3RWRkFFFFAHMWjb7/VpD/FekY/3Y0X/2WrlUbD/j61T/AK/pP5Cr1dEdkdMdkFFFFUUFFFFABWZNpJjnkutLuDY3UnMm1A0U5/6aJ3P+0CG9606KTSe4mk9yjFrmt22EuNFe4A4JtriNh+BkZD+BBPuatf8ACTSKR5ugarGv979w+PwWUn9KkoqPZoj2aE/4S3SgMuuox9vn024H/slUdU8R6VfWy20Ny4muJEiWOWJ4mdSwLhQ4G75QeBV+svX0VtOSQqC8NzBIhI+6fMUcfUEj6E0nTsiXTsjq4IzFAkZx8oAwvQew9qkoorIyCiiigAooooA//9k="/>
          <p:cNvSpPr>
            <a:spLocks noChangeAspect="1" noChangeArrowheads="1"/>
          </p:cNvSpPr>
          <p:nvPr/>
        </p:nvSpPr>
        <p:spPr bwMode="auto">
          <a:xfrm>
            <a:off x="1568450" y="-192617"/>
            <a:ext cx="304800" cy="40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2" name="TextBox 44"/>
          <p:cNvSpPr txBox="1">
            <a:spLocks noChangeArrowheads="1"/>
          </p:cNvSpPr>
          <p:nvPr/>
        </p:nvSpPr>
        <p:spPr bwMode="auto">
          <a:xfrm>
            <a:off x="2879726" y="1587501"/>
            <a:ext cx="330676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 节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俭</a:t>
            </a:r>
            <a:endParaRPr lang="zh-CN" altLang="en-US" sz="5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6684964" y="4161367"/>
            <a:ext cx="1150937" cy="1549400"/>
            <a:chOff x="2426" y="1253"/>
            <a:chExt cx="1815" cy="1814"/>
          </a:xfrm>
        </p:grpSpPr>
        <p:sp>
          <p:nvSpPr>
            <p:cNvPr id="30738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739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740" name="Line 6"/>
            <p:cNvSpPr>
              <a:spLocks noChangeShapeType="1"/>
            </p:cNvSpPr>
            <p:nvPr/>
          </p:nvSpPr>
          <p:spPr bwMode="auto">
            <a:xfrm>
              <a:off x="3335" y="1298"/>
              <a:ext cx="0" cy="17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453439" y="3731685"/>
            <a:ext cx="14366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皇帝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932738" y="4815418"/>
            <a:ext cx="27352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皇皇巨著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475414" y="2906185"/>
            <a:ext cx="15925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huáng</a:t>
            </a:r>
            <a:endParaRPr lang="en-US" altLang="zh-CN" sz="4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662739" y="4138084"/>
            <a:ext cx="115252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皇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51" name="TextBox 44"/>
          <p:cNvSpPr txBox="1">
            <a:spLocks noChangeArrowheads="1"/>
          </p:cNvSpPr>
          <p:nvPr/>
        </p:nvSpPr>
        <p:spPr bwMode="auto">
          <a:xfrm>
            <a:off x="6837364" y="1587501"/>
            <a:ext cx="293052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富丽堂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皇</a:t>
            </a:r>
            <a:endParaRPr lang="zh-CN" altLang="en-US" sz="5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566275" y="939801"/>
            <a:ext cx="901700" cy="683684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4" grpId="0"/>
      <p:bldP spid="24" grpId="0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203700" y="3831167"/>
            <a:ext cx="14366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偎傍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3698875" y="4792133"/>
            <a:ext cx="268763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人急偎亲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484438" y="3024718"/>
            <a:ext cx="10287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wēi</a:t>
            </a:r>
            <a:endParaRPr lang="en-US" altLang="zh-CN" sz="4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2428875" y="4142317"/>
            <a:ext cx="1150938" cy="1549400"/>
            <a:chOff x="2426" y="1253"/>
            <a:chExt cx="1815" cy="1814"/>
          </a:xfrm>
        </p:grpSpPr>
        <p:sp>
          <p:nvSpPr>
            <p:cNvPr id="31765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766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767" name="Line 6"/>
            <p:cNvSpPr>
              <a:spLocks noChangeShapeType="1"/>
            </p:cNvSpPr>
            <p:nvPr/>
          </p:nvSpPr>
          <p:spPr bwMode="auto">
            <a:xfrm>
              <a:off x="3335" y="1298"/>
              <a:ext cx="0" cy="17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428876" y="4102100"/>
            <a:ext cx="115252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偎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5" name="TextBox 44"/>
          <p:cNvSpPr txBox="1">
            <a:spLocks noChangeArrowheads="1"/>
          </p:cNvSpPr>
          <p:nvPr/>
        </p:nvSpPr>
        <p:spPr bwMode="auto">
          <a:xfrm>
            <a:off x="2879726" y="1547285"/>
            <a:ext cx="330676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偎</a:t>
            </a:r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依</a:t>
            </a:r>
            <a:endParaRPr lang="zh-CN" altLang="en-US" sz="5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6684964" y="4161367"/>
            <a:ext cx="1150937" cy="1549400"/>
            <a:chOff x="2426" y="1253"/>
            <a:chExt cx="1815" cy="1814"/>
          </a:xfrm>
        </p:grpSpPr>
        <p:sp>
          <p:nvSpPr>
            <p:cNvPr id="31762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763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764" name="Line 6"/>
            <p:cNvSpPr>
              <a:spLocks noChangeShapeType="1"/>
            </p:cNvSpPr>
            <p:nvPr/>
          </p:nvSpPr>
          <p:spPr bwMode="auto">
            <a:xfrm>
              <a:off x="3335" y="1298"/>
              <a:ext cx="0" cy="17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467725" y="3810000"/>
            <a:ext cx="14366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早衰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932738" y="4815418"/>
            <a:ext cx="27352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心力衰竭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534151" y="3020485"/>
            <a:ext cx="15925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shuāi</a:t>
            </a:r>
            <a:endParaRPr lang="en-US" altLang="zh-CN" sz="4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662739" y="4138084"/>
            <a:ext cx="115252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衰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74" name="TextBox 44"/>
          <p:cNvSpPr txBox="1">
            <a:spLocks noChangeArrowheads="1"/>
          </p:cNvSpPr>
          <p:nvPr/>
        </p:nvSpPr>
        <p:spPr bwMode="auto">
          <a:xfrm>
            <a:off x="7473951" y="1507067"/>
            <a:ext cx="175736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衰</a:t>
            </a:r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老</a:t>
            </a:r>
            <a:endParaRPr lang="zh-CN" altLang="en-US" sz="5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566275" y="939801"/>
            <a:ext cx="901700" cy="683684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4" grpId="0"/>
      <p:bldP spid="24" grpId="0"/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2428875" y="4142317"/>
            <a:ext cx="1150938" cy="1549400"/>
            <a:chOff x="2426" y="1253"/>
            <a:chExt cx="1815" cy="1814"/>
          </a:xfrm>
        </p:grpSpPr>
        <p:sp>
          <p:nvSpPr>
            <p:cNvPr id="32789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790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791" name="Line 6"/>
            <p:cNvSpPr>
              <a:spLocks noChangeShapeType="1"/>
            </p:cNvSpPr>
            <p:nvPr/>
          </p:nvSpPr>
          <p:spPr bwMode="auto">
            <a:xfrm>
              <a:off x="3335" y="1298"/>
              <a:ext cx="0" cy="17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485" name="AutoShape 3" descr="data:image/jpeg;base64,/9j/4AAQSkZJRgABAQAAAQABAAD/2wBDAAgGBgcGBQgHBwcJCQgKDBQNDAsLDBkSEw8UHRofHh0aHBwgJC4nICIsIxwcKDcpLDAxNDQ0Hyc5PTgyPC4zNDL/2wBDAQkJCQwLDBgNDRgyIRwhMjIyMjIyMjIyMjIyMjIyMjIyMjIyMjIyMjIyMjIyMjIyMjIyMjIyMjIyMjIyMjIyMjL/wAARCAEsAa0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1+iiiuo6wooooAKKKKACiiigAooooAKKKKACiiigAooooAKKKKACiiigAooooAKKKKACiiigAooooAKOnXpRVHWpGh0LUZUOGS1lYH0IQmgRp+GUx4ds5iMNcqbph6GUmTH4bsfhWnLMkKFnbAAJ/z+YpttGsNrDEgwiIqqPQAVjC/S88RixyfkxMFbuoH/xXlmuU5TeHIBxj2ooooAKKKruZkvoyMtBIpVhj7jDkH6EZB/4D70AWKhmuYrd4VlbaZn8tDjjdgnHt0P8ALvU1U9VsjqGl3FsjbJWXMT/3JByjfgwB/CgC5XNXI8jxdcr0W6s45FHqyMyufyaMfhXQb5FtN7qFkEeWA5AOKwNcYDWNEvF/jlnsjz2ZC/8AOAfnVQ3Kg7SLNFFFdB0hRRRQAUUUUAFFFFABRRRQAUUUUAFFFFABRRUN1d21lA093cRQQr1klcKo/E0ATUVlR6rdajxo2mT3an/l5nzbwD/gTDcw90Vh71di8PalcDfqGtyxsf8AljYRIiD23OGY/XI+gqHNIhzSLFFLH4agQ5bUNRkHo1x/gBTx4Z0k/wCutmuh6Xczzj8nJFL2iJ9qirPd21qAbi4ihB7yOF/nVUa7pTcR39vM392BxI35Lk1vW+jaXaHNtptnCT/zzgVf5CrtT7QXtTk31q1QZa31IL/e/s242/nspbbXtJu5PKg1K1aXvF5oDj6qeR+VdXVe6sbS+j8u8tYLhP7s0YcfkaPaMXtWZg56UVTv/C2iW217fwlps8PPmLbwxxyD3AwA35g+maw2k8LwXwtfLudO3f6t7a4mt2X/AHoiQf8AvpcHIxmn7TyK9r5HUUVSGm61AA1lqVnqUWMqt0vlOR1z5kYKnqP4KaZ9bi4k8O3Eh/6drmFh/wCPulUpopTiX6KxbnXrqzt557rQry3hg/1ss9zaKicA8nzvcVxOo/FieS3YaPpBEmcebdONuPVVBBP4lfxpSqwjq2NST2PUKo3mtaVp7Fb3U7O2Ydpp1Q/qa8K1DxTqmrbv7R1i52nrBv8AIT6bVxuH1z9aWy8LarqMX+geH72SNuQ62xiU+4Zto/EGsHirv3Y3Kem7PZv+Ez8Mf9B/TT9LlD/Wom8deGFP/IZtm/3Mt/IGvMovAHjUJh/D07EdG+1WwJHuPM4NTx/DvxhIOdEaP/fuof6OaX1ip/KK8e56EvxA8LN01dD2z5UmP/Qa0tP8RaNqrbLDVLS4k/55pMC//fPWvK0+Gfi+NnI0uMqx3AC6j4Pfv/nNY+qeGtY05T/auhXkSLyXaHzUHuXTco/Oj6xUW8QTT6nv9FfPdn4k1fTIlfTNauViRhlDL5qBe+FfcB68Y6V2mkfFC6hZY9bs1mj6faLQYYe5Qnn8D+FaQxMJb6Dsz1CiqematYazZi6066juITxuQ8qfQjqD7HmrldABRRRQAVmeIzjwvq3/AF5zf+gGtOsjxRNDB4Zv/Pljhjli8jzJGCqpkOwEk9BlqT2E9jsq55rMWnja1ucfu7m1mjHtJuRsfiA35Y7Cue1r4waDp6uNPhudUccBol8uMnsN7dfqoIrBs/iPqPiDxTosEthaWlut6pG12kfLAx/e+UfxntXG5xTtc51CT1sewUUUVZIUUUUAFFRzzw2sDz3EqRQxjc7uwVVHqSar295NeWBuYLUoWOYkuGMZZezHglc9cEZ6ZAPAALUi742TONwIzXO+IIjb2uks5BKakrNj1cOvH4vUqXmpailw6XdrY2UJKSXIj3lmUneUZiAAv3dzKckMcYAznQA6xd216Wm/s6zGLFZWJaZsYM755PBIXPYk9xioq7Kim2atFFFdB0hRRRQAUUhIAyTgDuaoy65pEDFZtVsY2HBD3KKR+ZpXEX6KzP8AhI9CP/Mb0z/wLj/xpf8AhItDxn+2tN/8C4/8aOZdwuaVFZttr2nXt4LaynN0/wDG0Cl0QYJBZx8ozjjnmtKhNPYAooopjCiiigChHYeINS5leHR7c/wqBPcH8f8AVofwetGx8L6VZTrdNC13eL0urxvNkH+6Twn0UAe1bNFczk3ucrk3uFMk3FQqnBJAz7d/0zT6g37r7YP+WcWT/wACPH/oJpCJ6KKKACiiqVzJerkRwZXPytE6s34q20Y+hzQBdoqvbtdnHniIqRncoKke23n+dWKAAnAyelUpU0zWrd7eUWl9CPvxnbIo+o5qcXcP2n7OWKy9gyld3fgkYP4U9oo3lSVo0MiZ2sVGVz1we1AHOT6LqGjMtx4fkEsKkltOuZDtIPJ8uQ5Kn/ZOV9NvWqetfEjSdG08tNFOuqE7U0yZfLmLe/bZ/tjI9MniusuLlLXyjJnbJIIwR2J4Gfx4/Go9Qs7C/tvs2oW0FzA5A8uZA4J+hoYHzVrviHVvEWpi81VDNIzBIYLblE5O1VTqzcnnknJ+ldH4N8BX3ie7llvnksdMh4LxbWkkfPKAnKjHc84PHBBA7vUvhzoumX0etafpP2xYc+fp8jGQPGfvGMMeHH93OGGRjoR22mXFldabbzaa0TWbIPK8oYUDpgDtjpjt0rJUle8tWaOppaOhm6L4O8P+H9rafpkKTAY+0SDzJT/wNsn8M4rdoorUzCiiigAooooAxNX8IeHtdDf2lo9pM7DBl2bZP++1w3615z4i+El3aK1x4euGu4xybO5YCQf7j8A/Rsf71ew0VMoqW5UZOOx8s/aNQ0PV1eCS603UI2CSqRscAg4DKRhhnHUEelepeEPHy6tPHpurLHBftxFKnEc59MH7re3ft6Du/EXhbSfFFl9n1K2V2X/VTrxJCfVW7fToe4NeA+IdAvfDervpl/ksP3lvcJlRMoPDqezA4yOoPtgnNOVHVao3jNS9T3ymSyxwRPLNIscaAszucBQOpJ7CuF8I+P4Lm0az165jgu4IywuZCFSdAOT7OB1HfqO4HG+KvGE/im5kiTfBpML/ACQtwZSACHf8+F7dTz06ZV4RhzFeR0ev/FI+f9k8PwJICD/ptwp28Y5ROCevU4HsRXB6hqF3qt3G2o3c99cs2Ikf5ju9EjUYB/3Rmup8H/Dm/wDE7pqV5K9jpJUbGC/vZxnqmeFU8fMRzjgd67/wT4YsbS0a8s7JLZbmUNI5bfJtjf5I85J4IyxY5JyMAYxzP2lXWTsiHUUdtTz/AEj4XeJNZeKe5SLS7Ycj7UN0hPr5anjjPDEHnpWtd/D+28PX014mrXc76TaDUZCwVF3hsxrgDOD5cmeew9a9T1DVvs8q2dlGt1qMgykO7AQf35D/AAqPzPQAmsPxBoSHwldWVxMZrjUrq2S6nPymQvNGpAHZQvAHYDuck3GnFdDJ1JPqdPcwtIA0ZZZF6EPtx+hB/EVVN1e2w/e2c1yuOGh2bh/vZYZ/AfgKXQ71tR0Kxu5P9bLAplH918fMD7hsj8Kvu6xozuQFUZJPYVZBiWt5ca3f3MLRS2draOqSRMw8yZioYZ2k7VAPTOT7AEGWbQ9It4pJ3EltDGpdyl3JEiAck4DACsTS9O1YxrqsCW8wvma78uSdoHjDnKqWCvuwu0fw/d53cY1203UNWljOsG3itI2DiytnMgkYHIMjsq5AIB2gAZHJI4oA5W/1Cw0+ZdWuNI1ZNJhTdDemH7SzNn7+JCzRKAODtGc5yOM42ufFky2H2bQIrh2f715d7EO3vsC559GI49DXr1cJ4n+F+lax5l1pe3TNQYliY1/cyn/bT1PquD65qZ81vdKjy394yvC+raN4jhhs5bm5aW2QbNNvGTagXoVCqBIBxyckexrta+eNU07WNC1g2V5b/ZL2AiSORZSM+kkbAcj3/AgdK9N8FeOv7V8rS9YZI9SxiOYDalz9PR/bv1HcC6NZP3ZaM6EkttjuqKKK6RhWB4j8Sx6KiwQqst7IMqrfdjX+++OcZHA6k+nJGtqN6mn6fNdupYRrwgOCzHhVH1JA/GvJ72Z3mM99cIJbl8tKx27t3PQ9VwQAO20Vx4zE+xjaO7AkvbqfVsNqEzzE/P8AvGyig4CsF+6MNweM896j+0yBnwfLVB/q+0eCMEeozx9DTFu7VJZOJZCMkqkZABxyMvtGDnpnsMUrzMUAit47eMbcSzvlto5xjj1PTPWvClKU3eWvqMTznt4uZWiA+Rck5ViDx78ZIPPQVLZx3t5MdqSAytshi8wb2JHQ8HjAJOegGe1Mhs1Z0YyPK7/LEWhMhY/3UBC/kq9sn1r0Pw5oH9mp9quVQXbrtCKBthU87Rjgk4GT7AdBW+GwzrS8uoGho+mJpGmx2quZJPvSynrI56sf6egAHar9FFfQpJKyEFFFFMAooooA26KKK5TkCqiYGqyHP+shUL/wFmz/AOhippnMQEnVF++B6ev4f41Buje8RlkXOSVOfvZHzL/6C3vQBcooooAKKKKACiodt0JsmWExZ+55ZDY/3t39KdPMtvH5j527lXj3IA/nQA8qrEEgEqcjI6GmrKjSvEG+dACw9Aen8jRDKs8EcqZ2uoYZ9CM1hRzz6Z4gZdSYGG7VYre6AwrsCSEfsr84B6N2weKAE8VDVYbL7Xp8BvY4ijy2a4DsEcNujPdsAjaevGMEYNDwj4nsfGNzLexSGOW3UYs5CN8YbOG4OCCMjI9wegrsK8/13QrTw7d3epW9gVgvJhN9rt3EUljcHCly5BxEw5bggEHIIbgA9Arnr6xuNFvZdX0iBpYpTuvrCMf63/prGO0g7j+Me+DVH/hKrzw/FBD4qt4w0gAjvbEl4ZD6MCAUPvyvuMgV0FrqP2518hY1TGSWlVmI9gpP5kj6UAT2N/a6nZx3dlOk8Eg+V0P5g+hHQg8irFYMES2HjeeOJVWPUbLz2VRgeZE4VmPuRKgz/sCt6gAooooAKKKKACiiigArH8S+G7DxRpTWN8pBB3QzJ9+F+zKf5joRwa2KwPGfiEeGfDN1frtNyR5VqjdGlbhfwH3j7A0ntqNeR866hp0trrN3p920UpsJ2iLR8o7j+IfT07HPpXXfDHwrZeJ9Zvbu+kjls7GVSbTvK+MAsP7gKnjuQQeAQeRsLHU9XmNlp8b3eoymV+T8zYyzOT6n9SwHetHwprp8LaxZ6pb7vsyAR3Ef9+A/eyPUfeHuMdzXJCyldrQ6ZXcbLc+mAAAABgDoKy5vDei3Fw882mWzySNucmMfOfUjofxrSR0ljWSNgyMAysDkEHoadXYcpXtLCzsIzHZWkFshOSsMYQE/QCotWsDqWnSW6ymKXKyQygZ2SIwZGx3AYDjv0q7RQByPhu9v3vNesvs0NvcW96Ha3diQokjViyH+JWfzCOnfPORWze208tjcSXsytGsMmYEXCEFSDvzndwTxwPY8GjU9MuJLyHU9Nljiv4VMbCTPlzx9dj45GDyGGSpzwQSDUuLTXNagey1COysLKUFZ/s1w08kqHqgJRAgI4J+Y4PGDzQBo6Jn+wNNyMH7LFn/vgVfpAAoAAAA4AFLQAUUUUAY3iXwxp3inTDaXyEOuWhnTiSFvVT/MdD3r5/17Qr7w9qsmmaiuJV/eRTR5Cyrnh0PUEHt1U/gT9M1zvjPwnb+LdEa1ZxDeRZe0uQMmJ8fqp6Ef1ArOpT515lwnyvyOU8CeLjrdt/Z2oSD+1Ldc7jx9oTpvHv0DD156GutubmG0gaedwka9T156AADkkngAck187qNW0bVAySCDUbCYgrIvKOvBBI4Kke3IPvXsGh6nqHiS2h1tNPtTHysEE14V8lhlWJxG2WzkZ7DgDkk7UKrkrPdG70L2qadqHiLT5IWmOnQkq8agbpGKkEFzn5Rx0HPQ5HSuMn8J6nYEk6esoP3pI/3u73LDEh7cbccV6D9q1ZBul0u3ZR1W3vN7n6B0QfqKlttTtrqbyAzRXIGTBMpR8eoB6j3GR70q2GhW1luB5omn6k5CyWl+AO8tnJJn6ZTCitjTPC+ozEM9pFZ56yznzH/BQcfmVx6Gu/orCOXUU7u7Hdmdpui2el5eJDJcMMPcS/NI349h7DA9q0ao3us6bpz+Xd3sMUmMiMtlyP8AdHP6VVXxVojMAb9I/wDalVo1/NgBXanCHuqyFdGxRTUkSWNZI3V0YZVlOQR7GnVYwooooAKKKKANuiimTSpBC8rnCIMk1ynIRSRTKxe2kUE8mNxlT9O4P5j2rD1G1vNjGKwmx1IhkQgEHIKksCcHkcAjtxlTZvNYlitmuXUWtqMDzZSFyT0AyCcnoAFbOeDWalxquowuiKdPt5PvTMWNy6+gyf3f1PPP3VNNJvYaTexa0DxRHqFzJpl4Gi1CFivzIVWXAycejDuvB7gYNdHXNf2bZfYVshboLdfuoONpznIPUHPOeueetRpHrNoNtnrAkj7Jf2/nbR6BlZG/Fix96t030LdN9DqaK5r7d4j27f8AiVbv+em2TH125/Td+NI39tzkedrKw+1naKn/AKMMlTySFySOjkljixvYLuIUZ7k9hVLWtObVdLltY7h7eU4aORT0YHIyO4z1H8jg1zU0t3pGo295e3V1q1sziPyzGvnRnGdyLGoDgYJKgA8Z5wBXW2V9a6lZx3dlcR3FvIMpJG2Qe38+KTTW5LTWjINHvxqGnrJ5XkSxs0M0Oc+XIpwy57jjg9wQe9WLyzt9Qs5bS6iEsEq7XQ9x/Q+/auV1hrzw74pTU7JHmtdSTZcWgx880akhl9HMYb2PlAHkgjotL1mw1m2E9jcLICPmTo6ezKeQeR+YpCM/TdTfTrptG1i5HnxrvtbqVgv2qEdyem9ejD6N/FgbMc8N2rqgLx4wSUO1gfQnhh9OKzPE+l6fqejudQljt1tT9pjunVSIGXnf83BHUEHqCRWdoqa/qeiWUzLZaGs0KSSJaw75SSoORuAWM+xV/rQBQH9k20mqeHr2S4FjayIbV44nb7MGUN5YdVIXacFQTkArjoDV2w1OBURdM03UtVlj+Q3AhFvEzd2JcopPqUByfyroNM0y30q0+zwF23MZJJZW3PK56sx7k/4AYAAq5QBj6Zp962pzavqbRrcyRCCK3iO5LePOSNxALMxwScAfKAOmTsUUUAFFFFABRRRQAUUUUAFeJ/FrWDfeKINKRsw6dEGcD/ntIM8/RNuP9817U7rGjO5CqoJJPYV8tX9/daxrl1eoGebVbktAp7O7YjT8tg/Csqz92y6mlJe9dnrPwe8Ppb6feeIZU/fXrmKAntEhwSP95gfwVa4T4haYdE8c6hDFbk21ztvIwpHHmZ3cHtvVz+Ne+aRpsWj6PZ6bB/qrWFIlPrtGM/j1rzX4zWAD6NqijktJaP75G9fy2P8AnSqQXs7dhwl79+50/wAMNU/tTwFYbmYyWm60fdnI2HC5z/sbT+NdhXk/wZvSJtb04n5P3Vyo9yCjfoiV6xWkHzRTIkrSaCiiiqJCiiigAooooAKKKKACiiigDx/4v6GlrqFlr0K7Vuj9lucdC4BMbfkGU/RaqfCzUjFqGoaSzfJMguoh/tDCP+hj/I13/wAS9PXUfh9qysgcwRi5AIz/AKtg5/QEfjXmPw38J6nqerHVLO/+x2VqzQu5Xe7Fk5VAeBgMpycgHHB5FZL3aqkjeEvc16HqlzqMVvOtssctxdMu4QQJvfb/AHj2Ue5IHbrUQksNZje3mh3vEQXguIirxnsdrDI74YenBrVitrPw9Aot4MRyEmaVmLSOwUkMzHluARyfTtUV/p0mqWcF7bMsWpwKfKkP3W/vI3qjEfhwRyK6vaak+01M37Be2v8Ax5X7Mg/5Y3YMo/B8hx9SW+lct4v8T6xpojsTZm085CzXcEnmDA6hchSD0ycdxjGcjsrG8W+tRMEaNwSkkT/ejcHDKfcH/HpUOr6Ra61YNaXanbncjrw0bdmB9f8AEg06kXKLUXZmjV1oeKtdCNc5kiUtuLS5VmbuxLYyeOp+nGSKkj1UKQFvI27/AOsyP8cfTnHuK6a58C61p7ubPyr2HPCo/lt+TEAY9m/LNUT4X1kuF/sq6CdeGj4PthuD7jg46cV5EqFROziczjJdCLSvEEumXBmsnwx+Z4kH7uT13KOM/wC0OfwyK9L0bxHp+tIFhlEd0Bl7Z2G8fT+8PcfoeK4m18GaxcHbLbJCvdp5VGffEZbn/vnPeug0/wCH2kWzRy3oa9nQhhu+SNSPRR29mLV14VVo6NaeZrT5kdbRSKoVQqjAAwBS16BsFFFFAGxK7RxlljaRuyrjn86xdQ1GKxmjW5H2zUWG6Cyh5C/7Rz0A/vt+HJwa8+tXuqjy9JVrW1PW+mT5mH/TKM9f95hjuAwpbOwgsUcQqxeQ7pZZGLPI3qzHkn+XQYFYRg3uYRg3uRRWk090t9qciz3a58tF/wBVbg9QgPfHBY8n2HAvUUVslbY2SS2CiiimMKKKKAKl9DM6wXFqENzayiaJXOFY4KlSe2VZhnsSDzjFY+lQDR7md7Gz1Kygkl80wmGNwucZX5XIYenXA4FdHRUSgmRKCZlX73niG/s2ENzp9lZSNMkrMqzSy7WRSqjO1QGb73JOOMdab+FyJ3mg1BvMkILma3TBPP8AzzCep656n1roaUdRQoIFCJ4Bq+u6p4h8qPUbtpoUcLFAqhIl+bAIUcE+5yfevpmvlC2ldng2phFlTczcfxDoP6/zr6vrjpNu9yKiStYKKKK1MgooooAKKKKACiiigAooooAw/GczW/gfXZUJDLYTkEdjsNeH+A4IL3xzoMWQ0QuGkGORlI3df1UflXufi22e88G63bRqWkksZlRR3Ow4H514H4P1Cz0rxlo+r3DJFbrKRLKTgKrxsm5vYFhyegrGp8UbmtP4ZH0rXnXxlAbwpYJvKs2oLtIPOfKkNegC5gNuLgTRmAjcJA42keueleH/ABJ8UweItbhtLCZZtOsN2JUOVlmPBIPcKOAfUtV1JWiyaavJFv4MO7eJNVSQYdbRMkdG+fgivaq8z+DukPDpl/rUqkC9kWGDPeOPPzfizMP+AivTKKatBBUd5MKKKKsgKKKKACiiigAooooAKKKKAK2o2q3umXdo4ys8LxEeoZSP61xvwlWK38B2KvNH9ruGeeWPcNw5wOOv3VWu0vZJobC4ltojNOkTNHGDjewBwPxPFcTY+J/Cy+FrDTo9Xs47m1EUHl3TCGWKRCAzMrYK4IJJ6cHk0vMfkX/HTyvHpdjFKkZvLtYsu20dDxntkEj64rpONO03kmTyY/oXIH8yf51zLy2/im7e7MYk0oW720DMMfaA5Uu477fkUKe+CemDXPaYniO/t7C0u9avZrm5QhCqw7IQp2yOxADbkOQMjO/b83Wqasrg42VzpXt7rU9fubnRJYoLb/VXdxNGXSWVeP3agjLKBtZs44A5K8SXKatpKma7EV/ZjmSS1hZJIh6mMs29fUg5H9010Vpaw2NnDaW6BIYUCIvoAMCsrWNTl0q9tfJje5lut0cVupwWYDI+g7k9huPPGGpNDUmhsUiTxJLE6yRuoZXU5DA9CD6U6q+n+DtNhgZtSt4b6eRmkYSpviiLHJWJGyEXJPTk9zVaNE0rU0s4pWfT7pS9oWYt5bj78W49sYZQecB+ygDSM7uxrGpd2NGiiitDQKKKKACiiigAooooAKKKKACioLq8trGAzXU8cMYONztgE+g9T7VgXPjaxibbBa3U/GQ20IDzjoxDdePu1nOrCHxOwHTUVyi+OrZTibT7kD1jZGGPXkjitzTdZ0/VkLWVysjL9+Mgq6fVTyPrShWp1PhdwL9FFFagFFFUr+8aDZb2wV72biJD0A7u3oo7+vAHJFAj59vkazN9Go+e2llQD3RmH8xX1PDKs8McqHKOoZT7EZr5i8RWElr4m1WwaSQxx3LM8rH55N4D9umd+fx4r6E8GXRvfBOhzk5ZrGEN/vBAD+oNefSVpSXmZ1dkzcooorYxCiiigAooooAKKKKACiiigArxPxX8MtT0y8mutCtze6c7Fhbxn97BnqoB++o7Y5HTBxmvbKKmUFJWZUZOLuj5bm8L6oRsj8Naj5jHGf7Nk+X3+7XV+G/hlrWrTRLf20ml6auA7S4ErqP4UXquemWxj0Ne80VCoxRTqyIbS1gsbOG0tYlit4UEccajAVQMACpqKK1MwooooAKKKKACiiigAooooAKjnnjtreW4mcJFEhd2PRVAyTUlY3if9/paaeOTqE8dqV/vITmQf9+1k/KgCv8AZ9U8RWu65mfS9PmTKwQH/SHU9N7nhOOqqCf9rtXz74gsEs9c1SC1UAW97cJGoAUFfMb5cAAAfy4r6gldo03LE8p/uoRn9SBXy3q+ofaNc1a8J/dXFzcXEZ9F3scce2D+dY1/hRrR3PZPh6f+KJsADkDfg/8AAyf5k1veD7GGGxvL9QWnury5LEnoqzyAKPQdT9WJ71S0S2g8P+ErGCTbBDZ2imUnouFyxP45NaHgiaWbw0Gnh8ib7Xcl4T1jzO7BT7gEV1T2SCeyRcu9eisfMW4tphNwIYlGWmJIAVe2SSPYZ68HC6bp8kMrajqTo+ozDYSD8kKk8Rx57Zxk9WIyewDddCiTSZWXKx38eTjpuDIP1YD8a0Lm1juo2Ry4BGOG4/LofxBrMyJiQqlmIAAySe1cfBod1r+lyXB1W4tLe7uDdW0UUUZ8td2Y3yykhiAG645xjrmPUrzUH1WPwkEaWO7TEtySRsgO7djuWKqyj0LDnoK7QAKoVQAAMADtQBzN3pGsWVpLc22pteyxKXFtLAiiUDkqCuCCegPTPUVPbXMV5aQ3MDboZkWRG9VIyDWtb3fn3dxAV2tDjP45x+gB/GudihOj6zLph/49bjfc2Z/u/NmSP8CwYezY/hrWEtbM1hLWzNGiiitTYKKKKACiikbJU7SA2OCRkD8KAFrN1jWrbR4AZD5lw4Pk26n5nI/ko7noPyFc1q+p+KrIyC8S3gtgTi5swSpH+0WDbeOuQB6GuUaSaRjOJ1JkwS65Z2xzkuxOe3JHGD9DwYnG+y91LXz2Dc07ue51O6+03Ds9yAdo5CBTwyKO3pnqSOe1Ry2zSAMxRJT2Yj5j6/j/AD9ic0PMl80uZGZzyS33c467enbrjt2AOJRPMFIaVzu4Kknn/Pp7jPXDeFNzlLmk7spWFTZMjKyzb1ztIhdgfUZA/wA5/AQr+6nSeK4e2niIKSYKMv5jB7ZB4Pf3UzMgUszAdERTy309Bx19uP8AYkstO1LW7g21mhIU4kkOVii+pHf/AGR83PYliNKUJyl7m4mdpoXjSyvY1t9RuLe3vgSow/yTY6lffg5XrwcZHNbZ1e058szS4/55QO4/MDA/E1ladp2k+FkWGFXudRkXkqoaeUewHCJwPRRxUtpBc61cTzamI/sUb+XFaIcozD7xc/x4PGOgKnrgNX0lPnUUpvUgdBrF5qzldNsjFB3vbgqU/wCAKpO/65A98jFaVnYRWYdlLyTSYMs8hy8h9z6egGAOwFWulFXYdjxj4hW/2fxvdNjH2mCKf68GP/2nXpfwnvBdeBIItwLWtxNAfb5ywH5MK4n4tWbG/wBIuVYqskcsMhHU4KsoB7dWrY+C10qw61powAkkVwq9PvKUOP8Av2Pzrha5azXcmprE9VrN1fWE0sQRJBLdXlyxS3tYsbpCBknJICqByWPTjuQDpVzuir/aHiPWtUl+ZoJv7Ptgf4I0VWcj3Z2OfZF9K1OchupfGTyWciW+mwQG7hE8UMjSyCLeN/zMFXpnOBn0rpZZY4YmlldY40G5nc4Cj1Jp9czNCniLxTc2d0ol0zS0QPAwyk1w43fOOhCJtIB4y+ewoA3rS/s79C9ndwXCjq0MgcD8qsVzWqeCtJuYWm0y0t9M1WNc217aRCN437Z243LnqpyCM1Tl1u41/wAO6LbxF7S71ac2115bYaDyw5nCnqD+7ZAeo3A0AdENd0hr82K6rYm8BwbcXCeYD6bc5q/WZL4d0WfTk0+bSrKSzjTYkLwKyqvoARxXJ3s0+n+CvGOiyzPMNMtJRbSyNlzA8JZAx7lfmXPcKDQB2j6pp0dz9mkv7VZ848pplDZ+mc1brFtvDGg/2bFbtomnGIxgMhtUweOcjFYr3MXgXU5bffI2hy2M95DCzFjbPCAXRCf4GVsgdipxwcUAdpRXC6TBp+r6ZBqGreKLiS9uEEsq2msPBFCTzsVY3UYXpk5JxkmrGjXSR+J47LRNWudV03y3N750xuUtmGNm2YkncTkFCTxzx3AOhXX9Ik1k6OmpWz6kAS1skgMi4GeQOnHrWjXHeI9UtfDXjHT9Vu5PKtZ9PuYZ8DJZkaN4wB3bmQAf7VRT6f4t8RJZXs9zbaXBHeW9ymmhNzmNZFYiWXn5toPyqMZwCT1oA7aiuU0uGbxWJdWu728i095WSxtbW4eAGNSV8x2QhmLEEgZwBjjOTVPwvqt1qH/CQeHk1Z11LS750jnmTzW8hjuQkE/NjlM/7IoA0NKe/k8ca3DLrF1NZ2scJjtHjiCIZAx6hAxwFGMnuc5q54qm1qDRt2gxGS7MqB9iI7rHn5iquyqT0GCR1NcjpWmeJm8b+JI4fEsEcyJaGSR9NDCQFHxxvGMYP1rV8VR6zp3w+1Sa81tpL2ECWK5soTalRkDaQHbPfuOtAHT6OdQbRrJtWWJdRMKm5WL7okx8wH41cDBs4IODg4rkLfTU1vVrvTLqe5uNI0cJbeVNMzG6mKB2aVs5cBWQAHgktkHAxHqeiab4X1HSNT0Oyg09pb6K0uYrVBHHPHIdvzKMAlSQwOM8EdDQB2hIAyeBXNv4+8KpcmA61bkh/LaRQzRK2cYMgGwc+prmdW0d9b+L02myvN/Zb6VDc3iea+JAJHURYzgKxCFgMZ8v3NehfYLP+zzp4tYRZmMxfZwgCbMY27emMdqALAIIyDkUVzHgWSSPRrrSpJGkOkX0tijsckxqQ0efcI6D8K6egArJ1FAPEGjSux2AzRqvbzCmQfqFVx/wI1rVma7DLJpvn26GS4tJFuYkXq5U5Kj3Zdy/8CoA574h2MEXh++1mXUdSge3gIhitrnykeQ/KgOBnliB1rwnTbOHULvR7JmwlxcwRAnrtYgMP++dwr0H4p+LINXvrHRbCcSWsUa3krr0dmUbB+Ctu/4EvpXJeGdHbUotTaIuJ4CsVo8Z+5Kzq+7g5B+7GvTJc+hIwl71RLsbQ92Lb6nsNxONbkS1tonksI51a8uuBGVRgWRc8vyAGxwBuyc8VsWk39la7c2dwMQajMZ7SYfdL7BviPo3ylh6gn+6ao6frNpb6ZZ2erwJpDpGgt5Y8rbkYG3y5CMLxxsbnt8w5N69skm02ayuywtpAGiuYRkQuDlXA6oQQCDyvHbpXRJ3ZnKTbJfFHy+HrmfvamO6H/bJ1k/9lrYrzrXdRjv/AApeadPIZPEEyGBYPMbEpJx5kQ6bCOdw+6Cc8giutttYuZNLtr6SyzDNEku+OUHCsB1BA556DP1pEjLK3in8XapfnmWCGKzUZ+6MGQn8d6/98il155NNt21iB5S9vjfAGysykgFQDwG9CMc9ayNGuPtHibxG76gbUPcKYUBQFkRBEzYYHjej8iprq/j1+C30eGRLuR7lXumjHypBHJuBfHALhVAHfcSBgUAXdLjvrCS91DWmtYWunDttm+WFQAFQZAyfU55J44wKj8TOkljpt5HuEsd/D5W5SpIdvLfg8/cZz+ANXbXw3pFlOs9tZiKRTlWSRhj9entVPxCfN1jRLb+7JLdEeoRNn85RTjuOO5NRRRXSdQUUUUAFFFBIAJJwBQAVkXvhnSb2QytaiKYnJkgJjJPqccN+INZGr+Ore0BXTrZrzHHnbtsX4Hkt+gPrXNH4g6078CAE9FSA/wBWP865qmIo/DLUzdSKOofwHaENs1K+UsQTnyv6ID2HfsPSo18AwZ+bVLog8HbHGOPQfLgDn09R0JFZFj8Rb+SSOOSwiuBI4j8wZhVCTjJOX3c9cdK7P+y5brnUrx7gd4Ih5UP4gEs30ZiPaohSw9RXjFFKSexhRaJ4ftp3jSC41i8X5XXdvA9nA2xKfZsHgda247O/miWOSSLT7ZRhYLMZbHpvIwB7KoI7NWlFFHBEsUMaRxoMKiKAFHoAKp6xqaaRpkt4yGRlwqRg43sTgD8+voM10KMILRWQ/Uhu3sfD2lzSxCGF34QyPzNKeFDMTliTjkkmr9pbLZ2kVuhLCNQu49WPcn3PWvFtavLvWbwSXswmkbcNp4RFwThR2Gdv145PWvRfAGp3Oo+HjHdMzyWkpgEjHLOu1WBPuN2P+A1lSxEaknFERmm7HVUUUV0mhxfxPtPP8KJcgc2l1HJ+DZjP/oefwrk/hVqgtvH6QD/VXdvJb7s8GQYcfXARx+Neoa7pv9r6BqGnZwbm3eJT/dYg4P4HBrwXSdQOk3enanGhT7HLHMUA5CqfnX/vncPxrixHu1IyE1dNH1LXOeHZBZ61rukzHbcfazexA/8ALSGUA7h9HDqfTA9RXQo6yIrowZGAKkdCKz9W0Ky1jyXuBLHcQEmC5t5DHLET12sOx7g8HuKs5TSrnNDcW/irxLZSnbPNcRXsQP8AHCYIo9w9cPEwPpx60knhFriNobvxJrtxbuCrRNPGgYHsWSNW/Wli8IoNF0y0l1C4F9psfl22owYSVV6YOdwYFQoIOQcZxnGADoZJEhieWR1SNAWZmOAoHUk155pxNjomg+IZ1ZLJdSu7qViMeXBcvKUkPsN8ZPoCSeldC/ha5v8AbFreu3eo2YOTaGKOGOX2k2KCw/2cgHuDXRFEaMxlVKEbSpHGPTFACNLGkJmaRFiC7i5YBQOuc+lef6uxvvBPjXXEUiC/tZBakjG+GOLar/Rm3kf7JU10g8F+H1YAWB8kNuFsZ5Ps4P8A1x3bPw21H49wPh9r44A+wSgf98mgCOLU/FphSJfDVkJNoHmtqf7rp14j3fhioZ/CV3rNtfya9fxzXt1ZS2cK28ZWG0SQYbYCcsxwMsfTAArrEG1FB6gYpaAOCi1nQLONIPGOlWmnalEoSSe5tQ0E5Axvjl27SD1wSGHQipr/AOIei2OlPJoUMuoRQbSz2lq5t4k3DcTIBsGFyevau3IBGCMikwMYwMelAHM+JdBbWvEXhiZ7fzbWxu5LiVsjCkRnYcd/n29PSunoooA4/TjrnhaxGkRaDNqlrblltLi1uIkzGSSqyLIykEA4yMg4z7VQl8Lahpuhxa3bybfFEDzXUhhQyJOZW3PbkcFk+6Aeo2gjHNd/RQBwsVzrml60niG/8P3GzUbJIby1sHFy9tLGzlCRxuBVyDjOCB161F4p1PVtf8IanbW/hjVI1nMUUAkCCST5suSm75FAXGSeSegrv6KAOWki1TRdXutT0/TZL+x1LZNcWiOiTwTBAu5dxCsCqqCN2QRkZzR5Wr+I9U0+W90x9L0yym+0+XPMjzTyAEIMISqqCd33iSQOBXU0UAcdot4lz8R9fka2vk3W1vBDLNZSxxkRmQvh2UL95x356jNdj0qC9vINPspry5fZDCpZj149h3PoO9eWan4m1HxELmwlvJ9L3bkWC1ba4BGQfM/iOCM4wBnkd6zqVYQ0ky4U5S2N/wAIeINPuPFXiO2t3meO81BZraRbeTy3xbxq537dowyMOSORXd1g+CoIbXwTo0MCBES0jBHq2PmP1JyfxrerQgKyvEmtw+HfD95qswDeQmUTOPMc8Ko+rECtWvE/in4nTVtbTRLSTda6c264Knh5yMAf8BBP4t/s1M5csblRjzOxwCWl3fX1rFbRrLf3NxtAUYDPJnP0UE59gvtX0Vo+gx6Potno9nAFS2GTdyKMmQg7pFHXcSW5OAM9xxXk3gGxlt9QXxTLj7FYTCEgr94MCsj57BAwOfQOK96qKUWo8z3ZdV62WxGsES24gCL5QUIEIyNuMYrLOgpZfvdEcWEg58lRm3f2MfQfVcH1yOK2KK1MjHspLe8uZYLmyNlqMYDyojkb1PAZXXG9cg9cEdwKr/8ACKRRLFBa6pqVtZRnctmkqtGCORgupYAdlDYHYcCti58uKSK5aNSyny9+OVViM/hkLn6e1TO6xxs7nCqCSfQUAZd/Z6VFZQ2c2n21yiA+VDMgcADqxLZwB1LH17kgGxpmnxWFuFiWONTyI4IxHGuf7qj+Z5/lVXT4Wv5nvrgHaX+RD6qeM+ynIA6btzdxjYoAK5zVjnxfp4/u2Fzn8ZIf8K6OubvSZPGDjPEFgn/j8j//ABuqh8RUPiLNFFFdB0hRRRQAVw/jnVizjSUk2xbQ9zhwN2fuocsOMDJGecr2JFdxXjeqaitzqd3MZGHmzu28tjK5wmAOWO0IMYOeBXJjKjhTst2Z1HZFOQRp+8cuuTwAzfMT6DDg/nUUpdo081yqSHb5J24AxnLkAbuq8dOe9NSM+W11KEEjDbGuAAu7I7dyN2fcCpWi3SIjbhGq7GLD15P4jgfgK8g5i74dsn1DU7CHbnbNGRgcbFO5voMZH1Ir2WuZ8IaAdLtTd3Eey5mXasZ6xR5zg/7RPJ+gHbJ6avZwtJ04a7s6acbIK5Xx4+zTLIZ4N0Sf+/UldVXH/EYKNFsmYEgXgGB3/dSf1Aq8R/Cl6Dn8LPOnG4+aPvAfIvcgkHP5qD+Pc5r03wLb+RpV26jEct2zIfXCqp/8eVh+FeZ6VBdajqTRW6mSWb9zGD0Vs/MfoASxPtXten2Uem6fBZxElIkC7j1Y92PuTkn61xYKm+Zz6GVJa3LNFFFemdAV4Z4v0r+yPFd9b7cQXDfaoeOCrklh+D7vwxXudcT8S9FN/oSanCmbjTiXbA5aE/fH4YDf8B96wxFPnhoCdnc2fhZrn9qeEksZXzdaYRbNnqYwP3bf984H1U13FfOPgbxMfDviiK/kYLps4Fvcn/YJ4k+inn/dLetfRwIIyDkVjTlzROeceVhRRRVkBRRRQAVma9odv4i0t9OuprmKB2Bf7PJsLY7E4PHt7Vp0UAVdPszYWMds13c3RTP765YNI2TnkgDOOnTtVqiigAooooAKKKKACiiigAooooAKKKx/EmsHR9JaSLabuY+VbKeRvI6keigFj9Md6UpKKcnshpOTsjkvG+uNd3y6bbENFbSAMO0k+MgH/ZQfMff3WudtbGTULqLTbY7y7mNWZQQz9XkI6YUZPpnjriq8ZJQTJIS8uUgdjkhc5eU+pP3s9/l9a9B8DaKtrY/2pIm2S5QLAp6xwdR+LfePf7oPIrwaaljMRzS2X9W/rzPWm1hqNlu/6/r5HTWFlBpthBZWybIYECIM5OB6nuferFFYvinxJa+FtEl1C5G987IIQcNNIeij8iSewBPavf2PIOf+I3jYeHLJNNsJQNXvFOw9fITnMh9+CFHqM9Aa8V0fSbrWNdXTLHPmzKrPK3zeWuW3SMe/b6kj1pmo3V9q2rre3O+61C7uPmCDlmKlVRR2A4AHYfia9p8HeF4/DWl4k2vqFxh7mUdM9kX/AGVycevJ71jCPtpf3UdMY8q8zVsNJs9O0eLSoIh9kji8rY3O4Hrn1JySfXJq/wCGLl5NJNnO5e4sJDaSMerbQCjH3ZCjH3JpKz5Gu9J1KTUrOA3UMyKl1bIcOducSJngtgkFTjIAwcjB7JxutCZxutDq6Kp6dqllq1t9osbhJkB2sBwyN3VlPKt7EA1crEwGSxpNE8Ui7kdSrD1B61mrcTN4edmbdcBWhLHvIGKZP/Aq1apW1p/oSpKpUtKZyvoxk34/OgC1DEkEEcMYwkahVHoAMCn0UUAFcxdeH5p9be5TU7m2vJw7s0RDR7F2qiFGBGMEkkYOSefTpJpVghaV87VHbqfYe9VLIPLcTzyYzhYuORkZLYP1Yr/wGgDFa08S23HlaZfqP41le3Y/8BKuP/HhUZu9Xi/1vhu+YDq0E8Dj9ZAf0rrKKvnkX7SRyJ1kxjM+lavEO5+xPJj/AL9hqjPijRYzie/S2b+5cq0Lf98uAf0rsqKftGP2jOX1bUYtK0m5vpWAWGMsMnG5uw+pOB+NeKwQFk2MihIgoBY4yQOp9MckH2Getex6r4f0/W5Imv0mlEXKIs7ooP8AewpHPvSWfhrRrEhodPhMgORJKDI4PqGbJFZ4ihKq1rZIucHJnnNjol5qcsf2S2e4hGT5h+SMk8ZLHgjgfdyc54rt9D8Jw6c6XN463F0h3IAPkjPcjPVv9o/gBzXSUUUsJCnruwjTSCiiiuo0CuM8eyS3X9laTZRma+muDMqKMlFVGUsf7v3+CeMiuzqGO0giuprlIlE8wAeTqxA6DPYDnjpkk9SaiceaLi+omrqxjeGPDFv4esxnZLeyD97MowOeSqjsufxOBnoAN+iinGKirIEraIKKKq3GpWFq+y5vbaFvSSVVP6mqGWqQgMpVgCCMEHvUNtfWl5u+y3UE+373lSB8fXBqegDwnxT4fPhzXJbEL/oUwMtoT08vun1UnH0K+tek/CvxYL6wHh6+k/0yzT/RmY8zQDgD3ZeAfbafWtLxV4di8S6M9ozCO5Q+ZbTEf6uQdPwPQj0P0rw9G1HTNb3gyWN/p0vHqko/muD9GDGuCpH2M+ZbMUo8yt1Pqaiue8HeK7fxZo4uUCxXkWEurfOTG/qPVT1B/qDXQ1qnc5dgooooAKKKKACiiigAooooAKKKKACiiigAooooACQBknAryTxHq/8AwkGrtIjYsVQpG5OAIc/O/sXIAH+yoPBrrfHOriGzTSIWPnXY/fFc5SHOD06bj8v03H+GuDcGef7LbxGRjIqtGG/1kpxtjHoOhPYDrwTXk5jXbaoQ3e/6Ho4KirOrLY0vDujnxBq22VCLRAHnBGMRfwxfV8Zb/ZGD2r1jpWZoOjpomlR2oYSTMfMnlxjzJD1P06ADsAB2qTWNZsNB02S/1K4WG3j4yeSx7Ko6knsBXbhcOqFNR69Tlr1nVnfoT319a6bYzXt7OkFtCpeSRzgKBXzt4p8VTeLddnvpVaG0tiYrSFz9xCASx9GbjPpgDtVjxV40vfGNwruGt9LQ77e0z+Tyere3QdsnmrfgbwVJrV3/AGrqMZXSQweKNhzdEAc/9c+P+BfTrTbqvkiOEOX3mdB8OvCpiRPEF/HiaRT9jiYcxoR98/7TDp6Kfc16HRRXdCChHlRYUUUVYGfeaYZLoX9jN9j1JBtW4Vch1/uSL/GvseR2INX9L8RLc3K6fqUP2LUyDtjLZjnx1aJ/4h7HDDuO9LVe8srbULY293Ak0RIO1h0I6EHsR2I5FRKCZEoJm/JKqcZy56IOpqSuRTT9RtBjT9fvo0HSK6C3KD8XHmH/AL7qKDWvEiaqunX0+kRNKcW05tpAk/H3R+8OH6/Keo5GcHGTi0YuDR2SsGGQQR7UjusaM7HCqMkmoLWK4VN141vJMerQxFB+rE028u2tsYjzyOW4VvYN0B6Y3YB6fSSSGRpZnWQpg5/0eJh1P99h2A9P64AuwQrBCkSkkKOp6k9yfc9abb3MVypMZ+ZTh0YYZD6EdRU1ABRRRQAUUUUAYlFFFdR1hRRRQAUVXd5ri+SwtColK+ZLIwyIkzgHHckggD2J7YM8mk3tvE0keqLJtBJF1Eu3H1Xbj64P0qHNJ2Ic0nYjnuYbWMPM4UE7R3LH0AHJPsOaiGoW4kCSmSBmBKi4iaLdjrjcBn+lTeH4ZLsDWbyNY3lXbbR7shIz/FyBy/B6A42jAOal8SRJe2ltpTxrIL65SN1YZHlr+8f/AMdQjPYsKl1NdCHU10KtjZXmsW8d3LcyWdpKoeKKEDzGU9C7MDtyP4QAR/e7C2/h5Il3WN5dQy/9NpnnRvqrseP90qfetmqs17FHbySqwbyzhl7jHJHscdM9ePWs3JkOT3ObllmvLqHR5Q1tdyyYnEbkERAEl0bglWwFDDBBbsRXS2un2djGI7S1hgQcYjjC/wAqrQ4udenm4ZLaBYUb0ZzucfkIjWlQ5N7icm9zM1jTFv4g8IRNQh+e3mIxgj+Ekc7T0I9D64qhaXK3lqkyqyE5DI3VGBwyn3BBB+lat9fR2VxaiQcSsyZHbjdn9KypI/suu3cI4juFW5T/AHvuuB9MIfq9XTeti6b1sT1xXjzwidYg/tTTo86lAmGjH/LxGP4f94clT9R347WitJRUlZm54DoOu3nh/VodV085dRtlhY7RNHnlG9D6HsR9QfojQ9asvEOkQalYSb4ZR0PDIw6qw7EHg15R8QPCDQyS6/pkRKN817Ag/OVR/wChD8fXPL+FvF934S1ZLi1U3Fncn/SbYNw6gffXsHHAz0PQ9iOBXpS5JbETjzK63PpCiqGj6zYa9psWoadcLNbydxwVPdWHUEdwav1uc4UUUUAFFFFABRRRQAUUUUAFFFFABRRRQB4x4qOqaf4vuncvvupXZGnZFiMaqNgXIBIxwcElW5IINdd4D0dZYYtdljKxvH/oSOPmCt96Rv8Aabt7ZOfmNdhfNZR2ckuoGBbWMb3afGxQO5zwK8q8U/Fh7oPZeFjsh5VtRdOTjgiJT/6Ew+gPWuV4elGp7Z7nQqtSUPZrY7Xxf480rwlDsmP2nUHA8qziPzHJwCx/gXPc/gDXh/iDxDqOv3jahq1wGZM+VEvEcIPZR6+55P6VRjsr3V79bWyhmvb6aQSSfNuY4Od7seg46k16x4V8AW2jvHf6kyXepLymB+6gP+wD1P8AtHn0ArRKdbbRDjBQ9TnPBXw8kure3vdfgMduqL5Vi4+aTA6yDsP9nv39K9WACgAAADgAdqWiu2EIwVkMKKKKsYUUUUAFFFFABUN3aW99bPbXUKTQv95HGQf/AK/vU1FAGbEut6UALG8W/tl6W1+x3geizAE/99qxPqK0LTxRYXEyWd/HLp13J8qwXigCQ+iOCUf6A59QKdUVxbQXdu9vcwxzQuMPHIoZWHuDwazdNPYzdNPY1G02HAMbSRuvEbofmQegz1X/AGTke1SwNcAmO4VSR0kTgN+HY/n9e1ctFa6no3Oj3XnWw/5cL12ZAPSOTlk+h3L2AFaun+J7G8uEs7kSafqDdLW7AVm/3G+7IP8AdJ98Vm4tGTi1ubdFFFSSFFFFAGJRRWZrev6b4es/tGoXATdkRxqN0kp9FXqf5Dviulu2rOs065jXPH2g6GZIpLh7u5j+9BaL5jKfQn7qn2JBrzjX/HOq+IZ5baMvYaeAP3MT/PIDn/WOPp90cc8k1k6Tpt3e3FtNZWTyWFrOj3EygLGiqwJGTgE+wyeK5pYm8uWCuJ7XPovQbGS0sPNulxe3R8645ztYjhB7KAF98Z6k1R1MX1ze2Gn34tzZXdyyuISw3osbvsbPUEqM9iAR0NdFWRrPy32hydAt/wAn6wSr/NhQcppXFtFdQmGZS0Z6gMR/KsRLMWXirT4lmleI2d00ayHOw74OAfpn9a6CsjVPk1zQ5QOWnlgJ9jC7/wDtMUAa9ZPiBltdJu9QyE+z28jyNjqgUn9Dgj6e9a1YfjFnHg/VY44zJJPbtbxxgDLNJ8igZ45LChgJ4SdLjQkvUkWQXTbw69GCgRqR9VjU/jWrcPcoMwwq4HP3+T7YPH61heAfNj8H2dtcwvBc2xeGaKT7yMGJAP1BU/jXS0IGclDfHxJr5g8h4l04OsoYHAZ+AcnuEB49X7gVo63hL/TrkEHDvbP/ALIdd3P4xqPxrzT4qPd2Hi1JLO/urdbmzQyJHKdpYM652njOMDOO1c9D458Q2+mrYLcWclujpIPNtFBBVgwOUKjqOSRzWftoxlZmsactJI9torymx+LOoM3+k6RbTxD/AJaQTNHn/dDBs/mBW/bfFLQ5cfaLbULX1LwhwP8AvhmP6V0qvTfU2O3ry3xn8P2tp31jQ4WeEBjPYoOVzglox36cr9celdxY+LvD2pMFtdYtGkPSN5PLf/vlsH9K2gQQCDkHvTnCNSNmI8F8N+Jb7w1qK6hpriSKTHn27N+7nX+jDs3bvkcV9BaBr9h4k0qPUNPk3Rt8ro3DxOOqsOxH/wBccGvL/HPgglpta0aHLnL3Vog+/wCroP73qO/Uc9eK8NeKL3wzriX2n4lhdAbqDdhZ0zwPZh8xB/DoTXF71GXLLYmcObVbn0xRVDRtZsdf0uHUdPm8y3lH0ZT3Vh2IPBFX63OcKKKKACiiigAoopGZUUsxAUckk8CgBaK5XVfiN4W0osjaml1OvBhsh5zZ9CV+VfxIritT+Md9NuTSNJit17S3r72/74Q4/wDHjUynGO7KUJPZHrxIVSxIAAySe1cD4i+K2kaZvt9JUardrwWjfECH3k5z9Fz+FeR6p4o1rxFE76xqks1sWJEAIjh2+6rgN6/NmptJ8Kax4ki22Nt5No42m7nBSMD/AGe7+2Bj3FZ+0cnywRoqVtZFfX/FWq+Iovt2s3W+NR5kdsnyQx+mF7n3Yk+9a3hfwHqutRRST77CwwC08iYll9SiHpn+83HPANegeH/h/pOivHczg398nKzTKNqH/YTov15PvXWVrDDXd6mpqtNEZ2jaHp2g2X2XTrdYkJy7dXkPqzHkmtGiiupKwBRRRTAKKKKACiiigAooooAKKKQsBjJAz0zQAtFFFABUF3Z21/btb3dvFPC3WOVAwP4Gp6KAMuPT9R03/kEatLHGOlteg3MX4EkOv4PgelWo/E19acatoswUdbjT2+0J9SuBIPoFb61aoqHBMhwTLmm61pmsKx0++guCn30RvnQ+jL1U+xAq/XL3+j6fqbI93aRySx/6ub7skf8AuuMMv4EVAtlrNqNlj4gnEPZLyFbgr9HyGP8AwIsfeodN9DN030MTxf45h0BjYWKpc6oVBKMfkgB6M+PXsvU+w5ryGS7vdV1SW4upZ76+nkEaHbud+B8qKOgzngDH86bp1teatrIt7ZWub+8VHJduWYlizsewHUn/AOsK9r8KeDLDwvbblxcahID51045OTkqo/hXPb881z2niH2ib7HK+GPhizE3niM53tvWwjbgcADzGHXp90cepPSu71e0jHhjULS2iSNPscsccaKAF+QgAAdK06a6LJGyMMqwII9RXXGnGCtERsW0wubWGdTlZEVwR6EZrN8RMIrK2nb/AFcV7bs5/ur5gBP0Gcn2zWRpGr3FnMNAuZIo5bcJFa3MsZ23C4+UHBGHABGP4tpI7ga8i2LTNa6hP9slmXynRkyiBhjaQOF3ZxzyemTWDVjlasazMEUs3QDJ4rn9Vu/Ou9JmWJhbw36fvj0JdHjGPbLgVQ0u6vNH0qBtVZr/AE2MsjXbjdLbFGKkyf3k4zv6r/FkZYbGo3en6jp8tufMuLVlBkuLZgVh5yGDZ6ggHjJGAaANaSNJUKSIroeqsMg1y/iPwvFPo8zWLzxSROlyIYmwJjGwcIR77ce2atWHiBbe8l0nWJ4or2DAFwfkiuRjO5c8BsdV7dsitWPU7WWdIo2Zt5wjhDsY4JwG6HgE8elAGRpbLZ60gjupLm11W2FzFJJtB3oFB6AfeRkx/wBczXRVxgUyeHbMwW1266ZciSJo1ZS9uGZPkI5b90TwOvbJxUl9rHhiKO1kttQtZrpp4zG6y+fNhXBYDkvyoIx3zjvQBT8U6Lba14r2XGlTX4SyjA8pYPky8vVpMFc4/hPbntWBq3wut5rSWW10KWEhSyQw6w0jlscZWVCp57b8V2VrcJeTG8E0LXt1cwlII5FdooEPRsE84LsewLkc9T1FJpPcabR4hF8Obe/t92ma5Ks6ACa3vYAXiYj7rBdhU/UVnXvw38UQL+4WxuB/0ynIf8A6gfrXturaNDqQWZG+z30Q/cXSLlk9j/eU91PX2OCMzT7qS6tiZ4xHcRSPDMinIDqSDg+hxkexFNUaU+hvCbeh4LdaBqenqy3ujXyD+N2tzIp+rrlf1rOtb2SKQppt1JZkHkwTtEw/4CpB/PH419LVWvNOsdQTZe2Vvcp/dmiVx+opfVEtYsu54tbeOPEelpu/tZp41/gu4lkB/EAMT/wKsHUL2W51CXUzp8Fv54DXEVsWxuySWVTnHUkgE88j39jvvht4ZvSGSzks3ByGtZSoU+ynK/pWNP8ACiPJ+y65Og7efbrJ/wCglKidGta17oNDjvC/im+8MX323TmWa2mwZ7Zmwkw9Qf4Wx0b8DkdPSIvjRosoyNI1YAHB+WHIP/fyuL1D4XaxpVvPd2V5BfIg3tbRwtGz+pUbm56nHf61xFwxBSa1O6Zv4B0kA659Mevb9KyftKXusThGWp7qPjD4c2FpLbU4gBk7oFP8mNOPxf8ADe3Ig1JvYW4H82rzDTvBGs+INOhvLCfSpbZ/vj7TIGBHVGHl8EHqP8a0f+Fa+Jv+oV+N1J/8arT99b4SfZw7nZ3Hxo0aMqsOk6pIz8DcsSj/ANDz+lZ1x8Zrkgi18Pxj0aa8/oE/rWBB8LNeaZpJ7vTYyeAVeR9o9ANq1pRfCedlxca+oBHIgs9pH0Yuf5Uctd9AVOBlXfxU8V6i0iw3FrYRA7QbaAFie/Mm4e3AHQ1l2uneI/GtwUU3+qYbDvcTMYYz77jsB9gM+1dxpvwz0W317TbOSW7u4wkk8qTSAIyptULhAOC0innP3SK9TgtobS3S3too4YYxtSONQqqPQAcCh0p399kuSjokeeeF/hHpumx+drbrf3LNu8lMrAntjgvxxzx7Va8Y+E/DF1ZpZQ2S2mqOhWzGnxLG7n0xjaVHU56DJyK6OLXYre3u3vXGLebyVZBlpXyflVRyWyMADmpdJsJjcy6tqEYW/uF2LHkH7PFnIjB6Z7sR1PqAKtRSVrGXM73OT0H4RaBp1pC+oRy3eoqAfOE8gWJsdI1zjA9wc/Titi4N5ofN+/2mw7XoUBov+uqjjH+2MD1CjmtXxNdSWPhbVryJgstvaSyxljgBlUlf1ArJ0y6vvFVjGY5JLPSgNrTIcS3XPRG/hTGAWHJOcYxk3F8uw1Jp3Jl1Owa7Fot9bG5IyIRMu8jr93OatVaXQNJTShpaafbpZAYEKIAB7jHIOec9c81jWbzWl02l3chlkRPMt7g/8vEOeCf9pcgN9Qf4sDWM76GsZ3di/RRRWhoFFFFABRRVS7upUuILO0jWW8uCdiM2FVR952Iydo4HuSB3yE3YTdi3RUR0fWiONWsA3vp7kf8Ao6q11pvilbeRbW50iSUjCu8ckQHvjL1PtER7SI66vxDcR2cCedeyjKRA4AXONznB2rnv36AE8VK+l62qCWG/sZmxkwvbsiH6OGJH1IP0qjHZaxp2lzwR6Is9xPh5biLUBJJI4I5YukY6DgDAHQAVrPqmqvaPJbaBcRMoGEuJYgT/ALoR2zj3K/jWbm3sZuo29DEuG1pbhk1G2urG1HSXTIhdl/xxuH08r8fSxp1l4V1C+ezTT4rq5WLzJf7RhZpwM45Ew34/St3StTF/G6SKY7qLHmxNGyFc5wcHscHkZBweeKZrOkvqUUUltcm01C2YvbXIQPsJBBBB+8pB5HHY8EA1Lbe5Lk3uZ134bnso2l8PXAgkA4s7lme3c+3eP/gPHqprMt59SkdYb+6msbo4BT+ynMYPoJA7K34Nn2FdVpceoR2ijUp45bg/e2LgA+x4yPwFXaOZj5mcp9rudPuUtNXjSNpG2w3cYIhmJ6DnJRv9knnsT20KuXMlnNYXceqLAtqpaOYTkCMr1GSeOhH4153J480TQ7qWxjv5dWtVXdby2wMrKM48tnOFYjs27kdeRltFUS+I0hO+jO4orzC/+LkkfNpoTeWeslxcAFfcqoP86zn+JviKYBoV0uNCMjEDufz8zH6VLxFNdTWzPYKK8Sn+IvimPDm8txF/GUth8vvzniobr4jeKoAhXUYmDZ62yf4VP1qmFmdv8LtBSy8PprE0f+l6gilSRykI+4B9fvfiPSu8pkUUcEKRRIqRooVVUYCgcACn1vGKirIQUUUVQytHY2Wo32oQX0SSW/2WHzUf7rDdIRu+mM/iazZDq9pZx6VpEdrfwRyRtFcSBkKBWDAsAuJPu/eUjPfB5OxpEQOu6m5O5WgtwQRwCDIf6g1vVzy3OafxMxdMttVt7KC2It4kRcOzku7t1ZjjA5JJ/Gq8vh/ULe1ntdJ1C2gtJwQ1vPbNIkRbr5eHG0f7PIB6Y6V0VNZ0TG5lXPTJxmpJMhPDtvJZXMV65uLm6kEstyFEbBwAFZMfc2gDbzkdckkk1Li38R3MEFk62ivHIN2orKwJTkFhGBw5BxjOOTz2rpKpS6igkMVuhnkHUKeB9SMn8QDQBaiijghSGJQkcahVUdABwBVe+0221CEpKrI24OssTbHRhwGDDkHkj6Eg5BIrIGp6vqLY02CBoScGdjtRfXa/O/6hSPcVYXTtdbIl11Ap/wCeVmoYfiWI/wDHaAFC+IrT92hsNRQdJJ5Gt5Me+1GUn3AX6Vz58e3R186LLpkNrK6nyrx7lngYg4IBCDOD9BnjOeK6X+xFmULf397fIP4JXVFP+8saqGHsciprzRtNv7WK1urGCWCEgxIUGIyOhX+7j2oAdZoyRCWW5847cZVsqB3PufU/kBWFZcanrS/3b7+cUbf1rag0XT4OFto2HYOgbb9CRmsTT2E15q9ynMc982w+uxEiP/j0bVdPc0p7l+iiitzcKKKKACvPfG/gT7XJLrWiwD7aRm5t1wPPH95fR/8A0L616FRUzgpqzA8A0PXb7QL83unP947Z7eTISUDsw6qw9eo9xkV7F4c8V6b4lgP2ZzFdIMy2svEie/8AtL7jj8eKzPFfgO21x3vrBltNTI+ZiP3c/s4Hf/aHP16V5LPZ3+j606Xcc1jqEJBiKthgB/GjDqCSRkccYPpXGnPD6PWIbn0VRXm/h74mBVS18QrtI4F9Enyn/fUfdPuOP92vQ7a5gvLdLi2mjngkGUkjYMrD2I4NdcJxmrxYCaGv2jXNTvP4IVjtEz/eALuR9d6D6pV/VNYi0mJ3nRj+7JiUdZX7IP8AaJwB9apeGDhtZi/556gR/wB9RRv/AOzU3xMEkvNChZQzfbmlwRnAWGX5vwJX8SKyesjmesjL8MaPBa+JJ3mhia9SzSaSYL1llklMhB+q8egJ9TXXPeW8cpjklVGH97gfn2/GsCJvs/iywc8Lc281ufdwVdR/3ysldHJFHMAJI0cejLmiaswmrM5a7tx41M1vO+3w/b3BSSOM5a9dDyGx0jDDoOWx2HXo7S5tJU8q1kiKxDb5aYGwDjGO1cz8O3Y6HdRu2WF15uckn99FHPz/AN/TWh4qtUexinSR4LhrmC3E0R2uFklSNvmHP3WPfrz2qSSzrer2llbS27T5vXjJht4gXlZscEIuT1xzjA71kwaTq+swWLXxOkpa8oImWS4Py7SCSCijHUfMScHIIroLDTrDTQ8VlaxQZwzlFwzn1Y9WPuauUActfWFxoKi9huLq8sVH+kxTNveMf89EOMkD+JfTkcjDXEdZEV0YMjAMrKcgg9CDWhe6lBYyRRy5JkBwF5PUDp36/pWIbVtDvltlH/EtuWP2f/pg55Mf+6eSvpyv90VrCXRmsJ9GXaKKK1Nive3kdjB5jhnZmCRxIMvK56Ko7k/4k4AJq1pFidOjnu74q2oTqHmKnIRRnbGnqq5P1JJ4ziqvh6CG6ll1O4YSXhnnhiDHiKNJWjwg7Z2gk9STjOAANu98pbZ5pplgWIFjK5wEHck+nrWE5X0Oecr6FgHIyOlVrq5aGe0iUAmeXZz6BWY/yrnND1vUJ475oLb7Vp9tMI4pZXEMjAqG+VSMFfmXBJX6dMu1XVL+4jVrXSb+O7tpBIgZY5FDDI2tsdiAyllz1GQRUEHVUVWsL2LULNLmIMu7ho3GGjYcFWHYg8GodV1vS9Dt/P1S/t7SM/d81wC3so6sfYUAXiMc4ycVXivoJRL83lmL/WCTjb9fyP5elea638YUG6Lw/p5lPQXV6CifURj5j+JWvMtd1jUNeczaxqUsuWGFyEjB4xhB8p6DqCeKylWitDSNKTPZfEfxO0GwtpYdOvXvr5eUFmodAw7M5+THYgEnHTmuI1j4q+JNRV004W2lRnoyL58n/fTAL/47+NYmheBfFWt7TDp4htSOLm8zAMey4LN9QAK9E0n4PabDtk1m/uL9+8UP7iL9CXP/AH0PpU3qy20KtTjvqeOz313qt+ialJdX16eY/Mdrgn/dHJH0AFdJZ+A/FeoQPNDozwoFLKbuQRF8DoF5bP1Ar3nTNF0vRYfJ0zT7a0Q9RDGFLfUjk/jV7OKfsE9ZO4vataI8S0n4ZnULKC8n1seVMgkVba3wcEZ+8xPP/Aa2rb4VeH4M75dQmLHLbpwgJ+iBcV1SRDStZn07GLe433VqfTLfvU/BmDD2fH8NXq6oUqdtEaJ8yucovw48Lr/y43B+t9P/APF0f8K28JbQv9lNtXoPtU2B/wCP11dFXyR7DsFFFFWMKKKKADRWA1PU4j9/MUmP9kqQD+at+VbTHapOCfYd65uCT7L4qtT0S9t3gb3dDvQf98mWulrnnuc0/iKjm4mYonyjuc4A/HqT9MD3pYrCJCWfMjHru6H8Oh/HJ96tVHOsjwskTbWbjd/dHcj3xUklOfdeyOglMdnHkSMON5HUA+g7n6jr0zEjGs3slkiGLSrY4mRePPf+63qP7w7ng9xWwVjRdiri3twMIO7AZA/Dj8T7UmlwJBYqUUDzWaU+p3HOT74xQBbVQqhVAAAwAO1LRRQAUUUUAZWv6hLY2CR2pAvbqQQW+RkKxBJYjuFUM2O+3HeqVnax2NnDaw58uJAi7jknHcnuah83+09fuLzrb2e60t/Qtkea3/fQCe2xvWrtbU1ZXN6cbK4UUUVoaBRRRQAUVDdXUFlbPcXMgjiTqx/QAdyegA5NcTqfizVbpzHp1tPZxdpDAHkPvzlR9MH6isa2Ip0VebA7ys3W9E03XbA2+pwK8a/MsmdrRH+8rdVP+TXnaeIfEHmgQ6vKVk3HzTGjKAF3HaCmScd+nPeu60azh1DS7W8v1N5csuWef5gGBwSq/dXp2AqKOJhXvGIjynXfDT6Q7SWF/BqtmD1hdTMg/wBpRw31Xn/ZrHsNUu9JkluNKvZrSYfNIsZwCcfxoeCfqM19FDgADoKwvEnhLSvFFq0d7EY58fJdw4WZPYNjp7Hiplhlfmg7Md31Of8AAvizR7iw1S58TT6ZHqLzrMPNVY/MTykQbdx5OUOQDxntmtiw1T+2tSju9JiXUrPTLX7EDbTIHaQ7S7BXI+X5EAJIz82MjGfNdY8Ca34fDOHS/sV6TgCMqP8Ab5wPr93uWFYbLPp19Gzi5sL3GY3y0MhX1VhglfcEg1m6k6b99GfIm7p6ntOrauA1h5VvPHqEN7E8dtcRmJ5OdrrGWwrsUZhwSOeSOtdHNqtvqunbdPvghlBRtikzx9iNmMhgfUcHrXiX/CwPEMenyW1/Lb6tagZMd7D8wxyCrptIYdQeSD3rV0j4gwpmTVrG/W5LYN3pt0A0qfw+ap2q7AcbsZwKr28Za3JnCbeqO38DvHp2t63pEcrSWqeXLaSMSTJGEAxzydiGFSfpWp4i1SCa90jS4gzyz38Lt8pARUbfnJ75UDFcRB4y8FNbQWts2uaRNbsz2940LTNGzfePVwd2TkEEHjI4GGvq/hy4v01G78YXE+pRBfs9zcgxRwkHjEYRFGckHKtkE8jtXMn1M7M9O1fUY9MiWdreeZ+Qqwbdx6dmYcdOeg9qwLfWtR1aVFu7qLRrSdnW3eECRpwrFTiVxtUnGcbTkEYb0oPr8Ws2zWdx4w8NNbyjbI9vOI5UX+IBDIw3YyM7sDOQDgVfttc8OTajLbnU9JXTre3FvHE1xHsK5xwCeMFSD7BDTEW9P0S90O/nlhVNShlbcktw5N1Hn+EyNncg5x0IzjnrWnfWc+qaFdW06rHPKjeWB/yzYcoc5OSGAOfUVUtNY8MWS7LbWtORP7v25CP1anS+NPC0JIfxJpAYdV+2xk/lnNAEGn3QvtNtbxRgTxJKB6bgD/WrFcVp/jvw1YaaIn1HeUllCLDDJJhfMbbyqkY24qnffFfSk/dW+m38xfKqz7IlP45JH5Vt7WCWrOpPQ7XQrG31Tw8qzRlH8+SdHHDJ5rGZcH/dkXI9c1Q1TSoLHVrJ7qe5vhHBPceXM25Rs2YITpuywwTz9K4O0+KmuWenJbw6dpyTdWlkZ5Ax6D5RtxgADr2rntU8U69q9y1ze6tOh2bNtsfIVVznA2/N+ZPauX28E7mcacr3Z7DoWs6To3h43urarZwi+ka5w8w+YsBkKOpGQcDrjGec1x3in4iaVcQ/ZvD+nzzMTta4mZoY0j7+WpyQT67RjOeteY2lpJNequl273ctwx+SJCxdhyxD9M+uT+Vdxpvw2129w97Jb6dGezHzpPyU7R/30fpU81SfwIapx6sxLjxhr0JdbO5XTbJ0CtBpqeWFxnBJOWzjgspB4Hpxm2kE+rXrGyhuNRvH+80StNIf95uT+JNeny/DLSbbSblkE99frGXha5k+TeOQCi4UgkAYIPFej6FLY3GhWVzptvHb2k8KSxRRoEChgDjA6U5UZv42OUuTZHkei/CbW78rLq08WmQHrGhEs5/L5F/NvpXo+jeCfD/hhPtNpYrJcoMm7uP3kuO5BP3fooArpaCMjB6VUYRjsjGU3LcRSGUMDkEZBpapWkjxTyWUgACDdCf7ydMe+OAfqKu1ZIU1+EY+gzTqbJ/qn+hoAw/E+xtJivlHz2d3FIH/ALq+YEkP02M9PqxcWQ1HQr+xfgXAuIs/7zMM/rWZpV2b/SLK8bhp4EkYehKgkVrTfQ2pPoW6KKK1NQooooAKKKKAM/Uj5d5pE/P7u/j6f7atH/7PXV1y2sxQy6Rc+dMYFjXzhMoyYmQ7lcDuQVBx7Vf0LXJNQjjtdStWsNWEQkltZP4hxlkPRlycHByDwe2cai1MKi1NqiiiszMoTyGOwEgHVzJ+pYD9AKuRRiKFIwchFCj8Kqaon/EvZgPliw5A9B1/Sr3UZFABRRRQAVQ1q/OmaPdXaKHlRMRIf45D8qL+LED8avO6xozuwVFGWZjgAeprlpbs+IL6CeNSNKtmMkLH/l5k6BwP7ignBP3iQRwAS0ruw4q7sTafZrYafb2isX8pApc9XPdj7k5J+tWaKK6TpCiiigYUUVkeI78WekSxq+2e4BijOcFcjlv+AjJ/ADvUykoxcnsgON1jVX1zVDsZzbwuRbpDKBx08wjHU84PZSPU5oajGUheDzpmXYHYO+d3zAYPtz0qyghVf3aFYYRhQcnn2B6AdcD0qGGMMsstwyoilcsx4OWD/wCH518tVqyqz55FWshuoFYpUmwdg8/ge0e3/wBlr0rSLV7LRrO2k/1kcKiT/ex8365rndH0Fr25hvb2BoreFvMhikGGkbruYdgDyAeSeuMc9fXs5dh5U4c01Zsl7hRRRXpAFYV7psVhbyEWcV9pBbfcaZNCJFUH7zxAjgjk7eQe2CcndopNJ7ktJ7nOXPwt8Karbpc6c1zZpKodHtJ9yMDyCFfcMfQCubuPgvf26BdP1u3mRRhUuYChA92UnP8A3zXeaHP/AGVqUmjSnFvOWnsWPQZ5ki/A5Yf7JIH3K6auSVOOzRjzSi7XPB5vhb4thPFtYze8N1/8Uq1Rn+H/AItjUq+gTSKQQdk8LDH/AH3mvoais/YQK9tI+Zj4Z8R2tv8A6VoOpDywcuLdnyB3O3PamQ6Hq9wnmQ6FqkibmXctjIRlSQR93sQR+FfTUiLLE8bfdZSp+hrF8NP5SahYHra3kmPVlc+Zn6bmcf8AATS+rxH7aR4EfDeuMCD4e1Ug8YNhJ/8AE0+08I+J2jEa+H9RIU4Vmi2ZHbO4jntX0tRR7CIvbSPnK28HeJLu5nt10popIHCS+fNGoUlQw6MSeGHIH8q2YPhXrFym28vtPt1PUIrz/odlenzqE8X320Y32Vux9zvmGfyA/IVareGGp2vY1jJyVzzN/hSltZqy6reXUsbAtGqom9e4GcnOOmW5xgkZyOm8N+FfCMTRn+x47ibf5fnXJabbIBnDJJzGxHONuORgnIrpqo3mlw3U6XKM9veR42XEJw3HQMOjgZPDAjn1rR0Yr4UTOLezNPUtMfUkWxMFotgoBPmR78kdAq8bceuc+mKovoeoadGH0+7a7VfvWt0xOR/sSHLA/wC8WB9V61PZ63NDcR2erpGjyMEhuogRFKx6KQSSjHsCSD2OTitiaORxmOVkOOgxg/mDUaxZjrFnP2eowXjvEN0VzH/rbaUbZI/qPT0IyD2JqfwdaLa+FtLaNjslsoHKHsxjGSPr/n2o61pkutwtBNtfYcCVQGMbHj5X2rhuccA46kjv0WmWken6TZ2UIxFbwJEg9FVQB/KnKVxylzFqiiipIGNGjOjsuWTO0+metPoooAKRhkYPSlpGYKpY5wBk4GaAGW6GO3jU/eCjP171y+lL9mN9p7cNaXcij/cc+YmPYK4H1U1ttrVru2xBpD3+ZU/RyprB1S9TT9b/ALSkguVs7mBYriTyGZYGQsVZiARtIcgsCQNozxki4OzLg7M1KKRWV1DKQykZBByCKWtzoCiiigAooqjqd5LbxRwWirJf3TeVbRt0Ld2b/ZUZY+wx1IpN2E3YbFEda1xYASbDT3D3B7Sz8MkfuFBDn32D1Fb+o6XbapCqThleNt8U0bbZIm/vK3Y/oehyOKTSdNi0nTYrOJmfZkvI33pHJyzn3JJP41bk4Qtu245zjP6Vzyd3c5pO7uZcDa3akR3K2d5Ev/LyJDC5H+0m0rn3DAH0HStA3duq5a4iUd8uKakxnQ+W6sDwJIXDY/P/AOvSG0ZjlrqYn/dT+e2kIT+0bBhj7bbHP/TVf8aktEjjtY0ik8yNRhGznjsM9/SmfYk6ma4z6+e38s4pGaOzw0144U8KshU5PtxkmgC1Va+vrfTrVri5fagIAAGWZj0VQOST2ArIOtX91ctDY20GwEjzSzSN+KYXb/wJl9s1maOkt+76xeTvctMx+yl8bY4ugKADA38tnrgqDnFVGN2VGPMyxLDc604l1RfLtQd0enggr7GUj77f7P3R/tEA1oUUVuklsdCSWwUUUUxhRRRQA2Qssbsib3AJVc4yfTPauOufDuuardNd38lokhG2ONJmZYl64A2DnuTnkjtgAdnRWdSlGquWWwHKw+D5NqpPqCqg5xbwBWH4sWH6Vr2Ph/TdPZJIrffKn3ZZWLsv0J+7+GK06Kinh6VP4IgFFFFbgFFFFABRRRQBV1GxXULNoTI0UgIeKZPvRSDlXX3B/PoeDT7DxRHDGtvrwXT7tMK0r8W8x/vJIeBn+6xDDpg9TPQQCCCMg8EVEopkSgpG0jrIgdGDKwyGByCKWuUGh6dHIZLe3+yuTlmtJGgLH32EZ/GrFgs95f3Vj9suhZ20ceSJDuMjFiVLn5uF2Hg9xWcoNamUoNanR1jXthc2+onVdPUPNtCywE489P7uegYHlSeMlgcbshyaTJbOJI5Hm2nO1rmYN/30XbP0Iq9M3nRBUeSObb5iqpww+o6e3NQQLZ3sN9D5kJbg7XR1KsjejA8g1YrIF9qMTHzNODE8eZyufwXf/Or1rPPONzwCNfdmz+RUUAYT5k8V6lKeiQQQD8N7n/0MfkKt1AmDq2rkHJFyqn2/cRHH6/rU9dEPhOiHwhRRRVFkVxbw3dvJb3EayRSDayt0Ipuk6lNY3iaRqMzSiTP2K6frKAMmNz/fA5z/ABAZ6g1PUF5ZwX9s1vcIWjbB4JUqQchgRyCCAQRyCKmUbomUeZHRUVzFtrV3ox8jWPNubQD93qEcWSo9JlXof9sDb1zt79DbXdteW8dxbXEU0En3JI3DK30I61g01uc7TW5NRRRSEFFFVb6UJFtaTy0ILSSZxsQDLHP6e2c0ASxzCV2CKTGvG/sT6D1+v/18RPZWtzIzzIJ8HG2Q7lU+y9AffGaq2Dz38PmPH9ntOkUKjDFR/e9PoPpyOumqqihVAVRwABgCgBgt4QMCGMD0Cinqiqu1VAHoBS0UAcvf2DeH2a7so2bSyS1xbIuTb+skYH8P95fxHcG3HIksayRurxuAyspyGB6EHuK3a5m68P6jZzsdAubSG2kJd7e6jZkjbuY9pGAepHQHpjJrSM7aM0hO2jLdFFFbG5Wv76LTrRriUM2CFSNBlpHJwqqO5JwBVnRNImt5W1LUir6lMmzahylunXy09ecEt/ER2AAGboCDVPEeqXN1850ycQWqfwpujVmfHdzuIz2HAxk562sZyu7GE5XdgooorMzIpLW3mbdLBE7erICaeiJGoWNFRR0CjAp1FAFeW2mkcst9cRA/woseB+ak1H/Zdu5zceZck9RM5ZT/AMA+7+Qq5RQBj+JJTbeHp4bc+XLcBbWHZxtaQhAR9MlvwqKKJIYkiiQJGihVUdABwBSa6fM1fSIW+4plnA/2lUKPwxI36U+tqa0ubU1pcKKKK0NQooooAKKKKACiiigAooooAKKKKACiiigAooooAKKKKACl8Lpu0g3p+9fytdZ9VPEf/kNUrN12R49EutjFWZPL3Dqu4hcj3GeK6mKJIIUiiULGihVUdABwBWVR9DGq+g+qlsA13dSDdw4TnvgDp7c/nn1q3RWRkFFFFAHMWjb7/VpD/FekY/3Y0X/2WrlUbD/j61T/AK/pP5Cr1dEdkdMdkFFFFUUFFFFABWZNpJjnkutLuDY3UnMm1A0U5/6aJ3P+0CG9606KTSe4mk9yjFrmt22EuNFe4A4JtriNh+BkZD+BBPuatf8ACTSKR5ugarGv979w+PwWUn9KkoqPZoj2aE/4S3SgMuuox9vn024H/slUdU8R6VfWy20Ny4muJEiWOWJ4mdSwLhQ4G75QeBV+svX0VtOSQqC8NzBIhI+6fMUcfUEj6E0nTsiXTsjq4IzFAkZx8oAwvQew9qkoorIyCiiigAooooA//9k="/>
          <p:cNvSpPr>
            <a:spLocks noChangeAspect="1" noChangeArrowheads="1"/>
          </p:cNvSpPr>
          <p:nvPr/>
        </p:nvSpPr>
        <p:spPr bwMode="auto">
          <a:xfrm>
            <a:off x="1568450" y="-192617"/>
            <a:ext cx="304800" cy="40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300539" y="3833285"/>
            <a:ext cx="14366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泰安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803651" y="4764618"/>
            <a:ext cx="25447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国泰民安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613026" y="3048000"/>
            <a:ext cx="10287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tài</a:t>
            </a:r>
            <a:endParaRPr lang="en-US" altLang="zh-CN" sz="4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6684964" y="4161367"/>
            <a:ext cx="1150937" cy="1549400"/>
            <a:chOff x="2426" y="1253"/>
            <a:chExt cx="1815" cy="1814"/>
          </a:xfrm>
        </p:grpSpPr>
        <p:sp>
          <p:nvSpPr>
            <p:cNvPr id="32786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787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788" name="Line 6"/>
            <p:cNvSpPr>
              <a:spLocks noChangeShapeType="1"/>
            </p:cNvSpPr>
            <p:nvPr/>
          </p:nvSpPr>
          <p:spPr bwMode="auto">
            <a:xfrm>
              <a:off x="3335" y="1298"/>
              <a:ext cx="0" cy="17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444751" y="4102100"/>
            <a:ext cx="115252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泰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4" name="TextBox 44"/>
          <p:cNvSpPr txBox="1">
            <a:spLocks noChangeArrowheads="1"/>
          </p:cNvSpPr>
          <p:nvPr/>
        </p:nvSpPr>
        <p:spPr bwMode="auto">
          <a:xfrm>
            <a:off x="3194051" y="1509185"/>
            <a:ext cx="209867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泰</a:t>
            </a:r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endParaRPr lang="zh-CN" altLang="en-US" sz="5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512175" y="3873500"/>
            <a:ext cx="14366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珊瑚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001000" y="4813300"/>
            <a:ext cx="242093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珊瑚礁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600826" y="3094567"/>
            <a:ext cx="131064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shān</a:t>
            </a:r>
            <a:endParaRPr lang="en-US" altLang="zh-CN" sz="4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716714" y="4135967"/>
            <a:ext cx="115252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珊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9" name="TextBox 44"/>
          <p:cNvSpPr txBox="1">
            <a:spLocks noChangeArrowheads="1"/>
          </p:cNvSpPr>
          <p:nvPr/>
        </p:nvSpPr>
        <p:spPr bwMode="auto">
          <a:xfrm>
            <a:off x="7265989" y="1617134"/>
            <a:ext cx="2840037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珊</a:t>
            </a:r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瑚</a:t>
            </a:r>
            <a:endParaRPr lang="zh-CN" altLang="en-US" sz="5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566275" y="939801"/>
            <a:ext cx="901700" cy="683684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3" grpId="0"/>
      <p:bldP spid="24" grpId="0"/>
      <p:bldP spid="25" grpId="0"/>
      <p:bldP spid="26" grpId="0"/>
      <p:bldP spid="2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4512</Words>
  <Application>WPS 演示</Application>
  <PresentationFormat>宽屏</PresentationFormat>
  <Paragraphs>381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Times New Roman</vt:lpstr>
      <vt:lpstr>黑体</vt:lpstr>
      <vt:lpstr>Gulim</vt:lpstr>
      <vt:lpstr>方正大黑简体</vt:lpstr>
      <vt:lpstr>仿宋</vt:lpstr>
      <vt:lpstr>楷体</vt:lpstr>
      <vt:lpstr>Calibri</vt:lpstr>
      <vt:lpstr>Calibri</vt:lpstr>
      <vt:lpstr>方正姚体</vt:lpstr>
      <vt:lpstr>Arial Unicode MS</vt:lpstr>
      <vt:lpstr>Tahoma</vt:lpstr>
      <vt:lpstr>隶书</vt:lpstr>
      <vt:lpstr>Malgun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26</cp:revision>
  <dcterms:created xsi:type="dcterms:W3CDTF">2019-06-19T02:08:00Z</dcterms:created>
  <dcterms:modified xsi:type="dcterms:W3CDTF">2019-09-20T00:29:39Z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