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gif" ContentType="image/gif"/>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0"/>
  </p:handout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幻灯片图像占位符 1"/>
          <p:cNvSpPr>
            <a:spLocks noGrp="1" noRot="1" noChangeAspect="1" noTextEdit="1"/>
          </p:cNvSpPr>
          <p:nvPr>
            <p:ph type="sldImg"/>
          </p:nvPr>
        </p:nvSpPr>
        <p:spPr>
          <a:ln>
            <a:solidFill>
              <a:srgbClr val="000000"/>
            </a:solidFill>
            <a:miter/>
          </a:ln>
        </p:spPr>
      </p:sp>
      <p:sp>
        <p:nvSpPr>
          <p:cNvPr id="38915"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3891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幻灯片图像占位符 1"/>
          <p:cNvSpPr>
            <a:spLocks noGrp="1" noRot="1" noChangeAspect="1" noTextEdit="1"/>
          </p:cNvSpPr>
          <p:nvPr>
            <p:ph type="sldImg"/>
          </p:nvPr>
        </p:nvSpPr>
        <p:spPr>
          <a:ln>
            <a:solidFill>
              <a:srgbClr val="000000"/>
            </a:solidFill>
            <a:miter/>
          </a:ln>
        </p:spPr>
      </p:sp>
      <p:sp>
        <p:nvSpPr>
          <p:cNvPr id="39939" name="备注占位符 2"/>
          <p:cNvSpPr>
            <a:spLocks noGrp="1"/>
          </p:cNvSpPr>
          <p:nvPr>
            <p:ph type="body" idx="1"/>
          </p:nvPr>
        </p:nvSpPr>
        <p:spPr>
          <a:noFill/>
          <a:ln>
            <a:noFill/>
          </a:ln>
        </p:spPr>
        <p:txBody>
          <a:bodyPr wrap="square" lIns="91440" tIns="45720" rIns="91440" bIns="45720" anchor="t"/>
          <a:p>
            <a:pPr lvl="0">
              <a:spcBef>
                <a:spcPct val="0"/>
              </a:spcBef>
            </a:pPr>
            <a:endParaRPr lang="zh-CN" altLang="en-US" dirty="0"/>
          </a:p>
        </p:txBody>
      </p:sp>
      <p:sp>
        <p:nvSpPr>
          <p:cNvPr id="399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hyperlink" Target="http://image.baidu.com/i?ct=503316480&amp;z=850597603&amp;tn=baiduimagedetail&amp;word=&#28201;&#39336;&amp;in=2" TargetMode="External"/></Relationships>
</file>

<file path=ppt/slides/_rels/slide16.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9.wmf"/><Relationship Id="rId1"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GI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GI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81" name="Picture 9" descr="图片1"/>
          <p:cNvPicPr>
            <a:picLocks noChangeAspect="1"/>
          </p:cNvPicPr>
          <p:nvPr/>
        </p:nvPicPr>
        <p:blipFill>
          <a:blip r:embed="rId1"/>
          <a:stretch>
            <a:fillRect/>
          </a:stretch>
        </p:blipFill>
        <p:spPr>
          <a:xfrm>
            <a:off x="1524000" y="0"/>
            <a:ext cx="9144000" cy="6858000"/>
          </a:xfrm>
          <a:prstGeom prst="rect">
            <a:avLst/>
          </a:prstGeom>
          <a:noFill/>
          <a:ln w="9525">
            <a:noFill/>
          </a:ln>
        </p:spPr>
      </p:pic>
      <p:sp>
        <p:nvSpPr>
          <p:cNvPr id="20483" name="WordArt 10"/>
          <p:cNvSpPr>
            <a:spLocks noTextEdit="1"/>
          </p:cNvSpPr>
          <p:nvPr/>
        </p:nvSpPr>
        <p:spPr>
          <a:xfrm>
            <a:off x="1825625" y="981075"/>
            <a:ext cx="5133975" cy="1244600"/>
          </a:xfrm>
          <a:prstGeom prst="rect">
            <a:avLst/>
          </a:prstGeom>
        </p:spPr>
        <p:txBody>
          <a:bodyPr wrap="none" fromWordArt="1">
            <a:prstTxWarp prst="textWave1">
              <a:avLst>
                <a:gd name="adj1" fmla="val 0"/>
                <a:gd name="adj2" fmla="val -111"/>
              </a:avLst>
            </a:prstTxWarp>
            <a:normAutofit/>
          </a:bodyPr>
          <a:p>
            <a:pPr algn="ctr" eaLnBrk="0" hangingPunct="0"/>
            <a:r>
              <a:rPr lang="zh-CN" altLang="en-US" sz="3600" b="1">
                <a:solidFill>
                  <a:srgbClr val="C00000"/>
                </a:solidFill>
                <a:effectLst>
                  <a:outerShdw dist="53882" dir="2699999" algn="ctr" rotWithShape="0">
                    <a:srgbClr val="C0C0C0"/>
                  </a:outerShdw>
                </a:effectLst>
                <a:latin typeface="微软雅黑" panose="020B0503020204020204" charset="-122"/>
                <a:ea typeface="微软雅黑" panose="020B0503020204020204" charset="-122"/>
              </a:rPr>
              <a:t>难报三春晖</a:t>
            </a:r>
            <a:endParaRPr lang="zh-CN" altLang="en-US" sz="3600" b="1">
              <a:solidFill>
                <a:srgbClr val="C00000"/>
              </a:solidFill>
              <a:effectLst>
                <a:outerShdw dist="53882" dir="2699999" algn="ctr" rotWithShape="0">
                  <a:srgbClr val="C0C0C0"/>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nodeType="click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additive="base">
                                        <p:cTn id="7" dur="5000" fill="hold"/>
                                        <p:tgtEl>
                                          <p:spTgt spid="20483"/>
                                        </p:tgtEl>
                                        <p:attrNameLst>
                                          <p:attrName>ppt_x</p:attrName>
                                        </p:attrNameLst>
                                      </p:cBhvr>
                                      <p:tavLst>
                                        <p:tav tm="0">
                                          <p:val>
                                            <p:strVal val="0-#ppt_w/2"/>
                                          </p:val>
                                        </p:tav>
                                        <p:tav tm="100000">
                                          <p:val>
                                            <p:strVal val="#ppt_x"/>
                                          </p:val>
                                        </p:tav>
                                      </p:tavLst>
                                    </p:anim>
                                    <p:anim calcmode="lin" valueType="num">
                                      <p:cBhvr additive="base">
                                        <p:cTn id="8" dur="5000" fill="hold"/>
                                        <p:tgtEl>
                                          <p:spTgt spid="2048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0" presetClass="entr" presetSubtype="0" decel="100000" fill="hold" nodeType="clickEffect">
                                  <p:stCondLst>
                                    <p:cond delay="0"/>
                                  </p:stCondLst>
                                  <p:childTnLst>
                                    <p:set>
                                      <p:cBhvr>
                                        <p:cTn id="12" dur="1" fill="hold">
                                          <p:stCondLst>
                                            <p:cond delay="0"/>
                                          </p:stCondLst>
                                        </p:cTn>
                                        <p:tgtEl>
                                          <p:spTgt spid="3081"/>
                                        </p:tgtEl>
                                        <p:attrNameLst>
                                          <p:attrName>style.visibility</p:attrName>
                                        </p:attrNameLst>
                                      </p:cBhvr>
                                      <p:to>
                                        <p:strVal val="visible"/>
                                      </p:to>
                                    </p:set>
                                    <p:anim calcmode="lin" valueType="num">
                                      <p:cBhvr>
                                        <p:cTn id="13" dur="1000" fill="hold"/>
                                        <p:tgtEl>
                                          <p:spTgt spid="3081"/>
                                        </p:tgtEl>
                                        <p:attrNameLst>
                                          <p:attrName>ppt_w</p:attrName>
                                        </p:attrNameLst>
                                      </p:cBhvr>
                                      <p:tavLst>
                                        <p:tav tm="0">
                                          <p:val>
                                            <p:strVal val="#ppt_w+.3"/>
                                          </p:val>
                                        </p:tav>
                                        <p:tav tm="100000">
                                          <p:val>
                                            <p:strVal val="#ppt_w"/>
                                          </p:val>
                                        </p:tav>
                                      </p:tavLst>
                                    </p:anim>
                                    <p:anim calcmode="lin" valueType="num">
                                      <p:cBhvr>
                                        <p:cTn id="14" dur="1000" fill="hold"/>
                                        <p:tgtEl>
                                          <p:spTgt spid="3081"/>
                                        </p:tgtEl>
                                        <p:attrNameLst>
                                          <p:attrName>ppt_h</p:attrName>
                                        </p:attrNameLst>
                                      </p:cBhvr>
                                      <p:tavLst>
                                        <p:tav tm="0">
                                          <p:val>
                                            <p:strVal val="#ppt_h"/>
                                          </p:val>
                                        </p:tav>
                                        <p:tav tm="100000">
                                          <p:val>
                                            <p:strVal val="#ppt_h"/>
                                          </p:val>
                                        </p:tav>
                                      </p:tavLst>
                                    </p:anim>
                                    <p:animEffect transition="in" filter="fade">
                                      <p:cBhvr>
                                        <p:cTn id="15" dur="1000"/>
                                        <p:tgtEl>
                                          <p:spTgt spid="3081"/>
                                        </p:tgtEl>
                                      </p:cBhvr>
                                    </p:animEffect>
                                  </p:childTnLst>
                                </p:cTn>
                              </p:par>
                            </p:childTnLst>
                          </p:cTn>
                        </p:par>
                      </p:childTnLst>
                    </p:cTn>
                  </p:par>
                  <p:par>
                    <p:cTn id="16" fill="hold">
                      <p:stCondLst>
                        <p:cond delay="indefinite"/>
                      </p:stCondLst>
                      <p:childTnLst>
                        <p:par>
                          <p:cTn id="17" fill="hold">
                            <p:stCondLst>
                              <p:cond delay="0"/>
                            </p:stCondLst>
                            <p:childTnLst>
                              <p:par>
                                <p:cTn id="18" presetID="28" presetClass="entr" presetSubtype="0" fill="hold" nodeType="clickEffect">
                                  <p:stCondLst>
                                    <p:cond delay="0"/>
                                  </p:stCondLst>
                                  <p:childTnLst>
                                    <p:set>
                                      <p:cBhvr>
                                        <p:cTn id="19" dur="1" fill="hold">
                                          <p:stCondLst>
                                            <p:cond delay="0"/>
                                          </p:stCondLst>
                                        </p:cTn>
                                        <p:tgtEl>
                                          <p:spTgt spid="20483"/>
                                        </p:tgtEl>
                                        <p:attrNameLst>
                                          <p:attrName>style.visibility</p:attrName>
                                        </p:attrNameLst>
                                      </p:cBhvr>
                                      <p:to>
                                        <p:strVal val="visible"/>
                                      </p:to>
                                    </p:set>
                                    <p:anim calcmode="lin" valueType="num">
                                      <p:cBhvr>
                                        <p:cTn id="20" dur="15000" fill="hold"/>
                                        <p:tgtEl>
                                          <p:spTgt spid="20483"/>
                                        </p:tgtEl>
                                        <p:attrNameLst>
                                          <p:attrName>ppt_x</p:attrName>
                                        </p:attrNameLst>
                                      </p:cBhvr>
                                      <p:tavLst>
                                        <p:tav tm="0">
                                          <p:val>
                                            <p:strVal val="#ppt_x"/>
                                          </p:val>
                                        </p:tav>
                                        <p:tav tm="100000">
                                          <p:val>
                                            <p:strVal val="#ppt_x"/>
                                          </p:val>
                                        </p:tav>
                                      </p:tavLst>
                                    </p:anim>
                                    <p:anim calcmode="lin" valueType="num">
                                      <p:cBhvr>
                                        <p:cTn id="21" dur="15000" fill="hold"/>
                                        <p:tgtEl>
                                          <p:spTgt spid="20483"/>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Text Box 3"/>
          <p:cNvSpPr txBox="1"/>
          <p:nvPr/>
        </p:nvSpPr>
        <p:spPr>
          <a:xfrm>
            <a:off x="1703388" y="1692275"/>
            <a:ext cx="4287837" cy="645160"/>
          </a:xfrm>
          <a:prstGeom prst="rect">
            <a:avLst/>
          </a:prstGeom>
          <a:solidFill>
            <a:schemeClr val="accent1"/>
          </a:solidFill>
          <a:ln w="15875" cap="flat" cmpd="sng">
            <a:solidFill>
              <a:srgbClr val="800000"/>
            </a:solidFill>
            <a:prstDash val="solid"/>
            <a:miter/>
            <a:headEnd type="none" w="med" len="med"/>
            <a:tailEnd type="none" w="med" len="med"/>
          </a:ln>
        </p:spPr>
        <p:txBody>
          <a:bodyPr>
            <a:spAutoFit/>
          </a:bodyPr>
          <a:p>
            <a:r>
              <a:rPr lang="zh-CN" altLang="en-US" sz="1800" b="1" dirty="0">
                <a:solidFill>
                  <a:srgbClr val="003300"/>
                </a:solidFill>
                <a:latin typeface="Tahoma" panose="020B0604030504040204" pitchFamily="34" charset="0"/>
              </a:rPr>
              <a:t>考卷发下来了，成绩不理想，可父母看重这次考试，我就让父母知情</a:t>
            </a:r>
            <a:endParaRPr lang="zh-CN" altLang="en-US" sz="1800" b="1" dirty="0">
              <a:solidFill>
                <a:srgbClr val="003300"/>
              </a:solidFill>
              <a:latin typeface="Tahoma" panose="020B0604030504040204" pitchFamily="34" charset="0"/>
            </a:endParaRPr>
          </a:p>
        </p:txBody>
      </p:sp>
      <p:sp>
        <p:nvSpPr>
          <p:cNvPr id="16388" name="Text Box 4"/>
          <p:cNvSpPr txBox="1"/>
          <p:nvPr/>
        </p:nvSpPr>
        <p:spPr>
          <a:xfrm>
            <a:off x="7372350" y="1692275"/>
            <a:ext cx="3187700" cy="645160"/>
          </a:xfrm>
          <a:prstGeom prst="rect">
            <a:avLst/>
          </a:prstGeom>
          <a:solidFill>
            <a:schemeClr val="accent1"/>
          </a:solidFill>
          <a:ln w="15875" cap="flat" cmpd="sng">
            <a:solidFill>
              <a:srgbClr val="800000"/>
            </a:solidFill>
            <a:prstDash val="solid"/>
            <a:miter/>
            <a:headEnd type="none" w="med" len="med"/>
            <a:tailEnd type="none" w="med" len="med"/>
          </a:ln>
        </p:spPr>
        <p:txBody>
          <a:bodyPr>
            <a:spAutoFit/>
          </a:bodyPr>
          <a:p>
            <a:r>
              <a:rPr lang="zh-CN" altLang="en-US" sz="1800" b="1" dirty="0">
                <a:solidFill>
                  <a:srgbClr val="003300"/>
                </a:solidFill>
                <a:latin typeface="Tahoma" panose="020B0604030504040204" pitchFamily="34" charset="0"/>
              </a:rPr>
              <a:t>这是我的隐私，不能让家长知道，免得挨批评</a:t>
            </a:r>
            <a:endParaRPr lang="zh-CN" altLang="en-US" sz="1800" b="1" dirty="0">
              <a:solidFill>
                <a:srgbClr val="003300"/>
              </a:solidFill>
              <a:latin typeface="Tahoma" panose="020B0604030504040204" pitchFamily="34" charset="0"/>
            </a:endParaRPr>
          </a:p>
        </p:txBody>
      </p:sp>
      <p:sp>
        <p:nvSpPr>
          <p:cNvPr id="16389" name="Text Box 5"/>
          <p:cNvSpPr txBox="1"/>
          <p:nvPr/>
        </p:nvSpPr>
        <p:spPr>
          <a:xfrm>
            <a:off x="1703388" y="2552700"/>
            <a:ext cx="3671887" cy="645160"/>
          </a:xfrm>
          <a:prstGeom prst="rect">
            <a:avLst/>
          </a:prstGeom>
          <a:solidFill>
            <a:schemeClr val="accent1"/>
          </a:solidFill>
          <a:ln w="19050" cap="flat" cmpd="sng">
            <a:solidFill>
              <a:srgbClr val="800000"/>
            </a:solidFill>
            <a:prstDash val="solid"/>
            <a:miter/>
            <a:headEnd type="none" w="med" len="med"/>
            <a:tailEnd type="none" w="med" len="med"/>
          </a:ln>
        </p:spPr>
        <p:txBody>
          <a:bodyPr>
            <a:spAutoFit/>
          </a:bodyPr>
          <a:p>
            <a:r>
              <a:rPr lang="zh-CN" altLang="en-US" sz="1800" b="1" dirty="0">
                <a:solidFill>
                  <a:srgbClr val="003300"/>
                </a:solidFill>
                <a:latin typeface="Tahoma" panose="020B0604030504040204" pitchFamily="34" charset="0"/>
              </a:rPr>
              <a:t>我想买双运动鞋。妈妈说，等下月发了工资再买，我同意了。</a:t>
            </a:r>
            <a:endParaRPr lang="zh-CN" altLang="en-US" sz="1800" b="1" dirty="0">
              <a:solidFill>
                <a:srgbClr val="003300"/>
              </a:solidFill>
              <a:latin typeface="Tahoma" panose="020B0604030504040204" pitchFamily="34" charset="0"/>
            </a:endParaRPr>
          </a:p>
        </p:txBody>
      </p:sp>
      <p:sp>
        <p:nvSpPr>
          <p:cNvPr id="16390" name="Text Box 6"/>
          <p:cNvSpPr txBox="1"/>
          <p:nvPr/>
        </p:nvSpPr>
        <p:spPr>
          <a:xfrm>
            <a:off x="7156450" y="2755900"/>
            <a:ext cx="3383280" cy="368300"/>
          </a:xfrm>
          <a:prstGeom prst="rect">
            <a:avLst/>
          </a:prstGeom>
          <a:solidFill>
            <a:schemeClr val="accent1"/>
          </a:solidFill>
          <a:ln w="19050" cap="flat" cmpd="sng">
            <a:solidFill>
              <a:srgbClr val="800000"/>
            </a:solidFill>
            <a:prstDash val="solid"/>
            <a:miter/>
            <a:headEnd type="none" w="med" len="med"/>
            <a:tailEnd type="none" w="med" len="med"/>
          </a:ln>
        </p:spPr>
        <p:txBody>
          <a:bodyPr wrap="none">
            <a:spAutoFit/>
          </a:bodyPr>
          <a:p>
            <a:r>
              <a:rPr lang="zh-CN" altLang="en-US" sz="1800" b="1" dirty="0">
                <a:solidFill>
                  <a:srgbClr val="003300"/>
                </a:solidFill>
                <a:latin typeface="Tahoma" panose="020B0604030504040204" pitchFamily="34" charset="0"/>
              </a:rPr>
              <a:t>我说了一堆气话，大闹了一场。</a:t>
            </a:r>
            <a:endParaRPr lang="zh-CN" altLang="en-US" sz="1800" b="1" dirty="0">
              <a:solidFill>
                <a:srgbClr val="003300"/>
              </a:solidFill>
              <a:latin typeface="Tahoma" panose="020B0604030504040204" pitchFamily="34" charset="0"/>
            </a:endParaRPr>
          </a:p>
        </p:txBody>
      </p:sp>
      <p:sp>
        <p:nvSpPr>
          <p:cNvPr id="16391" name="Text Box 7"/>
          <p:cNvSpPr txBox="1"/>
          <p:nvPr/>
        </p:nvSpPr>
        <p:spPr>
          <a:xfrm>
            <a:off x="1703388" y="3416300"/>
            <a:ext cx="4310062" cy="645160"/>
          </a:xfrm>
          <a:prstGeom prst="rect">
            <a:avLst/>
          </a:prstGeom>
          <a:solidFill>
            <a:schemeClr val="accent1"/>
          </a:solidFill>
          <a:ln w="19050" cap="flat" cmpd="sng">
            <a:solidFill>
              <a:srgbClr val="800000"/>
            </a:solidFill>
            <a:prstDash val="solid"/>
            <a:miter/>
            <a:headEnd type="none" w="med" len="med"/>
            <a:tailEnd type="none" w="med" len="med"/>
          </a:ln>
        </p:spPr>
        <p:txBody>
          <a:bodyPr>
            <a:spAutoFit/>
          </a:bodyPr>
          <a:p>
            <a:r>
              <a:rPr lang="zh-CN" altLang="en-US" sz="1800" b="1" dirty="0">
                <a:solidFill>
                  <a:srgbClr val="003300"/>
                </a:solidFill>
                <a:latin typeface="Tahoma" panose="020B0604030504040204" pitchFamily="34" charset="0"/>
              </a:rPr>
              <a:t>我把家里的脏衣服洗了，让妈妈多休息一会儿。</a:t>
            </a:r>
            <a:endParaRPr lang="zh-CN" altLang="en-US" sz="1800" b="1" dirty="0">
              <a:solidFill>
                <a:srgbClr val="003300"/>
              </a:solidFill>
              <a:latin typeface="Tahoma" panose="020B0604030504040204" pitchFamily="34" charset="0"/>
            </a:endParaRPr>
          </a:p>
        </p:txBody>
      </p:sp>
      <p:sp>
        <p:nvSpPr>
          <p:cNvPr id="16392" name="Text Box 8"/>
          <p:cNvSpPr txBox="1"/>
          <p:nvPr/>
        </p:nvSpPr>
        <p:spPr>
          <a:xfrm>
            <a:off x="7659688" y="3344863"/>
            <a:ext cx="2900362" cy="645160"/>
          </a:xfrm>
          <a:prstGeom prst="rect">
            <a:avLst/>
          </a:prstGeom>
          <a:solidFill>
            <a:schemeClr val="accent1"/>
          </a:solidFill>
          <a:ln w="19050" cap="flat" cmpd="sng">
            <a:solidFill>
              <a:srgbClr val="800000"/>
            </a:solidFill>
            <a:prstDash val="solid"/>
            <a:miter/>
            <a:headEnd type="none" w="med" len="med"/>
            <a:tailEnd type="none" w="med" len="med"/>
          </a:ln>
        </p:spPr>
        <p:txBody>
          <a:bodyPr>
            <a:spAutoFit/>
          </a:bodyPr>
          <a:p>
            <a:r>
              <a:rPr lang="zh-CN" altLang="en-US" sz="1800" b="1" dirty="0">
                <a:solidFill>
                  <a:srgbClr val="003300"/>
                </a:solidFill>
                <a:latin typeface="Tahoma" panose="020B0604030504040204" pitchFamily="34" charset="0"/>
              </a:rPr>
              <a:t>我留给妈妈洗，谁让她下岗没事儿做呢？</a:t>
            </a:r>
            <a:endParaRPr lang="zh-CN" altLang="en-US" sz="1800" b="1" dirty="0">
              <a:solidFill>
                <a:srgbClr val="003300"/>
              </a:solidFill>
              <a:latin typeface="Tahoma" panose="020B0604030504040204" pitchFamily="34" charset="0"/>
            </a:endParaRPr>
          </a:p>
        </p:txBody>
      </p:sp>
      <p:sp>
        <p:nvSpPr>
          <p:cNvPr id="16393" name="Text Box 9"/>
          <p:cNvSpPr txBox="1"/>
          <p:nvPr/>
        </p:nvSpPr>
        <p:spPr>
          <a:xfrm>
            <a:off x="1703388" y="4352925"/>
            <a:ext cx="3675062" cy="645160"/>
          </a:xfrm>
          <a:prstGeom prst="rect">
            <a:avLst/>
          </a:prstGeom>
          <a:solidFill>
            <a:schemeClr val="accent1"/>
          </a:solidFill>
          <a:ln w="19050" cap="flat" cmpd="sng">
            <a:solidFill>
              <a:srgbClr val="800000"/>
            </a:solidFill>
            <a:prstDash val="solid"/>
            <a:miter/>
            <a:headEnd type="none" w="med" len="med"/>
            <a:tailEnd type="none" w="med" len="med"/>
          </a:ln>
        </p:spPr>
        <p:txBody>
          <a:bodyPr>
            <a:spAutoFit/>
          </a:bodyPr>
          <a:p>
            <a:r>
              <a:rPr lang="zh-CN" altLang="en-US" sz="1800" b="1" dirty="0">
                <a:solidFill>
                  <a:srgbClr val="003300"/>
                </a:solidFill>
                <a:latin typeface="Tahoma" panose="020B0604030504040204" pitchFamily="34" charset="0"/>
              </a:rPr>
              <a:t>我抽空和妈妈聊天，夸夸妈妈拿手的编织手艺。</a:t>
            </a:r>
            <a:endParaRPr lang="zh-CN" altLang="en-US" sz="1800" b="1" dirty="0">
              <a:solidFill>
                <a:srgbClr val="003300"/>
              </a:solidFill>
              <a:latin typeface="Tahoma" panose="020B0604030504040204" pitchFamily="34" charset="0"/>
            </a:endParaRPr>
          </a:p>
        </p:txBody>
      </p:sp>
      <p:sp>
        <p:nvSpPr>
          <p:cNvPr id="16394" name="Text Box 10"/>
          <p:cNvSpPr txBox="1"/>
          <p:nvPr/>
        </p:nvSpPr>
        <p:spPr>
          <a:xfrm>
            <a:off x="7046913" y="4352925"/>
            <a:ext cx="3621087" cy="645160"/>
          </a:xfrm>
          <a:prstGeom prst="rect">
            <a:avLst/>
          </a:prstGeom>
          <a:solidFill>
            <a:schemeClr val="accent1"/>
          </a:solidFill>
          <a:ln w="19050" cap="flat" cmpd="sng">
            <a:solidFill>
              <a:srgbClr val="800000"/>
            </a:solidFill>
            <a:prstDash val="solid"/>
            <a:miter/>
            <a:headEnd type="none" w="med" len="med"/>
            <a:tailEnd type="none" w="med" len="med"/>
          </a:ln>
        </p:spPr>
        <p:txBody>
          <a:bodyPr>
            <a:spAutoFit/>
          </a:bodyPr>
          <a:p>
            <a:r>
              <a:rPr lang="zh-CN" altLang="en-US" sz="1800" b="1" dirty="0">
                <a:solidFill>
                  <a:srgbClr val="003300"/>
                </a:solidFill>
                <a:latin typeface="Tahoma" panose="020B0604030504040204" pitchFamily="34" charset="0"/>
              </a:rPr>
              <a:t>我才没空理她呢，跟家庭妇女没得说。</a:t>
            </a:r>
            <a:endParaRPr lang="zh-CN" altLang="en-US" sz="1800" b="1" dirty="0">
              <a:solidFill>
                <a:srgbClr val="003300"/>
              </a:solidFill>
              <a:latin typeface="Tahoma" panose="020B0604030504040204" pitchFamily="34" charset="0"/>
            </a:endParaRPr>
          </a:p>
        </p:txBody>
      </p:sp>
      <p:sp>
        <p:nvSpPr>
          <p:cNvPr id="16395" name="Text Box 11"/>
          <p:cNvSpPr txBox="1"/>
          <p:nvPr/>
        </p:nvSpPr>
        <p:spPr>
          <a:xfrm>
            <a:off x="1703388" y="5216525"/>
            <a:ext cx="4468812" cy="645160"/>
          </a:xfrm>
          <a:prstGeom prst="rect">
            <a:avLst/>
          </a:prstGeom>
          <a:solidFill>
            <a:schemeClr val="accent1"/>
          </a:solidFill>
          <a:ln w="19050" cap="flat" cmpd="sng">
            <a:solidFill>
              <a:srgbClr val="800000"/>
            </a:solidFill>
            <a:prstDash val="solid"/>
            <a:miter/>
            <a:headEnd type="none" w="med" len="med"/>
            <a:tailEnd type="none" w="med" len="med"/>
          </a:ln>
        </p:spPr>
        <p:txBody>
          <a:bodyPr>
            <a:spAutoFit/>
          </a:bodyPr>
          <a:p>
            <a:r>
              <a:rPr lang="zh-CN" altLang="en-US" sz="1800" b="1" dirty="0">
                <a:solidFill>
                  <a:srgbClr val="003300"/>
                </a:solidFill>
                <a:latin typeface="Tahoma" panose="020B0604030504040204" pitchFamily="34" charset="0"/>
              </a:rPr>
              <a:t>爸爸长年在地里光脚干活，趾甲变了形，自己修剪不方便，我替他剪。</a:t>
            </a:r>
            <a:endParaRPr lang="zh-CN" altLang="en-US" sz="1800" b="1" dirty="0">
              <a:solidFill>
                <a:srgbClr val="003300"/>
              </a:solidFill>
              <a:latin typeface="Tahoma" panose="020B0604030504040204" pitchFamily="34" charset="0"/>
            </a:endParaRPr>
          </a:p>
        </p:txBody>
      </p:sp>
      <p:sp>
        <p:nvSpPr>
          <p:cNvPr id="16396" name="Text Box 12"/>
          <p:cNvSpPr txBox="1"/>
          <p:nvPr/>
        </p:nvSpPr>
        <p:spPr>
          <a:xfrm>
            <a:off x="7319963" y="5216525"/>
            <a:ext cx="3384550" cy="645160"/>
          </a:xfrm>
          <a:prstGeom prst="rect">
            <a:avLst/>
          </a:prstGeom>
          <a:solidFill>
            <a:schemeClr val="accent1"/>
          </a:solidFill>
          <a:ln w="19050" cap="flat" cmpd="sng">
            <a:solidFill>
              <a:srgbClr val="800000"/>
            </a:solidFill>
            <a:prstDash val="solid"/>
            <a:miter/>
            <a:headEnd type="none" w="med" len="med"/>
            <a:tailEnd type="none" w="med" len="med"/>
          </a:ln>
        </p:spPr>
        <p:txBody>
          <a:bodyPr>
            <a:spAutoFit/>
          </a:bodyPr>
          <a:p>
            <a:r>
              <a:rPr lang="zh-CN" altLang="en-US" sz="1800" b="1" dirty="0">
                <a:solidFill>
                  <a:srgbClr val="003300"/>
                </a:solidFill>
                <a:latin typeface="Tahoma" panose="020B0604030504040204" pitchFamily="34" charset="0"/>
              </a:rPr>
              <a:t>你没本事关我什么事？我才不想碰你的臭脚呢？</a:t>
            </a:r>
            <a:endParaRPr lang="zh-CN" altLang="en-US" sz="1800" b="1" dirty="0">
              <a:solidFill>
                <a:srgbClr val="003300"/>
              </a:solidFill>
              <a:latin typeface="Tahoma" panose="020B0604030504040204" pitchFamily="34" charset="0"/>
            </a:endParaRPr>
          </a:p>
        </p:txBody>
      </p:sp>
      <p:sp>
        <p:nvSpPr>
          <p:cNvPr id="16397" name="Text Box 13"/>
          <p:cNvSpPr txBox="1"/>
          <p:nvPr/>
        </p:nvSpPr>
        <p:spPr>
          <a:xfrm>
            <a:off x="1703388" y="6081713"/>
            <a:ext cx="3675062" cy="645160"/>
          </a:xfrm>
          <a:prstGeom prst="rect">
            <a:avLst/>
          </a:prstGeom>
          <a:solidFill>
            <a:schemeClr val="accent1"/>
          </a:solidFill>
          <a:ln w="19050" cap="flat" cmpd="sng">
            <a:solidFill>
              <a:srgbClr val="800000"/>
            </a:solidFill>
            <a:prstDash val="solid"/>
            <a:miter/>
            <a:headEnd type="none" w="med" len="med"/>
            <a:tailEnd type="none" w="med" len="med"/>
          </a:ln>
        </p:spPr>
        <p:txBody>
          <a:bodyPr>
            <a:spAutoFit/>
          </a:bodyPr>
          <a:p>
            <a:r>
              <a:rPr lang="zh-CN" altLang="en-US" sz="1800" b="1" dirty="0">
                <a:solidFill>
                  <a:srgbClr val="003300"/>
                </a:solidFill>
                <a:latin typeface="Tahoma" panose="020B0604030504040204" pitchFamily="34" charset="0"/>
              </a:rPr>
              <a:t>过年了，家里买了大虾，吃饭时我先夹给爸爸妈妈虼。</a:t>
            </a:r>
            <a:endParaRPr lang="zh-CN" altLang="en-US" sz="1800" b="1" dirty="0">
              <a:solidFill>
                <a:srgbClr val="003300"/>
              </a:solidFill>
              <a:latin typeface="Tahoma" panose="020B0604030504040204" pitchFamily="34" charset="0"/>
            </a:endParaRPr>
          </a:p>
        </p:txBody>
      </p:sp>
      <p:sp>
        <p:nvSpPr>
          <p:cNvPr id="16398" name="Text Box 14"/>
          <p:cNvSpPr txBox="1"/>
          <p:nvPr/>
        </p:nvSpPr>
        <p:spPr>
          <a:xfrm>
            <a:off x="7104063" y="6092825"/>
            <a:ext cx="3563937" cy="645160"/>
          </a:xfrm>
          <a:prstGeom prst="rect">
            <a:avLst/>
          </a:prstGeom>
          <a:solidFill>
            <a:schemeClr val="accent1"/>
          </a:solidFill>
          <a:ln w="19050" cap="flat" cmpd="sng">
            <a:solidFill>
              <a:srgbClr val="800000"/>
            </a:solidFill>
            <a:prstDash val="solid"/>
            <a:miter/>
            <a:headEnd type="none" w="med" len="med"/>
            <a:tailEnd type="none" w="med" len="med"/>
          </a:ln>
        </p:spPr>
        <p:txBody>
          <a:bodyPr>
            <a:spAutoFit/>
          </a:bodyPr>
          <a:p>
            <a:r>
              <a:rPr lang="zh-CN" altLang="en-US" sz="1800" b="1" dirty="0">
                <a:solidFill>
                  <a:srgbClr val="003300"/>
                </a:solidFill>
                <a:latin typeface="Tahoma" panose="020B0604030504040204" pitchFamily="34" charset="0"/>
              </a:rPr>
              <a:t>这是我最爱吃的，把盘子放到自己面前，独享。</a:t>
            </a:r>
            <a:endParaRPr lang="zh-CN" altLang="en-US" sz="1800" b="1" dirty="0">
              <a:solidFill>
                <a:srgbClr val="003300"/>
              </a:solidFill>
              <a:latin typeface="Tahoma" panose="020B0604030504040204" pitchFamily="34" charset="0"/>
            </a:endParaRPr>
          </a:p>
        </p:txBody>
      </p:sp>
      <p:sp>
        <p:nvSpPr>
          <p:cNvPr id="16399" name="Line 15"/>
          <p:cNvSpPr/>
          <p:nvPr/>
        </p:nvSpPr>
        <p:spPr>
          <a:xfrm>
            <a:off x="6022975" y="2060575"/>
            <a:ext cx="1296988" cy="0"/>
          </a:xfrm>
          <a:prstGeom prst="line">
            <a:avLst/>
          </a:prstGeom>
          <a:ln w="57150" cap="flat" cmpd="sng">
            <a:solidFill>
              <a:srgbClr val="B51144"/>
            </a:solidFill>
            <a:prstDash val="dashDot"/>
            <a:headEnd type="triangle" w="med" len="med"/>
            <a:tailEnd type="triangle" w="med" len="med"/>
          </a:ln>
        </p:spPr>
      </p:sp>
      <p:sp>
        <p:nvSpPr>
          <p:cNvPr id="16400" name="Line 16"/>
          <p:cNvSpPr/>
          <p:nvPr/>
        </p:nvSpPr>
        <p:spPr>
          <a:xfrm>
            <a:off x="5448300" y="2924175"/>
            <a:ext cx="1584325" cy="0"/>
          </a:xfrm>
          <a:prstGeom prst="line">
            <a:avLst/>
          </a:prstGeom>
          <a:ln w="57150" cap="flat" cmpd="sng">
            <a:solidFill>
              <a:srgbClr val="B51144"/>
            </a:solidFill>
            <a:prstDash val="dashDot"/>
            <a:headEnd type="triangle" w="med" len="med"/>
            <a:tailEnd type="triangle" w="med" len="med"/>
          </a:ln>
        </p:spPr>
      </p:sp>
      <p:sp>
        <p:nvSpPr>
          <p:cNvPr id="16401" name="Line 17"/>
          <p:cNvSpPr/>
          <p:nvPr/>
        </p:nvSpPr>
        <p:spPr>
          <a:xfrm>
            <a:off x="6024563" y="3716338"/>
            <a:ext cx="1584325" cy="0"/>
          </a:xfrm>
          <a:prstGeom prst="line">
            <a:avLst/>
          </a:prstGeom>
          <a:ln w="57150" cap="flat" cmpd="sng">
            <a:solidFill>
              <a:srgbClr val="B51144"/>
            </a:solidFill>
            <a:prstDash val="dashDot"/>
            <a:headEnd type="triangle" w="med" len="med"/>
            <a:tailEnd type="triangle" w="med" len="med"/>
          </a:ln>
        </p:spPr>
      </p:sp>
      <p:sp>
        <p:nvSpPr>
          <p:cNvPr id="16402" name="Line 18"/>
          <p:cNvSpPr/>
          <p:nvPr/>
        </p:nvSpPr>
        <p:spPr>
          <a:xfrm>
            <a:off x="5375275" y="4724400"/>
            <a:ext cx="1584325" cy="0"/>
          </a:xfrm>
          <a:prstGeom prst="line">
            <a:avLst/>
          </a:prstGeom>
          <a:ln w="57150" cap="flat" cmpd="sng">
            <a:solidFill>
              <a:srgbClr val="B51144"/>
            </a:solidFill>
            <a:prstDash val="dashDot"/>
            <a:headEnd type="triangle" w="med" len="med"/>
            <a:tailEnd type="triangle" w="med" len="med"/>
          </a:ln>
        </p:spPr>
      </p:sp>
      <p:sp>
        <p:nvSpPr>
          <p:cNvPr id="16403" name="Line 19"/>
          <p:cNvSpPr/>
          <p:nvPr/>
        </p:nvSpPr>
        <p:spPr>
          <a:xfrm>
            <a:off x="6240463" y="5589588"/>
            <a:ext cx="1008062" cy="0"/>
          </a:xfrm>
          <a:prstGeom prst="line">
            <a:avLst/>
          </a:prstGeom>
          <a:ln w="57150" cap="flat" cmpd="sng">
            <a:solidFill>
              <a:srgbClr val="B51144"/>
            </a:solidFill>
            <a:prstDash val="dashDot"/>
            <a:headEnd type="triangle" w="med" len="med"/>
            <a:tailEnd type="triangle" w="med" len="med"/>
          </a:ln>
        </p:spPr>
      </p:sp>
      <p:sp>
        <p:nvSpPr>
          <p:cNvPr id="16404" name="Line 20"/>
          <p:cNvSpPr/>
          <p:nvPr/>
        </p:nvSpPr>
        <p:spPr>
          <a:xfrm>
            <a:off x="5448300" y="6453188"/>
            <a:ext cx="1584325" cy="0"/>
          </a:xfrm>
          <a:prstGeom prst="line">
            <a:avLst/>
          </a:prstGeom>
          <a:ln w="57150" cap="flat" cmpd="sng">
            <a:solidFill>
              <a:srgbClr val="B51144"/>
            </a:solidFill>
            <a:prstDash val="dashDot"/>
            <a:headEnd type="triangle" w="med" len="med"/>
            <a:tailEnd type="triangle" w="med" len="med"/>
          </a:ln>
        </p:spPr>
      </p:sp>
      <p:sp>
        <p:nvSpPr>
          <p:cNvPr id="16405" name="Text Box 21"/>
          <p:cNvSpPr txBox="1"/>
          <p:nvPr/>
        </p:nvSpPr>
        <p:spPr>
          <a:xfrm>
            <a:off x="2782888" y="260350"/>
            <a:ext cx="7273925" cy="953135"/>
          </a:xfrm>
          <a:prstGeom prst="rect">
            <a:avLst/>
          </a:prstGeom>
          <a:noFill/>
          <a:ln w="9525">
            <a:noFill/>
          </a:ln>
        </p:spPr>
        <p:txBody>
          <a:bodyPr>
            <a:spAutoFit/>
          </a:bodyPr>
          <a:p>
            <a:r>
              <a:rPr lang="zh-CN" altLang="en-US" sz="2800" b="1" dirty="0">
                <a:solidFill>
                  <a:srgbClr val="CC0000"/>
                </a:solidFill>
                <a:latin typeface="楷体_GB2312" pitchFamily="49" charset="-122"/>
                <a:ea typeface="楷体_GB2312" pitchFamily="49" charset="-122"/>
              </a:rPr>
              <a:t>比较下列行为：体会孝敬父母在不同场合的不同表现 ，并说明这样做是否合适的理由。</a:t>
            </a:r>
            <a:endParaRPr lang="zh-CN" altLang="en-US" sz="2800" b="1" dirty="0">
              <a:solidFill>
                <a:srgbClr val="CC0000"/>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6405">
                                            <p:txEl>
                                              <p:charRg st="0" end="40"/>
                                            </p:txEl>
                                          </p:spTgt>
                                        </p:tgtEl>
                                        <p:attrNameLst>
                                          <p:attrName>style.visibility</p:attrName>
                                        </p:attrNameLst>
                                      </p:cBhvr>
                                      <p:to>
                                        <p:strVal val="visible"/>
                                      </p:to>
                                    </p:set>
                                    <p:anim calcmode="lin" valueType="num">
                                      <p:cBhvr>
                                        <p:cTn id="7" dur="500" fill="hold"/>
                                        <p:tgtEl>
                                          <p:spTgt spid="16405">
                                            <p:txEl>
                                              <p:charRg st="0" end="40"/>
                                            </p:txEl>
                                          </p:spTgt>
                                        </p:tgtEl>
                                        <p:attrNameLst>
                                          <p:attrName>ppt_w</p:attrName>
                                        </p:attrNameLst>
                                      </p:cBhvr>
                                      <p:tavLst>
                                        <p:tav tm="0">
                                          <p:val>
                                            <p:fltVal val="0.000000"/>
                                          </p:val>
                                        </p:tav>
                                        <p:tav tm="100000">
                                          <p:val>
                                            <p:strVal val="#ppt_w"/>
                                          </p:val>
                                        </p:tav>
                                      </p:tavLst>
                                    </p:anim>
                                    <p:anim calcmode="lin" valueType="num">
                                      <p:cBhvr>
                                        <p:cTn id="8" dur="500" fill="hold"/>
                                        <p:tgtEl>
                                          <p:spTgt spid="16405">
                                            <p:txEl>
                                              <p:charRg st="0" end="40"/>
                                            </p:txEl>
                                          </p:spTgt>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387"/>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16399"/>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1638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389"/>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nodeType="afterEffect">
                                  <p:stCondLst>
                                    <p:cond delay="0"/>
                                  </p:stCondLst>
                                  <p:childTnLst>
                                    <p:set>
                                      <p:cBhvr>
                                        <p:cTn id="25" dur="1" fill="hold">
                                          <p:stCondLst>
                                            <p:cond delay="0"/>
                                          </p:stCondLst>
                                        </p:cTn>
                                        <p:tgtEl>
                                          <p:spTgt spid="16400"/>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grpId="0" nodeType="afterEffect">
                                  <p:stCondLst>
                                    <p:cond delay="0"/>
                                  </p:stCondLst>
                                  <p:childTnLst>
                                    <p:set>
                                      <p:cBhvr>
                                        <p:cTn id="28" dur="1" fill="hold">
                                          <p:stCondLst>
                                            <p:cond delay="0"/>
                                          </p:stCondLst>
                                        </p:cTn>
                                        <p:tgtEl>
                                          <p:spTgt spid="1639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6391"/>
                                        </p:tgtEl>
                                        <p:attrNameLst>
                                          <p:attrName>style.visibility</p:attrName>
                                        </p:attrNameLst>
                                      </p:cBhvr>
                                      <p:to>
                                        <p:strVal val="visible"/>
                                      </p:to>
                                    </p:set>
                                  </p:childTnLst>
                                </p:cTn>
                              </p:par>
                            </p:childTnLst>
                          </p:cTn>
                        </p:par>
                        <p:par>
                          <p:cTn id="33" fill="hold">
                            <p:stCondLst>
                              <p:cond delay="0"/>
                            </p:stCondLst>
                            <p:childTnLst>
                              <p:par>
                                <p:cTn id="34" presetID="1" presetClass="entr" presetSubtype="0" fill="hold" nodeType="afterEffect">
                                  <p:stCondLst>
                                    <p:cond delay="0"/>
                                  </p:stCondLst>
                                  <p:childTnLst>
                                    <p:set>
                                      <p:cBhvr>
                                        <p:cTn id="35" dur="1" fill="hold">
                                          <p:stCondLst>
                                            <p:cond delay="0"/>
                                          </p:stCondLst>
                                        </p:cTn>
                                        <p:tgtEl>
                                          <p:spTgt spid="16401"/>
                                        </p:tgtEl>
                                        <p:attrNameLst>
                                          <p:attrName>style.visibility</p:attrName>
                                        </p:attrNameLst>
                                      </p:cBhvr>
                                      <p:to>
                                        <p:strVal val="visible"/>
                                      </p:to>
                                    </p:set>
                                  </p:childTnLst>
                                </p:cTn>
                              </p:par>
                            </p:childTnLst>
                          </p:cTn>
                        </p:par>
                        <p:par>
                          <p:cTn id="36" fill="hold">
                            <p:stCondLst>
                              <p:cond delay="0"/>
                            </p:stCondLst>
                            <p:childTnLst>
                              <p:par>
                                <p:cTn id="37" presetID="1" presetClass="entr" presetSubtype="0" fill="hold" grpId="0" nodeType="afterEffect">
                                  <p:stCondLst>
                                    <p:cond delay="0"/>
                                  </p:stCondLst>
                                  <p:childTnLst>
                                    <p:set>
                                      <p:cBhvr>
                                        <p:cTn id="38" dur="1" fill="hold">
                                          <p:stCondLst>
                                            <p:cond delay="0"/>
                                          </p:stCondLst>
                                        </p:cTn>
                                        <p:tgtEl>
                                          <p:spTgt spid="1639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393"/>
                                        </p:tgtEl>
                                        <p:attrNameLst>
                                          <p:attrName>style.visibility</p:attrName>
                                        </p:attrNameLst>
                                      </p:cBhvr>
                                      <p:to>
                                        <p:strVal val="visible"/>
                                      </p:to>
                                    </p:set>
                                  </p:childTnLst>
                                </p:cTn>
                              </p:par>
                            </p:childTnLst>
                          </p:cTn>
                        </p:par>
                        <p:par>
                          <p:cTn id="43" fill="hold">
                            <p:stCondLst>
                              <p:cond delay="0"/>
                            </p:stCondLst>
                            <p:childTnLst>
                              <p:par>
                                <p:cTn id="44" presetID="1" presetClass="entr" presetSubtype="0" fill="hold" nodeType="afterEffect">
                                  <p:stCondLst>
                                    <p:cond delay="0"/>
                                  </p:stCondLst>
                                  <p:childTnLst>
                                    <p:set>
                                      <p:cBhvr>
                                        <p:cTn id="45" dur="1" fill="hold">
                                          <p:stCondLst>
                                            <p:cond delay="0"/>
                                          </p:stCondLst>
                                        </p:cTn>
                                        <p:tgtEl>
                                          <p:spTgt spid="16402"/>
                                        </p:tgtEl>
                                        <p:attrNameLst>
                                          <p:attrName>style.visibility</p:attrName>
                                        </p:attrNameLst>
                                      </p:cBhvr>
                                      <p:to>
                                        <p:strVal val="visible"/>
                                      </p:to>
                                    </p:set>
                                  </p:childTnLst>
                                </p:cTn>
                              </p:par>
                            </p:childTnLst>
                          </p:cTn>
                        </p:par>
                        <p:par>
                          <p:cTn id="46" fill="hold">
                            <p:stCondLst>
                              <p:cond delay="0"/>
                            </p:stCondLst>
                            <p:childTnLst>
                              <p:par>
                                <p:cTn id="47" presetID="1" presetClass="entr" presetSubtype="0" fill="hold" grpId="0" nodeType="afterEffect">
                                  <p:stCondLst>
                                    <p:cond delay="0"/>
                                  </p:stCondLst>
                                  <p:childTnLst>
                                    <p:set>
                                      <p:cBhvr>
                                        <p:cTn id="48" dur="1" fill="hold">
                                          <p:stCondLst>
                                            <p:cond delay="0"/>
                                          </p:stCondLst>
                                        </p:cTn>
                                        <p:tgtEl>
                                          <p:spTgt spid="1639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6395"/>
                                        </p:tgtEl>
                                        <p:attrNameLst>
                                          <p:attrName>style.visibility</p:attrName>
                                        </p:attrNameLst>
                                      </p:cBhvr>
                                      <p:to>
                                        <p:strVal val="visible"/>
                                      </p:to>
                                    </p:set>
                                  </p:childTnLst>
                                </p:cTn>
                              </p:par>
                            </p:childTnLst>
                          </p:cTn>
                        </p:par>
                        <p:par>
                          <p:cTn id="53" fill="hold">
                            <p:stCondLst>
                              <p:cond delay="0"/>
                            </p:stCondLst>
                            <p:childTnLst>
                              <p:par>
                                <p:cTn id="54" presetID="1" presetClass="entr" presetSubtype="0" fill="hold" nodeType="afterEffect">
                                  <p:stCondLst>
                                    <p:cond delay="0"/>
                                  </p:stCondLst>
                                  <p:childTnLst>
                                    <p:set>
                                      <p:cBhvr>
                                        <p:cTn id="55" dur="1" fill="hold">
                                          <p:stCondLst>
                                            <p:cond delay="0"/>
                                          </p:stCondLst>
                                        </p:cTn>
                                        <p:tgtEl>
                                          <p:spTgt spid="16403"/>
                                        </p:tgtEl>
                                        <p:attrNameLst>
                                          <p:attrName>style.visibility</p:attrName>
                                        </p:attrNameLst>
                                      </p:cBhvr>
                                      <p:to>
                                        <p:strVal val="visible"/>
                                      </p:to>
                                    </p:set>
                                  </p:childTnLst>
                                </p:cTn>
                              </p:par>
                            </p:childTnLst>
                          </p:cTn>
                        </p:par>
                        <p:par>
                          <p:cTn id="56" fill="hold">
                            <p:stCondLst>
                              <p:cond delay="0"/>
                            </p:stCondLst>
                            <p:childTnLst>
                              <p:par>
                                <p:cTn id="57" presetID="1" presetClass="entr" presetSubtype="0" fill="hold" grpId="0" nodeType="afterEffect">
                                  <p:stCondLst>
                                    <p:cond delay="0"/>
                                  </p:stCondLst>
                                  <p:childTnLst>
                                    <p:set>
                                      <p:cBhvr>
                                        <p:cTn id="58" dur="1" fill="hold">
                                          <p:stCondLst>
                                            <p:cond delay="0"/>
                                          </p:stCondLst>
                                        </p:cTn>
                                        <p:tgtEl>
                                          <p:spTgt spid="1639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6397"/>
                                        </p:tgtEl>
                                        <p:attrNameLst>
                                          <p:attrName>style.visibility</p:attrName>
                                        </p:attrNameLst>
                                      </p:cBhvr>
                                      <p:to>
                                        <p:strVal val="visible"/>
                                      </p:to>
                                    </p:set>
                                  </p:childTnLst>
                                </p:cTn>
                              </p:par>
                            </p:childTnLst>
                          </p:cTn>
                        </p:par>
                        <p:par>
                          <p:cTn id="63" fill="hold">
                            <p:stCondLst>
                              <p:cond delay="0"/>
                            </p:stCondLst>
                            <p:childTnLst>
                              <p:par>
                                <p:cTn id="64" presetID="1" presetClass="entr" presetSubtype="0" fill="hold" nodeType="afterEffect">
                                  <p:stCondLst>
                                    <p:cond delay="0"/>
                                  </p:stCondLst>
                                  <p:childTnLst>
                                    <p:set>
                                      <p:cBhvr>
                                        <p:cTn id="65" dur="1" fill="hold">
                                          <p:stCondLst>
                                            <p:cond delay="0"/>
                                          </p:stCondLst>
                                        </p:cTn>
                                        <p:tgtEl>
                                          <p:spTgt spid="16404"/>
                                        </p:tgtEl>
                                        <p:attrNameLst>
                                          <p:attrName>style.visibility</p:attrName>
                                        </p:attrNameLst>
                                      </p:cBhvr>
                                      <p:to>
                                        <p:strVal val="visible"/>
                                      </p:to>
                                    </p:set>
                                  </p:childTnLst>
                                </p:cTn>
                              </p:par>
                            </p:childTnLst>
                          </p:cTn>
                        </p:par>
                        <p:par>
                          <p:cTn id="66" fill="hold">
                            <p:stCondLst>
                              <p:cond delay="0"/>
                            </p:stCondLst>
                            <p:childTnLst>
                              <p:par>
                                <p:cTn id="67" presetID="1" presetClass="entr" presetSubtype="0" fill="hold" grpId="0" nodeType="afterEffect">
                                  <p:stCondLst>
                                    <p:cond delay="0"/>
                                  </p:stCondLst>
                                  <p:childTnLst>
                                    <p:set>
                                      <p:cBhvr>
                                        <p:cTn id="68" dur="1" fill="hold">
                                          <p:stCondLst>
                                            <p:cond delay="0"/>
                                          </p:stCondLst>
                                        </p:cTn>
                                        <p:tgtEl>
                                          <p:spTgt spid="163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ldLvl="0" animBg="1"/>
      <p:bldP spid="16388" grpId="0" bldLvl="0" animBg="1"/>
      <p:bldP spid="16389" grpId="0" bldLvl="0" animBg="1"/>
      <p:bldP spid="16390" grpId="0" bldLvl="0" animBg="1"/>
      <p:bldP spid="16391" grpId="0" bldLvl="0" animBg="1"/>
      <p:bldP spid="16392" grpId="0" bldLvl="0" animBg="1"/>
      <p:bldP spid="16393" grpId="0" bldLvl="0" animBg="1"/>
      <p:bldP spid="16394" grpId="0" bldLvl="0" animBg="1"/>
      <p:bldP spid="16395" grpId="0" bldLvl="0" animBg="1"/>
      <p:bldP spid="16396" grpId="0" bldLvl="0" animBg="1"/>
      <p:bldP spid="16397" grpId="0" bldLvl="0" animBg="1"/>
      <p:bldP spid="1639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2" name="Picture 8" descr="2004dx007006"/>
          <p:cNvPicPr>
            <a:picLocks noChangeAspect="1"/>
          </p:cNvPicPr>
          <p:nvPr/>
        </p:nvPicPr>
        <p:blipFill>
          <a:blip r:embed="rId1"/>
          <a:stretch>
            <a:fillRect/>
          </a:stretch>
        </p:blipFill>
        <p:spPr>
          <a:xfrm>
            <a:off x="1524000" y="0"/>
            <a:ext cx="9144000" cy="1524000"/>
          </a:xfrm>
          <a:prstGeom prst="rect">
            <a:avLst/>
          </a:prstGeom>
          <a:noFill/>
          <a:ln w="9525">
            <a:noFill/>
          </a:ln>
        </p:spPr>
      </p:pic>
      <p:sp>
        <p:nvSpPr>
          <p:cNvPr id="9219" name="Text Box 3"/>
          <p:cNvSpPr txBox="1"/>
          <p:nvPr/>
        </p:nvSpPr>
        <p:spPr>
          <a:xfrm>
            <a:off x="2286000" y="1624013"/>
            <a:ext cx="7486015" cy="1383665"/>
          </a:xfrm>
          <a:prstGeom prst="rect">
            <a:avLst/>
          </a:prstGeom>
          <a:noFill/>
          <a:ln w="9525">
            <a:noFill/>
          </a:ln>
        </p:spPr>
        <p:txBody>
          <a:bodyPr wrap="none">
            <a:spAutoFit/>
          </a:bodyPr>
          <a:p>
            <a:r>
              <a:rPr lang="zh-CN" altLang="en-US" sz="2800" b="1" dirty="0">
                <a:latin typeface="宋体" panose="02010600030101010101" pitchFamily="2" charset="-122"/>
              </a:rPr>
              <a:t>反思 ：你认为孝敬父母应该表现在哪些方面？</a:t>
            </a:r>
            <a:endParaRPr lang="zh-CN" altLang="en-US" sz="2800" b="1" dirty="0">
              <a:latin typeface="宋体" panose="02010600030101010101" pitchFamily="2" charset="-122"/>
            </a:endParaRPr>
          </a:p>
          <a:p>
            <a:r>
              <a:rPr lang="zh-CN" altLang="en-US" sz="2800" b="1" dirty="0">
                <a:latin typeface="宋体" panose="02010600030101010101" pitchFamily="2" charset="-122"/>
              </a:rPr>
              <a:t>       你平时是怎样孝敬父母的？</a:t>
            </a:r>
            <a:endParaRPr lang="zh-CN" altLang="en-US" sz="2800" b="1" dirty="0">
              <a:latin typeface="宋体" panose="02010600030101010101" pitchFamily="2" charset="-122"/>
            </a:endParaRPr>
          </a:p>
          <a:p>
            <a:r>
              <a:rPr lang="zh-CN" altLang="en-US" sz="2800" b="1" dirty="0">
                <a:latin typeface="宋体" panose="02010600030101010101" pitchFamily="2" charset="-122"/>
              </a:rPr>
              <a:t>       把自己尽孝后的感受与大家一起分享。</a:t>
            </a:r>
            <a:endParaRPr lang="zh-CN" altLang="en-US" sz="2800" b="1" dirty="0">
              <a:latin typeface="宋体" panose="02010600030101010101" pitchFamily="2" charset="-122"/>
            </a:endParaRPr>
          </a:p>
        </p:txBody>
      </p:sp>
      <p:sp>
        <p:nvSpPr>
          <p:cNvPr id="9220" name="Text Box 4"/>
          <p:cNvSpPr txBox="1"/>
          <p:nvPr/>
        </p:nvSpPr>
        <p:spPr>
          <a:xfrm>
            <a:off x="1524000" y="3581400"/>
            <a:ext cx="9144000" cy="2061210"/>
          </a:xfrm>
          <a:prstGeom prst="rect">
            <a:avLst/>
          </a:prstGeom>
          <a:noFill/>
          <a:ln w="9525">
            <a:noFill/>
          </a:ln>
        </p:spPr>
        <p:txBody>
          <a:bodyPr>
            <a:spAutoFit/>
          </a:bodyPr>
          <a:p>
            <a:r>
              <a:rPr lang="zh-CN" altLang="en-US" sz="3200" b="1" dirty="0">
                <a:solidFill>
                  <a:srgbClr val="CC0000"/>
                </a:solidFill>
                <a:latin typeface="宋体" panose="02010600030101010101" pitchFamily="2" charset="-122"/>
              </a:rPr>
              <a:t>小结：孝敬父母表现在各个方面。</a:t>
            </a:r>
            <a:endParaRPr lang="zh-CN" altLang="en-US" sz="3200" b="1" dirty="0">
              <a:solidFill>
                <a:srgbClr val="CC0000"/>
              </a:solidFill>
              <a:latin typeface="宋体" panose="02010600030101010101" pitchFamily="2" charset="-122"/>
            </a:endParaRPr>
          </a:p>
          <a:p>
            <a:r>
              <a:rPr lang="zh-CN" altLang="en-US" sz="3200" b="1" dirty="0">
                <a:solidFill>
                  <a:srgbClr val="CC0000"/>
                </a:solidFill>
                <a:latin typeface="宋体" panose="02010600030101010101" pitchFamily="2" charset="-122"/>
              </a:rPr>
              <a:t>  </a:t>
            </a:r>
            <a:r>
              <a:rPr lang="en-US" altLang="zh-CN" sz="3200" b="1" dirty="0">
                <a:solidFill>
                  <a:srgbClr val="CC0000"/>
                </a:solidFill>
                <a:latin typeface="宋体" panose="02010600030101010101" pitchFamily="2" charset="-122"/>
              </a:rPr>
              <a:t>1</a:t>
            </a:r>
            <a:r>
              <a:rPr lang="zh-CN" altLang="en-US" sz="3200" b="1" dirty="0">
                <a:solidFill>
                  <a:srgbClr val="CC0000"/>
                </a:solidFill>
                <a:latin typeface="宋体" panose="02010600030101010101" pitchFamily="2" charset="-122"/>
              </a:rPr>
              <a:t>、爱父母，心理想着父母，理解、关心父母       </a:t>
            </a:r>
            <a:endParaRPr lang="zh-CN" altLang="en-US" sz="3200" b="1" dirty="0">
              <a:solidFill>
                <a:srgbClr val="CC0000"/>
              </a:solidFill>
              <a:latin typeface="宋体" panose="02010600030101010101" pitchFamily="2" charset="-122"/>
            </a:endParaRPr>
          </a:p>
          <a:p>
            <a:r>
              <a:rPr lang="zh-CN" altLang="en-US" sz="3200" b="1" dirty="0">
                <a:solidFill>
                  <a:srgbClr val="CC0000"/>
                </a:solidFill>
                <a:latin typeface="宋体" panose="02010600030101010101" pitchFamily="2" charset="-122"/>
              </a:rPr>
              <a:t>  </a:t>
            </a:r>
            <a:r>
              <a:rPr lang="en-US" altLang="zh-CN" sz="3200" b="1" dirty="0">
                <a:solidFill>
                  <a:srgbClr val="CC0000"/>
                </a:solidFill>
                <a:latin typeface="宋体" panose="02010600030101010101" pitchFamily="2" charset="-122"/>
              </a:rPr>
              <a:t>2</a:t>
            </a:r>
            <a:r>
              <a:rPr lang="zh-CN" altLang="en-US" sz="3200" b="1" dirty="0">
                <a:solidFill>
                  <a:srgbClr val="CC0000"/>
                </a:solidFill>
                <a:latin typeface="宋体" panose="02010600030101010101" pitchFamily="2" charset="-122"/>
              </a:rPr>
              <a:t>、行动上帮助父母，为父母分忧。</a:t>
            </a:r>
            <a:endParaRPr lang="zh-CN" altLang="en-US" sz="3200" b="1" dirty="0">
              <a:solidFill>
                <a:srgbClr val="CC0000"/>
              </a:solidFill>
              <a:latin typeface="宋体" panose="02010600030101010101" pitchFamily="2" charset="-122"/>
            </a:endParaRPr>
          </a:p>
          <a:p>
            <a:r>
              <a:rPr lang="zh-CN" altLang="en-US" sz="3200" b="1" dirty="0">
                <a:solidFill>
                  <a:srgbClr val="CC0000"/>
                </a:solidFill>
                <a:latin typeface="宋体" panose="02010600030101010101" pitchFamily="2" charset="-122"/>
              </a:rPr>
              <a:t>  </a:t>
            </a:r>
            <a:r>
              <a:rPr lang="en-US" altLang="zh-CN" sz="3200" b="1" dirty="0">
                <a:solidFill>
                  <a:srgbClr val="CC0000"/>
                </a:solidFill>
                <a:latin typeface="宋体" panose="02010600030101010101" pitchFamily="2" charset="-122"/>
              </a:rPr>
              <a:t>3</a:t>
            </a:r>
            <a:r>
              <a:rPr lang="zh-CN" altLang="en-US" sz="3200" b="1" dirty="0">
                <a:solidFill>
                  <a:srgbClr val="CC0000"/>
                </a:solidFill>
                <a:latin typeface="宋体" panose="02010600030101010101" pitchFamily="2" charset="-122"/>
              </a:rPr>
              <a:t>、努力学习、积极上进，让父母高兴。</a:t>
            </a:r>
            <a:endParaRPr lang="zh-CN" altLang="en-US" sz="3200" b="1" dirty="0">
              <a:solidFill>
                <a:srgbClr val="CC0000"/>
              </a:solidFill>
              <a:latin typeface="宋体" panose="02010600030101010101" pitchFamily="2" charset="-122"/>
            </a:endParaRPr>
          </a:p>
        </p:txBody>
      </p:sp>
      <p:sp>
        <p:nvSpPr>
          <p:cNvPr id="30725" name="WordArt 6"/>
          <p:cNvSpPr>
            <a:spLocks noTextEdit="1"/>
          </p:cNvSpPr>
          <p:nvPr/>
        </p:nvSpPr>
        <p:spPr>
          <a:xfrm>
            <a:off x="2057400" y="228600"/>
            <a:ext cx="3276600" cy="1219200"/>
          </a:xfrm>
          <a:prstGeom prst="rect">
            <a:avLst/>
          </a:prstGeom>
        </p:spPr>
        <p:txBody>
          <a:bodyPr wrap="none" fromWordArt="1">
            <a:prstTxWarp prst="textSlantUp">
              <a:avLst>
                <a:gd name="adj" fmla="val 32056"/>
              </a:avLst>
            </a:prstTxWarp>
            <a:normAutofit/>
          </a:bodyPr>
          <a:p>
            <a:pPr algn="ctr" eaLnBrk="0" hangingPunct="0"/>
            <a:r>
              <a:rPr lang="zh-CN" altLang="en-US" sz="3600">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outerShdw>
                </a:effectLst>
                <a:latin typeface="宋体" panose="02010600030101010101" pitchFamily="2" charset="-122"/>
                <a:ea typeface="宋体" panose="02010600030101010101" pitchFamily="2" charset="-122"/>
              </a:rPr>
              <a:t>你说我说</a:t>
            </a:r>
            <a:endParaRPr lang="zh-CN" altLang="en-US" sz="3600">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0725"/>
                                        </p:tgtEl>
                                        <p:attrNameLst>
                                          <p:attrName>style.visibility</p:attrName>
                                        </p:attrNameLst>
                                      </p:cBhvr>
                                      <p:to>
                                        <p:strVal val="visible"/>
                                      </p:to>
                                    </p:set>
                                    <p:anim calcmode="lin" valueType="num">
                                      <p:cBhvr additive="base">
                                        <p:cTn id="7" dur="500" fill="hold"/>
                                        <p:tgtEl>
                                          <p:spTgt spid="30725"/>
                                        </p:tgtEl>
                                        <p:attrNameLst>
                                          <p:attrName>ppt_x</p:attrName>
                                        </p:attrNameLst>
                                      </p:cBhvr>
                                      <p:tavLst>
                                        <p:tav tm="0">
                                          <p:val>
                                            <p:strVal val="0-#ppt_w/2"/>
                                          </p:val>
                                        </p:tav>
                                        <p:tav tm="100000">
                                          <p:val>
                                            <p:strVal val="#ppt_x"/>
                                          </p:val>
                                        </p:tav>
                                      </p:tavLst>
                                    </p:anim>
                                    <p:anim calcmode="lin" valueType="num">
                                      <p:cBhvr additive="base">
                                        <p:cTn id="8" dur="500" fill="hold"/>
                                        <p:tgtEl>
                                          <p:spTgt spid="307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219"/>
                                        </p:tgtEl>
                                        <p:attrNameLst>
                                          <p:attrName>style.visibility</p:attrName>
                                        </p:attrNameLst>
                                      </p:cBhvr>
                                      <p:to>
                                        <p:strVal val="visible"/>
                                      </p:to>
                                    </p:set>
                                    <p:animEffect transition="in" filter="wipe(left)">
                                      <p:cBhvr>
                                        <p:cTn id="13" dur="500"/>
                                        <p:tgtEl>
                                          <p:spTgt spid="92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9220"/>
                                        </p:tgtEl>
                                        <p:attrNameLst>
                                          <p:attrName>style.visibility</p:attrName>
                                        </p:attrNameLst>
                                      </p:cBhvr>
                                      <p:to>
                                        <p:strVal val="visible"/>
                                      </p:to>
                                    </p:set>
                                    <p:animEffect transition="in" filter="wipe(left)">
                                      <p:cBhvr>
                                        <p:cTn id="18"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2" name="Text Box 4"/>
          <p:cNvSpPr txBox="1"/>
          <p:nvPr/>
        </p:nvSpPr>
        <p:spPr>
          <a:xfrm>
            <a:off x="2495550" y="1328738"/>
            <a:ext cx="7561263" cy="3138170"/>
          </a:xfrm>
          <a:prstGeom prst="rect">
            <a:avLst/>
          </a:prstGeom>
          <a:solidFill>
            <a:srgbClr val="3333CC">
              <a:alpha val="47058"/>
            </a:srgbClr>
          </a:solidFill>
          <a:ln w="9525">
            <a:noFill/>
          </a:ln>
        </p:spPr>
        <p:txBody>
          <a:bodyPr>
            <a:spAutoFit/>
          </a:bodyPr>
          <a:p>
            <a:r>
              <a:rPr lang="zh-CN" altLang="en-US" sz="3600" b="1" dirty="0">
                <a:solidFill>
                  <a:srgbClr val="000000"/>
                </a:solidFill>
                <a:latin typeface="Times New Roman" panose="02020603050405020304" pitchFamily="18" charset="0"/>
                <a:ea typeface="楷体_GB2312" pitchFamily="49" charset="-122"/>
              </a:rPr>
              <a:t>子欲养而亲不待</a:t>
            </a:r>
            <a:endParaRPr lang="zh-CN" altLang="en-US" sz="3600" b="1" dirty="0">
              <a:solidFill>
                <a:srgbClr val="000000"/>
              </a:solidFill>
              <a:latin typeface="Times New Roman" panose="02020603050405020304" pitchFamily="18" charset="0"/>
              <a:ea typeface="楷体_GB2312" pitchFamily="49" charset="-122"/>
            </a:endParaRPr>
          </a:p>
          <a:p>
            <a:endParaRPr lang="zh-CN" altLang="en-US" sz="3600" b="1" dirty="0">
              <a:solidFill>
                <a:srgbClr val="000000"/>
              </a:solidFill>
              <a:latin typeface="Times New Roman" panose="02020603050405020304" pitchFamily="18" charset="0"/>
              <a:ea typeface="楷体_GB2312" pitchFamily="49" charset="-122"/>
            </a:endParaRPr>
          </a:p>
          <a:p>
            <a:r>
              <a:rPr lang="zh-CN" altLang="en-US" b="1" dirty="0">
                <a:solidFill>
                  <a:srgbClr val="000000"/>
                </a:solidFill>
                <a:latin typeface="仿宋_GB2312" pitchFamily="49" charset="-122"/>
                <a:ea typeface="仿宋_GB2312" pitchFamily="49" charset="-122"/>
              </a:rPr>
              <a:t>一位妇人，不到</a:t>
            </a:r>
            <a:r>
              <a:rPr lang="en-US" altLang="zh-CN" b="1" dirty="0">
                <a:solidFill>
                  <a:srgbClr val="000000"/>
                </a:solidFill>
                <a:latin typeface="仿宋_GB2312" pitchFamily="49" charset="-122"/>
                <a:ea typeface="仿宋_GB2312" pitchFamily="49" charset="-122"/>
              </a:rPr>
              <a:t>30</a:t>
            </a:r>
            <a:r>
              <a:rPr lang="zh-CN" altLang="en-US" b="1" dirty="0">
                <a:solidFill>
                  <a:srgbClr val="000000"/>
                </a:solidFill>
                <a:latin typeface="仿宋_GB2312" pitchFamily="49" charset="-122"/>
                <a:ea typeface="仿宋_GB2312" pitchFamily="49" charset="-122"/>
              </a:rPr>
              <a:t>岁丈夫便去世，自己拉扯一儿一女度日，怕孩子受委屈，始终没有再婚。儿子长大成人后，到外地闯天下。他一直盼着景况好些，把母亲和妹妹接来，还特地为母亲买来了平底鞋和崭新得衣裳，只等那全家团聚的时刻。恰在这时，妹妹发来电报，说母亲因脑溢血而去世。儿子匆忙赶回家，亲手为母亲穿上衣服和鞋子，那种悔恨刺得他新都碎了。这件事说明了一个道理：尽孝心不是将来的事，而是从今天开始，否则可能失去尽孝的机会而悔恨终生。</a:t>
            </a:r>
            <a:endParaRPr lang="zh-CN" altLang="en-US" b="1" dirty="0">
              <a:solidFill>
                <a:srgbClr val="000000"/>
              </a:solidFill>
              <a:latin typeface="仿宋_GB2312" pitchFamily="49" charset="-122"/>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7652">
                                            <p:txEl>
                                              <p:charRg st="0" end="8"/>
                                            </p:txEl>
                                          </p:spTgt>
                                        </p:tgtEl>
                                        <p:attrNameLst>
                                          <p:attrName>style.visibility</p:attrName>
                                        </p:attrNameLst>
                                      </p:cBhvr>
                                      <p:to>
                                        <p:strVal val="visible"/>
                                      </p:to>
                                    </p:set>
                                    <p:animEffect transition="in" filter="wheel(4)">
                                      <p:cBhvr>
                                        <p:cTn id="7" dur="2000"/>
                                        <p:tgtEl>
                                          <p:spTgt spid="27652">
                                            <p:txEl>
                                              <p:charRg st="0" end="8"/>
                                            </p:txEl>
                                          </p:spTgt>
                                        </p:tgtEl>
                                      </p:cBhvr>
                                    </p:animEffect>
                                  </p:childTnLst>
                                </p:cTn>
                              </p:par>
                              <p:par>
                                <p:cTn id="8" presetID="21" presetClass="entr" presetSubtype="4" fill="hold" nodeType="withEffect">
                                  <p:stCondLst>
                                    <p:cond delay="0"/>
                                  </p:stCondLst>
                                  <p:childTnLst>
                                    <p:set>
                                      <p:cBhvr>
                                        <p:cTn id="9" dur="1" fill="hold">
                                          <p:stCondLst>
                                            <p:cond delay="0"/>
                                          </p:stCondLst>
                                        </p:cTn>
                                        <p:tgtEl>
                                          <p:spTgt spid="27652">
                                            <p:txEl>
                                              <p:charRg st="9" end="217"/>
                                            </p:txEl>
                                          </p:spTgt>
                                        </p:tgtEl>
                                        <p:attrNameLst>
                                          <p:attrName>style.visibility</p:attrName>
                                        </p:attrNameLst>
                                      </p:cBhvr>
                                      <p:to>
                                        <p:strVal val="visible"/>
                                      </p:to>
                                    </p:set>
                                    <p:animEffect transition="in" filter="wheel(4)">
                                      <p:cBhvr>
                                        <p:cTn id="10" dur="2000"/>
                                        <p:tgtEl>
                                          <p:spTgt spid="27652">
                                            <p:txEl>
                                              <p:charRg st="9" end="2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Text Box 4"/>
          <p:cNvSpPr txBox="1"/>
          <p:nvPr/>
        </p:nvSpPr>
        <p:spPr>
          <a:xfrm>
            <a:off x="3071813" y="476250"/>
            <a:ext cx="6408737" cy="5939155"/>
          </a:xfrm>
          <a:prstGeom prst="rect">
            <a:avLst/>
          </a:prstGeom>
          <a:noFill/>
          <a:ln w="9525">
            <a:noFill/>
          </a:ln>
        </p:spPr>
        <p:txBody>
          <a:bodyPr>
            <a:spAutoFit/>
          </a:bodyPr>
          <a:p>
            <a:r>
              <a:rPr lang="zh-CN" altLang="en-US" sz="3600" b="1" dirty="0">
                <a:latin typeface="Times New Roman" panose="02020603050405020304" pitchFamily="18" charset="0"/>
              </a:rPr>
              <a:t>郭巨埋儿</a:t>
            </a:r>
            <a:endParaRPr lang="zh-CN" altLang="en-US" sz="3600" b="1" dirty="0">
              <a:latin typeface="Times New Roman" panose="02020603050405020304" pitchFamily="18" charset="0"/>
            </a:endParaRPr>
          </a:p>
          <a:p>
            <a:endParaRPr lang="zh-CN" altLang="en-US" sz="3600" dirty="0">
              <a:latin typeface="Times New Roman" panose="02020603050405020304" pitchFamily="18" charset="0"/>
            </a:endParaRPr>
          </a:p>
          <a:p>
            <a:r>
              <a:rPr lang="en-US" altLang="zh-CN" sz="2800" b="1" dirty="0">
                <a:latin typeface="Times New Roman" panose="02020603050405020304" pitchFamily="18" charset="0"/>
              </a:rPr>
              <a:t>《</a:t>
            </a:r>
            <a:r>
              <a:rPr lang="zh-CN" altLang="en-US" sz="2800" b="1" dirty="0">
                <a:latin typeface="Times New Roman" panose="02020603050405020304" pitchFamily="18" charset="0"/>
              </a:rPr>
              <a:t>内邱县志</a:t>
            </a:r>
            <a:r>
              <a:rPr lang="en-US" altLang="zh-CN" sz="2800" b="1" dirty="0">
                <a:latin typeface="Times New Roman" panose="02020603050405020304" pitchFamily="18" charset="0"/>
              </a:rPr>
              <a:t>》</a:t>
            </a:r>
            <a:r>
              <a:rPr lang="zh-CN" altLang="en-US" sz="2800" b="1" dirty="0">
                <a:latin typeface="Times New Roman" panose="02020603050405020304" pitchFamily="18" charset="0"/>
              </a:rPr>
              <a:t>有记载，郭巨东汉人，原籍河南林县，因“家贫岁凶”，讨饭流落到内邱县金提镇（即现在的金店村），给人帮佣度日，生活十分艰难。郭巨有一老母和一个不满三岁孩子。老母疼爱孙子，有饭自己舍不得吃，都留给孙子。郭巨对妻子说：“本来能让母亲吃上饭就已很困难，再有儿子分享她的饭食，老人家恐怕就会饿死了。”夫妻为孝敬老人，忍痛抱着孩子来到野外，准备埋掉儿子。</a:t>
            </a:r>
            <a:endParaRPr lang="zh-CN" altLang="en-US" sz="2800" b="1" dirty="0">
              <a:latin typeface="Times New Roman" panose="02020603050405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Text Box 4"/>
          <p:cNvSpPr txBox="1"/>
          <p:nvPr/>
        </p:nvSpPr>
        <p:spPr>
          <a:xfrm>
            <a:off x="1992313" y="1052513"/>
            <a:ext cx="8175625" cy="3138170"/>
          </a:xfrm>
          <a:prstGeom prst="rect">
            <a:avLst/>
          </a:prstGeom>
          <a:solidFill>
            <a:srgbClr val="6767FF">
              <a:alpha val="30196"/>
            </a:srgbClr>
          </a:solidFill>
          <a:ln w="9525">
            <a:noFill/>
          </a:ln>
        </p:spPr>
        <p:txBody>
          <a:bodyPr>
            <a:spAutoFit/>
          </a:bodyPr>
          <a:p>
            <a:r>
              <a:rPr lang="zh-CN" altLang="en-US" b="1" dirty="0">
                <a:latin typeface="Times New Roman" panose="02020603050405020304" pitchFamily="18" charset="0"/>
              </a:rPr>
              <a:t>为缓和与父亲的关系，</a:t>
            </a:r>
            <a:r>
              <a:rPr lang="en-US" altLang="zh-CN" b="1" dirty="0">
                <a:latin typeface="Times New Roman" panose="02020603050405020304" pitchFamily="18" charset="0"/>
              </a:rPr>
              <a:t>20</a:t>
            </a:r>
            <a:r>
              <a:rPr lang="zh-CN" altLang="en-US" b="1" dirty="0">
                <a:latin typeface="Times New Roman" panose="02020603050405020304" pitchFamily="18" charset="0"/>
              </a:rPr>
              <a:t>岁的小兰将手伸向了同事的更衣柜。昨天（</a:t>
            </a:r>
            <a:r>
              <a:rPr lang="en-US" altLang="zh-CN" b="1" dirty="0">
                <a:latin typeface="Times New Roman" panose="02020603050405020304" pitchFamily="18" charset="0"/>
              </a:rPr>
              <a:t>18</a:t>
            </a:r>
            <a:r>
              <a:rPr lang="zh-CN" altLang="en-US" b="1" dirty="0">
                <a:latin typeface="Times New Roman" panose="02020603050405020304" pitchFamily="18" charset="0"/>
              </a:rPr>
              <a:t>号）记者获悉，小兰以盗窃罪被丰台法院判拘役</a:t>
            </a:r>
            <a:r>
              <a:rPr lang="en-US" altLang="zh-CN" b="1" dirty="0">
                <a:latin typeface="Times New Roman" panose="02020603050405020304" pitchFamily="18" charset="0"/>
              </a:rPr>
              <a:t>4</a:t>
            </a:r>
            <a:r>
              <a:rPr lang="zh-CN" altLang="en-US" b="1" dirty="0">
                <a:latin typeface="Times New Roman" panose="02020603050405020304" pitchFamily="18" charset="0"/>
              </a:rPr>
              <a:t>个月，并处罚金人民币</a:t>
            </a:r>
            <a:r>
              <a:rPr lang="en-US" altLang="zh-CN" b="1" dirty="0">
                <a:latin typeface="Times New Roman" panose="02020603050405020304" pitchFamily="18" charset="0"/>
              </a:rPr>
              <a:t>2000</a:t>
            </a:r>
            <a:r>
              <a:rPr lang="zh-CN" altLang="en-US" b="1" dirty="0">
                <a:latin typeface="Times New Roman" panose="02020603050405020304" pitchFamily="18" charset="0"/>
              </a:rPr>
              <a:t>元。</a:t>
            </a:r>
            <a:endParaRPr lang="zh-CN" altLang="en-US" b="1" dirty="0">
              <a:latin typeface="Times New Roman" panose="02020603050405020304" pitchFamily="18" charset="0"/>
            </a:endParaRPr>
          </a:p>
          <a:p>
            <a:r>
              <a:rPr lang="zh-CN" altLang="en-US" b="1" dirty="0">
                <a:latin typeface="Times New Roman" panose="02020603050405020304" pitchFamily="18" charset="0"/>
              </a:rPr>
              <a:t>　　今年</a:t>
            </a:r>
            <a:r>
              <a:rPr lang="en-US" altLang="zh-CN" b="1" dirty="0">
                <a:latin typeface="Times New Roman" panose="02020603050405020304" pitchFamily="18" charset="0"/>
              </a:rPr>
              <a:t>20</a:t>
            </a:r>
            <a:r>
              <a:rPr lang="zh-CN" altLang="en-US" b="1" dirty="0">
                <a:latin typeface="Times New Roman" panose="02020603050405020304" pitchFamily="18" charset="0"/>
              </a:rPr>
              <a:t>岁的小兰幼年丧母，</a:t>
            </a:r>
            <a:r>
              <a:rPr lang="en-US" altLang="zh-CN" b="1" dirty="0">
                <a:latin typeface="Times New Roman" panose="02020603050405020304" pitchFamily="18" charset="0"/>
              </a:rPr>
              <a:t>16</a:t>
            </a:r>
            <a:r>
              <a:rPr lang="zh-CN" altLang="en-US" b="1" dirty="0">
                <a:latin typeface="Times New Roman" panose="02020603050405020304" pitchFamily="18" charset="0"/>
              </a:rPr>
              <a:t>岁便来京打工。去年</a:t>
            </a:r>
            <a:r>
              <a:rPr lang="en-US" altLang="zh-CN" b="1" dirty="0">
                <a:latin typeface="Times New Roman" panose="02020603050405020304" pitchFamily="18" charset="0"/>
              </a:rPr>
              <a:t>12</a:t>
            </a:r>
            <a:r>
              <a:rPr lang="zh-CN" altLang="en-US" b="1" dirty="0">
                <a:latin typeface="Times New Roman" panose="02020603050405020304" pitchFamily="18" charset="0"/>
              </a:rPr>
              <a:t>月，小兰在丰台一俱乐部做收银员。今年</a:t>
            </a:r>
            <a:r>
              <a:rPr lang="en-US" altLang="zh-CN" b="1" dirty="0">
                <a:latin typeface="Times New Roman" panose="02020603050405020304" pitchFamily="18" charset="0"/>
              </a:rPr>
              <a:t>3</a:t>
            </a:r>
            <a:r>
              <a:rPr lang="zh-CN" altLang="en-US" b="1" dirty="0">
                <a:latin typeface="Times New Roman" panose="02020603050405020304" pitchFamily="18" charset="0"/>
              </a:rPr>
              <a:t>月</a:t>
            </a:r>
            <a:r>
              <a:rPr lang="en-US" altLang="zh-CN" b="1" dirty="0">
                <a:latin typeface="Times New Roman" panose="02020603050405020304" pitchFamily="18" charset="0"/>
              </a:rPr>
              <a:t>5</a:t>
            </a:r>
            <a:r>
              <a:rPr lang="zh-CN" altLang="en-US" b="1" dirty="0">
                <a:latin typeface="Times New Roman" panose="02020603050405020304" pitchFamily="18" charset="0"/>
              </a:rPr>
              <a:t>日，小兰父亲和哥哥来京打工，因多年来父女感情冷淡，她深感惭愧便想多给父亲点钱。手中几百元的钞票她觉得拿不出手，突然，她想起同事李小姐拿东西时露出的</a:t>
            </a:r>
            <a:endParaRPr lang="zh-CN" altLang="en-US" b="1" dirty="0">
              <a:latin typeface="Times New Roman" panose="02020603050405020304" pitchFamily="18" charset="0"/>
            </a:endParaRPr>
          </a:p>
          <a:p>
            <a:r>
              <a:rPr lang="zh-CN" altLang="en-US" b="1" dirty="0">
                <a:latin typeface="Times New Roman" panose="02020603050405020304" pitchFamily="18" charset="0"/>
              </a:rPr>
              <a:t>　　</a:t>
            </a:r>
            <a:r>
              <a:rPr lang="en-US" altLang="zh-CN" b="1" dirty="0">
                <a:latin typeface="Times New Roman" panose="02020603050405020304" pitchFamily="18" charset="0"/>
              </a:rPr>
              <a:t>1500</a:t>
            </a:r>
            <a:r>
              <a:rPr lang="zh-CN" altLang="en-US" b="1" dirty="0">
                <a:latin typeface="Times New Roman" panose="02020603050405020304" pitchFamily="18" charset="0"/>
              </a:rPr>
              <a:t>元。第二天上午，她把偷李小姐的</a:t>
            </a:r>
            <a:r>
              <a:rPr lang="en-US" altLang="zh-CN" b="1" dirty="0">
                <a:latin typeface="Times New Roman" panose="02020603050405020304" pitchFamily="18" charset="0"/>
              </a:rPr>
              <a:t>1500</a:t>
            </a:r>
            <a:r>
              <a:rPr lang="zh-CN" altLang="en-US" b="1" dirty="0">
                <a:latin typeface="Times New Roman" panose="02020603050405020304" pitchFamily="18" charset="0"/>
              </a:rPr>
              <a:t>元钱和自己的</a:t>
            </a:r>
            <a:r>
              <a:rPr lang="en-US" altLang="zh-CN" b="1" dirty="0">
                <a:latin typeface="Times New Roman" panose="02020603050405020304" pitchFamily="18" charset="0"/>
              </a:rPr>
              <a:t>700</a:t>
            </a:r>
            <a:r>
              <a:rPr lang="zh-CN" altLang="en-US" b="1" dirty="0">
                <a:latin typeface="Times New Roman" panose="02020603050405020304" pitchFamily="18" charset="0"/>
              </a:rPr>
              <a:t>元工资给了父亲，自己只留下</a:t>
            </a:r>
            <a:r>
              <a:rPr lang="en-US" altLang="zh-CN" b="1" dirty="0">
                <a:latin typeface="Times New Roman" panose="02020603050405020304" pitchFamily="18" charset="0"/>
              </a:rPr>
              <a:t>200</a:t>
            </a:r>
            <a:r>
              <a:rPr lang="zh-CN" altLang="en-US" b="1" dirty="0">
                <a:latin typeface="Times New Roman" panose="02020603050405020304" pitchFamily="18" charset="0"/>
              </a:rPr>
              <a:t>元做零花钱。</a:t>
            </a:r>
            <a:endParaRPr lang="zh-CN" altLang="en-US" b="1" dirty="0">
              <a:latin typeface="Times New Roman" panose="02020603050405020304" pitchFamily="18" charset="0"/>
            </a:endParaRPr>
          </a:p>
          <a:p>
            <a:r>
              <a:rPr lang="zh-CN" altLang="en-US" b="1" dirty="0">
                <a:latin typeface="Times New Roman" panose="02020603050405020304" pitchFamily="18" charset="0"/>
              </a:rPr>
              <a:t>　　在昨天的庭审和宣判的过程中，小兰的父亲一直坐在旁听席上。看见父亲之后，小兰的眼泪就没有断过，她被带出法庭时，父亲深锁着眉头嘱咐她要好好改造。 </a:t>
            </a:r>
            <a:endParaRPr lang="zh-CN" altLang="en-US" b="1" dirty="0">
              <a:latin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8" name="Picture 4" descr="u=4180379639,3129992638&amp;gp=3">
            <a:hlinkClick r:id="rId1"/>
          </p:cNvPr>
          <p:cNvPicPr>
            <a:picLocks noChangeAspect="1"/>
          </p:cNvPicPr>
          <p:nvPr/>
        </p:nvPicPr>
        <p:blipFill>
          <a:blip r:embed="rId2"/>
          <a:stretch>
            <a:fillRect/>
          </a:stretch>
        </p:blipFill>
        <p:spPr>
          <a:xfrm>
            <a:off x="1535113" y="14288"/>
            <a:ext cx="9144000" cy="6858000"/>
          </a:xfrm>
          <a:prstGeom prst="rect">
            <a:avLst/>
          </a:prstGeom>
          <a:noFill/>
          <a:ln w="9525">
            <a:noFill/>
          </a:ln>
        </p:spPr>
      </p:pic>
      <p:sp>
        <p:nvSpPr>
          <p:cNvPr id="34819" name="Text Box 6"/>
          <p:cNvSpPr txBox="1"/>
          <p:nvPr/>
        </p:nvSpPr>
        <p:spPr>
          <a:xfrm>
            <a:off x="2701925" y="476250"/>
            <a:ext cx="3401060" cy="4523105"/>
          </a:xfrm>
          <a:prstGeom prst="rect">
            <a:avLst/>
          </a:prstGeom>
          <a:solidFill>
            <a:srgbClr val="FFFF00">
              <a:alpha val="36862"/>
            </a:srgbClr>
          </a:solidFill>
          <a:ln w="9525">
            <a:noFill/>
          </a:ln>
        </p:spPr>
        <p:txBody>
          <a:bodyPr wrap="none">
            <a:spAutoFit/>
          </a:bodyPr>
          <a:p>
            <a:r>
              <a:rPr lang="zh-CN" altLang="en-US" b="1" dirty="0">
                <a:solidFill>
                  <a:srgbClr val="000000"/>
                </a:solidFill>
                <a:latin typeface="Times New Roman" panose="02020603050405020304" pitchFamily="18" charset="0"/>
                <a:ea typeface="仿宋_GB2312" pitchFamily="49" charset="-122"/>
              </a:rPr>
              <a:t>找点空闲，找点时间，</a:t>
            </a:r>
            <a:endParaRPr lang="zh-CN" altLang="en-US" b="1" dirty="0">
              <a:solidFill>
                <a:srgbClr val="000000"/>
              </a:solidFill>
              <a:latin typeface="Times New Roman" panose="02020603050405020304" pitchFamily="18" charset="0"/>
              <a:ea typeface="仿宋_GB2312" pitchFamily="49" charset="-122"/>
            </a:endParaRPr>
          </a:p>
          <a:p>
            <a:r>
              <a:rPr lang="zh-CN" altLang="en-US" b="1" dirty="0">
                <a:solidFill>
                  <a:srgbClr val="000000"/>
                </a:solidFill>
                <a:latin typeface="Times New Roman" panose="02020603050405020304" pitchFamily="18" charset="0"/>
                <a:ea typeface="仿宋_GB2312" pitchFamily="49" charset="-122"/>
              </a:rPr>
              <a:t>领着孩子，常回家看看。</a:t>
            </a:r>
            <a:endParaRPr lang="zh-CN" altLang="en-US" b="1" dirty="0">
              <a:solidFill>
                <a:srgbClr val="000000"/>
              </a:solidFill>
              <a:latin typeface="Times New Roman" panose="02020603050405020304" pitchFamily="18" charset="0"/>
              <a:ea typeface="仿宋_GB2312" pitchFamily="49" charset="-122"/>
            </a:endParaRPr>
          </a:p>
          <a:p>
            <a:r>
              <a:rPr lang="zh-CN" altLang="en-US" b="1" dirty="0">
                <a:solidFill>
                  <a:srgbClr val="000000"/>
                </a:solidFill>
                <a:latin typeface="Times New Roman" panose="02020603050405020304" pitchFamily="18" charset="0"/>
                <a:ea typeface="仿宋_GB2312" pitchFamily="49" charset="-122"/>
              </a:rPr>
              <a:t>带上笑容，带上祝愿，</a:t>
            </a:r>
            <a:endParaRPr lang="zh-CN" altLang="en-US" b="1" dirty="0">
              <a:solidFill>
                <a:srgbClr val="000000"/>
              </a:solidFill>
              <a:latin typeface="Times New Roman" panose="02020603050405020304" pitchFamily="18" charset="0"/>
              <a:ea typeface="仿宋_GB2312" pitchFamily="49" charset="-122"/>
            </a:endParaRPr>
          </a:p>
          <a:p>
            <a:r>
              <a:rPr lang="zh-CN" altLang="en-US" b="1" dirty="0">
                <a:solidFill>
                  <a:srgbClr val="000000"/>
                </a:solidFill>
                <a:latin typeface="Times New Roman" panose="02020603050405020304" pitchFamily="18" charset="0"/>
                <a:ea typeface="仿宋_GB2312" pitchFamily="49" charset="-122"/>
              </a:rPr>
              <a:t>陪同爱人，常回家看看。</a:t>
            </a:r>
            <a:endParaRPr lang="zh-CN" altLang="en-US" b="1" dirty="0">
              <a:solidFill>
                <a:srgbClr val="000000"/>
              </a:solidFill>
              <a:latin typeface="Times New Roman" panose="02020603050405020304" pitchFamily="18" charset="0"/>
              <a:ea typeface="仿宋_GB2312" pitchFamily="49" charset="-122"/>
            </a:endParaRPr>
          </a:p>
          <a:p>
            <a:r>
              <a:rPr lang="zh-CN" altLang="en-US" b="1" dirty="0">
                <a:solidFill>
                  <a:srgbClr val="000000"/>
                </a:solidFill>
                <a:latin typeface="Times New Roman" panose="02020603050405020304" pitchFamily="18" charset="0"/>
                <a:ea typeface="仿宋_GB2312" pitchFamily="49" charset="-122"/>
              </a:rPr>
              <a:t>妈妈准备了一些唠叨，</a:t>
            </a:r>
            <a:endParaRPr lang="zh-CN" altLang="en-US" b="1" dirty="0">
              <a:solidFill>
                <a:srgbClr val="000000"/>
              </a:solidFill>
              <a:latin typeface="Times New Roman" panose="02020603050405020304" pitchFamily="18" charset="0"/>
              <a:ea typeface="仿宋_GB2312" pitchFamily="49" charset="-122"/>
            </a:endParaRPr>
          </a:p>
          <a:p>
            <a:r>
              <a:rPr lang="zh-CN" altLang="en-US" b="1" dirty="0">
                <a:solidFill>
                  <a:srgbClr val="000000"/>
                </a:solidFill>
                <a:latin typeface="Times New Roman" panose="02020603050405020304" pitchFamily="18" charset="0"/>
                <a:ea typeface="仿宋_GB2312" pitchFamily="49" charset="-122"/>
              </a:rPr>
              <a:t>爸爸张罗了一桌好饭。</a:t>
            </a:r>
            <a:endParaRPr lang="zh-CN" altLang="en-US" b="1" dirty="0">
              <a:solidFill>
                <a:srgbClr val="000000"/>
              </a:solidFill>
              <a:latin typeface="Times New Roman" panose="02020603050405020304" pitchFamily="18" charset="0"/>
              <a:ea typeface="仿宋_GB2312" pitchFamily="49" charset="-122"/>
            </a:endParaRPr>
          </a:p>
          <a:p>
            <a:r>
              <a:rPr lang="zh-CN" altLang="en-US" b="1" dirty="0">
                <a:solidFill>
                  <a:srgbClr val="000000"/>
                </a:solidFill>
                <a:latin typeface="Times New Roman" panose="02020603050405020304" pitchFamily="18" charset="0"/>
                <a:ea typeface="仿宋_GB2312" pitchFamily="49" charset="-122"/>
              </a:rPr>
              <a:t>生活的烦恼根妈妈说说，</a:t>
            </a:r>
            <a:endParaRPr lang="zh-CN" altLang="en-US" b="1" dirty="0">
              <a:solidFill>
                <a:srgbClr val="000000"/>
              </a:solidFill>
              <a:latin typeface="Times New Roman" panose="02020603050405020304" pitchFamily="18" charset="0"/>
              <a:ea typeface="仿宋_GB2312" pitchFamily="49" charset="-122"/>
            </a:endParaRPr>
          </a:p>
          <a:p>
            <a:r>
              <a:rPr lang="zh-CN" altLang="en-US" b="1" dirty="0">
                <a:solidFill>
                  <a:srgbClr val="000000"/>
                </a:solidFill>
                <a:latin typeface="Times New Roman" panose="02020603050405020304" pitchFamily="18" charset="0"/>
                <a:ea typeface="仿宋_GB2312" pitchFamily="49" charset="-122"/>
              </a:rPr>
              <a:t>工作的事情向爸爸谈谈。</a:t>
            </a:r>
            <a:endParaRPr lang="zh-CN" altLang="en-US" b="1" dirty="0">
              <a:solidFill>
                <a:srgbClr val="000000"/>
              </a:solidFill>
              <a:latin typeface="Times New Roman" panose="02020603050405020304" pitchFamily="18" charset="0"/>
              <a:ea typeface="仿宋_GB2312" pitchFamily="49" charset="-122"/>
            </a:endParaRPr>
          </a:p>
          <a:p>
            <a:r>
              <a:rPr lang="zh-CN" altLang="en-US" b="1" dirty="0">
                <a:solidFill>
                  <a:srgbClr val="000000"/>
                </a:solidFill>
                <a:latin typeface="Times New Roman" panose="02020603050405020304" pitchFamily="18" charset="0"/>
                <a:ea typeface="仿宋_GB2312" pitchFamily="49" charset="-122"/>
              </a:rPr>
              <a:t>常回家看看，回家看看，</a:t>
            </a:r>
            <a:endParaRPr lang="zh-CN" altLang="en-US" b="1" dirty="0">
              <a:solidFill>
                <a:srgbClr val="000000"/>
              </a:solidFill>
              <a:latin typeface="Times New Roman" panose="02020603050405020304" pitchFamily="18" charset="0"/>
              <a:ea typeface="仿宋_GB2312" pitchFamily="49" charset="-122"/>
            </a:endParaRPr>
          </a:p>
          <a:p>
            <a:r>
              <a:rPr lang="zh-CN" altLang="en-US" b="1" dirty="0">
                <a:solidFill>
                  <a:srgbClr val="000000"/>
                </a:solidFill>
                <a:latin typeface="Times New Roman" panose="02020603050405020304" pitchFamily="18" charset="0"/>
                <a:ea typeface="仿宋_GB2312" pitchFamily="49" charset="-122"/>
              </a:rPr>
              <a:t>哪怕帮妈妈刷刷筷子洗洗碗。</a:t>
            </a:r>
            <a:endParaRPr lang="zh-CN" altLang="en-US" b="1" dirty="0">
              <a:solidFill>
                <a:srgbClr val="000000"/>
              </a:solidFill>
              <a:latin typeface="Times New Roman" panose="02020603050405020304" pitchFamily="18" charset="0"/>
              <a:ea typeface="仿宋_GB2312" pitchFamily="49" charset="-122"/>
            </a:endParaRPr>
          </a:p>
          <a:p>
            <a:r>
              <a:rPr lang="zh-CN" altLang="en-US" b="1" dirty="0">
                <a:solidFill>
                  <a:srgbClr val="000000"/>
                </a:solidFill>
                <a:latin typeface="Times New Roman" panose="02020603050405020304" pitchFamily="18" charset="0"/>
                <a:ea typeface="仿宋_GB2312" pitchFamily="49" charset="-122"/>
              </a:rPr>
              <a:t>老人不图儿女为家作多大贡献，</a:t>
            </a:r>
            <a:endParaRPr lang="zh-CN" altLang="en-US" b="1" dirty="0">
              <a:solidFill>
                <a:srgbClr val="000000"/>
              </a:solidFill>
              <a:latin typeface="Times New Roman" panose="02020603050405020304" pitchFamily="18" charset="0"/>
              <a:ea typeface="仿宋_GB2312" pitchFamily="49" charset="-122"/>
            </a:endParaRPr>
          </a:p>
          <a:p>
            <a:r>
              <a:rPr lang="zh-CN" altLang="en-US" b="1" dirty="0">
                <a:solidFill>
                  <a:srgbClr val="000000"/>
                </a:solidFill>
                <a:latin typeface="Times New Roman" panose="02020603050405020304" pitchFamily="18" charset="0"/>
                <a:ea typeface="仿宋_GB2312" pitchFamily="49" charset="-122"/>
              </a:rPr>
              <a:t>一辈子不就图个团团圆圆。</a:t>
            </a:r>
            <a:endParaRPr lang="zh-CN" altLang="en-US" b="1" dirty="0">
              <a:solidFill>
                <a:srgbClr val="000000"/>
              </a:solidFill>
              <a:latin typeface="Times New Roman" panose="02020603050405020304" pitchFamily="18" charset="0"/>
              <a:ea typeface="仿宋_GB2312" pitchFamily="49" charset="-122"/>
            </a:endParaRPr>
          </a:p>
          <a:p>
            <a:r>
              <a:rPr lang="zh-CN" altLang="en-US" b="1" dirty="0">
                <a:solidFill>
                  <a:srgbClr val="000000"/>
                </a:solidFill>
                <a:latin typeface="Times New Roman" panose="02020603050405020304" pitchFamily="18" charset="0"/>
                <a:ea typeface="仿宋_GB2312" pitchFamily="49" charset="-122"/>
              </a:rPr>
              <a:t>常回家看看，回家看看，</a:t>
            </a:r>
            <a:endParaRPr lang="zh-CN" altLang="en-US" b="1" dirty="0">
              <a:solidFill>
                <a:srgbClr val="000000"/>
              </a:solidFill>
              <a:latin typeface="Times New Roman" panose="02020603050405020304" pitchFamily="18" charset="0"/>
              <a:ea typeface="仿宋_GB2312" pitchFamily="49" charset="-122"/>
            </a:endParaRPr>
          </a:p>
          <a:p>
            <a:r>
              <a:rPr lang="zh-CN" altLang="en-US" b="1" dirty="0">
                <a:solidFill>
                  <a:srgbClr val="000000"/>
                </a:solidFill>
                <a:latin typeface="Times New Roman" panose="02020603050405020304" pitchFamily="18" charset="0"/>
                <a:ea typeface="仿宋_GB2312" pitchFamily="49" charset="-122"/>
              </a:rPr>
              <a:t>哪怕给爸爸捶捶后背揉揉肩。</a:t>
            </a:r>
            <a:endParaRPr lang="zh-CN" altLang="en-US" b="1" dirty="0">
              <a:solidFill>
                <a:srgbClr val="000000"/>
              </a:solidFill>
              <a:latin typeface="Times New Roman" panose="02020603050405020304" pitchFamily="18" charset="0"/>
              <a:ea typeface="仿宋_GB2312" pitchFamily="49" charset="-122"/>
            </a:endParaRPr>
          </a:p>
          <a:p>
            <a:r>
              <a:rPr lang="zh-CN" altLang="en-US" b="1" dirty="0">
                <a:solidFill>
                  <a:srgbClr val="000000"/>
                </a:solidFill>
                <a:latin typeface="Times New Roman" panose="02020603050405020304" pitchFamily="18" charset="0"/>
                <a:ea typeface="仿宋_GB2312" pitchFamily="49" charset="-122"/>
              </a:rPr>
              <a:t>老人不图儿女为家作多大贡献，</a:t>
            </a:r>
            <a:endParaRPr lang="zh-CN" altLang="en-US" b="1" dirty="0">
              <a:solidFill>
                <a:srgbClr val="000000"/>
              </a:solidFill>
              <a:latin typeface="Times New Roman" panose="02020603050405020304" pitchFamily="18" charset="0"/>
              <a:ea typeface="仿宋_GB2312" pitchFamily="49" charset="-122"/>
            </a:endParaRPr>
          </a:p>
          <a:p>
            <a:r>
              <a:rPr lang="zh-CN" altLang="en-US" b="1" dirty="0">
                <a:solidFill>
                  <a:srgbClr val="000000"/>
                </a:solidFill>
                <a:latin typeface="Times New Roman" panose="02020603050405020304" pitchFamily="18" charset="0"/>
                <a:ea typeface="仿宋_GB2312" pitchFamily="49" charset="-122"/>
              </a:rPr>
              <a:t>一辈子总操心就盼个平平安安。 </a:t>
            </a:r>
            <a:endParaRPr lang="zh-CN" altLang="en-US" b="1" dirty="0">
              <a:solidFill>
                <a:srgbClr val="000000"/>
              </a:solidFill>
              <a:latin typeface="Times New Roman" panose="02020603050405020304" pitchFamily="18" charset="0"/>
              <a:ea typeface="仿宋_GB2312" pitchFamily="49" charset="-122"/>
            </a:endParaRPr>
          </a:p>
        </p:txBody>
      </p:sp>
      <p:sp>
        <p:nvSpPr>
          <p:cNvPr id="34820" name="Text Box 8"/>
          <p:cNvSpPr txBox="1"/>
          <p:nvPr/>
        </p:nvSpPr>
        <p:spPr>
          <a:xfrm>
            <a:off x="8612505" y="1268413"/>
            <a:ext cx="798195" cy="4175760"/>
          </a:xfrm>
          <a:prstGeom prst="rect">
            <a:avLst/>
          </a:prstGeom>
          <a:solidFill>
            <a:srgbClr val="FFFF00">
              <a:alpha val="50195"/>
            </a:srgbClr>
          </a:solidFill>
          <a:ln w="9525">
            <a:noFill/>
          </a:ln>
        </p:spPr>
        <p:txBody>
          <a:bodyPr vert="eaVert" wrap="none">
            <a:spAutoFit/>
          </a:bodyPr>
          <a:p>
            <a:r>
              <a:rPr lang="zh-CN" altLang="en-US" sz="4000" b="1" dirty="0">
                <a:solidFill>
                  <a:srgbClr val="C00000"/>
                </a:solidFill>
                <a:latin typeface="Times New Roman" panose="02020603050405020304" pitchFamily="18" charset="0"/>
                <a:ea typeface="仿宋_GB2312" pitchFamily="49" charset="-122"/>
              </a:rPr>
              <a:t>歌曲：常回家看看</a:t>
            </a:r>
            <a:endParaRPr lang="zh-CN" altLang="en-US" sz="4000" b="1" dirty="0">
              <a:solidFill>
                <a:srgbClr val="C00000"/>
              </a:solidFill>
              <a:latin typeface="Times New Roman" panose="02020603050405020304" pitchFamily="18" charset="0"/>
              <a:ea typeface="仿宋_GB2312" pitchFamily="49"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5842" name="Object 2"/>
          <p:cNvGraphicFramePr>
            <a:graphicFrameLocks noChangeAspect="1"/>
          </p:cNvGraphicFramePr>
          <p:nvPr/>
        </p:nvGraphicFramePr>
        <p:xfrm>
          <a:off x="1495425" y="0"/>
          <a:ext cx="9144000" cy="6858000"/>
        </p:xfrm>
        <a:graphic>
          <a:graphicData uri="http://schemas.openxmlformats.org/presentationml/2006/ole">
            <mc:AlternateContent xmlns:mc="http://schemas.openxmlformats.org/markup-compatibility/2006">
              <mc:Choice xmlns:v="urn:schemas-microsoft-com:vml" Requires="v">
                <p:oleObj spid="_x0000_s3076" name="" r:id="rId1" imgW="4572000" imgH="3429000" progId="PowerPoint.Slide.8">
                  <p:embed/>
                </p:oleObj>
              </mc:Choice>
              <mc:Fallback>
                <p:oleObj name="" r:id="rId1" imgW="4572000" imgH="3429000" progId="PowerPoint.Slide.8">
                  <p:embed/>
                  <p:pic>
                    <p:nvPicPr>
                      <p:cNvPr id="0" name="图片 3075"/>
                      <p:cNvPicPr/>
                      <p:nvPr/>
                    </p:nvPicPr>
                    <p:blipFill>
                      <a:blip r:embed="rId2"/>
                      <a:stretch>
                        <a:fillRect/>
                      </a:stretch>
                    </p:blipFill>
                    <p:spPr>
                      <a:xfrm>
                        <a:off x="1495425" y="0"/>
                        <a:ext cx="9144000" cy="6858000"/>
                      </a:xfrm>
                      <a:prstGeom prst="rect">
                        <a:avLst/>
                      </a:prstGeom>
                      <a:noFill/>
                      <a:ln w="38100">
                        <a:noFill/>
                        <a:miter/>
                      </a:ln>
                    </p:spPr>
                  </p:pic>
                </p:oleObj>
              </mc:Fallback>
            </mc:AlternateContent>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9" name="Picture 3" descr="0002E"/>
          <p:cNvPicPr>
            <a:picLocks noChangeAspect="1"/>
          </p:cNvPicPr>
          <p:nvPr/>
        </p:nvPicPr>
        <p:blipFill>
          <a:blip r:embed="rId1"/>
          <a:stretch>
            <a:fillRect/>
          </a:stretch>
        </p:blipFill>
        <p:spPr>
          <a:xfrm>
            <a:off x="1524000" y="0"/>
            <a:ext cx="9144000" cy="6858000"/>
          </a:xfrm>
          <a:prstGeom prst="rect">
            <a:avLst/>
          </a:prstGeom>
          <a:noFill/>
          <a:ln w="9525">
            <a:noFill/>
          </a:ln>
        </p:spPr>
      </p:pic>
      <p:sp>
        <p:nvSpPr>
          <p:cNvPr id="21507" name="Text Box 2"/>
          <p:cNvSpPr txBox="1"/>
          <p:nvPr/>
        </p:nvSpPr>
        <p:spPr>
          <a:xfrm>
            <a:off x="1558925" y="476250"/>
            <a:ext cx="9434513" cy="5631180"/>
          </a:xfrm>
          <a:prstGeom prst="rect">
            <a:avLst/>
          </a:prstGeom>
          <a:noFill/>
          <a:ln w="9525">
            <a:noFill/>
          </a:ln>
        </p:spPr>
        <p:txBody>
          <a:bodyPr>
            <a:spAutoFit/>
          </a:bodyPr>
          <a:p>
            <a:r>
              <a:rPr lang="zh-CN" altLang="en-US" sz="5400" b="1" i="1" dirty="0">
                <a:solidFill>
                  <a:srgbClr val="FF0000"/>
                </a:solidFill>
                <a:latin typeface="Times New Roman" panose="02020603050405020304" pitchFamily="18" charset="0"/>
                <a:ea typeface="华文行楷" pitchFamily="2" charset="-122"/>
              </a:rPr>
              <a:t>变化的爸爸：</a:t>
            </a:r>
            <a:endParaRPr lang="zh-CN" altLang="en-US" sz="5400" b="1" i="1" dirty="0">
              <a:solidFill>
                <a:srgbClr val="FF0000"/>
              </a:solidFill>
              <a:latin typeface="Times New Roman" panose="02020603050405020304" pitchFamily="18" charset="0"/>
              <a:ea typeface="华文行楷" pitchFamily="2" charset="-122"/>
            </a:endParaRPr>
          </a:p>
          <a:p>
            <a:r>
              <a:rPr lang="en-US" altLang="zh-CN" sz="3200" b="1" dirty="0">
                <a:solidFill>
                  <a:srgbClr val="3333CC"/>
                </a:solidFill>
                <a:latin typeface="Times New Roman" panose="02020603050405020304" pitchFamily="18" charset="0"/>
                <a:ea typeface="隶书" pitchFamily="49" charset="-122"/>
              </a:rPr>
              <a:t>4</a:t>
            </a:r>
            <a:r>
              <a:rPr lang="zh-CN" altLang="en-US" sz="3200" b="1" dirty="0">
                <a:solidFill>
                  <a:srgbClr val="3333CC"/>
                </a:solidFill>
                <a:latin typeface="Times New Roman" panose="02020603050405020304" pitchFamily="18" charset="0"/>
                <a:ea typeface="隶书" pitchFamily="49" charset="-122"/>
              </a:rPr>
              <a:t>岁：我爸无所不能</a:t>
            </a:r>
            <a:endParaRPr lang="zh-CN" altLang="en-US" sz="3200" b="1" dirty="0">
              <a:solidFill>
                <a:srgbClr val="3333CC"/>
              </a:solidFill>
              <a:latin typeface="Times New Roman" panose="02020603050405020304" pitchFamily="18" charset="0"/>
              <a:ea typeface="隶书" pitchFamily="49" charset="-122"/>
            </a:endParaRPr>
          </a:p>
          <a:p>
            <a:r>
              <a:rPr lang="en-US" altLang="zh-CN" sz="3200" b="1" dirty="0">
                <a:solidFill>
                  <a:srgbClr val="3333CC"/>
                </a:solidFill>
                <a:latin typeface="Times New Roman" panose="02020603050405020304" pitchFamily="18" charset="0"/>
                <a:ea typeface="隶书" pitchFamily="49" charset="-122"/>
              </a:rPr>
              <a:t>5</a:t>
            </a:r>
            <a:r>
              <a:rPr lang="zh-CN" altLang="en-US" sz="3200" b="1" dirty="0">
                <a:solidFill>
                  <a:srgbClr val="3333CC"/>
                </a:solidFill>
                <a:latin typeface="Times New Roman" panose="02020603050405020304" pitchFamily="18" charset="0"/>
                <a:ea typeface="隶书" pitchFamily="49" charset="-122"/>
              </a:rPr>
              <a:t>岁：我爸无所不知</a:t>
            </a:r>
            <a:endParaRPr lang="zh-CN" altLang="en-US" sz="3200" b="1" dirty="0">
              <a:solidFill>
                <a:srgbClr val="3333CC"/>
              </a:solidFill>
              <a:latin typeface="Times New Roman" panose="02020603050405020304" pitchFamily="18" charset="0"/>
              <a:ea typeface="隶书" pitchFamily="49" charset="-122"/>
            </a:endParaRPr>
          </a:p>
          <a:p>
            <a:r>
              <a:rPr lang="en-US" altLang="zh-CN" sz="3200" b="1" dirty="0">
                <a:solidFill>
                  <a:srgbClr val="3333CC"/>
                </a:solidFill>
                <a:latin typeface="Times New Roman" panose="02020603050405020304" pitchFamily="18" charset="0"/>
                <a:ea typeface="隶书" pitchFamily="49" charset="-122"/>
              </a:rPr>
              <a:t>6</a:t>
            </a:r>
            <a:r>
              <a:rPr lang="zh-CN" altLang="en-US" sz="3200" b="1" dirty="0">
                <a:solidFill>
                  <a:srgbClr val="3333CC"/>
                </a:solidFill>
                <a:latin typeface="Times New Roman" panose="02020603050405020304" pitchFamily="18" charset="0"/>
                <a:ea typeface="隶书" pitchFamily="49" charset="-122"/>
              </a:rPr>
              <a:t>岁：我爸比你爸聪明</a:t>
            </a:r>
            <a:endParaRPr lang="zh-CN" altLang="en-US" sz="3200" b="1" dirty="0">
              <a:solidFill>
                <a:srgbClr val="3333CC"/>
              </a:solidFill>
              <a:latin typeface="Times New Roman" panose="02020603050405020304" pitchFamily="18" charset="0"/>
              <a:ea typeface="隶书" pitchFamily="49" charset="-122"/>
            </a:endParaRPr>
          </a:p>
          <a:p>
            <a:r>
              <a:rPr lang="en-US" altLang="zh-CN" sz="3200" b="1" dirty="0">
                <a:solidFill>
                  <a:srgbClr val="3333CC"/>
                </a:solidFill>
                <a:latin typeface="Times New Roman" panose="02020603050405020304" pitchFamily="18" charset="0"/>
                <a:ea typeface="隶书" pitchFamily="49" charset="-122"/>
              </a:rPr>
              <a:t>8</a:t>
            </a:r>
            <a:r>
              <a:rPr lang="zh-CN" altLang="en-US" sz="3200" b="1" dirty="0">
                <a:solidFill>
                  <a:srgbClr val="3333CC"/>
                </a:solidFill>
                <a:latin typeface="Times New Roman" panose="02020603050405020304" pitchFamily="18" charset="0"/>
                <a:ea typeface="隶书" pitchFamily="49" charset="-122"/>
              </a:rPr>
              <a:t>岁：我爸并不是无所不知的</a:t>
            </a:r>
            <a:endParaRPr lang="zh-CN" altLang="en-US" sz="3200" b="1" dirty="0">
              <a:solidFill>
                <a:srgbClr val="3333CC"/>
              </a:solidFill>
              <a:latin typeface="Times New Roman" panose="02020603050405020304" pitchFamily="18" charset="0"/>
              <a:ea typeface="隶书" pitchFamily="49" charset="-122"/>
            </a:endParaRPr>
          </a:p>
          <a:p>
            <a:r>
              <a:rPr lang="en-US" altLang="zh-CN" sz="3200" b="1" dirty="0">
                <a:solidFill>
                  <a:srgbClr val="3333CC"/>
                </a:solidFill>
                <a:latin typeface="Times New Roman" panose="02020603050405020304" pitchFamily="18" charset="0"/>
                <a:ea typeface="隶书" pitchFamily="49" charset="-122"/>
              </a:rPr>
              <a:t>10</a:t>
            </a:r>
            <a:r>
              <a:rPr lang="zh-CN" altLang="en-US" sz="3200" b="1" dirty="0">
                <a:solidFill>
                  <a:srgbClr val="3333CC"/>
                </a:solidFill>
                <a:latin typeface="Times New Roman" panose="02020603050405020304" pitchFamily="18" charset="0"/>
                <a:ea typeface="隶书" pitchFamily="49" charset="-122"/>
              </a:rPr>
              <a:t>岁：我爸长大的那个年代跟我们非常不一样</a:t>
            </a:r>
            <a:endParaRPr lang="zh-CN" altLang="en-US" sz="3200" b="1" dirty="0">
              <a:solidFill>
                <a:srgbClr val="3333CC"/>
              </a:solidFill>
              <a:latin typeface="Times New Roman" panose="02020603050405020304" pitchFamily="18" charset="0"/>
              <a:ea typeface="隶书" pitchFamily="49" charset="-122"/>
            </a:endParaRPr>
          </a:p>
          <a:p>
            <a:r>
              <a:rPr lang="en-US" altLang="zh-CN" sz="3200" b="1" dirty="0">
                <a:solidFill>
                  <a:srgbClr val="3333CC"/>
                </a:solidFill>
                <a:latin typeface="Times New Roman" panose="02020603050405020304" pitchFamily="18" charset="0"/>
                <a:ea typeface="隶书" pitchFamily="49" charset="-122"/>
              </a:rPr>
              <a:t>12</a:t>
            </a:r>
            <a:r>
              <a:rPr lang="zh-CN" altLang="en-US" sz="3200" b="1" dirty="0">
                <a:solidFill>
                  <a:srgbClr val="3333CC"/>
                </a:solidFill>
                <a:latin typeface="Times New Roman" panose="02020603050405020304" pitchFamily="18" charset="0"/>
                <a:ea typeface="隶书" pitchFamily="49" charset="-122"/>
              </a:rPr>
              <a:t>岁：喔，好吧！自然的，爸对这件事一无所知</a:t>
            </a:r>
            <a:endParaRPr lang="zh-CN" altLang="en-US" sz="3200" b="1" dirty="0">
              <a:solidFill>
                <a:srgbClr val="3333CC"/>
              </a:solidFill>
              <a:latin typeface="Times New Roman" panose="02020603050405020304" pitchFamily="18" charset="0"/>
              <a:ea typeface="隶书" pitchFamily="49" charset="-122"/>
            </a:endParaRPr>
          </a:p>
          <a:p>
            <a:r>
              <a:rPr lang="en-US" altLang="zh-CN" sz="3200" b="1" dirty="0">
                <a:solidFill>
                  <a:srgbClr val="3333CC"/>
                </a:solidFill>
                <a:latin typeface="Times New Roman" panose="02020603050405020304" pitchFamily="18" charset="0"/>
                <a:ea typeface="隶书" pitchFamily="49" charset="-122"/>
              </a:rPr>
              <a:t>14</a:t>
            </a:r>
            <a:r>
              <a:rPr lang="zh-CN" altLang="en-US" sz="3200" b="1" dirty="0">
                <a:solidFill>
                  <a:srgbClr val="3333CC"/>
                </a:solidFill>
                <a:latin typeface="Times New Roman" panose="02020603050405020304" pitchFamily="18" charset="0"/>
                <a:ea typeface="隶书" pitchFamily="49" charset="-122"/>
              </a:rPr>
              <a:t>岁：别太在意我爸。他是一个老古板</a:t>
            </a:r>
            <a:endParaRPr lang="zh-CN" altLang="en-US" sz="3200" b="1" dirty="0">
              <a:solidFill>
                <a:srgbClr val="3333CC"/>
              </a:solidFill>
              <a:latin typeface="Times New Roman" panose="02020603050405020304" pitchFamily="18" charset="0"/>
              <a:ea typeface="隶书" pitchFamily="49" charset="-122"/>
            </a:endParaRPr>
          </a:p>
          <a:p>
            <a:r>
              <a:rPr lang="en-US" altLang="zh-CN" sz="3200" b="1" dirty="0">
                <a:solidFill>
                  <a:srgbClr val="3333CC"/>
                </a:solidFill>
                <a:latin typeface="Times New Roman" panose="02020603050405020304" pitchFamily="18" charset="0"/>
                <a:ea typeface="隶书" pitchFamily="49" charset="-122"/>
              </a:rPr>
              <a:t>21</a:t>
            </a:r>
            <a:r>
              <a:rPr lang="zh-CN" altLang="en-US" sz="3200" b="1" dirty="0">
                <a:solidFill>
                  <a:srgbClr val="3333CC"/>
                </a:solidFill>
                <a:latin typeface="Times New Roman" panose="02020603050405020304" pitchFamily="18" charset="0"/>
                <a:ea typeface="隶书" pitchFamily="49" charset="-122"/>
              </a:rPr>
              <a:t>岁：他？我的天！他的陈腐实在是无药可救</a:t>
            </a:r>
            <a:endParaRPr lang="zh-CN" altLang="en-US" sz="3200" b="1" dirty="0">
              <a:solidFill>
                <a:srgbClr val="3333CC"/>
              </a:solidFill>
              <a:latin typeface="Times New Roman" panose="02020603050405020304" pitchFamily="18" charset="0"/>
              <a:ea typeface="隶书" pitchFamily="49" charset="-122"/>
            </a:endParaRPr>
          </a:p>
          <a:p>
            <a:endParaRPr lang="zh-CN" altLang="en-US" sz="3200" b="1" dirty="0">
              <a:solidFill>
                <a:srgbClr val="3333CC"/>
              </a:solidFill>
              <a:latin typeface="Times New Roman" panose="02020603050405020304" pitchFamily="18" charset="0"/>
              <a:ea typeface="隶书" pitchFamily="49" charset="-122"/>
            </a:endParaRPr>
          </a:p>
          <a:p>
            <a:endParaRPr lang="en-US" altLang="zh-CN"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000"/>
                                  </p:stCondLst>
                                  <p:childTnLst>
                                    <p:set>
                                      <p:cBhvr>
                                        <p:cTn id="6" dur="1" fill="hold">
                                          <p:stCondLst>
                                            <p:cond delay="0"/>
                                          </p:stCondLst>
                                        </p:cTn>
                                        <p:tgtEl>
                                          <p:spTgt spid="19459"/>
                                        </p:tgtEl>
                                        <p:attrNameLst>
                                          <p:attrName>style.visibility</p:attrName>
                                        </p:attrNameLst>
                                      </p:cBhvr>
                                      <p:to>
                                        <p:strVal val="visible"/>
                                      </p:to>
                                    </p:set>
                                    <p:anim calcmode="lin" valueType="num">
                                      <p:cBhvr additive="base">
                                        <p:cTn id="7" dur="500" fill="hold"/>
                                        <p:tgtEl>
                                          <p:spTgt spid="19459"/>
                                        </p:tgtEl>
                                        <p:attrNameLst>
                                          <p:attrName>ppt_x</p:attrName>
                                        </p:attrNameLst>
                                      </p:cBhvr>
                                      <p:tavLst>
                                        <p:tav tm="0">
                                          <p:val>
                                            <p:strVal val="0-#ppt_w/2"/>
                                          </p:val>
                                        </p:tav>
                                        <p:tav tm="100000">
                                          <p:val>
                                            <p:strVal val="#ppt_x"/>
                                          </p:val>
                                        </p:tav>
                                      </p:tavLst>
                                    </p:anim>
                                    <p:anim calcmode="lin" valueType="num">
                                      <p:cBhvr additive="base">
                                        <p:cTn id="8" dur="500" fill="hold"/>
                                        <p:tgtEl>
                                          <p:spTgt spid="194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7" name="Picture 3" descr="0002E"/>
          <p:cNvPicPr>
            <a:picLocks noChangeAspect="1"/>
          </p:cNvPicPr>
          <p:nvPr/>
        </p:nvPicPr>
        <p:blipFill>
          <a:blip r:embed="rId1"/>
          <a:stretch>
            <a:fillRect/>
          </a:stretch>
        </p:blipFill>
        <p:spPr>
          <a:xfrm>
            <a:off x="1524000" y="0"/>
            <a:ext cx="9144000" cy="6858000"/>
          </a:xfrm>
          <a:prstGeom prst="rect">
            <a:avLst/>
          </a:prstGeom>
          <a:noFill/>
          <a:ln w="9525">
            <a:noFill/>
          </a:ln>
        </p:spPr>
      </p:pic>
      <p:sp>
        <p:nvSpPr>
          <p:cNvPr id="22531" name="Text Box 2"/>
          <p:cNvSpPr txBox="1"/>
          <p:nvPr/>
        </p:nvSpPr>
        <p:spPr>
          <a:xfrm>
            <a:off x="1739900" y="620713"/>
            <a:ext cx="8928100" cy="5431155"/>
          </a:xfrm>
          <a:prstGeom prst="rect">
            <a:avLst/>
          </a:prstGeom>
          <a:noFill/>
          <a:ln w="9525">
            <a:noFill/>
          </a:ln>
        </p:spPr>
        <p:txBody>
          <a:bodyPr>
            <a:spAutoFit/>
          </a:bodyPr>
          <a:p>
            <a:r>
              <a:rPr lang="en-US" altLang="zh-CN" sz="3200" b="1" dirty="0">
                <a:solidFill>
                  <a:schemeClr val="accent2"/>
                </a:solidFill>
                <a:latin typeface="Times New Roman" panose="02020603050405020304" pitchFamily="18" charset="0"/>
                <a:ea typeface="隶书" pitchFamily="49" charset="-122"/>
              </a:rPr>
              <a:t>25</a:t>
            </a:r>
            <a:r>
              <a:rPr lang="zh-CN" altLang="en-US" sz="3200" b="1" dirty="0">
                <a:solidFill>
                  <a:schemeClr val="accent2"/>
                </a:solidFill>
                <a:latin typeface="Times New Roman" panose="02020603050405020304" pitchFamily="18" charset="0"/>
                <a:ea typeface="隶书" pitchFamily="49" charset="-122"/>
              </a:rPr>
              <a:t>岁：爸对我所知甚少，但他在我旁边这么久，</a:t>
            </a:r>
            <a:endParaRPr lang="zh-CN" altLang="en-US" sz="3200" b="1" dirty="0">
              <a:solidFill>
                <a:schemeClr val="accent2"/>
              </a:solidFill>
              <a:latin typeface="Times New Roman" panose="02020603050405020304" pitchFamily="18" charset="0"/>
              <a:ea typeface="隶书" pitchFamily="49" charset="-122"/>
            </a:endParaRPr>
          </a:p>
          <a:p>
            <a:r>
              <a:rPr lang="zh-CN" altLang="en-US" b="1" dirty="0">
                <a:solidFill>
                  <a:schemeClr val="accent2"/>
                </a:solidFill>
                <a:latin typeface="Times New Roman" panose="02020603050405020304" pitchFamily="18" charset="0"/>
              </a:rPr>
              <a:t>                 </a:t>
            </a:r>
            <a:r>
              <a:rPr lang="zh-CN" altLang="en-US" sz="3200" b="1" dirty="0">
                <a:solidFill>
                  <a:schemeClr val="accent2"/>
                </a:solidFill>
                <a:latin typeface="Times New Roman" panose="02020603050405020304" pitchFamily="18" charset="0"/>
              </a:rPr>
              <a:t>实在是应该知道</a:t>
            </a:r>
            <a:endParaRPr lang="zh-CN" altLang="en-US" sz="3200" b="1" dirty="0">
              <a:solidFill>
                <a:schemeClr val="accent2"/>
              </a:solidFill>
              <a:latin typeface="Times New Roman" panose="02020603050405020304" pitchFamily="18" charset="0"/>
              <a:ea typeface="隶书" pitchFamily="49" charset="-122"/>
            </a:endParaRPr>
          </a:p>
          <a:p>
            <a:r>
              <a:rPr lang="en-US" altLang="zh-CN" sz="3200" b="1" dirty="0">
                <a:solidFill>
                  <a:schemeClr val="accent2"/>
                </a:solidFill>
                <a:latin typeface="Times New Roman" panose="02020603050405020304" pitchFamily="18" charset="0"/>
                <a:ea typeface="隶书" pitchFamily="49" charset="-122"/>
              </a:rPr>
              <a:t>30</a:t>
            </a:r>
            <a:r>
              <a:rPr lang="zh-CN" altLang="en-US" sz="3200" b="1" dirty="0">
                <a:solidFill>
                  <a:schemeClr val="accent2"/>
                </a:solidFill>
                <a:latin typeface="Times New Roman" panose="02020603050405020304" pitchFamily="18" charset="0"/>
                <a:ea typeface="隶书" pitchFamily="49" charset="-122"/>
              </a:rPr>
              <a:t>岁：也许我该问问老爸是怎么想的？毕竟他</a:t>
            </a:r>
            <a:endParaRPr lang="zh-CN" altLang="en-US" sz="3200" b="1" dirty="0">
              <a:solidFill>
                <a:schemeClr val="accent2"/>
              </a:solidFill>
              <a:latin typeface="Times New Roman" panose="02020603050405020304" pitchFamily="18" charset="0"/>
              <a:ea typeface="隶书" pitchFamily="49" charset="-122"/>
            </a:endParaRPr>
          </a:p>
          <a:p>
            <a:r>
              <a:rPr lang="zh-CN" altLang="en-US" sz="3200" b="1" dirty="0">
                <a:solidFill>
                  <a:schemeClr val="accent2"/>
                </a:solidFill>
                <a:latin typeface="Times New Roman" panose="02020603050405020304" pitchFamily="18" charset="0"/>
                <a:ea typeface="隶书" pitchFamily="49" charset="-122"/>
              </a:rPr>
              <a:t>            经验丰富</a:t>
            </a:r>
            <a:endParaRPr lang="zh-CN" altLang="en-US" sz="3200" b="1" dirty="0">
              <a:solidFill>
                <a:schemeClr val="accent2"/>
              </a:solidFill>
              <a:latin typeface="Times New Roman" panose="02020603050405020304" pitchFamily="18" charset="0"/>
              <a:ea typeface="隶书" pitchFamily="49" charset="-122"/>
            </a:endParaRPr>
          </a:p>
          <a:p>
            <a:r>
              <a:rPr lang="en-US" altLang="zh-CN" sz="3200" b="1" dirty="0">
                <a:solidFill>
                  <a:schemeClr val="accent2"/>
                </a:solidFill>
                <a:latin typeface="Times New Roman" panose="02020603050405020304" pitchFamily="18" charset="0"/>
                <a:ea typeface="隶书" pitchFamily="49" charset="-122"/>
              </a:rPr>
              <a:t>35</a:t>
            </a:r>
            <a:r>
              <a:rPr lang="zh-CN" altLang="en-US" sz="3200" b="1" dirty="0">
                <a:solidFill>
                  <a:schemeClr val="accent2"/>
                </a:solidFill>
                <a:latin typeface="Times New Roman" panose="02020603050405020304" pitchFamily="18" charset="0"/>
                <a:ea typeface="隶书" pitchFamily="49" charset="-122"/>
              </a:rPr>
              <a:t>岁：除非我和爸爸谈过，否则我不做任何事</a:t>
            </a:r>
            <a:endParaRPr lang="zh-CN" altLang="en-US" sz="3200" b="1" dirty="0">
              <a:solidFill>
                <a:schemeClr val="accent2"/>
              </a:solidFill>
              <a:latin typeface="Times New Roman" panose="02020603050405020304" pitchFamily="18" charset="0"/>
              <a:ea typeface="隶书" pitchFamily="49" charset="-122"/>
            </a:endParaRPr>
          </a:p>
          <a:p>
            <a:r>
              <a:rPr lang="en-US" altLang="zh-CN" sz="3200" b="1" dirty="0">
                <a:solidFill>
                  <a:schemeClr val="accent2"/>
                </a:solidFill>
                <a:latin typeface="Times New Roman" panose="02020603050405020304" pitchFamily="18" charset="0"/>
                <a:ea typeface="隶书" pitchFamily="49" charset="-122"/>
              </a:rPr>
              <a:t>40</a:t>
            </a:r>
            <a:r>
              <a:rPr lang="zh-CN" altLang="en-US" sz="3200" b="1" dirty="0">
                <a:solidFill>
                  <a:schemeClr val="accent2"/>
                </a:solidFill>
                <a:latin typeface="Times New Roman" panose="02020603050405020304" pitchFamily="18" charset="0"/>
                <a:ea typeface="隶书" pitchFamily="49" charset="-122"/>
              </a:rPr>
              <a:t>岁：我想知道爸爸是怎么来处理这件事的，</a:t>
            </a:r>
            <a:endParaRPr lang="zh-CN" altLang="en-US" sz="3200" b="1" dirty="0">
              <a:solidFill>
                <a:schemeClr val="accent2"/>
              </a:solidFill>
              <a:latin typeface="Times New Roman" panose="02020603050405020304" pitchFamily="18" charset="0"/>
              <a:ea typeface="隶书" pitchFamily="49" charset="-122"/>
            </a:endParaRPr>
          </a:p>
          <a:p>
            <a:r>
              <a:rPr lang="zh-CN" altLang="en-US" sz="3200" b="1" dirty="0">
                <a:solidFill>
                  <a:schemeClr val="accent2"/>
                </a:solidFill>
                <a:latin typeface="Times New Roman" panose="02020603050405020304" pitchFamily="18" charset="0"/>
                <a:ea typeface="隶书" pitchFamily="49" charset="-122"/>
              </a:rPr>
              <a:t>            他如此有智慧，又拥有整个世界的经验</a:t>
            </a:r>
            <a:endParaRPr lang="zh-CN" altLang="en-US" sz="3200" b="1" dirty="0">
              <a:solidFill>
                <a:schemeClr val="accent2"/>
              </a:solidFill>
              <a:latin typeface="Times New Roman" panose="02020603050405020304" pitchFamily="18" charset="0"/>
              <a:ea typeface="隶书" pitchFamily="49" charset="-122"/>
            </a:endParaRPr>
          </a:p>
          <a:p>
            <a:r>
              <a:rPr lang="en-US" altLang="zh-CN" sz="3200" b="1" dirty="0">
                <a:solidFill>
                  <a:schemeClr val="accent2"/>
                </a:solidFill>
                <a:latin typeface="Times New Roman" panose="02020603050405020304" pitchFamily="18" charset="0"/>
                <a:ea typeface="隶书" pitchFamily="49" charset="-122"/>
              </a:rPr>
              <a:t>50</a:t>
            </a:r>
            <a:r>
              <a:rPr lang="zh-CN" altLang="en-US" sz="3200" b="1" dirty="0">
                <a:solidFill>
                  <a:schemeClr val="accent2"/>
                </a:solidFill>
                <a:latin typeface="Times New Roman" panose="02020603050405020304" pitchFamily="18" charset="0"/>
                <a:ea typeface="隶书" pitchFamily="49" charset="-122"/>
              </a:rPr>
              <a:t>岁：如果爸爸还能在这儿让我和他讨论事情       </a:t>
            </a:r>
            <a:endParaRPr lang="zh-CN" altLang="en-US" sz="3200" b="1" dirty="0">
              <a:solidFill>
                <a:schemeClr val="accent2"/>
              </a:solidFill>
              <a:latin typeface="Times New Roman" panose="02020603050405020304" pitchFamily="18" charset="0"/>
              <a:ea typeface="隶书" pitchFamily="49" charset="-122"/>
            </a:endParaRPr>
          </a:p>
          <a:p>
            <a:r>
              <a:rPr lang="zh-CN" altLang="en-US" sz="3200" b="1" dirty="0">
                <a:solidFill>
                  <a:schemeClr val="accent2"/>
                </a:solidFill>
                <a:latin typeface="Times New Roman" panose="02020603050405020304" pitchFamily="18" charset="0"/>
                <a:ea typeface="隶书" pitchFamily="49" charset="-122"/>
              </a:rPr>
              <a:t>            我愿意付出一切代价，我不能欣赏他的</a:t>
            </a:r>
            <a:endParaRPr lang="zh-CN" altLang="en-US" sz="3200" b="1" dirty="0">
              <a:solidFill>
                <a:schemeClr val="accent2"/>
              </a:solidFill>
              <a:latin typeface="Times New Roman" panose="02020603050405020304" pitchFamily="18" charset="0"/>
              <a:ea typeface="隶书" pitchFamily="49" charset="-122"/>
            </a:endParaRPr>
          </a:p>
          <a:p>
            <a:r>
              <a:rPr lang="zh-CN" altLang="en-US" sz="3200" b="1" dirty="0">
                <a:solidFill>
                  <a:schemeClr val="accent2"/>
                </a:solidFill>
                <a:latin typeface="Times New Roman" panose="02020603050405020304" pitchFamily="18" charset="0"/>
                <a:ea typeface="隶书" pitchFamily="49" charset="-122"/>
              </a:rPr>
              <a:t>            聪明真是再糟糕不过的</a:t>
            </a:r>
            <a:endParaRPr lang="zh-CN" altLang="en-US" sz="3200" b="1" dirty="0">
              <a:solidFill>
                <a:schemeClr val="accent2"/>
              </a:solidFill>
              <a:latin typeface="Times New Roman" panose="02020603050405020304" pitchFamily="18" charset="0"/>
              <a:ea typeface="隶书" pitchFamily="49" charset="-122"/>
            </a:endParaRPr>
          </a:p>
          <a:p>
            <a:pPr>
              <a:spcBef>
                <a:spcPct val="50000"/>
              </a:spcBef>
            </a:pPr>
            <a:endParaRPr lang="en-US" altLang="zh-CN" sz="1800" dirty="0">
              <a:solidFill>
                <a:schemeClr val="accent2"/>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000"/>
                                  </p:stCondLst>
                                  <p:childTnLst>
                                    <p:set>
                                      <p:cBhvr>
                                        <p:cTn id="6" dur="1" fill="hold">
                                          <p:stCondLst>
                                            <p:cond delay="0"/>
                                          </p:stCondLst>
                                        </p:cTn>
                                        <p:tgtEl>
                                          <p:spTgt spid="21507"/>
                                        </p:tgtEl>
                                        <p:attrNameLst>
                                          <p:attrName>style.visibility</p:attrName>
                                        </p:attrNameLst>
                                      </p:cBhvr>
                                      <p:to>
                                        <p:strVal val="visible"/>
                                      </p:to>
                                    </p:set>
                                    <p:anim calcmode="lin" valueType="num">
                                      <p:cBhvr additive="base">
                                        <p:cTn id="7" dur="500" fill="hold"/>
                                        <p:tgtEl>
                                          <p:spTgt spid="21507"/>
                                        </p:tgtEl>
                                        <p:attrNameLst>
                                          <p:attrName>ppt_x</p:attrName>
                                        </p:attrNameLst>
                                      </p:cBhvr>
                                      <p:tavLst>
                                        <p:tav tm="0">
                                          <p:val>
                                            <p:strVal val="0-#ppt_w/2"/>
                                          </p:val>
                                        </p:tav>
                                        <p:tav tm="100000">
                                          <p:val>
                                            <p:strVal val="#ppt_x"/>
                                          </p:val>
                                        </p:tav>
                                      </p:tavLst>
                                    </p:anim>
                                    <p:anim calcmode="lin" valueType="num">
                                      <p:cBhvr additive="base">
                                        <p:cTn id="8" dur="500" fill="hold"/>
                                        <p:tgtEl>
                                          <p:spTgt spid="215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4" name="Picture 2" descr="PM_014"/>
          <p:cNvPicPr>
            <a:picLocks noChangeAspect="1"/>
          </p:cNvPicPr>
          <p:nvPr/>
        </p:nvPicPr>
        <p:blipFill>
          <a:blip r:embed="rId1"/>
          <a:stretch>
            <a:fillRect/>
          </a:stretch>
        </p:blipFill>
        <p:spPr>
          <a:xfrm>
            <a:off x="1524000" y="0"/>
            <a:ext cx="9144000" cy="6858000"/>
          </a:xfrm>
          <a:prstGeom prst="rect">
            <a:avLst/>
          </a:prstGeom>
          <a:noFill/>
          <a:ln w="9525">
            <a:noFill/>
          </a:ln>
        </p:spPr>
      </p:pic>
      <p:sp>
        <p:nvSpPr>
          <p:cNvPr id="23555" name="Text Box 3"/>
          <p:cNvSpPr txBox="1"/>
          <p:nvPr/>
        </p:nvSpPr>
        <p:spPr>
          <a:xfrm>
            <a:off x="1752600" y="396875"/>
            <a:ext cx="8601075" cy="4584700"/>
          </a:xfrm>
          <a:prstGeom prst="rect">
            <a:avLst/>
          </a:prstGeom>
          <a:noFill/>
          <a:ln w="9525">
            <a:noFill/>
          </a:ln>
        </p:spPr>
        <p:txBody>
          <a:bodyPr>
            <a:spAutoFit/>
          </a:bodyPr>
          <a:p>
            <a:r>
              <a:rPr lang="en-US" altLang="zh-CN" sz="3600" b="1" dirty="0">
                <a:solidFill>
                  <a:schemeClr val="bg2"/>
                </a:solidFill>
                <a:latin typeface="Times New Roman" panose="02020603050405020304" pitchFamily="18" charset="0"/>
                <a:ea typeface="隶书" pitchFamily="49" charset="-122"/>
              </a:rPr>
              <a:t>           </a:t>
            </a:r>
            <a:r>
              <a:rPr lang="zh-CN" altLang="en-US" sz="4000" b="1" dirty="0">
                <a:solidFill>
                  <a:schemeClr val="bg2"/>
                </a:solidFill>
                <a:latin typeface="Times New Roman" panose="02020603050405020304" pitchFamily="18" charset="0"/>
                <a:ea typeface="隶书" pitchFamily="49" charset="-122"/>
              </a:rPr>
              <a:t>西方寓言：</a:t>
            </a:r>
            <a:endParaRPr lang="zh-CN" altLang="en-US" sz="4000" b="1" dirty="0">
              <a:solidFill>
                <a:schemeClr val="bg2"/>
              </a:solidFill>
              <a:latin typeface="Times New Roman" panose="02020603050405020304" pitchFamily="18" charset="0"/>
              <a:ea typeface="隶书" pitchFamily="49" charset="-122"/>
            </a:endParaRPr>
          </a:p>
          <a:p>
            <a:endParaRPr lang="zh-CN" altLang="en-US" sz="2800" b="1" dirty="0">
              <a:solidFill>
                <a:srgbClr val="FFCC00"/>
              </a:solidFill>
              <a:latin typeface="Times New Roman" panose="02020603050405020304" pitchFamily="18" charset="0"/>
              <a:ea typeface="隶书" pitchFamily="49" charset="-122"/>
            </a:endParaRPr>
          </a:p>
          <a:p>
            <a:r>
              <a:rPr lang="zh-CN" altLang="en-US" sz="2800" b="1" dirty="0">
                <a:solidFill>
                  <a:srgbClr val="FFCC00"/>
                </a:solidFill>
                <a:latin typeface="Times New Roman" panose="02020603050405020304" pitchFamily="18" charset="0"/>
                <a:ea typeface="隶书" pitchFamily="49" charset="-122"/>
              </a:rPr>
              <a:t>         </a:t>
            </a:r>
            <a:r>
              <a:rPr lang="zh-CN" altLang="en-US" sz="2800" b="1" dirty="0">
                <a:solidFill>
                  <a:schemeClr val="accent2"/>
                </a:solidFill>
                <a:latin typeface="Times New Roman" panose="02020603050405020304" pitchFamily="18" charset="0"/>
                <a:ea typeface="隶书" pitchFamily="49" charset="-122"/>
              </a:rPr>
              <a:t>一个男孩迷恋上了一个女孩，但这 个女</a:t>
            </a:r>
            <a:endParaRPr lang="zh-CN" altLang="en-US" sz="2800" b="1" dirty="0">
              <a:solidFill>
                <a:schemeClr val="accent2"/>
              </a:solidFill>
              <a:latin typeface="Times New Roman" panose="02020603050405020304" pitchFamily="18" charset="0"/>
              <a:ea typeface="隶书" pitchFamily="49" charset="-122"/>
            </a:endParaRPr>
          </a:p>
          <a:p>
            <a:r>
              <a:rPr lang="zh-CN" altLang="en-US" sz="2800" b="1" dirty="0">
                <a:solidFill>
                  <a:schemeClr val="accent2"/>
                </a:solidFill>
                <a:latin typeface="Times New Roman" panose="02020603050405020304" pitchFamily="18" charset="0"/>
                <a:ea typeface="隶书" pitchFamily="49" charset="-122"/>
              </a:rPr>
              <a:t>            孩的条件是：只有男孩挖出他母亲的 </a:t>
            </a:r>
            <a:endParaRPr lang="zh-CN" altLang="en-US" sz="2800" b="1" dirty="0">
              <a:solidFill>
                <a:schemeClr val="accent2"/>
              </a:solidFill>
              <a:latin typeface="Times New Roman" panose="02020603050405020304" pitchFamily="18" charset="0"/>
              <a:ea typeface="隶书" pitchFamily="49" charset="-122"/>
            </a:endParaRPr>
          </a:p>
          <a:p>
            <a:r>
              <a:rPr lang="zh-CN" altLang="en-US" sz="2800" b="1" dirty="0">
                <a:solidFill>
                  <a:schemeClr val="accent2"/>
                </a:solidFill>
                <a:latin typeface="Times New Roman" panose="02020603050405020304" pitchFamily="18" charset="0"/>
                <a:ea typeface="隶书" pitchFamily="49" charset="-122"/>
              </a:rPr>
              <a:t>                     心脏才能爱他。男孩踌躇再</a:t>
            </a:r>
            <a:endParaRPr lang="zh-CN" altLang="en-US" sz="2800" b="1" dirty="0">
              <a:solidFill>
                <a:schemeClr val="accent2"/>
              </a:solidFill>
              <a:latin typeface="Times New Roman" panose="02020603050405020304" pitchFamily="18" charset="0"/>
              <a:ea typeface="隶书" pitchFamily="49" charset="-122"/>
            </a:endParaRPr>
          </a:p>
          <a:p>
            <a:r>
              <a:rPr lang="zh-CN" altLang="en-US" sz="2800" b="1" dirty="0">
                <a:solidFill>
                  <a:schemeClr val="accent2"/>
                </a:solidFill>
                <a:latin typeface="Times New Roman" panose="02020603050405020304" pitchFamily="18" charset="0"/>
                <a:ea typeface="隶书" pitchFamily="49" charset="-122"/>
              </a:rPr>
              <a:t>                       三还是照办了。当他捧着</a:t>
            </a:r>
            <a:endParaRPr lang="zh-CN" altLang="en-US" sz="2800" b="1" dirty="0">
              <a:solidFill>
                <a:schemeClr val="accent2"/>
              </a:solidFill>
              <a:latin typeface="Times New Roman" panose="02020603050405020304" pitchFamily="18" charset="0"/>
              <a:ea typeface="隶书" pitchFamily="49" charset="-122"/>
            </a:endParaRPr>
          </a:p>
          <a:p>
            <a:r>
              <a:rPr lang="zh-CN" altLang="en-US" sz="2800" b="1" dirty="0">
                <a:solidFill>
                  <a:schemeClr val="accent2"/>
                </a:solidFill>
                <a:latin typeface="Times New Roman" panose="02020603050405020304" pitchFamily="18" charset="0"/>
                <a:ea typeface="隶书" pitchFamily="49" charset="-122"/>
              </a:rPr>
              <a:t>                      热乎乎、血淋淋、还在跳动着</a:t>
            </a:r>
            <a:endParaRPr lang="zh-CN" altLang="en-US" sz="2800" b="1" dirty="0">
              <a:solidFill>
                <a:schemeClr val="accent2"/>
              </a:solidFill>
              <a:latin typeface="Times New Roman" panose="02020603050405020304" pitchFamily="18" charset="0"/>
              <a:ea typeface="隶书" pitchFamily="49" charset="-122"/>
            </a:endParaRPr>
          </a:p>
          <a:p>
            <a:r>
              <a:rPr lang="zh-CN" altLang="en-US" sz="2800" b="1" dirty="0">
                <a:solidFill>
                  <a:schemeClr val="accent2"/>
                </a:solidFill>
                <a:latin typeface="Times New Roman" panose="02020603050405020304" pitchFamily="18" charset="0"/>
                <a:ea typeface="隶书" pitchFamily="49" charset="-122"/>
              </a:rPr>
              <a:t>                的母亲的心脏往女孩处跑时，不小心摔了</a:t>
            </a:r>
            <a:endParaRPr lang="zh-CN" altLang="en-US" sz="2800" b="1" dirty="0">
              <a:solidFill>
                <a:schemeClr val="accent2"/>
              </a:solidFill>
              <a:latin typeface="Times New Roman" panose="02020603050405020304" pitchFamily="18" charset="0"/>
              <a:ea typeface="隶书" pitchFamily="49" charset="-122"/>
            </a:endParaRPr>
          </a:p>
          <a:p>
            <a:r>
              <a:rPr lang="zh-CN" altLang="en-US" sz="2800" b="1" dirty="0">
                <a:solidFill>
                  <a:schemeClr val="accent2"/>
                </a:solidFill>
                <a:latin typeface="Times New Roman" panose="02020603050405020304" pitchFamily="18" charset="0"/>
                <a:ea typeface="隶书" pitchFamily="49" charset="-122"/>
              </a:rPr>
              <a:t>      一跤，母亲的心脏关切地问：“我的儿，摔疼</a:t>
            </a:r>
            <a:endParaRPr lang="zh-CN" altLang="en-US" sz="2800" b="1" dirty="0">
              <a:solidFill>
                <a:schemeClr val="accent2"/>
              </a:solidFill>
              <a:latin typeface="Times New Roman" panose="02020603050405020304" pitchFamily="18" charset="0"/>
              <a:ea typeface="隶书" pitchFamily="49" charset="-122"/>
            </a:endParaRPr>
          </a:p>
          <a:p>
            <a:r>
              <a:rPr lang="zh-CN" altLang="en-US" sz="2800" b="1" dirty="0">
                <a:solidFill>
                  <a:schemeClr val="accent2"/>
                </a:solidFill>
                <a:latin typeface="Times New Roman" panose="02020603050405020304" pitchFamily="18" charset="0"/>
                <a:ea typeface="隶书" pitchFamily="49" charset="-122"/>
              </a:rPr>
              <a:t>                              了没有？“</a:t>
            </a:r>
            <a:endParaRPr lang="zh-CN" altLang="en-US" sz="2800" b="1" dirty="0">
              <a:solidFill>
                <a:schemeClr val="accent2"/>
              </a:solidFill>
              <a:latin typeface="Times New Roman" panose="02020603050405020304" pitchFamily="18" charset="0"/>
              <a:ea typeface="隶书"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Picture 6" descr="FJ_006"/>
          <p:cNvPicPr>
            <a:picLocks noChangeAspect="1"/>
          </p:cNvPicPr>
          <p:nvPr/>
        </p:nvPicPr>
        <p:blipFill>
          <a:blip r:embed="rId1">
            <a:lum bright="70001" contrast="-70000"/>
          </a:blip>
          <a:stretch>
            <a:fillRect/>
          </a:stretch>
        </p:blipFill>
        <p:spPr>
          <a:xfrm>
            <a:off x="1524000" y="0"/>
            <a:ext cx="9144000" cy="7010400"/>
          </a:xfrm>
          <a:prstGeom prst="rect">
            <a:avLst/>
          </a:prstGeom>
          <a:noFill/>
          <a:ln w="9525">
            <a:noFill/>
          </a:ln>
        </p:spPr>
      </p:pic>
      <p:sp>
        <p:nvSpPr>
          <p:cNvPr id="24579" name="Rectangle 3"/>
          <p:cNvSpPr>
            <a:spLocks noGrp="1"/>
          </p:cNvSpPr>
          <p:nvPr>
            <p:ph type="body" idx="4294967295"/>
          </p:nvPr>
        </p:nvSpPr>
        <p:spPr>
          <a:xfrm>
            <a:off x="2208213" y="1341438"/>
            <a:ext cx="8135937" cy="4114800"/>
          </a:xfrm>
        </p:spPr>
        <p:txBody>
          <a:bodyPr vert="horz" wrap="square" lIns="91440" tIns="45720" rIns="91440" bIns="45720" anchor="t"/>
          <a:p>
            <a:pPr eaLnBrk="1" hangingPunct="1"/>
            <a:r>
              <a:rPr lang="zh-CN" altLang="en-US" b="1" dirty="0"/>
              <a:t>结合小峰的事例讨论三个问题：</a:t>
            </a:r>
            <a:endParaRPr lang="zh-CN" altLang="en-US" b="1" dirty="0"/>
          </a:p>
          <a:p>
            <a:pPr eaLnBrk="1" hangingPunct="1"/>
            <a:r>
              <a:rPr lang="en-US" altLang="zh-CN" b="1" dirty="0"/>
              <a:t>(1)</a:t>
            </a:r>
            <a:r>
              <a:rPr lang="zh-CN" altLang="en-US" b="1" dirty="0"/>
              <a:t>妈妈为小峰的多动症、成绩差而伤心，却在小峰面前露出笑脸、鼓励他，这是为什么？</a:t>
            </a:r>
            <a:endParaRPr lang="zh-CN" altLang="en-US" b="1" dirty="0"/>
          </a:p>
          <a:p>
            <a:pPr eaLnBrk="1" hangingPunct="1"/>
            <a:r>
              <a:rPr lang="en-US" altLang="zh-CN" b="1" dirty="0"/>
              <a:t>(2)</a:t>
            </a:r>
            <a:r>
              <a:rPr lang="zh-CN" altLang="en-US" b="1" dirty="0"/>
              <a:t>你理解小峰的妈妈的一片苦心吗？</a:t>
            </a:r>
            <a:endParaRPr lang="zh-CN" altLang="en-US" b="1" dirty="0"/>
          </a:p>
          <a:p>
            <a:pPr eaLnBrk="1" hangingPunct="1"/>
            <a:r>
              <a:rPr lang="en-US" altLang="zh-CN" b="1" dirty="0"/>
              <a:t>(3)</a:t>
            </a:r>
            <a:r>
              <a:rPr lang="zh-CN" altLang="en-US" b="1" dirty="0"/>
              <a:t>小峰以什么方式回报母亲？对你有什么启发？</a:t>
            </a:r>
            <a:endParaRPr lang="zh-CN" altLang="en-US" b="1" dirty="0"/>
          </a:p>
          <a:p>
            <a:pPr eaLnBrk="1" hangingPunct="1"/>
            <a:endParaRPr lang="en-US" altLang="zh-CN"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7"/>
          <p:cNvSpPr/>
          <p:nvPr/>
        </p:nvSpPr>
        <p:spPr>
          <a:xfrm>
            <a:off x="1760538" y="1787525"/>
            <a:ext cx="735013" cy="241300"/>
          </a:xfrm>
          <a:prstGeom prst="rect">
            <a:avLst/>
          </a:prstGeom>
          <a:noFill/>
          <a:ln w="25400" cap="flat" cmpd="sng" algn="ctr">
            <a:noFill/>
            <a:prstDash val="solid"/>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www.1ppt.com/sucai/</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www.1ppt.com/tubiao/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www.1ppt.com/powerpoint/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范文下载：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www.1ppt.com/fanwen/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www.1ppt.com/jiaoan/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论坛：</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www.1ppt.com/kejian/shuxue/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www.1ppt.com/kejian/meishu/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www.1ppt.com/kejian/wuli/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www.1ppt.com/kejian/shengwu/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www.1ppt.com/kejian/lishi/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pic>
        <p:nvPicPr>
          <p:cNvPr id="25603" name="Picture 4" descr="FJ_006"/>
          <p:cNvPicPr>
            <a:picLocks noChangeAspect="1"/>
          </p:cNvPicPr>
          <p:nvPr/>
        </p:nvPicPr>
        <p:blipFill>
          <a:blip r:embed="rId1">
            <a:lum bright="70001" contrast="-70000"/>
          </a:blip>
          <a:stretch>
            <a:fillRect/>
          </a:stretch>
        </p:blipFill>
        <p:spPr>
          <a:xfrm>
            <a:off x="1524000" y="0"/>
            <a:ext cx="9144000" cy="6858000"/>
          </a:xfrm>
          <a:prstGeom prst="rect">
            <a:avLst/>
          </a:prstGeom>
          <a:solidFill>
            <a:srgbClr val="FFFFFF">
              <a:alpha val="34117"/>
            </a:srgbClr>
          </a:solidFill>
          <a:ln w="9525">
            <a:noFill/>
          </a:ln>
        </p:spPr>
      </p:pic>
      <p:sp>
        <p:nvSpPr>
          <p:cNvPr id="32773" name="Text Box 5"/>
          <p:cNvSpPr txBox="1"/>
          <p:nvPr/>
        </p:nvSpPr>
        <p:spPr>
          <a:xfrm>
            <a:off x="2495550" y="476250"/>
            <a:ext cx="7345363" cy="3969385"/>
          </a:xfrm>
          <a:prstGeom prst="rect">
            <a:avLst/>
          </a:prstGeom>
          <a:solidFill>
            <a:srgbClr val="3333CC">
              <a:alpha val="25098"/>
            </a:srgbClr>
          </a:solidFill>
          <a:ln w="9525">
            <a:noFill/>
          </a:ln>
        </p:spPr>
        <p:txBody>
          <a:bodyPr>
            <a:spAutoFit/>
          </a:bodyPr>
          <a:p>
            <a:r>
              <a:rPr lang="zh-CN" altLang="en-US" sz="2800" b="1" dirty="0">
                <a:latin typeface="Times New Roman" panose="02020603050405020304" pitchFamily="18" charset="0"/>
                <a:ea typeface="楷体_GB2312" pitchFamily="49" charset="-122"/>
              </a:rPr>
              <a:t>小峰的妈妈不仅爱孩子，而且还懂得激励的艺术。她把小峰的困难当成自己的困难，为他伤心。但她知道只伤心、责备不能解决问题，因而努力调动小峰的积极因素，鼓励他，表扬他的长处，期待他改正不足，努力进取。这完全是为了孩子，以自己的精心设计帮助孩子。妈妈的苦心，表现出对小峰赤诚的爱，对孩子的无限期待，对未来的关注，以及为了孩子可以</a:t>
            </a:r>
            <a:endParaRPr lang="zh-CN" altLang="en-US" sz="2800" b="1" dirty="0">
              <a:latin typeface="Times New Roman" panose="02020603050405020304" pitchFamily="18" charset="0"/>
              <a:ea typeface="楷体_GB2312" pitchFamily="49" charset="-122"/>
            </a:endParaRPr>
          </a:p>
          <a:p>
            <a:r>
              <a:rPr lang="zh-CN" altLang="en-US" sz="2800" b="1" dirty="0">
                <a:latin typeface="Times New Roman" panose="02020603050405020304" pitchFamily="18" charset="0"/>
                <a:ea typeface="楷体_GB2312" pitchFamily="49" charset="-122"/>
              </a:rPr>
              <a:t>牺牲自己的风险精神。</a:t>
            </a:r>
            <a:endParaRPr lang="zh-CN" altLang="en-US" sz="2800" b="1" dirty="0">
              <a:latin typeface="Times New Roman" panose="02020603050405020304" pitchFamily="18" charset="0"/>
              <a:ea typeface="楷体_GB2312" pitchFamily="49" charset="-122"/>
            </a:endParaRPr>
          </a:p>
        </p:txBody>
      </p:sp>
      <p:sp>
        <p:nvSpPr>
          <p:cNvPr id="32774" name="Text Box 6"/>
          <p:cNvSpPr txBox="1"/>
          <p:nvPr/>
        </p:nvSpPr>
        <p:spPr>
          <a:xfrm>
            <a:off x="2333625" y="4581525"/>
            <a:ext cx="8010525" cy="1383665"/>
          </a:xfrm>
          <a:prstGeom prst="rect">
            <a:avLst/>
          </a:prstGeom>
          <a:solidFill>
            <a:srgbClr val="66FF33">
              <a:alpha val="70195"/>
            </a:srgbClr>
          </a:solidFill>
          <a:ln w="9525">
            <a:noFill/>
          </a:ln>
        </p:spPr>
        <p:txBody>
          <a:bodyPr>
            <a:spAutoFit/>
          </a:bodyPr>
          <a:p>
            <a:r>
              <a:rPr lang="zh-CN" altLang="en-US" sz="2800" b="1" dirty="0">
                <a:latin typeface="Times New Roman" panose="02020603050405020304" pitchFamily="18" charset="0"/>
                <a:ea typeface="楷体_GB2312" pitchFamily="49" charset="-122"/>
              </a:rPr>
              <a:t>小峰对母亲的回报，是自己的进步成长让母亲的期待如愿以偿，看到孩子成长进步而得到精神的满足。</a:t>
            </a:r>
            <a:endParaRPr lang="zh-CN" altLang="en-US" sz="2800" b="1" dirty="0">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32773">
                                            <p:txEl>
                                              <p:charRg st="0" end="161"/>
                                            </p:txEl>
                                          </p:spTgt>
                                        </p:tgtEl>
                                        <p:attrNameLst>
                                          <p:attrName>style.visibility</p:attrName>
                                        </p:attrNameLst>
                                      </p:cBhvr>
                                      <p:to>
                                        <p:strVal val="visible"/>
                                      </p:to>
                                    </p:set>
                                    <p:anim from="(-#ppt_w/2)" to="(#ppt_x)" calcmode="lin" valueType="num">
                                      <p:cBhvr>
                                        <p:cTn id="7" dur="600" fill="hold">
                                          <p:stCondLst>
                                            <p:cond delay="0"/>
                                          </p:stCondLst>
                                        </p:cTn>
                                        <p:tgtEl>
                                          <p:spTgt spid="32773">
                                            <p:txEl>
                                              <p:charRg st="0" end="161"/>
                                            </p:txEl>
                                          </p:spTgt>
                                        </p:tgtEl>
                                        <p:attrNameLst>
                                          <p:attrName>ppt_x</p:attrName>
                                        </p:attrNameLst>
                                      </p:cBhvr>
                                    </p:anim>
                                    <p:anim from="0" to="-1.0" calcmode="lin" valueType="num">
                                      <p:cBhvr>
                                        <p:cTn id="8" dur="200" decel="50000" autoRev="1" fill="hold">
                                          <p:stCondLst>
                                            <p:cond delay="600"/>
                                          </p:stCondLst>
                                        </p:cTn>
                                        <p:tgtEl>
                                          <p:spTgt spid="32773">
                                            <p:txEl>
                                              <p:charRg st="0" end="161"/>
                                            </p:txEl>
                                          </p:spTgt>
                                        </p:tgtEl>
                                        <p:attrNameLst>
                                          <p:attrName>xshear</p:attrName>
                                        </p:attrNameLst>
                                      </p:cBhvr>
                                    </p:anim>
                                    <p:animScale>
                                      <p:cBhvr>
                                        <p:cTn id="9" dur="200" decel="100000" autoRev="1" fill="hold">
                                          <p:stCondLst>
                                            <p:cond delay="600"/>
                                          </p:stCondLst>
                                        </p:cTn>
                                        <p:tgtEl>
                                          <p:spTgt spid="32773">
                                            <p:txEl>
                                              <p:charRg st="0" end="161"/>
                                            </p:txEl>
                                          </p:spTgt>
                                        </p:tgtEl>
                                      </p:cBhvr>
                                      <p:from x="100000" y="100000"/>
                                      <p:to x="80000" y="100000"/>
                                    </p:animScale>
                                    <p:anim by="(#ppt_h/3+#ppt_w*0.1)" calcmode="lin" valueType="num">
                                      <p:cBhvr additive="sum">
                                        <p:cTn id="10" dur="200" decel="100000" autoRev="1" fill="hold">
                                          <p:stCondLst>
                                            <p:cond delay="600"/>
                                          </p:stCondLst>
                                        </p:cTn>
                                        <p:tgtEl>
                                          <p:spTgt spid="32773">
                                            <p:txEl>
                                              <p:charRg st="0" end="161"/>
                                            </p:txEl>
                                          </p:spTgt>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32773">
                                            <p:txEl>
                                              <p:charRg st="161" end="172"/>
                                            </p:txEl>
                                          </p:spTgt>
                                        </p:tgtEl>
                                        <p:attrNameLst>
                                          <p:attrName>style.visibility</p:attrName>
                                        </p:attrNameLst>
                                      </p:cBhvr>
                                      <p:to>
                                        <p:strVal val="visible"/>
                                      </p:to>
                                    </p:set>
                                    <p:anim from="(-#ppt_w/2)" to="(#ppt_x)" calcmode="lin" valueType="num">
                                      <p:cBhvr>
                                        <p:cTn id="13" dur="600" fill="hold">
                                          <p:stCondLst>
                                            <p:cond delay="0"/>
                                          </p:stCondLst>
                                        </p:cTn>
                                        <p:tgtEl>
                                          <p:spTgt spid="32773">
                                            <p:txEl>
                                              <p:charRg st="161" end="172"/>
                                            </p:txEl>
                                          </p:spTgt>
                                        </p:tgtEl>
                                        <p:attrNameLst>
                                          <p:attrName>ppt_x</p:attrName>
                                        </p:attrNameLst>
                                      </p:cBhvr>
                                    </p:anim>
                                    <p:anim from="0" to="-1.0" calcmode="lin" valueType="num">
                                      <p:cBhvr>
                                        <p:cTn id="14" dur="200" decel="50000" autoRev="1" fill="hold">
                                          <p:stCondLst>
                                            <p:cond delay="600"/>
                                          </p:stCondLst>
                                        </p:cTn>
                                        <p:tgtEl>
                                          <p:spTgt spid="32773">
                                            <p:txEl>
                                              <p:charRg st="161" end="172"/>
                                            </p:txEl>
                                          </p:spTgt>
                                        </p:tgtEl>
                                        <p:attrNameLst>
                                          <p:attrName>xshear</p:attrName>
                                        </p:attrNameLst>
                                      </p:cBhvr>
                                    </p:anim>
                                    <p:animScale>
                                      <p:cBhvr>
                                        <p:cTn id="15" dur="200" decel="100000" autoRev="1" fill="hold">
                                          <p:stCondLst>
                                            <p:cond delay="600"/>
                                          </p:stCondLst>
                                        </p:cTn>
                                        <p:tgtEl>
                                          <p:spTgt spid="32773">
                                            <p:txEl>
                                              <p:charRg st="161" end="172"/>
                                            </p:txEl>
                                          </p:spTgt>
                                        </p:tgtEl>
                                      </p:cBhvr>
                                      <p:from x="100000" y="100000"/>
                                      <p:to x="80000" y="100000"/>
                                    </p:animScale>
                                    <p:anim by="(#ppt_h/3+#ppt_w*0.1)" calcmode="lin" valueType="num">
                                      <p:cBhvr additive="sum">
                                        <p:cTn id="16" dur="200" decel="100000" autoRev="1" fill="hold">
                                          <p:stCondLst>
                                            <p:cond delay="600"/>
                                          </p:stCondLst>
                                        </p:cTn>
                                        <p:tgtEl>
                                          <p:spTgt spid="32773">
                                            <p:txEl>
                                              <p:charRg st="161" end="172"/>
                                            </p:txEl>
                                          </p:spTgt>
                                        </p:tgtEl>
                                        <p:attrNameLst>
                                          <p:attrName>ppt_x</p:attrName>
                                        </p:attrNameLst>
                                      </p:cBhvr>
                                    </p:anim>
                                  </p:childTnLst>
                                </p:cTn>
                              </p:par>
                            </p:childTnLst>
                          </p:cTn>
                        </p:par>
                      </p:childTnLst>
                    </p:cTn>
                  </p:par>
                  <p:par>
                    <p:cTn id="17" fill="hold">
                      <p:stCondLst>
                        <p:cond delay="indefinite"/>
                      </p:stCondLst>
                      <p:childTnLst>
                        <p:par>
                          <p:cTn id="18" fill="hold">
                            <p:stCondLst>
                              <p:cond delay="0"/>
                            </p:stCondLst>
                            <p:childTnLst>
                              <p:par>
                                <p:cTn id="19" presetID="54" presetClass="entr" presetSubtype="0" accel="100000" fill="hold" nodeType="clickEffect">
                                  <p:stCondLst>
                                    <p:cond delay="0"/>
                                  </p:stCondLst>
                                  <p:childTnLst>
                                    <p:set>
                                      <p:cBhvr>
                                        <p:cTn id="20" dur="1" fill="hold">
                                          <p:stCondLst>
                                            <p:cond delay="0"/>
                                          </p:stCondLst>
                                        </p:cTn>
                                        <p:tgtEl>
                                          <p:spTgt spid="32774">
                                            <p:txEl>
                                              <p:charRg st="0" end="46"/>
                                            </p:txEl>
                                          </p:spTgt>
                                        </p:tgtEl>
                                        <p:attrNameLst>
                                          <p:attrName>style.visibility</p:attrName>
                                        </p:attrNameLst>
                                      </p:cBhvr>
                                      <p:to>
                                        <p:strVal val="visible"/>
                                      </p:to>
                                    </p:set>
                                    <p:anim calcmode="lin" valueType="num">
                                      <p:cBhvr>
                                        <p:cTn id="21" dur="500" fill="hold"/>
                                        <p:tgtEl>
                                          <p:spTgt spid="32774">
                                            <p:txEl>
                                              <p:charRg st="0" end="46"/>
                                            </p:txEl>
                                          </p:spTgt>
                                        </p:tgtEl>
                                        <p:attrNameLst>
                                          <p:attrName>ppt_w</p:attrName>
                                        </p:attrNameLst>
                                      </p:cBhvr>
                                      <p:tavLst>
                                        <p:tav tm="0">
                                          <p:val>
                                            <p:strVal val="#ppt_w*0.05"/>
                                          </p:val>
                                        </p:tav>
                                        <p:tav tm="100000">
                                          <p:val>
                                            <p:strVal val="#ppt_w"/>
                                          </p:val>
                                        </p:tav>
                                      </p:tavLst>
                                    </p:anim>
                                    <p:anim calcmode="lin" valueType="num">
                                      <p:cBhvr>
                                        <p:cTn id="22" dur="500" fill="hold"/>
                                        <p:tgtEl>
                                          <p:spTgt spid="32774">
                                            <p:txEl>
                                              <p:charRg st="0" end="46"/>
                                            </p:txEl>
                                          </p:spTgt>
                                        </p:tgtEl>
                                        <p:attrNameLst>
                                          <p:attrName>ppt_h</p:attrName>
                                        </p:attrNameLst>
                                      </p:cBhvr>
                                      <p:tavLst>
                                        <p:tav tm="0">
                                          <p:val>
                                            <p:strVal val="#ppt_h"/>
                                          </p:val>
                                        </p:tav>
                                        <p:tav tm="100000">
                                          <p:val>
                                            <p:strVal val="#ppt_h"/>
                                          </p:val>
                                        </p:tav>
                                      </p:tavLst>
                                    </p:anim>
                                    <p:anim calcmode="lin" valueType="num">
                                      <p:cBhvr>
                                        <p:cTn id="23" dur="500" fill="hold"/>
                                        <p:tgtEl>
                                          <p:spTgt spid="32774">
                                            <p:txEl>
                                              <p:charRg st="0" end="46"/>
                                            </p:txEl>
                                          </p:spTgt>
                                        </p:tgtEl>
                                        <p:attrNameLst>
                                          <p:attrName>ppt_x</p:attrName>
                                        </p:attrNameLst>
                                      </p:cBhvr>
                                      <p:tavLst>
                                        <p:tav tm="0">
                                          <p:val>
                                            <p:strVal val="#ppt_x-.2"/>
                                          </p:val>
                                        </p:tav>
                                        <p:tav tm="100000">
                                          <p:val>
                                            <p:strVal val="#ppt_x"/>
                                          </p:val>
                                        </p:tav>
                                      </p:tavLst>
                                    </p:anim>
                                    <p:anim calcmode="lin" valueType="num">
                                      <p:cBhvr>
                                        <p:cTn id="24" dur="500" fill="hold"/>
                                        <p:tgtEl>
                                          <p:spTgt spid="32774">
                                            <p:txEl>
                                              <p:charRg st="0" end="46"/>
                                            </p:txEl>
                                          </p:spTgt>
                                        </p:tgtEl>
                                        <p:attrNameLst>
                                          <p:attrName>ppt_y</p:attrName>
                                        </p:attrNameLst>
                                      </p:cBhvr>
                                      <p:tavLst>
                                        <p:tav tm="0">
                                          <p:val>
                                            <p:strVal val="#ppt_y"/>
                                          </p:val>
                                        </p:tav>
                                        <p:tav tm="100000">
                                          <p:val>
                                            <p:strVal val="#ppt_y"/>
                                          </p:val>
                                        </p:tav>
                                      </p:tavLst>
                                    </p:anim>
                                    <p:animEffect transition="in" filter="fade">
                                      <p:cBhvr>
                                        <p:cTn id="25" dur="500"/>
                                        <p:tgtEl>
                                          <p:spTgt spid="32774">
                                            <p:txEl>
                                              <p:charRg st="0" end="4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WordArt 2"/>
          <p:cNvSpPr>
            <a:spLocks noTextEdit="1"/>
          </p:cNvSpPr>
          <p:nvPr/>
        </p:nvSpPr>
        <p:spPr>
          <a:xfrm>
            <a:off x="1752600" y="304800"/>
            <a:ext cx="2209800" cy="1066800"/>
          </a:xfrm>
          <a:prstGeom prst="rect">
            <a:avLst/>
          </a:prstGeom>
        </p:spPr>
        <p:txBody>
          <a:bodyPr wrap="none" fromWordArt="1">
            <a:prstTxWarp prst="textTriangle">
              <a:avLst>
                <a:gd name="adj" fmla="val 50000"/>
              </a:avLst>
            </a:prstTxWarp>
            <a:normAutofit/>
            <a:scene3d>
              <a:camera prst="legacyObliqueTopLeft">
                <a:rot lat="0" lon="0" rev="0"/>
              </a:camera>
              <a:lightRig rig="legacyNormal3" dir="r"/>
            </a:scene3d>
            <a:sp3d extrusionH="201600" prstMaterial="legacyMatte">
              <a:extrusionClr>
                <a:srgbClr val="0066CC"/>
              </a:extrusionClr>
            </a:sp3d>
          </a:bodyPr>
          <a:p>
            <a:pPr algn="ctr" eaLnBrk="0" hangingPunct="0"/>
            <a:r>
              <a:rPr lang="zh-CN" altLang="en-US" sz="3600">
                <a:gradFill rotWithShape="1">
                  <a:gsLst>
                    <a:gs pos="0">
                      <a:srgbClr val="FFFFCC"/>
                    </a:gs>
                    <a:gs pos="100000">
                      <a:srgbClr val="FF9999"/>
                    </a:gs>
                  </a:gsLst>
                  <a:lin ang="5400000" scaled="1"/>
                  <a:tileRect/>
                </a:gradFill>
                <a:latin typeface="宋体" panose="02010600030101010101" pitchFamily="2" charset="-122"/>
                <a:ea typeface="宋体" panose="02010600030101010101" pitchFamily="2" charset="-122"/>
              </a:rPr>
              <a:t>小故事</a:t>
            </a:r>
            <a:endParaRPr lang="zh-CN" altLang="en-US" sz="3600">
              <a:gradFill rotWithShape="1">
                <a:gsLst>
                  <a:gs pos="0">
                    <a:srgbClr val="FFFFCC"/>
                  </a:gs>
                  <a:gs pos="100000">
                    <a:srgbClr val="FF9999"/>
                  </a:gs>
                </a:gsLst>
                <a:lin ang="5400000" scaled="1"/>
                <a:tileRect/>
              </a:gradFill>
              <a:latin typeface="宋体" panose="02010600030101010101" pitchFamily="2" charset="-122"/>
              <a:ea typeface="宋体" panose="02010600030101010101" pitchFamily="2" charset="-122"/>
            </a:endParaRPr>
          </a:p>
        </p:txBody>
      </p:sp>
      <p:sp>
        <p:nvSpPr>
          <p:cNvPr id="5123" name="Text Box 3"/>
          <p:cNvSpPr txBox="1">
            <a:spLocks noChangeArrowheads="1"/>
          </p:cNvSpPr>
          <p:nvPr/>
        </p:nvSpPr>
        <p:spPr bwMode="auto">
          <a:xfrm>
            <a:off x="2362200" y="1752600"/>
            <a:ext cx="7772400" cy="3415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a:spcBef>
                <a:spcPct val="50000"/>
              </a:spcBef>
              <a:buClrTx/>
              <a:buSzTx/>
              <a:buFontTx/>
              <a:defRPr/>
            </a:pPr>
            <a:r>
              <a:rPr kumimoji="1" lang="en-US" altLang="zh-CN" kern="1200" cap="none" spc="0" normalizeH="0" baseline="0" noProof="0" dirty="0" smtClean="0">
                <a:latin typeface="Times New Roman" panose="02020603050405020304" pitchFamily="18" charset="0"/>
                <a:ea typeface="宋体" panose="02010600030101010101" pitchFamily="2" charset="-122"/>
                <a:cs typeface="+mn-cs"/>
              </a:rPr>
              <a:t>            </a:t>
            </a:r>
            <a:r>
              <a:rPr kumimoji="1" lang="zh-CN" altLang="en-US" sz="3600" b="1" kern="1200" cap="none" spc="0" normalizeH="0" baseline="0" noProof="0" dirty="0" smtClean="0">
                <a:solidFill>
                  <a:srgbClr val="008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春秋时期，有个叫颍考叔的小官去见郑庄公。郑庄公赏赐他饭食，他把肉片放在一边舍不得吃。庄公很奇怪，颍考叔说：“我的母亲从来没吃过这么美味的肉食，请允许我拿回家孝敬我的母亲。”庄公听后十分感动。</a:t>
            </a:r>
            <a:endParaRPr kumimoji="1" lang="zh-CN" altLang="en-US" sz="3600" b="1" kern="1200" cap="none" spc="0" normalizeH="0" baseline="0" noProof="0" dirty="0" smtClean="0">
              <a:solidFill>
                <a:srgbClr val="008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5124" name="Text Box 4"/>
          <p:cNvSpPr txBox="1"/>
          <p:nvPr/>
        </p:nvSpPr>
        <p:spPr>
          <a:xfrm>
            <a:off x="2514600" y="5638800"/>
            <a:ext cx="7685088" cy="1076325"/>
          </a:xfrm>
          <a:prstGeom prst="rect">
            <a:avLst/>
          </a:prstGeom>
          <a:noFill/>
          <a:ln w="9525">
            <a:noFill/>
          </a:ln>
        </p:spPr>
        <p:txBody>
          <a:bodyPr>
            <a:spAutoFit/>
          </a:bodyPr>
          <a:p>
            <a:pPr>
              <a:spcBef>
                <a:spcPct val="50000"/>
              </a:spcBef>
            </a:pPr>
            <a:r>
              <a:rPr lang="zh-CN" altLang="en-US" sz="3200" b="1" dirty="0">
                <a:latin typeface="Times New Roman" panose="02020603050405020304" pitchFamily="18" charset="0"/>
              </a:rPr>
              <a:t>小结：孝敬父母是中华民族的传统美德，孝亲敬长是我们的天职。</a:t>
            </a:r>
            <a:endParaRPr lang="zh-CN" altLang="en-US" sz="32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additive="base">
                                        <p:cTn id="7" dur="500" fill="hold"/>
                                        <p:tgtEl>
                                          <p:spTgt spid="5124"/>
                                        </p:tgtEl>
                                        <p:attrNameLst>
                                          <p:attrName>ppt_x</p:attrName>
                                        </p:attrNameLst>
                                      </p:cBhvr>
                                      <p:tavLst>
                                        <p:tav tm="0">
                                          <p:val>
                                            <p:strVal val="0-#ppt_w/2"/>
                                          </p:val>
                                        </p:tav>
                                        <p:tav tm="100000">
                                          <p:val>
                                            <p:strVal val="#ppt_x"/>
                                          </p:val>
                                        </p:tav>
                                      </p:tavLst>
                                    </p:anim>
                                    <p:anim calcmode="lin" valueType="num">
                                      <p:cBhvr additive="base">
                                        <p:cTn id="8" dur="500" fill="hold"/>
                                        <p:tgtEl>
                                          <p:spTgt spid="5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9" name="Picture 3" descr="2004062810525828"/>
          <p:cNvPicPr>
            <a:picLocks noChangeAspect="1"/>
          </p:cNvPicPr>
          <p:nvPr/>
        </p:nvPicPr>
        <p:blipFill>
          <a:blip r:embed="rId1"/>
          <a:stretch>
            <a:fillRect/>
          </a:stretch>
        </p:blipFill>
        <p:spPr>
          <a:xfrm>
            <a:off x="1524000" y="0"/>
            <a:ext cx="3276600" cy="3200400"/>
          </a:xfrm>
          <a:prstGeom prst="rect">
            <a:avLst/>
          </a:prstGeom>
          <a:noFill/>
          <a:ln w="9525">
            <a:noFill/>
          </a:ln>
        </p:spPr>
      </p:pic>
      <p:pic>
        <p:nvPicPr>
          <p:cNvPr id="4100" name="Picture 4" descr="高考首日，妈妈背行"/>
          <p:cNvPicPr>
            <a:picLocks noChangeAspect="1"/>
          </p:cNvPicPr>
          <p:nvPr/>
        </p:nvPicPr>
        <p:blipFill>
          <a:blip r:embed="rId2"/>
          <a:stretch>
            <a:fillRect/>
          </a:stretch>
        </p:blipFill>
        <p:spPr>
          <a:xfrm>
            <a:off x="1524000" y="3429000"/>
            <a:ext cx="3200400" cy="3124200"/>
          </a:xfrm>
          <a:prstGeom prst="rect">
            <a:avLst/>
          </a:prstGeom>
          <a:noFill/>
          <a:ln w="9525">
            <a:noFill/>
          </a:ln>
        </p:spPr>
      </p:pic>
      <p:sp>
        <p:nvSpPr>
          <p:cNvPr id="4101" name="Text Box 5"/>
          <p:cNvSpPr txBox="1"/>
          <p:nvPr/>
        </p:nvSpPr>
        <p:spPr>
          <a:xfrm>
            <a:off x="6656388" y="44450"/>
            <a:ext cx="4552950" cy="1014730"/>
          </a:xfrm>
          <a:prstGeom prst="rect">
            <a:avLst/>
          </a:prstGeom>
          <a:noFill/>
          <a:ln w="9525">
            <a:noFill/>
          </a:ln>
        </p:spPr>
        <p:txBody>
          <a:bodyPr>
            <a:spAutoFit/>
          </a:bodyPr>
          <a:p>
            <a:pPr>
              <a:spcBef>
                <a:spcPct val="50000"/>
              </a:spcBef>
            </a:pPr>
            <a:r>
              <a:rPr lang="zh-CN" altLang="en-US" sz="6000" dirty="0">
                <a:solidFill>
                  <a:srgbClr val="FF0000"/>
                </a:solidFill>
                <a:latin typeface="Times New Roman" panose="02020603050405020304" pitchFamily="18" charset="0"/>
                <a:ea typeface="楷体_GB2312" pitchFamily="49" charset="-122"/>
              </a:rPr>
              <a:t>游子吟</a:t>
            </a:r>
            <a:endParaRPr lang="zh-CN" altLang="en-US" sz="6000" dirty="0">
              <a:solidFill>
                <a:srgbClr val="FF0000"/>
              </a:solidFill>
              <a:latin typeface="Times New Roman" panose="02020603050405020304" pitchFamily="18" charset="0"/>
              <a:ea typeface="楷体_GB2312" pitchFamily="49" charset="-122"/>
            </a:endParaRPr>
          </a:p>
        </p:txBody>
      </p:sp>
      <p:sp>
        <p:nvSpPr>
          <p:cNvPr id="4102" name="Text Box 6"/>
          <p:cNvSpPr txBox="1"/>
          <p:nvPr/>
        </p:nvSpPr>
        <p:spPr>
          <a:xfrm>
            <a:off x="5124450" y="1125538"/>
            <a:ext cx="6084888" cy="2306955"/>
          </a:xfrm>
          <a:prstGeom prst="rect">
            <a:avLst/>
          </a:prstGeom>
          <a:noFill/>
          <a:ln w="9525">
            <a:noFill/>
          </a:ln>
        </p:spPr>
        <p:txBody>
          <a:bodyPr>
            <a:spAutoFit/>
          </a:bodyPr>
          <a:p>
            <a:pPr>
              <a:spcBef>
                <a:spcPct val="50000"/>
              </a:spcBef>
            </a:pPr>
            <a:r>
              <a:rPr lang="zh-CN" altLang="en-US" sz="3600" b="1" dirty="0">
                <a:solidFill>
                  <a:srgbClr val="000099"/>
                </a:solidFill>
                <a:latin typeface="Times New Roman" panose="02020603050405020304" pitchFamily="18" charset="0"/>
              </a:rPr>
              <a:t>慈母手中线，游子身上衣。</a:t>
            </a:r>
            <a:endParaRPr lang="zh-CN" altLang="en-US" sz="3600" b="1" dirty="0">
              <a:solidFill>
                <a:srgbClr val="000099"/>
              </a:solidFill>
              <a:latin typeface="Times New Roman" panose="02020603050405020304" pitchFamily="18" charset="0"/>
            </a:endParaRPr>
          </a:p>
          <a:p>
            <a:pPr>
              <a:spcBef>
                <a:spcPct val="50000"/>
              </a:spcBef>
            </a:pPr>
            <a:r>
              <a:rPr lang="zh-CN" altLang="en-US" sz="3600" b="1" dirty="0">
                <a:solidFill>
                  <a:srgbClr val="000099"/>
                </a:solidFill>
                <a:latin typeface="Times New Roman" panose="02020603050405020304" pitchFamily="18" charset="0"/>
              </a:rPr>
              <a:t>临行密密缝，意恐迟迟归。</a:t>
            </a:r>
            <a:endParaRPr lang="zh-CN" altLang="en-US" sz="3600" b="1" dirty="0">
              <a:solidFill>
                <a:srgbClr val="000099"/>
              </a:solidFill>
              <a:latin typeface="Times New Roman" panose="02020603050405020304" pitchFamily="18" charset="0"/>
            </a:endParaRPr>
          </a:p>
          <a:p>
            <a:pPr>
              <a:spcBef>
                <a:spcPct val="50000"/>
              </a:spcBef>
            </a:pPr>
            <a:r>
              <a:rPr lang="zh-CN" altLang="en-US" sz="3600" b="1" dirty="0">
                <a:solidFill>
                  <a:srgbClr val="000099"/>
                </a:solidFill>
                <a:latin typeface="Times New Roman" panose="02020603050405020304" pitchFamily="18" charset="0"/>
              </a:rPr>
              <a:t>谁言寸草心，报得三春晖。</a:t>
            </a:r>
            <a:endParaRPr lang="zh-CN" altLang="en-US" sz="3600" b="1" dirty="0">
              <a:solidFill>
                <a:srgbClr val="000099"/>
              </a:solidFill>
              <a:latin typeface="Times New Roman" panose="02020603050405020304" pitchFamily="18" charset="0"/>
            </a:endParaRPr>
          </a:p>
        </p:txBody>
      </p:sp>
      <p:sp>
        <p:nvSpPr>
          <p:cNvPr id="4103" name="Rectangle 7"/>
          <p:cNvSpPr/>
          <p:nvPr/>
        </p:nvSpPr>
        <p:spPr>
          <a:xfrm>
            <a:off x="5016500" y="4005263"/>
            <a:ext cx="5435600" cy="1814830"/>
          </a:xfrm>
          <a:prstGeom prst="rect">
            <a:avLst/>
          </a:prstGeom>
          <a:noFill/>
          <a:ln w="9525">
            <a:noFill/>
          </a:ln>
        </p:spPr>
        <p:txBody>
          <a:bodyPr>
            <a:spAutoFit/>
          </a:bodyPr>
          <a:p>
            <a:r>
              <a:rPr lang="zh-CN" altLang="en-US" sz="2800" b="1" dirty="0">
                <a:latin typeface="Times New Roman" panose="02020603050405020304" pitchFamily="18" charset="0"/>
                <a:ea typeface="黑体" panose="02010609060101010101" pitchFamily="2" charset="-122"/>
              </a:rPr>
              <a:t>父母的养育之恩终生难报。孝敬父母是中华民族的传统美德。不孝敬父母要受道德的谴责，要承担法律责任。（见</a:t>
            </a:r>
            <a:r>
              <a:rPr lang="en-US" altLang="zh-CN" sz="2800" b="1" dirty="0">
                <a:latin typeface="Times New Roman" panose="02020603050405020304" pitchFamily="18" charset="0"/>
                <a:ea typeface="黑体" panose="02010609060101010101" pitchFamily="2" charset="-122"/>
              </a:rPr>
              <a:t>P14</a:t>
            </a:r>
            <a:r>
              <a:rPr lang="zh-CN" altLang="en-US" sz="2800" b="1" dirty="0">
                <a:latin typeface="Times New Roman" panose="02020603050405020304" pitchFamily="18" charset="0"/>
                <a:ea typeface="黑体" panose="02010609060101010101" pitchFamily="2" charset="-122"/>
              </a:rPr>
              <a:t>相关链接）</a:t>
            </a:r>
            <a:endParaRPr lang="zh-CN" altLang="en-US" sz="2800" b="1" dirty="0">
              <a:latin typeface="Times New Roman" panose="02020603050405020304" pitchFamily="18"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p:cTn id="7" dur="500" fill="hold"/>
                                        <p:tgtEl>
                                          <p:spTgt spid="4099"/>
                                        </p:tgtEl>
                                        <p:attrNameLst>
                                          <p:attrName>ppt_w</p:attrName>
                                        </p:attrNameLst>
                                      </p:cBhvr>
                                      <p:tavLst>
                                        <p:tav tm="0">
                                          <p:val>
                                            <p:fltVal val="0.000000"/>
                                          </p:val>
                                        </p:tav>
                                        <p:tav tm="100000">
                                          <p:val>
                                            <p:strVal val="#ppt_w"/>
                                          </p:val>
                                        </p:tav>
                                      </p:tavLst>
                                    </p:anim>
                                    <p:anim calcmode="lin" valueType="num">
                                      <p:cBhvr>
                                        <p:cTn id="8" dur="500" fill="hold"/>
                                        <p:tgtEl>
                                          <p:spTgt spid="4099"/>
                                        </p:tgtEl>
                                        <p:attrNameLst>
                                          <p:attrName>ppt_h</p:attrName>
                                        </p:attrNameLst>
                                      </p:cBhvr>
                                      <p:tavLst>
                                        <p:tav tm="0">
                                          <p:val>
                                            <p:fltVal val="0.000000"/>
                                          </p:val>
                                        </p:tav>
                                        <p:tav tm="100000">
                                          <p:val>
                                            <p:strVal val="#ppt_h"/>
                                          </p:val>
                                        </p:tav>
                                      </p:tavLst>
                                    </p:anim>
                                    <p:anim calcmode="lin" valueType="num">
                                      <p:cBhvr>
                                        <p:cTn id="9" dur="500" fill="hold"/>
                                        <p:tgtEl>
                                          <p:spTgt spid="4099"/>
                                        </p:tgtEl>
                                        <p:attrNameLst>
                                          <p:attrName>style.rotation</p:attrName>
                                        </p:attrNameLst>
                                      </p:cBhvr>
                                      <p:tavLst>
                                        <p:tav tm="0">
                                          <p:val>
                                            <p:fltVal val="360.000000"/>
                                          </p:val>
                                        </p:tav>
                                        <p:tav tm="100000">
                                          <p:val>
                                            <p:fltVal val="0.000000"/>
                                          </p:val>
                                        </p:tav>
                                      </p:tavLst>
                                    </p:anim>
                                    <p:animEffect transition="in" filter="fade">
                                      <p:cBhvr>
                                        <p:cTn id="10" dur="500"/>
                                        <p:tgtEl>
                                          <p:spTgt spid="4099"/>
                                        </p:tgtEl>
                                      </p:cBhvr>
                                    </p:animEffect>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4100"/>
                                        </p:tgtEl>
                                        <p:attrNameLst>
                                          <p:attrName>style.visibility</p:attrName>
                                        </p:attrNameLst>
                                      </p:cBhvr>
                                      <p:to>
                                        <p:strVal val="visible"/>
                                      </p:to>
                                    </p:set>
                                    <p:animEffect transition="in" filter="fade">
                                      <p:cBhvr>
                                        <p:cTn id="15" dur="2000"/>
                                        <p:tgtEl>
                                          <p:spTgt spid="4100"/>
                                        </p:tgtEl>
                                      </p:cBhvr>
                                    </p:animEffect>
                                    <p:anim calcmode="lin" valueType="num">
                                      <p:cBhvr>
                                        <p:cTn id="16" dur="2000" fill="hold"/>
                                        <p:tgtEl>
                                          <p:spTgt spid="4100"/>
                                        </p:tgtEl>
                                        <p:attrNameLst>
                                          <p:attrName>style.rotation</p:attrName>
                                        </p:attrNameLst>
                                      </p:cBhvr>
                                      <p:tavLst>
                                        <p:tav tm="0">
                                          <p:val>
                                            <p:fltVal val="720.000000"/>
                                          </p:val>
                                        </p:tav>
                                        <p:tav tm="100000">
                                          <p:val>
                                            <p:fltVal val="0.000000"/>
                                          </p:val>
                                        </p:tav>
                                      </p:tavLst>
                                    </p:anim>
                                    <p:anim calcmode="lin" valueType="num">
                                      <p:cBhvr>
                                        <p:cTn id="17" dur="2000" fill="hold"/>
                                        <p:tgtEl>
                                          <p:spTgt spid="4100"/>
                                        </p:tgtEl>
                                        <p:attrNameLst>
                                          <p:attrName>ppt_h</p:attrName>
                                        </p:attrNameLst>
                                      </p:cBhvr>
                                      <p:tavLst>
                                        <p:tav tm="0">
                                          <p:val>
                                            <p:fltVal val="0.000000"/>
                                          </p:val>
                                        </p:tav>
                                        <p:tav tm="100000">
                                          <p:val>
                                            <p:strVal val="#ppt_h"/>
                                          </p:val>
                                        </p:tav>
                                      </p:tavLst>
                                    </p:anim>
                                    <p:anim calcmode="lin" valueType="num">
                                      <p:cBhvr>
                                        <p:cTn id="18" dur="2000" fill="hold"/>
                                        <p:tgtEl>
                                          <p:spTgt spid="4100"/>
                                        </p:tgtEl>
                                        <p:attrNameLst>
                                          <p:attrName>ppt_w</p:attrName>
                                        </p:attrNameLst>
                                      </p:cBhvr>
                                      <p:tavLst>
                                        <p:tav tm="0">
                                          <p:val>
                                            <p:fltVal val="0.00000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grpId="0" nodeType="clickEffect">
                                  <p:stCondLst>
                                    <p:cond delay="0"/>
                                  </p:stCondLst>
                                  <p:iterate type="lt">
                                    <p:tmPct val="10000"/>
                                  </p:iterate>
                                  <p:childTnLst>
                                    <p:set>
                                      <p:cBhvr>
                                        <p:cTn id="22" dur="1" fill="hold">
                                          <p:stCondLst>
                                            <p:cond delay="0"/>
                                          </p:stCondLst>
                                        </p:cTn>
                                        <p:tgtEl>
                                          <p:spTgt spid="4101"/>
                                        </p:tgtEl>
                                        <p:attrNameLst>
                                          <p:attrName>style.visibility</p:attrName>
                                        </p:attrNameLst>
                                      </p:cBhvr>
                                      <p:to>
                                        <p:strVal val="visible"/>
                                      </p:to>
                                    </p:set>
                                    <p:anim calcmode="lin" valueType="num">
                                      <p:cBhvr>
                                        <p:cTn id="23" dur="500" fill="hold"/>
                                        <p:tgtEl>
                                          <p:spTgt spid="410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101"/>
                                        </p:tgtEl>
                                        <p:attrNameLst>
                                          <p:attrName>ppt_y</p:attrName>
                                        </p:attrNameLst>
                                      </p:cBhvr>
                                      <p:tavLst>
                                        <p:tav tm="0">
                                          <p:val>
                                            <p:strVal val="#ppt_y"/>
                                          </p:val>
                                        </p:tav>
                                        <p:tav tm="100000">
                                          <p:val>
                                            <p:strVal val="#ppt_y"/>
                                          </p:val>
                                        </p:tav>
                                      </p:tavLst>
                                    </p:anim>
                                    <p:anim calcmode="lin" valueType="num">
                                      <p:cBhvr>
                                        <p:cTn id="25" dur="500" fill="hold"/>
                                        <p:tgtEl>
                                          <p:spTgt spid="410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10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101"/>
                                        </p:tgtEl>
                                      </p:cBhvr>
                                    </p:animEffect>
                                  </p:childTnLst>
                                </p:cTn>
                              </p:par>
                            </p:childTnLst>
                          </p:cTn>
                        </p:par>
                      </p:childTnLst>
                    </p:cTn>
                  </p:par>
                  <p:par>
                    <p:cTn id="28" fill="hold">
                      <p:stCondLst>
                        <p:cond delay="indefinite"/>
                      </p:stCondLst>
                      <p:childTnLst>
                        <p:par>
                          <p:cTn id="29" fill="hold">
                            <p:stCondLst>
                              <p:cond delay="0"/>
                            </p:stCondLst>
                            <p:childTnLst>
                              <p:par>
                                <p:cTn id="30" presetID="35" presetClass="entr" presetSubtype="0" fill="hold" nodeType="clickEffect">
                                  <p:stCondLst>
                                    <p:cond delay="0"/>
                                  </p:stCondLst>
                                  <p:iterate type="lt">
                                    <p:tmPct val="0"/>
                                  </p:iterate>
                                  <p:childTnLst>
                                    <p:set>
                                      <p:cBhvr>
                                        <p:cTn id="31" dur="1" fill="hold">
                                          <p:stCondLst>
                                            <p:cond delay="0"/>
                                          </p:stCondLst>
                                        </p:cTn>
                                        <p:tgtEl>
                                          <p:spTgt spid="4102">
                                            <p:txEl>
                                              <p:charRg st="0" end="13"/>
                                            </p:txEl>
                                          </p:spTgt>
                                        </p:tgtEl>
                                        <p:attrNameLst>
                                          <p:attrName>style.visibility</p:attrName>
                                        </p:attrNameLst>
                                      </p:cBhvr>
                                      <p:to>
                                        <p:strVal val="visible"/>
                                      </p:to>
                                    </p:set>
                                    <p:animEffect transition="in" filter="fade">
                                      <p:cBhvr>
                                        <p:cTn id="32" dur="2000"/>
                                        <p:tgtEl>
                                          <p:spTgt spid="4102">
                                            <p:txEl>
                                              <p:charRg st="0" end="13"/>
                                            </p:txEl>
                                          </p:spTgt>
                                        </p:tgtEl>
                                      </p:cBhvr>
                                    </p:animEffect>
                                    <p:anim calcmode="lin" valueType="num">
                                      <p:cBhvr>
                                        <p:cTn id="33" dur="2000" fill="hold"/>
                                        <p:tgtEl>
                                          <p:spTgt spid="4102">
                                            <p:txEl>
                                              <p:charRg st="0" end="13"/>
                                            </p:txEl>
                                          </p:spTgt>
                                        </p:tgtEl>
                                        <p:attrNameLst>
                                          <p:attrName>style.rotation</p:attrName>
                                        </p:attrNameLst>
                                      </p:cBhvr>
                                      <p:tavLst>
                                        <p:tav tm="0">
                                          <p:val>
                                            <p:fltVal val="720.000000"/>
                                          </p:val>
                                        </p:tav>
                                        <p:tav tm="100000">
                                          <p:val>
                                            <p:fltVal val="0.000000"/>
                                          </p:val>
                                        </p:tav>
                                      </p:tavLst>
                                    </p:anim>
                                    <p:anim calcmode="lin" valueType="num">
                                      <p:cBhvr>
                                        <p:cTn id="34" dur="2000" fill="hold"/>
                                        <p:tgtEl>
                                          <p:spTgt spid="4102">
                                            <p:txEl>
                                              <p:charRg st="0" end="13"/>
                                            </p:txEl>
                                          </p:spTgt>
                                        </p:tgtEl>
                                        <p:attrNameLst>
                                          <p:attrName>ppt_h</p:attrName>
                                        </p:attrNameLst>
                                      </p:cBhvr>
                                      <p:tavLst>
                                        <p:tav tm="0">
                                          <p:val>
                                            <p:fltVal val="0.000000"/>
                                          </p:val>
                                        </p:tav>
                                        <p:tav tm="100000">
                                          <p:val>
                                            <p:strVal val="#ppt_h"/>
                                          </p:val>
                                        </p:tav>
                                      </p:tavLst>
                                    </p:anim>
                                    <p:anim calcmode="lin" valueType="num">
                                      <p:cBhvr>
                                        <p:cTn id="35" dur="2000" fill="hold"/>
                                        <p:tgtEl>
                                          <p:spTgt spid="4102">
                                            <p:txEl>
                                              <p:charRg st="0" end="13"/>
                                            </p:txEl>
                                          </p:spTgt>
                                        </p:tgtEl>
                                        <p:attrNameLst>
                                          <p:attrName>ppt_w</p:attrName>
                                        </p:attrNameLst>
                                      </p:cBhvr>
                                      <p:tavLst>
                                        <p:tav tm="0">
                                          <p:val>
                                            <p:fltVal val="0.000000"/>
                                          </p:val>
                                        </p:tav>
                                        <p:tav tm="100000">
                                          <p:val>
                                            <p:strVal val="#ppt_w"/>
                                          </p:val>
                                        </p:tav>
                                      </p:tavLst>
                                    </p:anim>
                                  </p:childTnLst>
                                </p:cTn>
                              </p:par>
                              <p:par>
                                <p:cTn id="36" presetID="35" presetClass="entr" presetSubtype="0" fill="hold" nodeType="withEffect">
                                  <p:stCondLst>
                                    <p:cond delay="0"/>
                                  </p:stCondLst>
                                  <p:iterate type="lt">
                                    <p:tmPct val="0"/>
                                  </p:iterate>
                                  <p:childTnLst>
                                    <p:set>
                                      <p:cBhvr>
                                        <p:cTn id="37" dur="1" fill="hold">
                                          <p:stCondLst>
                                            <p:cond delay="0"/>
                                          </p:stCondLst>
                                        </p:cTn>
                                        <p:tgtEl>
                                          <p:spTgt spid="4102">
                                            <p:txEl>
                                              <p:charRg st="13" end="26"/>
                                            </p:txEl>
                                          </p:spTgt>
                                        </p:tgtEl>
                                        <p:attrNameLst>
                                          <p:attrName>style.visibility</p:attrName>
                                        </p:attrNameLst>
                                      </p:cBhvr>
                                      <p:to>
                                        <p:strVal val="visible"/>
                                      </p:to>
                                    </p:set>
                                    <p:animEffect transition="in" filter="fade">
                                      <p:cBhvr>
                                        <p:cTn id="38" dur="2000"/>
                                        <p:tgtEl>
                                          <p:spTgt spid="4102">
                                            <p:txEl>
                                              <p:charRg st="13" end="26"/>
                                            </p:txEl>
                                          </p:spTgt>
                                        </p:tgtEl>
                                      </p:cBhvr>
                                    </p:animEffect>
                                    <p:anim calcmode="lin" valueType="num">
                                      <p:cBhvr>
                                        <p:cTn id="39" dur="2000" fill="hold"/>
                                        <p:tgtEl>
                                          <p:spTgt spid="4102">
                                            <p:txEl>
                                              <p:charRg st="13" end="26"/>
                                            </p:txEl>
                                          </p:spTgt>
                                        </p:tgtEl>
                                        <p:attrNameLst>
                                          <p:attrName>style.rotation</p:attrName>
                                        </p:attrNameLst>
                                      </p:cBhvr>
                                      <p:tavLst>
                                        <p:tav tm="0">
                                          <p:val>
                                            <p:fltVal val="720.000000"/>
                                          </p:val>
                                        </p:tav>
                                        <p:tav tm="100000">
                                          <p:val>
                                            <p:fltVal val="0.000000"/>
                                          </p:val>
                                        </p:tav>
                                      </p:tavLst>
                                    </p:anim>
                                    <p:anim calcmode="lin" valueType="num">
                                      <p:cBhvr>
                                        <p:cTn id="40" dur="2000" fill="hold"/>
                                        <p:tgtEl>
                                          <p:spTgt spid="4102">
                                            <p:txEl>
                                              <p:charRg st="13" end="26"/>
                                            </p:txEl>
                                          </p:spTgt>
                                        </p:tgtEl>
                                        <p:attrNameLst>
                                          <p:attrName>ppt_h</p:attrName>
                                        </p:attrNameLst>
                                      </p:cBhvr>
                                      <p:tavLst>
                                        <p:tav tm="0">
                                          <p:val>
                                            <p:fltVal val="0.000000"/>
                                          </p:val>
                                        </p:tav>
                                        <p:tav tm="100000">
                                          <p:val>
                                            <p:strVal val="#ppt_h"/>
                                          </p:val>
                                        </p:tav>
                                      </p:tavLst>
                                    </p:anim>
                                    <p:anim calcmode="lin" valueType="num">
                                      <p:cBhvr>
                                        <p:cTn id="41" dur="2000" fill="hold"/>
                                        <p:tgtEl>
                                          <p:spTgt spid="4102">
                                            <p:txEl>
                                              <p:charRg st="13" end="26"/>
                                            </p:txEl>
                                          </p:spTgt>
                                        </p:tgtEl>
                                        <p:attrNameLst>
                                          <p:attrName>ppt_w</p:attrName>
                                        </p:attrNameLst>
                                      </p:cBhvr>
                                      <p:tavLst>
                                        <p:tav tm="0">
                                          <p:val>
                                            <p:fltVal val="0.000000"/>
                                          </p:val>
                                        </p:tav>
                                        <p:tav tm="100000">
                                          <p:val>
                                            <p:strVal val="#ppt_w"/>
                                          </p:val>
                                        </p:tav>
                                      </p:tavLst>
                                    </p:anim>
                                  </p:childTnLst>
                                </p:cTn>
                              </p:par>
                              <p:par>
                                <p:cTn id="42" presetID="35" presetClass="entr" presetSubtype="0" fill="hold" nodeType="withEffect">
                                  <p:stCondLst>
                                    <p:cond delay="0"/>
                                  </p:stCondLst>
                                  <p:iterate type="lt">
                                    <p:tmPct val="0"/>
                                  </p:iterate>
                                  <p:childTnLst>
                                    <p:set>
                                      <p:cBhvr>
                                        <p:cTn id="43" dur="1" fill="hold">
                                          <p:stCondLst>
                                            <p:cond delay="0"/>
                                          </p:stCondLst>
                                        </p:cTn>
                                        <p:tgtEl>
                                          <p:spTgt spid="4102">
                                            <p:txEl>
                                              <p:charRg st="26" end="39"/>
                                            </p:txEl>
                                          </p:spTgt>
                                        </p:tgtEl>
                                        <p:attrNameLst>
                                          <p:attrName>style.visibility</p:attrName>
                                        </p:attrNameLst>
                                      </p:cBhvr>
                                      <p:to>
                                        <p:strVal val="visible"/>
                                      </p:to>
                                    </p:set>
                                    <p:animEffect transition="in" filter="fade">
                                      <p:cBhvr>
                                        <p:cTn id="44" dur="2000"/>
                                        <p:tgtEl>
                                          <p:spTgt spid="4102">
                                            <p:txEl>
                                              <p:charRg st="26" end="39"/>
                                            </p:txEl>
                                          </p:spTgt>
                                        </p:tgtEl>
                                      </p:cBhvr>
                                    </p:animEffect>
                                    <p:anim calcmode="lin" valueType="num">
                                      <p:cBhvr>
                                        <p:cTn id="45" dur="2000" fill="hold"/>
                                        <p:tgtEl>
                                          <p:spTgt spid="4102">
                                            <p:txEl>
                                              <p:charRg st="26" end="39"/>
                                            </p:txEl>
                                          </p:spTgt>
                                        </p:tgtEl>
                                        <p:attrNameLst>
                                          <p:attrName>style.rotation</p:attrName>
                                        </p:attrNameLst>
                                      </p:cBhvr>
                                      <p:tavLst>
                                        <p:tav tm="0">
                                          <p:val>
                                            <p:fltVal val="720.000000"/>
                                          </p:val>
                                        </p:tav>
                                        <p:tav tm="100000">
                                          <p:val>
                                            <p:fltVal val="0.000000"/>
                                          </p:val>
                                        </p:tav>
                                      </p:tavLst>
                                    </p:anim>
                                    <p:anim calcmode="lin" valueType="num">
                                      <p:cBhvr>
                                        <p:cTn id="46" dur="2000" fill="hold"/>
                                        <p:tgtEl>
                                          <p:spTgt spid="4102">
                                            <p:txEl>
                                              <p:charRg st="26" end="39"/>
                                            </p:txEl>
                                          </p:spTgt>
                                        </p:tgtEl>
                                        <p:attrNameLst>
                                          <p:attrName>ppt_h</p:attrName>
                                        </p:attrNameLst>
                                      </p:cBhvr>
                                      <p:tavLst>
                                        <p:tav tm="0">
                                          <p:val>
                                            <p:fltVal val="0.000000"/>
                                          </p:val>
                                        </p:tav>
                                        <p:tav tm="100000">
                                          <p:val>
                                            <p:strVal val="#ppt_h"/>
                                          </p:val>
                                        </p:tav>
                                      </p:tavLst>
                                    </p:anim>
                                    <p:anim calcmode="lin" valueType="num">
                                      <p:cBhvr>
                                        <p:cTn id="47" dur="2000" fill="hold"/>
                                        <p:tgtEl>
                                          <p:spTgt spid="4102">
                                            <p:txEl>
                                              <p:charRg st="26" end="39"/>
                                            </p:txEl>
                                          </p:spTgt>
                                        </p:tgtEl>
                                        <p:attrNameLst>
                                          <p:attrName>ppt_w</p:attrName>
                                        </p:attrNameLst>
                                      </p:cBhvr>
                                      <p:tavLst>
                                        <p:tav tm="0">
                                          <p:val>
                                            <p:fltVal val="0.000000"/>
                                          </p:val>
                                        </p:tav>
                                        <p:tav tm="100000">
                                          <p:val>
                                            <p:strVal val="#ppt_w"/>
                                          </p:val>
                                        </p:tav>
                                      </p:tavLst>
                                    </p:anim>
                                  </p:childTnLst>
                                </p:cTn>
                              </p:par>
                            </p:childTnLst>
                          </p:cTn>
                        </p:par>
                      </p:childTnLst>
                    </p:cTn>
                  </p:par>
                  <p:par>
                    <p:cTn id="48" fill="hold">
                      <p:stCondLst>
                        <p:cond delay="indefinite"/>
                      </p:stCondLst>
                      <p:childTnLst>
                        <p:par>
                          <p:cTn id="49" fill="hold">
                            <p:stCondLst>
                              <p:cond delay="0"/>
                            </p:stCondLst>
                            <p:childTnLst>
                              <p:par>
                                <p:cTn id="50" presetID="30" presetClass="entr" presetSubtype="0" fill="hold" grpId="0" nodeType="clickEffect">
                                  <p:stCondLst>
                                    <p:cond delay="0"/>
                                  </p:stCondLst>
                                  <p:childTnLst>
                                    <p:set>
                                      <p:cBhvr>
                                        <p:cTn id="51" dur="1" fill="hold">
                                          <p:stCondLst>
                                            <p:cond delay="0"/>
                                          </p:stCondLst>
                                        </p:cTn>
                                        <p:tgtEl>
                                          <p:spTgt spid="4103"/>
                                        </p:tgtEl>
                                        <p:attrNameLst>
                                          <p:attrName>style.visibility</p:attrName>
                                        </p:attrNameLst>
                                      </p:cBhvr>
                                      <p:to>
                                        <p:strVal val="visible"/>
                                      </p:to>
                                    </p:set>
                                    <p:animEffect transition="in" filter="fade">
                                      <p:cBhvr>
                                        <p:cTn id="52" dur="800" decel="100000"/>
                                        <p:tgtEl>
                                          <p:spTgt spid="4103"/>
                                        </p:tgtEl>
                                      </p:cBhvr>
                                    </p:animEffect>
                                    <p:anim calcmode="lin" valueType="num">
                                      <p:cBhvr>
                                        <p:cTn id="53" dur="800" decel="100000" fill="hold"/>
                                        <p:tgtEl>
                                          <p:spTgt spid="4103"/>
                                        </p:tgtEl>
                                        <p:attrNameLst>
                                          <p:attrName>style.rotation</p:attrName>
                                        </p:attrNameLst>
                                      </p:cBhvr>
                                      <p:tavLst>
                                        <p:tav tm="0">
                                          <p:val>
                                            <p:fltVal val="-90.000000"/>
                                          </p:val>
                                        </p:tav>
                                        <p:tav tm="100000">
                                          <p:val>
                                            <p:fltVal val="0.000000"/>
                                          </p:val>
                                        </p:tav>
                                      </p:tavLst>
                                    </p:anim>
                                    <p:anim calcmode="lin" valueType="num">
                                      <p:cBhvr>
                                        <p:cTn id="54" dur="800" decel="100000" fill="hold"/>
                                        <p:tgtEl>
                                          <p:spTgt spid="4103"/>
                                        </p:tgtEl>
                                        <p:attrNameLst>
                                          <p:attrName>ppt_x</p:attrName>
                                        </p:attrNameLst>
                                      </p:cBhvr>
                                      <p:tavLst>
                                        <p:tav tm="0">
                                          <p:val>
                                            <p:strVal val="#ppt_x+0.4"/>
                                          </p:val>
                                        </p:tav>
                                        <p:tav tm="100000">
                                          <p:val>
                                            <p:strVal val="#ppt_x-0.05"/>
                                          </p:val>
                                        </p:tav>
                                      </p:tavLst>
                                    </p:anim>
                                    <p:anim calcmode="lin" valueType="num">
                                      <p:cBhvr>
                                        <p:cTn id="55" dur="800" decel="100000" fill="hold"/>
                                        <p:tgtEl>
                                          <p:spTgt spid="4103"/>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4103"/>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410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p:bldP spid="410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Rectangle 2"/>
          <p:cNvSpPr>
            <a:spLocks noGrp="1" noRot="1" noChangeArrowheads="1"/>
          </p:cNvSpPr>
          <p:nvPr>
            <p:ph type="title"/>
          </p:nvPr>
        </p:nvSpPr>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0" cap="none" spc="0" normalizeH="0" baseline="0" noProof="0" dirty="0" smtClean="0">
                <a:ln>
                  <a:noFill/>
                </a:ln>
                <a:solidFill>
                  <a:srgbClr val="FFFF01"/>
                </a:solidFill>
                <a:effectLst>
                  <a:outerShdw blurRad="38100" dist="38100" dir="2700000" algn="tl">
                    <a:srgbClr val="C0C0C0"/>
                  </a:outerShdw>
                </a:effectLst>
                <a:uLnTx/>
                <a:uFillTx/>
                <a:latin typeface="+mj-lt"/>
                <a:ea typeface="+mj-ea"/>
                <a:cs typeface="+mj-cs"/>
              </a:rPr>
              <a:t>孝敬父母是中华民族的传统美德</a:t>
            </a:r>
            <a:endParaRPr kumimoji="0" lang="zh-CN" altLang="en-US" sz="4400" b="1" i="0" u="none" strike="noStrike" kern="0" cap="none" spc="0" normalizeH="0" baseline="0" noProof="0" dirty="0" smtClean="0">
              <a:ln>
                <a:noFill/>
              </a:ln>
              <a:solidFill>
                <a:srgbClr val="FFFF01"/>
              </a:solidFill>
              <a:effectLst>
                <a:outerShdw blurRad="38100" dist="38100" dir="2700000" algn="tl">
                  <a:srgbClr val="C0C0C0"/>
                </a:outerShdw>
              </a:effectLst>
              <a:uLnTx/>
              <a:uFillTx/>
              <a:latin typeface="+mj-lt"/>
              <a:ea typeface="+mj-ea"/>
              <a:cs typeface="+mj-cs"/>
            </a:endParaRPr>
          </a:p>
        </p:txBody>
      </p:sp>
      <p:sp>
        <p:nvSpPr>
          <p:cNvPr id="30723" name="Rectangle 3"/>
          <p:cNvSpPr>
            <a:spLocks noGrp="1" noRot="1"/>
          </p:cNvSpPr>
          <p:nvPr>
            <p:ph idx="1"/>
          </p:nvPr>
        </p:nvSpPr>
        <p:spPr/>
        <p:txBody>
          <a:bodyPr vert="horz" wrap="square" lIns="91440" tIns="45720" rIns="91440" bIns="45720" anchor="t"/>
          <a:p>
            <a:pPr eaLnBrk="1" hangingPunct="1">
              <a:lnSpc>
                <a:spcPct val="80000"/>
              </a:lnSpc>
            </a:pPr>
            <a:r>
              <a:rPr lang="en-US" altLang="zh-CN" sz="2400" b="1" dirty="0"/>
              <a:t>     </a:t>
            </a:r>
            <a:r>
              <a:rPr lang="en-US" altLang="zh-CN" sz="2800" b="1" dirty="0">
                <a:ea typeface="楷体_GB2312" pitchFamily="49" charset="-122"/>
              </a:rPr>
              <a:t>《</a:t>
            </a:r>
            <a:r>
              <a:rPr lang="zh-CN" altLang="en-US" sz="2800" b="1" dirty="0">
                <a:ea typeface="楷体_GB2312" pitchFamily="49" charset="-122"/>
              </a:rPr>
              <a:t>三字经</a:t>
            </a:r>
            <a:r>
              <a:rPr lang="en-US" altLang="zh-CN" sz="2800" b="1" dirty="0">
                <a:ea typeface="楷体_GB2312" pitchFamily="49" charset="-122"/>
              </a:rPr>
              <a:t>》</a:t>
            </a:r>
            <a:r>
              <a:rPr lang="zh-CN" altLang="en-US" sz="2800" b="1" dirty="0">
                <a:ea typeface="楷体_GB2312" pitchFamily="49" charset="-122"/>
              </a:rPr>
              <a:t>里有一句颂扬孝亲敬长的话：“香九龄，能温席。”其中提到的小黄香是汉代湖北省一位因孝敬长辈而名流千古的好儿童。他九岁时，不幸丧母，小小年纪便懂得孝敬父亲。每当夏天炎热时，他就把父亲睡的枕席扇凉，赶走蚊子，放好蚊帐，让父亲睡的舒服；在寒冷的冬天，凉席冰凉如铁，他就先睡在父亲的床席上，用自己的体温把被子暖热，再请父亲睡到温暖的床上。小黄香不仅以孝心闻名，而且刻苦勤奋，博学多才，受到当时世人的高度赞誉。</a:t>
            </a:r>
            <a:endParaRPr lang="zh-CN" altLang="en-US" sz="2800" b="1" dirty="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wheel(4)">
                                      <p:cBhvr>
                                        <p:cTn id="7" dur="2000"/>
                                        <p:tgtEl>
                                          <p:spTgt spid="3072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0723">
                                            <p:txEl>
                                              <p:charRg st="0" end="210"/>
                                            </p:txEl>
                                          </p:spTgt>
                                        </p:tgtEl>
                                        <p:attrNameLst>
                                          <p:attrName>style.visibility</p:attrName>
                                        </p:attrNameLst>
                                      </p:cBhvr>
                                      <p:to>
                                        <p:strVal val="visible"/>
                                      </p:to>
                                    </p:set>
                                    <p:animEffect transition="in" filter="wipe(down)">
                                      <p:cBhvr>
                                        <p:cTn id="12" dur="580">
                                          <p:stCondLst>
                                            <p:cond delay="0"/>
                                          </p:stCondLst>
                                        </p:cTn>
                                        <p:tgtEl>
                                          <p:spTgt spid="30723">
                                            <p:txEl>
                                              <p:charRg st="0" end="210"/>
                                            </p:txEl>
                                          </p:spTgt>
                                        </p:tgtEl>
                                      </p:cBhvr>
                                    </p:animEffect>
                                    <p:anim calcmode="lin" valueType="num">
                                      <p:cBhvr>
                                        <p:cTn id="13" dur="1822" tmFilter="0,0; 0.14,0.36; 0.43,0.73; 0.71,0.91; 1.0,1.0">
                                          <p:stCondLst>
                                            <p:cond delay="0"/>
                                          </p:stCondLst>
                                        </p:cTn>
                                        <p:tgtEl>
                                          <p:spTgt spid="30723">
                                            <p:txEl>
                                              <p:charRg st="0" end="21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0723">
                                            <p:txEl>
                                              <p:charRg st="0" end="210"/>
                                            </p:txEl>
                                          </p:spTgt>
                                        </p:tgtEl>
                                        <p:attrNameLst>
                                          <p:attrName>ppt_y</p:attrName>
                                        </p:attrNameLst>
                                      </p:cBhvr>
                                      <p:tavLst>
                                        <p:tav tm="0" fmla="#ppt_y-sin(pi*$)/3">
                                          <p:val>
                                            <p:fltVal val="0.500000"/>
                                          </p:val>
                                        </p:tav>
                                        <p:tav tm="100000">
                                          <p:val>
                                            <p:fltVal val="1.000000"/>
                                          </p:val>
                                        </p:tav>
                                      </p:tavLst>
                                    </p:anim>
                                    <p:anim calcmode="lin" valueType="num">
                                      <p:cBhvr>
                                        <p:cTn id="15" dur="664" tmFilter="0, 0; 0.125,0.2665; 0.25,0.4; 0.375,0.465; 0.5,0.5;  0.625,0.535; 0.75,0.6; 0.875,0.7335; 1,1">
                                          <p:stCondLst>
                                            <p:cond delay="664"/>
                                          </p:stCondLst>
                                        </p:cTn>
                                        <p:tgtEl>
                                          <p:spTgt spid="30723">
                                            <p:txEl>
                                              <p:charRg st="0" end="210"/>
                                            </p:txEl>
                                          </p:spTgt>
                                        </p:tgtEl>
                                        <p:attrNameLst>
                                          <p:attrName>ppt_y</p:attrName>
                                        </p:attrNameLst>
                                      </p:cBhvr>
                                      <p:tavLst>
                                        <p:tav tm="0" fmla="#ppt_y-sin(pi*$)/9">
                                          <p:val>
                                            <p:fltVal val="0.000000"/>
                                          </p:val>
                                        </p:tav>
                                        <p:tav tm="100000">
                                          <p:val>
                                            <p:fltVal val="1.000000"/>
                                          </p:val>
                                        </p:tav>
                                      </p:tavLst>
                                    </p:anim>
                                    <p:anim calcmode="lin" valueType="num">
                                      <p:cBhvr>
                                        <p:cTn id="16" dur="332" tmFilter="0, 0; 0.125,0.2665; 0.25,0.4; 0.375,0.465; 0.5,0.5;  0.625,0.535; 0.75,0.6; 0.875,0.7335; 1,1">
                                          <p:stCondLst>
                                            <p:cond delay="1324"/>
                                          </p:stCondLst>
                                        </p:cTn>
                                        <p:tgtEl>
                                          <p:spTgt spid="30723">
                                            <p:txEl>
                                              <p:charRg st="0" end="210"/>
                                            </p:txEl>
                                          </p:spTgt>
                                        </p:tgtEl>
                                        <p:attrNameLst>
                                          <p:attrName>ppt_y</p:attrName>
                                        </p:attrNameLst>
                                      </p:cBhvr>
                                      <p:tavLst>
                                        <p:tav tm="0" fmla="#ppt_y-sin(pi*$)/27">
                                          <p:val>
                                            <p:fltVal val="0.000000"/>
                                          </p:val>
                                        </p:tav>
                                        <p:tav tm="100000">
                                          <p:val>
                                            <p:fltVal val="1.000000"/>
                                          </p:val>
                                        </p:tav>
                                      </p:tavLst>
                                    </p:anim>
                                    <p:anim calcmode="lin" valueType="num">
                                      <p:cBhvr>
                                        <p:cTn id="17" dur="164" tmFilter="0, 0; 0.125,0.2665; 0.25,0.4; 0.375,0.465; 0.5,0.5;  0.625,0.535; 0.75,0.6; 0.875,0.7335; 1,1">
                                          <p:stCondLst>
                                            <p:cond delay="1656"/>
                                          </p:stCondLst>
                                        </p:cTn>
                                        <p:tgtEl>
                                          <p:spTgt spid="30723">
                                            <p:txEl>
                                              <p:charRg st="0" end="210"/>
                                            </p:txEl>
                                          </p:spTgt>
                                        </p:tgtEl>
                                        <p:attrNameLst>
                                          <p:attrName>ppt_y</p:attrName>
                                        </p:attrNameLst>
                                      </p:cBhvr>
                                      <p:tavLst>
                                        <p:tav tm="0" fmla="#ppt_y-sin(pi*$)/81">
                                          <p:val>
                                            <p:fltVal val="0.000000"/>
                                          </p:val>
                                        </p:tav>
                                        <p:tav tm="100000">
                                          <p:val>
                                            <p:fltVal val="1.000000"/>
                                          </p:val>
                                        </p:tav>
                                      </p:tavLst>
                                    </p:anim>
                                    <p:animScale>
                                      <p:cBhvr>
                                        <p:cTn id="18" dur="26">
                                          <p:stCondLst>
                                            <p:cond delay="650"/>
                                          </p:stCondLst>
                                        </p:cTn>
                                        <p:tgtEl>
                                          <p:spTgt spid="30723">
                                            <p:txEl>
                                              <p:charRg st="0" end="210"/>
                                            </p:txEl>
                                          </p:spTgt>
                                        </p:tgtEl>
                                      </p:cBhvr>
                                      <p:to x="100000" y="60000"/>
                                    </p:animScale>
                                    <p:animScale>
                                      <p:cBhvr>
                                        <p:cTn id="19" dur="166" decel="50000">
                                          <p:stCondLst>
                                            <p:cond delay="676"/>
                                          </p:stCondLst>
                                        </p:cTn>
                                        <p:tgtEl>
                                          <p:spTgt spid="30723">
                                            <p:txEl>
                                              <p:charRg st="0" end="210"/>
                                            </p:txEl>
                                          </p:spTgt>
                                        </p:tgtEl>
                                      </p:cBhvr>
                                      <p:to x="100000" y="100000"/>
                                    </p:animScale>
                                    <p:animScale>
                                      <p:cBhvr>
                                        <p:cTn id="20" dur="26">
                                          <p:stCondLst>
                                            <p:cond delay="1312"/>
                                          </p:stCondLst>
                                        </p:cTn>
                                        <p:tgtEl>
                                          <p:spTgt spid="30723">
                                            <p:txEl>
                                              <p:charRg st="0" end="210"/>
                                            </p:txEl>
                                          </p:spTgt>
                                        </p:tgtEl>
                                      </p:cBhvr>
                                      <p:to x="100000" y="80000"/>
                                    </p:animScale>
                                    <p:animScale>
                                      <p:cBhvr>
                                        <p:cTn id="21" dur="166" decel="50000">
                                          <p:stCondLst>
                                            <p:cond delay="1338"/>
                                          </p:stCondLst>
                                        </p:cTn>
                                        <p:tgtEl>
                                          <p:spTgt spid="30723">
                                            <p:txEl>
                                              <p:charRg st="0" end="210"/>
                                            </p:txEl>
                                          </p:spTgt>
                                        </p:tgtEl>
                                      </p:cBhvr>
                                      <p:to x="100000" y="100000"/>
                                    </p:animScale>
                                    <p:animScale>
                                      <p:cBhvr>
                                        <p:cTn id="22" dur="26">
                                          <p:stCondLst>
                                            <p:cond delay="1642"/>
                                          </p:stCondLst>
                                        </p:cTn>
                                        <p:tgtEl>
                                          <p:spTgt spid="30723">
                                            <p:txEl>
                                              <p:charRg st="0" end="210"/>
                                            </p:txEl>
                                          </p:spTgt>
                                        </p:tgtEl>
                                      </p:cBhvr>
                                      <p:to x="100000" y="90000"/>
                                    </p:animScale>
                                    <p:animScale>
                                      <p:cBhvr>
                                        <p:cTn id="23" dur="166" decel="50000">
                                          <p:stCondLst>
                                            <p:cond delay="1668"/>
                                          </p:stCondLst>
                                        </p:cTn>
                                        <p:tgtEl>
                                          <p:spTgt spid="30723">
                                            <p:txEl>
                                              <p:charRg st="0" end="210"/>
                                            </p:txEl>
                                          </p:spTgt>
                                        </p:tgtEl>
                                      </p:cBhvr>
                                      <p:to x="100000" y="100000"/>
                                    </p:animScale>
                                    <p:animScale>
                                      <p:cBhvr>
                                        <p:cTn id="24" dur="26">
                                          <p:stCondLst>
                                            <p:cond delay="1808"/>
                                          </p:stCondLst>
                                        </p:cTn>
                                        <p:tgtEl>
                                          <p:spTgt spid="30723">
                                            <p:txEl>
                                              <p:charRg st="0" end="210"/>
                                            </p:txEl>
                                          </p:spTgt>
                                        </p:tgtEl>
                                      </p:cBhvr>
                                      <p:to x="100000" y="95000"/>
                                    </p:animScale>
                                    <p:animScale>
                                      <p:cBhvr>
                                        <p:cTn id="25" dur="166" decel="50000">
                                          <p:stCondLst>
                                            <p:cond delay="1834"/>
                                          </p:stCondLst>
                                        </p:cTn>
                                        <p:tgtEl>
                                          <p:spTgt spid="30723">
                                            <p:txEl>
                                              <p:charRg st="0" end="21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3600</Words>
  <Application>WPS 演示</Application>
  <PresentationFormat>宽屏</PresentationFormat>
  <Paragraphs>147</Paragraphs>
  <Slides>16</Slides>
  <Notes>1</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33" baseType="lpstr">
      <vt:lpstr>Arial</vt:lpstr>
      <vt:lpstr>宋体</vt:lpstr>
      <vt:lpstr>Wingdings</vt:lpstr>
      <vt:lpstr>微软雅黑</vt:lpstr>
      <vt:lpstr>Arial Unicode MS</vt:lpstr>
      <vt:lpstr>Times New Roman</vt:lpstr>
      <vt:lpstr>华文行楷</vt:lpstr>
      <vt:lpstr>隶书</vt:lpstr>
      <vt:lpstr>Calibri</vt:lpstr>
      <vt:lpstr>楷体_GB2312</vt:lpstr>
      <vt:lpstr>新宋体</vt:lpstr>
      <vt:lpstr>黑体</vt:lpstr>
      <vt:lpstr>Tahoma</vt:lpstr>
      <vt:lpstr>仿宋_GB2312</vt:lpstr>
      <vt:lpstr>仿宋</vt:lpstr>
      <vt:lpstr>Office 主题​​</vt:lpstr>
      <vt:lpstr>PowerPoint.Slide.8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孝敬父母是中华民族的传统美德</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mayn</cp:lastModifiedBy>
  <cp:revision>25</cp:revision>
  <dcterms:created xsi:type="dcterms:W3CDTF">2019-06-19T02:08:00Z</dcterms:created>
  <dcterms:modified xsi:type="dcterms:W3CDTF">2019-10-15T01:08:29Z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