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308" r:id="rId9"/>
    <p:sldId id="264" r:id="rId10"/>
    <p:sldId id="265" r:id="rId11"/>
    <p:sldId id="266" r:id="rId12"/>
    <p:sldId id="268" r:id="rId13"/>
    <p:sldId id="269" r:id="rId14"/>
    <p:sldId id="274" r:id="rId15"/>
    <p:sldId id="270" r:id="rId16"/>
    <p:sldId id="275" r:id="rId17"/>
    <p:sldId id="271" r:id="rId18"/>
    <p:sldId id="273" r:id="rId19"/>
    <p:sldId id="272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9" r:id="rId48"/>
    <p:sldId id="310" r:id="rId49"/>
    <p:sldId id="311" r:id="rId50"/>
    <p:sldId id="306" r:id="rId5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0000"/>
    <a:srgbClr val="006600"/>
    <a:srgbClr val="003300"/>
    <a:srgbClr val="0000CC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9" autoAdjust="0"/>
    <p:restoredTop sz="86438" autoAdjust="0"/>
  </p:normalViewPr>
  <p:slideViewPr>
    <p:cSldViewPr>
      <p:cViewPr varScale="1">
        <p:scale>
          <a:sx n="76" d="100"/>
          <a:sy n="76" d="100"/>
        </p:scale>
        <p:origin x="-57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8032B68-72C6-4457-9F83-58618D25D07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07CE4-4C67-46B6-9D2A-69E4DEB9E2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BA688-F0F8-4210-BDDE-B87D09C8D9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95107-5195-4342-B905-F8BA9296999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E0716-B0FC-45E4-8423-FF2F162945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E73BE-DA0E-4CF1-8C48-EDA77F124D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4E48D-0AC7-427C-AF09-17BBD5F1EE8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D71B7-1B9B-4A5B-80DD-B858414323C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FE664B-F7A5-4EBC-BA31-9B791F84A99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00A14-A50F-460E-B36B-5CF3EF3B38B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A658C-0930-489A-8A6E-3DA0FDCD597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9FC06A0-D483-44A1-ACC9-1E209D5CACB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7.wav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2.GIF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5.wav"/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3.GIF"/><Relationship Id="rId4" Type="http://schemas.openxmlformats.org/officeDocument/2006/relationships/image" Target="../media/image32.GIF"/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image" Target="../media/image2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4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audio" Target="../media/audio1.wav"/><Relationship Id="rId3" Type="http://schemas.openxmlformats.org/officeDocument/2006/relationships/audio" Target="../media/audio6.wav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25.jpe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GIF"/><Relationship Id="rId3" Type="http://schemas.openxmlformats.org/officeDocument/2006/relationships/slide" Target="slide2.xml"/><Relationship Id="rId2" Type="http://schemas.openxmlformats.org/officeDocument/2006/relationships/image" Target="../media/image36.wmf"/><Relationship Id="rId1" Type="http://schemas.openxmlformats.org/officeDocument/2006/relationships/image" Target="../media/image5.jpe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GIF"/><Relationship Id="rId3" Type="http://schemas.openxmlformats.org/officeDocument/2006/relationships/slide" Target="slide2.xml"/><Relationship Id="rId2" Type="http://schemas.openxmlformats.org/officeDocument/2006/relationships/image" Target="../media/image36.wmf"/><Relationship Id="rId1" Type="http://schemas.openxmlformats.org/officeDocument/2006/relationships/image" Target="../media/image5.jpe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GIF"/><Relationship Id="rId3" Type="http://schemas.openxmlformats.org/officeDocument/2006/relationships/slide" Target="slide2.xml"/><Relationship Id="rId2" Type="http://schemas.openxmlformats.org/officeDocument/2006/relationships/image" Target="../media/image36.wmf"/><Relationship Id="rId1" Type="http://schemas.openxmlformats.org/officeDocument/2006/relationships/image" Target="../media/image5.jpe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GIF"/><Relationship Id="rId3" Type="http://schemas.openxmlformats.org/officeDocument/2006/relationships/slide" Target="slide2.xml"/><Relationship Id="rId2" Type="http://schemas.openxmlformats.org/officeDocument/2006/relationships/image" Target="../media/image36.wmf"/><Relationship Id="rId1" Type="http://schemas.openxmlformats.org/officeDocument/2006/relationships/image" Target="../media/image5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6.wav"/><Relationship Id="rId3" Type="http://schemas.openxmlformats.org/officeDocument/2006/relationships/audio" Target="../media/audio1.wav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audio" Target="../media/audio4.wav"/><Relationship Id="rId8" Type="http://schemas.openxmlformats.org/officeDocument/2006/relationships/audio" Target="../media/audio1.wav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7.wav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7.wav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 bwMode="auto">
          <a:xfrm>
            <a:off x="900113" y="525463"/>
            <a:ext cx="7489825" cy="1800225"/>
            <a:chOff x="703" y="694"/>
            <a:chExt cx="4264" cy="1134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auto">
            <a:xfrm>
              <a:off x="703" y="694"/>
              <a:ext cx="4264" cy="1134"/>
            </a:xfrm>
            <a:prstGeom prst="rect">
              <a:avLst/>
            </a:prstGeom>
            <a:gradFill rotWithShape="1">
              <a:gsLst>
                <a:gs pos="0">
                  <a:srgbClr val="CCCCFF"/>
                </a:gs>
                <a:gs pos="17999">
                  <a:srgbClr val="99CCFF"/>
                </a:gs>
                <a:gs pos="39000">
                  <a:srgbClr val="CC99FF"/>
                </a:gs>
                <a:gs pos="64000">
                  <a:srgbClr val="9966FF"/>
                </a:gs>
                <a:gs pos="82001">
                  <a:srgbClr val="99CCFF"/>
                </a:gs>
                <a:gs pos="100000">
                  <a:srgbClr val="CC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1338" y="853"/>
              <a:ext cx="3085" cy="8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 dirty="0">
                  <a:ln w="12700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华文行楷"/>
                  <a:ea typeface="华文行楷"/>
                </a:rPr>
                <a:t>《</a:t>
              </a:r>
              <a:r>
                <a:rPr lang="zh-CN" altLang="en-US" sz="3600" kern="10" dirty="0">
                  <a:ln w="12700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华文行楷"/>
                  <a:ea typeface="华文行楷"/>
                </a:rPr>
                <a:t>论语</a:t>
              </a:r>
              <a:r>
                <a:rPr lang="en-US" altLang="zh-CN" sz="3600" kern="10" dirty="0">
                  <a:ln w="12700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华文行楷"/>
                  <a:ea typeface="华文行楷"/>
                </a:rPr>
                <a:t>》</a:t>
              </a:r>
              <a:r>
                <a:rPr lang="zh-CN" altLang="en-US" sz="3600" kern="10" dirty="0">
                  <a:ln w="12700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华文行楷"/>
                  <a:ea typeface="华文行楷"/>
                </a:rPr>
                <a:t>十则</a:t>
              </a:r>
              <a:endParaRPr lang="zh-CN" altLang="en-US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/>
                <a:ea typeface="华文行楷"/>
              </a:endParaRPr>
            </a:p>
          </p:txBody>
        </p:sp>
      </p:grpSp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 rot="5400000">
            <a:off x="5651931" y="3947200"/>
            <a:ext cx="3695600" cy="81490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 dirty="0">
                <a:ln w="9525"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隶书"/>
                <a:ea typeface="隶书"/>
              </a:rPr>
              <a:t>孔子讲学图</a:t>
            </a:r>
            <a:endParaRPr lang="zh-CN" altLang="en-US" sz="3600" kern="10" dirty="0">
              <a:ln w="9525">
                <a:solidFill>
                  <a:srgbClr val="FF0000"/>
                </a:solidFill>
                <a:round/>
              </a:ln>
              <a:gradFill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latin typeface="隶书"/>
              <a:ea typeface="隶书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379801"/>
            <a:ext cx="5080000" cy="3949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0"/>
            <a:ext cx="48593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738"/>
            <a:ext cx="4211638" cy="400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11638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63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7" name="Group 5"/>
          <p:cNvGrpSpPr/>
          <p:nvPr/>
        </p:nvGrpSpPr>
        <p:grpSpPr bwMode="auto">
          <a:xfrm>
            <a:off x="2843213" y="0"/>
            <a:ext cx="3219450" cy="1889125"/>
            <a:chOff x="1791" y="0"/>
            <a:chExt cx="2028" cy="1190"/>
          </a:xfrm>
        </p:grpSpPr>
        <p:sp>
          <p:nvSpPr>
            <p:cNvPr id="18438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791" y="0"/>
              <a:ext cx="2028" cy="69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12700">
                    <a:solidFill>
                      <a:srgbClr val="3333CC"/>
                    </a:solidFill>
                    <a:round/>
                  </a:ln>
                  <a:solidFill>
                    <a:srgbClr val="B2B2B2">
                      <a:alpha val="50000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方正舒体"/>
                  <a:ea typeface="方正舒体"/>
                </a:rPr>
                <a:t>预习检查</a:t>
              </a:r>
              <a:endPara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方正舒体"/>
                <a:ea typeface="方正舒体"/>
              </a:endParaRPr>
            </a:p>
          </p:txBody>
        </p:sp>
        <p:sp>
          <p:nvSpPr>
            <p:cNvPr id="18439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927" y="663"/>
              <a:ext cx="1846" cy="5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spc="-360" dirty="0">
                  <a:ln w="12700">
                    <a:solidFill>
                      <a:srgbClr val="000099"/>
                    </a:solidFill>
                    <a:round/>
                  </a:ln>
                  <a:solidFill>
                    <a:srgbClr val="33CCFF"/>
                  </a:solidFill>
                  <a:effectLst>
                    <a:outerShdw dist="125724" dir="18900000" algn="ctr" rotWithShape="0">
                      <a:srgbClr val="000099"/>
                    </a:outerShdw>
                  </a:effectLst>
                  <a:latin typeface="华文新魏"/>
                  <a:ea typeface="华文新魏"/>
                </a:rPr>
                <a:t>读准字音</a:t>
              </a:r>
              <a:endParaRPr lang="zh-CN" altLang="en-US" sz="3600" kern="10" spc="-36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/>
                <a:ea typeface="华文新魏"/>
              </a:endParaRPr>
            </a:p>
          </p:txBody>
        </p:sp>
      </p:grpSp>
      <p:grpSp>
        <p:nvGrpSpPr>
          <p:cNvPr id="18458" name="Group 26"/>
          <p:cNvGrpSpPr/>
          <p:nvPr/>
        </p:nvGrpSpPr>
        <p:grpSpPr bwMode="auto">
          <a:xfrm>
            <a:off x="971550" y="1773238"/>
            <a:ext cx="2159000" cy="4602162"/>
            <a:chOff x="612" y="1117"/>
            <a:chExt cx="1360" cy="2899"/>
          </a:xfrm>
        </p:grpSpPr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657" y="1117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  </a:t>
              </a:r>
              <a:r>
                <a:rPr lang="zh-CN" altLang="en-US" sz="3600" b="1">
                  <a:solidFill>
                    <a:srgbClr val="FF0000"/>
                  </a:solidFill>
                </a:rPr>
                <a:t>论</a:t>
              </a:r>
              <a:r>
                <a:rPr lang="zh-CN" altLang="en-US" sz="3600" b="1"/>
                <a:t>语</a:t>
              </a:r>
              <a:endParaRPr lang="zh-CN" altLang="en-US" sz="3600" b="1"/>
            </a:p>
          </p:txBody>
        </p:sp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839" y="1616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</a:rPr>
                <a:t>曾</a:t>
              </a:r>
              <a:r>
                <a:rPr lang="zh-CN" altLang="en-US" sz="3600" b="1"/>
                <a:t>参</a:t>
              </a:r>
              <a:endParaRPr lang="zh-CN" altLang="en-US" sz="3600" b="1"/>
            </a:p>
          </p:txBody>
        </p:sp>
        <p:sp>
          <p:nvSpPr>
            <p:cNvPr id="18444" name="Text Box 12"/>
            <p:cNvSpPr txBox="1">
              <a:spLocks noChangeArrowheads="1"/>
            </p:cNvSpPr>
            <p:nvPr/>
          </p:nvSpPr>
          <p:spPr bwMode="auto">
            <a:xfrm>
              <a:off x="748" y="3113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/>
                <a:t>其</a:t>
              </a:r>
              <a:r>
                <a:rPr lang="zh-CN" altLang="en-US" sz="3600" b="1">
                  <a:solidFill>
                    <a:srgbClr val="FF0000"/>
                  </a:solidFill>
                </a:rPr>
                <a:t>恕</a:t>
              </a:r>
              <a:r>
                <a:rPr lang="zh-CN" altLang="en-US" sz="3600" b="1"/>
                <a:t>乎</a:t>
              </a:r>
              <a:endParaRPr lang="zh-CN" altLang="en-US" sz="3600" b="1"/>
            </a:p>
          </p:txBody>
        </p:sp>
        <p:sp>
          <p:nvSpPr>
            <p:cNvPr id="18445" name="Text Box 13"/>
            <p:cNvSpPr txBox="1">
              <a:spLocks noChangeArrowheads="1"/>
            </p:cNvSpPr>
            <p:nvPr/>
          </p:nvSpPr>
          <p:spPr bwMode="auto">
            <a:xfrm>
              <a:off x="612" y="3612"/>
              <a:ext cx="136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</a:rPr>
                <a:t>谋</a:t>
              </a:r>
              <a:r>
                <a:rPr lang="zh-CN" altLang="en-US" sz="3600" b="1"/>
                <a:t>而不忠</a:t>
              </a:r>
              <a:endParaRPr lang="zh-CN" altLang="en-US" sz="3600" b="1"/>
            </a:p>
          </p:txBody>
        </p:sp>
        <p:sp>
          <p:nvSpPr>
            <p:cNvPr id="18446" name="Text Box 14"/>
            <p:cNvSpPr txBox="1">
              <a:spLocks noChangeArrowheads="1"/>
            </p:cNvSpPr>
            <p:nvPr/>
          </p:nvSpPr>
          <p:spPr bwMode="auto">
            <a:xfrm>
              <a:off x="839" y="2115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/>
                <a:t>三</a:t>
              </a:r>
              <a:r>
                <a:rPr lang="zh-CN" altLang="en-US" sz="3600" b="1">
                  <a:solidFill>
                    <a:srgbClr val="FF0000"/>
                  </a:solidFill>
                </a:rPr>
                <a:t>省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  <p:sp>
          <p:nvSpPr>
            <p:cNvPr id="18447" name="Text Box 15"/>
            <p:cNvSpPr txBox="1">
              <a:spLocks noChangeArrowheads="1"/>
            </p:cNvSpPr>
            <p:nvPr/>
          </p:nvSpPr>
          <p:spPr bwMode="auto">
            <a:xfrm>
              <a:off x="839" y="2614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</a:rPr>
                <a:t>弘毅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</p:grp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4643438" y="5661025"/>
            <a:ext cx="23764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风乎舞</a:t>
            </a:r>
            <a:r>
              <a:rPr lang="zh-CN" altLang="en-US" sz="3600" b="1">
                <a:solidFill>
                  <a:srgbClr val="FF0000"/>
                </a:solidFill>
              </a:rPr>
              <a:t>雩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pSp>
        <p:nvGrpSpPr>
          <p:cNvPr id="18459" name="Group 27"/>
          <p:cNvGrpSpPr/>
          <p:nvPr/>
        </p:nvGrpSpPr>
        <p:grpSpPr bwMode="auto">
          <a:xfrm>
            <a:off x="4787900" y="1844675"/>
            <a:ext cx="1944688" cy="3665538"/>
            <a:chOff x="3016" y="1162"/>
            <a:chExt cx="1225" cy="2309"/>
          </a:xfrm>
        </p:grpSpPr>
        <p:sp>
          <p:nvSpPr>
            <p:cNvPr id="18448" name="Text Box 16"/>
            <p:cNvSpPr txBox="1">
              <a:spLocks noChangeArrowheads="1"/>
            </p:cNvSpPr>
            <p:nvPr/>
          </p:nvSpPr>
          <p:spPr bwMode="auto">
            <a:xfrm>
              <a:off x="3243" y="2069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</a:rPr>
                <a:t>韶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  <p:sp>
          <p:nvSpPr>
            <p:cNvPr id="18449" name="Text Box 17"/>
            <p:cNvSpPr txBox="1">
              <a:spLocks noChangeArrowheads="1"/>
            </p:cNvSpPr>
            <p:nvPr/>
          </p:nvSpPr>
          <p:spPr bwMode="auto">
            <a:xfrm>
              <a:off x="3198" y="1616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</a:rPr>
                <a:t>冠</a:t>
              </a:r>
              <a:r>
                <a:rPr lang="zh-CN" altLang="en-US" sz="3600" b="1"/>
                <a:t>者</a:t>
              </a:r>
              <a:endParaRPr lang="zh-CN" altLang="en-US" sz="3600" b="1"/>
            </a:p>
          </p:txBody>
        </p:sp>
        <p:sp>
          <p:nvSpPr>
            <p:cNvPr id="18450" name="Text Box 18"/>
            <p:cNvSpPr txBox="1">
              <a:spLocks noChangeArrowheads="1"/>
            </p:cNvSpPr>
            <p:nvPr/>
          </p:nvSpPr>
          <p:spPr bwMode="auto">
            <a:xfrm>
              <a:off x="3016" y="3067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/>
                <a:t>浴乎</a:t>
              </a:r>
              <a:r>
                <a:rPr lang="zh-CN" altLang="en-US" sz="3600" b="1">
                  <a:solidFill>
                    <a:srgbClr val="FF0000"/>
                  </a:solidFill>
                </a:rPr>
                <a:t>沂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  <p:sp>
          <p:nvSpPr>
            <p:cNvPr id="18452" name="Text Box 20"/>
            <p:cNvSpPr txBox="1">
              <a:spLocks noChangeArrowheads="1"/>
            </p:cNvSpPr>
            <p:nvPr/>
          </p:nvSpPr>
          <p:spPr bwMode="auto">
            <a:xfrm>
              <a:off x="3198" y="2523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</a:rPr>
                <a:t>喟</a:t>
              </a:r>
              <a:r>
                <a:rPr lang="zh-CN" altLang="en-US" sz="3600" b="1"/>
                <a:t>然</a:t>
              </a:r>
              <a:endParaRPr lang="zh-CN" altLang="en-US" sz="3600" b="1"/>
            </a:p>
          </p:txBody>
        </p:sp>
        <p:sp>
          <p:nvSpPr>
            <p:cNvPr id="18453" name="Text Box 21"/>
            <p:cNvSpPr txBox="1">
              <a:spLocks noChangeArrowheads="1"/>
            </p:cNvSpPr>
            <p:nvPr/>
          </p:nvSpPr>
          <p:spPr bwMode="auto">
            <a:xfrm>
              <a:off x="3198" y="1162"/>
              <a:ext cx="99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/>
                <a:t>编</a:t>
              </a:r>
              <a:r>
                <a:rPr lang="zh-CN" altLang="en-US" sz="3600" b="1">
                  <a:solidFill>
                    <a:srgbClr val="FF0000"/>
                  </a:solidFill>
                </a:rPr>
                <a:t>纂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</p:grp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3132138" y="1916113"/>
            <a:ext cx="1800225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</a:rPr>
              <a:t>lún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</a:rPr>
              <a:t>zēng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</a:rPr>
              <a:t>xǐng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</a:rPr>
              <a:t>hóngyì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</a:rPr>
              <a:t>shù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</a:rPr>
              <a:t>móu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6588125" y="1844675"/>
            <a:ext cx="2555875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zuǎn</a:t>
            </a:r>
            <a:r>
              <a:rPr lang="zh-CN" altLang="en-US" sz="3200" b="1">
                <a:latin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guàn</a:t>
            </a:r>
            <a:r>
              <a:rPr lang="zh-CN" altLang="en-US" sz="3200" b="1">
                <a:latin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sháo</a:t>
            </a:r>
            <a:r>
              <a:rPr lang="zh-CN" altLang="en-US" sz="3200" b="1">
                <a:latin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kuì</a:t>
            </a:r>
            <a:r>
              <a:rPr lang="zh-CN" altLang="en-US" sz="3200" b="1">
                <a:latin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yí</a:t>
            </a:r>
            <a:r>
              <a:rPr lang="zh-CN" altLang="en-US" sz="3200" b="1">
                <a:latin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yú</a:t>
            </a:r>
            <a:r>
              <a:rPr lang="zh-CN" altLang="en-US" sz="3200" b="1">
                <a:latin typeface="宋体" panose="02010600030101010101" pitchFamily="2" charset="-122"/>
              </a:rPr>
              <a:t>）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8456" name="Picture 24" descr="Q_014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 cstate="print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0"/>
            <a:ext cx="175260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18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184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184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1" grpId="0"/>
      <p:bldP spid="18454" grpId="0"/>
      <p:bldP spid="184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268538" y="0"/>
            <a:ext cx="468153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研读课文</a:t>
            </a:r>
            <a:endParaRPr lang="zh-CN" altLang="en-US" sz="800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95288" y="1268413"/>
            <a:ext cx="83534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39750" y="1341438"/>
            <a:ext cx="828040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（一）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曾子</a:t>
            </a:r>
            <a:r>
              <a:rPr lang="zh-CN" altLang="en-US" sz="3200">
                <a:ea typeface="华文新魏" pitchFamily="2" charset="-122"/>
              </a:rPr>
              <a:t>曰：“吾日三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省吾</a:t>
            </a:r>
            <a:r>
              <a:rPr lang="zh-CN" altLang="en-US" sz="3200">
                <a:ea typeface="华文新魏" pitchFamily="2" charset="-122"/>
              </a:rPr>
              <a:t>身</a:t>
            </a:r>
            <a:r>
              <a:rPr lang="en-US" altLang="zh-CN" sz="3200">
                <a:ea typeface="华文新魏" pitchFamily="2" charset="-122"/>
              </a:rPr>
              <a:t>——</a:t>
            </a:r>
            <a:r>
              <a:rPr lang="zh-CN" altLang="en-US" sz="3200">
                <a:ea typeface="华文新魏" pitchFamily="2" charset="-122"/>
              </a:rPr>
              <a:t>为人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谋</a:t>
            </a:r>
            <a:r>
              <a:rPr lang="zh-CN" altLang="en-US" sz="3200">
                <a:ea typeface="华文新魏" pitchFamily="2" charset="-122"/>
              </a:rPr>
              <a:t>而不</a:t>
            </a: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忠</a:t>
            </a:r>
            <a:r>
              <a:rPr lang="zh-CN" altLang="en-US" sz="3200">
                <a:ea typeface="华文新魏" pitchFamily="2" charset="-122"/>
              </a:rPr>
              <a:t>乎？与朋友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交</a:t>
            </a:r>
            <a:r>
              <a:rPr lang="zh-CN" altLang="en-US" sz="3200">
                <a:ea typeface="华文新魏" pitchFamily="2" charset="-122"/>
              </a:rPr>
              <a:t>而不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信</a:t>
            </a:r>
            <a:r>
              <a:rPr lang="zh-CN" altLang="en-US" sz="3200">
                <a:ea typeface="华文新魏" pitchFamily="2" charset="-122"/>
              </a:rPr>
              <a:t>乎？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传</a:t>
            </a:r>
            <a:r>
              <a:rPr lang="zh-CN" altLang="en-US" sz="3200">
                <a:ea typeface="华文新魏" pitchFamily="2" charset="-122"/>
              </a:rPr>
              <a:t>不习乎？”</a:t>
            </a:r>
            <a:endParaRPr lang="zh-CN" altLang="en-US" sz="3200">
              <a:ea typeface="华文新魏" pitchFamily="2" charset="-122"/>
            </a:endParaRPr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0" y="188913"/>
            <a:ext cx="2555875" cy="1079500"/>
          </a:xfrm>
          <a:prstGeom prst="wedgeRoundRectCallout">
            <a:avLst>
              <a:gd name="adj1" fmla="val 24843"/>
              <a:gd name="adj2" fmla="val 6823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孔子的学生，名参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shēn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），字子舆。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2124075" y="1989138"/>
            <a:ext cx="2555875" cy="720725"/>
          </a:xfrm>
          <a:prstGeom prst="wedgeRoundRectCallout">
            <a:avLst>
              <a:gd name="adj1" fmla="val 57704"/>
              <a:gd name="adj2" fmla="val -7224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对自己的言行反省与检查。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4859338" y="1916113"/>
            <a:ext cx="1152525" cy="504825"/>
          </a:xfrm>
          <a:prstGeom prst="wedgeRoundRectCallout">
            <a:avLst>
              <a:gd name="adj1" fmla="val 7023"/>
              <a:gd name="adj2" fmla="val -7138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6227763" y="1989138"/>
            <a:ext cx="2555875" cy="503237"/>
          </a:xfrm>
          <a:prstGeom prst="wedgeRoundRectCallout">
            <a:avLst>
              <a:gd name="adj1" fmla="val 13977"/>
              <a:gd name="adj2" fmla="val -8911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谋划，商量办法。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>
            <a:off x="0" y="1844675"/>
            <a:ext cx="1763713" cy="503238"/>
          </a:xfrm>
          <a:prstGeom prst="wedgeRoundRectCallout">
            <a:avLst>
              <a:gd name="adj1" fmla="val -6704"/>
              <a:gd name="adj2" fmla="val 13769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诚心诚意。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9" name="AutoShape 13"/>
          <p:cNvSpPr>
            <a:spLocks noChangeArrowheads="1"/>
          </p:cNvSpPr>
          <p:nvPr/>
        </p:nvSpPr>
        <p:spPr bwMode="auto">
          <a:xfrm>
            <a:off x="2124075" y="3141663"/>
            <a:ext cx="1081088" cy="431800"/>
          </a:xfrm>
          <a:prstGeom prst="wedgeRoundRectCallout">
            <a:avLst>
              <a:gd name="adj1" fmla="val 57046"/>
              <a:gd name="adj2" fmla="val -7867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交往。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4427538" y="3213100"/>
            <a:ext cx="1081087" cy="431800"/>
          </a:xfrm>
          <a:prstGeom prst="wedgeRoundRectCallout">
            <a:avLst>
              <a:gd name="adj1" fmla="val -40602"/>
              <a:gd name="adj2" fmla="val -8786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诚实。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6227763" y="3357563"/>
            <a:ext cx="2555875" cy="431800"/>
          </a:xfrm>
          <a:prstGeom prst="wedgeRoundRectCallout">
            <a:avLst>
              <a:gd name="adj1" fmla="val -64347"/>
              <a:gd name="adj2" fmla="val -11948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老师传授的知识。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395288" y="3744913"/>
            <a:ext cx="8424862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6600"/>
                </a:solidFill>
                <a:ea typeface="华文新魏" pitchFamily="2" charset="-122"/>
              </a:rPr>
              <a:t>       </a:t>
            </a:r>
            <a:endParaRPr lang="en-US" altLang="zh-CN" sz="3600" dirty="0">
              <a:solidFill>
                <a:srgbClr val="0066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 dirty="0">
                <a:solidFill>
                  <a:srgbClr val="006600"/>
                </a:solidFill>
                <a:ea typeface="华文新魏" pitchFamily="2" charset="-122"/>
              </a:rPr>
              <a:t>曾子说：“我每天三次反省自己</a:t>
            </a:r>
            <a:r>
              <a:rPr lang="en-US" altLang="zh-CN" sz="3600" dirty="0">
                <a:solidFill>
                  <a:srgbClr val="006600"/>
                </a:solidFill>
                <a:ea typeface="华文新魏" pitchFamily="2" charset="-122"/>
              </a:rPr>
              <a:t>——</a:t>
            </a:r>
            <a:r>
              <a:rPr lang="zh-CN" altLang="en-US" sz="3600" dirty="0">
                <a:solidFill>
                  <a:srgbClr val="006600"/>
                </a:solidFill>
                <a:ea typeface="华文新魏" pitchFamily="2" charset="-122"/>
              </a:rPr>
              <a:t>为别人谋划不诚心诚意吗？与朋友交往不诚实吗？（老师）传授的知识不去复习吗？”</a:t>
            </a:r>
            <a:endParaRPr lang="zh-CN" altLang="en-US" sz="3600" dirty="0">
              <a:solidFill>
                <a:srgbClr val="006600"/>
              </a:solidFill>
              <a:ea typeface="华文新魏" pitchFamily="2" charset="-122"/>
            </a:endParaRPr>
          </a:p>
        </p:txBody>
      </p:sp>
      <p:sp>
        <p:nvSpPr>
          <p:cNvPr id="19473" name="WordArt 17" descr="粉色面巾纸"/>
          <p:cNvSpPr>
            <a:spLocks noChangeArrowheads="1" noChangeShapeType="1" noTextEdit="1"/>
          </p:cNvSpPr>
          <p:nvPr/>
        </p:nvSpPr>
        <p:spPr bwMode="auto">
          <a:xfrm>
            <a:off x="2916238" y="3644900"/>
            <a:ext cx="2665412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800" decel="100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2" grpId="0"/>
      <p:bldP spid="19464" grpId="0" animBg="1"/>
      <p:bldP spid="19464" grpId="1" animBg="1"/>
      <p:bldP spid="19465" grpId="0" animBg="1"/>
      <p:bldP spid="19465" grpId="1" animBg="1"/>
      <p:bldP spid="19466" grpId="0" animBg="1"/>
      <p:bldP spid="19466" grpId="1" animBg="1"/>
      <p:bldP spid="19467" grpId="0" animBg="1"/>
      <p:bldP spid="19467" grpId="1" animBg="1"/>
      <p:bldP spid="19468" grpId="0" animBg="1"/>
      <p:bldP spid="19468" grpId="1" animBg="1"/>
      <p:bldP spid="19469" grpId="0" animBg="1"/>
      <p:bldP spid="19469" grpId="1" animBg="1"/>
      <p:bldP spid="19470" grpId="0" animBg="1"/>
      <p:bldP spid="19470" grpId="1" animBg="1"/>
      <p:bldP spid="19471" grpId="0" animBg="1"/>
      <p:bldP spid="19471" grpId="1" animBg="1"/>
      <p:bldP spid="19472" grpId="0"/>
      <p:bldP spid="1947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7848600" cy="545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49" charset="-122"/>
              </a:rPr>
              <a:t>       </a:t>
            </a:r>
            <a:r>
              <a:rPr lang="en-US" altLang="zh-CN" sz="4400">
                <a:solidFill>
                  <a:srgbClr val="660066"/>
                </a:solidFill>
                <a:ea typeface="隶书" pitchFamily="49" charset="-122"/>
              </a:rPr>
              <a:t>“</a:t>
            </a:r>
            <a:r>
              <a:rPr lang="zh-CN" altLang="en-US" sz="4400">
                <a:solidFill>
                  <a:srgbClr val="660066"/>
                </a:solidFill>
                <a:ea typeface="隶书" pitchFamily="49" charset="-122"/>
              </a:rPr>
              <a:t>吾日三省吾身”，一个“日”字，强调了反省的经常性，即每天如此；“三”强调了反省是多方面的。一个破折号，表明下文是反省的内容。曾子从三个方面来反省检查自己。从中可见古代治学人十分重视品德修养。</a:t>
            </a:r>
            <a:endParaRPr lang="zh-CN" altLang="en-US" sz="440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68313" y="0"/>
            <a:ext cx="8280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（二）子曰：“见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贤</a:t>
            </a:r>
            <a:r>
              <a:rPr lang="zh-CN" altLang="en-US" sz="3200">
                <a:ea typeface="华文新魏" pitchFamily="2" charset="-122"/>
              </a:rPr>
              <a:t>思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齐</a:t>
            </a:r>
            <a:r>
              <a:rPr lang="zh-CN" altLang="en-US" sz="3200">
                <a:ea typeface="华文新魏" pitchFamily="2" charset="-122"/>
              </a:rPr>
              <a:t>焉，见不贤而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内</a:t>
            </a:r>
            <a:r>
              <a:rPr lang="zh-CN" altLang="en-US" sz="3200">
                <a:ea typeface="华文新魏" pitchFamily="2" charset="-122"/>
              </a:rPr>
              <a:t>自省也。”</a:t>
            </a:r>
            <a:endParaRPr lang="zh-CN" altLang="en-US" sz="3200">
              <a:ea typeface="华文新魏" pitchFamily="2" charset="-122"/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1476375" y="620713"/>
            <a:ext cx="2555875" cy="792162"/>
          </a:xfrm>
          <a:prstGeom prst="wedgeRoundRectCallout">
            <a:avLst>
              <a:gd name="adj1" fmla="val 37514"/>
              <a:gd name="adj2" fmla="val -6142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指德、行优秀的人，贤人。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4572000" y="836613"/>
            <a:ext cx="1079500" cy="504825"/>
          </a:xfrm>
          <a:prstGeom prst="wedgeRoundRectCallout">
            <a:avLst>
              <a:gd name="adj1" fmla="val -45440"/>
              <a:gd name="adj2" fmla="val -11792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看齐。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6084888" y="692150"/>
            <a:ext cx="2555875" cy="720725"/>
          </a:xfrm>
          <a:prstGeom prst="wedgeRoundRectCallout">
            <a:avLst>
              <a:gd name="adj1" fmla="val 1801"/>
              <a:gd name="adj2" fmla="val -7797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里面，引申为内部，内心。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8" name="WordArt 8" descr="粉色面巾纸"/>
          <p:cNvSpPr>
            <a:spLocks noChangeArrowheads="1" noChangeShapeType="1" noTextEdit="1"/>
          </p:cNvSpPr>
          <p:nvPr/>
        </p:nvSpPr>
        <p:spPr bwMode="auto">
          <a:xfrm>
            <a:off x="2987675" y="1557338"/>
            <a:ext cx="26654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23850" y="1773238"/>
            <a:ext cx="8424863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endParaRPr lang="en-US" altLang="zh-CN" sz="3600">
              <a:solidFill>
                <a:srgbClr val="0066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孔子说：“看见德行优秀的人要想着向他看齐，看见不优秀的人也要（对照着）检查自己。”</a:t>
            </a:r>
            <a:endParaRPr lang="zh-CN" altLang="en-US" sz="3600">
              <a:solidFill>
                <a:srgbClr val="0066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 animBg="1"/>
      <p:bldP spid="20485" grpId="1" animBg="1"/>
      <p:bldP spid="20486" grpId="0" animBg="1"/>
      <p:bldP spid="20486" grpId="1" animBg="1"/>
      <p:bldP spid="20487" grpId="0" animBg="1"/>
      <p:bldP spid="20487" grpId="1" animBg="1"/>
      <p:bldP spid="20488" grpId="0" animBg="1"/>
      <p:bldP spid="204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7848600" cy="502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49" charset="-122"/>
              </a:rPr>
              <a:t>       </a:t>
            </a:r>
            <a:r>
              <a:rPr lang="zh-CN" altLang="en-US" sz="5400">
                <a:solidFill>
                  <a:srgbClr val="660066"/>
                </a:solidFill>
                <a:ea typeface="隶书" pitchFamily="49" charset="-122"/>
              </a:rPr>
              <a:t>从正反两个方面提出要求，既勉励上进，又指出避免错误。“焉”是兼词，“向他”的意思。“见贤思齐”是流传至今的成语。</a:t>
            </a:r>
            <a:endParaRPr lang="zh-CN" altLang="en-US" sz="540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95288" y="188913"/>
            <a:ext cx="8748712" cy="204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（三）子贡问曰：“有一言而可以终身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行</a:t>
            </a:r>
            <a:r>
              <a:rPr lang="zh-CN" altLang="en-US" sz="3200">
                <a:ea typeface="华文新魏" pitchFamily="2" charset="-122"/>
              </a:rPr>
              <a:t>之者</a:t>
            </a: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乎？”子曰：“其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恕</a:t>
            </a:r>
            <a:r>
              <a:rPr lang="zh-CN" altLang="en-US" sz="3200">
                <a:ea typeface="华文新魏" pitchFamily="2" charset="-122"/>
              </a:rPr>
              <a:t>乎！己所不欲，勿施于人。”</a:t>
            </a:r>
            <a:endParaRPr lang="zh-CN" altLang="en-US" sz="3200">
              <a:ea typeface="华文新魏" pitchFamily="2" charset="-122"/>
            </a:endParaRP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3995738" y="692150"/>
            <a:ext cx="2555875" cy="1079500"/>
          </a:xfrm>
          <a:prstGeom prst="wedgeRoundRectCallout">
            <a:avLst>
              <a:gd name="adj1" fmla="val 77824"/>
              <a:gd name="adj2" fmla="val -5588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遵守，奉行，使之成为自己的行为准则与依据。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0" y="2276475"/>
            <a:ext cx="9144000" cy="1152525"/>
          </a:xfrm>
          <a:prstGeom prst="wedgeRoundRectCallout">
            <a:avLst>
              <a:gd name="adj1" fmla="val -13074"/>
              <a:gd name="adj2" fmla="val -6790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用自己的心来推想别人的心。这是孔子提出的一种处世准则，后面的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己所不欲，勿施于人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就是对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恕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的具体解释，意思是自己不喜欢的言行，不要施加给别人。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12" name="WordArt 8" descr="粉色面巾纸"/>
          <p:cNvSpPr>
            <a:spLocks noChangeArrowheads="1" noChangeShapeType="1" noTextEdit="1"/>
          </p:cNvSpPr>
          <p:nvPr/>
        </p:nvSpPr>
        <p:spPr bwMode="auto">
          <a:xfrm>
            <a:off x="3276600" y="3644900"/>
            <a:ext cx="266541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23850" y="3744913"/>
            <a:ext cx="8424863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endParaRPr lang="en-US" altLang="zh-CN" sz="3600">
              <a:solidFill>
                <a:srgbClr val="0066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子贡问：“有一句话可以作为终身遵行的准则吗？”孔子说：“是用自己的心推想别人的心啊！自己不喜欢的，不要施加在别人的身上。”</a:t>
            </a:r>
            <a:endParaRPr lang="zh-CN" altLang="en-US" sz="3600">
              <a:solidFill>
                <a:srgbClr val="0066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 animBg="1"/>
      <p:bldP spid="21510" grpId="1" animBg="1"/>
      <p:bldP spid="21511" grpId="0" animBg="1"/>
      <p:bldP spid="21511" grpId="1" animBg="1"/>
      <p:bldP spid="21512" grpId="0" animBg="1"/>
      <p:bldP spid="215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78486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49" charset="-122"/>
              </a:rPr>
              <a:t>       </a:t>
            </a:r>
            <a:r>
              <a:rPr lang="zh-CN" altLang="en-US" sz="4400">
                <a:solidFill>
                  <a:srgbClr val="660066"/>
                </a:solidFill>
                <a:ea typeface="隶书" pitchFamily="49" charset="-122"/>
              </a:rPr>
              <a:t>用问答的形式说出儒家的恕道。这一则不仅强调了对人要宽容，要推己及人，而且借子贡的问话，突出了要“终身行之”。“己所不欲，勿施于人”富于哲理，给人启迪，已成为广为传诵的成语。</a:t>
            </a:r>
            <a:endParaRPr lang="zh-CN" altLang="en-US" sz="440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235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华文新魏" pitchFamily="2" charset="-122"/>
              </a:rPr>
              <a:t>（四）曾子曰：“士不可以不</a:t>
            </a:r>
            <a:r>
              <a:rPr lang="zh-CN" altLang="en-US" sz="3200" b="1">
                <a:solidFill>
                  <a:srgbClr val="660066"/>
                </a:solidFill>
                <a:ea typeface="华文新魏" pitchFamily="2" charset="-122"/>
              </a:rPr>
              <a:t>弘毅</a:t>
            </a:r>
            <a:r>
              <a:rPr lang="zh-CN" altLang="en-US" sz="3200" b="1">
                <a:ea typeface="华文新魏" pitchFamily="2" charset="-122"/>
              </a:rPr>
              <a:t>，任重而道远。”</a:t>
            </a:r>
            <a:endParaRPr lang="zh-CN" altLang="en-US" sz="3200" b="1">
              <a:ea typeface="华文新魏" pitchFamily="2" charset="-122"/>
            </a:endParaRPr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3348038" y="981075"/>
            <a:ext cx="5400675" cy="431800"/>
          </a:xfrm>
          <a:prstGeom prst="wedgeRoundRectCallout">
            <a:avLst>
              <a:gd name="adj1" fmla="val -7671"/>
              <a:gd name="adj2" fmla="val -13014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宽宏坚毅。这里指抱负远大、意志坚强。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534" name="WordArt 6" descr="粉色面巾纸"/>
          <p:cNvSpPr>
            <a:spLocks noChangeArrowheads="1" noChangeShapeType="1" noTextEdit="1"/>
          </p:cNvSpPr>
          <p:nvPr/>
        </p:nvSpPr>
        <p:spPr bwMode="auto">
          <a:xfrm>
            <a:off x="3132138" y="1484313"/>
            <a:ext cx="26654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95288" y="1773238"/>
            <a:ext cx="8424862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endParaRPr lang="en-US" altLang="zh-CN" sz="3600">
              <a:solidFill>
                <a:srgbClr val="0066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 b="1">
                <a:solidFill>
                  <a:srgbClr val="006600"/>
                </a:solidFill>
                <a:ea typeface="华文新魏" pitchFamily="2" charset="-122"/>
              </a:rPr>
              <a:t>曾子说：“读书人不可以没有远大的抱负和坚强的意志，承担的责任重大而艰险的道路还很长。”</a:t>
            </a:r>
            <a:endParaRPr lang="zh-CN" altLang="en-US" sz="3600" b="1">
              <a:solidFill>
                <a:srgbClr val="0066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25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225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 animBg="1"/>
      <p:bldP spid="22533" grpId="1" animBg="1"/>
      <p:bldP spid="22534" grpId="0" animBg="1"/>
      <p:bldP spid="225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78486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49" charset="-122"/>
              </a:rPr>
              <a:t>       </a:t>
            </a:r>
            <a:r>
              <a:rPr lang="zh-CN" altLang="en-US" sz="4400">
                <a:solidFill>
                  <a:srgbClr val="660066"/>
                </a:solidFill>
                <a:ea typeface="隶书" pitchFamily="49" charset="-122"/>
              </a:rPr>
              <a:t>曾子的话是一个因果复句，这里先说果，再说因，使“任重而道远”得到了强调；“士不可以不弘毅”这一分句采用双重否定句式，加强了语气，从而使前后两个分句所表达的内容都得到突出。</a:t>
            </a:r>
            <a:endParaRPr lang="zh-CN" altLang="en-US" sz="440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66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0" y="1423988"/>
            <a:ext cx="9144000" cy="543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、子曰：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学而时习之，不亦说乎？有朋自远方来，不亦乐乎？人不知而不愠，不亦君子乎？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”</a:t>
            </a:r>
            <a:endParaRPr lang="zh-CN" altLang="en-US" sz="2800" dirty="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、子曰：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温故而知新，可以为师矣。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”</a:t>
            </a:r>
            <a:endParaRPr lang="zh-CN" altLang="en-US" sz="2800" dirty="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、子曰：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学而不思则罔，思而不学则殆。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”</a:t>
            </a:r>
            <a:endParaRPr lang="zh-CN" altLang="en-US" sz="2800" dirty="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、子贡问曰：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孔文子何以谓之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‘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文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’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也？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子曰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敏而好学，不耻下问，是以谓之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‘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文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’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也。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”</a:t>
            </a:r>
            <a:endParaRPr lang="zh-CN" altLang="en-US" sz="2800" dirty="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、子曰：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默而识之，学而不厌，诲人不倦，何有于我哉！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”</a:t>
            </a:r>
            <a:endParaRPr lang="zh-CN" altLang="en-US" sz="2800" dirty="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、子曰：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800" dirty="0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三人行，必有我师焉；择其善者而从之，其不善者而改之。</a:t>
            </a:r>
            <a:r>
              <a:rPr lang="zh-CN" altLang="en-US" sz="2800" dirty="0">
                <a:solidFill>
                  <a:srgbClr val="006600"/>
                </a:solidFill>
                <a:latin typeface="Arial" panose="020B0604020202020204"/>
                <a:ea typeface="华文新魏" pitchFamily="2" charset="-122"/>
              </a:rPr>
              <a:t>”</a:t>
            </a:r>
            <a:endParaRPr lang="zh-CN" altLang="en-US" sz="2800" dirty="0">
              <a:solidFill>
                <a:srgbClr val="0066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在七年级上册第</a:t>
            </a:r>
            <a:r>
              <a:rPr lang="en-US" altLang="zh-CN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21</a:t>
            </a:r>
            <a:r>
              <a:rPr lang="zh-CN" altLang="en-US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课</a:t>
            </a:r>
            <a:r>
              <a:rPr lang="en-US" altLang="zh-CN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《&lt;</a:t>
            </a:r>
            <a:r>
              <a:rPr lang="zh-CN" altLang="en-US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论语</a:t>
            </a:r>
            <a:r>
              <a:rPr lang="en-US" altLang="zh-CN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&gt;</a:t>
            </a:r>
            <a:r>
              <a:rPr lang="zh-CN" altLang="en-US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六则</a:t>
            </a:r>
            <a:r>
              <a:rPr lang="en-US" altLang="zh-CN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中，我们学习了从</a:t>
            </a:r>
            <a:r>
              <a:rPr lang="en-US" altLang="zh-CN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论语</a:t>
            </a:r>
            <a:r>
              <a:rPr lang="en-US" altLang="zh-CN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200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中节选有关学习态度、学习方法和个人修养的六则论语。请大家一起朗读。</a:t>
            </a:r>
            <a:endParaRPr lang="zh-CN" altLang="en-US" sz="3200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81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204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（五）子曰：“富与贵是人之所欲也，不以其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道</a:t>
            </a:r>
            <a:r>
              <a:rPr lang="zh-CN" altLang="en-US" sz="3200">
                <a:ea typeface="华文新魏" pitchFamily="2" charset="-122"/>
              </a:rPr>
              <a:t>得</a:t>
            </a: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之，不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处</a:t>
            </a:r>
            <a:r>
              <a:rPr lang="zh-CN" altLang="en-US" sz="3200">
                <a:ea typeface="华文新魏" pitchFamily="2" charset="-122"/>
              </a:rPr>
              <a:t>也。贫与贱是人之所恶也，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不以其道得</a:t>
            </a:r>
            <a:endParaRPr lang="zh-CN" altLang="en-US" sz="3200">
              <a:solidFill>
                <a:srgbClr val="660066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之，不去也。</a:t>
            </a:r>
            <a:r>
              <a:rPr lang="zh-CN" altLang="en-US" sz="3200">
                <a:ea typeface="华文新魏" pitchFamily="2" charset="-122"/>
              </a:rPr>
              <a:t>”</a:t>
            </a:r>
            <a:endParaRPr lang="zh-CN" altLang="en-US" sz="3200">
              <a:ea typeface="华文新魏" pitchFamily="2" charset="-122"/>
            </a:endParaRP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6372225" y="692150"/>
            <a:ext cx="1547813" cy="360363"/>
          </a:xfrm>
          <a:prstGeom prst="wedgeRoundRectCallout">
            <a:avLst>
              <a:gd name="adj1" fmla="val 66616"/>
              <a:gd name="adj2" fmla="val -5440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323850" y="1412875"/>
            <a:ext cx="2555875" cy="360363"/>
          </a:xfrm>
          <a:prstGeom prst="wedgeRoundRectCallout">
            <a:avLst>
              <a:gd name="adj1" fmla="val -1551"/>
              <a:gd name="adj2" fmla="val -7070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据有，取。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2627313" y="1557338"/>
            <a:ext cx="6516687" cy="2016125"/>
          </a:xfrm>
          <a:prstGeom prst="wedgeRoundRectCallout">
            <a:avLst>
              <a:gd name="adj1" fmla="val 24958"/>
              <a:gd name="adj2" fmla="val -5944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这句话有两种解释：一种解释，认为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不以其道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为流传中多出来的字，句意为行仁道却得到了贫贱，就算是人人所不喜欢的，但君子照样安守贫贱；另一种解释是君子行仁道却得到了贫贱，这是不合道理的，但君子却并不因此而抛弃仁道。去，背离，抛弃。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0" y="3744913"/>
            <a:ext cx="9144000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endParaRPr lang="en-US" altLang="zh-CN" sz="3600">
              <a:solidFill>
                <a:srgbClr val="0066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孔子说：“富裕和显贵是人们所追求的，不讲仁义之道去得到它，就不应该占有。贫穷和低贱是人们所厌恶的，讲仁义之道反而受穷而卑微，也不应离开它。”</a:t>
            </a:r>
            <a:endParaRPr lang="zh-CN" altLang="en-US" sz="3600">
              <a:solidFill>
                <a:srgbClr val="006600"/>
              </a:solidFill>
              <a:ea typeface="华文新魏" pitchFamily="2" charset="-122"/>
            </a:endParaRPr>
          </a:p>
        </p:txBody>
      </p:sp>
      <p:sp>
        <p:nvSpPr>
          <p:cNvPr id="27657" name="WordArt 9" descr="粉色面巾纸"/>
          <p:cNvSpPr>
            <a:spLocks noChangeArrowheads="1" noChangeShapeType="1" noTextEdit="1"/>
          </p:cNvSpPr>
          <p:nvPr/>
        </p:nvSpPr>
        <p:spPr bwMode="auto">
          <a:xfrm>
            <a:off x="3276600" y="3644900"/>
            <a:ext cx="26654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76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53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54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 animBg="1"/>
      <p:bldP spid="27653" grpId="1" animBg="1"/>
      <p:bldP spid="27654" grpId="0" animBg="1"/>
      <p:bldP spid="27654" grpId="1" animBg="1"/>
      <p:bldP spid="27655" grpId="0" animBg="1"/>
      <p:bldP spid="27655" grpId="1" animBg="1"/>
      <p:bldP spid="27656" grpId="0"/>
      <p:bldP spid="276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7848600" cy="515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dirty="0">
                <a:ea typeface="隶书" pitchFamily="49" charset="-122"/>
              </a:rPr>
              <a:t>       </a:t>
            </a:r>
            <a:r>
              <a:rPr lang="en-US" altLang="zh-CN" sz="3600" dirty="0">
                <a:solidFill>
                  <a:srgbClr val="660066"/>
                </a:solidFill>
                <a:ea typeface="隶书" pitchFamily="49" charset="-122"/>
              </a:rPr>
              <a:t>“</a:t>
            </a:r>
            <a:r>
              <a:rPr lang="zh-CN" altLang="en-US" sz="3600" dirty="0">
                <a:solidFill>
                  <a:srgbClr val="660066"/>
                </a:solidFill>
                <a:ea typeface="隶书" pitchFamily="49" charset="-122"/>
              </a:rPr>
              <a:t>富与贵</a:t>
            </a:r>
            <a:r>
              <a:rPr lang="en-US" altLang="zh-CN" sz="3600" dirty="0">
                <a:solidFill>
                  <a:srgbClr val="660066"/>
                </a:solidFill>
                <a:ea typeface="隶书" pitchFamily="49" charset="-122"/>
              </a:rPr>
              <a:t>……</a:t>
            </a:r>
            <a:r>
              <a:rPr lang="zh-CN" altLang="en-US" sz="3600" dirty="0">
                <a:solidFill>
                  <a:srgbClr val="660066"/>
                </a:solidFill>
                <a:ea typeface="隶书" pitchFamily="49" charset="-122"/>
              </a:rPr>
              <a:t>不处也”先用一个判断句，肯定了富与贵是人们追求的，表明并不反对追求富贵，接着一转，指出“不以其道得之”就不应该占有，从而突出了“仁道”重要。“贫与贱</a:t>
            </a:r>
            <a:r>
              <a:rPr lang="en-US" altLang="zh-CN" sz="3600" dirty="0">
                <a:solidFill>
                  <a:srgbClr val="660066"/>
                </a:solidFill>
                <a:ea typeface="隶书" pitchFamily="49" charset="-122"/>
              </a:rPr>
              <a:t>……</a:t>
            </a:r>
            <a:r>
              <a:rPr lang="zh-CN" altLang="en-US" sz="3600" dirty="0">
                <a:solidFill>
                  <a:srgbClr val="660066"/>
                </a:solidFill>
                <a:ea typeface="隶书" pitchFamily="49" charset="-122"/>
              </a:rPr>
              <a:t>不去也”在上一句的基础上，又从“贫与贱是人之所恶”这一方面论述，论述全面，语意周全，表述严密，使“仁道”的重要性得到了突出的强调。</a:t>
            </a:r>
            <a:endParaRPr lang="zh-CN" altLang="en-US" sz="3600" dirty="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（六）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子贡问君子。</a:t>
            </a:r>
            <a:r>
              <a:rPr lang="zh-CN" altLang="en-US" sz="3200">
                <a:ea typeface="华文新魏" pitchFamily="2" charset="-122"/>
              </a:rPr>
              <a:t>子曰：“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先行其言而后从之。</a:t>
            </a:r>
            <a:r>
              <a:rPr lang="zh-CN" altLang="en-US" sz="3200">
                <a:ea typeface="华文新魏" pitchFamily="2" charset="-122"/>
              </a:rPr>
              <a:t>”</a:t>
            </a:r>
            <a:endParaRPr lang="zh-CN" altLang="en-US" sz="3200">
              <a:ea typeface="华文新魏" pitchFamily="2" charset="-122"/>
            </a:endParaRP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900113" y="836613"/>
            <a:ext cx="2555875" cy="1079500"/>
          </a:xfrm>
          <a:prstGeom prst="wedgeRoundRectCallout">
            <a:avLst>
              <a:gd name="adj1" fmla="val 7889"/>
              <a:gd name="adj2" fmla="val -6706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意思是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子贡请教怎样才能做一个君子。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5435600" y="836613"/>
            <a:ext cx="2736850" cy="1079500"/>
          </a:xfrm>
          <a:prstGeom prst="wedgeRoundRectCallout">
            <a:avLst>
              <a:gd name="adj1" fmla="val 5625"/>
              <a:gd name="adj2" fmla="val -6956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意思是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对于你要说的话，先实行了，再说出来。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703" name="WordArt 7" descr="粉色面巾纸"/>
          <p:cNvSpPr>
            <a:spLocks noChangeArrowheads="1" noChangeShapeType="1" noTextEdit="1"/>
          </p:cNvSpPr>
          <p:nvPr/>
        </p:nvSpPr>
        <p:spPr bwMode="auto">
          <a:xfrm>
            <a:off x="3203575" y="1989138"/>
            <a:ext cx="26654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323850" y="2349500"/>
            <a:ext cx="8424863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endParaRPr lang="en-US" altLang="zh-CN" sz="3600">
              <a:solidFill>
                <a:srgbClr val="0066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子贡问怎样才能做一个君子。孔子说：“先行动，有关行动的话以后再发表。”</a:t>
            </a:r>
            <a:endParaRPr lang="zh-CN" altLang="en-US" sz="3600">
              <a:solidFill>
                <a:srgbClr val="0066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2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3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38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39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 animBg="1"/>
      <p:bldP spid="29701" grpId="1" animBg="1"/>
      <p:bldP spid="29702" grpId="0" animBg="1"/>
      <p:bldP spid="29702" grpId="1" animBg="1"/>
      <p:bldP spid="29703" grpId="0" animBg="1"/>
      <p:bldP spid="297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7848600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49" charset="-122"/>
              </a:rPr>
              <a:t>       </a:t>
            </a:r>
            <a:r>
              <a:rPr lang="zh-CN" altLang="en-US" sz="4400">
                <a:solidFill>
                  <a:srgbClr val="660066"/>
                </a:solidFill>
                <a:ea typeface="隶书" pitchFamily="49" charset="-122"/>
              </a:rPr>
              <a:t>孔子心目中的君子要做到先行而后言。这句话用了一对反义词“先”“后”，来强调“做”的重要；表承接的连词“而”，表明“行”与“言”的先后顺序，强调了实践的地位。</a:t>
            </a:r>
            <a:endParaRPr lang="zh-CN" altLang="en-US" sz="440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（七）子曰：“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君子成人之美，不成人之恶。</a:t>
            </a:r>
            <a:r>
              <a:rPr lang="zh-CN" altLang="en-US" sz="3200">
                <a:ea typeface="华文新魏" pitchFamily="2" charset="-122"/>
              </a:rPr>
              <a:t>小人反是。”</a:t>
            </a:r>
            <a:endParaRPr lang="zh-CN" altLang="en-US" sz="3200">
              <a:ea typeface="华文新魏" pitchFamily="2" charset="-122"/>
            </a:endParaRP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4211638" y="908050"/>
            <a:ext cx="4032250" cy="1079500"/>
          </a:xfrm>
          <a:prstGeom prst="wedgeRoundRectCallout">
            <a:avLst>
              <a:gd name="adj1" fmla="val -52519"/>
              <a:gd name="adj2" fmla="val -7367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意思是君子成全别人的好事，不促成别人的坏事。美，好的。恶，坏的，不好的。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50" name="WordArt 6" descr="粉色面巾纸"/>
          <p:cNvSpPr>
            <a:spLocks noChangeArrowheads="1" noChangeShapeType="1" noTextEdit="1"/>
          </p:cNvSpPr>
          <p:nvPr/>
        </p:nvSpPr>
        <p:spPr bwMode="auto">
          <a:xfrm>
            <a:off x="3276600" y="2420938"/>
            <a:ext cx="26654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395288" y="2781300"/>
            <a:ext cx="8424862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endParaRPr lang="en-US" altLang="zh-CN" sz="3600">
              <a:solidFill>
                <a:srgbClr val="0066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孔子说：“君子应该成就别人的好事，不应该促成别人的坏事。小人与此相反。”</a:t>
            </a:r>
            <a:endParaRPr lang="zh-CN" altLang="en-US" sz="3600">
              <a:solidFill>
                <a:srgbClr val="0066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9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0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317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 animBg="1"/>
      <p:bldP spid="31749" grpId="1" animBg="1"/>
      <p:bldP spid="31750" grpId="0" animBg="1"/>
      <p:bldP spid="317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78486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49" charset="-122"/>
              </a:rPr>
              <a:t>       </a:t>
            </a:r>
            <a:r>
              <a:rPr lang="zh-CN" altLang="en-US" sz="4400">
                <a:solidFill>
                  <a:srgbClr val="660066"/>
                </a:solidFill>
                <a:ea typeface="隶书" pitchFamily="49" charset="-122"/>
              </a:rPr>
              <a:t>既从正面提出君子应该怎样做，又从反面指出不应该怎样做，表达全面，观点鲜明，语气肯定。先说君子，再说小人，形成对比，从而强调“成人之美”是一个人品德高尚的重要方面。</a:t>
            </a:r>
            <a:endParaRPr lang="zh-CN" altLang="en-US" sz="440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277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204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（八）子曰：“富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而</a:t>
            </a:r>
            <a:r>
              <a:rPr lang="zh-CN" altLang="en-US" sz="3200">
                <a:ea typeface="华文新魏" pitchFamily="2" charset="-122"/>
              </a:rPr>
              <a:t>可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求</a:t>
            </a:r>
            <a:r>
              <a:rPr lang="zh-CN" altLang="en-US" sz="3200">
                <a:ea typeface="华文新魏" pitchFamily="2" charset="-122"/>
              </a:rPr>
              <a:t>也，虽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执鞭之士</a:t>
            </a:r>
            <a:r>
              <a:rPr lang="zh-CN" altLang="en-US" sz="3200">
                <a:ea typeface="华文新魏" pitchFamily="2" charset="-122"/>
              </a:rPr>
              <a:t>，吾亦为</a:t>
            </a: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之。如不可求，从吾所好。”</a:t>
            </a:r>
            <a:endParaRPr lang="zh-CN" altLang="en-US" sz="3200">
              <a:ea typeface="华文新魏" pitchFamily="2" charset="-122"/>
            </a:endParaRP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900113" y="836613"/>
            <a:ext cx="2555875" cy="431800"/>
          </a:xfrm>
          <a:prstGeom prst="wedgeRoundRectCallout">
            <a:avLst>
              <a:gd name="adj1" fmla="val 43667"/>
              <a:gd name="adj2" fmla="val -9595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如果，表假设。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3635375" y="836613"/>
            <a:ext cx="2555875" cy="431800"/>
          </a:xfrm>
          <a:prstGeom prst="wedgeRoundRectCallout">
            <a:avLst>
              <a:gd name="adj1" fmla="val -31056"/>
              <a:gd name="adj2" fmla="val -9301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求得，追求。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6227763" y="908050"/>
            <a:ext cx="2916237" cy="720725"/>
          </a:xfrm>
          <a:prstGeom prst="wedgeRoundRectCallout">
            <a:avLst>
              <a:gd name="adj1" fmla="val -42704"/>
              <a:gd name="adj2" fmla="val -8348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这里意为低微的官职。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800" name="WordArt 8" descr="粉色面巾纸"/>
          <p:cNvSpPr>
            <a:spLocks noChangeArrowheads="1" noChangeShapeType="1" noTextEdit="1"/>
          </p:cNvSpPr>
          <p:nvPr/>
        </p:nvSpPr>
        <p:spPr bwMode="auto">
          <a:xfrm>
            <a:off x="3276600" y="2420938"/>
            <a:ext cx="26654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395288" y="2781300"/>
            <a:ext cx="8424862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endParaRPr lang="en-US" altLang="zh-CN" sz="3600">
              <a:solidFill>
                <a:srgbClr val="0066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孔子说：“做官如果能够通过修养仁德而求得，即使是低微的官职，我也尽力而为。如果不能获得，我就从事所爱好的事业。”</a:t>
            </a:r>
            <a:endParaRPr lang="zh-CN" altLang="en-US" sz="3600">
              <a:solidFill>
                <a:srgbClr val="0066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4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4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 animBg="1"/>
      <p:bldP spid="33797" grpId="1" animBg="1"/>
      <p:bldP spid="33798" grpId="0" animBg="1"/>
      <p:bldP spid="33798" grpId="1" animBg="1"/>
      <p:bldP spid="33799" grpId="0" animBg="1"/>
      <p:bldP spid="33799" grpId="1" animBg="1"/>
      <p:bldP spid="33800" grpId="0" animBg="1"/>
      <p:bldP spid="3380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7848600" cy="515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ea typeface="隶书" pitchFamily="49" charset="-122"/>
              </a:rPr>
              <a:t>       </a:t>
            </a:r>
            <a:r>
              <a:rPr lang="en-US" altLang="zh-CN" sz="3600">
                <a:solidFill>
                  <a:srgbClr val="660066"/>
                </a:solidFill>
                <a:ea typeface="隶书" pitchFamily="49" charset="-122"/>
              </a:rPr>
              <a:t>“</a:t>
            </a:r>
            <a:r>
              <a:rPr lang="zh-CN" altLang="en-US" sz="3600">
                <a:solidFill>
                  <a:srgbClr val="660066"/>
                </a:solidFill>
                <a:ea typeface="隶书" pitchFamily="49" charset="-122"/>
              </a:rPr>
              <a:t>富而可</a:t>
            </a:r>
            <a:r>
              <a:rPr lang="en-US" altLang="zh-CN" sz="3600">
                <a:solidFill>
                  <a:srgbClr val="660066"/>
                </a:solidFill>
                <a:ea typeface="隶书" pitchFamily="49" charset="-122"/>
              </a:rPr>
              <a:t>……</a:t>
            </a:r>
            <a:r>
              <a:rPr lang="zh-CN" altLang="en-US" sz="3600">
                <a:solidFill>
                  <a:srgbClr val="660066"/>
                </a:solidFill>
                <a:ea typeface="隶书" pitchFamily="49" charset="-122"/>
              </a:rPr>
              <a:t>为之”中的“富”指做官，“而”表假设，是“如果”的意思，“求”是指要通过修养仁德来得到的官职。这句话用“虽</a:t>
            </a:r>
            <a:r>
              <a:rPr lang="en-US" altLang="zh-CN" sz="3600">
                <a:solidFill>
                  <a:srgbClr val="660066"/>
                </a:solidFill>
                <a:ea typeface="隶书" pitchFamily="49" charset="-122"/>
              </a:rPr>
              <a:t>……</a:t>
            </a:r>
            <a:r>
              <a:rPr lang="zh-CN" altLang="en-US" sz="3600">
                <a:solidFill>
                  <a:srgbClr val="660066"/>
                </a:solidFill>
                <a:ea typeface="隶书" pitchFamily="49" charset="-122"/>
              </a:rPr>
              <a:t>也</a:t>
            </a:r>
            <a:r>
              <a:rPr lang="en-US" altLang="zh-CN" sz="3600">
                <a:solidFill>
                  <a:srgbClr val="660066"/>
                </a:solidFill>
                <a:ea typeface="隶书" pitchFamily="49" charset="-122"/>
              </a:rPr>
              <a:t>……”</a:t>
            </a:r>
            <a:r>
              <a:rPr lang="zh-CN" altLang="en-US" sz="3600">
                <a:solidFill>
                  <a:srgbClr val="660066"/>
                </a:solidFill>
                <a:ea typeface="隶书" pitchFamily="49" charset="-122"/>
              </a:rPr>
              <a:t>这对关联词，表达了做事要尽职尽责；用“求”强调了要通过修养仁德来获得官职。前面说“可求”时该怎样做，后面说“不可求”时怎样做，全面地展示了自己的思想。</a:t>
            </a:r>
            <a:endParaRPr lang="zh-CN" altLang="en-US" sz="360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（九）子在齐闻</a:t>
            </a:r>
            <a:r>
              <a:rPr lang="en-US" altLang="zh-CN" sz="3200">
                <a:solidFill>
                  <a:srgbClr val="660066"/>
                </a:solidFill>
                <a:ea typeface="华文新魏" pitchFamily="2" charset="-122"/>
              </a:rPr>
              <a:t>《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韶</a:t>
            </a:r>
            <a:r>
              <a:rPr lang="en-US" altLang="zh-CN" sz="3200">
                <a:solidFill>
                  <a:srgbClr val="660066"/>
                </a:solidFill>
                <a:ea typeface="华文新魏" pitchFamily="2" charset="-122"/>
              </a:rPr>
              <a:t>》</a:t>
            </a:r>
            <a:r>
              <a:rPr lang="zh-CN" altLang="en-US" sz="3200">
                <a:ea typeface="华文新魏" pitchFamily="2" charset="-122"/>
              </a:rPr>
              <a:t>，三月不知肉味，曰：“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不图为乐之至于斯也。</a:t>
            </a:r>
            <a:r>
              <a:rPr lang="zh-CN" altLang="en-US" sz="3200">
                <a:ea typeface="华文新魏" pitchFamily="2" charset="-122"/>
              </a:rPr>
              <a:t>”</a:t>
            </a:r>
            <a:endParaRPr lang="zh-CN" altLang="en-US" sz="3200">
              <a:ea typeface="华文新魏" pitchFamily="2" charset="-122"/>
            </a:endParaRPr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4500563" y="836613"/>
            <a:ext cx="2951162" cy="720725"/>
          </a:xfrm>
          <a:prstGeom prst="wedgeRoundRectCallout">
            <a:avLst>
              <a:gd name="adj1" fmla="val -79856"/>
              <a:gd name="adj2" fmla="val -7378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</a:t>
            </a:r>
            <a:r>
              <a:rPr lang="en-US" altLang="zh-CN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韶乐</a:t>
            </a:r>
            <a:r>
              <a:rPr lang="en-US" altLang="zh-CN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，虞舜时的乐曲名。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250825" y="1412875"/>
            <a:ext cx="4105275" cy="1008063"/>
          </a:xfrm>
          <a:prstGeom prst="wedgeRoundRectCallout">
            <a:avLst>
              <a:gd name="adj1" fmla="val 10440"/>
              <a:gd name="adj2" fmla="val -7787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没想到对音乐的欣赏竟能达到如此高的境界。图，料想。为，作，这里指欣赏。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7" name="WordArt 7" descr="粉色面巾纸"/>
          <p:cNvSpPr>
            <a:spLocks noChangeArrowheads="1" noChangeShapeType="1" noTextEdit="1"/>
          </p:cNvSpPr>
          <p:nvPr/>
        </p:nvSpPr>
        <p:spPr bwMode="auto">
          <a:xfrm>
            <a:off x="3276600" y="2492375"/>
            <a:ext cx="26654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395288" y="2781300"/>
            <a:ext cx="8424862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endParaRPr lang="en-US" altLang="zh-CN" sz="3600">
              <a:solidFill>
                <a:srgbClr val="0066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孔子在齐地听了</a:t>
            </a: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《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韶乐</a:t>
            </a: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》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，三个月吃肉都吃不出肉味，感叹道：“没有想到对音乐的欣赏达到如此高的境界。”</a:t>
            </a:r>
            <a:endParaRPr lang="zh-CN" altLang="en-US" sz="3600">
              <a:solidFill>
                <a:srgbClr val="0066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58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58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0" dur="1230" decel="100000"/>
                                        <p:tgtEl>
                                          <p:spTgt spid="35845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31" dur="1230" decel="100000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3" dur="1230" decel="100000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4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4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4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 animBg="1"/>
      <p:bldP spid="35845" grpId="1" animBg="1"/>
      <p:bldP spid="35846" grpId="0" animBg="1"/>
      <p:bldP spid="35846" grpId="1" animBg="1"/>
      <p:bldP spid="35847" grpId="0" animBg="1"/>
      <p:bldP spid="358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7848600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49" charset="-122"/>
              </a:rPr>
              <a:t>       </a:t>
            </a:r>
            <a:r>
              <a:rPr lang="zh-CN" altLang="en-US" sz="4400">
                <a:solidFill>
                  <a:srgbClr val="660066"/>
                </a:solidFill>
                <a:ea typeface="隶书" pitchFamily="49" charset="-122"/>
              </a:rPr>
              <a:t>先用夸张手法极言</a:t>
            </a:r>
            <a:r>
              <a:rPr lang="en-US" altLang="zh-CN" sz="4400">
                <a:solidFill>
                  <a:srgbClr val="660066"/>
                </a:solidFill>
                <a:ea typeface="隶书" pitchFamily="49" charset="-122"/>
              </a:rPr>
              <a:t>《</a:t>
            </a:r>
            <a:r>
              <a:rPr lang="zh-CN" altLang="en-US" sz="4400">
                <a:solidFill>
                  <a:srgbClr val="660066"/>
                </a:solidFill>
                <a:ea typeface="隶书" pitchFamily="49" charset="-122"/>
              </a:rPr>
              <a:t>韶</a:t>
            </a:r>
            <a:r>
              <a:rPr lang="en-US" altLang="zh-CN" sz="4400">
                <a:solidFill>
                  <a:srgbClr val="660066"/>
                </a:solidFill>
                <a:ea typeface="隶书" pitchFamily="49" charset="-122"/>
              </a:rPr>
              <a:t>》</a:t>
            </a:r>
            <a:r>
              <a:rPr lang="zh-CN" altLang="en-US" sz="4400">
                <a:solidFill>
                  <a:srgbClr val="660066"/>
                </a:solidFill>
                <a:ea typeface="隶书" pitchFamily="49" charset="-122"/>
              </a:rPr>
              <a:t>乐之美；再写孔子之言，其赞叹之情，跃然纸上。这一则不仅表明孔子对音乐有着很高的鉴赏能力，也主张人应该有多方面的爱好和才能。</a:t>
            </a:r>
            <a:endParaRPr lang="zh-CN" altLang="en-US" sz="440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3348038" y="0"/>
            <a:ext cx="2301875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000000"/>
                  </a:solidFill>
                  <a:rou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课文导入</a:t>
            </a:r>
            <a:endParaRPr lang="zh-CN" altLang="en-US" sz="3600" b="1" i="1" kern="10">
              <a:ln w="9525">
                <a:solidFill>
                  <a:srgbClr val="000000"/>
                </a:solidFill>
                <a:round/>
              </a:ln>
              <a:solidFill>
                <a:srgbClr val="FF00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95536" y="904081"/>
            <a:ext cx="8280920" cy="566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（一）文题解说</a:t>
            </a:r>
            <a:endParaRPr lang="zh-CN" altLang="en-US" sz="4000" dirty="0">
              <a:solidFill>
                <a:srgbClr val="A50021"/>
              </a:solidFill>
              <a:latin typeface="Comic Sans MS" panose="030F0702030302020204" pitchFamily="66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       今天我们要学习的</a:t>
            </a:r>
            <a:r>
              <a:rPr lang="en-US" altLang="zh-CN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《&lt;</a:t>
            </a: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论语</a:t>
            </a:r>
            <a:r>
              <a:rPr lang="en-US" altLang="zh-CN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&gt;</a:t>
            </a: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十则</a:t>
            </a:r>
            <a:r>
              <a:rPr lang="en-US" altLang="zh-CN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》</a:t>
            </a: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是有关儒家思想的修身之道的十则论语，是孔子在不同的时间与弟子们的谈话记录，</a:t>
            </a:r>
            <a:r>
              <a:rPr lang="zh-CN" altLang="en-US" sz="2800" dirty="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“</a:t>
            </a: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论</a:t>
            </a:r>
            <a:r>
              <a:rPr lang="zh-CN" altLang="en-US" sz="2800" dirty="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”</a:t>
            </a: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就是编纂的意思。这十则论语对儒家的做人标准，从理想追求到道德行为，到人际关系，到艺术鉴赏，都有所涉及。语录体指个人讲话或者两个以上人士对话的辑录。中国古代，弟子记录老师的言论，常用口语，因此沿称</a:t>
            </a:r>
            <a:r>
              <a:rPr lang="zh-CN" altLang="en-US" sz="2800" dirty="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“</a:t>
            </a: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语录</a:t>
            </a:r>
            <a:r>
              <a:rPr lang="zh-CN" altLang="en-US" sz="2800" dirty="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”</a:t>
            </a: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。语录体具有亲切、警策、精辟的特点，可作为修身养性、励志为学的凭借。</a:t>
            </a:r>
            <a:r>
              <a:rPr lang="zh-CN" altLang="en-US" sz="2800" dirty="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“</a:t>
            </a: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语录体</a:t>
            </a:r>
            <a:r>
              <a:rPr lang="zh-CN" altLang="en-US" sz="2800" dirty="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”</a:t>
            </a:r>
            <a:r>
              <a:rPr lang="zh-CN" altLang="en-US" sz="2800" dirty="0">
                <a:solidFill>
                  <a:srgbClr val="A50021"/>
                </a:solidFill>
                <a:latin typeface="Comic Sans MS" panose="030F0702030302020204" pitchFamily="66" charset="0"/>
                <a:ea typeface="隶书" pitchFamily="49" charset="-122"/>
              </a:rPr>
              <a:t>现在也指从文学家或思想家的著述中，选录有优美警策之文辞或具裨益身心之名言，编辑而成的作品。</a:t>
            </a:r>
            <a:endParaRPr lang="zh-CN" altLang="en-US" sz="2800" dirty="0">
              <a:solidFill>
                <a:srgbClr val="A50021"/>
              </a:solidFill>
              <a:latin typeface="Comic Sans MS" panose="030F0702030302020204" pitchFamily="66" charset="0"/>
              <a:ea typeface="隶书" pitchFamily="49" charset="-122"/>
            </a:endParaRPr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5651500" y="333375"/>
            <a:ext cx="3259138" cy="1141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《</a:t>
            </a:r>
            <a:r>
              <a:rPr lang="zh-CN" altLang="en-US" sz="9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论语</a:t>
            </a:r>
            <a:r>
              <a:rPr lang="en-US" altLang="zh-CN" sz="9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》</a:t>
            </a:r>
            <a:endParaRPr lang="zh-CN" altLang="en-US" sz="96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350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（十）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（点）</a:t>
            </a:r>
            <a:r>
              <a:rPr lang="zh-CN" altLang="en-US" sz="3200">
                <a:ea typeface="华文新魏" pitchFamily="2" charset="-122"/>
              </a:rPr>
              <a:t>曰：“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莫春</a:t>
            </a:r>
            <a:r>
              <a:rPr lang="zh-CN" altLang="en-US" sz="3200">
                <a:ea typeface="华文新魏" pitchFamily="2" charset="-122"/>
              </a:rPr>
              <a:t>者，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春服</a:t>
            </a:r>
            <a:r>
              <a:rPr lang="zh-CN" altLang="en-US" sz="3200">
                <a:ea typeface="华文新魏" pitchFamily="2" charset="-122"/>
              </a:rPr>
              <a:t>既成，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冠者</a:t>
            </a:r>
            <a:r>
              <a:rPr lang="zh-CN" altLang="en-US" sz="3200">
                <a:ea typeface="华文新魏" pitchFamily="2" charset="-122"/>
              </a:rPr>
              <a:t>五六</a:t>
            </a: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人，童子六七人，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欲乎沂</a:t>
            </a:r>
            <a:r>
              <a:rPr lang="zh-CN" altLang="en-US" sz="3200">
                <a:ea typeface="华文新魏" pitchFamily="2" charset="-122"/>
              </a:rPr>
              <a:t>，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风乎舞雩</a:t>
            </a:r>
            <a:r>
              <a:rPr lang="zh-CN" altLang="en-US" sz="3200">
                <a:ea typeface="华文新魏" pitchFamily="2" charset="-122"/>
              </a:rPr>
              <a:t>，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咏</a:t>
            </a:r>
            <a:r>
              <a:rPr lang="zh-CN" altLang="en-US" sz="3200">
                <a:ea typeface="华文新魏" pitchFamily="2" charset="-122"/>
              </a:rPr>
              <a:t>而归。”</a:t>
            </a: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ea typeface="华文新魏" pitchFamily="2" charset="-122"/>
              </a:rPr>
              <a:t>夫子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喟</a:t>
            </a:r>
            <a:r>
              <a:rPr lang="zh-CN" altLang="en-US" sz="3200">
                <a:ea typeface="华文新魏" pitchFamily="2" charset="-122"/>
              </a:rPr>
              <a:t>然叹曰：“吾</a:t>
            </a:r>
            <a:r>
              <a:rPr lang="zh-CN" altLang="en-US" sz="3200">
                <a:solidFill>
                  <a:srgbClr val="660066"/>
                </a:solidFill>
                <a:ea typeface="华文新魏" pitchFamily="2" charset="-122"/>
              </a:rPr>
              <a:t>与</a:t>
            </a:r>
            <a:r>
              <a:rPr lang="zh-CN" altLang="en-US" sz="3200">
                <a:ea typeface="华文新魏" pitchFamily="2" charset="-122"/>
              </a:rPr>
              <a:t>点也！”</a:t>
            </a:r>
            <a:endParaRPr lang="zh-CN" altLang="en-US" sz="3200">
              <a:ea typeface="华文新魏" pitchFamily="2" charset="-122"/>
            </a:endParaRPr>
          </a:p>
        </p:txBody>
      </p:sp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0" y="765175"/>
            <a:ext cx="2771775" cy="719138"/>
          </a:xfrm>
          <a:prstGeom prst="wedgeRoundRectCallout">
            <a:avLst>
              <a:gd name="adj1" fmla="val 24171"/>
              <a:gd name="adj2" fmla="val -7141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孔子的学生，姓曾名点，曾参的父亲。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3132138" y="765175"/>
            <a:ext cx="2555875" cy="719138"/>
          </a:xfrm>
          <a:prstGeom prst="wedgeRoundRectCallout">
            <a:avLst>
              <a:gd name="adj1" fmla="val -19630"/>
              <a:gd name="adj2" fmla="val -6964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即暮春，农历三月。莫，通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暮</a:t>
            </a:r>
            <a:r>
              <a:rPr lang="zh-CN" altLang="en-US" sz="2000" b="1">
                <a:solidFill>
                  <a:srgbClr val="A50021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5867400" y="765175"/>
            <a:ext cx="3095625" cy="504825"/>
          </a:xfrm>
          <a:prstGeom prst="wedgeRoundRectCallout">
            <a:avLst>
              <a:gd name="adj1" fmla="val -56361"/>
              <a:gd name="adj2" fmla="val -7610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春天穿的单夹衣服。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6" name="AutoShape 8"/>
          <p:cNvSpPr>
            <a:spLocks noChangeArrowheads="1"/>
          </p:cNvSpPr>
          <p:nvPr/>
        </p:nvSpPr>
        <p:spPr bwMode="auto">
          <a:xfrm>
            <a:off x="2700338" y="2276475"/>
            <a:ext cx="2555875" cy="431800"/>
          </a:xfrm>
          <a:prstGeom prst="wedgeRoundRectCallout">
            <a:avLst>
              <a:gd name="adj1" fmla="val 2921"/>
              <a:gd name="adj2" fmla="val -8970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在沂河边洗澡。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5580063" y="2349500"/>
            <a:ext cx="3384550" cy="719138"/>
          </a:xfrm>
          <a:prstGeom prst="wedgeRoundRectCallout">
            <a:avLst>
              <a:gd name="adj1" fmla="val -43574"/>
              <a:gd name="adj2" fmla="val -7869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在舞雩台上吹吹风，舞雩，鲁国当时的祭坛。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8" name="AutoShape 10"/>
          <p:cNvSpPr>
            <a:spLocks noChangeArrowheads="1"/>
          </p:cNvSpPr>
          <p:nvPr/>
        </p:nvSpPr>
        <p:spPr bwMode="auto">
          <a:xfrm>
            <a:off x="250825" y="2492375"/>
            <a:ext cx="1152525" cy="504825"/>
          </a:xfrm>
          <a:prstGeom prst="wedgeRoundRectCallout">
            <a:avLst>
              <a:gd name="adj1" fmla="val 22454"/>
              <a:gd name="adj2" fmla="val 10282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叹息。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9" name="AutoShape 11"/>
          <p:cNvSpPr>
            <a:spLocks noChangeArrowheads="1"/>
          </p:cNvSpPr>
          <p:nvPr/>
        </p:nvSpPr>
        <p:spPr bwMode="auto">
          <a:xfrm>
            <a:off x="2051050" y="2781300"/>
            <a:ext cx="1081088" cy="431800"/>
          </a:xfrm>
          <a:prstGeom prst="wedgeRoundRectCallout">
            <a:avLst>
              <a:gd name="adj1" fmla="val 88324"/>
              <a:gd name="adj2" fmla="val 4669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赞赏。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7812088" y="1268413"/>
            <a:ext cx="1152525" cy="433387"/>
          </a:xfrm>
          <a:prstGeom prst="wedgeRoundRectCallout">
            <a:avLst>
              <a:gd name="adj1" fmla="val -93389"/>
              <a:gd name="adj2" fmla="val 7967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歌唱。</a:t>
            </a:r>
            <a:endParaRPr lang="zh-CN" altLang="en-US" sz="20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901" name="WordArt 13" descr="粉色面巾纸"/>
          <p:cNvSpPr>
            <a:spLocks noChangeArrowheads="1" noChangeShapeType="1" noTextEdit="1"/>
          </p:cNvSpPr>
          <p:nvPr/>
        </p:nvSpPr>
        <p:spPr bwMode="auto">
          <a:xfrm>
            <a:off x="5508625" y="3141663"/>
            <a:ext cx="26654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99CC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译文</a:t>
            </a:r>
            <a:endParaRPr lang="zh-CN" altLang="en-US" sz="3600" kern="10">
              <a:ln w="12700">
                <a:solidFill>
                  <a:srgbClr val="FF99CC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0" y="4019550"/>
            <a:ext cx="91440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6600"/>
                </a:solidFill>
                <a:ea typeface="华文新魏" pitchFamily="2" charset="-122"/>
              </a:rPr>
              <a:t>       </a:t>
            </a:r>
            <a:r>
              <a:rPr lang="zh-CN" altLang="en-US" sz="3600">
                <a:solidFill>
                  <a:srgbClr val="006600"/>
                </a:solidFill>
                <a:ea typeface="华文新魏" pitchFamily="2" charset="-122"/>
              </a:rPr>
              <a:t>（曾点）说：“到了暮春三月，春天的衣服已经做好了（穿上），五六个成年人，六七个少年，在沂水洗澡，在舞雩台上吹风，（然后）唱着歌回家。”孔夫子叹了口气说：“我赞赏曾点说的啊！”</a:t>
            </a:r>
            <a:endParaRPr lang="zh-CN" altLang="en-US" sz="3600">
              <a:solidFill>
                <a:srgbClr val="0066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8" dur="1230" decel="100000"/>
                                        <p:tgtEl>
                                          <p:spTgt spid="37893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9" dur="1230" decel="10000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1" dur="1230" decel="10000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2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378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2" dur="1230" decel="100000"/>
                                        <p:tgtEl>
                                          <p:spTgt spid="37896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83" dur="1230" decel="1000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84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85" dur="1230" decel="1000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86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70" decel="100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770" decel="100000"/>
                                        <p:tgtEl>
                                          <p:spTgt spid="378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70" decel="100000"/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770" decel="100000"/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0" dur="770" fill="hold"/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2" dur="770" fill="hold"/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70" decel="10000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770" decel="10000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9" dur="770" fill="hold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1" dur="770" fill="hold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48" dur="1230" decel="10000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49" dur="1230" decel="10000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5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51" dur="1230" decel="100000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5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57" dur="1230" decel="100000"/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58" dur="1230" decel="100000"/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59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60" dur="1230" decel="100000"/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61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8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770" decel="100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770" decel="100000"/>
                                        <p:tgtEl>
                                          <p:spTgt spid="3790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0" dur="77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2" dur="77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 animBg="1"/>
      <p:bldP spid="37893" grpId="1" animBg="1"/>
      <p:bldP spid="37894" grpId="0" animBg="1"/>
      <p:bldP spid="37894" grpId="1" animBg="1"/>
      <p:bldP spid="37895" grpId="0" animBg="1"/>
      <p:bldP spid="37895" grpId="1" animBg="1"/>
      <p:bldP spid="37896" grpId="0" animBg="1"/>
      <p:bldP spid="37896" grpId="1" animBg="1"/>
      <p:bldP spid="37897" grpId="0" animBg="1"/>
      <p:bldP spid="37897" grpId="1" animBg="1"/>
      <p:bldP spid="37898" grpId="0" animBg="1" build="allAtOnce"/>
      <p:bldP spid="37898" grpId="1" animBg="1" build="allAtOnce"/>
      <p:bldP spid="37899" grpId="0" animBg="1"/>
      <p:bldP spid="37899" grpId="1" animBg="1"/>
      <p:bldP spid="37900" grpId="0" animBg="1"/>
      <p:bldP spid="37900" grpId="1" animBg="1"/>
      <p:bldP spid="37901" grpId="0" animBg="1"/>
      <p:bldP spid="3790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WordArt 4"/>
          <p:cNvSpPr>
            <a:spLocks noChangeArrowheads="1" noChangeShapeType="1" noTextEdit="1"/>
          </p:cNvSpPr>
          <p:nvPr/>
        </p:nvSpPr>
        <p:spPr bwMode="auto">
          <a:xfrm>
            <a:off x="2771775" y="0"/>
            <a:ext cx="3203575" cy="9604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分析</a:t>
            </a:r>
            <a:endParaRPr lang="zh-CN" altLang="en-US" sz="3600" b="1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539750" y="981075"/>
            <a:ext cx="8424863" cy="545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ea typeface="隶书" pitchFamily="49" charset="-122"/>
              </a:rPr>
              <a:t>       </a:t>
            </a:r>
            <a:r>
              <a:rPr lang="zh-CN" altLang="en-US" sz="4400">
                <a:solidFill>
                  <a:srgbClr val="660066"/>
                </a:solidFill>
                <a:ea typeface="隶书" pitchFamily="49" charset="-122"/>
              </a:rPr>
              <a:t>曾点的这段话，形象地描画出一幅阳光和煦，春回大地，一群活泼的青年说说笑笑、载歌载舞的游春图，刻画精细，诗意盎然。“喟然叹曰”是对夫子的细节描写，十分生动形象。不仅写出孔子对曾点的赞赏，也表明孔子提倡亲近自然。</a:t>
            </a:r>
            <a:endParaRPr lang="zh-CN" altLang="en-US" sz="4400">
              <a:solidFill>
                <a:srgbClr val="66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89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/>
      <p:bldP spid="389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>
            <a:off x="2268538" y="0"/>
            <a:ext cx="4876800" cy="9080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9600" kern="1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隶书"/>
                <a:ea typeface="隶书"/>
              </a:rPr>
              <a:t>梳理课文</a:t>
            </a:r>
            <a:endParaRPr lang="zh-CN" altLang="en-US" sz="9600" kern="10">
              <a:ln w="9525">
                <a:rou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隶书"/>
              <a:ea typeface="隶书"/>
            </a:endParaRPr>
          </a:p>
        </p:txBody>
      </p:sp>
      <p:pic>
        <p:nvPicPr>
          <p:cNvPr id="39941" name="Picture 5" descr="WARN1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345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2" name="Picture 6" descr="YELL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0"/>
            <a:ext cx="86360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3" name="Picture 7" descr="STEERL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19750"/>
            <a:ext cx="152400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4" name="Picture 8" descr="TREE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492375"/>
            <a:ext cx="1476375" cy="410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6" name="Picture 10" descr="s252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549275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8" name="WordArt 12"/>
          <p:cNvSpPr>
            <a:spLocks noChangeArrowheads="1" noChangeShapeType="1" noTextEdit="1"/>
          </p:cNvSpPr>
          <p:nvPr/>
        </p:nvSpPr>
        <p:spPr bwMode="auto">
          <a:xfrm rot="5400000">
            <a:off x="-1373981" y="3363119"/>
            <a:ext cx="3529012" cy="78105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4800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论语十则</a:t>
            </a:r>
            <a:endParaRPr lang="zh-CN" altLang="en-US" sz="4800" kern="1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39949" name="AutoShape 13"/>
          <p:cNvSpPr/>
          <p:nvPr/>
        </p:nvSpPr>
        <p:spPr bwMode="auto">
          <a:xfrm>
            <a:off x="971550" y="1484313"/>
            <a:ext cx="358775" cy="4824412"/>
          </a:xfrm>
          <a:prstGeom prst="leftBrace">
            <a:avLst>
              <a:gd name="adj1" fmla="val 112058"/>
              <a:gd name="adj2" fmla="val 50000"/>
            </a:avLst>
          </a:prstGeom>
          <a:noFill/>
          <a:ln w="5080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0" name="WordArt 14"/>
          <p:cNvSpPr>
            <a:spLocks noChangeArrowheads="1" noChangeShapeType="1" noTextEdit="1"/>
          </p:cNvSpPr>
          <p:nvPr/>
        </p:nvSpPr>
        <p:spPr bwMode="auto">
          <a:xfrm>
            <a:off x="1403350" y="1700213"/>
            <a:ext cx="1728788" cy="496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道德修养</a:t>
            </a:r>
            <a:endParaRPr lang="zh-CN" altLang="en-US" sz="2800" kern="1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39951" name="WordArt 15"/>
          <p:cNvSpPr>
            <a:spLocks noChangeArrowheads="1" noChangeShapeType="1" noTextEdit="1"/>
          </p:cNvSpPr>
          <p:nvPr/>
        </p:nvSpPr>
        <p:spPr bwMode="auto">
          <a:xfrm>
            <a:off x="1403350" y="5876925"/>
            <a:ext cx="1728788" cy="496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艺术修养</a:t>
            </a:r>
            <a:endParaRPr lang="zh-CN" altLang="en-US" sz="2800" kern="1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39952" name="WordArt 16"/>
          <p:cNvSpPr>
            <a:spLocks noChangeArrowheads="1" noChangeShapeType="1" noTextEdit="1"/>
          </p:cNvSpPr>
          <p:nvPr/>
        </p:nvSpPr>
        <p:spPr bwMode="auto">
          <a:xfrm>
            <a:off x="1403350" y="3860800"/>
            <a:ext cx="1728788" cy="496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理想抱负</a:t>
            </a:r>
            <a:endParaRPr lang="zh-CN" altLang="en-US" sz="2800" kern="1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39953" name="AutoShape 17"/>
          <p:cNvSpPr/>
          <p:nvPr/>
        </p:nvSpPr>
        <p:spPr bwMode="auto">
          <a:xfrm>
            <a:off x="3203575" y="1268413"/>
            <a:ext cx="358775" cy="1512887"/>
          </a:xfrm>
          <a:prstGeom prst="leftBrace">
            <a:avLst>
              <a:gd name="adj1" fmla="val 35140"/>
              <a:gd name="adj2" fmla="val 50000"/>
            </a:avLst>
          </a:prstGeom>
          <a:noFill/>
          <a:ln w="5080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4" name="AutoShape 18"/>
          <p:cNvSpPr/>
          <p:nvPr/>
        </p:nvSpPr>
        <p:spPr bwMode="auto">
          <a:xfrm>
            <a:off x="3203575" y="5661025"/>
            <a:ext cx="358775" cy="1196975"/>
          </a:xfrm>
          <a:prstGeom prst="leftBrace">
            <a:avLst>
              <a:gd name="adj1" fmla="val 27802"/>
              <a:gd name="adj2" fmla="val 50000"/>
            </a:avLst>
          </a:prstGeom>
          <a:noFill/>
          <a:ln w="5080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5" name="AutoShape 19"/>
          <p:cNvSpPr/>
          <p:nvPr/>
        </p:nvSpPr>
        <p:spPr bwMode="auto">
          <a:xfrm>
            <a:off x="3203575" y="2924175"/>
            <a:ext cx="358775" cy="2592388"/>
          </a:xfrm>
          <a:prstGeom prst="leftBrace">
            <a:avLst>
              <a:gd name="adj1" fmla="val 60214"/>
              <a:gd name="adj2" fmla="val 50000"/>
            </a:avLst>
          </a:prstGeom>
          <a:noFill/>
          <a:ln w="5080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3563938" y="1196975"/>
            <a:ext cx="2317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吾日三省吾身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3708400" y="1700213"/>
            <a:ext cx="1606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见贤思齐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58" name="Rectangle 22"/>
          <p:cNvSpPr>
            <a:spLocks noChangeArrowheads="1"/>
          </p:cNvSpPr>
          <p:nvPr/>
        </p:nvSpPr>
        <p:spPr bwMode="auto">
          <a:xfrm>
            <a:off x="3563938" y="2276475"/>
            <a:ext cx="3384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己所不欲，勿施于人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59" name="Rectangle 23"/>
          <p:cNvSpPr>
            <a:spLocks noChangeArrowheads="1"/>
          </p:cNvSpPr>
          <p:nvPr/>
        </p:nvSpPr>
        <p:spPr bwMode="auto">
          <a:xfrm>
            <a:off x="3563938" y="5570538"/>
            <a:ext cx="4095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闻</a:t>
            </a:r>
            <a:r>
              <a:rPr lang="en-US" altLang="zh-CN" sz="2800" b="1">
                <a:solidFill>
                  <a:srgbClr val="660066"/>
                </a:solidFill>
                <a:ea typeface="华文新魏" pitchFamily="2" charset="-122"/>
              </a:rPr>
              <a:t>《</a:t>
            </a:r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韶</a:t>
            </a:r>
            <a:r>
              <a:rPr lang="en-US" altLang="zh-CN" sz="2800" b="1">
                <a:solidFill>
                  <a:srgbClr val="660066"/>
                </a:solidFill>
                <a:ea typeface="华文新魏" pitchFamily="2" charset="-122"/>
              </a:rPr>
              <a:t>》</a:t>
            </a:r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，三月不知肉味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60" name="Rectangle 24"/>
          <p:cNvSpPr>
            <a:spLocks noChangeArrowheads="1"/>
          </p:cNvSpPr>
          <p:nvPr/>
        </p:nvSpPr>
        <p:spPr bwMode="auto">
          <a:xfrm>
            <a:off x="3635375" y="6400800"/>
            <a:ext cx="1606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吾与点也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61" name="Rectangle 25"/>
          <p:cNvSpPr>
            <a:spLocks noChangeArrowheads="1"/>
          </p:cNvSpPr>
          <p:nvPr/>
        </p:nvSpPr>
        <p:spPr bwMode="auto">
          <a:xfrm>
            <a:off x="3563938" y="2762250"/>
            <a:ext cx="1962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任重而道远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62" name="Rectangle 26"/>
          <p:cNvSpPr>
            <a:spLocks noChangeArrowheads="1"/>
          </p:cNvSpPr>
          <p:nvPr/>
        </p:nvSpPr>
        <p:spPr bwMode="auto">
          <a:xfrm>
            <a:off x="3563938" y="3554413"/>
            <a:ext cx="3028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先行其言而后从之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3563938" y="3194050"/>
            <a:ext cx="2317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富贵取之有道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64" name="Rectangle 28"/>
          <p:cNvSpPr>
            <a:spLocks noChangeArrowheads="1"/>
          </p:cNvSpPr>
          <p:nvPr/>
        </p:nvSpPr>
        <p:spPr bwMode="auto">
          <a:xfrm>
            <a:off x="3563938" y="3986213"/>
            <a:ext cx="2317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君子成人之美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65" name="Rectangle 29"/>
          <p:cNvSpPr>
            <a:spLocks noChangeArrowheads="1"/>
          </p:cNvSpPr>
          <p:nvPr/>
        </p:nvSpPr>
        <p:spPr bwMode="auto">
          <a:xfrm>
            <a:off x="3563938" y="4491038"/>
            <a:ext cx="3028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富可求，吾亦为之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66" name="Rectangle 30"/>
          <p:cNvSpPr>
            <a:spLocks noChangeArrowheads="1"/>
          </p:cNvSpPr>
          <p:nvPr/>
        </p:nvSpPr>
        <p:spPr bwMode="auto">
          <a:xfrm>
            <a:off x="3563938" y="4994275"/>
            <a:ext cx="3028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660066"/>
                </a:solidFill>
                <a:ea typeface="华文新魏" pitchFamily="2" charset="-122"/>
              </a:rPr>
              <a:t>不可求，从吾所好</a:t>
            </a:r>
            <a:endParaRPr lang="zh-CN" altLang="en-US" sz="2800" b="1">
              <a:solidFill>
                <a:srgbClr val="660066"/>
              </a:solidFill>
              <a:ea typeface="华文新魏" pitchFamily="2" charset="-122"/>
            </a:endParaRPr>
          </a:p>
        </p:txBody>
      </p:sp>
      <p:sp>
        <p:nvSpPr>
          <p:cNvPr id="39967" name="AutoShape 31"/>
          <p:cNvSpPr/>
          <p:nvPr/>
        </p:nvSpPr>
        <p:spPr bwMode="auto">
          <a:xfrm rot="10800000">
            <a:off x="7596188" y="1052513"/>
            <a:ext cx="358775" cy="5805487"/>
          </a:xfrm>
          <a:prstGeom prst="leftBrace">
            <a:avLst>
              <a:gd name="adj1" fmla="val 134845"/>
              <a:gd name="adj2" fmla="val 50000"/>
            </a:avLst>
          </a:prstGeom>
          <a:noFill/>
          <a:ln w="5080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8" name="WordArt 32"/>
          <p:cNvSpPr>
            <a:spLocks noChangeArrowheads="1" noChangeShapeType="1" noTextEdit="1"/>
          </p:cNvSpPr>
          <p:nvPr/>
        </p:nvSpPr>
        <p:spPr bwMode="auto">
          <a:xfrm rot="5400000">
            <a:off x="6534150" y="3051176"/>
            <a:ext cx="4103687" cy="111601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4800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真知灼见</a:t>
            </a:r>
            <a:endParaRPr lang="zh-CN" altLang="en-US" sz="4800" kern="1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/>
              <a:ea typeface="隶书"/>
            </a:endParaRPr>
          </a:p>
          <a:p>
            <a:pPr algn="ctr" fontAlgn="auto"/>
            <a:r>
              <a:rPr lang="zh-CN" altLang="en-US" sz="4800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千古流传</a:t>
            </a:r>
            <a:endParaRPr lang="zh-CN" altLang="en-US" sz="4800" kern="1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/>
              <a:ea typeface="隶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99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399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70" decel="1000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70" decel="100000"/>
                                        <p:tgtEl>
                                          <p:spTgt spid="399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70" decel="1000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770" decel="100000"/>
                                        <p:tgtEl>
                                          <p:spTgt spid="399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70" decel="1000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770" decel="100000"/>
                                        <p:tgtEl>
                                          <p:spTgt spid="399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770" decel="1000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770" decel="100000"/>
                                        <p:tgtEl>
                                          <p:spTgt spid="399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7" dur="77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9" dur="77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/>
      <p:bldP spid="39948" grpId="0" animBg="1"/>
      <p:bldP spid="39949" grpId="0" animBg="1"/>
      <p:bldP spid="39950" grpId="0" animBg="1"/>
      <p:bldP spid="39951" grpId="0" animBg="1"/>
      <p:bldP spid="39952" grpId="0" animBg="1"/>
      <p:bldP spid="39953" grpId="0" animBg="1"/>
      <p:bldP spid="39954" grpId="0" animBg="1"/>
      <p:bldP spid="39955" grpId="0" animBg="1"/>
      <p:bldP spid="39956" grpId="0"/>
      <p:bldP spid="39957" grpId="0"/>
      <p:bldP spid="39958" grpId="0"/>
      <p:bldP spid="39959" grpId="0"/>
      <p:bldP spid="39961" grpId="0"/>
      <p:bldP spid="39962" grpId="0"/>
      <p:bldP spid="39963" grpId="0"/>
      <p:bldP spid="39964" grpId="0"/>
      <p:bldP spid="39966" grpId="0"/>
      <p:bldP spid="39967" grpId="0" animBg="1"/>
      <p:bldP spid="3996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WordArt 4"/>
          <p:cNvSpPr>
            <a:spLocks noChangeArrowheads="1" noChangeShapeType="1" noTextEdit="1"/>
          </p:cNvSpPr>
          <p:nvPr/>
        </p:nvSpPr>
        <p:spPr bwMode="auto">
          <a:xfrm>
            <a:off x="3348038" y="0"/>
            <a:ext cx="2301875" cy="863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FFCC00"/>
                </a:solidFill>
                <a:latin typeface="华文新魏"/>
                <a:ea typeface="华文新魏"/>
              </a:rPr>
              <a:t>整体感知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FFCC00"/>
              </a:solidFill>
              <a:latin typeface="华文新魏"/>
              <a:ea typeface="华文新魏"/>
            </a:endParaRPr>
          </a:p>
        </p:txBody>
      </p:sp>
      <p:pic>
        <p:nvPicPr>
          <p:cNvPr id="40965" name="Picture 5" descr="r190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88913"/>
            <a:ext cx="1368425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50825" y="836613"/>
            <a:ext cx="7416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>
                <a:solidFill>
                  <a:srgbClr val="0000CC"/>
                </a:solidFill>
                <a:ea typeface="隶书" pitchFamily="49" charset="-122"/>
              </a:rPr>
              <a:t>（一）文言现象汇总</a:t>
            </a:r>
            <a:endParaRPr lang="zh-CN" altLang="en-US" sz="4000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40967" name="WordArt 7"/>
          <p:cNvSpPr>
            <a:spLocks noChangeArrowheads="1" noChangeShapeType="1" noTextEdit="1"/>
          </p:cNvSpPr>
          <p:nvPr/>
        </p:nvSpPr>
        <p:spPr bwMode="auto">
          <a:xfrm>
            <a:off x="3492500" y="1557338"/>
            <a:ext cx="21986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通假字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971550" y="2376488"/>
            <a:ext cx="6624638" cy="448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720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7200">
                <a:latin typeface="隶书" pitchFamily="49" charset="-122"/>
                <a:ea typeface="隶书" pitchFamily="49" charset="-122"/>
              </a:rPr>
              <a:t>莫春者               </a:t>
            </a:r>
            <a:endParaRPr lang="zh-CN" altLang="en-US" sz="7200">
              <a:latin typeface="隶书" pitchFamily="49" charset="-122"/>
              <a:ea typeface="隶书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zh-CN" altLang="en-US" sz="72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720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“</a:t>
            </a:r>
            <a:r>
              <a:rPr lang="zh-CN" altLang="en-US" sz="72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莫</a:t>
            </a:r>
            <a:r>
              <a:rPr lang="zh-CN" altLang="en-US" sz="720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”</a:t>
            </a:r>
            <a:r>
              <a:rPr lang="zh-CN" altLang="en-US" sz="72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通</a:t>
            </a:r>
            <a:r>
              <a:rPr lang="zh-CN" altLang="en-US" sz="720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“</a:t>
            </a:r>
            <a:r>
              <a:rPr lang="zh-CN" altLang="en-US" sz="72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暮</a:t>
            </a:r>
            <a:r>
              <a:rPr lang="zh-CN" altLang="en-US" sz="7200">
                <a:solidFill>
                  <a:srgbClr val="A50021"/>
                </a:solidFill>
                <a:latin typeface="Arial" panose="020B0604020202020204"/>
                <a:ea typeface="隶书" pitchFamily="49" charset="-122"/>
              </a:rPr>
              <a:t>”</a:t>
            </a:r>
            <a:r>
              <a:rPr lang="zh-CN" altLang="en-US" sz="72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kumimoji="1" lang="zh-CN" altLang="en-US" sz="7200">
              <a:latin typeface="隶书" pitchFamily="49" charset="-122"/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720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409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6" grpId="0"/>
      <p:bldP spid="40967" grpId="0" animBg="1"/>
      <p:bldP spid="4096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>
            <a:off x="3419475" y="188913"/>
            <a:ext cx="21986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一词多义</a:t>
            </a:r>
            <a:endParaRPr lang="zh-CN" altLang="en-US" sz="3600" kern="10" spc="-36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611188" y="1125538"/>
            <a:ext cx="7489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itchFamily="49" charset="-122"/>
              </a:rPr>
              <a:t>解释下列句中的“道”：</a:t>
            </a:r>
            <a:endParaRPr lang="zh-CN" altLang="en-US" sz="4400" dirty="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755650" y="1844675"/>
            <a:ext cx="756126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、任重而道远。     </a:t>
            </a:r>
            <a:r>
              <a:rPr lang="zh-CN" altLang="en-US" sz="4000" dirty="0">
                <a:solidFill>
                  <a:srgbClr val="A50021"/>
                </a:solidFill>
                <a:ea typeface="隶书" pitchFamily="49" charset="-122"/>
              </a:rPr>
              <a:t>道路</a:t>
            </a:r>
            <a:endParaRPr lang="zh-CN" altLang="en-US" sz="4000" dirty="0">
              <a:solidFill>
                <a:srgbClr val="A50021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、不以其道得之。   </a:t>
            </a:r>
            <a:r>
              <a:rPr lang="zh-CN" altLang="en-US" sz="4000" dirty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仁道</a:t>
            </a:r>
            <a:endParaRPr lang="zh-CN" altLang="en-US" sz="4000" dirty="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611188" y="3500438"/>
            <a:ext cx="7489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itchFamily="49" charset="-122"/>
              </a:rPr>
              <a:t>解释下列句中的“与”：</a:t>
            </a:r>
            <a:endParaRPr lang="zh-CN" altLang="en-US" sz="4400" dirty="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827088" y="4221163"/>
            <a:ext cx="756126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、吾与点也。     </a:t>
            </a:r>
            <a:r>
              <a:rPr lang="zh-CN" altLang="en-US" sz="4000" dirty="0">
                <a:solidFill>
                  <a:srgbClr val="A50021"/>
                </a:solidFill>
                <a:ea typeface="隶书" pitchFamily="49" charset="-122"/>
              </a:rPr>
              <a:t>赞赏</a:t>
            </a:r>
            <a:endParaRPr lang="zh-CN" altLang="en-US" sz="4000" dirty="0">
              <a:solidFill>
                <a:srgbClr val="A50021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、与吾父居者。   </a:t>
            </a:r>
            <a:r>
              <a:rPr lang="zh-CN" altLang="en-US" sz="4000" dirty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和</a:t>
            </a:r>
            <a:endParaRPr lang="zh-CN" altLang="en-US" sz="4000" dirty="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1993" name="Picture 9" descr="s252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9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1989" grpId="0"/>
      <p:bldP spid="41990" grpId="0"/>
      <p:bldP spid="41991" grpId="0"/>
      <p:bldP spid="4199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3419475" y="188913"/>
            <a:ext cx="21986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一词多义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11188" y="1125538"/>
            <a:ext cx="7489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itchFamily="49" charset="-122"/>
              </a:rPr>
              <a:t>解释下列句中的“去”：</a:t>
            </a:r>
            <a:endParaRPr lang="zh-CN" altLang="en-US" sz="4400" dirty="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0" y="1844675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、不以其道得之，不去也。</a:t>
            </a:r>
            <a:r>
              <a:rPr lang="zh-CN" altLang="en-US" sz="4000" dirty="0">
                <a:solidFill>
                  <a:srgbClr val="A50021"/>
                </a:solidFill>
                <a:ea typeface="隶书" pitchFamily="49" charset="-122"/>
              </a:rPr>
              <a:t>背离，抛弃</a:t>
            </a:r>
            <a:endParaRPr lang="zh-CN" altLang="en-US" sz="4000" dirty="0">
              <a:solidFill>
                <a:srgbClr val="A50021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、蓬山此去无多路。   </a:t>
            </a:r>
            <a:r>
              <a:rPr lang="zh-CN" altLang="en-US" sz="4000" dirty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距离</a:t>
            </a:r>
            <a:endParaRPr lang="zh-CN" altLang="en-US" sz="4000" dirty="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684213" y="3429000"/>
            <a:ext cx="7489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ea typeface="隶书" pitchFamily="49" charset="-122"/>
              </a:rPr>
              <a:t>解释下列句中的“士”：</a:t>
            </a:r>
            <a:endParaRPr lang="zh-CN" altLang="en-US" sz="4400" dirty="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0" y="4149725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、士不可以不弘毅。   </a:t>
            </a:r>
            <a:r>
              <a:rPr lang="zh-CN" altLang="en-US" sz="4000" dirty="0">
                <a:solidFill>
                  <a:srgbClr val="A50021"/>
                </a:solidFill>
                <a:ea typeface="隶书" pitchFamily="49" charset="-122"/>
              </a:rPr>
              <a:t>指读书人</a:t>
            </a:r>
            <a:endParaRPr lang="zh-CN" altLang="en-US" sz="4000" dirty="0">
              <a:solidFill>
                <a:srgbClr val="A50021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、虽执鞭之士。       </a:t>
            </a:r>
            <a:r>
              <a:rPr lang="zh-CN" altLang="en-US" sz="4000" dirty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小官</a:t>
            </a:r>
            <a:endParaRPr lang="zh-CN" altLang="en-US" sz="4000" dirty="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3017" name="Picture 9" descr="s252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0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/>
      <p:bldP spid="43014" grpId="0"/>
      <p:bldP spid="43015" grpId="0"/>
      <p:bldP spid="430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WordArt 4"/>
          <p:cNvSpPr>
            <a:spLocks noChangeArrowheads="1" noChangeShapeType="1" noTextEdit="1"/>
          </p:cNvSpPr>
          <p:nvPr/>
        </p:nvSpPr>
        <p:spPr bwMode="auto">
          <a:xfrm>
            <a:off x="3419475" y="188913"/>
            <a:ext cx="21986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一词多义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611188" y="1125538"/>
            <a:ext cx="7489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ea typeface="隶书" pitchFamily="49" charset="-122"/>
              </a:rPr>
              <a:t>解释下列句中的“成”：</a:t>
            </a:r>
            <a:endParaRPr lang="zh-CN" altLang="en-US" sz="440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755650" y="1844675"/>
            <a:ext cx="756126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、春服既成。     </a:t>
            </a:r>
            <a:r>
              <a:rPr lang="zh-CN" altLang="en-US" sz="4000">
                <a:solidFill>
                  <a:srgbClr val="A50021"/>
                </a:solidFill>
                <a:ea typeface="隶书" pitchFamily="49" charset="-122"/>
              </a:rPr>
              <a:t>做好</a:t>
            </a:r>
            <a:endParaRPr lang="zh-CN" altLang="en-US" sz="4000">
              <a:solidFill>
                <a:srgbClr val="A50021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、成人之美。     </a:t>
            </a:r>
            <a:r>
              <a:rPr lang="zh-CN" altLang="en-US" sz="40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成全</a:t>
            </a:r>
            <a:endParaRPr lang="zh-CN" altLang="en-US" sz="400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684213" y="4292600"/>
            <a:ext cx="756126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、贫与贱是人之所恶也。  </a:t>
            </a:r>
            <a:r>
              <a:rPr lang="zh-CN" altLang="en-US" sz="4000">
                <a:solidFill>
                  <a:srgbClr val="A50021"/>
                </a:solidFill>
                <a:ea typeface="隶书" pitchFamily="49" charset="-122"/>
              </a:rPr>
              <a:t>厌恶</a:t>
            </a:r>
            <a:endParaRPr lang="zh-CN" altLang="en-US" sz="4000">
              <a:solidFill>
                <a:srgbClr val="A50021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、不成人之恶。</a:t>
            </a:r>
            <a:r>
              <a:rPr lang="zh-CN" altLang="en-US" sz="40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坏的，不好的事</a:t>
            </a:r>
            <a:endParaRPr lang="zh-CN" altLang="en-US" sz="400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684213" y="3500438"/>
            <a:ext cx="7489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ea typeface="隶书" pitchFamily="49" charset="-122"/>
              </a:rPr>
              <a:t>解释下列句中的“恶”：</a:t>
            </a:r>
            <a:endParaRPr lang="zh-CN" altLang="en-US" sz="4400">
              <a:solidFill>
                <a:srgbClr val="0000FF"/>
              </a:solidFill>
              <a:ea typeface="隶书" pitchFamily="49" charset="-122"/>
            </a:endParaRPr>
          </a:p>
        </p:txBody>
      </p:sp>
      <p:pic>
        <p:nvPicPr>
          <p:cNvPr id="44041" name="Picture 9" descr="s252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8" grpId="0"/>
      <p:bldP spid="44039" grpId="0"/>
      <p:bldP spid="4404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3419475" y="188913"/>
            <a:ext cx="21986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一词多义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611188" y="908050"/>
            <a:ext cx="7489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ea typeface="隶书" pitchFamily="49" charset="-122"/>
              </a:rPr>
              <a:t>解释下列句中的“行”：</a:t>
            </a:r>
            <a:endParaRPr lang="zh-CN" altLang="en-US" sz="440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755650" y="1484313"/>
            <a:ext cx="7561263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、终身行之者。     </a:t>
            </a:r>
            <a:endParaRPr lang="zh-CN" altLang="en-US" sz="4000"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4000" b="1">
                <a:solidFill>
                  <a:srgbClr val="A50021"/>
                </a:solidFill>
                <a:ea typeface="隶书" pitchFamily="49" charset="-122"/>
              </a:rPr>
              <a:t>遵守，奉行，使之成为自己的行为准则与依据。</a:t>
            </a:r>
            <a:endParaRPr lang="zh-CN" altLang="en-US" sz="4000" b="1">
              <a:solidFill>
                <a:srgbClr val="A50021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、先行其言。   </a:t>
            </a:r>
            <a:r>
              <a:rPr lang="zh-CN" altLang="en-US" sz="40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实行</a:t>
            </a:r>
            <a:endParaRPr lang="zh-CN" altLang="en-US" sz="400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5063" name="Picture 7" descr="s252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WordArt 4"/>
          <p:cNvSpPr>
            <a:spLocks noChangeArrowheads="1" noChangeShapeType="1" noTextEdit="1"/>
          </p:cNvSpPr>
          <p:nvPr/>
        </p:nvSpPr>
        <p:spPr bwMode="auto">
          <a:xfrm>
            <a:off x="3419475" y="188913"/>
            <a:ext cx="21986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一词多义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84213" y="836613"/>
            <a:ext cx="7489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ea typeface="隶书" pitchFamily="49" charset="-122"/>
              </a:rPr>
              <a:t>解释下列句中的“而”：</a:t>
            </a:r>
            <a:endParaRPr lang="zh-CN" altLang="en-US" sz="440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684213" y="3284538"/>
            <a:ext cx="74898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ea typeface="隶书" pitchFamily="49" charset="-122"/>
              </a:rPr>
              <a:t>解释下列句中的“为”：</a:t>
            </a:r>
            <a:endParaRPr lang="zh-CN" altLang="en-US" sz="4400">
              <a:solidFill>
                <a:srgbClr val="0000FF"/>
              </a:solidFill>
              <a:ea typeface="隶书" pitchFamily="49" charset="-122"/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755650" y="1557338"/>
            <a:ext cx="756126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、与朋友交而不信乎。  </a:t>
            </a:r>
            <a:r>
              <a:rPr lang="zh-CN" altLang="en-US" sz="4000">
                <a:solidFill>
                  <a:srgbClr val="A50021"/>
                </a:solidFill>
                <a:ea typeface="隶书" pitchFamily="49" charset="-122"/>
              </a:rPr>
              <a:t>表承接</a:t>
            </a:r>
            <a:endParaRPr lang="zh-CN" altLang="en-US" sz="4000">
              <a:solidFill>
                <a:srgbClr val="A50021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、富而可求也。     </a:t>
            </a:r>
            <a:r>
              <a:rPr lang="zh-CN" altLang="en-US" sz="40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表假设</a:t>
            </a:r>
            <a:endParaRPr lang="zh-CN" altLang="en-US" sz="400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971550" y="4076700"/>
            <a:ext cx="756126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、为人谋而不忠。  </a:t>
            </a:r>
            <a:r>
              <a:rPr lang="zh-CN" altLang="en-US" sz="4000">
                <a:solidFill>
                  <a:srgbClr val="A50021"/>
                </a:solidFill>
                <a:ea typeface="隶书" pitchFamily="49" charset="-122"/>
              </a:rPr>
              <a:t>替，给</a:t>
            </a:r>
            <a:endParaRPr lang="zh-CN" altLang="en-US" sz="4000">
              <a:solidFill>
                <a:srgbClr val="A50021"/>
              </a:solidFill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、吾亦为之。      </a:t>
            </a:r>
            <a:r>
              <a:rPr lang="zh-CN" altLang="en-US" sz="40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做</a:t>
            </a:r>
            <a:endParaRPr lang="zh-CN" altLang="en-US" sz="400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4000">
                <a:latin typeface="隶书" pitchFamily="49" charset="-122"/>
                <a:ea typeface="隶书" pitchFamily="49" charset="-122"/>
              </a:rPr>
              <a:t>、不图为乐    </a:t>
            </a:r>
            <a:r>
              <a:rPr lang="zh-CN" altLang="en-US" sz="400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为，作，指创作</a:t>
            </a:r>
            <a:endParaRPr lang="zh-CN" altLang="en-US" sz="4000">
              <a:solidFill>
                <a:srgbClr val="A5002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6089" name="Picture 9" descr="s252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086" grpId="0"/>
      <p:bldP spid="46087" grpId="0"/>
      <p:bldP spid="4608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WordArt 4"/>
          <p:cNvSpPr>
            <a:spLocks noChangeArrowheads="1" noChangeShapeType="1" noTextEdit="1"/>
          </p:cNvSpPr>
          <p:nvPr/>
        </p:nvSpPr>
        <p:spPr bwMode="auto">
          <a:xfrm>
            <a:off x="3492500" y="0"/>
            <a:ext cx="21986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词类活用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0" y="692150"/>
            <a:ext cx="4643438" cy="578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1</a:t>
            </a:r>
            <a:r>
              <a:rPr lang="zh-CN" altLang="en-US" sz="4400" dirty="0">
                <a:ea typeface="隶书" pitchFamily="49" charset="-122"/>
              </a:rPr>
              <a:t>、传不习乎</a:t>
            </a:r>
            <a:endParaRPr lang="zh-CN" altLang="en-US" sz="4400" dirty="0"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2</a:t>
            </a:r>
            <a:r>
              <a:rPr lang="zh-CN" altLang="en-US" sz="4400" dirty="0">
                <a:ea typeface="隶书" pitchFamily="49" charset="-122"/>
              </a:rPr>
              <a:t>、见贤思齐焉</a:t>
            </a:r>
            <a:endParaRPr lang="zh-CN" altLang="en-US" sz="4400" dirty="0"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3</a:t>
            </a:r>
            <a:r>
              <a:rPr lang="zh-CN" altLang="en-US" sz="4400" dirty="0">
                <a:ea typeface="隶书" pitchFamily="49" charset="-122"/>
              </a:rPr>
              <a:t>、成人之美</a:t>
            </a:r>
            <a:endParaRPr lang="zh-CN" altLang="en-US" sz="4400" dirty="0"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4</a:t>
            </a:r>
            <a:r>
              <a:rPr lang="zh-CN" altLang="en-US" sz="4400" dirty="0">
                <a:ea typeface="隶书" pitchFamily="49" charset="-122"/>
              </a:rPr>
              <a:t>、不成人之恶</a:t>
            </a:r>
            <a:endParaRPr lang="zh-CN" altLang="en-US" sz="4400" dirty="0"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5</a:t>
            </a:r>
            <a:r>
              <a:rPr lang="zh-CN" altLang="en-US" sz="4400" dirty="0">
                <a:ea typeface="隶书" pitchFamily="49" charset="-122"/>
              </a:rPr>
              <a:t>、风乎舞雩</a:t>
            </a:r>
            <a:endParaRPr lang="zh-CN" altLang="en-US" sz="4400" dirty="0"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400" dirty="0">
                <a:ea typeface="隶书" pitchFamily="49" charset="-122"/>
              </a:rPr>
              <a:t>6</a:t>
            </a:r>
            <a:r>
              <a:rPr lang="zh-CN" altLang="en-US" sz="4400" dirty="0">
                <a:ea typeface="隶书" pitchFamily="49" charset="-122"/>
              </a:rPr>
              <a:t>、吾日三省吾身</a:t>
            </a:r>
            <a:endParaRPr lang="zh-CN" altLang="en-US" sz="4400" dirty="0">
              <a:ea typeface="隶书" pitchFamily="49" charset="-122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103688" y="669925"/>
            <a:ext cx="5040312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ea typeface="隶书" pitchFamily="49" charset="-122"/>
              </a:rPr>
              <a:t>动词作名词，传授的知识。</a:t>
            </a:r>
            <a:endParaRPr lang="zh-CN" altLang="en-US" sz="3200" b="1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ea typeface="隶书" pitchFamily="49" charset="-122"/>
              </a:rPr>
              <a:t>形容词作名词，指德行优秀的人、贤人。</a:t>
            </a:r>
            <a:endParaRPr lang="zh-CN" altLang="en-US" sz="3200" b="1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ea typeface="隶书" pitchFamily="49" charset="-122"/>
              </a:rPr>
              <a:t>形容词作名词，好的，好事。</a:t>
            </a:r>
            <a:endParaRPr lang="zh-CN" altLang="en-US" sz="3200" b="1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ea typeface="隶书" pitchFamily="49" charset="-122"/>
              </a:rPr>
              <a:t>形容词作名词，坏的，不好的事。</a:t>
            </a:r>
            <a:endParaRPr lang="zh-CN" altLang="en-US" sz="3200" b="1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ea typeface="隶书" pitchFamily="49" charset="-122"/>
              </a:rPr>
              <a:t>名词作动词，吹风。</a:t>
            </a:r>
            <a:endParaRPr lang="zh-CN" altLang="en-US" sz="3200" b="1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A50021"/>
                </a:solidFill>
                <a:ea typeface="隶书" pitchFamily="49" charset="-122"/>
              </a:rPr>
              <a:t>名词作状语，每天。</a:t>
            </a:r>
            <a:endParaRPr lang="zh-CN" altLang="en-US" sz="3200" b="1" dirty="0">
              <a:solidFill>
                <a:srgbClr val="A50021"/>
              </a:solidFill>
              <a:ea typeface="隶书" pitchFamily="49" charset="-122"/>
            </a:endParaRPr>
          </a:p>
        </p:txBody>
      </p:sp>
      <p:pic>
        <p:nvPicPr>
          <p:cNvPr id="47111" name="Picture 7" descr="s252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0"/>
            <a:ext cx="7747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71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  <p:bldP spid="47109" grpId="0"/>
      <p:bldP spid="471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-180975" y="0"/>
            <a:ext cx="6985000" cy="130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hlink"/>
                </a:solidFill>
                <a:latin typeface="Comic Sans MS" panose="030F0702030302020204" pitchFamily="66" charset="0"/>
                <a:ea typeface="隶书" pitchFamily="49" charset="-122"/>
              </a:rPr>
              <a:t>（二）人物及作品简介</a:t>
            </a:r>
            <a:endParaRPr lang="zh-CN" altLang="en-US" sz="4400">
              <a:solidFill>
                <a:schemeClr val="hlink"/>
              </a:solidFill>
              <a:latin typeface="Comic Sans MS" panose="030F0702030302020204" pitchFamily="66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800080"/>
                </a:solidFill>
                <a:latin typeface="Comic Sans MS" panose="030F0702030302020204" pitchFamily="66" charset="0"/>
              </a:rPr>
              <a:t>     </a:t>
            </a:r>
            <a:endParaRPr kumimoji="1" lang="zh-CN" altLang="en-US" sz="2400" b="1">
              <a:solidFill>
                <a:srgbClr val="80008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2555875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555875" y="549275"/>
            <a:ext cx="6588125" cy="520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孔子（前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551-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前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479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），名丘，字仲尼，鲁国陬邑（今山东曲阜）人。中国春秋末期伟大的思想家、政治家和教育家，儒家学派的创始人。孔子早年丧父，家境衰落。他曾说过：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吾少也贱，故多能鄙事。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年轻时曾做过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委吏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（管理仓廪）与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乘田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（管放牧牛羊）。虽然生活贫苦，孔子十五岁即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志于学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。他善于取法他人，曾说：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三人行，必有吾师焉。择其善者而从之，其不善者而改之。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论语</a:t>
            </a:r>
            <a:r>
              <a:rPr lang="en-US" altLang="zh-CN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·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述而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）他学无常师，好学不厌，乡人也赞他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博学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。 孔子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三十而立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，并开始授徒讲学。凡带上一点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束修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的，都收为学生。孔子办学已名闻遐迩。私学的创设，打破了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学在官府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的传统，进一步促进了学术文化的下移。孔子一生推行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仁政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的主张，</a:t>
            </a:r>
            <a:endParaRPr lang="zh-CN" altLang="en-US" sz="240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0" y="5661025"/>
            <a:ext cx="9144000" cy="173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曾周游各诸侯国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13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年，未被接受。晚年致力于教育工作和整理古典文献，编辑、整理有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诗经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尚书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周礼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礼记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仪礼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易经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乐经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等，并编著有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春秋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。后世称他为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圣人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。 </a:t>
            </a:r>
            <a:endParaRPr lang="zh-CN" altLang="en-US" sz="240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40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2"/>
      <p:bldP spid="10247" grpId="0"/>
      <p:bldP spid="1024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3276600" y="0"/>
            <a:ext cx="2198688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古今异义词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39750" y="620713"/>
            <a:ext cx="7345363" cy="564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、不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</a:t>
            </a: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古：背离、抛弃。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今：到某一地方。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</a:t>
            </a: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执鞭之士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古：即使。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今：虽然。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、吾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点也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古：赞赏。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今：和。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8134" name="Picture 6" descr="s252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81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nimBg="1"/>
      <p:bldP spid="4813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WordArt 4"/>
          <p:cNvSpPr>
            <a:spLocks noChangeArrowheads="1" noChangeShapeType="1" noTextEdit="1"/>
          </p:cNvSpPr>
          <p:nvPr/>
        </p:nvSpPr>
        <p:spPr bwMode="auto">
          <a:xfrm>
            <a:off x="3276600" y="188913"/>
            <a:ext cx="21986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古汉语句式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0" y="620713"/>
            <a:ext cx="9144000" cy="693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、倒装句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、欲乎沂。       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乎沂欲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，状语后置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、风乎舞雩。     </a:t>
            </a:r>
            <a:r>
              <a:rPr lang="zh-CN" altLang="en-US" sz="2800" b="1">
                <a:solidFill>
                  <a:srgbClr val="0000CC"/>
                </a:solidFill>
                <a:ea typeface="黑体" panose="02010609060101010101" pitchFamily="2" charset="-122"/>
              </a:rPr>
              <a:t>即“乎舞雩风”，状语后置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、冠者五六人，童子六七人。 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五六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”“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六七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定语后置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、判断句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富与贵是人之所欲也。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见不贤而内自省也。</a:t>
            </a:r>
            <a:endParaRPr lang="zh-CN" altLang="en-US" sz="2800" b="1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、省略句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小人反是      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前面省略介词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勿施于人      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前面省略宾语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endParaRPr kumimoji="1" lang="zh-CN" altLang="en-US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28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158" name="AutoShape 6"/>
          <p:cNvSpPr/>
          <p:nvPr/>
        </p:nvSpPr>
        <p:spPr bwMode="auto">
          <a:xfrm>
            <a:off x="3708400" y="3860800"/>
            <a:ext cx="360363" cy="1081088"/>
          </a:xfrm>
          <a:prstGeom prst="rightBrace">
            <a:avLst>
              <a:gd name="adj1" fmla="val 25000"/>
              <a:gd name="adj2" fmla="val 50000"/>
            </a:avLst>
          </a:prstGeom>
          <a:noFill/>
          <a:ln w="63500">
            <a:solidFill>
              <a:srgbClr val="A5002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4140200" y="4149725"/>
            <a:ext cx="4679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00CC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ea typeface="黑体" panose="02010609060101010101" pitchFamily="2" charset="-122"/>
              </a:rPr>
              <a:t>也”表判断语气。</a:t>
            </a:r>
            <a:endParaRPr lang="zh-CN" altLang="en-US" sz="2800" b="1">
              <a:solidFill>
                <a:srgbClr val="0000CC"/>
              </a:solidFill>
              <a:ea typeface="黑体" panose="02010609060101010101" pitchFamily="2" charset="-122"/>
            </a:endParaRPr>
          </a:p>
        </p:txBody>
      </p:sp>
      <p:pic>
        <p:nvPicPr>
          <p:cNvPr id="49160" name="Picture 8" descr="s252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0"/>
            <a:ext cx="990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91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  <p:bldP spid="49157" grpId="0"/>
      <p:bldP spid="49158" grpId="0" animBg="1"/>
      <p:bldP spid="4915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-180975" y="188913"/>
            <a:ext cx="91440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800">
                <a:solidFill>
                  <a:srgbClr val="0000CC"/>
                </a:solidFill>
                <a:ea typeface="隶书" pitchFamily="49" charset="-122"/>
              </a:rPr>
              <a:t>（二）概括文章大意与中心思想</a:t>
            </a:r>
            <a:endParaRPr lang="zh-CN" altLang="en-US" sz="4800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684213" y="981075"/>
            <a:ext cx="8135937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A50021"/>
                </a:solidFill>
                <a:ea typeface="隶书" pitchFamily="49" charset="-122"/>
              </a:rPr>
              <a:t>      </a:t>
            </a:r>
            <a:r>
              <a:rPr lang="zh-CN" altLang="en-US" sz="4400">
                <a:solidFill>
                  <a:srgbClr val="A50021"/>
                </a:solidFill>
                <a:ea typeface="隶书" pitchFamily="49" charset="-122"/>
              </a:rPr>
              <a:t>本文通过师徒对话或借题发挥，着重阐释了儒家思想的修身之道。对儒家的做人标准、理想追求、道德行为以及人际关系、人与自然关系，都有所涉及，这些真知灼见，千百年来影响着我们，是东方思想文化的精髓。</a:t>
            </a:r>
            <a:endParaRPr lang="zh-CN" altLang="en-US" sz="4400">
              <a:solidFill>
                <a:srgbClr val="A50021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79388" y="0"/>
            <a:ext cx="7416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>
                <a:solidFill>
                  <a:srgbClr val="0000CC"/>
                </a:solidFill>
                <a:ea typeface="隶书" pitchFamily="49" charset="-122"/>
              </a:rPr>
              <a:t>（三）成语溯源</a:t>
            </a:r>
            <a:endParaRPr lang="zh-CN" altLang="en-US" sz="5400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50825" y="765175"/>
            <a:ext cx="8137525" cy="512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A50021"/>
                </a:solidFill>
                <a:ea typeface="隶书" pitchFamily="49" charset="-122"/>
              </a:rPr>
              <a:t>见贤思齐</a:t>
            </a:r>
            <a:endParaRPr lang="zh-CN" altLang="en-US" sz="6000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A50021"/>
                </a:solidFill>
                <a:ea typeface="隶书" pitchFamily="49" charset="-122"/>
              </a:rPr>
              <a:t>己所不欲，勿施于人</a:t>
            </a:r>
            <a:endParaRPr lang="zh-CN" altLang="en-US" sz="6000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A50021"/>
                </a:solidFill>
                <a:ea typeface="隶书" pitchFamily="49" charset="-122"/>
              </a:rPr>
              <a:t>任重道远</a:t>
            </a:r>
            <a:endParaRPr lang="zh-CN" altLang="en-US" sz="6000" dirty="0">
              <a:solidFill>
                <a:srgbClr val="A50021"/>
              </a:solidFill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A50021"/>
                </a:solidFill>
                <a:ea typeface="隶书" pitchFamily="49" charset="-122"/>
              </a:rPr>
              <a:t>成人之美</a:t>
            </a:r>
            <a:endParaRPr lang="zh-CN" altLang="en-US" sz="6000" dirty="0">
              <a:solidFill>
                <a:srgbClr val="A50021"/>
              </a:solidFill>
              <a:ea typeface="隶书" pitchFamily="49" charset="-122"/>
            </a:endParaRP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auto">
          <a:xfrm>
            <a:off x="4356100" y="2997200"/>
            <a:ext cx="4284663" cy="2951163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4000">
                <a:solidFill>
                  <a:srgbClr val="660066"/>
                </a:solidFill>
                <a:ea typeface="华文新魏" pitchFamily="2" charset="-122"/>
              </a:rPr>
              <a:t>你能用这些成语造句吗？</a:t>
            </a:r>
            <a:endParaRPr lang="zh-CN" altLang="en-US" sz="4000">
              <a:solidFill>
                <a:srgbClr val="660066"/>
              </a:solidFill>
              <a:ea typeface="华文新魏" pitchFamily="2" charset="-122"/>
            </a:endParaRPr>
          </a:p>
        </p:txBody>
      </p:sp>
      <p:pic>
        <p:nvPicPr>
          <p:cNvPr id="51207" name="Picture 7" descr="512865321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3284538"/>
            <a:ext cx="1331912" cy="111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8" name="WordArt 8"/>
          <p:cNvSpPr>
            <a:spLocks noChangeArrowheads="1" noChangeShapeType="1" noTextEdit="1"/>
          </p:cNvSpPr>
          <p:nvPr/>
        </p:nvSpPr>
        <p:spPr bwMode="auto">
          <a:xfrm>
            <a:off x="5219700" y="836613"/>
            <a:ext cx="3494088" cy="1247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试一试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方正舒体"/>
              <a:ea typeface="方正舒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 animBg="1"/>
      <p:bldP spid="5120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79388" y="0"/>
            <a:ext cx="741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>
                <a:solidFill>
                  <a:srgbClr val="0000CC"/>
                </a:solidFill>
                <a:ea typeface="隶书" pitchFamily="49" charset="-122"/>
              </a:rPr>
              <a:t>（四）写作特色</a:t>
            </a:r>
            <a:endParaRPr lang="zh-CN" altLang="en-US" sz="3600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179388" y="836613"/>
            <a:ext cx="864235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、言简意赅，富于哲理，启人心智；</a:t>
            </a:r>
            <a:endParaRPr lang="zh-CN" altLang="en-US" sz="40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40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、语言朴实简洁，人物形象鲜明；</a:t>
            </a:r>
            <a:endParaRPr lang="zh-CN" altLang="en-US" sz="40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179388" y="4652963"/>
            <a:ext cx="8713787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ea typeface="华文新魏" pitchFamily="2" charset="-122"/>
              </a:rPr>
              <a:t>       </a:t>
            </a:r>
            <a:r>
              <a:rPr lang="zh-CN" altLang="en-US" sz="3200" dirty="0">
                <a:solidFill>
                  <a:srgbClr val="FF0000"/>
                </a:solidFill>
                <a:ea typeface="华文新魏" pitchFamily="2" charset="-122"/>
              </a:rPr>
              <a:t>深刻而精辟的语言，是</a:t>
            </a:r>
            <a:r>
              <a:rPr lang="en-US" altLang="zh-CN" sz="3200" dirty="0">
                <a:solidFill>
                  <a:srgbClr val="FF0000"/>
                </a:solidFill>
                <a:ea typeface="华文新魏" pitchFamily="2" charset="-122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ea typeface="华文新魏" pitchFamily="2" charset="-122"/>
              </a:rPr>
              <a:t>论语</a:t>
            </a:r>
            <a:r>
              <a:rPr lang="en-US" altLang="zh-CN" sz="3200" dirty="0">
                <a:solidFill>
                  <a:srgbClr val="FF0000"/>
                </a:solidFill>
                <a:ea typeface="华文新魏" pitchFamily="2" charset="-122"/>
              </a:rPr>
              <a:t>》</a:t>
            </a:r>
            <a:r>
              <a:rPr lang="zh-CN" altLang="en-US" sz="3200" dirty="0">
                <a:solidFill>
                  <a:srgbClr val="FF0000"/>
                </a:solidFill>
                <a:ea typeface="华文新魏" pitchFamily="2" charset="-122"/>
              </a:rPr>
              <a:t>最突出的特点，我们在以后的写作中要注意语言的简洁。独立成段，每一段表达一种观念，十则论语表达各自不同的思想，这也是值得我们学习的。</a:t>
            </a:r>
            <a:endParaRPr lang="zh-CN" altLang="en-US" sz="3200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52231" name="WordArt 7" descr="窄竖线"/>
          <p:cNvSpPr>
            <a:spLocks noChangeArrowheads="1" noChangeShapeType="1" noTextEdit="1"/>
          </p:cNvSpPr>
          <p:nvPr/>
        </p:nvSpPr>
        <p:spPr bwMode="auto">
          <a:xfrm>
            <a:off x="323850" y="3789363"/>
            <a:ext cx="2930525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知识链接</a:t>
            </a:r>
            <a:endParaRPr lang="zh-CN" altLang="en-US" sz="3600" b="1" kern="1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52232" name="AutoShape 8"/>
          <p:cNvSpPr>
            <a:spLocks noChangeArrowheads="1"/>
          </p:cNvSpPr>
          <p:nvPr/>
        </p:nvSpPr>
        <p:spPr bwMode="auto">
          <a:xfrm>
            <a:off x="4644008" y="2492375"/>
            <a:ext cx="3601467" cy="2232025"/>
          </a:xfrm>
          <a:prstGeom prst="cloudCallout">
            <a:avLst>
              <a:gd name="adj1" fmla="val -72662"/>
              <a:gd name="adj2" fmla="val -4985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4000" dirty="0">
                <a:solidFill>
                  <a:srgbClr val="660066"/>
                </a:solidFill>
                <a:ea typeface="华文新魏" pitchFamily="2" charset="-122"/>
              </a:rPr>
              <a:t>你能举例说明吗？</a:t>
            </a:r>
            <a:endParaRPr lang="zh-CN" altLang="en-US" sz="4000" dirty="0">
              <a:solidFill>
                <a:srgbClr val="660066"/>
              </a:solidFill>
              <a:ea typeface="华文新魏" pitchFamily="2" charset="-122"/>
            </a:endParaRPr>
          </a:p>
        </p:txBody>
      </p:sp>
      <p:pic>
        <p:nvPicPr>
          <p:cNvPr id="52233" name="Picture 9" descr="512865321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3284538"/>
            <a:ext cx="1331912" cy="111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522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52230" grpId="0"/>
      <p:bldP spid="52231" grpId="0" animBg="1"/>
      <p:bldP spid="5223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50825" y="260350"/>
            <a:ext cx="36782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想一想 </a:t>
            </a:r>
            <a:endParaRPr kumimoji="1"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pic>
        <p:nvPicPr>
          <p:cNvPr id="53254" name="Picture 6" descr="BD00028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13325"/>
            <a:ext cx="1547813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684213" y="1484313"/>
            <a:ext cx="8280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CC"/>
                </a:solidFill>
                <a:ea typeface="隶书" pitchFamily="49" charset="-122"/>
              </a:rPr>
              <a:t>“</a:t>
            </a:r>
            <a:r>
              <a:rPr lang="zh-CN" altLang="en-US" sz="3600" dirty="0">
                <a:solidFill>
                  <a:srgbClr val="0000CC"/>
                </a:solidFill>
                <a:ea typeface="隶书" pitchFamily="49" charset="-122"/>
              </a:rPr>
              <a:t>三省”指哪三方面？请用现代汉语回答。</a:t>
            </a:r>
            <a:endParaRPr lang="zh-CN" altLang="en-US" sz="3600" dirty="0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827088" y="2133600"/>
            <a:ext cx="7705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468313" y="2133600"/>
            <a:ext cx="8185150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00"/>
                </a:solidFill>
                <a:ea typeface="华文新魏" pitchFamily="2" charset="-122"/>
              </a:rPr>
              <a:t>为别人谋划不诚心诚意吗？与朋友交往不诚实吗？老师传授的知识不去复习吗？</a:t>
            </a:r>
            <a:endParaRPr lang="zh-CN" altLang="en-US" sz="4400" dirty="0">
              <a:solidFill>
                <a:srgbClr val="006600"/>
              </a:solidFill>
              <a:ea typeface="华文新魏" pitchFamily="2" charset="-122"/>
            </a:endParaRPr>
          </a:p>
        </p:txBody>
      </p:sp>
      <p:pic>
        <p:nvPicPr>
          <p:cNvPr id="53258" name="Picture 10" descr="Q_01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0"/>
            <a:ext cx="175260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  <p:bldP spid="5325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36782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想一想 </a:t>
            </a:r>
            <a:endParaRPr kumimoji="1" lang="zh-CN" altLang="en-US" sz="6000" b="1">
              <a:solidFill>
                <a:srgbClr val="FF000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pic>
        <p:nvPicPr>
          <p:cNvPr id="60419" name="Picture 3" descr="BD00028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13325"/>
            <a:ext cx="1547813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684213" y="1484313"/>
            <a:ext cx="8280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ea typeface="隶书" pitchFamily="49" charset="-122"/>
              </a:rPr>
              <a:t>第</a:t>
            </a:r>
            <a:r>
              <a:rPr lang="en-US" altLang="zh-CN" sz="3600" dirty="0">
                <a:solidFill>
                  <a:srgbClr val="0000CC"/>
                </a:solidFill>
                <a:ea typeface="隶书" pitchFamily="49" charset="-122"/>
              </a:rPr>
              <a:t>7</a:t>
            </a:r>
            <a:r>
              <a:rPr lang="zh-CN" altLang="en-US" sz="3600" dirty="0">
                <a:solidFill>
                  <a:srgbClr val="0000CC"/>
                </a:solidFill>
                <a:ea typeface="隶书" pitchFamily="49" charset="-122"/>
              </a:rPr>
              <a:t>则是从哪个方面对人的思想道德进行教育的？</a:t>
            </a:r>
            <a:endParaRPr lang="zh-CN" altLang="en-US" sz="3600" dirty="0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827088" y="2133600"/>
            <a:ext cx="7705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468313" y="2565400"/>
            <a:ext cx="81851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00"/>
                </a:solidFill>
                <a:ea typeface="华文新魏" pitchFamily="2" charset="-122"/>
              </a:rPr>
              <a:t>人不但要正己，还要帮助别人成就美德。</a:t>
            </a:r>
            <a:endParaRPr lang="zh-CN" altLang="en-US" sz="4400" dirty="0">
              <a:solidFill>
                <a:srgbClr val="006600"/>
              </a:solidFill>
              <a:ea typeface="华文新魏" pitchFamily="2" charset="-122"/>
            </a:endParaRPr>
          </a:p>
        </p:txBody>
      </p:sp>
      <p:pic>
        <p:nvPicPr>
          <p:cNvPr id="60423" name="Picture 7" descr="Q_01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0"/>
            <a:ext cx="175260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36782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想一想 </a:t>
            </a:r>
            <a:endParaRPr kumimoji="1" lang="zh-CN" altLang="en-US" sz="6000" b="1">
              <a:solidFill>
                <a:srgbClr val="FF000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pic>
        <p:nvPicPr>
          <p:cNvPr id="61443" name="Picture 3" descr="BD00028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13325"/>
            <a:ext cx="1547813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684213" y="1484313"/>
            <a:ext cx="8280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ea typeface="隶书" pitchFamily="49" charset="-122"/>
              </a:rPr>
              <a:t>孔子心目中君子的标准是什么？有什么现实意义？</a:t>
            </a:r>
            <a:endParaRPr lang="zh-CN" altLang="en-US" sz="3600" dirty="0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827088" y="2133600"/>
            <a:ext cx="7705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468313" y="2708275"/>
            <a:ext cx="818515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00"/>
                </a:solidFill>
                <a:ea typeface="华文新魏" pitchFamily="2" charset="-122"/>
              </a:rPr>
              <a:t>孔子心目中君子的标准是先行其言而后从之。孔子所说的重视实践，勇于实践，先行后言的精神今天仍然具有积极的意义。</a:t>
            </a:r>
            <a:endParaRPr lang="zh-CN" altLang="en-US" sz="4400" dirty="0">
              <a:solidFill>
                <a:srgbClr val="006600"/>
              </a:solidFill>
              <a:ea typeface="华文新魏" pitchFamily="2" charset="-122"/>
            </a:endParaRPr>
          </a:p>
        </p:txBody>
      </p:sp>
      <p:pic>
        <p:nvPicPr>
          <p:cNvPr id="61447" name="Picture 7" descr="Q_01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0"/>
            <a:ext cx="175260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36782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想一想 </a:t>
            </a:r>
            <a:endParaRPr kumimoji="1" lang="zh-CN" altLang="en-US" sz="6000" b="1">
              <a:solidFill>
                <a:srgbClr val="FF000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pic>
        <p:nvPicPr>
          <p:cNvPr id="62467" name="Picture 3" descr="BD00028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13325"/>
            <a:ext cx="1547813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684213" y="1484313"/>
            <a:ext cx="8280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CC"/>
                </a:solidFill>
                <a:ea typeface="华文新魏" pitchFamily="2" charset="-122"/>
              </a:rPr>
              <a:t>如何贯彻“君子成人之美，不成人之恶。”这一处世原则？联系实际说说。</a:t>
            </a:r>
            <a:endParaRPr lang="zh-CN" altLang="en-US" sz="3600">
              <a:solidFill>
                <a:srgbClr val="0000CC"/>
              </a:solidFill>
              <a:ea typeface="华文新魏" pitchFamily="2" charset="-122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827088" y="2133600"/>
            <a:ext cx="77057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468313" y="2708275"/>
            <a:ext cx="8185150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6600"/>
                </a:solidFill>
                <a:ea typeface="华文新魏" pitchFamily="2" charset="-122"/>
              </a:rPr>
              <a:t>如同学交往中不能意气用事，对朋友的过错不能视而不见，要勇于批评改正等。</a:t>
            </a:r>
            <a:endParaRPr lang="zh-CN" altLang="en-US" sz="4400">
              <a:solidFill>
                <a:srgbClr val="006600"/>
              </a:solidFill>
              <a:ea typeface="华文新魏" pitchFamily="2" charset="-122"/>
            </a:endParaRPr>
          </a:p>
        </p:txBody>
      </p:sp>
      <p:pic>
        <p:nvPicPr>
          <p:cNvPr id="62471" name="Picture 7" descr="Q_01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0"/>
            <a:ext cx="175260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7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WordArt 4"/>
          <p:cNvSpPr>
            <a:spLocks noChangeArrowheads="1" noChangeShapeType="1" noTextEdit="1"/>
          </p:cNvSpPr>
          <p:nvPr/>
        </p:nvSpPr>
        <p:spPr bwMode="auto">
          <a:xfrm>
            <a:off x="2627313" y="0"/>
            <a:ext cx="3552825" cy="1052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小结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395288" y="981075"/>
            <a:ext cx="8280400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今天我们又学习了十则论语，加上初一学的六则，我们初中共学习了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则论语，有的关于学习态度，有的关于学习方法，有的关于个人修养，还有的关于理想抱负。论语是近几年中考文言文的重点，比如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2006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年安徽省中考就考到了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则论语，所以大家一定要熟练掌握这</a:t>
            </a: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则论语，先要熟练背诵，再疏通大意，最后深入理解。希望大家继续努力，成绩更上一层楼！</a:t>
            </a:r>
            <a:endParaRPr lang="zh-CN" altLang="en-US" sz="36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73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979613" y="0"/>
            <a:ext cx="7164387" cy="6673850"/>
          </a:xfrm>
          <a:prstGeom prst="rect">
            <a:avLst/>
          </a:prstGeom>
          <a:gradFill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       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论语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是一部记载孔子及其弟子言行的书，它由孔子的弟子和再传弟子编辑而成的语录体著作。孔子学说的核心思想是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仁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，提出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己所不欲，勿施于人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；主张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有教无类，因材施教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，并有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学而不厌，诲人不倦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的精神。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论语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中始终如一地贯穿了他的这一思想。 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论语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的篇章排列在内容上没有什么必然联系，各章各节独立成篇。它涉及的领域极其广泛，记录了孔子关于哲学、经济、政治、伦理、美学、文学、音乐、道德等方面的言论，是研究孔子及其创立的儒家学说的主要文献。 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论语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作为孔子及门人的言行集，对中华民族的心理素质及道德行为起到过重大影响。直到近代新文化运动之前，约在两千多年的历史中，一直是中国人的初学必读之书。全书包括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学而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为证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等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20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篇，内容包括孔子的政治主张、品德修养、教育原则等方面。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论语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孟子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大学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中庸</a:t>
            </a:r>
            <a:r>
              <a:rPr lang="en-US" altLang="zh-CN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合称为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“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四书</a:t>
            </a:r>
            <a:r>
              <a:rPr lang="zh-CN" altLang="en-US" sz="2400">
                <a:solidFill>
                  <a:srgbClr val="0000CC"/>
                </a:solidFill>
                <a:latin typeface="Arial" panose="020B0604020202020204"/>
                <a:ea typeface="华文新魏" pitchFamily="2" charset="-122"/>
              </a:rPr>
              <a:t>”</a:t>
            </a:r>
            <a:r>
              <a:rPr lang="zh-CN" altLang="en-US" sz="24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240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en-US" altLang="zh-CN" sz="240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8175" cy="280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DF7"/>
              </a:clrFrom>
              <a:clrTo>
                <a:srgbClr val="FCFD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738"/>
            <a:ext cx="1908175" cy="309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126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112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4643438" y="0"/>
            <a:ext cx="3740150" cy="89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方正舒体"/>
                <a:ea typeface="方正舒体"/>
              </a:rPr>
              <a:t>知识锦囊</a:t>
            </a:r>
            <a:endParaRPr lang="zh-CN" altLang="en-US" sz="4800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方正舒体"/>
              <a:ea typeface="方正舒体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779838" y="787400"/>
            <a:ext cx="5364162" cy="607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>
                <a:ea typeface="黑体" panose="02010609060101010101" pitchFamily="2" charset="-122"/>
              </a:rPr>
              <a:t>        </a:t>
            </a:r>
            <a:r>
              <a:rPr lang="zh-CN" altLang="en-US" sz="2800">
                <a:solidFill>
                  <a:srgbClr val="006600"/>
                </a:solidFill>
                <a:ea typeface="华文新魏" pitchFamily="2" charset="-122"/>
              </a:rPr>
              <a:t>据说，孔子一生接受的弟子有</a:t>
            </a:r>
            <a:r>
              <a:rPr lang="en-US" altLang="zh-CN" sz="2800">
                <a:solidFill>
                  <a:srgbClr val="006600"/>
                </a:solidFill>
                <a:ea typeface="华文新魏" pitchFamily="2" charset="-122"/>
              </a:rPr>
              <a:t>3000</a:t>
            </a:r>
            <a:r>
              <a:rPr lang="zh-CN" altLang="en-US" sz="2800">
                <a:solidFill>
                  <a:srgbClr val="006600"/>
                </a:solidFill>
                <a:ea typeface="华文新魏" pitchFamily="2" charset="-122"/>
              </a:rPr>
              <a:t>多人，有</a:t>
            </a:r>
            <a:r>
              <a:rPr lang="en-US" altLang="zh-CN" sz="2800">
                <a:solidFill>
                  <a:srgbClr val="006600"/>
                </a:solidFill>
                <a:ea typeface="华文新魏" pitchFamily="2" charset="-122"/>
              </a:rPr>
              <a:t>72</a:t>
            </a:r>
            <a:r>
              <a:rPr lang="zh-CN" altLang="en-US" sz="2800">
                <a:solidFill>
                  <a:srgbClr val="006600"/>
                </a:solidFill>
                <a:ea typeface="华文新魏" pitchFamily="2" charset="-122"/>
              </a:rPr>
              <a:t>贤人精通“六艺”，著名的有颜回、子路、子贡、曾参等。孔子学识渊博，但从不自满。他周游列国时，在去晋国的路上，遇见一个</a:t>
            </a:r>
            <a:r>
              <a:rPr lang="en-US" altLang="zh-CN" sz="2800">
                <a:solidFill>
                  <a:srgbClr val="006600"/>
                </a:solidFill>
                <a:ea typeface="华文新魏" pitchFamily="2" charset="-122"/>
              </a:rPr>
              <a:t>7</a:t>
            </a:r>
            <a:r>
              <a:rPr lang="zh-CN" altLang="en-US" sz="2800">
                <a:solidFill>
                  <a:srgbClr val="006600"/>
                </a:solidFill>
                <a:ea typeface="华文新魏" pitchFamily="2" charset="-122"/>
              </a:rPr>
              <a:t>岁的孩子拦路，要他回答</a:t>
            </a:r>
            <a:r>
              <a:rPr lang="en-US" altLang="zh-CN" sz="2800">
                <a:solidFill>
                  <a:srgbClr val="006600"/>
                </a:solidFill>
                <a:ea typeface="华文新魏" pitchFamily="2" charset="-122"/>
              </a:rPr>
              <a:t>2</a:t>
            </a:r>
            <a:r>
              <a:rPr lang="zh-CN" altLang="en-US" sz="2800">
                <a:solidFill>
                  <a:srgbClr val="006600"/>
                </a:solidFill>
                <a:ea typeface="华文新魏" pitchFamily="2" charset="-122"/>
              </a:rPr>
              <a:t>个问题才让路。其中之一是：鹅的叫声为什么大。孔子答道：鹅的脖子长，所以叫声大。孩子说：青蛙脖子很短，为什么叫声也很大呢？孔子无言以对。他惭愧地对他的学生们说，我不如他，他可以做我的老师啊！</a:t>
            </a:r>
            <a:endParaRPr lang="zh-CN" altLang="en-US" sz="2800">
              <a:solidFill>
                <a:srgbClr val="006600"/>
              </a:solidFill>
              <a:ea typeface="华文新魏" pitchFamily="2" charset="-122"/>
            </a:endParaRP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3708400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29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122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WordArt 2"/>
          <p:cNvSpPr>
            <a:spLocks noChangeArrowheads="1" noChangeShapeType="1" noTextEdit="1"/>
          </p:cNvSpPr>
          <p:nvPr/>
        </p:nvSpPr>
        <p:spPr bwMode="auto">
          <a:xfrm>
            <a:off x="5724525" y="0"/>
            <a:ext cx="2808288" cy="9080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481"/>
              </a:avLst>
            </a:prstTxWarp>
          </a:bodyPr>
          <a:lstStyle/>
          <a:p>
            <a:pPr algn="ctr"/>
            <a:r>
              <a:rPr lang="zh-CN" altLang="en-US" sz="54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  <a:ea typeface="隶书"/>
              </a:rPr>
              <a:t>春秋战国思想家</a:t>
            </a:r>
            <a:endParaRPr lang="zh-CN" altLang="en-US" sz="54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grpSp>
        <p:nvGrpSpPr>
          <p:cNvPr id="59408" name="Group 16"/>
          <p:cNvGrpSpPr/>
          <p:nvPr/>
        </p:nvGrpSpPr>
        <p:grpSpPr bwMode="auto">
          <a:xfrm>
            <a:off x="611188" y="1125538"/>
            <a:ext cx="3384550" cy="2246312"/>
            <a:chOff x="385" y="709"/>
            <a:chExt cx="2132" cy="1415"/>
          </a:xfrm>
        </p:grpSpPr>
        <p:pic>
          <p:nvPicPr>
            <p:cNvPr id="59395" name="Picture 3" descr="孔子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709"/>
              <a:ext cx="2132" cy="1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401" name="Text Box 9"/>
            <p:cNvSpPr txBox="1">
              <a:spLocks noChangeArrowheads="1"/>
            </p:cNvSpPr>
            <p:nvPr/>
          </p:nvSpPr>
          <p:spPr bwMode="auto">
            <a:xfrm>
              <a:off x="839" y="1797"/>
              <a:ext cx="104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   </a:t>
              </a:r>
              <a:r>
                <a:rPr lang="zh-CN" altLang="en-US" sz="2800" b="1">
                  <a:solidFill>
                    <a:srgbClr val="0000CC"/>
                  </a:solidFill>
                  <a:ea typeface="隶书" pitchFamily="49" charset="-122"/>
                </a:rPr>
                <a:t>孔子</a:t>
              </a:r>
              <a:endParaRPr lang="zh-CN" altLang="en-US" sz="2800" b="1">
                <a:solidFill>
                  <a:srgbClr val="0000CC"/>
                </a:solidFill>
                <a:ea typeface="隶书" pitchFamily="49" charset="-122"/>
              </a:endParaRPr>
            </a:p>
          </p:txBody>
        </p:sp>
      </p:grpSp>
      <p:grpSp>
        <p:nvGrpSpPr>
          <p:cNvPr id="59410" name="Group 18"/>
          <p:cNvGrpSpPr/>
          <p:nvPr/>
        </p:nvGrpSpPr>
        <p:grpSpPr bwMode="auto">
          <a:xfrm>
            <a:off x="0" y="3716338"/>
            <a:ext cx="1871663" cy="3141662"/>
            <a:chOff x="0" y="2341"/>
            <a:chExt cx="1179" cy="1979"/>
          </a:xfrm>
        </p:grpSpPr>
        <p:pic>
          <p:nvPicPr>
            <p:cNvPr id="59397" name="Picture 5" descr="孟子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41"/>
              <a:ext cx="1179" cy="1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402" name="Rectangle 10"/>
            <p:cNvSpPr>
              <a:spLocks noChangeArrowheads="1"/>
            </p:cNvSpPr>
            <p:nvPr/>
          </p:nvSpPr>
          <p:spPr bwMode="auto">
            <a:xfrm>
              <a:off x="340" y="3955"/>
              <a:ext cx="63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孟子</a:t>
              </a:r>
              <a:endParaRPr lang="zh-CN" altLang="en-US" sz="3200" b="1">
                <a:solidFill>
                  <a:srgbClr val="0000CC"/>
                </a:solidFill>
                <a:ea typeface="隶书" pitchFamily="49" charset="-122"/>
              </a:endParaRPr>
            </a:p>
          </p:txBody>
        </p:sp>
      </p:grpSp>
      <p:grpSp>
        <p:nvGrpSpPr>
          <p:cNvPr id="59409" name="Group 17"/>
          <p:cNvGrpSpPr/>
          <p:nvPr/>
        </p:nvGrpSpPr>
        <p:grpSpPr bwMode="auto">
          <a:xfrm>
            <a:off x="4500563" y="1125538"/>
            <a:ext cx="3887787" cy="2268537"/>
            <a:chOff x="2835" y="709"/>
            <a:chExt cx="2449" cy="1429"/>
          </a:xfrm>
        </p:grpSpPr>
        <p:pic>
          <p:nvPicPr>
            <p:cNvPr id="59396" name="Picture 4" descr="老子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" y="709"/>
              <a:ext cx="2449" cy="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403" name="Rectangle 11"/>
            <p:cNvSpPr>
              <a:spLocks noChangeArrowheads="1"/>
            </p:cNvSpPr>
            <p:nvPr/>
          </p:nvSpPr>
          <p:spPr bwMode="auto">
            <a:xfrm>
              <a:off x="3969" y="1773"/>
              <a:ext cx="63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老子</a:t>
              </a:r>
              <a:endParaRPr lang="zh-CN" altLang="en-US" sz="3200" b="1">
                <a:solidFill>
                  <a:srgbClr val="0000CC"/>
                </a:solidFill>
                <a:ea typeface="隶书" pitchFamily="49" charset="-122"/>
              </a:endParaRPr>
            </a:p>
          </p:txBody>
        </p:sp>
      </p:grpSp>
      <p:grpSp>
        <p:nvGrpSpPr>
          <p:cNvPr id="59413" name="Group 21"/>
          <p:cNvGrpSpPr/>
          <p:nvPr/>
        </p:nvGrpSpPr>
        <p:grpSpPr bwMode="auto">
          <a:xfrm>
            <a:off x="7056438" y="3644900"/>
            <a:ext cx="2087562" cy="3213100"/>
            <a:chOff x="4445" y="2296"/>
            <a:chExt cx="1315" cy="2024"/>
          </a:xfrm>
        </p:grpSpPr>
        <p:pic>
          <p:nvPicPr>
            <p:cNvPr id="59398" name="Picture 6" descr="荀子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5" y="2296"/>
              <a:ext cx="1315" cy="1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404" name="Rectangle 12"/>
            <p:cNvSpPr>
              <a:spLocks noChangeArrowheads="1"/>
            </p:cNvSpPr>
            <p:nvPr/>
          </p:nvSpPr>
          <p:spPr bwMode="auto">
            <a:xfrm>
              <a:off x="4967" y="3955"/>
              <a:ext cx="63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荀子</a:t>
              </a:r>
              <a:endParaRPr lang="zh-CN" altLang="en-US" sz="3200" b="1">
                <a:solidFill>
                  <a:srgbClr val="0000CC"/>
                </a:solidFill>
                <a:ea typeface="隶书" pitchFamily="49" charset="-122"/>
              </a:endParaRPr>
            </a:p>
          </p:txBody>
        </p:sp>
      </p:grpSp>
      <p:grpSp>
        <p:nvGrpSpPr>
          <p:cNvPr id="59412" name="Group 20"/>
          <p:cNvGrpSpPr/>
          <p:nvPr/>
        </p:nvGrpSpPr>
        <p:grpSpPr bwMode="auto">
          <a:xfrm>
            <a:off x="4500563" y="3644900"/>
            <a:ext cx="2160587" cy="3213100"/>
            <a:chOff x="2835" y="2296"/>
            <a:chExt cx="1361" cy="2024"/>
          </a:xfrm>
        </p:grpSpPr>
        <p:pic>
          <p:nvPicPr>
            <p:cNvPr id="59400" name="Picture 8" descr="墨子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" y="2296"/>
              <a:ext cx="1361" cy="1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405" name="Rectangle 13"/>
            <p:cNvSpPr>
              <a:spLocks noChangeArrowheads="1"/>
            </p:cNvSpPr>
            <p:nvPr/>
          </p:nvSpPr>
          <p:spPr bwMode="auto">
            <a:xfrm>
              <a:off x="3379" y="3955"/>
              <a:ext cx="63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墨子</a:t>
              </a:r>
              <a:endParaRPr lang="zh-CN" altLang="en-US" sz="3200" b="1">
                <a:solidFill>
                  <a:srgbClr val="0000CC"/>
                </a:solidFill>
                <a:ea typeface="隶书" pitchFamily="49" charset="-122"/>
              </a:endParaRPr>
            </a:p>
          </p:txBody>
        </p:sp>
      </p:grpSp>
      <p:grpSp>
        <p:nvGrpSpPr>
          <p:cNvPr id="59411" name="Group 19"/>
          <p:cNvGrpSpPr/>
          <p:nvPr/>
        </p:nvGrpSpPr>
        <p:grpSpPr bwMode="auto">
          <a:xfrm>
            <a:off x="2195513" y="3644900"/>
            <a:ext cx="1944687" cy="3213100"/>
            <a:chOff x="1383" y="2296"/>
            <a:chExt cx="1225" cy="2024"/>
          </a:xfrm>
        </p:grpSpPr>
        <p:pic>
          <p:nvPicPr>
            <p:cNvPr id="59399" name="Picture 7" descr="庄子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" y="2296"/>
              <a:ext cx="1225" cy="1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406" name="Rectangle 14"/>
            <p:cNvSpPr>
              <a:spLocks noChangeArrowheads="1"/>
            </p:cNvSpPr>
            <p:nvPr/>
          </p:nvSpPr>
          <p:spPr bwMode="auto">
            <a:xfrm>
              <a:off x="1837" y="3955"/>
              <a:ext cx="63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0000CC"/>
                  </a:solidFill>
                  <a:ea typeface="隶书" pitchFamily="49" charset="-122"/>
                </a:rPr>
                <a:t>庄子</a:t>
              </a:r>
              <a:endParaRPr lang="zh-CN" altLang="en-US" sz="3200" b="1">
                <a:solidFill>
                  <a:srgbClr val="0000CC"/>
                </a:solidFill>
                <a:ea typeface="隶书" pitchFamily="49" charset="-122"/>
              </a:endParaRPr>
            </a:p>
          </p:txBody>
        </p:sp>
      </p:grpSp>
      <p:sp>
        <p:nvSpPr>
          <p:cNvPr id="59407" name="WordArt 15"/>
          <p:cNvSpPr>
            <a:spLocks noChangeArrowheads="1" noChangeShapeType="1" noTextEdit="1"/>
          </p:cNvSpPr>
          <p:nvPr/>
        </p:nvSpPr>
        <p:spPr bwMode="auto">
          <a:xfrm>
            <a:off x="1042988" y="0"/>
            <a:ext cx="3740150" cy="89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19050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方正舒体"/>
                <a:ea typeface="方正舒体"/>
              </a:rPr>
              <a:t>知识锦囊</a:t>
            </a:r>
            <a:endParaRPr lang="zh-CN" altLang="en-US" sz="4800" kern="10">
              <a:ln w="19050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方正舒体"/>
              <a:ea typeface="方正舒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94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594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594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594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594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70" decel="1000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decel="100000"/>
                                        <p:tgtEl>
                                          <p:spTgt spid="594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70" decel="1000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770" decel="100000"/>
                                        <p:tgtEl>
                                          <p:spTgt spid="594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77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/>
      <p:bldP spid="594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96975"/>
            <a:ext cx="80645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2987675" y="260350"/>
            <a:ext cx="3001963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图片欣赏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/>
              <a:ea typeface="隶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434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43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60350"/>
            <a:ext cx="7272338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3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5975</Words>
  <Application>WPS 演示</Application>
  <PresentationFormat>全屏显示(4:3)</PresentationFormat>
  <Paragraphs>485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70" baseType="lpstr">
      <vt:lpstr>Arial</vt:lpstr>
      <vt:lpstr>宋体</vt:lpstr>
      <vt:lpstr>Wingdings</vt:lpstr>
      <vt:lpstr>华文行楷</vt:lpstr>
      <vt:lpstr>微软雅黑</vt:lpstr>
      <vt:lpstr>隶书</vt:lpstr>
      <vt:lpstr>华文新魏</vt:lpstr>
      <vt:lpstr>Arial</vt:lpstr>
      <vt:lpstr>隶书</vt:lpstr>
      <vt:lpstr>华文新魏</vt:lpstr>
      <vt:lpstr>Segoe Print</vt:lpstr>
      <vt:lpstr>Comic Sans MS</vt:lpstr>
      <vt:lpstr>方正舒体</vt:lpstr>
      <vt:lpstr>黑体</vt:lpstr>
      <vt:lpstr>Arial Unicode MS</vt:lpstr>
      <vt:lpstr>Calibri</vt:lpstr>
      <vt:lpstr>方正舒体</vt:lpstr>
      <vt:lpstr>Times New Roman</vt:lpstr>
      <vt:lpstr>华文彩云</vt:lpstr>
      <vt:lpstr>幼圆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mayn</cp:lastModifiedBy>
  <cp:revision>109</cp:revision>
  <dcterms:created xsi:type="dcterms:W3CDTF">2007-11-15T12:10:00Z</dcterms:created>
  <dcterms:modified xsi:type="dcterms:W3CDTF">2019-07-18T00:38:32Z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2052-11.1.0.8813</vt:lpwstr>
  </property>
</Properties>
</file>